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8" r:id="rId4"/>
    <p:sldMasterId id="2147485115" r:id="rId5"/>
  </p:sldMasterIdLst>
  <p:notesMasterIdLst>
    <p:notesMasterId r:id="rId26"/>
  </p:notesMasterIdLst>
  <p:handoutMasterIdLst>
    <p:handoutMasterId r:id="rId27"/>
  </p:handoutMasterIdLst>
  <p:sldIdLst>
    <p:sldId id="2076137886" r:id="rId6"/>
    <p:sldId id="2076137878" r:id="rId7"/>
    <p:sldId id="2076137887" r:id="rId8"/>
    <p:sldId id="2076137867" r:id="rId9"/>
    <p:sldId id="2076137888" r:id="rId10"/>
    <p:sldId id="1529" r:id="rId11"/>
    <p:sldId id="2076137863" r:id="rId12"/>
    <p:sldId id="2076137880" r:id="rId13"/>
    <p:sldId id="2076137870" r:id="rId14"/>
    <p:sldId id="2076137881" r:id="rId15"/>
    <p:sldId id="2076137876" r:id="rId16"/>
    <p:sldId id="2076137868" r:id="rId17"/>
    <p:sldId id="2076137871" r:id="rId18"/>
    <p:sldId id="2076137872" r:id="rId19"/>
    <p:sldId id="2076137882" r:id="rId20"/>
    <p:sldId id="2076137884" r:id="rId21"/>
    <p:sldId id="2076137877" r:id="rId22"/>
    <p:sldId id="2076137885" r:id="rId23"/>
    <p:sldId id="2076137862" r:id="rId24"/>
    <p:sldId id="2076137879" r:id="rId25"/>
  </p:sldIdLst>
  <p:sldSz cx="12192000" cy="6858000"/>
  <p:notesSz cx="6858000" cy="91440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hite" id="{38B656EC-D568-4EF7-8842-9FA1AE1192C9}">
          <p14:sldIdLst>
            <p14:sldId id="2076137886"/>
            <p14:sldId id="2076137878"/>
            <p14:sldId id="2076137887"/>
            <p14:sldId id="2076137867"/>
            <p14:sldId id="2076137888"/>
            <p14:sldId id="1529"/>
            <p14:sldId id="2076137863"/>
            <p14:sldId id="2076137880"/>
            <p14:sldId id="2076137870"/>
            <p14:sldId id="2076137881"/>
            <p14:sldId id="2076137876"/>
            <p14:sldId id="2076137868"/>
            <p14:sldId id="2076137871"/>
            <p14:sldId id="2076137872"/>
            <p14:sldId id="2076137882"/>
            <p14:sldId id="2076137884"/>
            <p14:sldId id="2076137877"/>
            <p14:sldId id="2076137885"/>
            <p14:sldId id="2076137862"/>
            <p14:sldId id="20761378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7" name="Sue Meyer" initials="SM" lastIdx="1" clrIdx="7">
    <p:extLst>
      <p:ext uri="{19B8F6BF-5375-455C-9EA6-DF929625EA0E}">
        <p15:presenceInfo xmlns:p15="http://schemas.microsoft.com/office/powerpoint/2012/main" userId="Sue Meyer" providerId="None"/>
      </p:ext>
    </p:extLst>
  </p:cmAuthor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8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Tracy Tran" initials="TT" lastIdx="9" clrIdx="4">
    <p:extLst>
      <p:ext uri="{19B8F6BF-5375-455C-9EA6-DF929625EA0E}">
        <p15:presenceInfo xmlns:p15="http://schemas.microsoft.com/office/powerpoint/2012/main" userId="S::tracyt@microsoft.com::7b485f56-8fe8-4efc-a1b3-85e720327ac5" providerId="AD"/>
      </p:ext>
    </p:extLst>
  </p:cmAuthor>
  <p:cmAuthor id="5" name="Blair Foerster" initials="BF" lastIdx="24" clrIdx="5">
    <p:extLst>
      <p:ext uri="{19B8F6BF-5375-455C-9EA6-DF929625EA0E}">
        <p15:presenceInfo xmlns:p15="http://schemas.microsoft.com/office/powerpoint/2012/main" userId="Blair Foerster" providerId="None"/>
      </p:ext>
    </p:extLst>
  </p:cmAuthor>
  <p:cmAuthor id="6" name="Blair Foerster" initials="BF [2]" lastIdx="2" clrIdx="6">
    <p:extLst>
      <p:ext uri="{19B8F6BF-5375-455C-9EA6-DF929625EA0E}">
        <p15:presenceInfo xmlns:p15="http://schemas.microsoft.com/office/powerpoint/2012/main" userId="S::bfoerster@bridge.partners::51ec3b85-1bd8-4a66-8351-5c7f14836d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1"/>
    <a:srgbClr val="0F780F"/>
    <a:srgbClr val="D63B01"/>
    <a:srgbClr val="9BF00B"/>
    <a:srgbClr val="000000"/>
    <a:srgbClr val="FFFFFF"/>
    <a:srgbClr val="50E6FF"/>
    <a:srgbClr val="0069BA"/>
    <a:srgbClr val="107E10"/>
    <a:srgbClr val="0E7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21A33-29B1-DF91-F3A5-C11B906664CF}" v="46" dt="2020-08-27T01:35:43.648"/>
    <p1510:client id="{9878C92D-9B88-4B79-ADD8-237538FF38BD}" v="51" dt="2020-08-27T20:52:41.449"/>
    <p1510:client id="{A22A31BE-AC25-47A8-A51B-2A4FF84CD9AC}" v="25" dt="2020-08-27T00:05:57.075"/>
    <p1510:client id="{B2E9D150-A291-4D65-A9BE-3D24C762C976}" v="2" dt="2020-08-27T00:11:48.846"/>
    <p1510:client id="{CB1D1859-1A75-4C4E-CD60-5302CA04CA1C}" v="12" dt="2020-08-27T20:44:00.671"/>
    <p1510:client id="{CCAC8233-609E-41F2-9C88-4D46A36F6ED0}" v="10" dt="2020-08-26T21:57:53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0"/>
    <p:restoredTop sz="74569" autoAdjust="0"/>
  </p:normalViewPr>
  <p:slideViewPr>
    <p:cSldViewPr snapToGrid="0">
      <p:cViewPr varScale="1">
        <p:scale>
          <a:sx n="85" d="100"/>
          <a:sy n="85" d="100"/>
        </p:scale>
        <p:origin x="18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27181-ED66-D742-B09A-B4488A60246D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A2317C-9314-EE43-B106-FCF3732DAA04}">
      <dgm:prSet phldrT="[Text]" custT="1"/>
      <dgm:spPr/>
      <dgm:t>
        <a:bodyPr anchor="ctr" anchorCtr="0"/>
        <a:lstStyle/>
        <a:p>
          <a:pPr>
            <a:buSzPct val="90000"/>
          </a:pPr>
          <a:r>
            <a:rPr lang="en-US" sz="1400" spc="-49" baseline="0">
              <a:solidFill>
                <a:srgbClr val="000000"/>
              </a:solidFill>
              <a:ea typeface="+mn-ea"/>
              <a:cs typeface="+mn-cs"/>
            </a:rPr>
            <a:t>Hybrid cloud Connectivity over Express Route (VPN –POC only) to AVS</a:t>
          </a:r>
          <a:endParaRPr lang="en-US" sz="1400"/>
        </a:p>
      </dgm:t>
    </dgm:pt>
    <dgm:pt modelId="{53FCF7AE-F033-EE4E-AAAC-62B55AF39457}" type="parTrans" cxnId="{B186D8CC-794C-2E45-82A5-539DB3FC4CD8}">
      <dgm:prSet/>
      <dgm:spPr/>
      <dgm:t>
        <a:bodyPr/>
        <a:lstStyle/>
        <a:p>
          <a:endParaRPr lang="en-US" sz="1100"/>
        </a:p>
      </dgm:t>
    </dgm:pt>
    <dgm:pt modelId="{FE1902A0-28B3-6C45-A877-95DD000D68FE}" type="sibTrans" cxnId="{B186D8CC-794C-2E45-82A5-539DB3FC4CD8}">
      <dgm:prSet/>
      <dgm:spPr/>
      <dgm:t>
        <a:bodyPr/>
        <a:lstStyle/>
        <a:p>
          <a:endParaRPr lang="en-US" sz="1100"/>
        </a:p>
      </dgm:t>
    </dgm:pt>
    <dgm:pt modelId="{D1A199FE-A9C1-F84B-9D7D-0BBD5DAF7E4B}">
      <dgm:prSet custT="1"/>
      <dgm:spPr/>
      <dgm:t>
        <a:bodyPr anchor="ctr" anchorCtr="0"/>
        <a:lstStyle/>
        <a:p>
          <a:r>
            <a:rPr lang="en-US" sz="1400" spc="-49" baseline="0">
              <a:solidFill>
                <a:srgbClr val="000000"/>
              </a:solidFill>
              <a:ea typeface="+mn-ea"/>
              <a:cs typeface="+mn-cs"/>
            </a:rPr>
            <a:t>On-premise networking stack can be VDS or NSX-T</a:t>
          </a:r>
        </a:p>
      </dgm:t>
    </dgm:pt>
    <dgm:pt modelId="{8382FD73-83A6-AD46-A98F-BC023069E1C8}" type="parTrans" cxnId="{38A3605F-1D38-5F4E-B55A-79FDFA65F89C}">
      <dgm:prSet/>
      <dgm:spPr/>
      <dgm:t>
        <a:bodyPr/>
        <a:lstStyle/>
        <a:p>
          <a:endParaRPr lang="en-US" sz="1100"/>
        </a:p>
      </dgm:t>
    </dgm:pt>
    <dgm:pt modelId="{509E5343-5789-C646-9451-5C5943F9D79D}" type="sibTrans" cxnId="{38A3605F-1D38-5F4E-B55A-79FDFA65F89C}">
      <dgm:prSet/>
      <dgm:spPr/>
      <dgm:t>
        <a:bodyPr/>
        <a:lstStyle/>
        <a:p>
          <a:endParaRPr lang="en-US" sz="1100"/>
        </a:p>
      </dgm:t>
    </dgm:pt>
    <dgm:pt modelId="{13BD41A5-B9B4-CF40-BBE0-3191198EF158}">
      <dgm:prSet custT="1"/>
      <dgm:spPr/>
      <dgm:t>
        <a:bodyPr anchor="ctr" anchorCtr="0"/>
        <a:lstStyle/>
        <a:p>
          <a:r>
            <a:rPr lang="en-US" sz="1400" spc="-49" baseline="0">
              <a:solidFill>
                <a:srgbClr val="000000"/>
              </a:solidFill>
              <a:ea typeface="+mn-ea"/>
              <a:cs typeface="+mn-cs"/>
            </a:rPr>
            <a:t>VMware NSX-T is the default networking stack in an AVS SDDC</a:t>
          </a:r>
        </a:p>
      </dgm:t>
    </dgm:pt>
    <dgm:pt modelId="{F8F79DD7-7487-014E-9B89-FCDB20E8F720}" type="parTrans" cxnId="{0983E94C-1A09-2B44-8EF6-AB588F373781}">
      <dgm:prSet/>
      <dgm:spPr/>
      <dgm:t>
        <a:bodyPr/>
        <a:lstStyle/>
        <a:p>
          <a:endParaRPr lang="en-US" sz="1100"/>
        </a:p>
      </dgm:t>
    </dgm:pt>
    <dgm:pt modelId="{9EB5A1DC-A8D4-0D4D-8AD1-BF0FFED30AE0}" type="sibTrans" cxnId="{0983E94C-1A09-2B44-8EF6-AB588F373781}">
      <dgm:prSet/>
      <dgm:spPr/>
      <dgm:t>
        <a:bodyPr/>
        <a:lstStyle/>
        <a:p>
          <a:endParaRPr lang="en-US" sz="1100"/>
        </a:p>
      </dgm:t>
    </dgm:pt>
    <dgm:pt modelId="{D0B8F17B-703B-B846-AB59-E7038331B00F}">
      <dgm:prSet custT="1"/>
      <dgm:spPr/>
      <dgm:t>
        <a:bodyPr anchor="ctr" anchorCtr="0"/>
        <a:lstStyle/>
        <a:p>
          <a:r>
            <a:rPr lang="en-US" sz="1400" spc="-49" baseline="0">
              <a:solidFill>
                <a:srgbClr val="000000"/>
              </a:solidFill>
              <a:ea typeface="+mn-ea"/>
              <a:cs typeface="+mn-cs"/>
            </a:rPr>
            <a:t>Full access to NSX-T services (DHCP, DNS, Firewall, Load Balancer, etc.) in an AVS SDDC</a:t>
          </a:r>
        </a:p>
      </dgm:t>
    </dgm:pt>
    <dgm:pt modelId="{45EA48EC-C7D7-B146-9BEF-ADA98396312C}" type="parTrans" cxnId="{A0335889-D7D1-E943-9ECC-BDEB07E78E78}">
      <dgm:prSet/>
      <dgm:spPr/>
      <dgm:t>
        <a:bodyPr/>
        <a:lstStyle/>
        <a:p>
          <a:endParaRPr lang="en-US" sz="1100"/>
        </a:p>
      </dgm:t>
    </dgm:pt>
    <dgm:pt modelId="{67539B7D-5D61-7D42-89B5-9FB2D65A8936}" type="sibTrans" cxnId="{A0335889-D7D1-E943-9ECC-BDEB07E78E78}">
      <dgm:prSet/>
      <dgm:spPr/>
      <dgm:t>
        <a:bodyPr/>
        <a:lstStyle/>
        <a:p>
          <a:endParaRPr lang="en-US" sz="1100"/>
        </a:p>
      </dgm:t>
    </dgm:pt>
    <dgm:pt modelId="{1CACCBE9-74E2-8A41-A72A-EE0FF25E7063}">
      <dgm:prSet custT="1"/>
      <dgm:spPr/>
      <dgm:t>
        <a:bodyPr anchor="ctr" anchorCtr="0"/>
        <a:lstStyle/>
        <a:p>
          <a:r>
            <a:rPr lang="en-US" sz="1400" spc="-49" baseline="0">
              <a:solidFill>
                <a:srgbClr val="000000"/>
              </a:solidFill>
              <a:ea typeface="+mn-ea"/>
              <a:cs typeface="+mn-cs"/>
            </a:rPr>
            <a:t>Built-in security for AVS using native NSX-T security features and integration with NGFW</a:t>
          </a:r>
        </a:p>
      </dgm:t>
    </dgm:pt>
    <dgm:pt modelId="{E1683DD1-BC10-7148-B440-7962046BCF1D}" type="parTrans" cxnId="{D4C5DE8F-625C-3D4F-88B5-FEC077C7EEEF}">
      <dgm:prSet/>
      <dgm:spPr/>
      <dgm:t>
        <a:bodyPr/>
        <a:lstStyle/>
        <a:p>
          <a:endParaRPr lang="en-US" sz="1100"/>
        </a:p>
      </dgm:t>
    </dgm:pt>
    <dgm:pt modelId="{902FEAEB-515F-8E41-A853-A46E38F77BC7}" type="sibTrans" cxnId="{D4C5DE8F-625C-3D4F-88B5-FEC077C7EEEF}">
      <dgm:prSet/>
      <dgm:spPr/>
      <dgm:t>
        <a:bodyPr/>
        <a:lstStyle/>
        <a:p>
          <a:endParaRPr lang="en-US" sz="1100"/>
        </a:p>
      </dgm:t>
    </dgm:pt>
    <dgm:pt modelId="{7843265E-CB7E-2347-ADC4-AEE784E0BFD0}">
      <dgm:prSet custT="1"/>
      <dgm:spPr/>
      <dgm:t>
        <a:bodyPr anchor="ctr" anchorCtr="0"/>
        <a:lstStyle/>
        <a:p>
          <a:r>
            <a:rPr lang="en-US" sz="1400" spc="-49" baseline="0">
              <a:solidFill>
                <a:srgbClr val="000000"/>
              </a:solidFill>
              <a:ea typeface="+mn-ea"/>
              <a:cs typeface="+mn-cs"/>
            </a:rPr>
            <a:t>Integration with Azure native services for your workloads in an AVS SDDC</a:t>
          </a:r>
        </a:p>
      </dgm:t>
    </dgm:pt>
    <dgm:pt modelId="{C4C67FD1-0D3A-974D-8CFC-17C86372A11E}" type="parTrans" cxnId="{0E140A51-50A1-544E-AE65-83B4A5FED0FB}">
      <dgm:prSet/>
      <dgm:spPr/>
      <dgm:t>
        <a:bodyPr/>
        <a:lstStyle/>
        <a:p>
          <a:endParaRPr lang="en-US" sz="1100"/>
        </a:p>
      </dgm:t>
    </dgm:pt>
    <dgm:pt modelId="{72A35153-47B3-2842-9F89-A5CB57C582E3}" type="sibTrans" cxnId="{0E140A51-50A1-544E-AE65-83B4A5FED0FB}">
      <dgm:prSet/>
      <dgm:spPr/>
      <dgm:t>
        <a:bodyPr/>
        <a:lstStyle/>
        <a:p>
          <a:endParaRPr lang="en-US" sz="1100"/>
        </a:p>
      </dgm:t>
    </dgm:pt>
    <dgm:pt modelId="{E868FDB2-ACE1-2146-BBDC-871EF87D2E11}" type="pres">
      <dgm:prSet presAssocID="{89E27181-ED66-D742-B09A-B4488A60246D}" presName="vert0" presStyleCnt="0">
        <dgm:presLayoutVars>
          <dgm:dir/>
          <dgm:animOne val="branch"/>
          <dgm:animLvl val="lvl"/>
        </dgm:presLayoutVars>
      </dgm:prSet>
      <dgm:spPr/>
    </dgm:pt>
    <dgm:pt modelId="{5A39C5F7-9255-EB48-ACE7-B85E11212CA7}" type="pres">
      <dgm:prSet presAssocID="{0EA2317C-9314-EE43-B106-FCF3732DAA04}" presName="thickLine" presStyleLbl="alignNode1" presStyleIdx="0" presStyleCnt="6"/>
      <dgm:spPr/>
    </dgm:pt>
    <dgm:pt modelId="{EA7BF04D-2E54-E04B-BC4E-8497D81C3090}" type="pres">
      <dgm:prSet presAssocID="{0EA2317C-9314-EE43-B106-FCF3732DAA04}" presName="horz1" presStyleCnt="0"/>
      <dgm:spPr/>
    </dgm:pt>
    <dgm:pt modelId="{90F2217E-087F-124E-BC3B-7C11CC9F2AD5}" type="pres">
      <dgm:prSet presAssocID="{0EA2317C-9314-EE43-B106-FCF3732DAA04}" presName="tx1" presStyleLbl="revTx" presStyleIdx="0" presStyleCnt="6"/>
      <dgm:spPr/>
    </dgm:pt>
    <dgm:pt modelId="{95691D51-B8D0-2947-A0BB-E7985C7B6D27}" type="pres">
      <dgm:prSet presAssocID="{0EA2317C-9314-EE43-B106-FCF3732DAA04}" presName="vert1" presStyleCnt="0"/>
      <dgm:spPr/>
    </dgm:pt>
    <dgm:pt modelId="{42793BED-A69F-9C4F-B759-5CBB556EC501}" type="pres">
      <dgm:prSet presAssocID="{D1A199FE-A9C1-F84B-9D7D-0BBD5DAF7E4B}" presName="thickLine" presStyleLbl="alignNode1" presStyleIdx="1" presStyleCnt="6"/>
      <dgm:spPr/>
    </dgm:pt>
    <dgm:pt modelId="{A75F1313-991E-AF4B-BCE2-F6FC21D05F12}" type="pres">
      <dgm:prSet presAssocID="{D1A199FE-A9C1-F84B-9D7D-0BBD5DAF7E4B}" presName="horz1" presStyleCnt="0"/>
      <dgm:spPr/>
    </dgm:pt>
    <dgm:pt modelId="{1A8B69AB-4DFA-B249-97CF-2638233611BC}" type="pres">
      <dgm:prSet presAssocID="{D1A199FE-A9C1-F84B-9D7D-0BBD5DAF7E4B}" presName="tx1" presStyleLbl="revTx" presStyleIdx="1" presStyleCnt="6"/>
      <dgm:spPr/>
    </dgm:pt>
    <dgm:pt modelId="{760BDD52-76B8-3C41-9F72-854BA87DA2EF}" type="pres">
      <dgm:prSet presAssocID="{D1A199FE-A9C1-F84B-9D7D-0BBD5DAF7E4B}" presName="vert1" presStyleCnt="0"/>
      <dgm:spPr/>
    </dgm:pt>
    <dgm:pt modelId="{8BBE422A-FB38-0649-AB0E-D7AF4EDCDD95}" type="pres">
      <dgm:prSet presAssocID="{13BD41A5-B9B4-CF40-BBE0-3191198EF158}" presName="thickLine" presStyleLbl="alignNode1" presStyleIdx="2" presStyleCnt="6"/>
      <dgm:spPr/>
    </dgm:pt>
    <dgm:pt modelId="{5EC84F43-3305-DA43-9332-7CA0B7F64E17}" type="pres">
      <dgm:prSet presAssocID="{13BD41A5-B9B4-CF40-BBE0-3191198EF158}" presName="horz1" presStyleCnt="0"/>
      <dgm:spPr/>
    </dgm:pt>
    <dgm:pt modelId="{2F31EF18-796A-B440-B72D-29A460FDC61F}" type="pres">
      <dgm:prSet presAssocID="{13BD41A5-B9B4-CF40-BBE0-3191198EF158}" presName="tx1" presStyleLbl="revTx" presStyleIdx="2" presStyleCnt="6"/>
      <dgm:spPr/>
    </dgm:pt>
    <dgm:pt modelId="{631A16A4-06BE-BD42-B97F-5D3E7A0152A5}" type="pres">
      <dgm:prSet presAssocID="{13BD41A5-B9B4-CF40-BBE0-3191198EF158}" presName="vert1" presStyleCnt="0"/>
      <dgm:spPr/>
    </dgm:pt>
    <dgm:pt modelId="{2867CF12-84FE-CF45-B765-B891451651B3}" type="pres">
      <dgm:prSet presAssocID="{D0B8F17B-703B-B846-AB59-E7038331B00F}" presName="thickLine" presStyleLbl="alignNode1" presStyleIdx="3" presStyleCnt="6"/>
      <dgm:spPr/>
    </dgm:pt>
    <dgm:pt modelId="{0A318FF1-44E3-0D4D-AD72-5752C7E8DEC3}" type="pres">
      <dgm:prSet presAssocID="{D0B8F17B-703B-B846-AB59-E7038331B00F}" presName="horz1" presStyleCnt="0"/>
      <dgm:spPr/>
    </dgm:pt>
    <dgm:pt modelId="{BC9F7117-C393-3644-98C7-C9BF990C614E}" type="pres">
      <dgm:prSet presAssocID="{D0B8F17B-703B-B846-AB59-E7038331B00F}" presName="tx1" presStyleLbl="revTx" presStyleIdx="3" presStyleCnt="6"/>
      <dgm:spPr/>
    </dgm:pt>
    <dgm:pt modelId="{4A4B16BC-FF84-0B48-A83D-2D04AE9EE17C}" type="pres">
      <dgm:prSet presAssocID="{D0B8F17B-703B-B846-AB59-E7038331B00F}" presName="vert1" presStyleCnt="0"/>
      <dgm:spPr/>
    </dgm:pt>
    <dgm:pt modelId="{362155E5-922B-9741-A6F2-27D86ACD45E8}" type="pres">
      <dgm:prSet presAssocID="{1CACCBE9-74E2-8A41-A72A-EE0FF25E7063}" presName="thickLine" presStyleLbl="alignNode1" presStyleIdx="4" presStyleCnt="6"/>
      <dgm:spPr/>
    </dgm:pt>
    <dgm:pt modelId="{4A26E5D2-E46C-A242-BCD7-841D6BF44B94}" type="pres">
      <dgm:prSet presAssocID="{1CACCBE9-74E2-8A41-A72A-EE0FF25E7063}" presName="horz1" presStyleCnt="0"/>
      <dgm:spPr/>
    </dgm:pt>
    <dgm:pt modelId="{60EB322C-4A38-B543-8408-8FE3F9B4F941}" type="pres">
      <dgm:prSet presAssocID="{1CACCBE9-74E2-8A41-A72A-EE0FF25E7063}" presName="tx1" presStyleLbl="revTx" presStyleIdx="4" presStyleCnt="6"/>
      <dgm:spPr/>
    </dgm:pt>
    <dgm:pt modelId="{489A820F-2EDF-9447-A3F9-612CD2ACFEAF}" type="pres">
      <dgm:prSet presAssocID="{1CACCBE9-74E2-8A41-A72A-EE0FF25E7063}" presName="vert1" presStyleCnt="0"/>
      <dgm:spPr/>
    </dgm:pt>
    <dgm:pt modelId="{F2CA9354-F613-2245-A220-5F3C91A84395}" type="pres">
      <dgm:prSet presAssocID="{7843265E-CB7E-2347-ADC4-AEE784E0BFD0}" presName="thickLine" presStyleLbl="alignNode1" presStyleIdx="5" presStyleCnt="6"/>
      <dgm:spPr/>
    </dgm:pt>
    <dgm:pt modelId="{FE2D0ACB-059C-4E48-8819-E5A208DD43B6}" type="pres">
      <dgm:prSet presAssocID="{7843265E-CB7E-2347-ADC4-AEE784E0BFD0}" presName="horz1" presStyleCnt="0"/>
      <dgm:spPr/>
    </dgm:pt>
    <dgm:pt modelId="{DA7A386B-E8D0-3A45-BBE9-4E8BB3079F18}" type="pres">
      <dgm:prSet presAssocID="{7843265E-CB7E-2347-ADC4-AEE784E0BFD0}" presName="tx1" presStyleLbl="revTx" presStyleIdx="5" presStyleCnt="6"/>
      <dgm:spPr/>
    </dgm:pt>
    <dgm:pt modelId="{0F26CD82-831F-5C4F-B80A-96E7E8628DB4}" type="pres">
      <dgm:prSet presAssocID="{7843265E-CB7E-2347-ADC4-AEE784E0BFD0}" presName="vert1" presStyleCnt="0"/>
      <dgm:spPr/>
    </dgm:pt>
  </dgm:ptLst>
  <dgm:cxnLst>
    <dgm:cxn modelId="{14DF1219-B67B-754E-AF62-E244622E30DF}" type="presOf" srcId="{0EA2317C-9314-EE43-B106-FCF3732DAA04}" destId="{90F2217E-087F-124E-BC3B-7C11CC9F2AD5}" srcOrd="0" destOrd="0" presId="urn:microsoft.com/office/officeart/2008/layout/LinedList"/>
    <dgm:cxn modelId="{C4123B1C-0BAE-4D4F-92A1-2E1DF1490B65}" type="presOf" srcId="{89E27181-ED66-D742-B09A-B4488A60246D}" destId="{E868FDB2-ACE1-2146-BBDC-871EF87D2E11}" srcOrd="0" destOrd="0" presId="urn:microsoft.com/office/officeart/2008/layout/LinedList"/>
    <dgm:cxn modelId="{878FAB22-ED90-E84A-B5D1-B6FE166F4AF2}" type="presOf" srcId="{13BD41A5-B9B4-CF40-BBE0-3191198EF158}" destId="{2F31EF18-796A-B440-B72D-29A460FDC61F}" srcOrd="0" destOrd="0" presId="urn:microsoft.com/office/officeart/2008/layout/LinedList"/>
    <dgm:cxn modelId="{5CD31831-94BF-8D4F-AE80-6CA2004386C9}" type="presOf" srcId="{1CACCBE9-74E2-8A41-A72A-EE0FF25E7063}" destId="{60EB322C-4A38-B543-8408-8FE3F9B4F941}" srcOrd="0" destOrd="0" presId="urn:microsoft.com/office/officeart/2008/layout/LinedList"/>
    <dgm:cxn modelId="{794FB95B-804A-3F46-ACE4-DE89A44B6D7A}" type="presOf" srcId="{D1A199FE-A9C1-F84B-9D7D-0BBD5DAF7E4B}" destId="{1A8B69AB-4DFA-B249-97CF-2638233611BC}" srcOrd="0" destOrd="0" presId="urn:microsoft.com/office/officeart/2008/layout/LinedList"/>
    <dgm:cxn modelId="{38A3605F-1D38-5F4E-B55A-79FDFA65F89C}" srcId="{89E27181-ED66-D742-B09A-B4488A60246D}" destId="{D1A199FE-A9C1-F84B-9D7D-0BBD5DAF7E4B}" srcOrd="1" destOrd="0" parTransId="{8382FD73-83A6-AD46-A98F-BC023069E1C8}" sibTransId="{509E5343-5789-C646-9451-5C5943F9D79D}"/>
    <dgm:cxn modelId="{FAF3BA45-5845-F14E-B380-A7355394B24F}" type="presOf" srcId="{7843265E-CB7E-2347-ADC4-AEE784E0BFD0}" destId="{DA7A386B-E8D0-3A45-BBE9-4E8BB3079F18}" srcOrd="0" destOrd="0" presId="urn:microsoft.com/office/officeart/2008/layout/LinedList"/>
    <dgm:cxn modelId="{0983E94C-1A09-2B44-8EF6-AB588F373781}" srcId="{89E27181-ED66-D742-B09A-B4488A60246D}" destId="{13BD41A5-B9B4-CF40-BBE0-3191198EF158}" srcOrd="2" destOrd="0" parTransId="{F8F79DD7-7487-014E-9B89-FCDB20E8F720}" sibTransId="{9EB5A1DC-A8D4-0D4D-8AD1-BF0FFED30AE0}"/>
    <dgm:cxn modelId="{0E140A51-50A1-544E-AE65-83B4A5FED0FB}" srcId="{89E27181-ED66-D742-B09A-B4488A60246D}" destId="{7843265E-CB7E-2347-ADC4-AEE784E0BFD0}" srcOrd="5" destOrd="0" parTransId="{C4C67FD1-0D3A-974D-8CFC-17C86372A11E}" sibTransId="{72A35153-47B3-2842-9F89-A5CB57C582E3}"/>
    <dgm:cxn modelId="{AFF3C973-64BD-EA47-A698-C0A43F35F5D0}" type="presOf" srcId="{D0B8F17B-703B-B846-AB59-E7038331B00F}" destId="{BC9F7117-C393-3644-98C7-C9BF990C614E}" srcOrd="0" destOrd="0" presId="urn:microsoft.com/office/officeart/2008/layout/LinedList"/>
    <dgm:cxn modelId="{A0335889-D7D1-E943-9ECC-BDEB07E78E78}" srcId="{89E27181-ED66-D742-B09A-B4488A60246D}" destId="{D0B8F17B-703B-B846-AB59-E7038331B00F}" srcOrd="3" destOrd="0" parTransId="{45EA48EC-C7D7-B146-9BEF-ADA98396312C}" sibTransId="{67539B7D-5D61-7D42-89B5-9FB2D65A8936}"/>
    <dgm:cxn modelId="{D4C5DE8F-625C-3D4F-88B5-FEC077C7EEEF}" srcId="{89E27181-ED66-D742-B09A-B4488A60246D}" destId="{1CACCBE9-74E2-8A41-A72A-EE0FF25E7063}" srcOrd="4" destOrd="0" parTransId="{E1683DD1-BC10-7148-B440-7962046BCF1D}" sibTransId="{902FEAEB-515F-8E41-A853-A46E38F77BC7}"/>
    <dgm:cxn modelId="{B186D8CC-794C-2E45-82A5-539DB3FC4CD8}" srcId="{89E27181-ED66-D742-B09A-B4488A60246D}" destId="{0EA2317C-9314-EE43-B106-FCF3732DAA04}" srcOrd="0" destOrd="0" parTransId="{53FCF7AE-F033-EE4E-AAAC-62B55AF39457}" sibTransId="{FE1902A0-28B3-6C45-A877-95DD000D68FE}"/>
    <dgm:cxn modelId="{D7E5F09C-3935-B44A-A6EA-04EC06958F9C}" type="presParOf" srcId="{E868FDB2-ACE1-2146-BBDC-871EF87D2E11}" destId="{5A39C5F7-9255-EB48-ACE7-B85E11212CA7}" srcOrd="0" destOrd="0" presId="urn:microsoft.com/office/officeart/2008/layout/LinedList"/>
    <dgm:cxn modelId="{C6F67342-5779-1A44-A62B-DA054A251CB7}" type="presParOf" srcId="{E868FDB2-ACE1-2146-BBDC-871EF87D2E11}" destId="{EA7BF04D-2E54-E04B-BC4E-8497D81C3090}" srcOrd="1" destOrd="0" presId="urn:microsoft.com/office/officeart/2008/layout/LinedList"/>
    <dgm:cxn modelId="{C4B30D9B-77AD-AE47-A12D-391E2CC83BEF}" type="presParOf" srcId="{EA7BF04D-2E54-E04B-BC4E-8497D81C3090}" destId="{90F2217E-087F-124E-BC3B-7C11CC9F2AD5}" srcOrd="0" destOrd="0" presId="urn:microsoft.com/office/officeart/2008/layout/LinedList"/>
    <dgm:cxn modelId="{6E7EDD67-ACBD-3D46-BA1A-DF27EB8B6EE8}" type="presParOf" srcId="{EA7BF04D-2E54-E04B-BC4E-8497D81C3090}" destId="{95691D51-B8D0-2947-A0BB-E7985C7B6D27}" srcOrd="1" destOrd="0" presId="urn:microsoft.com/office/officeart/2008/layout/LinedList"/>
    <dgm:cxn modelId="{B0A0AF35-E488-374B-B7FE-9978E607662E}" type="presParOf" srcId="{E868FDB2-ACE1-2146-BBDC-871EF87D2E11}" destId="{42793BED-A69F-9C4F-B759-5CBB556EC501}" srcOrd="2" destOrd="0" presId="urn:microsoft.com/office/officeart/2008/layout/LinedList"/>
    <dgm:cxn modelId="{69936832-FF4A-3A40-A39E-B898BEF2DEDD}" type="presParOf" srcId="{E868FDB2-ACE1-2146-BBDC-871EF87D2E11}" destId="{A75F1313-991E-AF4B-BCE2-F6FC21D05F12}" srcOrd="3" destOrd="0" presId="urn:microsoft.com/office/officeart/2008/layout/LinedList"/>
    <dgm:cxn modelId="{B5BB603D-11A7-1243-B21C-1E543EA18A5A}" type="presParOf" srcId="{A75F1313-991E-AF4B-BCE2-F6FC21D05F12}" destId="{1A8B69AB-4DFA-B249-97CF-2638233611BC}" srcOrd="0" destOrd="0" presId="urn:microsoft.com/office/officeart/2008/layout/LinedList"/>
    <dgm:cxn modelId="{D9C65A59-78ED-DE44-9677-AE2EFE6CCA40}" type="presParOf" srcId="{A75F1313-991E-AF4B-BCE2-F6FC21D05F12}" destId="{760BDD52-76B8-3C41-9F72-854BA87DA2EF}" srcOrd="1" destOrd="0" presId="urn:microsoft.com/office/officeart/2008/layout/LinedList"/>
    <dgm:cxn modelId="{43AA4DD6-1E8E-6A45-AE05-E1F4BC3CDB44}" type="presParOf" srcId="{E868FDB2-ACE1-2146-BBDC-871EF87D2E11}" destId="{8BBE422A-FB38-0649-AB0E-D7AF4EDCDD95}" srcOrd="4" destOrd="0" presId="urn:microsoft.com/office/officeart/2008/layout/LinedList"/>
    <dgm:cxn modelId="{9282C2D5-82A0-634B-9397-351548E574C7}" type="presParOf" srcId="{E868FDB2-ACE1-2146-BBDC-871EF87D2E11}" destId="{5EC84F43-3305-DA43-9332-7CA0B7F64E17}" srcOrd="5" destOrd="0" presId="urn:microsoft.com/office/officeart/2008/layout/LinedList"/>
    <dgm:cxn modelId="{21943E2C-7620-1E49-BFE8-972D199EA4F2}" type="presParOf" srcId="{5EC84F43-3305-DA43-9332-7CA0B7F64E17}" destId="{2F31EF18-796A-B440-B72D-29A460FDC61F}" srcOrd="0" destOrd="0" presId="urn:microsoft.com/office/officeart/2008/layout/LinedList"/>
    <dgm:cxn modelId="{98A4640B-3C5B-E24D-98B2-F3EEFAD915D4}" type="presParOf" srcId="{5EC84F43-3305-DA43-9332-7CA0B7F64E17}" destId="{631A16A4-06BE-BD42-B97F-5D3E7A0152A5}" srcOrd="1" destOrd="0" presId="urn:microsoft.com/office/officeart/2008/layout/LinedList"/>
    <dgm:cxn modelId="{04A3558A-A7CB-7C45-BD36-88D44BBD5607}" type="presParOf" srcId="{E868FDB2-ACE1-2146-BBDC-871EF87D2E11}" destId="{2867CF12-84FE-CF45-B765-B891451651B3}" srcOrd="6" destOrd="0" presId="urn:microsoft.com/office/officeart/2008/layout/LinedList"/>
    <dgm:cxn modelId="{016B8580-FA9F-F148-86D0-00CB0B62BD36}" type="presParOf" srcId="{E868FDB2-ACE1-2146-BBDC-871EF87D2E11}" destId="{0A318FF1-44E3-0D4D-AD72-5752C7E8DEC3}" srcOrd="7" destOrd="0" presId="urn:microsoft.com/office/officeart/2008/layout/LinedList"/>
    <dgm:cxn modelId="{C22A5126-E236-7945-AD9C-05E4BEBB03D6}" type="presParOf" srcId="{0A318FF1-44E3-0D4D-AD72-5752C7E8DEC3}" destId="{BC9F7117-C393-3644-98C7-C9BF990C614E}" srcOrd="0" destOrd="0" presId="urn:microsoft.com/office/officeart/2008/layout/LinedList"/>
    <dgm:cxn modelId="{5DDFDE6E-A68C-F84C-BE49-CEB838AD03B4}" type="presParOf" srcId="{0A318FF1-44E3-0D4D-AD72-5752C7E8DEC3}" destId="{4A4B16BC-FF84-0B48-A83D-2D04AE9EE17C}" srcOrd="1" destOrd="0" presId="urn:microsoft.com/office/officeart/2008/layout/LinedList"/>
    <dgm:cxn modelId="{B13847D8-991D-D940-9160-C61570757920}" type="presParOf" srcId="{E868FDB2-ACE1-2146-BBDC-871EF87D2E11}" destId="{362155E5-922B-9741-A6F2-27D86ACD45E8}" srcOrd="8" destOrd="0" presId="urn:microsoft.com/office/officeart/2008/layout/LinedList"/>
    <dgm:cxn modelId="{3B5E0358-4015-7F44-9A2B-5799C0BF0EFF}" type="presParOf" srcId="{E868FDB2-ACE1-2146-BBDC-871EF87D2E11}" destId="{4A26E5D2-E46C-A242-BCD7-841D6BF44B94}" srcOrd="9" destOrd="0" presId="urn:microsoft.com/office/officeart/2008/layout/LinedList"/>
    <dgm:cxn modelId="{49D54006-B9E8-B644-902C-B0704CEF30DB}" type="presParOf" srcId="{4A26E5D2-E46C-A242-BCD7-841D6BF44B94}" destId="{60EB322C-4A38-B543-8408-8FE3F9B4F941}" srcOrd="0" destOrd="0" presId="urn:microsoft.com/office/officeart/2008/layout/LinedList"/>
    <dgm:cxn modelId="{5E5EA7CC-6CA7-6541-A534-B62DAE59FCF9}" type="presParOf" srcId="{4A26E5D2-E46C-A242-BCD7-841D6BF44B94}" destId="{489A820F-2EDF-9447-A3F9-612CD2ACFEAF}" srcOrd="1" destOrd="0" presId="urn:microsoft.com/office/officeart/2008/layout/LinedList"/>
    <dgm:cxn modelId="{BC29A35E-9E4C-5647-98BC-FE5F5B0ED47E}" type="presParOf" srcId="{E868FDB2-ACE1-2146-BBDC-871EF87D2E11}" destId="{F2CA9354-F613-2245-A220-5F3C91A84395}" srcOrd="10" destOrd="0" presId="urn:microsoft.com/office/officeart/2008/layout/LinedList"/>
    <dgm:cxn modelId="{4689F109-6031-7641-B749-54101878979F}" type="presParOf" srcId="{E868FDB2-ACE1-2146-BBDC-871EF87D2E11}" destId="{FE2D0ACB-059C-4E48-8819-E5A208DD43B6}" srcOrd="11" destOrd="0" presId="urn:microsoft.com/office/officeart/2008/layout/LinedList"/>
    <dgm:cxn modelId="{41F41B0B-B9D6-6349-88CC-8056116C2093}" type="presParOf" srcId="{FE2D0ACB-059C-4E48-8819-E5A208DD43B6}" destId="{DA7A386B-E8D0-3A45-BBE9-4E8BB3079F18}" srcOrd="0" destOrd="0" presId="urn:microsoft.com/office/officeart/2008/layout/LinedList"/>
    <dgm:cxn modelId="{65706E56-B334-C845-942E-4104BCB2EC56}" type="presParOf" srcId="{FE2D0ACB-059C-4E48-8819-E5A208DD43B6}" destId="{0F26CD82-831F-5C4F-B80A-96E7E8628D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9C5F7-9255-EB48-ACE7-B85E11212CA7}">
      <dsp:nvSpPr>
        <dsp:cNvPr id="0" name=""/>
        <dsp:cNvSpPr/>
      </dsp:nvSpPr>
      <dsp:spPr>
        <a:xfrm>
          <a:off x="0" y="2063"/>
          <a:ext cx="552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2217E-087F-124E-BC3B-7C11CC9F2AD5}">
      <dsp:nvSpPr>
        <dsp:cNvPr id="0" name=""/>
        <dsp:cNvSpPr/>
      </dsp:nvSpPr>
      <dsp:spPr>
        <a:xfrm>
          <a:off x="0" y="2063"/>
          <a:ext cx="5520298" cy="703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90000"/>
            <a:buNone/>
          </a:pPr>
          <a:r>
            <a:rPr lang="en-US" sz="1400" kern="1200" spc="-49" baseline="0">
              <a:solidFill>
                <a:srgbClr val="000000"/>
              </a:solidFill>
              <a:ea typeface="+mn-ea"/>
              <a:cs typeface="+mn-cs"/>
            </a:rPr>
            <a:t>Hybrid cloud Connectivity over Express Route (VPN –POC only) to AVS</a:t>
          </a:r>
          <a:endParaRPr lang="en-US" sz="1400" kern="1200"/>
        </a:p>
      </dsp:txBody>
      <dsp:txXfrm>
        <a:off x="0" y="2063"/>
        <a:ext cx="5520298" cy="703761"/>
      </dsp:txXfrm>
    </dsp:sp>
    <dsp:sp modelId="{42793BED-A69F-9C4F-B759-5CBB556EC501}">
      <dsp:nvSpPr>
        <dsp:cNvPr id="0" name=""/>
        <dsp:cNvSpPr/>
      </dsp:nvSpPr>
      <dsp:spPr>
        <a:xfrm>
          <a:off x="0" y="705825"/>
          <a:ext cx="552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B69AB-4DFA-B249-97CF-2638233611BC}">
      <dsp:nvSpPr>
        <dsp:cNvPr id="0" name=""/>
        <dsp:cNvSpPr/>
      </dsp:nvSpPr>
      <dsp:spPr>
        <a:xfrm>
          <a:off x="0" y="705825"/>
          <a:ext cx="5520298" cy="703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-49" baseline="0">
              <a:solidFill>
                <a:srgbClr val="000000"/>
              </a:solidFill>
              <a:ea typeface="+mn-ea"/>
              <a:cs typeface="+mn-cs"/>
            </a:rPr>
            <a:t>On-premise networking stack can be VDS or NSX-T</a:t>
          </a:r>
        </a:p>
      </dsp:txBody>
      <dsp:txXfrm>
        <a:off x="0" y="705825"/>
        <a:ext cx="5520298" cy="703761"/>
      </dsp:txXfrm>
    </dsp:sp>
    <dsp:sp modelId="{8BBE422A-FB38-0649-AB0E-D7AF4EDCDD95}">
      <dsp:nvSpPr>
        <dsp:cNvPr id="0" name=""/>
        <dsp:cNvSpPr/>
      </dsp:nvSpPr>
      <dsp:spPr>
        <a:xfrm>
          <a:off x="0" y="1409587"/>
          <a:ext cx="552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1EF18-796A-B440-B72D-29A460FDC61F}">
      <dsp:nvSpPr>
        <dsp:cNvPr id="0" name=""/>
        <dsp:cNvSpPr/>
      </dsp:nvSpPr>
      <dsp:spPr>
        <a:xfrm>
          <a:off x="0" y="1409587"/>
          <a:ext cx="5520298" cy="703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-49" baseline="0">
              <a:solidFill>
                <a:srgbClr val="000000"/>
              </a:solidFill>
              <a:ea typeface="+mn-ea"/>
              <a:cs typeface="+mn-cs"/>
            </a:rPr>
            <a:t>VMware NSX-T is the default networking stack in an AVS SDDC</a:t>
          </a:r>
        </a:p>
      </dsp:txBody>
      <dsp:txXfrm>
        <a:off x="0" y="1409587"/>
        <a:ext cx="5520298" cy="703761"/>
      </dsp:txXfrm>
    </dsp:sp>
    <dsp:sp modelId="{2867CF12-84FE-CF45-B765-B891451651B3}">
      <dsp:nvSpPr>
        <dsp:cNvPr id="0" name=""/>
        <dsp:cNvSpPr/>
      </dsp:nvSpPr>
      <dsp:spPr>
        <a:xfrm>
          <a:off x="0" y="2113349"/>
          <a:ext cx="552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F7117-C393-3644-98C7-C9BF990C614E}">
      <dsp:nvSpPr>
        <dsp:cNvPr id="0" name=""/>
        <dsp:cNvSpPr/>
      </dsp:nvSpPr>
      <dsp:spPr>
        <a:xfrm>
          <a:off x="0" y="2113349"/>
          <a:ext cx="5520298" cy="703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-49" baseline="0">
              <a:solidFill>
                <a:srgbClr val="000000"/>
              </a:solidFill>
              <a:ea typeface="+mn-ea"/>
              <a:cs typeface="+mn-cs"/>
            </a:rPr>
            <a:t>Full access to NSX-T services (DHCP, DNS, Firewall, Load Balancer, etc.) in an AVS SDDC</a:t>
          </a:r>
        </a:p>
      </dsp:txBody>
      <dsp:txXfrm>
        <a:off x="0" y="2113349"/>
        <a:ext cx="5520298" cy="703761"/>
      </dsp:txXfrm>
    </dsp:sp>
    <dsp:sp modelId="{362155E5-922B-9741-A6F2-27D86ACD45E8}">
      <dsp:nvSpPr>
        <dsp:cNvPr id="0" name=""/>
        <dsp:cNvSpPr/>
      </dsp:nvSpPr>
      <dsp:spPr>
        <a:xfrm>
          <a:off x="0" y="2817110"/>
          <a:ext cx="552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B322C-4A38-B543-8408-8FE3F9B4F941}">
      <dsp:nvSpPr>
        <dsp:cNvPr id="0" name=""/>
        <dsp:cNvSpPr/>
      </dsp:nvSpPr>
      <dsp:spPr>
        <a:xfrm>
          <a:off x="0" y="2817110"/>
          <a:ext cx="5520298" cy="703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-49" baseline="0">
              <a:solidFill>
                <a:srgbClr val="000000"/>
              </a:solidFill>
              <a:ea typeface="+mn-ea"/>
              <a:cs typeface="+mn-cs"/>
            </a:rPr>
            <a:t>Built-in security for AVS using native NSX-T security features and integration with NGFW</a:t>
          </a:r>
        </a:p>
      </dsp:txBody>
      <dsp:txXfrm>
        <a:off x="0" y="2817110"/>
        <a:ext cx="5520298" cy="703761"/>
      </dsp:txXfrm>
    </dsp:sp>
    <dsp:sp modelId="{F2CA9354-F613-2245-A220-5F3C91A84395}">
      <dsp:nvSpPr>
        <dsp:cNvPr id="0" name=""/>
        <dsp:cNvSpPr/>
      </dsp:nvSpPr>
      <dsp:spPr>
        <a:xfrm>
          <a:off x="0" y="3520872"/>
          <a:ext cx="552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A386B-E8D0-3A45-BBE9-4E8BB3079F18}">
      <dsp:nvSpPr>
        <dsp:cNvPr id="0" name=""/>
        <dsp:cNvSpPr/>
      </dsp:nvSpPr>
      <dsp:spPr>
        <a:xfrm>
          <a:off x="0" y="3520872"/>
          <a:ext cx="5520298" cy="703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-49" baseline="0">
              <a:solidFill>
                <a:srgbClr val="000000"/>
              </a:solidFill>
              <a:ea typeface="+mn-ea"/>
              <a:cs typeface="+mn-cs"/>
            </a:rPr>
            <a:t>Integration with Azure native services for your workloads in an AVS SDDC</a:t>
          </a:r>
        </a:p>
      </dsp:txBody>
      <dsp:txXfrm>
        <a:off x="0" y="3520872"/>
        <a:ext cx="5520298" cy="703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UI" pitchFamily="34" charset="0"/>
              </a:rPr>
              <a:t>8/28/2020 2:24 PM</a:t>
            </a:fld>
            <a:endParaRPr lang="en-US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6CE63F-9E7F-4C04-9D0D-FCA25A8E9E86}" type="datetime8">
              <a:rPr lang="en-US" smtClean="0"/>
              <a:t>8/28/2020 2:24 PM</a:t>
            </a:fld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8/28/2020 2:24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5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67C06-5292-43DD-8048-6F5A6BE21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3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So, we have covered AVS underlay </a:t>
            </a:r>
            <a:r>
              <a:rPr lang="en-US" dirty="0" err="1"/>
              <a:t>connecticity</a:t>
            </a:r>
            <a:r>
              <a:rPr lang="en-US" dirty="0"/>
              <a:t> and how to connect to an AVS SDDC. Let’s now look at that AVS SDDC and focus on the networking within an AVS SDDC.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2F19A73-88F5-4B80-A929-CF8E66EE5449}" type="datetime8">
              <a:rPr lang="en-US" smtClean="0"/>
              <a:t>8/28/2020 2:24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36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3D4F8-A709-49E9-9B56-5940D7C8C8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4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67C06-5292-43DD-8048-6F5A6BE21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36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67C06-5292-43DD-8048-6F5A6BE21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3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67C06-5292-43DD-8048-6F5A6BE21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04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67C06-5292-43DD-8048-6F5A6BE21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74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2F19A73-88F5-4B80-A929-CF8E66EE5449}" type="datetime8">
              <a:rPr lang="en-US" smtClean="0"/>
              <a:t>8/28/2020 2:24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36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67C06-5292-43DD-8048-6F5A6BE21F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4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8/28/2020 2:24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1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8/28/2020 2:24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5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8/28/2020 2:24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5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8/28/2020 2:24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8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2F19A73-88F5-4B80-A929-CF8E66EE5449}" type="datetime8">
              <a:rPr lang="en-US" smtClean="0"/>
              <a:t>8/28/2020 2:24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36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67C06-5292-43DD-8048-6F5A6BE21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7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67C06-5292-43DD-8048-6F5A6BE21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8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67C06-5292-43DD-8048-6F5A6BE21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5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jpe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47B7F7-3EAA-3540-BC65-00BDB110EA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2" y="472517"/>
            <a:ext cx="1335673" cy="19027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A36DC34-EED6-8F49-8473-3802F6C2A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82" y="2532448"/>
            <a:ext cx="9630388" cy="1793104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705" strike="noStrike" spc="-49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Azure presentation title </a:t>
            </a:r>
            <a:br>
              <a:rPr lang="en-US"/>
            </a:br>
            <a:r>
              <a:rPr lang="en-US"/>
              <a:t>or event 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E500E80-DD0C-EF4F-BB7D-03960A098E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466" y="4350114"/>
            <a:ext cx="9602820" cy="727892"/>
          </a:xfrm>
          <a:prstGeom prst="rect">
            <a:avLst/>
          </a:prstGeom>
        </p:spPr>
        <p:txBody>
          <a:bodyPr/>
          <a:lstStyle>
            <a:lvl1pPr>
              <a:defRPr sz="1765">
                <a:solidFill>
                  <a:srgbClr val="000000"/>
                </a:solidFill>
              </a:defRPr>
            </a:lvl1pPr>
            <a:lvl2pPr>
              <a:defRPr sz="1765">
                <a:solidFill>
                  <a:srgbClr val="000000"/>
                </a:solidFill>
              </a:defRPr>
            </a:lvl2pPr>
            <a:lvl3pPr>
              <a:defRPr sz="1372"/>
            </a:lvl3pPr>
            <a:lvl4pPr>
              <a:defRPr sz="1372"/>
            </a:lvl4pPr>
            <a:lvl5pPr>
              <a:defRPr sz="1029"/>
            </a:lvl5pPr>
          </a:lstStyle>
          <a:p>
            <a:pPr lvl="0"/>
            <a:r>
              <a:rPr lang="en-US"/>
              <a:t>Author name</a:t>
            </a:r>
            <a:br>
              <a:rPr lang="en-US"/>
            </a:b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73067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F9732-E389-084D-A7F3-09AC5EED7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2" y="472517"/>
            <a:ext cx="1335673" cy="19027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E4AC65-3150-034F-B089-A8B21D5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81" y="2532448"/>
            <a:ext cx="5428936" cy="1793104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705" strike="noStrike" spc="-49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Azure presentation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9B09652-4E45-F04D-8357-20491F718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465" y="4350114"/>
            <a:ext cx="5413395" cy="727892"/>
          </a:xfrm>
          <a:prstGeom prst="rect">
            <a:avLst/>
          </a:prstGeom>
        </p:spPr>
        <p:txBody>
          <a:bodyPr/>
          <a:lstStyle>
            <a:lvl1pPr>
              <a:defRPr sz="1765">
                <a:solidFill>
                  <a:srgbClr val="000000"/>
                </a:solidFill>
              </a:defRPr>
            </a:lvl1pPr>
            <a:lvl2pPr>
              <a:defRPr sz="1765">
                <a:solidFill>
                  <a:srgbClr val="000000"/>
                </a:solidFill>
              </a:defRPr>
            </a:lvl2pPr>
            <a:lvl3pPr>
              <a:defRPr sz="1372"/>
            </a:lvl3pPr>
            <a:lvl4pPr>
              <a:defRPr sz="1372"/>
            </a:lvl4pPr>
            <a:lvl5pPr>
              <a:defRPr sz="1029"/>
            </a:lvl5pPr>
          </a:lstStyle>
          <a:p>
            <a:pPr lvl="0"/>
            <a:r>
              <a:rPr lang="en-US"/>
              <a:t>Author name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2926B-CE4C-8042-8EAB-E69CCC77CE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11" y="0"/>
            <a:ext cx="5973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376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F9732-E389-084D-A7F3-09AC5EED7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2" y="472517"/>
            <a:ext cx="1335673" cy="19027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E4AC65-3150-034F-B089-A8B21D5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81" y="2532448"/>
            <a:ext cx="5428936" cy="1793104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705" strike="noStrike" spc="-49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Azure presentation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9B09652-4E45-F04D-8357-20491F718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465" y="4350114"/>
            <a:ext cx="5413395" cy="727892"/>
          </a:xfrm>
          <a:prstGeom prst="rect">
            <a:avLst/>
          </a:prstGeom>
        </p:spPr>
        <p:txBody>
          <a:bodyPr/>
          <a:lstStyle>
            <a:lvl1pPr>
              <a:defRPr sz="1765">
                <a:solidFill>
                  <a:srgbClr val="000000"/>
                </a:solidFill>
              </a:defRPr>
            </a:lvl1pPr>
            <a:lvl2pPr>
              <a:defRPr sz="1765">
                <a:solidFill>
                  <a:srgbClr val="000000"/>
                </a:solidFill>
              </a:defRPr>
            </a:lvl2pPr>
            <a:lvl3pPr>
              <a:defRPr sz="1372"/>
            </a:lvl3pPr>
            <a:lvl4pPr>
              <a:defRPr sz="1372"/>
            </a:lvl4pPr>
            <a:lvl5pPr>
              <a:defRPr sz="1029"/>
            </a:lvl5pPr>
          </a:lstStyle>
          <a:p>
            <a:pPr lvl="0"/>
            <a:r>
              <a:rPr lang="en-US"/>
              <a:t>Author name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B5B5AE-3FA2-9E4F-A2B8-042B9D355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8211" y="0"/>
            <a:ext cx="5973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7489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F9732-E389-084D-A7F3-09AC5EED7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2" y="472517"/>
            <a:ext cx="1335673" cy="19027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E4AC65-3150-034F-B089-A8B21D5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81" y="2532448"/>
            <a:ext cx="5428936" cy="1793104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705" strike="noStrike" spc="-49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Azure presentation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9B09652-4E45-F04D-8357-20491F718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465" y="4350114"/>
            <a:ext cx="5413395" cy="727892"/>
          </a:xfrm>
          <a:prstGeom prst="rect">
            <a:avLst/>
          </a:prstGeom>
        </p:spPr>
        <p:txBody>
          <a:bodyPr/>
          <a:lstStyle>
            <a:lvl1pPr>
              <a:defRPr sz="1765">
                <a:solidFill>
                  <a:srgbClr val="000000"/>
                </a:solidFill>
              </a:defRPr>
            </a:lvl1pPr>
            <a:lvl2pPr>
              <a:defRPr sz="1765">
                <a:solidFill>
                  <a:srgbClr val="000000"/>
                </a:solidFill>
              </a:defRPr>
            </a:lvl2pPr>
            <a:lvl3pPr>
              <a:defRPr sz="1372"/>
            </a:lvl3pPr>
            <a:lvl4pPr>
              <a:defRPr sz="1372"/>
            </a:lvl4pPr>
            <a:lvl5pPr>
              <a:defRPr sz="1029"/>
            </a:lvl5pPr>
          </a:lstStyle>
          <a:p>
            <a:pPr lvl="0"/>
            <a:r>
              <a:rPr lang="en-US"/>
              <a:t>Author name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6D3BFF-96E5-A945-99DA-8C69FBFC85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11" y="0"/>
            <a:ext cx="5973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645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29843" y="1168943"/>
            <a:ext cx="547437" cy="37869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defTabSz="507369">
              <a:spcAft>
                <a:spcPts val="491"/>
              </a:spcAft>
              <a:buNone/>
              <a:defRPr sz="1765" spc="0" baseline="0">
                <a:solidFill>
                  <a:schemeClr val="tx2"/>
                </a:solidFill>
              </a:defRPr>
            </a:lvl1pPr>
            <a:lvl2pPr marL="224114" indent="0">
              <a:buNone/>
              <a:defRPr sz="1765"/>
            </a:lvl2pPr>
            <a:lvl3pPr marL="448227" indent="0">
              <a:buNone/>
              <a:defRPr sz="1765"/>
            </a:lvl3pPr>
            <a:lvl4pPr marL="672342" indent="0">
              <a:buNone/>
              <a:defRPr sz="1765"/>
            </a:lvl4pPr>
            <a:lvl5pPr marL="896455" indent="0">
              <a:buNone/>
              <a:defRPr sz="1765"/>
            </a:lvl5pPr>
          </a:lstStyle>
          <a:p>
            <a:pPr lvl="0"/>
            <a:r>
              <a:rPr lang="en-US"/>
              <a:t>##</a:t>
            </a:r>
            <a:br>
              <a:rPr lang="en-US"/>
            </a:br>
            <a:r>
              <a:rPr lang="en-US"/>
              <a:t>##</a:t>
            </a:r>
            <a:br>
              <a:rPr lang="en-US"/>
            </a:br>
            <a:r>
              <a:rPr lang="en-US"/>
              <a:t>##</a:t>
            </a:r>
            <a:br>
              <a:rPr lang="en-US"/>
            </a:br>
            <a:r>
              <a:rPr lang="en-US"/>
              <a:t>##</a:t>
            </a:r>
            <a:br>
              <a:rPr lang="en-US"/>
            </a:br>
            <a:r>
              <a:rPr lang="en-US"/>
              <a:t>##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941B29-79EC-DD49-A767-757BAE16FC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7281" y="1168943"/>
            <a:ext cx="3290380" cy="37869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defTabSz="507369">
              <a:spcAft>
                <a:spcPts val="491"/>
              </a:spcAft>
              <a:buNone/>
              <a:defRPr sz="1765" spc="0" baseline="0">
                <a:solidFill>
                  <a:srgbClr val="000000"/>
                </a:solidFill>
              </a:defRPr>
            </a:lvl1pPr>
            <a:lvl2pPr marL="224114" indent="0">
              <a:buNone/>
              <a:defRPr sz="1765"/>
            </a:lvl2pPr>
            <a:lvl3pPr marL="448227" indent="0">
              <a:buNone/>
              <a:defRPr sz="1765"/>
            </a:lvl3pPr>
            <a:lvl4pPr marL="672342" indent="0">
              <a:buNone/>
              <a:defRPr sz="1765"/>
            </a:lvl4pPr>
            <a:lvl5pPr marL="896455" indent="0">
              <a:buNone/>
              <a:defRPr sz="1765"/>
            </a:lvl5pPr>
          </a:lstStyle>
          <a:p>
            <a:pPr lvl="0"/>
            <a:r>
              <a:rPr lang="en-US"/>
              <a:t>Section Title</a:t>
            </a:r>
            <a:br>
              <a:rPr lang="en-US"/>
            </a:br>
            <a:r>
              <a:rPr lang="en-US"/>
              <a:t>Section Title</a:t>
            </a:r>
            <a:br>
              <a:rPr lang="en-US"/>
            </a:br>
            <a:r>
              <a:rPr lang="en-US"/>
              <a:t>Section Title</a:t>
            </a:r>
            <a:br>
              <a:rPr lang="en-US"/>
            </a:br>
            <a:r>
              <a:rPr lang="en-US"/>
              <a:t>Section Title</a:t>
            </a:r>
            <a:br>
              <a:rPr lang="en-US"/>
            </a:br>
            <a:r>
              <a:rPr lang="en-US"/>
              <a:t>Section Title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A2F7DAD6-99FA-B74A-87E5-BFA3CB237070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4169" y="6455175"/>
            <a:ext cx="11306469" cy="2114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94" eaLnBrk="0" hangingPunct="0"/>
            <a:r>
              <a:rPr lang="en-US" sz="687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CFE665-BD5A-6D44-B8A4-815E3BDC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95" y="1168943"/>
            <a:ext cx="4989765" cy="8138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68751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5995" y="1922801"/>
            <a:ext cx="11306469" cy="287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353"/>
              </a:lnSpc>
              <a:buNone/>
              <a:defRPr sz="1961" b="0" i="0" spc="0">
                <a:solidFill>
                  <a:srgbClr val="000000"/>
                </a:solidFill>
                <a:latin typeface="+mj-lt"/>
              </a:defRPr>
            </a:lvl1pPr>
            <a:lvl2pPr marL="0" indent="0">
              <a:lnSpc>
                <a:spcPts val="2353"/>
              </a:lnSpc>
              <a:buNone/>
              <a:defRPr spc="0">
                <a:solidFill>
                  <a:srgbClr val="000000"/>
                </a:solidFill>
                <a:latin typeface="+mn-lt"/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1"/>
            <a:r>
              <a:rPr lang="en-US"/>
              <a:t>Large: subhead Segoe UI Regular 20/24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5995" y="3015704"/>
            <a:ext cx="11306469" cy="213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None/>
              <a:defRPr sz="1372" b="0" spc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 spc="0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Medium: paragraph heading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6E35749-090F-0542-9B4B-BF37EFC334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995" y="4503833"/>
            <a:ext cx="11306469" cy="1508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76"/>
              </a:lnSpc>
              <a:spcBef>
                <a:spcPts val="0"/>
              </a:spcBef>
              <a:buNone/>
              <a:defRPr sz="980" spc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80" spc="0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0" indent="0">
              <a:lnSpc>
                <a:spcPct val="100000"/>
              </a:lnSpc>
              <a:buNone/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/>
              <a:t>Small: caption body copy Segoe Regular 10/12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19F02595-114B-2D46-ABDC-5E65D166807C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4169" y="6455175"/>
            <a:ext cx="11306469" cy="2114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94" eaLnBrk="0" hangingPunct="0"/>
            <a:r>
              <a:rPr lang="en-US" sz="687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8F32AD9-0E33-284C-8468-E63BF69AF2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4169" y="4299925"/>
            <a:ext cx="11306469" cy="243143"/>
          </a:xfrm>
          <a:prstGeom prst="rect">
            <a:avLst/>
          </a:prstGeom>
        </p:spPr>
        <p:txBody>
          <a:bodyPr tIns="0"/>
          <a:lstStyle>
            <a:lvl1pPr>
              <a:defRPr lang="en-US" sz="980" b="1" kern="1200" spc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Small: caption title Segoe UI Bold 10/12. 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A46FDB1-D336-7C45-BF92-D58B6C5503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169" y="3258992"/>
            <a:ext cx="11306469" cy="213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Medium: body copy Segoe UI Regular 14/18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1DD3AA-F3AD-0A4A-8075-7F969376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887652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DAF638-18AD-4281-B4A1-FA7F86875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6" y="6285367"/>
            <a:ext cx="1711897" cy="2438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116CBE0-CCA0-D843-9F69-BEA752B6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EDEEBF3-1FE7-7547-B2BB-74E58FD2F33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2" y="1113688"/>
            <a:ext cx="7669761" cy="256512"/>
          </a:xfrm>
        </p:spPr>
        <p:txBody>
          <a:bodyPr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1961">
                <a:solidFill>
                  <a:schemeClr val="accent4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0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85997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EE1E43F-C091-614B-AA20-F39D0AACAA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995" y="1922587"/>
            <a:ext cx="9384447" cy="3365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36170" marR="0" indent="-336170" algn="l" defTabSz="914437" rtl="0" eaLnBrk="1" fontAlgn="auto" latinLnBrk="0" hangingPunct="1">
              <a:lnSpc>
                <a:spcPts val="2353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961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24114" indent="0">
              <a:buNone/>
              <a:defRPr/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Bulleted list Segoe UI Regular 20/24. Dis </a:t>
            </a:r>
            <a:r>
              <a:rPr lang="en-US" err="1"/>
              <a:t>apid</a:t>
            </a:r>
            <a:r>
              <a:rPr lang="en-US"/>
              <a:t> es </a:t>
            </a:r>
            <a:r>
              <a:rPr lang="en-US" err="1"/>
              <a:t>simusanditis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ex et </a:t>
            </a:r>
            <a:r>
              <a:rPr lang="en-US" err="1"/>
              <a:t>illore</a:t>
            </a:r>
            <a:r>
              <a:rPr lang="en-US"/>
              <a:t>, </a:t>
            </a:r>
            <a:r>
              <a:rPr lang="en-US" err="1"/>
              <a:t>nectationet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dic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vit </a:t>
            </a:r>
            <a:r>
              <a:rPr lang="en-US" err="1"/>
              <a:t>velestium</a:t>
            </a:r>
            <a:r>
              <a:rPr lang="en-US"/>
              <a:t> </a:t>
            </a:r>
            <a:r>
              <a:rPr lang="en-US" err="1"/>
              <a:t>reperro</a:t>
            </a:r>
            <a:r>
              <a:rPr lang="en-US"/>
              <a:t> </a:t>
            </a:r>
            <a:r>
              <a:rPr lang="en-US" err="1"/>
              <a:t>rroviduntion</a:t>
            </a:r>
            <a:r>
              <a:rPr lang="en-US"/>
              <a:t> </a:t>
            </a:r>
            <a:r>
              <a:rPr lang="en-US" err="1"/>
              <a:t>conem</a:t>
            </a:r>
            <a:r>
              <a:rPr lang="en-US"/>
              <a:t> </a:t>
            </a:r>
            <a:r>
              <a:rPr lang="en-US" err="1"/>
              <a:t>rehend</a:t>
            </a:r>
            <a:br>
              <a:rPr lang="en-US"/>
            </a:br>
            <a:endParaRPr lang="en-US"/>
          </a:p>
          <a:p>
            <a:pPr marL="336170" marR="0" lvl="0" indent="-336170" algn="l" defTabSz="914437" rtl="0" eaLnBrk="1" fontAlgn="auto" latinLnBrk="0" hangingPunct="1">
              <a:lnSpc>
                <a:spcPts val="2353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list Segoe UI Regular 20/24. Dis </a:t>
            </a:r>
            <a:r>
              <a:rPr lang="en-US" err="1"/>
              <a:t>apid</a:t>
            </a:r>
            <a:r>
              <a:rPr lang="en-US"/>
              <a:t> es </a:t>
            </a:r>
            <a:r>
              <a:rPr lang="en-US" err="1"/>
              <a:t>simusanditis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ex et </a:t>
            </a:r>
            <a:r>
              <a:rPr lang="en-US" err="1"/>
              <a:t>illore</a:t>
            </a:r>
            <a:r>
              <a:rPr lang="en-US"/>
              <a:t>, </a:t>
            </a:r>
            <a:r>
              <a:rPr lang="en-US" err="1"/>
              <a:t>nectationet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dic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vit </a:t>
            </a:r>
            <a:r>
              <a:rPr lang="en-US" err="1"/>
              <a:t>velestium</a:t>
            </a:r>
            <a:r>
              <a:rPr lang="en-US"/>
              <a:t> </a:t>
            </a:r>
            <a:r>
              <a:rPr lang="en-US" err="1"/>
              <a:t>reperro</a:t>
            </a:r>
            <a:r>
              <a:rPr lang="en-US"/>
              <a:t> </a:t>
            </a:r>
            <a:r>
              <a:rPr lang="en-US" err="1"/>
              <a:t>rroviduntion</a:t>
            </a:r>
            <a:r>
              <a:rPr lang="en-US"/>
              <a:t> </a:t>
            </a:r>
            <a:r>
              <a:rPr lang="en-US" err="1"/>
              <a:t>conem</a:t>
            </a:r>
            <a:r>
              <a:rPr lang="en-US"/>
              <a:t> </a:t>
            </a:r>
            <a:r>
              <a:rPr lang="en-US" err="1"/>
              <a:t>rehend</a:t>
            </a:r>
            <a:br>
              <a:rPr lang="en-US"/>
            </a:br>
            <a:endParaRPr lang="en-US"/>
          </a:p>
          <a:p>
            <a:pPr marL="336170" marR="0" lvl="0" indent="-336170" algn="l" defTabSz="914437" rtl="0" eaLnBrk="1" fontAlgn="auto" latinLnBrk="0" hangingPunct="1">
              <a:lnSpc>
                <a:spcPts val="2353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list Segoe UI Regular 20/24. Dis </a:t>
            </a:r>
            <a:r>
              <a:rPr lang="en-US" err="1"/>
              <a:t>apid</a:t>
            </a:r>
            <a:r>
              <a:rPr lang="en-US"/>
              <a:t> es </a:t>
            </a:r>
            <a:r>
              <a:rPr lang="en-US" err="1"/>
              <a:t>simusanditis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ex et </a:t>
            </a:r>
            <a:r>
              <a:rPr lang="en-US" err="1"/>
              <a:t>illore</a:t>
            </a:r>
            <a:r>
              <a:rPr lang="en-US"/>
              <a:t>, </a:t>
            </a:r>
            <a:r>
              <a:rPr lang="en-US" err="1"/>
              <a:t>nectationet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dic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vit </a:t>
            </a:r>
            <a:r>
              <a:rPr lang="en-US" err="1"/>
              <a:t>velestium</a:t>
            </a:r>
            <a:r>
              <a:rPr lang="en-US"/>
              <a:t> </a:t>
            </a:r>
            <a:r>
              <a:rPr lang="en-US" err="1"/>
              <a:t>reperro</a:t>
            </a:r>
            <a:r>
              <a:rPr lang="en-US"/>
              <a:t> </a:t>
            </a:r>
            <a:r>
              <a:rPr lang="en-US" err="1"/>
              <a:t>rroviduntion</a:t>
            </a:r>
            <a:r>
              <a:rPr lang="en-US"/>
              <a:t> </a:t>
            </a:r>
            <a:r>
              <a:rPr lang="en-US" err="1"/>
              <a:t>conem</a:t>
            </a:r>
            <a:r>
              <a:rPr lang="en-US"/>
              <a:t> </a:t>
            </a:r>
            <a:r>
              <a:rPr lang="en-US" err="1"/>
              <a:t>rehend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AF638-18AD-4281-B4A1-FA7F86875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6" y="6285367"/>
            <a:ext cx="1711897" cy="2438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116CBE0-CCA0-D843-9F69-BEA752B6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74132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9"/>
            <a:ext cx="11306469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rgbClr val="000000"/>
                </a:solidFill>
              </a:defRPr>
            </a:lvl1pPr>
          </a:lstStyle>
          <a:p>
            <a:r>
              <a:rPr lang="en-US"/>
              <a:t>Text option 1: three column bulleted list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5995" y="1922587"/>
            <a:ext cx="9384447" cy="603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353"/>
              </a:lnSpc>
              <a:buNone/>
              <a:defRPr lang="en-US" sz="1961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24114" indent="0">
              <a:buNone/>
              <a:defRPr/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Subhead Segoe UI Regular 20/24. Dis </a:t>
            </a:r>
            <a:r>
              <a:rPr lang="en-US" err="1"/>
              <a:t>apid</a:t>
            </a:r>
            <a:r>
              <a:rPr lang="en-US"/>
              <a:t>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simusanditis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ex et </a:t>
            </a:r>
            <a:r>
              <a:rPr lang="en-US" err="1"/>
              <a:t>illore</a:t>
            </a:r>
            <a:r>
              <a:rPr lang="en-US"/>
              <a:t>, </a:t>
            </a:r>
            <a:r>
              <a:rPr lang="en-US" err="1"/>
              <a:t>nectationet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dic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</a:t>
            </a:r>
            <a:r>
              <a:rPr lang="en-US" err="1"/>
              <a:t>vit</a:t>
            </a:r>
            <a:r>
              <a:rPr lang="en-US"/>
              <a:t> </a:t>
            </a:r>
            <a:r>
              <a:rPr lang="en-US" err="1"/>
              <a:t>velestium</a:t>
            </a:r>
            <a:r>
              <a:rPr lang="en-US"/>
              <a:t> </a:t>
            </a:r>
            <a:r>
              <a:rPr lang="en-US" err="1"/>
              <a:t>reperro</a:t>
            </a:r>
            <a:r>
              <a:rPr lang="en-US"/>
              <a:t> </a:t>
            </a:r>
            <a:r>
              <a:rPr lang="en-US" err="1"/>
              <a:t>rroviduntion</a:t>
            </a:r>
            <a:r>
              <a:rPr lang="en-US"/>
              <a:t> </a:t>
            </a:r>
            <a:r>
              <a:rPr lang="en-US" err="1"/>
              <a:t>conem</a:t>
            </a:r>
            <a:r>
              <a:rPr lang="en-US"/>
              <a:t> </a:t>
            </a:r>
            <a:r>
              <a:rPr lang="en-US" err="1"/>
              <a:t>rehend</a:t>
            </a:r>
            <a:r>
              <a:rPr lang="en-US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5995" y="3151388"/>
            <a:ext cx="3618381" cy="213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spcAft>
                <a:spcPts val="588"/>
              </a:spcAft>
              <a:buNone/>
              <a:defRPr sz="1372" b="0" spc="0" baseline="0">
                <a:solidFill>
                  <a:schemeClr val="tx2"/>
                </a:solidFill>
                <a:latin typeface="+mj-lt"/>
              </a:defRPr>
            </a:lvl1pPr>
            <a:lvl2pPr marL="280142" marR="0" indent="-280142" algn="l" defTabSz="914437" rtl="0" eaLnBrk="1" fontAlgn="auto" latinLnBrk="0" hangingPunct="1">
              <a:lnSpc>
                <a:spcPts val="1765"/>
              </a:lnSpc>
              <a:spcBef>
                <a:spcPts val="0"/>
              </a:spcBef>
              <a:spcAft>
                <a:spcPts val="588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372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3383CEA-4FEB-4C9E-B7D6-3B36BC8EB7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448" y="3151388"/>
            <a:ext cx="3618381" cy="213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spcAft>
                <a:spcPts val="588"/>
              </a:spcAft>
              <a:buNone/>
              <a:defRPr sz="1372" b="0" spc="0" baseline="0">
                <a:solidFill>
                  <a:schemeClr val="tx2"/>
                </a:solidFill>
                <a:latin typeface="+mj-lt"/>
              </a:defRPr>
            </a:lvl1pPr>
            <a:lvl2pPr marL="280142" marR="0" indent="-280142" algn="l" defTabSz="914437" rtl="0" eaLnBrk="1" fontAlgn="auto" latinLnBrk="0" hangingPunct="1">
              <a:lnSpc>
                <a:spcPts val="1765"/>
              </a:lnSpc>
              <a:spcBef>
                <a:spcPts val="0"/>
              </a:spcBef>
              <a:spcAft>
                <a:spcPts val="588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372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5007055-7118-477F-B301-DB401591FA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9960" y="3151388"/>
            <a:ext cx="3618381" cy="213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spcAft>
                <a:spcPts val="588"/>
              </a:spcAft>
              <a:buNone/>
              <a:defRPr sz="1372" b="0" spc="0" baseline="0">
                <a:solidFill>
                  <a:schemeClr val="tx2"/>
                </a:solidFill>
                <a:latin typeface="+mj-lt"/>
              </a:defRPr>
            </a:lvl1pPr>
            <a:lvl2pPr marL="280142" marR="0" indent="-280142" algn="l" defTabSz="914437" rtl="0" eaLnBrk="1" fontAlgn="auto" latinLnBrk="0" hangingPunct="1">
              <a:lnSpc>
                <a:spcPts val="1765"/>
              </a:lnSpc>
              <a:spcBef>
                <a:spcPts val="0"/>
              </a:spcBef>
              <a:spcAft>
                <a:spcPts val="588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372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DD31BD93-DFDF-4C46-8FDE-B1B55850B6B2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4169" y="6455175"/>
            <a:ext cx="11306469" cy="2114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94" eaLnBrk="0" hangingPunct="0"/>
            <a:r>
              <a:rPr lang="en-US" sz="687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951A14E-1D63-9E44-9361-FD57A8BD81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170" y="3378439"/>
            <a:ext cx="3618381" cy="2059666"/>
          </a:xfrm>
          <a:prstGeom prst="rect">
            <a:avLst/>
          </a:prstGeom>
        </p:spPr>
        <p:txBody>
          <a:bodyPr lIns="0" tIns="0" rIns="0" bIns="0"/>
          <a:lstStyle>
            <a:lvl1pPr marL="280142" indent="-280142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1C3BF983-4009-1049-9AD7-C94BE3AA19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448" y="3378439"/>
            <a:ext cx="3618381" cy="2059666"/>
          </a:xfrm>
          <a:prstGeom prst="rect">
            <a:avLst/>
          </a:prstGeom>
        </p:spPr>
        <p:txBody>
          <a:bodyPr lIns="0" tIns="0" rIns="0" bIns="0"/>
          <a:lstStyle>
            <a:lvl1pPr marL="280142" indent="-280142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361C016-E331-F44F-ACAE-52E4AE7346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56767" y="3378439"/>
            <a:ext cx="3618381" cy="2059666"/>
          </a:xfrm>
          <a:prstGeom prst="rect">
            <a:avLst/>
          </a:prstGeom>
        </p:spPr>
        <p:txBody>
          <a:bodyPr lIns="0" tIns="0" rIns="0" bIns="0"/>
          <a:lstStyle>
            <a:lvl1pPr marL="280142" indent="-280142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204231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9"/>
            <a:ext cx="11306469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rgbClr val="000000"/>
                </a:solidFill>
              </a:defRPr>
            </a:lvl1pPr>
          </a:lstStyle>
          <a:p>
            <a:r>
              <a:rPr lang="en-US"/>
              <a:t>Text option 2: two columns copy heavy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9E39B6D-21AF-485C-B606-D6EA248988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995" y="2363624"/>
            <a:ext cx="3618381" cy="213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1600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43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>
                <a:solidFill>
                  <a:schemeClr val="tx2"/>
                </a:solidFill>
                <a:latin typeface="+mj-lt"/>
              </a:rPr>
              <a:t> 14/18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0D85DDD-B7EA-4D73-BA98-A5ACF1DB2D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3151" y="2363624"/>
            <a:ext cx="3618381" cy="213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1600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43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>
                <a:solidFill>
                  <a:schemeClr val="tx2"/>
                </a:solidFill>
                <a:latin typeface="+mj-lt"/>
              </a:rPr>
              <a:t> 14/18</a:t>
            </a:r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CDF1654-4D2D-794C-BBB7-E1447C036FDB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4169" y="6455175"/>
            <a:ext cx="11306469" cy="2114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94" eaLnBrk="0" hangingPunct="0"/>
            <a:r>
              <a:rPr lang="en-US" sz="687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2A6E05B-C65A-8C44-AC8B-AA08746E66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995" y="2593750"/>
            <a:ext cx="3618381" cy="2059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52482AC-A354-B546-9AAD-B3E0285120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6810" y="2593750"/>
            <a:ext cx="3618381" cy="2059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553490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144084" y="1599720"/>
            <a:ext cx="3609417" cy="3103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4309001" y="1599721"/>
            <a:ext cx="3612531" cy="3099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958" y="1599722"/>
            <a:ext cx="3609417" cy="3108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9"/>
            <a:ext cx="11306469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rgbClr val="000000"/>
                </a:solidFill>
              </a:defRPr>
            </a:lvl1pPr>
          </a:lstStyle>
          <a:p>
            <a:r>
              <a:rPr lang="en-US"/>
              <a:t>Text option 3: three columns images and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5995" y="4927922"/>
            <a:ext cx="3618381" cy="213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1600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43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>
                <a:solidFill>
                  <a:schemeClr val="tx2"/>
                </a:solidFill>
                <a:latin typeface="+mj-lt"/>
              </a:rPr>
              <a:t> 14/18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44083" y="4927922"/>
            <a:ext cx="3618381" cy="213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1600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43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>
                <a:solidFill>
                  <a:schemeClr val="tx2"/>
                </a:solidFill>
                <a:latin typeface="+mj-lt"/>
              </a:rPr>
              <a:t> 14/18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97742EC-5845-4BB1-84A3-00C1CF8901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3151" y="4927922"/>
            <a:ext cx="3618381" cy="213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1600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43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>
                <a:solidFill>
                  <a:schemeClr val="tx2"/>
                </a:solidFill>
                <a:latin typeface="+mj-lt"/>
              </a:rPr>
              <a:t> 14/18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01F238-570E-E648-9E57-DAA86A7A8ED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5332" y="2882154"/>
            <a:ext cx="3609043" cy="5467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877AA6F-F5D0-8349-8D7F-7A036C53AFE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03151" y="2875701"/>
            <a:ext cx="3618381" cy="5467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83A4321-3796-F044-9126-51A6AA308B7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44083" y="2888935"/>
            <a:ext cx="3609043" cy="5467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06DC0489-95B2-B74C-8FE4-80E75D67DE41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4169" y="6455175"/>
            <a:ext cx="11306469" cy="2114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94" eaLnBrk="0" hangingPunct="0"/>
            <a:r>
              <a:rPr lang="en-US" sz="687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22038DD-9076-B34B-B54A-107DF3F024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958" y="5157652"/>
            <a:ext cx="3618381" cy="9055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0C89B53-FA50-F248-AD0B-933DE098D7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6076" y="5157652"/>
            <a:ext cx="3618381" cy="9055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11EA858-BBCA-2149-9368-C1FDBC6C8D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4083" y="5157652"/>
            <a:ext cx="3618381" cy="9055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29628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9C5D-BBFD-AE42-A1D5-DA2C27C2E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4" y="473797"/>
            <a:ext cx="1335673" cy="1902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DD3BB94-DC99-244C-91E3-A9764AF26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82" y="2532448"/>
            <a:ext cx="9630388" cy="1793104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705" strike="noStrike" spc="-49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Azure presentation title </a:t>
            </a:r>
            <a:br>
              <a:rPr lang="en-US"/>
            </a:br>
            <a:r>
              <a:rPr lang="en-US"/>
              <a:t>or event name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3FCEA3C-C822-5A4A-9561-695239EA77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466" y="4350114"/>
            <a:ext cx="9602820" cy="727892"/>
          </a:xfrm>
          <a:prstGeom prst="rect">
            <a:avLst/>
          </a:prstGeom>
        </p:spPr>
        <p:txBody>
          <a:bodyPr/>
          <a:lstStyle>
            <a:lvl1pPr>
              <a:defRPr sz="1765">
                <a:solidFill>
                  <a:schemeClr val="bg2"/>
                </a:solidFill>
              </a:defRPr>
            </a:lvl1pPr>
            <a:lvl2pPr>
              <a:defRPr sz="1765">
                <a:solidFill>
                  <a:srgbClr val="000000"/>
                </a:solidFill>
              </a:defRPr>
            </a:lvl2pPr>
            <a:lvl3pPr>
              <a:defRPr sz="1372"/>
            </a:lvl3pPr>
            <a:lvl4pPr>
              <a:defRPr sz="1372"/>
            </a:lvl4pPr>
            <a:lvl5pPr>
              <a:defRPr sz="1029"/>
            </a:lvl5pPr>
          </a:lstStyle>
          <a:p>
            <a:pPr lvl="0"/>
            <a:r>
              <a:rPr lang="en-US"/>
              <a:t>Author name</a:t>
            </a:r>
            <a:br>
              <a:rPr lang="en-US"/>
            </a:b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9538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15"/>
          <p:cNvSpPr>
            <a:spLocks noGrp="1"/>
          </p:cNvSpPr>
          <p:nvPr>
            <p:ph sz="quarter" idx="25" hasCustomPrompt="1"/>
          </p:nvPr>
        </p:nvSpPr>
        <p:spPr>
          <a:xfrm>
            <a:off x="455997" y="2158886"/>
            <a:ext cx="1693247" cy="8958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6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9"/>
            <a:ext cx="11306469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rgbClr val="000000"/>
                </a:solidFill>
              </a:defRPr>
            </a:lvl1pPr>
          </a:lstStyle>
          <a:p>
            <a:r>
              <a:rPr lang="en-US"/>
              <a:t>Text option 4: Six columns (numbered list)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5997" y="3167817"/>
            <a:ext cx="1693247" cy="4438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883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43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marL="0" marR="0" lvl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Paragraph title Segoe </a:t>
            </a:r>
            <a:r>
              <a:rPr lang="en-US" err="1"/>
              <a:t>Semibold</a:t>
            </a:r>
            <a:r>
              <a:rPr lang="en-US"/>
              <a:t> 14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378329" y="3167817"/>
            <a:ext cx="1693247" cy="44383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372" b="0" kern="1200" spc="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43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marL="0" marR="0" lvl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Paragraph title Segoe </a:t>
            </a:r>
            <a:r>
              <a:rPr lang="en-US" err="1"/>
              <a:t>Semibold</a:t>
            </a:r>
            <a:r>
              <a:rPr lang="en-US"/>
              <a:t> 14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00662" y="3167817"/>
            <a:ext cx="1693247" cy="44383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43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marL="0" marR="0" lvl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Paragraph title Segoe </a:t>
            </a:r>
            <a:r>
              <a:rPr lang="en-US" err="1"/>
              <a:t>Semibold</a:t>
            </a:r>
            <a:r>
              <a:rPr lang="en-US"/>
              <a:t> 14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22995" y="3167817"/>
            <a:ext cx="1693247" cy="44383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372" b="0" kern="1200" spc="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43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marL="0" marR="0" lvl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Paragraph title Segoe </a:t>
            </a:r>
            <a:r>
              <a:rPr lang="en-US" err="1"/>
              <a:t>Semibold</a:t>
            </a:r>
            <a:r>
              <a:rPr lang="en-US"/>
              <a:t> 14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145329" y="3167817"/>
            <a:ext cx="1693247" cy="44383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43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marL="0" marR="0" lvl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Paragraph title Segoe </a:t>
            </a:r>
            <a:r>
              <a:rPr lang="en-US" err="1"/>
              <a:t>Semibold</a:t>
            </a:r>
            <a:r>
              <a:rPr lang="en-US"/>
              <a:t> 14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0067661" y="3167817"/>
            <a:ext cx="1693247" cy="44383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43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marL="0" marR="0" lvl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Paragraph title Segoe </a:t>
            </a:r>
            <a:r>
              <a:rPr lang="en-US" err="1"/>
              <a:t>Semibold</a:t>
            </a:r>
            <a:r>
              <a:rPr lang="en-US"/>
              <a:t> 14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6" hasCustomPrompt="1"/>
          </p:nvPr>
        </p:nvSpPr>
        <p:spPr>
          <a:xfrm>
            <a:off x="2378329" y="2158886"/>
            <a:ext cx="1693247" cy="8958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6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Picture</a:t>
            </a:r>
          </a:p>
        </p:txBody>
      </p:sp>
      <p:sp>
        <p:nvSpPr>
          <p:cNvPr id="26" name="Content Placeholder 15"/>
          <p:cNvSpPr>
            <a:spLocks noGrp="1"/>
          </p:cNvSpPr>
          <p:nvPr>
            <p:ph sz="quarter" idx="27" hasCustomPrompt="1"/>
          </p:nvPr>
        </p:nvSpPr>
        <p:spPr>
          <a:xfrm>
            <a:off x="4300662" y="2158886"/>
            <a:ext cx="1693247" cy="8958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6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Picture</a:t>
            </a:r>
          </a:p>
        </p:txBody>
      </p:sp>
      <p:sp>
        <p:nvSpPr>
          <p:cNvPr id="27" name="Content Placeholder 15"/>
          <p:cNvSpPr>
            <a:spLocks noGrp="1"/>
          </p:cNvSpPr>
          <p:nvPr>
            <p:ph sz="quarter" idx="28" hasCustomPrompt="1"/>
          </p:nvPr>
        </p:nvSpPr>
        <p:spPr>
          <a:xfrm>
            <a:off x="6222995" y="2158886"/>
            <a:ext cx="1693247" cy="8958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6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Picture</a:t>
            </a:r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9" hasCustomPrompt="1"/>
          </p:nvPr>
        </p:nvSpPr>
        <p:spPr>
          <a:xfrm>
            <a:off x="8145329" y="2158886"/>
            <a:ext cx="1693247" cy="8958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6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Picture</a:t>
            </a:r>
          </a:p>
        </p:txBody>
      </p:sp>
      <p:sp>
        <p:nvSpPr>
          <p:cNvPr id="29" name="Content Placeholder 15"/>
          <p:cNvSpPr>
            <a:spLocks noGrp="1"/>
          </p:cNvSpPr>
          <p:nvPr>
            <p:ph sz="quarter" idx="30" hasCustomPrompt="1"/>
          </p:nvPr>
        </p:nvSpPr>
        <p:spPr>
          <a:xfrm>
            <a:off x="10067661" y="2158886"/>
            <a:ext cx="1693247" cy="8958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6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F16C0-0541-41AD-98F7-A469609E8DC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5996" y="2025026"/>
            <a:ext cx="256787" cy="259302"/>
          </a:xfrm>
          <a:prstGeom prst="rect">
            <a:avLst/>
          </a:prstGeom>
        </p:spPr>
        <p:txBody>
          <a:bodyPr tIns="0" bIns="0"/>
          <a:lstStyle>
            <a:lvl1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2pPr>
            <a:lvl3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3pPr>
            <a:lvl4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4pPr>
            <a:lvl5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1.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95171A5B-905D-4832-B11A-13594619F3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79573" y="2025026"/>
            <a:ext cx="256787" cy="259302"/>
          </a:xfrm>
          <a:prstGeom prst="rect">
            <a:avLst/>
          </a:prstGeom>
        </p:spPr>
        <p:txBody>
          <a:bodyPr tIns="0" bIns="0"/>
          <a:lstStyle>
            <a:lvl1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rgbClr val="000000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2pPr>
            <a:lvl3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3pPr>
            <a:lvl4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4pPr>
            <a:lvl5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2.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DBE933A-166C-4934-8425-2A89AAA211E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03151" y="2025026"/>
            <a:ext cx="256787" cy="259302"/>
          </a:xfrm>
          <a:prstGeom prst="rect">
            <a:avLst/>
          </a:prstGeom>
        </p:spPr>
        <p:txBody>
          <a:bodyPr tIns="0" bIns="0"/>
          <a:lstStyle>
            <a:lvl1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rgbClr val="000000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2pPr>
            <a:lvl3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3pPr>
            <a:lvl4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4pPr>
            <a:lvl5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3.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171069D2-CF68-4D89-9134-20A61AFA10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29841" y="2025026"/>
            <a:ext cx="256787" cy="259302"/>
          </a:xfrm>
          <a:prstGeom prst="rect">
            <a:avLst/>
          </a:prstGeom>
        </p:spPr>
        <p:txBody>
          <a:bodyPr tIns="0" bIns="0"/>
          <a:lstStyle>
            <a:lvl1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rgbClr val="000000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2pPr>
            <a:lvl3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3pPr>
            <a:lvl4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4pPr>
            <a:lvl5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4.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77858A5B-7408-41FF-9369-C0F9B773A3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39413" y="2025026"/>
            <a:ext cx="256787" cy="259302"/>
          </a:xfrm>
          <a:prstGeom prst="rect">
            <a:avLst/>
          </a:prstGeom>
        </p:spPr>
        <p:txBody>
          <a:bodyPr tIns="0" bIns="0"/>
          <a:lstStyle>
            <a:lvl1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rgbClr val="000000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2pPr>
            <a:lvl3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3pPr>
            <a:lvl4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4pPr>
            <a:lvl5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5.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AF637A76-D1E1-49A2-AF33-3521BBC721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067660" y="2025026"/>
            <a:ext cx="256787" cy="259302"/>
          </a:xfrm>
          <a:prstGeom prst="rect">
            <a:avLst/>
          </a:prstGeom>
        </p:spPr>
        <p:txBody>
          <a:bodyPr tIns="0" bIns="0"/>
          <a:lstStyle>
            <a:lvl1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rgbClr val="000000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2pPr>
            <a:lvl3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3pPr>
            <a:lvl4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4pPr>
            <a:lvl5pPr marL="0" algn="l" defTabSz="914173" rtl="0" eaLnBrk="1" fontAlgn="base" latinLnBrk="0" hangingPunct="1">
              <a:lnSpc>
                <a:spcPts val="2353"/>
              </a:lnSpc>
              <a:spcBef>
                <a:spcPct val="0"/>
              </a:spcBef>
              <a:spcAft>
                <a:spcPct val="0"/>
              </a:spcAft>
              <a:defRPr lang="en-US" sz="980" kern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6.</a:t>
            </a: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75395D73-9049-014E-BEF9-A35587DB4139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4169" y="6455175"/>
            <a:ext cx="11306469" cy="2114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94" eaLnBrk="0" hangingPunct="0"/>
            <a:r>
              <a:rPr lang="en-US" sz="687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CC09D91-3BB7-5C4A-98CF-F87FD6AACD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4169" y="3622293"/>
            <a:ext cx="1693248" cy="22904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0A489FF-470D-734F-9769-61F47A7889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378329" y="3622293"/>
            <a:ext cx="1693248" cy="22904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6F43AC1C-4836-034C-B18E-A886EB0A09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00663" y="3622293"/>
            <a:ext cx="1693248" cy="22904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9221C77D-8F08-6C49-9011-B244AD138F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29843" y="3622293"/>
            <a:ext cx="1693248" cy="22904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F3776908-857F-F24D-9AF6-14CF938B569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9413" y="3622293"/>
            <a:ext cx="1693248" cy="22904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FB7F2E6-D12A-0A47-939B-737BAD8176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44584" y="3622293"/>
            <a:ext cx="1693248" cy="22904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5EF402B-0A39-4444-AF7E-380A1C25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38" y="2301518"/>
            <a:ext cx="647417" cy="6475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E2F996C-B451-5D43-A1A7-18659348D8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98" y="2301518"/>
            <a:ext cx="647417" cy="64750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164D954-D4BE-604E-A1FA-5D4A16CC77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29" y="2301518"/>
            <a:ext cx="647417" cy="64750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FC96516-B0E2-964A-9976-F62D8A3CA0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57" y="2301518"/>
            <a:ext cx="647417" cy="64750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42970E5-3D59-6D4C-802D-2A054118D5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89" y="2301518"/>
            <a:ext cx="647417" cy="64750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2F713FA-C34D-0546-BEC6-2429F7B462C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12" y="2301518"/>
            <a:ext cx="647417" cy="6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467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9"/>
            <a:ext cx="11306469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 strike="noStrike">
                <a:solidFill>
                  <a:srgbClr val="000000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F1DAFF6-F27C-B74D-96EC-43A1B70AA064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4169" y="6455175"/>
            <a:ext cx="11306469" cy="2114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94" eaLnBrk="0" hangingPunct="0"/>
            <a:r>
              <a:rPr lang="en-US" sz="687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</p:spTree>
    <p:extLst>
      <p:ext uri="{BB962C8B-B14F-4D97-AF65-F5344CB8AC3E}">
        <p14:creationId xmlns:p14="http://schemas.microsoft.com/office/powerpoint/2010/main" val="205725546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5"/>
          <p:cNvSpPr>
            <a:spLocks noGrp="1"/>
          </p:cNvSpPr>
          <p:nvPr>
            <p:ph type="title" hasCustomPrompt="1"/>
          </p:nvPr>
        </p:nvSpPr>
        <p:spPr>
          <a:xfrm>
            <a:off x="455994" y="941693"/>
            <a:ext cx="7454643" cy="355819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705" spc="-49" baseline="0" dirty="0">
                <a:solidFill>
                  <a:srgbClr val="000000"/>
                </a:solidFill>
              </a:defRPr>
            </a:lvl1pPr>
          </a:lstStyle>
          <a:p>
            <a:pPr marL="0" lvl="0">
              <a:lnSpc>
                <a:spcPts val="5491"/>
              </a:lnSpc>
            </a:pP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7529208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5"/>
          <p:cNvSpPr>
            <a:spLocks noGrp="1"/>
          </p:cNvSpPr>
          <p:nvPr>
            <p:ph type="title" hasCustomPrompt="1"/>
          </p:nvPr>
        </p:nvSpPr>
        <p:spPr>
          <a:xfrm>
            <a:off x="455994" y="941693"/>
            <a:ext cx="7454643" cy="355819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705" spc="-49" baseline="0" dirty="0">
                <a:solidFill>
                  <a:srgbClr val="FFFFFF"/>
                </a:solidFill>
              </a:defRPr>
            </a:lvl1pPr>
          </a:lstStyle>
          <a:p>
            <a:pPr marL="0" lvl="0">
              <a:lnSpc>
                <a:spcPts val="5491"/>
              </a:lnSpc>
            </a:pP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57650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Title 35">
            <a:extLst>
              <a:ext uri="{FF2B5EF4-FFF2-40B4-BE49-F238E27FC236}">
                <a16:creationId xmlns:a16="http://schemas.microsoft.com/office/drawing/2014/main" id="{60388DA1-8C2D-4FFD-88BD-DE4D7CEFD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994" y="941693"/>
            <a:ext cx="7454643" cy="355819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705" spc="-49" baseline="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491"/>
              </a:lnSpc>
            </a:pP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52437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42" y="0"/>
            <a:ext cx="59737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9"/>
            <a:ext cx="5541959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Photo layout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1D123-CA1A-4568-88C8-6B1287D07E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995" y="2363623"/>
            <a:ext cx="4822952" cy="4951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1600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43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>
                <a:solidFill>
                  <a:schemeClr val="tx2"/>
                </a:solidFill>
                <a:latin typeface="+mj-lt"/>
              </a:rPr>
              <a:t> 14/18</a:t>
            </a:r>
            <a:endParaRPr lang="en-US"/>
          </a:p>
          <a:p>
            <a:pPr lvl="1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E56201C-07C6-4B48-97C5-8ACFF3D0A9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995" y="1922587"/>
            <a:ext cx="4822951" cy="287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353"/>
              </a:lnSpc>
              <a:buNone/>
              <a:defRPr lang="en-US" sz="1961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24114" indent="0">
              <a:buNone/>
              <a:defRPr/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Subhead Segoe UI Regular 20/24.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93607F-5D7C-414A-BD66-EADF11B22C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9842" y="3121486"/>
            <a:ext cx="5973053" cy="5467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9B6CD1B2-B033-3544-BC3C-77A135C65972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4169" y="6455175"/>
            <a:ext cx="11306469" cy="2114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94" eaLnBrk="0" hangingPunct="0"/>
            <a:r>
              <a:rPr lang="en-US" sz="687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B8FCD16-3426-8B48-803D-6B6E81EED21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5995" y="2576675"/>
            <a:ext cx="4822951" cy="6746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D336736-F7E2-BA48-AD3E-B0037BAC681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5993" y="3429000"/>
            <a:ext cx="4822952" cy="4951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1600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43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>
                <a:solidFill>
                  <a:schemeClr val="tx2"/>
                </a:solidFill>
                <a:latin typeface="+mj-lt"/>
              </a:rPr>
              <a:t> 14/18</a:t>
            </a:r>
            <a:endParaRPr lang="en-US"/>
          </a:p>
          <a:p>
            <a:pPr lvl="1"/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FA36614-3522-794F-B70F-0659F06DAB3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55994" y="3639465"/>
            <a:ext cx="4822951" cy="6746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926914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5995" y="4927922"/>
            <a:ext cx="3618381" cy="2130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372" b="0" kern="1200" spc="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43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marL="0" marR="0" lvl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14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00039" y="4927922"/>
            <a:ext cx="3618381" cy="2130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372">
                <a:solidFill>
                  <a:schemeClr val="tx2"/>
                </a:solidFill>
              </a:defRPr>
            </a:lvl1pPr>
            <a:lvl2pPr marL="0" marR="0" indent="0" algn="l" defTabSz="91443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marL="0" marR="0" lvl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14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44083" y="4927922"/>
            <a:ext cx="3618381" cy="2130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372">
                <a:solidFill>
                  <a:schemeClr val="tx2"/>
                </a:solidFill>
              </a:defRPr>
            </a:lvl1pPr>
            <a:lvl2pPr marL="0" marR="0" indent="0" algn="l" defTabSz="91443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marL="0" marR="0" lvl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14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8150360" y="2152783"/>
            <a:ext cx="3623053" cy="25899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647" y="2152783"/>
            <a:ext cx="3648728" cy="258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5369" y="2152782"/>
            <a:ext cx="3623052" cy="258991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17A0C5-B07A-A34B-9DBC-AEA2B456E2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6425" y="3193695"/>
            <a:ext cx="3647951" cy="5467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287B92-3963-B94C-821F-3908B3544A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00039" y="3186834"/>
            <a:ext cx="3618381" cy="5467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DC31788-B7D8-9D46-BE0A-6B7EED7110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50309" y="3186834"/>
            <a:ext cx="3612156" cy="5467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F848FF14-9025-D34E-A47B-6D1957DCA63E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4169" y="6455175"/>
            <a:ext cx="11306469" cy="2114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94" eaLnBrk="0" hangingPunct="0"/>
            <a:r>
              <a:rPr lang="en-US" sz="687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97163EF-E7E8-4446-98C1-DF17E29E737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4170" y="5158176"/>
            <a:ext cx="3618381" cy="9055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as. 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E57B78A-F25C-4D46-917C-E53FD3A557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02175" y="5158176"/>
            <a:ext cx="3616245" cy="9055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as. 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1AA5291-B66D-8249-B809-BA15DD1EEA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150308" y="5158176"/>
            <a:ext cx="3618381" cy="9055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4B48D8-D229-E744-93A1-D821B24C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50816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4B95F29-56C3-4C85-A12B-0B0BE769E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4773" y="418151"/>
            <a:ext cx="7747227" cy="6439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9"/>
            <a:ext cx="11306469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rgbClr val="000000"/>
                </a:solidFill>
              </a:defRPr>
            </a:lvl1pPr>
          </a:lstStyle>
          <a:p>
            <a:r>
              <a:rPr lang="en-US"/>
              <a:t>Device layout 1: one column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5995" y="1922801"/>
            <a:ext cx="4758211" cy="603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353"/>
              </a:lnSpc>
              <a:buNone/>
              <a:defRPr sz="1961" b="0" i="0">
                <a:solidFill>
                  <a:srgbClr val="000000"/>
                </a:solidFill>
                <a:latin typeface="+mn-lt"/>
              </a:defRPr>
            </a:lvl1pPr>
            <a:lvl2pPr marL="224114" indent="0">
              <a:buNone/>
              <a:defRPr/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pt-BR"/>
              <a:t>Large subhead Segoe UI Regular 20/24. Em volor resequaectur.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5997" y="2707597"/>
            <a:ext cx="4758209" cy="2521331"/>
          </a:xfrm>
          <a:prstGeom prst="rect">
            <a:avLst/>
          </a:prstGeom>
        </p:spPr>
        <p:txBody>
          <a:bodyPr lIns="0" tIns="0" rIns="0" bIns="0"/>
          <a:lstStyle>
            <a:lvl1pPr marL="280142" indent="-280142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34476FE-7091-4DE7-A55E-3EF5A6569A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7960" y="3239966"/>
            <a:ext cx="5834041" cy="908839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9732C163-B0E6-5B41-A1A7-C570F404A2CB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4169" y="6455175"/>
            <a:ext cx="11306469" cy="2114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94" eaLnBrk="0" hangingPunct="0"/>
            <a:r>
              <a:rPr lang="en-US" sz="687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</p:spTree>
    <p:extLst>
      <p:ext uri="{BB962C8B-B14F-4D97-AF65-F5344CB8AC3E}">
        <p14:creationId xmlns:p14="http://schemas.microsoft.com/office/powerpoint/2010/main" val="173030880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9DE98C-91A8-4163-A280-8BB561692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4773" y="418151"/>
            <a:ext cx="7747227" cy="643985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784CA30E-A92E-4E40-944A-73B1CF9EEE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7960" y="3239966"/>
            <a:ext cx="5834041" cy="908839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D17D4B4-B6B9-4273-ACCB-7A5ED46F35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73" y="2000739"/>
            <a:ext cx="1693247" cy="4438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883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43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marL="0" marR="0" lvl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Paragraph title Segoe UI </a:t>
            </a:r>
            <a:r>
              <a:rPr lang="en-US" err="1"/>
              <a:t>Semibold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B204BE2-B985-4315-8D5B-9C54B1074D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5798" y="2000739"/>
            <a:ext cx="1693247" cy="4438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883"/>
              </a:spcBef>
              <a:buNone/>
              <a:defRPr lang="en-US" sz="1372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43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marL="0" marR="0" lvl="0" indent="0" algn="l" defTabSz="914437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Paragraph title Segoe UI </a:t>
            </a:r>
            <a:r>
              <a:rPr lang="en-US" err="1"/>
              <a:t>Semibold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89045D2-7C49-4F5C-A376-228A5A2B0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995" y="620429"/>
            <a:ext cx="11306469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rgbClr val="000000"/>
                </a:solidFill>
              </a:defRPr>
            </a:lvl1pPr>
          </a:lstStyle>
          <a:p>
            <a:r>
              <a:rPr lang="en-US"/>
              <a:t>Device layout 2: two columns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E9958694-2D93-5A49-BF9C-C2FD1753BAA3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4169" y="6455175"/>
            <a:ext cx="11306469" cy="2114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94" eaLnBrk="0" hangingPunct="0"/>
            <a:r>
              <a:rPr lang="en-US" sz="687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2963930-27DC-A146-BED0-307A0CE5F43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4171" y="2452758"/>
            <a:ext cx="1693247" cy="22904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EE99189-A4FF-8C44-809C-285F33AF91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385531" y="2452758"/>
            <a:ext cx="1693247" cy="22904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372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193753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CDB1EA-72FB-46B3-89D4-DEE1F2EF7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248" y="486947"/>
            <a:ext cx="10869931" cy="6371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9"/>
            <a:ext cx="11306469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rgbClr val="000000"/>
                </a:solidFill>
              </a:defRPr>
            </a:lvl1pPr>
          </a:lstStyle>
          <a:p>
            <a:r>
              <a:rPr lang="en-US"/>
              <a:t>Device layout 3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473E679-3B6D-497A-A0F6-454C968B7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93977" y="3488254"/>
            <a:ext cx="7678751" cy="546753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A8F5F40B-56C9-1D43-9521-8583515F1C5D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4169" y="6455175"/>
            <a:ext cx="11306469" cy="2114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94" eaLnBrk="0" hangingPunct="0"/>
            <a:r>
              <a:rPr lang="en-US" sz="687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</p:spTree>
    <p:extLst>
      <p:ext uri="{BB962C8B-B14F-4D97-AF65-F5344CB8AC3E}">
        <p14:creationId xmlns:p14="http://schemas.microsoft.com/office/powerpoint/2010/main" val="17399228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1F9C5D-BBFD-AE42-A1D5-DA2C27C2E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4" y="473797"/>
            <a:ext cx="1335673" cy="1902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02B9254-503D-8F44-9D4B-18675DFDE8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82" y="2532448"/>
            <a:ext cx="9630388" cy="1793104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705" strike="noStrike" spc="-49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Azure presentation title </a:t>
            </a:r>
            <a:br>
              <a:rPr lang="en-US"/>
            </a:br>
            <a:r>
              <a:rPr lang="en-US"/>
              <a:t>or event 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D6C119F-8C39-DF40-90FE-09B7E3ECDB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466" y="4350114"/>
            <a:ext cx="9602820" cy="727892"/>
          </a:xfrm>
          <a:prstGeom prst="rect">
            <a:avLst/>
          </a:prstGeom>
        </p:spPr>
        <p:txBody>
          <a:bodyPr/>
          <a:lstStyle>
            <a:lvl1pPr>
              <a:defRPr sz="1765">
                <a:solidFill>
                  <a:schemeClr val="bg2"/>
                </a:solidFill>
              </a:defRPr>
            </a:lvl1pPr>
            <a:lvl2pPr>
              <a:defRPr sz="1765">
                <a:solidFill>
                  <a:srgbClr val="000000"/>
                </a:solidFill>
              </a:defRPr>
            </a:lvl2pPr>
            <a:lvl3pPr>
              <a:defRPr sz="1372"/>
            </a:lvl3pPr>
            <a:lvl4pPr>
              <a:defRPr sz="1372"/>
            </a:lvl4pPr>
            <a:lvl5pPr>
              <a:defRPr sz="1029"/>
            </a:lvl5pPr>
          </a:lstStyle>
          <a:p>
            <a:pPr lvl="0"/>
            <a:r>
              <a:rPr lang="en-US"/>
              <a:t>Author name</a:t>
            </a:r>
            <a:br>
              <a:rPr lang="en-US"/>
            </a:b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6705888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21"/>
          </p:nvPr>
        </p:nvSpPr>
        <p:spPr>
          <a:xfrm>
            <a:off x="455997" y="1950779"/>
            <a:ext cx="3618377" cy="35348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353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9"/>
            <a:ext cx="11306469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rgbClr val="000000"/>
                </a:solidFill>
              </a:defRPr>
            </a:lvl1pPr>
          </a:lstStyle>
          <a:p>
            <a:r>
              <a:rPr lang="en-US"/>
              <a:t>Chart examples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992" y="5857164"/>
            <a:ext cx="3618381" cy="301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76"/>
              </a:lnSpc>
              <a:spcBef>
                <a:spcPts val="883"/>
              </a:spcBef>
              <a:buFont typeface="Arial" panose="020B0604020202020204" pitchFamily="34" charset="0"/>
              <a:buNone/>
              <a:defRPr sz="980" b="0" i="0" spc="0">
                <a:solidFill>
                  <a:srgbClr val="000000"/>
                </a:solidFill>
                <a:latin typeface="+mn-lt"/>
              </a:defRPr>
            </a:lvl1pPr>
            <a:lvl2pPr marL="0" marR="0" indent="0" algn="l" defTabSz="914437" rtl="0" eaLnBrk="1" fontAlgn="auto" latinLnBrk="0" hangingPunct="1">
              <a:lnSpc>
                <a:spcPts val="1176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80">
                <a:solidFill>
                  <a:schemeClr val="tx1"/>
                </a:solidFill>
              </a:defRPr>
            </a:lvl2pPr>
            <a:lvl3pPr marL="448227" indent="0">
              <a:buNone/>
              <a:defRPr/>
            </a:lvl3pPr>
            <a:lvl4pPr marL="672342" indent="0">
              <a:buNone/>
              <a:defRPr/>
            </a:lvl4pPr>
            <a:lvl5pPr marL="896455" indent="0">
              <a:buNone/>
              <a:defRPr/>
            </a:lvl5pPr>
          </a:lstStyle>
          <a:p>
            <a:pPr lvl="0"/>
            <a:r>
              <a:rPr lang="en-US"/>
              <a:t>Caption body copy Segoe Regular 10/12.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eat.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3151" y="5857163"/>
            <a:ext cx="3607488" cy="297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tabLst/>
              <a:defRPr lang="en-US" sz="980" b="0" i="0" spc="0" dirty="0" smtClean="0">
                <a:solidFill>
                  <a:srgbClr val="000000"/>
                </a:solidFill>
                <a:latin typeface="+mn-lt"/>
              </a:defRPr>
            </a:lvl1pPr>
          </a:lstStyle>
          <a:p>
            <a:pPr marL="0" lvl="0" indent="0">
              <a:lnSpc>
                <a:spcPts val="1176"/>
              </a:lnSpc>
              <a:spcBef>
                <a:spcPts val="883"/>
              </a:spcBef>
              <a:buFont typeface="Arial" panose="020B0604020202020204" pitchFamily="34" charset="0"/>
              <a:buNone/>
            </a:pPr>
            <a:r>
              <a:rPr lang="en-US"/>
              <a:t>Caption body copy Segoe Regular 10/12.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eat.</a:t>
            </a:r>
          </a:p>
        </p:txBody>
      </p:sp>
      <p:sp>
        <p:nvSpPr>
          <p:cNvPr id="20" name="Chart Placeholder 6"/>
          <p:cNvSpPr>
            <a:spLocks noGrp="1"/>
          </p:cNvSpPr>
          <p:nvPr>
            <p:ph type="chart" sz="quarter" idx="22"/>
          </p:nvPr>
        </p:nvSpPr>
        <p:spPr>
          <a:xfrm>
            <a:off x="4303151" y="1950779"/>
            <a:ext cx="3607488" cy="35348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353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8139412" y="1950779"/>
            <a:ext cx="3623051" cy="35348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353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B6B82-41EF-4F96-AC4D-4B6DF0A1F5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5991" y="5670382"/>
            <a:ext cx="3629279" cy="243143"/>
          </a:xfrm>
          <a:prstGeom prst="rect">
            <a:avLst/>
          </a:prstGeom>
        </p:spPr>
        <p:txBody>
          <a:bodyPr tIns="0"/>
          <a:lstStyle>
            <a:lvl1pPr>
              <a:defRPr lang="en-US" sz="980" b="1" kern="1200" spc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Caption title Segoe bold 10/12.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FC93-5F54-47F0-9569-BECC76A76C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14045" y="5670382"/>
            <a:ext cx="3629279" cy="243143"/>
          </a:xfrm>
          <a:prstGeom prst="rect">
            <a:avLst/>
          </a:prstGeom>
        </p:spPr>
        <p:txBody>
          <a:bodyPr tIns="0"/>
          <a:lstStyle>
            <a:lvl1pPr>
              <a:defRPr lang="en-US" sz="980" b="1" kern="1200" spc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Caption title Segoe bold 10/12.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EDACCCB-301A-4273-9EA6-AD055BB5B0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39413" y="5670382"/>
            <a:ext cx="3629279" cy="243143"/>
          </a:xfrm>
          <a:prstGeom prst="rect">
            <a:avLst/>
          </a:prstGeom>
        </p:spPr>
        <p:txBody>
          <a:bodyPr tIns="0"/>
          <a:lstStyle>
            <a:lvl1pPr>
              <a:defRPr lang="en-US" sz="980" b="1" kern="1200" spc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Caption title Segoe bold 10/12. 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7057046-E219-41F6-8045-1E763292CB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39412" y="5857163"/>
            <a:ext cx="3607488" cy="297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tabLst/>
              <a:defRPr lang="en-US" sz="980" b="0" i="0" spc="0" dirty="0" smtClean="0">
                <a:solidFill>
                  <a:srgbClr val="000000"/>
                </a:solidFill>
                <a:latin typeface="+mn-lt"/>
              </a:defRPr>
            </a:lvl1pPr>
          </a:lstStyle>
          <a:p>
            <a:pPr marL="0" lvl="0" indent="0">
              <a:lnSpc>
                <a:spcPts val="1176"/>
              </a:lnSpc>
              <a:spcBef>
                <a:spcPts val="883"/>
              </a:spcBef>
              <a:buFont typeface="Arial" panose="020B0604020202020204" pitchFamily="34" charset="0"/>
              <a:buNone/>
            </a:pPr>
            <a:r>
              <a:rPr lang="en-US"/>
              <a:t>Caption body copy Segoe Regular 10/12.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02978-1FB9-4B6E-87A4-D6D617783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6" y="6285367"/>
            <a:ext cx="1711897" cy="2438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2A6B819-12D5-4601-A109-975633DB64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212406" y="6163447"/>
            <a:ext cx="1184564" cy="487680"/>
            <a:chOff x="9541651" y="5771986"/>
            <a:chExt cx="2230120" cy="907654"/>
          </a:xfrm>
        </p:grpSpPr>
        <p:pic>
          <p:nvPicPr>
            <p:cNvPr id="18" name="Picture 17" descr="VMware Cloud Verified">
              <a:extLst>
                <a:ext uri="{FF2B5EF4-FFF2-40B4-BE49-F238E27FC236}">
                  <a16:creationId xmlns:a16="http://schemas.microsoft.com/office/drawing/2014/main" id="{5DE750FB-6483-45EF-8425-294CEF9DBA24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1651" y="5774865"/>
              <a:ext cx="2230120" cy="904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E918BC8-8C7F-43C0-878A-14C32AE7C972}"/>
                </a:ext>
              </a:extLst>
            </p:cNvPr>
            <p:cNvSpPr/>
            <p:nvPr/>
          </p:nvSpPr>
          <p:spPr bwMode="auto">
            <a:xfrm>
              <a:off x="9541651" y="5771986"/>
              <a:ext cx="2230120" cy="902060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7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96307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9"/>
            <a:ext cx="11306469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rgbClr val="000000"/>
                </a:solidFill>
              </a:defRPr>
            </a:lvl1pPr>
          </a:lstStyle>
          <a:p>
            <a:r>
              <a:rPr lang="en-US"/>
              <a:t>Table styling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55995" y="3924852"/>
            <a:ext cx="11306469" cy="546753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D9F5927-827C-2E4D-8781-07CF39C27494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4169" y="6455175"/>
            <a:ext cx="11306469" cy="2114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94" eaLnBrk="0" hangingPunct="0"/>
            <a:r>
              <a:rPr lang="en-US" sz="687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</p:spTree>
    <p:extLst>
      <p:ext uri="{BB962C8B-B14F-4D97-AF65-F5344CB8AC3E}">
        <p14:creationId xmlns:p14="http://schemas.microsoft.com/office/powerpoint/2010/main" val="181387651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C370E04-F3D7-44F1-9863-6604D12FE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995" y="1845277"/>
            <a:ext cx="7454644" cy="1473396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100000"/>
              </a:lnSpc>
              <a:spcAft>
                <a:spcPts val="1275"/>
              </a:spcAft>
              <a:defRPr sz="2549" spc="-4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F9C5D-BBFD-AE42-A1D5-DA2C27C2E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0" y="439311"/>
            <a:ext cx="1335673" cy="190279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071864E-755E-AD40-A80D-10E454980F16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4170" y="6451197"/>
            <a:ext cx="4482124" cy="1057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94" eaLnBrk="0" hangingPunct="0"/>
            <a:r>
              <a:rPr lang="en-US" sz="687">
                <a:solidFill>
                  <a:schemeClr val="bg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7683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C370E04-F3D7-44F1-9863-6604D12FE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995" y="1845277"/>
            <a:ext cx="7454644" cy="1473396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100000"/>
              </a:lnSpc>
              <a:spcAft>
                <a:spcPts val="1275"/>
              </a:spcAft>
              <a:defRPr sz="2549" spc="-4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AFD6FAE-B215-4CF5-A1C7-AE7803BB4E41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4170" y="6451197"/>
            <a:ext cx="4482124" cy="1057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994" eaLnBrk="0" hangingPunct="0"/>
            <a:r>
              <a:rPr lang="en-US" sz="687">
                <a:solidFill>
                  <a:schemeClr val="bg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F9C5D-BBFD-AE42-A1D5-DA2C27C2E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0" y="439311"/>
            <a:ext cx="1335673" cy="19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9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(variant)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6" y="620432"/>
            <a:ext cx="11306469" cy="410369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5"/>
              </a:lnSpc>
              <a:defRPr sz="2745">
                <a:solidFill>
                  <a:schemeClr val="tx1"/>
                </a:solidFill>
              </a:defRPr>
            </a:lvl1pPr>
          </a:lstStyle>
          <a:p>
            <a:r>
              <a:rPr lang="en-US"/>
              <a:t>Heading Segoe UI </a:t>
            </a:r>
            <a:r>
              <a:rPr lang="en-US" err="1"/>
              <a:t>Semibold</a:t>
            </a:r>
            <a:r>
              <a:rPr lang="en-US"/>
              <a:t> 28/32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5F90E-1FC9-4C72-B34B-F8B1E4E8F8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1" y="2360615"/>
            <a:ext cx="5526088" cy="40401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0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06614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(variant) 5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5F90E-1FC9-4C72-B34B-F8B1E4E8F8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3292028"/>
            <a:ext cx="2070741" cy="31087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0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5DD8DB2-573C-4C83-AB25-03FCB8ACFB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2" y="1113688"/>
            <a:ext cx="7669761" cy="256512"/>
          </a:xfrm>
        </p:spPr>
        <p:txBody>
          <a:bodyPr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1961">
                <a:solidFill>
                  <a:schemeClr val="accent4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0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2C37EEF-D54E-4534-8364-400FB11678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60774" y="3292028"/>
            <a:ext cx="2070741" cy="31087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0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944DFA6-1821-44BA-B459-0420CEDB26A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64346" y="3292028"/>
            <a:ext cx="2070741" cy="31087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0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9B31745-8186-47E8-BB73-26B77986EB6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67918" y="3292028"/>
            <a:ext cx="2070741" cy="31087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0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0012311-AD10-4326-B216-0E27EE073CD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671491" y="3292028"/>
            <a:ext cx="2070741" cy="31087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0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2AF581-134B-AF46-A209-83380F16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152602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ayout (variant) 5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5DD8DB2-573C-4C83-AB25-03FCB8ACFB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2" y="1113688"/>
            <a:ext cx="7669761" cy="256512"/>
          </a:xfrm>
        </p:spPr>
        <p:txBody>
          <a:bodyPr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1961">
                <a:solidFill>
                  <a:schemeClr val="accent4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0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2AF581-134B-AF46-A209-83380F16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17426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5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C56BE1C-CFC0-428E-BA29-9E63A1BD4A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995" y="3578425"/>
            <a:ext cx="2052813" cy="2834411"/>
          </a:xfrm>
        </p:spPr>
        <p:txBody>
          <a:bodyPr tIns="0" rIns="0" bIns="0">
            <a:noAutofit/>
          </a:bodyPr>
          <a:lstStyle>
            <a:lvl1pPr>
              <a:spcBef>
                <a:spcPts val="588"/>
              </a:spcBef>
              <a:spcAft>
                <a:spcPts val="1176"/>
              </a:spcAft>
              <a:defRPr sz="1961" spc="0" baseline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588"/>
              </a:spcBef>
              <a:spcAft>
                <a:spcPts val="588"/>
              </a:spcAft>
              <a:defRPr sz="1372" b="1"/>
            </a:lvl2pPr>
            <a:lvl3pPr marL="0" indent="0">
              <a:spcAft>
                <a:spcPts val="588"/>
              </a:spcAft>
              <a:buFont typeface="Arial" panose="020B0604020202020204" pitchFamily="34" charset="0"/>
              <a:buNone/>
              <a:defRPr sz="1372">
                <a:solidFill>
                  <a:schemeClr val="tx1"/>
                </a:solidFill>
                <a:latin typeface="+mn-lt"/>
              </a:defRPr>
            </a:lvl3pPr>
            <a:lvl4pPr marL="224114" indent="-116540">
              <a:buFont typeface="Arial" panose="020B0604020202020204" pitchFamily="34" charset="0"/>
              <a:buChar char="•"/>
              <a:defRPr sz="1372"/>
            </a:lvl4pPr>
            <a:lvl5pPr>
              <a:spcBef>
                <a:spcPts val="588"/>
              </a:spcBef>
              <a:defRPr sz="1372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DA163AB-F5F2-45E1-9735-DBCBD1B495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72796" y="3578425"/>
            <a:ext cx="2052813" cy="2834411"/>
          </a:xfrm>
        </p:spPr>
        <p:txBody>
          <a:bodyPr tIns="0" rIns="0" bIns="0">
            <a:noAutofit/>
          </a:bodyPr>
          <a:lstStyle>
            <a:lvl1pPr>
              <a:spcBef>
                <a:spcPts val="588"/>
              </a:spcBef>
              <a:spcAft>
                <a:spcPts val="1176"/>
              </a:spcAft>
              <a:defRPr sz="1961" spc="0" baseline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588"/>
              </a:spcBef>
              <a:spcAft>
                <a:spcPts val="588"/>
              </a:spcAft>
              <a:defRPr sz="1372" b="1"/>
            </a:lvl2pPr>
            <a:lvl3pPr marL="0" indent="0">
              <a:spcAft>
                <a:spcPts val="588"/>
              </a:spcAft>
              <a:buFont typeface="Arial" panose="020B0604020202020204" pitchFamily="34" charset="0"/>
              <a:buNone/>
              <a:defRPr sz="1372">
                <a:solidFill>
                  <a:schemeClr val="tx1"/>
                </a:solidFill>
                <a:latin typeface="+mn-lt"/>
              </a:defRPr>
            </a:lvl3pPr>
            <a:lvl4pPr marL="224114" indent="-116540">
              <a:buFont typeface="Arial" panose="020B0604020202020204" pitchFamily="34" charset="0"/>
              <a:buChar char="•"/>
              <a:defRPr sz="1372"/>
            </a:lvl4pPr>
            <a:lvl5pPr>
              <a:spcBef>
                <a:spcPts val="588"/>
              </a:spcBef>
              <a:defRPr sz="1372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4EFFE9-3568-4DC8-B2DA-340FE6EAE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9598" y="3578425"/>
            <a:ext cx="2052813" cy="2834411"/>
          </a:xfrm>
        </p:spPr>
        <p:txBody>
          <a:bodyPr tIns="0" rIns="0" bIns="0">
            <a:noAutofit/>
          </a:bodyPr>
          <a:lstStyle>
            <a:lvl1pPr>
              <a:spcBef>
                <a:spcPts val="588"/>
              </a:spcBef>
              <a:spcAft>
                <a:spcPts val="1176"/>
              </a:spcAft>
              <a:defRPr sz="1961" spc="0" baseline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588"/>
              </a:spcBef>
              <a:spcAft>
                <a:spcPts val="588"/>
              </a:spcAft>
              <a:defRPr sz="1372" b="1"/>
            </a:lvl2pPr>
            <a:lvl3pPr marL="0" indent="0">
              <a:spcAft>
                <a:spcPts val="588"/>
              </a:spcAft>
              <a:buFont typeface="Arial" panose="020B0604020202020204" pitchFamily="34" charset="0"/>
              <a:buNone/>
              <a:defRPr sz="1372">
                <a:solidFill>
                  <a:schemeClr val="tx1"/>
                </a:solidFill>
                <a:latin typeface="+mn-lt"/>
              </a:defRPr>
            </a:lvl3pPr>
            <a:lvl4pPr marL="224114" indent="-116540">
              <a:buFont typeface="Arial" panose="020B0604020202020204" pitchFamily="34" charset="0"/>
              <a:buChar char="•"/>
              <a:defRPr sz="1372"/>
            </a:lvl4pPr>
            <a:lvl5pPr>
              <a:spcBef>
                <a:spcPts val="588"/>
              </a:spcBef>
              <a:defRPr sz="1372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E1F012-3A53-4941-A8A1-DCC2C0CE6F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06399" y="3578425"/>
            <a:ext cx="2052813" cy="2834411"/>
          </a:xfrm>
        </p:spPr>
        <p:txBody>
          <a:bodyPr tIns="0" rIns="0" bIns="0">
            <a:noAutofit/>
          </a:bodyPr>
          <a:lstStyle>
            <a:lvl1pPr>
              <a:spcBef>
                <a:spcPts val="588"/>
              </a:spcBef>
              <a:spcAft>
                <a:spcPts val="1176"/>
              </a:spcAft>
              <a:defRPr sz="1961" spc="0" baseline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588"/>
              </a:spcBef>
              <a:spcAft>
                <a:spcPts val="588"/>
              </a:spcAft>
              <a:defRPr sz="1372" b="1"/>
            </a:lvl2pPr>
            <a:lvl3pPr marL="0" indent="0">
              <a:spcAft>
                <a:spcPts val="588"/>
              </a:spcAft>
              <a:buFont typeface="Arial" panose="020B0604020202020204" pitchFamily="34" charset="0"/>
              <a:buNone/>
              <a:defRPr sz="1372">
                <a:solidFill>
                  <a:schemeClr val="tx1"/>
                </a:solidFill>
                <a:latin typeface="+mn-lt"/>
              </a:defRPr>
            </a:lvl3pPr>
            <a:lvl4pPr marL="224114" indent="-116540">
              <a:buFont typeface="Arial" panose="020B0604020202020204" pitchFamily="34" charset="0"/>
              <a:buChar char="•"/>
              <a:defRPr sz="1372"/>
            </a:lvl4pPr>
            <a:lvl5pPr>
              <a:spcBef>
                <a:spcPts val="588"/>
              </a:spcBef>
              <a:defRPr sz="1372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B1EC23-5DB7-425F-ADF0-963C8DA6A9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23200" y="3578425"/>
            <a:ext cx="2052813" cy="2834411"/>
          </a:xfrm>
        </p:spPr>
        <p:txBody>
          <a:bodyPr tIns="0" rIns="0" bIns="0">
            <a:noAutofit/>
          </a:bodyPr>
          <a:lstStyle>
            <a:lvl1pPr>
              <a:spcBef>
                <a:spcPts val="588"/>
              </a:spcBef>
              <a:spcAft>
                <a:spcPts val="1176"/>
              </a:spcAft>
              <a:defRPr sz="1961" spc="0" baseline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588"/>
              </a:spcBef>
              <a:spcAft>
                <a:spcPts val="588"/>
              </a:spcAft>
              <a:defRPr sz="1372" b="1"/>
            </a:lvl2pPr>
            <a:lvl3pPr marL="0" indent="0">
              <a:spcAft>
                <a:spcPts val="588"/>
              </a:spcAft>
              <a:buFont typeface="Arial" panose="020B0604020202020204" pitchFamily="34" charset="0"/>
              <a:buNone/>
              <a:defRPr sz="1372">
                <a:solidFill>
                  <a:schemeClr val="tx1"/>
                </a:solidFill>
                <a:latin typeface="+mn-lt"/>
              </a:defRPr>
            </a:lvl3pPr>
            <a:lvl4pPr marL="224114" indent="-116540">
              <a:buFont typeface="Arial" panose="020B0604020202020204" pitchFamily="34" charset="0"/>
              <a:buChar char="•"/>
              <a:defRPr sz="1372"/>
            </a:lvl4pPr>
            <a:lvl5pPr>
              <a:spcBef>
                <a:spcPts val="588"/>
              </a:spcBef>
              <a:defRPr sz="1372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5A178F-341E-4144-A37C-F125BADF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941566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1_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1">
            <a:extLst>
              <a:ext uri="{FF2B5EF4-FFF2-40B4-BE49-F238E27FC236}">
                <a16:creationId xmlns:a16="http://schemas.microsoft.com/office/drawing/2014/main" id="{0D1E932E-296C-45C9-BEE0-7CE422F7AE9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582400" y="6363688"/>
            <a:ext cx="609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buNone/>
              <a:defRPr sz="1067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ctr" rtl="0">
              <a:buNone/>
              <a:defRPr sz="1067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ctr" rtl="0">
              <a:buNone/>
              <a:defRPr sz="1067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ctr" rtl="0">
              <a:buNone/>
              <a:defRPr sz="1067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ctr" rtl="0">
              <a:buNone/>
              <a:defRPr sz="1067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ctr" rtl="0">
              <a:buNone/>
              <a:defRPr sz="1067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ctr" rtl="0">
              <a:buNone/>
              <a:defRPr sz="1067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ctr" rtl="0">
              <a:buNone/>
              <a:defRPr sz="1067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ctr" rtl="0">
              <a:buNone/>
              <a:defRPr sz="1067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defTabSz="914236">
              <a:buClr>
                <a:srgbClr val="000000"/>
              </a:buClr>
              <a:defRPr/>
            </a:pPr>
            <a:fld id="{00000000-1234-1234-1234-123412341234}" type="slidenum">
              <a:rPr lang="en-US" kern="0" smtClean="0"/>
              <a:pPr defTabSz="914236">
                <a:buClr>
                  <a:srgbClr val="000000"/>
                </a:buClr>
                <a:defRPr/>
              </a:pPr>
              <a:t>‹#›</a:t>
            </a:fld>
            <a:endParaRPr lang="en-US" kern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45766-7792-344C-AAED-5CC80689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50455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5995" y="1434370"/>
            <a:ext cx="11148915" cy="1421608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9C7D7-54F1-AB4D-BA3E-245CDD1E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3658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4" orient="horz" pos="1272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83EBA8-9428-5042-A6AB-BA1563CB9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2" y="472517"/>
            <a:ext cx="1335673" cy="190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419340-DB0C-B34E-84FE-2AA1A19A5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618" y="0"/>
            <a:ext cx="5973791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D09A9D1-6212-8B49-96D7-B3E9D17D4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81" y="2532448"/>
            <a:ext cx="5428936" cy="1793104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705" strike="noStrike" spc="-49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Azure presentation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881A9F1-B3A4-0742-8DAD-18EC8A78C5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465" y="4350114"/>
            <a:ext cx="5413395" cy="727892"/>
          </a:xfrm>
          <a:prstGeom prst="rect">
            <a:avLst/>
          </a:prstGeom>
        </p:spPr>
        <p:txBody>
          <a:bodyPr/>
          <a:lstStyle>
            <a:lvl1pPr>
              <a:defRPr sz="1765">
                <a:solidFill>
                  <a:srgbClr val="000000"/>
                </a:solidFill>
              </a:defRPr>
            </a:lvl1pPr>
            <a:lvl2pPr>
              <a:defRPr sz="1765">
                <a:solidFill>
                  <a:srgbClr val="000000"/>
                </a:solidFill>
              </a:defRPr>
            </a:lvl2pPr>
            <a:lvl3pPr>
              <a:defRPr sz="1372"/>
            </a:lvl3pPr>
            <a:lvl4pPr>
              <a:defRPr sz="1372"/>
            </a:lvl4pPr>
            <a:lvl5pPr>
              <a:defRPr sz="1029"/>
            </a:lvl5pPr>
          </a:lstStyle>
          <a:p>
            <a:pPr lvl="0"/>
            <a:r>
              <a:rPr lang="en-US"/>
              <a:t>Author name</a:t>
            </a:r>
            <a:br>
              <a:rPr lang="en-US"/>
            </a:b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6269217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4523" y="2309812"/>
            <a:ext cx="7254865" cy="3959226"/>
          </a:xfrm>
        </p:spPr>
        <p:txBody>
          <a:bodyPr anchor="t"/>
          <a:lstStyle>
            <a:lvl1pPr marL="0" indent="0">
              <a:spcAft>
                <a:spcPts val="80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486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rgbClr val="50E6FF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0558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ftware cod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CEE2ED2-76B4-9F41-8074-736FC3EE6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994" y="556381"/>
            <a:ext cx="11303917" cy="813819"/>
          </a:xfrm>
          <a:prstGeom prst="rect">
            <a:avLst/>
          </a:prstGeom>
        </p:spPr>
        <p:txBody>
          <a:bodyPr vert="horz" wrap="square" lIns="0" tIns="91440" rIns="146304" bIns="91440" rtlCol="0" anchor="t">
            <a:noAutofit/>
          </a:bodyPr>
          <a:lstStyle/>
          <a:p>
            <a:r>
              <a:rPr lang="en-US"/>
              <a:t>Software code slide</a:t>
            </a:r>
          </a:p>
        </p:txBody>
      </p:sp>
    </p:spTree>
    <p:extLst>
      <p:ext uri="{BB962C8B-B14F-4D97-AF65-F5344CB8AC3E}">
        <p14:creationId xmlns:p14="http://schemas.microsoft.com/office/powerpoint/2010/main" val="2991594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F9732-E389-084D-A7F3-09AC5EED7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2" y="472517"/>
            <a:ext cx="1335673" cy="19027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E4AC65-3150-034F-B089-A8B21D5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81" y="2532448"/>
            <a:ext cx="5428936" cy="1793104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705" strike="noStrike" spc="-49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Azure presentation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9B09652-4E45-F04D-8357-20491F718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465" y="4350114"/>
            <a:ext cx="5413395" cy="727892"/>
          </a:xfrm>
          <a:prstGeom prst="rect">
            <a:avLst/>
          </a:prstGeom>
        </p:spPr>
        <p:txBody>
          <a:bodyPr/>
          <a:lstStyle>
            <a:lvl1pPr>
              <a:defRPr sz="1765">
                <a:solidFill>
                  <a:srgbClr val="000000"/>
                </a:solidFill>
              </a:defRPr>
            </a:lvl1pPr>
            <a:lvl2pPr>
              <a:defRPr sz="1765">
                <a:solidFill>
                  <a:srgbClr val="000000"/>
                </a:solidFill>
              </a:defRPr>
            </a:lvl2pPr>
            <a:lvl3pPr>
              <a:defRPr sz="1372"/>
            </a:lvl3pPr>
            <a:lvl4pPr>
              <a:defRPr sz="1372"/>
            </a:lvl4pPr>
            <a:lvl5pPr>
              <a:defRPr sz="1029"/>
            </a:lvl5pPr>
          </a:lstStyle>
          <a:p>
            <a:pPr lvl="0"/>
            <a:r>
              <a:rPr lang="en-US"/>
              <a:t>Author name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BDF03-4137-9B4F-811A-B300BDF9B2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67" y="206106"/>
            <a:ext cx="5583404" cy="64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8833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F9732-E389-084D-A7F3-09AC5EED7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2" y="472517"/>
            <a:ext cx="1335673" cy="19027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E4AC65-3150-034F-B089-A8B21D5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81" y="2532448"/>
            <a:ext cx="5428936" cy="1793104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705" strike="noStrike" spc="-49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Azure presentation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9B09652-4E45-F04D-8357-20491F718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465" y="4350114"/>
            <a:ext cx="5413395" cy="727892"/>
          </a:xfrm>
          <a:prstGeom prst="rect">
            <a:avLst/>
          </a:prstGeom>
        </p:spPr>
        <p:txBody>
          <a:bodyPr/>
          <a:lstStyle>
            <a:lvl1pPr>
              <a:defRPr sz="1765">
                <a:solidFill>
                  <a:srgbClr val="000000"/>
                </a:solidFill>
              </a:defRPr>
            </a:lvl1pPr>
            <a:lvl2pPr>
              <a:defRPr sz="1765">
                <a:solidFill>
                  <a:srgbClr val="000000"/>
                </a:solidFill>
              </a:defRPr>
            </a:lvl2pPr>
            <a:lvl3pPr>
              <a:defRPr sz="1372"/>
            </a:lvl3pPr>
            <a:lvl4pPr>
              <a:defRPr sz="1372"/>
            </a:lvl4pPr>
            <a:lvl5pPr>
              <a:defRPr sz="1029"/>
            </a:lvl5pPr>
          </a:lstStyle>
          <a:p>
            <a:pPr lvl="0"/>
            <a:r>
              <a:rPr lang="en-US"/>
              <a:t>Author name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DB9C92-5B22-1645-98AA-DEA153351D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82" y="321590"/>
            <a:ext cx="5413537" cy="62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607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F9732-E389-084D-A7F3-09AC5EED7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2" y="472517"/>
            <a:ext cx="1335673" cy="19027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E4AC65-3150-034F-B089-A8B21D5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81" y="2532448"/>
            <a:ext cx="5428936" cy="1793104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705" strike="noStrike" spc="-49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Azure presentation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9B09652-4E45-F04D-8357-20491F718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465" y="4350114"/>
            <a:ext cx="5413395" cy="727892"/>
          </a:xfrm>
          <a:prstGeom prst="rect">
            <a:avLst/>
          </a:prstGeom>
        </p:spPr>
        <p:txBody>
          <a:bodyPr/>
          <a:lstStyle>
            <a:lvl1pPr>
              <a:defRPr sz="1765">
                <a:solidFill>
                  <a:srgbClr val="000000"/>
                </a:solidFill>
              </a:defRPr>
            </a:lvl1pPr>
            <a:lvl2pPr>
              <a:defRPr sz="1765">
                <a:solidFill>
                  <a:srgbClr val="000000"/>
                </a:solidFill>
              </a:defRPr>
            </a:lvl2pPr>
            <a:lvl3pPr>
              <a:defRPr sz="1372"/>
            </a:lvl3pPr>
            <a:lvl4pPr>
              <a:defRPr sz="1372"/>
            </a:lvl4pPr>
            <a:lvl5pPr>
              <a:defRPr sz="1029"/>
            </a:lvl5pPr>
          </a:lstStyle>
          <a:p>
            <a:pPr lvl="0"/>
            <a:r>
              <a:rPr lang="en-US"/>
              <a:t>Author name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7D490-6D76-184D-B20A-2C0F2F3DD099}"/>
              </a:ext>
            </a:extLst>
          </p:cNvPr>
          <p:cNvSpPr/>
          <p:nvPr userDrawn="1"/>
        </p:nvSpPr>
        <p:spPr bwMode="auto">
          <a:xfrm>
            <a:off x="6111901" y="0"/>
            <a:ext cx="6080100" cy="6858000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63C3A-8B21-B940-BD1D-D9281E6DD2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55" y="0"/>
            <a:ext cx="5973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644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F9732-E389-084D-A7F3-09AC5EED7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2" y="472517"/>
            <a:ext cx="1335673" cy="19027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E4AC65-3150-034F-B089-A8B21D5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81" y="2532448"/>
            <a:ext cx="5428936" cy="1793104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705" strike="noStrike" spc="-49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Azure presentation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9B09652-4E45-F04D-8357-20491F718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465" y="4350114"/>
            <a:ext cx="5413395" cy="727892"/>
          </a:xfrm>
          <a:prstGeom prst="rect">
            <a:avLst/>
          </a:prstGeom>
        </p:spPr>
        <p:txBody>
          <a:bodyPr/>
          <a:lstStyle>
            <a:lvl1pPr>
              <a:defRPr sz="1765">
                <a:solidFill>
                  <a:srgbClr val="000000"/>
                </a:solidFill>
              </a:defRPr>
            </a:lvl1pPr>
            <a:lvl2pPr>
              <a:defRPr sz="1765">
                <a:solidFill>
                  <a:srgbClr val="000000"/>
                </a:solidFill>
              </a:defRPr>
            </a:lvl2pPr>
            <a:lvl3pPr>
              <a:defRPr sz="1372"/>
            </a:lvl3pPr>
            <a:lvl4pPr>
              <a:defRPr sz="1372"/>
            </a:lvl4pPr>
            <a:lvl5pPr>
              <a:defRPr sz="1029"/>
            </a:lvl5pPr>
          </a:lstStyle>
          <a:p>
            <a:pPr lvl="0"/>
            <a:r>
              <a:rPr lang="en-US"/>
              <a:t>Author name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6228DA-C78B-F44C-94F8-7128E0B2D7A7}"/>
              </a:ext>
            </a:extLst>
          </p:cNvPr>
          <p:cNvSpPr/>
          <p:nvPr userDrawn="1"/>
        </p:nvSpPr>
        <p:spPr bwMode="auto">
          <a:xfrm>
            <a:off x="6111901" y="0"/>
            <a:ext cx="6080100" cy="6858000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E84EF-6F95-A646-8F37-FD94FE907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1901" y="0"/>
            <a:ext cx="6080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386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F9732-E389-084D-A7F3-09AC5EED7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2" y="472517"/>
            <a:ext cx="1335673" cy="19027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E4AC65-3150-034F-B089-A8B21D5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81" y="2532448"/>
            <a:ext cx="5428936" cy="1793104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705" strike="noStrike" spc="-49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Azure presentation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9B09652-4E45-F04D-8357-20491F718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465" y="4350114"/>
            <a:ext cx="5413395" cy="727892"/>
          </a:xfrm>
          <a:prstGeom prst="rect">
            <a:avLst/>
          </a:prstGeom>
        </p:spPr>
        <p:txBody>
          <a:bodyPr/>
          <a:lstStyle>
            <a:lvl1pPr>
              <a:defRPr sz="1765">
                <a:solidFill>
                  <a:srgbClr val="000000"/>
                </a:solidFill>
              </a:defRPr>
            </a:lvl1pPr>
            <a:lvl2pPr>
              <a:defRPr sz="1765">
                <a:solidFill>
                  <a:srgbClr val="000000"/>
                </a:solidFill>
              </a:defRPr>
            </a:lvl2pPr>
            <a:lvl3pPr>
              <a:defRPr sz="1372"/>
            </a:lvl3pPr>
            <a:lvl4pPr>
              <a:defRPr sz="1372"/>
            </a:lvl4pPr>
            <a:lvl5pPr>
              <a:defRPr sz="1029"/>
            </a:lvl5pPr>
          </a:lstStyle>
          <a:p>
            <a:pPr lvl="0"/>
            <a:r>
              <a:rPr lang="en-US"/>
              <a:t>Author name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43AB1-0CDE-B44D-8883-27DEB7B914EA}"/>
              </a:ext>
            </a:extLst>
          </p:cNvPr>
          <p:cNvSpPr/>
          <p:nvPr userDrawn="1"/>
        </p:nvSpPr>
        <p:spPr bwMode="auto">
          <a:xfrm>
            <a:off x="6111901" y="0"/>
            <a:ext cx="6080100" cy="6858000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E0159D-061E-A640-B0A5-C7A703E35A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55" y="0"/>
            <a:ext cx="5973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5910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995" y="556381"/>
            <a:ext cx="11303917" cy="813819"/>
          </a:xfrm>
          <a:prstGeom prst="rect">
            <a:avLst/>
          </a:prstGeom>
        </p:spPr>
        <p:txBody>
          <a:bodyPr vert="horz" wrap="square" lIns="0" tIns="91440" rIns="146304" bIns="91440" rtlCol="0" anchor="t">
            <a:noAutofit/>
          </a:bodyPr>
          <a:lstStyle/>
          <a:p>
            <a:r>
              <a:rPr lang="en-US"/>
              <a:t>Heading Segoe UI </a:t>
            </a:r>
            <a:r>
              <a:rPr lang="en-US" err="1"/>
              <a:t>Semibold</a:t>
            </a:r>
            <a:r>
              <a:rPr lang="en-US"/>
              <a:t> 28/32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5995" y="1817560"/>
            <a:ext cx="11231768" cy="2086555"/>
          </a:xfrm>
          <a:prstGeom prst="rect">
            <a:avLst/>
          </a:prstGeom>
        </p:spPr>
        <p:txBody>
          <a:bodyPr vert="horz" wrap="square" lIns="0" tIns="91440" rIns="146304" bIns="91440" rtlCol="0">
            <a:spAutoFit/>
          </a:bodyPr>
          <a:lstStyle/>
          <a:p>
            <a:pPr lvl="1"/>
            <a:r>
              <a:rPr lang="en-US"/>
              <a:t>Large: subhead Segoe UI Regular 20/24</a:t>
            </a:r>
          </a:p>
          <a:p>
            <a:pPr lvl="1"/>
            <a:endParaRPr lang="en-US"/>
          </a:p>
          <a:p>
            <a:pPr lvl="2"/>
            <a:r>
              <a:rPr lang="en-US"/>
              <a:t>Medium: paragraph heading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  <a:p>
            <a:pPr lvl="3"/>
            <a:r>
              <a:rPr lang="en-US"/>
              <a:t>Medium: paragraph body copy Segoe UI Regular 14/18</a:t>
            </a:r>
          </a:p>
          <a:p>
            <a:pPr lvl="3"/>
            <a:endParaRPr lang="en-US"/>
          </a:p>
          <a:p>
            <a:pPr lvl="4"/>
            <a:r>
              <a:rPr lang="en-US"/>
              <a:t>Small: caption heading Segoe UI Bold 10/12</a:t>
            </a:r>
          </a:p>
          <a:p>
            <a:pPr lvl="6"/>
            <a:r>
              <a:rPr lang="en-US"/>
              <a:t>Small: caption body copy Segoe UI Regular 10/12</a:t>
            </a:r>
          </a:p>
          <a:p>
            <a:pPr lvl="6"/>
            <a:endParaRPr lang="en-US"/>
          </a:p>
          <a:p>
            <a:pPr lvl="6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32278" y="2842060"/>
            <a:ext cx="6843271" cy="11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5120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  <p:sldLayoutId id="2147483846" r:id="rId29"/>
    <p:sldLayoutId id="2147483847" r:id="rId30"/>
    <p:sldLayoutId id="2147483848" r:id="rId31"/>
    <p:sldLayoutId id="2147483849" r:id="rId32"/>
    <p:sldLayoutId id="2147483850" r:id="rId33"/>
    <p:sldLayoutId id="2147483853" r:id="rId34"/>
    <p:sldLayoutId id="2147483857" r:id="rId35"/>
    <p:sldLayoutId id="2147485119" r:id="rId36"/>
    <p:sldLayoutId id="2147483858" r:id="rId37"/>
    <p:sldLayoutId id="2147483859" r:id="rId38"/>
    <p:sldLayoutId id="2147484041" r:id="rId39"/>
    <p:sldLayoutId id="2147485117" r:id="rId40"/>
    <p:sldLayoutId id="2147485118" r:id="rId41"/>
  </p:sldLayoutIdLst>
  <p:transition>
    <p:fade/>
  </p:transition>
  <p:hf hdr="0" dt="0"/>
  <p:txStyles>
    <p:titleStyle>
      <a:lvl1pPr algn="l" defTabSz="914437" rtl="0" eaLnBrk="1" latinLnBrk="0" hangingPunct="1">
        <a:lnSpc>
          <a:spcPct val="90000"/>
        </a:lnSpc>
        <a:spcBef>
          <a:spcPct val="0"/>
        </a:spcBef>
        <a:buNone/>
        <a:defRPr lang="en-US" sz="2745" b="0" kern="1200" cap="none" spc="-49" baseline="0" dirty="0" smtClean="0">
          <a:ln w="3175">
            <a:noFill/>
          </a:ln>
          <a:solidFill>
            <a:srgbClr val="000000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1443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353" kern="1200" spc="-49" baseline="0">
          <a:solidFill>
            <a:srgbClr val="000000"/>
          </a:solidFill>
          <a:latin typeface="+mj-lt"/>
          <a:ea typeface="+mn-ea"/>
          <a:cs typeface="+mn-cs"/>
        </a:defRPr>
      </a:lvl1pPr>
      <a:lvl2pPr marL="0" marR="0" indent="0" algn="l" defTabSz="91443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Tx/>
        <a:buNone/>
        <a:tabLst/>
        <a:defRPr sz="1961" kern="1200" spc="0" baseline="0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0" algn="l" defTabSz="91443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372" kern="1200" spc="0" baseline="0">
          <a:solidFill>
            <a:schemeClr val="tx2"/>
          </a:solidFill>
          <a:latin typeface="+mj-lt"/>
          <a:ea typeface="+mn-ea"/>
          <a:cs typeface="+mn-cs"/>
        </a:defRPr>
      </a:lvl3pPr>
      <a:lvl4pPr marL="0" marR="0" indent="0" algn="l" defTabSz="91443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372" kern="1200" spc="0" baseline="0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0" algn="l" defTabSz="91443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980" b="1" kern="1200" spc="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92" indent="0" algn="l" defTabSz="914437" rtl="0" eaLnBrk="1" latinLnBrk="0" hangingPunct="1">
        <a:spcBef>
          <a:spcPct val="20000"/>
        </a:spcBef>
        <a:buFont typeface="Arial" pitchFamily="34" charset="0"/>
        <a:buNone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37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980" kern="1200">
          <a:solidFill>
            <a:srgbClr val="000000"/>
          </a:solidFill>
          <a:latin typeface="+mn-lt"/>
          <a:ea typeface="+mn-ea"/>
          <a:cs typeface="+mn-cs"/>
        </a:defRPr>
      </a:lvl7pPr>
      <a:lvl8pPr marL="3429141" indent="-228610" algn="l" defTabSz="91443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60" indent="-228610" algn="l" defTabSz="91443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19" algn="l" defTabSz="91443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37" algn="l" defTabSz="91443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6" algn="l" defTabSz="91443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4" algn="l" defTabSz="91443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5" algn="l" defTabSz="91443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3" algn="l" defTabSz="91443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531" algn="l" defTabSz="91443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751" algn="l" defTabSz="91443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1" pos="1349">
          <p15:clr>
            <a:srgbClr val="C35EA4"/>
          </p15:clr>
        </p15:guide>
        <p15:guide id="32" pos="1528">
          <p15:clr>
            <a:srgbClr val="C35EA4"/>
          </p15:clr>
        </p15:guide>
        <p15:guide id="33" pos="2621">
          <p15:clr>
            <a:srgbClr val="C35EA4"/>
          </p15:clr>
        </p15:guide>
        <p15:guide id="34" pos="2765">
          <p15:clr>
            <a:srgbClr val="C35EA4"/>
          </p15:clr>
        </p15:guide>
        <p15:guide id="35" pos="3854">
          <p15:clr>
            <a:srgbClr val="C35EA4"/>
          </p15:clr>
        </p15:guide>
        <p15:guide id="36" pos="4003">
          <p15:clr>
            <a:srgbClr val="C35EA4"/>
          </p15:clr>
        </p15:guide>
        <p15:guide id="37" pos="5083">
          <p15:clr>
            <a:srgbClr val="C35EA4"/>
          </p15:clr>
        </p15:guide>
        <p15:guide id="38" pos="5230">
          <p15:clr>
            <a:srgbClr val="C35EA4"/>
          </p15:clr>
        </p15:guide>
        <p15:guide id="39" pos="6323">
          <p15:clr>
            <a:srgbClr val="C35EA4"/>
          </p15:clr>
        </p15:guide>
        <p15:guide id="40" pos="6469">
          <p15:clr>
            <a:srgbClr val="C35EA4"/>
          </p15:clr>
        </p15:guide>
        <p15:guide id="41" pos="269">
          <p15:clr>
            <a:srgbClr val="F26B43"/>
          </p15:clr>
        </p15:guide>
        <p15:guide id="42" pos="7565">
          <p15:clr>
            <a:srgbClr val="F26B43"/>
          </p15:clr>
        </p15:guide>
        <p15:guide id="43" orient="horz" pos="751">
          <p15:clr>
            <a:srgbClr val="5ACBF0"/>
          </p15:clr>
        </p15:guide>
        <p15:guide id="44" orient="horz" pos="1387">
          <p15:clr>
            <a:srgbClr val="5ACBF0"/>
          </p15:clr>
        </p15:guide>
        <p15:guide id="45" orient="horz" pos="605">
          <p15:clr>
            <a:srgbClr val="5ACBF0"/>
          </p15:clr>
        </p15:guide>
        <p15:guide id="46" orient="horz" pos="1514">
          <p15:clr>
            <a:srgbClr val="5ACBF0"/>
          </p15:clr>
        </p15:guide>
        <p15:guide id="47" orient="horz" pos="2130">
          <p15:clr>
            <a:srgbClr val="5ACBF0"/>
          </p15:clr>
        </p15:guide>
        <p15:guide id="48" orient="horz" pos="2299">
          <p15:clr>
            <a:srgbClr val="5ACBF0"/>
          </p15:clr>
        </p15:guide>
        <p15:guide id="49" orient="horz" pos="283">
          <p15:clr>
            <a:srgbClr val="F26B43"/>
          </p15:clr>
        </p15:guide>
        <p15:guide id="50" orient="horz" pos="4123">
          <p15:clr>
            <a:srgbClr val="F26B43"/>
          </p15:clr>
        </p15:guide>
        <p15:guide id="51" orient="horz" pos="2891">
          <p15:clr>
            <a:srgbClr val="5ACBF0"/>
          </p15:clr>
        </p15:guide>
        <p15:guide id="52" orient="horz" pos="3019">
          <p15:clr>
            <a:srgbClr val="5ACBF0"/>
          </p15:clr>
        </p15:guide>
        <p15:guide id="53" orient="horz" pos="3643">
          <p15:clr>
            <a:srgbClr val="5ACBF0"/>
          </p15:clr>
        </p15:guide>
        <p15:guide id="54" orient="horz" pos="3763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994" y="556381"/>
            <a:ext cx="11303917" cy="813819"/>
          </a:xfrm>
          <a:prstGeom prst="rect">
            <a:avLst/>
          </a:prstGeom>
        </p:spPr>
        <p:txBody>
          <a:bodyPr vert="horz" wrap="square" lIns="0" tIns="91440" rIns="146304" bIns="91440" rtlCol="0" anchor="t">
            <a:noAutofit/>
          </a:bodyPr>
          <a:lstStyle/>
          <a:p>
            <a:r>
              <a:rPr lang="en-US"/>
              <a:t>Heading Segoe UI </a:t>
            </a:r>
            <a:r>
              <a:rPr lang="en-US" err="1"/>
              <a:t>Semibold</a:t>
            </a:r>
            <a:r>
              <a:rPr lang="en-US"/>
              <a:t> 28/32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32277" y="2842059"/>
            <a:ext cx="6843271" cy="116477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32683-9535-EA4A-933A-0D812239AE62}"/>
              </a:ext>
            </a:extLst>
          </p:cNvPr>
          <p:cNvSpPr txBox="1">
            <a:spLocks/>
          </p:cNvSpPr>
          <p:nvPr/>
        </p:nvSpPr>
        <p:spPr>
          <a:xfrm>
            <a:off x="455994" y="1817559"/>
            <a:ext cx="11231768" cy="1780438"/>
          </a:xfrm>
          <a:prstGeom prst="rect">
            <a:avLst/>
          </a:prstGeom>
        </p:spPr>
        <p:txBody>
          <a:bodyPr/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400" kern="1200" spc="-5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000" b="1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331854" indent="0" algn="l" defTabSz="93274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3274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53"/>
              </a:lnSpc>
            </a:pPr>
            <a:r>
              <a:rPr lang="en-US" sz="1961">
                <a:latin typeface="Consolas" charset="0"/>
                <a:ea typeface="Consolas" charset="0"/>
                <a:cs typeface="Consolas" charset="0"/>
              </a:rPr>
              <a:t>This slide layout uses Consolas 20/24pt, a monotype font which is ideal for showing software code. </a:t>
            </a:r>
          </a:p>
        </p:txBody>
      </p:sp>
    </p:spTree>
    <p:extLst>
      <p:ext uri="{BB962C8B-B14F-4D97-AF65-F5344CB8AC3E}">
        <p14:creationId xmlns:p14="http://schemas.microsoft.com/office/powerpoint/2010/main" val="228926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6" r:id="rId1"/>
  </p:sldLayoutIdLst>
  <p:transition>
    <p:fade/>
  </p:transition>
  <p:hf hdr="0" dt="0"/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2745" b="0" kern="1200" cap="none" spc="-49" baseline="0" dirty="0" smtClean="0">
          <a:ln w="3175">
            <a:noFill/>
          </a:ln>
          <a:solidFill>
            <a:srgbClr val="000000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1436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353" kern="1200" spc="-49" baseline="0">
          <a:solidFill>
            <a:srgbClr val="000000"/>
          </a:solidFill>
          <a:latin typeface="+mj-lt"/>
          <a:ea typeface="+mn-ea"/>
          <a:cs typeface="+mn-cs"/>
        </a:defRPr>
      </a:lvl1pPr>
      <a:lvl2pPr marL="0" marR="0" indent="0" algn="l" defTabSz="91436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961" kern="1200" spc="0" baseline="0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0" algn="l" defTabSz="91436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372" kern="1200" spc="0" baseline="0">
          <a:solidFill>
            <a:schemeClr val="tx2"/>
          </a:solidFill>
          <a:latin typeface="+mj-lt"/>
          <a:ea typeface="+mn-ea"/>
          <a:cs typeface="+mn-cs"/>
        </a:defRPr>
      </a:lvl3pPr>
      <a:lvl4pPr marL="0" marR="0" indent="0" algn="l" defTabSz="91436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372" kern="1200" spc="0" baseline="0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0" algn="l" defTabSz="91436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980" b="1" kern="1200" spc="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5916" indent="0" algn="l" defTabSz="914367" rtl="0" eaLnBrk="1" latinLnBrk="0" hangingPunct="1">
        <a:spcBef>
          <a:spcPct val="20000"/>
        </a:spcBef>
        <a:buFont typeface="Arial" pitchFamily="34" charset="0"/>
        <a:buNone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980" kern="1200">
          <a:solidFill>
            <a:srgbClr val="000000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1" pos="1349">
          <p15:clr>
            <a:srgbClr val="C35EA4"/>
          </p15:clr>
        </p15:guide>
        <p15:guide id="32" pos="1528">
          <p15:clr>
            <a:srgbClr val="C35EA4"/>
          </p15:clr>
        </p15:guide>
        <p15:guide id="33" pos="2621">
          <p15:clr>
            <a:srgbClr val="C35EA4"/>
          </p15:clr>
        </p15:guide>
        <p15:guide id="34" pos="2765">
          <p15:clr>
            <a:srgbClr val="C35EA4"/>
          </p15:clr>
        </p15:guide>
        <p15:guide id="35" pos="3854">
          <p15:clr>
            <a:srgbClr val="C35EA4"/>
          </p15:clr>
        </p15:guide>
        <p15:guide id="36" pos="4003">
          <p15:clr>
            <a:srgbClr val="C35EA4"/>
          </p15:clr>
        </p15:guide>
        <p15:guide id="37" pos="5083">
          <p15:clr>
            <a:srgbClr val="C35EA4"/>
          </p15:clr>
        </p15:guide>
        <p15:guide id="38" pos="5230">
          <p15:clr>
            <a:srgbClr val="C35EA4"/>
          </p15:clr>
        </p15:guide>
        <p15:guide id="39" pos="6323">
          <p15:clr>
            <a:srgbClr val="C35EA4"/>
          </p15:clr>
        </p15:guide>
        <p15:guide id="40" pos="6469">
          <p15:clr>
            <a:srgbClr val="C35EA4"/>
          </p15:clr>
        </p15:guide>
        <p15:guide id="41" pos="269">
          <p15:clr>
            <a:srgbClr val="F26B43"/>
          </p15:clr>
        </p15:guide>
        <p15:guide id="42" pos="7565">
          <p15:clr>
            <a:srgbClr val="F26B43"/>
          </p15:clr>
        </p15:guide>
        <p15:guide id="43" orient="horz" pos="751">
          <p15:clr>
            <a:srgbClr val="5ACBF0"/>
          </p15:clr>
        </p15:guide>
        <p15:guide id="44" orient="horz" pos="1387">
          <p15:clr>
            <a:srgbClr val="5ACBF0"/>
          </p15:clr>
        </p15:guide>
        <p15:guide id="45" orient="horz" pos="605">
          <p15:clr>
            <a:srgbClr val="5ACBF0"/>
          </p15:clr>
        </p15:guide>
        <p15:guide id="46" orient="horz" pos="1514">
          <p15:clr>
            <a:srgbClr val="5ACBF0"/>
          </p15:clr>
        </p15:guide>
        <p15:guide id="47" orient="horz" pos="2130">
          <p15:clr>
            <a:srgbClr val="5ACBF0"/>
          </p15:clr>
        </p15:guide>
        <p15:guide id="48" orient="horz" pos="2299">
          <p15:clr>
            <a:srgbClr val="5ACBF0"/>
          </p15:clr>
        </p15:guide>
        <p15:guide id="49" orient="horz" pos="283">
          <p15:clr>
            <a:srgbClr val="F26B43"/>
          </p15:clr>
        </p15:guide>
        <p15:guide id="50" orient="horz" pos="4123">
          <p15:clr>
            <a:srgbClr val="F26B43"/>
          </p15:clr>
        </p15:guide>
        <p15:guide id="51" orient="horz" pos="2891">
          <p15:clr>
            <a:srgbClr val="5ACBF0"/>
          </p15:clr>
        </p15:guide>
        <p15:guide id="52" orient="horz" pos="3019">
          <p15:clr>
            <a:srgbClr val="5ACBF0"/>
          </p15:clr>
        </p15:guide>
        <p15:guide id="53" orient="horz" pos="3643">
          <p15:clr>
            <a:srgbClr val="5ACBF0"/>
          </p15:clr>
        </p15:guide>
        <p15:guide id="54" orient="horz" pos="376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6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37.sv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5.emf"/><Relationship Id="rId4" Type="http://schemas.openxmlformats.org/officeDocument/2006/relationships/image" Target="../media/image3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5.emf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5.emf"/><Relationship Id="rId7" Type="http://schemas.openxmlformats.org/officeDocument/2006/relationships/image" Target="../media/image43.sv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png"/><Relationship Id="rId11" Type="http://schemas.openxmlformats.org/officeDocument/2006/relationships/image" Target="../media/image41.png"/><Relationship Id="rId5" Type="http://schemas.openxmlformats.org/officeDocument/2006/relationships/image" Target="../media/image37.svg"/><Relationship Id="rId10" Type="http://schemas.openxmlformats.org/officeDocument/2006/relationships/image" Target="../media/image38.emf"/><Relationship Id="rId4" Type="http://schemas.openxmlformats.org/officeDocument/2006/relationships/image" Target="../media/image36.pn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5.emf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png"/><Relationship Id="rId11" Type="http://schemas.openxmlformats.org/officeDocument/2006/relationships/image" Target="../media/image41.png"/><Relationship Id="rId5" Type="http://schemas.openxmlformats.org/officeDocument/2006/relationships/image" Target="../media/image37.svg"/><Relationship Id="rId10" Type="http://schemas.openxmlformats.org/officeDocument/2006/relationships/image" Target="../media/image38.emf"/><Relationship Id="rId4" Type="http://schemas.openxmlformats.org/officeDocument/2006/relationships/image" Target="../media/image36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8C50-E54A-4FA3-859C-37E06054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74" y="2532448"/>
            <a:ext cx="5652149" cy="1793104"/>
          </a:xfrm>
        </p:spPr>
        <p:txBody>
          <a:bodyPr/>
          <a:lstStyle/>
          <a:p>
            <a:r>
              <a:rPr lang="en-US" sz="4700">
                <a:ea typeface="+mj-lt"/>
                <a:cs typeface="+mj-lt"/>
              </a:rPr>
              <a:t>Azure VMware </a:t>
            </a:r>
            <a:br>
              <a:rPr lang="en-US" sz="4700">
                <a:ea typeface="+mj-lt"/>
                <a:cs typeface="+mj-lt"/>
              </a:rPr>
            </a:br>
            <a:r>
              <a:rPr lang="en-US" sz="4700">
                <a:ea typeface="+mj-lt"/>
                <a:cs typeface="+mj-lt"/>
              </a:rPr>
              <a:t>Solution – End to End Networking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E8A48-A7E3-4223-AAAA-7E071017B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465" y="4350114"/>
            <a:ext cx="5413395" cy="725583"/>
          </a:xfrm>
        </p:spPr>
        <p:txBody>
          <a:bodyPr vert="horz" wrap="square" lIns="0" tIns="91440" rIns="146304" bIns="91440" rtlCol="0" anchor="t">
            <a:spAutoFit/>
          </a:bodyPr>
          <a:lstStyle/>
          <a:p>
            <a:r>
              <a:rPr lang="en-US" sz="1750" dirty="0">
                <a:ea typeface="+mj-lt"/>
                <a:cs typeface="+mj-lt"/>
              </a:rPr>
              <a:t>Amit Aneja</a:t>
            </a:r>
          </a:p>
          <a:p>
            <a:r>
              <a:rPr lang="en-US" sz="1750" dirty="0">
                <a:ea typeface="+mj-lt"/>
                <a:cs typeface="+mj-lt"/>
              </a:rPr>
              <a:t>Senior Program Manager, Microsoft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6336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B2A0D2-169A-4D0B-9951-2D1E408055C4}"/>
              </a:ext>
            </a:extLst>
          </p:cNvPr>
          <p:cNvCxnSpPr>
            <a:cxnSpLocks/>
          </p:cNvCxnSpPr>
          <p:nvPr/>
        </p:nvCxnSpPr>
        <p:spPr>
          <a:xfrm flipH="1" flipV="1">
            <a:off x="8279369" y="3854281"/>
            <a:ext cx="430" cy="967871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34982A-BD31-429D-B673-171BCC37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95" y="556381"/>
            <a:ext cx="11450660" cy="813819"/>
          </a:xfrm>
        </p:spPr>
        <p:txBody>
          <a:bodyPr/>
          <a:lstStyle/>
          <a:p>
            <a:r>
              <a:rPr lang="en-US"/>
              <a:t>Azure VMware Solution – VPN Connectivity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45B1D8C-3005-0048-ACA6-86853D7CA445}"/>
              </a:ext>
            </a:extLst>
          </p:cNvPr>
          <p:cNvGrpSpPr/>
          <p:nvPr/>
        </p:nvGrpSpPr>
        <p:grpSpPr>
          <a:xfrm>
            <a:off x="2161120" y="1475620"/>
            <a:ext cx="2653026" cy="861176"/>
            <a:chOff x="5281205" y="1458037"/>
            <a:chExt cx="2160689" cy="701363"/>
          </a:xfrm>
        </p:grpSpPr>
        <p:sp>
          <p:nvSpPr>
            <p:cNvPr id="177" name="Rounded Rectangle 105">
              <a:extLst>
                <a:ext uri="{FF2B5EF4-FFF2-40B4-BE49-F238E27FC236}">
                  <a16:creationId xmlns:a16="http://schemas.microsoft.com/office/drawing/2014/main" id="{2136DB77-3AE5-234B-BE4E-ABC4F85FC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15581" y="1567717"/>
              <a:ext cx="1713544" cy="471473"/>
            </a:xfrm>
            <a:prstGeom prst="roundRect">
              <a:avLst>
                <a:gd name="adj" fmla="val 2950"/>
              </a:avLst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ash"/>
            </a:ln>
            <a:effectLst/>
          </p:spPr>
          <p:txBody>
            <a:bodyPr rot="0" spcFirstLastPara="0" vert="horz" wrap="square" lIns="87880" tIns="87880" rIns="87880" bIns="878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endParaRPr lang="en-US" sz="1400">
                <a:solidFill>
                  <a:srgbClr val="3C3C41"/>
                </a:solidFill>
                <a:latin typeface="Segoe UI Semibold"/>
                <a:ea typeface="Microsoft YaHei" panose="020B0503020204020204" pitchFamily="34" charset="-122"/>
                <a:cs typeface="Futura Medium" panose="020B0602020204020303" pitchFamily="34" charset="-79"/>
              </a:endParaRPr>
            </a:p>
          </p:txBody>
        </p:sp>
        <p:sp>
          <p:nvSpPr>
            <p:cNvPr id="178" name="Rounded Rectangle 111">
              <a:extLst>
                <a:ext uri="{FF2B5EF4-FFF2-40B4-BE49-F238E27FC236}">
                  <a16:creationId xmlns:a16="http://schemas.microsoft.com/office/drawing/2014/main" id="{40000FEC-691C-004E-86A5-EDF7F331C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30035" y="1907000"/>
              <a:ext cx="588616" cy="252400"/>
            </a:xfrm>
            <a:prstGeom prst="roundRect">
              <a:avLst>
                <a:gd name="adj" fmla="val 7861"/>
              </a:avLst>
            </a:prstGeom>
            <a:solidFill>
              <a:srgbClr val="EBEBEB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1100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Network</a:t>
              </a:r>
            </a:p>
          </p:txBody>
        </p:sp>
        <p:sp>
          <p:nvSpPr>
            <p:cNvPr id="180" name="Rounded Rectangle 111">
              <a:extLst>
                <a:ext uri="{FF2B5EF4-FFF2-40B4-BE49-F238E27FC236}">
                  <a16:creationId xmlns:a16="http://schemas.microsoft.com/office/drawing/2014/main" id="{714ABAFD-9036-DA45-8EC6-72801937DA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8865" y="1907000"/>
              <a:ext cx="663029" cy="252400"/>
            </a:xfrm>
            <a:prstGeom prst="roundRect">
              <a:avLst>
                <a:gd name="adj" fmla="val 7861"/>
              </a:avLst>
            </a:prstGeom>
            <a:solidFill>
              <a:srgbClr val="EBEBEB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1100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ESXi</a:t>
              </a:r>
            </a:p>
          </p:txBody>
        </p:sp>
        <p:sp>
          <p:nvSpPr>
            <p:cNvPr id="181" name="Rounded Rectangle 111">
              <a:extLst>
                <a:ext uri="{FF2B5EF4-FFF2-40B4-BE49-F238E27FC236}">
                  <a16:creationId xmlns:a16="http://schemas.microsoft.com/office/drawing/2014/main" id="{8B87FA2D-B93B-AA4B-8EBA-A598C2CCF4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5921" y="1458037"/>
              <a:ext cx="1276843" cy="252400"/>
            </a:xfrm>
            <a:prstGeom prst="roundRect">
              <a:avLst>
                <a:gd name="adj" fmla="val 7861"/>
              </a:avLst>
            </a:prstGeom>
            <a:solidFill>
              <a:srgbClr val="EBEBEB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1100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vCenter</a:t>
              </a:r>
            </a:p>
          </p:txBody>
        </p:sp>
        <p:sp>
          <p:nvSpPr>
            <p:cNvPr id="182" name="Rounded Rectangle 111">
              <a:extLst>
                <a:ext uri="{FF2B5EF4-FFF2-40B4-BE49-F238E27FC236}">
                  <a16:creationId xmlns:a16="http://schemas.microsoft.com/office/drawing/2014/main" id="{CD1B9BC5-04E6-5E42-ABF8-777EBED889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1205" y="1907000"/>
              <a:ext cx="588616" cy="252400"/>
            </a:xfrm>
            <a:prstGeom prst="roundRect">
              <a:avLst>
                <a:gd name="adj" fmla="val 7861"/>
              </a:avLst>
            </a:prstGeom>
            <a:solidFill>
              <a:srgbClr val="EBEBEB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1100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Storage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13FCD7B-E89B-334D-B33F-FD64DB471F63}"/>
              </a:ext>
            </a:extLst>
          </p:cNvPr>
          <p:cNvGrpSpPr/>
          <p:nvPr/>
        </p:nvGrpSpPr>
        <p:grpSpPr>
          <a:xfrm>
            <a:off x="8630172" y="4711777"/>
            <a:ext cx="2023831" cy="724461"/>
            <a:chOff x="5012328" y="1463634"/>
            <a:chExt cx="3224608" cy="12041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F23D45D6-9D7D-1E44-99A0-F2863D51260C}"/>
                </a:ext>
              </a:extLst>
            </p:cNvPr>
            <p:cNvGrpSpPr/>
            <p:nvPr/>
          </p:nvGrpSpPr>
          <p:grpSpPr>
            <a:xfrm>
              <a:off x="6752571" y="2249400"/>
              <a:ext cx="1484365" cy="418410"/>
              <a:chOff x="8364618" y="2911047"/>
              <a:chExt cx="1581526" cy="476999"/>
            </a:xfrm>
          </p:grpSpPr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F918EA6D-5C2A-AF4A-B3B4-09B71471D7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64618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340" name="Freeform: Shape 68">
                  <a:extLst>
                    <a:ext uri="{FF2B5EF4-FFF2-40B4-BE49-F238E27FC236}">
                      <a16:creationId xmlns:a16="http://schemas.microsoft.com/office/drawing/2014/main" id="{BAAB1D72-CC31-344B-93BF-F614ACDB7764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41" name="Freeform: Shape 69">
                  <a:extLst>
                    <a:ext uri="{FF2B5EF4-FFF2-40B4-BE49-F238E27FC236}">
                      <a16:creationId xmlns:a16="http://schemas.microsoft.com/office/drawing/2014/main" id="{CD2CB81D-B7BD-1D46-8EE5-917A2F3261FD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42" name="Freeform: Shape 70">
                  <a:extLst>
                    <a:ext uri="{FF2B5EF4-FFF2-40B4-BE49-F238E27FC236}">
                      <a16:creationId xmlns:a16="http://schemas.microsoft.com/office/drawing/2014/main" id="{4FF97F3A-0607-F441-8561-05469A26F09C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43" name="Freeform: Shape 71">
                  <a:extLst>
                    <a:ext uri="{FF2B5EF4-FFF2-40B4-BE49-F238E27FC236}">
                      <a16:creationId xmlns:a16="http://schemas.microsoft.com/office/drawing/2014/main" id="{0D728A54-C39C-A842-9D4C-E44CAAD839AA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44" name="Freeform: Shape 72">
                  <a:extLst>
                    <a:ext uri="{FF2B5EF4-FFF2-40B4-BE49-F238E27FC236}">
                      <a16:creationId xmlns:a16="http://schemas.microsoft.com/office/drawing/2014/main" id="{0E116F80-1BB3-374B-9ABD-C522E69EE593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45" name="Freeform: Shape 73">
                  <a:extLst>
                    <a:ext uri="{FF2B5EF4-FFF2-40B4-BE49-F238E27FC236}">
                      <a16:creationId xmlns:a16="http://schemas.microsoft.com/office/drawing/2014/main" id="{C4BA3481-50EC-6549-AC09-F7F42D5EF353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46" name="Freeform: Shape 74">
                  <a:extLst>
                    <a:ext uri="{FF2B5EF4-FFF2-40B4-BE49-F238E27FC236}">
                      <a16:creationId xmlns:a16="http://schemas.microsoft.com/office/drawing/2014/main" id="{EB00CF7D-91B2-BF4C-9CF9-313D7473F810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88D5513A-AEDD-5E48-8280-9813DDAEE98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633223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333" name="Freeform: Shape 61">
                  <a:extLst>
                    <a:ext uri="{FF2B5EF4-FFF2-40B4-BE49-F238E27FC236}">
                      <a16:creationId xmlns:a16="http://schemas.microsoft.com/office/drawing/2014/main" id="{453456B9-0574-9143-A1E9-36BF7F62B264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4" name="Freeform: Shape 62">
                  <a:extLst>
                    <a:ext uri="{FF2B5EF4-FFF2-40B4-BE49-F238E27FC236}">
                      <a16:creationId xmlns:a16="http://schemas.microsoft.com/office/drawing/2014/main" id="{A4BE11BC-91A5-1342-BC0A-EE7271E89F3A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5" name="Freeform: Shape 63">
                  <a:extLst>
                    <a:ext uri="{FF2B5EF4-FFF2-40B4-BE49-F238E27FC236}">
                      <a16:creationId xmlns:a16="http://schemas.microsoft.com/office/drawing/2014/main" id="{075CEC2A-B6D4-674D-BC85-0FB7B7C6A6F4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6" name="Freeform: Shape 64">
                  <a:extLst>
                    <a:ext uri="{FF2B5EF4-FFF2-40B4-BE49-F238E27FC236}">
                      <a16:creationId xmlns:a16="http://schemas.microsoft.com/office/drawing/2014/main" id="{E7C73DB6-8EC3-034C-956C-4AAE3F1C5EF5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7" name="Freeform: Shape 65">
                  <a:extLst>
                    <a:ext uri="{FF2B5EF4-FFF2-40B4-BE49-F238E27FC236}">
                      <a16:creationId xmlns:a16="http://schemas.microsoft.com/office/drawing/2014/main" id="{F73D16AC-F5DA-174B-AB3E-D58E305A190F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8" name="Freeform: Shape 66">
                  <a:extLst>
                    <a:ext uri="{FF2B5EF4-FFF2-40B4-BE49-F238E27FC236}">
                      <a16:creationId xmlns:a16="http://schemas.microsoft.com/office/drawing/2014/main" id="{EF309989-B5C6-154E-B9DF-DE47EF12C552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9" name="Freeform: Shape 67">
                  <a:extLst>
                    <a:ext uri="{FF2B5EF4-FFF2-40B4-BE49-F238E27FC236}">
                      <a16:creationId xmlns:a16="http://schemas.microsoft.com/office/drawing/2014/main" id="{9F3A991A-5A6B-9C40-896A-C8E1F99C5DCD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82F291AA-FFC4-C34C-99F0-0952A95D00C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901828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326" name="Freeform: Shape 54">
                  <a:extLst>
                    <a:ext uri="{FF2B5EF4-FFF2-40B4-BE49-F238E27FC236}">
                      <a16:creationId xmlns:a16="http://schemas.microsoft.com/office/drawing/2014/main" id="{DDE15395-66D1-594D-9A15-9EB6248AA43C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7" name="Freeform: Shape 55">
                  <a:extLst>
                    <a:ext uri="{FF2B5EF4-FFF2-40B4-BE49-F238E27FC236}">
                      <a16:creationId xmlns:a16="http://schemas.microsoft.com/office/drawing/2014/main" id="{C6193F82-2E8B-C94D-9979-1F8B9106F291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8" name="Freeform: Shape 56">
                  <a:extLst>
                    <a:ext uri="{FF2B5EF4-FFF2-40B4-BE49-F238E27FC236}">
                      <a16:creationId xmlns:a16="http://schemas.microsoft.com/office/drawing/2014/main" id="{291F1997-295A-DB4E-B37A-51C6DAB2720D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9" name="Freeform: Shape 57">
                  <a:extLst>
                    <a:ext uri="{FF2B5EF4-FFF2-40B4-BE49-F238E27FC236}">
                      <a16:creationId xmlns:a16="http://schemas.microsoft.com/office/drawing/2014/main" id="{99D3AFCF-E593-494F-8D9D-C8F8312CA415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0" name="Freeform: Shape 58">
                  <a:extLst>
                    <a:ext uri="{FF2B5EF4-FFF2-40B4-BE49-F238E27FC236}">
                      <a16:creationId xmlns:a16="http://schemas.microsoft.com/office/drawing/2014/main" id="{A8712768-72A1-A84B-83C7-A9E800E433CE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1" name="Freeform: Shape 59">
                  <a:extLst>
                    <a:ext uri="{FF2B5EF4-FFF2-40B4-BE49-F238E27FC236}">
                      <a16:creationId xmlns:a16="http://schemas.microsoft.com/office/drawing/2014/main" id="{FBFFA51B-AADC-2443-944E-F34F00E90263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2" name="Freeform: Shape 60">
                  <a:extLst>
                    <a:ext uri="{FF2B5EF4-FFF2-40B4-BE49-F238E27FC236}">
                      <a16:creationId xmlns:a16="http://schemas.microsoft.com/office/drawing/2014/main" id="{201F58BC-12B4-F64D-A0C5-F92F1DDC086A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05091B2B-AC35-9D49-BAB1-BA53CE2BB4E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170433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319" name="Freeform: Shape 47">
                  <a:extLst>
                    <a:ext uri="{FF2B5EF4-FFF2-40B4-BE49-F238E27FC236}">
                      <a16:creationId xmlns:a16="http://schemas.microsoft.com/office/drawing/2014/main" id="{151DF452-A0B7-544C-9758-7D25C0C6C7D8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0" name="Freeform: Shape 48">
                  <a:extLst>
                    <a:ext uri="{FF2B5EF4-FFF2-40B4-BE49-F238E27FC236}">
                      <a16:creationId xmlns:a16="http://schemas.microsoft.com/office/drawing/2014/main" id="{F3693216-8185-2445-AC45-69F39DF70B80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1" name="Freeform: Shape 49">
                  <a:extLst>
                    <a:ext uri="{FF2B5EF4-FFF2-40B4-BE49-F238E27FC236}">
                      <a16:creationId xmlns:a16="http://schemas.microsoft.com/office/drawing/2014/main" id="{E588087F-7913-0449-B8FD-5527FA874B69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2" name="Freeform: Shape 50">
                  <a:extLst>
                    <a:ext uri="{FF2B5EF4-FFF2-40B4-BE49-F238E27FC236}">
                      <a16:creationId xmlns:a16="http://schemas.microsoft.com/office/drawing/2014/main" id="{86346943-57E6-8C4A-8AF9-6338115320E8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3" name="Freeform: Shape 51">
                  <a:extLst>
                    <a:ext uri="{FF2B5EF4-FFF2-40B4-BE49-F238E27FC236}">
                      <a16:creationId xmlns:a16="http://schemas.microsoft.com/office/drawing/2014/main" id="{E932BFAF-3495-904C-AE50-F51A08EFA1DA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4" name="Freeform: Shape 52">
                  <a:extLst>
                    <a:ext uri="{FF2B5EF4-FFF2-40B4-BE49-F238E27FC236}">
                      <a16:creationId xmlns:a16="http://schemas.microsoft.com/office/drawing/2014/main" id="{5CF67EF3-6DA4-654D-AE69-873754243A4E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5" name="Freeform: Shape 53">
                  <a:extLst>
                    <a:ext uri="{FF2B5EF4-FFF2-40B4-BE49-F238E27FC236}">
                      <a16:creationId xmlns:a16="http://schemas.microsoft.com/office/drawing/2014/main" id="{6BDA5EAA-5E80-8443-ACB8-85045D680A1A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7CCB8EB2-4A83-EF4F-B314-BBA61E45609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439038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312" name="Freeform: Shape 40">
                  <a:extLst>
                    <a:ext uri="{FF2B5EF4-FFF2-40B4-BE49-F238E27FC236}">
                      <a16:creationId xmlns:a16="http://schemas.microsoft.com/office/drawing/2014/main" id="{B4CEBB48-DBCC-B14B-A5D0-904117C32678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13" name="Freeform: Shape 41">
                  <a:extLst>
                    <a:ext uri="{FF2B5EF4-FFF2-40B4-BE49-F238E27FC236}">
                      <a16:creationId xmlns:a16="http://schemas.microsoft.com/office/drawing/2014/main" id="{A5F66699-00DA-BA4F-925B-17132D77077C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14" name="Freeform: Shape 42">
                  <a:extLst>
                    <a:ext uri="{FF2B5EF4-FFF2-40B4-BE49-F238E27FC236}">
                      <a16:creationId xmlns:a16="http://schemas.microsoft.com/office/drawing/2014/main" id="{4C991F76-785B-3F4E-9480-71CA5EC4A613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15" name="Freeform: Shape 43">
                  <a:extLst>
                    <a:ext uri="{FF2B5EF4-FFF2-40B4-BE49-F238E27FC236}">
                      <a16:creationId xmlns:a16="http://schemas.microsoft.com/office/drawing/2014/main" id="{259A1154-DCD1-FD4C-A5C2-486918028B3D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16" name="Freeform: Shape 44">
                  <a:extLst>
                    <a:ext uri="{FF2B5EF4-FFF2-40B4-BE49-F238E27FC236}">
                      <a16:creationId xmlns:a16="http://schemas.microsoft.com/office/drawing/2014/main" id="{09D0CDD1-7B8A-3548-BAA2-02E146734FAA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17" name="Freeform: Shape 45">
                  <a:extLst>
                    <a:ext uri="{FF2B5EF4-FFF2-40B4-BE49-F238E27FC236}">
                      <a16:creationId xmlns:a16="http://schemas.microsoft.com/office/drawing/2014/main" id="{D7F8CADF-737B-8041-B4A3-2D165060787E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18" name="Freeform: Shape 46">
                  <a:extLst>
                    <a:ext uri="{FF2B5EF4-FFF2-40B4-BE49-F238E27FC236}">
                      <a16:creationId xmlns:a16="http://schemas.microsoft.com/office/drawing/2014/main" id="{2D8B002B-4AEC-5F48-97AD-5C0A7868C351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B613C1AA-5E3D-064A-A24E-F8B00D93958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07644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305" name="Freeform: Shape 33">
                  <a:extLst>
                    <a:ext uri="{FF2B5EF4-FFF2-40B4-BE49-F238E27FC236}">
                      <a16:creationId xmlns:a16="http://schemas.microsoft.com/office/drawing/2014/main" id="{593458A3-39AB-3446-9DA5-AC30C1B9CE3E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06" name="Freeform: Shape 34">
                  <a:extLst>
                    <a:ext uri="{FF2B5EF4-FFF2-40B4-BE49-F238E27FC236}">
                      <a16:creationId xmlns:a16="http://schemas.microsoft.com/office/drawing/2014/main" id="{B25300F0-9FEC-6D45-A107-EF2974BF07D5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07" name="Freeform: Shape 35">
                  <a:extLst>
                    <a:ext uri="{FF2B5EF4-FFF2-40B4-BE49-F238E27FC236}">
                      <a16:creationId xmlns:a16="http://schemas.microsoft.com/office/drawing/2014/main" id="{21CDF7F5-E457-6743-B8B2-BC390F25CC9C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08" name="Freeform: Shape 36">
                  <a:extLst>
                    <a:ext uri="{FF2B5EF4-FFF2-40B4-BE49-F238E27FC236}">
                      <a16:creationId xmlns:a16="http://schemas.microsoft.com/office/drawing/2014/main" id="{29543540-4E22-7E48-8DE7-D1723FFBB17C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09" name="Freeform: Shape 37">
                  <a:extLst>
                    <a:ext uri="{FF2B5EF4-FFF2-40B4-BE49-F238E27FC236}">
                      <a16:creationId xmlns:a16="http://schemas.microsoft.com/office/drawing/2014/main" id="{577CFF09-77AC-624F-91ED-B0581803942A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10" name="Freeform: Shape 38">
                  <a:extLst>
                    <a:ext uri="{FF2B5EF4-FFF2-40B4-BE49-F238E27FC236}">
                      <a16:creationId xmlns:a16="http://schemas.microsoft.com/office/drawing/2014/main" id="{7088D1E7-359E-1D45-ADC6-A741FD96BE1C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11" name="Freeform: Shape 39">
                  <a:extLst>
                    <a:ext uri="{FF2B5EF4-FFF2-40B4-BE49-F238E27FC236}">
                      <a16:creationId xmlns:a16="http://schemas.microsoft.com/office/drawing/2014/main" id="{7DD84510-6799-FA40-A9E4-B843D7379E9D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</p:grpSp>
        <p:sp>
          <p:nvSpPr>
            <p:cNvPr id="291" name="Rounded Rectangle 105">
              <a:extLst>
                <a:ext uri="{FF2B5EF4-FFF2-40B4-BE49-F238E27FC236}">
                  <a16:creationId xmlns:a16="http://schemas.microsoft.com/office/drawing/2014/main" id="{F82831DB-49D7-1A4C-9292-62C621F4B9BE}"/>
                </a:ext>
              </a:extLst>
            </p:cNvPr>
            <p:cNvSpPr/>
            <p:nvPr/>
          </p:nvSpPr>
          <p:spPr>
            <a:xfrm>
              <a:off x="5012328" y="2246756"/>
              <a:ext cx="1869656" cy="378507"/>
            </a:xfrm>
            <a:prstGeom prst="roundRect">
              <a:avLst>
                <a:gd name="adj" fmla="val 5935"/>
              </a:avLst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rot="0" spcFirstLastPara="0" vert="horz" wrap="square" lIns="89629" tIns="89629" rIns="89629" bIns="896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6374">
                <a:defRPr/>
              </a:pPr>
              <a:r>
                <a:rPr lang="en-US" sz="600">
                  <a:solidFill>
                    <a:srgbClr val="0078D3"/>
                  </a:solidFill>
                  <a:latin typeface="Segoe UI Semibold"/>
                  <a:ea typeface="Microsoft YaHei" panose="020B0503020204020204" pitchFamily="34" charset="-122"/>
                  <a:cs typeface="Futura Medium" panose="020B0602020204020303" pitchFamily="34" charset="-79"/>
                </a:rPr>
                <a:t>Azure Bare-Metal Dedicated</a:t>
              </a:r>
            </a:p>
            <a:p>
              <a:pPr defTabSz="896374">
                <a:defRPr/>
              </a:pPr>
              <a:r>
                <a:rPr lang="en-US" sz="600">
                  <a:solidFill>
                    <a:srgbClr val="0078D3"/>
                  </a:solidFill>
                  <a:latin typeface="Segoe UI Semibold"/>
                  <a:ea typeface="Microsoft YaHei" panose="020B0503020204020204" pitchFamily="34" charset="-122"/>
                  <a:cs typeface="Futura Medium" panose="020B0602020204020303" pitchFamily="34" charset="-79"/>
                </a:rPr>
                <a:t>Infrastructure</a:t>
              </a:r>
            </a:p>
          </p:txBody>
        </p: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1F0D733D-DD4A-D54A-B7FC-9D3142E68863}"/>
                </a:ext>
              </a:extLst>
            </p:cNvPr>
            <p:cNvGrpSpPr/>
            <p:nvPr/>
          </p:nvGrpSpPr>
          <p:grpSpPr>
            <a:xfrm>
              <a:off x="5281205" y="1463634"/>
              <a:ext cx="2923100" cy="695767"/>
              <a:chOff x="4415972" y="2188572"/>
              <a:chExt cx="3262729" cy="756193"/>
            </a:xfrm>
          </p:grpSpPr>
          <p:sp>
            <p:nvSpPr>
              <p:cNvPr id="293" name="Rounded Rectangle 105">
                <a:extLst>
                  <a:ext uri="{FF2B5EF4-FFF2-40B4-BE49-F238E27FC236}">
                    <a16:creationId xmlns:a16="http://schemas.microsoft.com/office/drawing/2014/main" id="{3B3DFBC1-9FB4-D644-8316-370D433B89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65961" y="2301695"/>
                <a:ext cx="3001251" cy="512420"/>
              </a:xfrm>
              <a:prstGeom prst="roundRect">
                <a:avLst>
                  <a:gd name="adj" fmla="val 2950"/>
                </a:avLst>
              </a:prstGeom>
              <a:noFill/>
              <a:ln w="19050" cap="flat" cmpd="sng" algn="ctr">
                <a:solidFill>
                  <a:srgbClr val="FFFFFF">
                    <a:lumMod val="65000"/>
                  </a:srgbClr>
                </a:solidFill>
                <a:prstDash val="sysDash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endParaRPr lang="en-US" sz="1050">
                  <a:solidFill>
                    <a:srgbClr val="3C3C41"/>
                  </a:solidFill>
                  <a:latin typeface="Segoe UI Semibold"/>
                  <a:ea typeface="Microsoft YaHei" panose="020B0503020204020204" pitchFamily="34" charset="-122"/>
                  <a:cs typeface="Futura Medium" panose="020B0602020204020303" pitchFamily="34" charset="-79"/>
                </a:endParaRPr>
              </a:p>
            </p:txBody>
          </p:sp>
          <p:sp>
            <p:nvSpPr>
              <p:cNvPr id="294" name="Rounded Rectangle 111">
                <a:extLst>
                  <a:ext uri="{FF2B5EF4-FFF2-40B4-BE49-F238E27FC236}">
                    <a16:creationId xmlns:a16="http://schemas.microsoft.com/office/drawing/2014/main" id="{215D6BA0-B0E2-3346-83BE-3CAD137ABB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51807" y="2670445"/>
                <a:ext cx="657006" cy="274320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600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NSX</a:t>
                </a:r>
              </a:p>
            </p:txBody>
          </p:sp>
          <p:sp>
            <p:nvSpPr>
              <p:cNvPr id="295" name="Rounded Rectangle 111">
                <a:extLst>
                  <a:ext uri="{FF2B5EF4-FFF2-40B4-BE49-F238E27FC236}">
                    <a16:creationId xmlns:a16="http://schemas.microsoft.com/office/drawing/2014/main" id="{52FE7044-8C0A-7B4E-8AE1-6EC7E1EE38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06536" y="2670445"/>
                <a:ext cx="672165" cy="274320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600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vSAN</a:t>
                </a:r>
              </a:p>
            </p:txBody>
          </p:sp>
          <p:sp>
            <p:nvSpPr>
              <p:cNvPr id="296" name="Rounded Rectangle 111">
                <a:extLst>
                  <a:ext uri="{FF2B5EF4-FFF2-40B4-BE49-F238E27FC236}">
                    <a16:creationId xmlns:a16="http://schemas.microsoft.com/office/drawing/2014/main" id="{710CF6BC-B668-2D45-B74A-4B76A2148C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7642" y="2670445"/>
                <a:ext cx="740065" cy="274320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600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ESXi</a:t>
                </a:r>
              </a:p>
            </p:txBody>
          </p:sp>
          <p:sp>
            <p:nvSpPr>
              <p:cNvPr id="297" name="Rounded Rectangle 111">
                <a:extLst>
                  <a:ext uri="{FF2B5EF4-FFF2-40B4-BE49-F238E27FC236}">
                    <a16:creationId xmlns:a16="http://schemas.microsoft.com/office/drawing/2014/main" id="{CACD2584-70E5-484A-8726-334E8D1B39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99799" y="2188572"/>
                <a:ext cx="2098318" cy="274321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600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vCenter</a:t>
                </a:r>
              </a:p>
            </p:txBody>
          </p:sp>
          <p:sp>
            <p:nvSpPr>
              <p:cNvPr id="298" name="Rounded Rectangle 111">
                <a:extLst>
                  <a:ext uri="{FF2B5EF4-FFF2-40B4-BE49-F238E27FC236}">
                    <a16:creationId xmlns:a16="http://schemas.microsoft.com/office/drawing/2014/main" id="{486F508B-D865-494F-9A9C-9CFD986D72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5972" y="2670445"/>
                <a:ext cx="657006" cy="274320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600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HCX</a:t>
                </a:r>
              </a:p>
            </p:txBody>
          </p:sp>
        </p:grpSp>
      </p:grpSp>
      <p:sp>
        <p:nvSpPr>
          <p:cNvPr id="362" name="Freeform 13" title="Icon of a cloud">
            <a:extLst>
              <a:ext uri="{FF2B5EF4-FFF2-40B4-BE49-F238E27FC236}">
                <a16:creationId xmlns:a16="http://schemas.microsoft.com/office/drawing/2014/main" id="{6E89B655-2D4A-4E4F-B96A-7396B7255352}"/>
              </a:ext>
            </a:extLst>
          </p:cNvPr>
          <p:cNvSpPr>
            <a:spLocks noChangeAspect="1"/>
          </p:cNvSpPr>
          <p:nvPr/>
        </p:nvSpPr>
        <p:spPr bwMode="auto">
          <a:xfrm>
            <a:off x="4180593" y="2183839"/>
            <a:ext cx="7006216" cy="4227612"/>
          </a:xfrm>
          <a:custGeom>
            <a:avLst/>
            <a:gdLst>
              <a:gd name="T0" fmla="*/ 384 w 771"/>
              <a:gd name="T1" fmla="*/ 0 h 422"/>
              <a:gd name="T2" fmla="*/ 549 w 771"/>
              <a:gd name="T3" fmla="*/ 110 h 422"/>
              <a:gd name="T4" fmla="*/ 551 w 771"/>
              <a:gd name="T5" fmla="*/ 115 h 422"/>
              <a:gd name="T6" fmla="*/ 565 w 771"/>
              <a:gd name="T7" fmla="*/ 110 h 422"/>
              <a:gd name="T8" fmla="*/ 612 w 771"/>
              <a:gd name="T9" fmla="*/ 103 h 422"/>
              <a:gd name="T10" fmla="*/ 771 w 771"/>
              <a:gd name="T11" fmla="*/ 262 h 422"/>
              <a:gd name="T12" fmla="*/ 628 w 771"/>
              <a:gd name="T13" fmla="*/ 420 h 422"/>
              <a:gd name="T14" fmla="*/ 616 w 771"/>
              <a:gd name="T15" fmla="*/ 421 h 422"/>
              <a:gd name="T16" fmla="*/ 610 w 771"/>
              <a:gd name="T17" fmla="*/ 421 h 422"/>
              <a:gd name="T18" fmla="*/ 98 w 771"/>
              <a:gd name="T19" fmla="*/ 421 h 422"/>
              <a:gd name="T20" fmla="*/ 91 w 771"/>
              <a:gd name="T21" fmla="*/ 422 h 422"/>
              <a:gd name="T22" fmla="*/ 74 w 771"/>
              <a:gd name="T23" fmla="*/ 419 h 422"/>
              <a:gd name="T24" fmla="*/ 12 w 771"/>
              <a:gd name="T25" fmla="*/ 312 h 422"/>
              <a:gd name="T26" fmla="*/ 101 w 771"/>
              <a:gd name="T27" fmla="*/ 247 h 422"/>
              <a:gd name="T28" fmla="*/ 108 w 771"/>
              <a:gd name="T29" fmla="*/ 249 h 422"/>
              <a:gd name="T30" fmla="*/ 106 w 771"/>
              <a:gd name="T31" fmla="*/ 238 h 422"/>
              <a:gd name="T32" fmla="*/ 119 w 771"/>
              <a:gd name="T33" fmla="*/ 179 h 422"/>
              <a:gd name="T34" fmla="*/ 201 w 771"/>
              <a:gd name="T35" fmla="*/ 128 h 422"/>
              <a:gd name="T36" fmla="*/ 213 w 771"/>
              <a:gd name="T37" fmla="*/ 128 h 422"/>
              <a:gd name="T38" fmla="*/ 213 w 771"/>
              <a:gd name="T39" fmla="*/ 127 h 422"/>
              <a:gd name="T40" fmla="*/ 384 w 771"/>
              <a:gd name="T41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1" h="422">
                <a:moveTo>
                  <a:pt x="384" y="0"/>
                </a:moveTo>
                <a:cubicBezTo>
                  <a:pt x="458" y="0"/>
                  <a:pt x="522" y="46"/>
                  <a:pt x="549" y="110"/>
                </a:cubicBezTo>
                <a:cubicBezTo>
                  <a:pt x="551" y="115"/>
                  <a:pt x="551" y="115"/>
                  <a:pt x="551" y="115"/>
                </a:cubicBezTo>
                <a:cubicBezTo>
                  <a:pt x="565" y="110"/>
                  <a:pt x="565" y="110"/>
                  <a:pt x="565" y="110"/>
                </a:cubicBezTo>
                <a:cubicBezTo>
                  <a:pt x="580" y="105"/>
                  <a:pt x="596" y="103"/>
                  <a:pt x="612" y="103"/>
                </a:cubicBezTo>
                <a:cubicBezTo>
                  <a:pt x="700" y="103"/>
                  <a:pt x="771" y="174"/>
                  <a:pt x="771" y="262"/>
                </a:cubicBezTo>
                <a:cubicBezTo>
                  <a:pt x="771" y="344"/>
                  <a:pt x="708" y="412"/>
                  <a:pt x="628" y="420"/>
                </a:cubicBezTo>
                <a:cubicBezTo>
                  <a:pt x="616" y="421"/>
                  <a:pt x="616" y="421"/>
                  <a:pt x="616" y="421"/>
                </a:cubicBezTo>
                <a:cubicBezTo>
                  <a:pt x="610" y="421"/>
                  <a:pt x="610" y="421"/>
                  <a:pt x="610" y="421"/>
                </a:cubicBezTo>
                <a:cubicBezTo>
                  <a:pt x="98" y="421"/>
                  <a:pt x="98" y="421"/>
                  <a:pt x="98" y="421"/>
                </a:cubicBezTo>
                <a:cubicBezTo>
                  <a:pt x="91" y="422"/>
                  <a:pt x="91" y="422"/>
                  <a:pt x="91" y="422"/>
                </a:cubicBezTo>
                <a:cubicBezTo>
                  <a:pt x="85" y="421"/>
                  <a:pt x="79" y="420"/>
                  <a:pt x="74" y="419"/>
                </a:cubicBezTo>
                <a:cubicBezTo>
                  <a:pt x="27" y="406"/>
                  <a:pt x="0" y="359"/>
                  <a:pt x="12" y="312"/>
                </a:cubicBezTo>
                <a:cubicBezTo>
                  <a:pt x="23" y="271"/>
                  <a:pt x="61" y="245"/>
                  <a:pt x="101" y="247"/>
                </a:cubicBezTo>
                <a:cubicBezTo>
                  <a:pt x="108" y="249"/>
                  <a:pt x="108" y="249"/>
                  <a:pt x="108" y="249"/>
                </a:cubicBezTo>
                <a:cubicBezTo>
                  <a:pt x="106" y="238"/>
                  <a:pt x="106" y="238"/>
                  <a:pt x="106" y="238"/>
                </a:cubicBezTo>
                <a:cubicBezTo>
                  <a:pt x="105" y="218"/>
                  <a:pt x="109" y="198"/>
                  <a:pt x="119" y="179"/>
                </a:cubicBezTo>
                <a:cubicBezTo>
                  <a:pt x="137" y="148"/>
                  <a:pt x="168" y="130"/>
                  <a:pt x="201" y="128"/>
                </a:cubicBezTo>
                <a:cubicBezTo>
                  <a:pt x="213" y="128"/>
                  <a:pt x="213" y="128"/>
                  <a:pt x="213" y="128"/>
                </a:cubicBezTo>
                <a:cubicBezTo>
                  <a:pt x="213" y="127"/>
                  <a:pt x="213" y="127"/>
                  <a:pt x="213" y="127"/>
                </a:cubicBezTo>
                <a:cubicBezTo>
                  <a:pt x="236" y="53"/>
                  <a:pt x="304" y="0"/>
                  <a:pt x="384" y="0"/>
                </a:cubicBezTo>
                <a:close/>
              </a:path>
            </a:pathLst>
          </a:custGeom>
          <a:noFill/>
          <a:ln w="19050" cap="sq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B51E2895-1445-0341-A9EC-160E8AF85BFE}"/>
              </a:ext>
            </a:extLst>
          </p:cNvPr>
          <p:cNvSpPr/>
          <p:nvPr/>
        </p:nvSpPr>
        <p:spPr bwMode="auto">
          <a:xfrm>
            <a:off x="8565468" y="1128078"/>
            <a:ext cx="386213" cy="7684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6" name="Rectangle: Rounded Corners 34">
            <a:extLst>
              <a:ext uri="{FF2B5EF4-FFF2-40B4-BE49-F238E27FC236}">
                <a16:creationId xmlns:a16="http://schemas.microsoft.com/office/drawing/2014/main" id="{754CB1B1-30BE-9E4F-BC53-0F4AC70C048F}"/>
              </a:ext>
            </a:extLst>
          </p:cNvPr>
          <p:cNvSpPr/>
          <p:nvPr/>
        </p:nvSpPr>
        <p:spPr bwMode="auto">
          <a:xfrm>
            <a:off x="4915873" y="4952467"/>
            <a:ext cx="1906932" cy="724828"/>
          </a:xfrm>
          <a:prstGeom prst="roundRect">
            <a:avLst/>
          </a:prstGeom>
          <a:noFill/>
          <a:ln w="19050" cap="sq">
            <a:solidFill>
              <a:schemeClr val="accent4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367" name="Rectangle: Rounded Corners 35">
            <a:extLst>
              <a:ext uri="{FF2B5EF4-FFF2-40B4-BE49-F238E27FC236}">
                <a16:creationId xmlns:a16="http://schemas.microsoft.com/office/drawing/2014/main" id="{4DD81C1D-BBC5-5C49-B258-369D35F104B6}"/>
              </a:ext>
            </a:extLst>
          </p:cNvPr>
          <p:cNvSpPr/>
          <p:nvPr/>
        </p:nvSpPr>
        <p:spPr bwMode="auto">
          <a:xfrm>
            <a:off x="1744295" y="1308364"/>
            <a:ext cx="4068478" cy="1443578"/>
          </a:xfrm>
          <a:prstGeom prst="roundRect">
            <a:avLst/>
          </a:prstGeom>
          <a:noFill/>
          <a:ln w="28575">
            <a:solidFill>
              <a:schemeClr val="accent1">
                <a:lumMod val="1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08" tIns="143367" rIns="179208" bIns="14336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6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48DC7BE1-FF7C-C947-9A21-C643C7876619}"/>
              </a:ext>
            </a:extLst>
          </p:cNvPr>
          <p:cNvGrpSpPr/>
          <p:nvPr/>
        </p:nvGrpSpPr>
        <p:grpSpPr>
          <a:xfrm>
            <a:off x="1664321" y="2148862"/>
            <a:ext cx="761868" cy="668942"/>
            <a:chOff x="7616519" y="4785178"/>
            <a:chExt cx="2484865" cy="1804729"/>
          </a:xfrm>
        </p:grpSpPr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95BDEFD2-A33B-CF4A-B17E-07AAA536B3FE}"/>
                </a:ext>
              </a:extLst>
            </p:cNvPr>
            <p:cNvGrpSpPr/>
            <p:nvPr/>
          </p:nvGrpSpPr>
          <p:grpSpPr>
            <a:xfrm>
              <a:off x="7616519" y="4785178"/>
              <a:ext cx="1804730" cy="1804729"/>
              <a:chOff x="5037519" y="5142545"/>
              <a:chExt cx="1219200" cy="1219200"/>
            </a:xfrm>
          </p:grpSpPr>
          <p:sp>
            <p:nvSpPr>
              <p:cNvPr id="375" name="Freeform: Shape 43">
                <a:extLst>
                  <a:ext uri="{FF2B5EF4-FFF2-40B4-BE49-F238E27FC236}">
                    <a16:creationId xmlns:a16="http://schemas.microsoft.com/office/drawing/2014/main" id="{756C1C12-CD55-B64D-86AB-874DAB4D9B00}"/>
                  </a:ext>
                </a:extLst>
              </p:cNvPr>
              <p:cNvSpPr/>
              <p:nvPr/>
            </p:nvSpPr>
            <p:spPr>
              <a:xfrm>
                <a:off x="5037519" y="5142545"/>
                <a:ext cx="609600" cy="1219200"/>
              </a:xfrm>
              <a:custGeom>
                <a:avLst/>
                <a:gdLst>
                  <a:gd name="connsiteX0" fmla="*/ 0 w 609600"/>
                  <a:gd name="connsiteY0" fmla="*/ 0 h 1219200"/>
                  <a:gd name="connsiteX1" fmla="*/ 609600 w 609600"/>
                  <a:gd name="connsiteY1" fmla="*/ 0 h 1219200"/>
                  <a:gd name="connsiteX2" fmla="*/ 609600 w 609600"/>
                  <a:gd name="connsiteY2" fmla="*/ 1219200 h 1219200"/>
                  <a:gd name="connsiteX3" fmla="*/ 0 w 609600"/>
                  <a:gd name="connsiteY3" fmla="*/ 12192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00" h="1219200">
                    <a:moveTo>
                      <a:pt x="0" y="0"/>
                    </a:moveTo>
                    <a:lnTo>
                      <a:pt x="609600" y="0"/>
                    </a:lnTo>
                    <a:lnTo>
                      <a:pt x="609600" y="1219200"/>
                    </a:lnTo>
                    <a:lnTo>
                      <a:pt x="0" y="1219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7E8724B5-6CDD-F84D-BFB5-1331233016C4}"/>
                  </a:ext>
                </a:extLst>
              </p:cNvPr>
              <p:cNvGrpSpPr/>
              <p:nvPr/>
            </p:nvGrpSpPr>
            <p:grpSpPr>
              <a:xfrm>
                <a:off x="5189919" y="5333045"/>
                <a:ext cx="1066800" cy="1028700"/>
                <a:chOff x="5189919" y="5333045"/>
                <a:chExt cx="1066800" cy="1028700"/>
              </a:xfrm>
            </p:grpSpPr>
            <p:sp>
              <p:nvSpPr>
                <p:cNvPr id="381" name="Freeform: Shape 49">
                  <a:extLst>
                    <a:ext uri="{FF2B5EF4-FFF2-40B4-BE49-F238E27FC236}">
                      <a16:creationId xmlns:a16="http://schemas.microsoft.com/office/drawing/2014/main" id="{BFDECDCF-0083-6A4A-BDC1-E3C943D44AB4}"/>
                    </a:ext>
                  </a:extLst>
                </p:cNvPr>
                <p:cNvSpPr/>
                <p:nvPr/>
              </p:nvSpPr>
              <p:spPr>
                <a:xfrm>
                  <a:off x="5647119" y="5752145"/>
                  <a:ext cx="609600" cy="609600"/>
                </a:xfrm>
                <a:custGeom>
                  <a:avLst/>
                  <a:gdLst>
                    <a:gd name="connsiteX0" fmla="*/ 0 w 609600"/>
                    <a:gd name="connsiteY0" fmla="*/ 0 h 609600"/>
                    <a:gd name="connsiteX1" fmla="*/ 609600 w 609600"/>
                    <a:gd name="connsiteY1" fmla="*/ 0 h 609600"/>
                    <a:gd name="connsiteX2" fmla="*/ 609600 w 609600"/>
                    <a:gd name="connsiteY2" fmla="*/ 609600 h 609600"/>
                    <a:gd name="connsiteX3" fmla="*/ 0 w 609600"/>
                    <a:gd name="connsiteY3" fmla="*/ 6096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6096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609600"/>
                      </a:lnTo>
                      <a:lnTo>
                        <a:pt x="0" y="6096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2" name="Freeform: Shape 50">
                  <a:extLst>
                    <a:ext uri="{FF2B5EF4-FFF2-40B4-BE49-F238E27FC236}">
                      <a16:creationId xmlns:a16="http://schemas.microsoft.com/office/drawing/2014/main" id="{D78B1237-095C-3545-8508-BE5E7110479B}"/>
                    </a:ext>
                  </a:extLst>
                </p:cNvPr>
                <p:cNvSpPr/>
                <p:nvPr/>
              </p:nvSpPr>
              <p:spPr>
                <a:xfrm>
                  <a:off x="5189919" y="53330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3" name="Freeform: Shape 51">
                  <a:extLst>
                    <a:ext uri="{FF2B5EF4-FFF2-40B4-BE49-F238E27FC236}">
                      <a16:creationId xmlns:a16="http://schemas.microsoft.com/office/drawing/2014/main" id="{8355C8B2-B075-B340-9FD5-FF317A15BFA4}"/>
                    </a:ext>
                  </a:extLst>
                </p:cNvPr>
                <p:cNvSpPr/>
                <p:nvPr/>
              </p:nvSpPr>
              <p:spPr>
                <a:xfrm>
                  <a:off x="5380419" y="53330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4" name="Freeform: Shape 52">
                  <a:extLst>
                    <a:ext uri="{FF2B5EF4-FFF2-40B4-BE49-F238E27FC236}">
                      <a16:creationId xmlns:a16="http://schemas.microsoft.com/office/drawing/2014/main" id="{03A30814-0657-7B47-AD7C-F54672DE659A}"/>
                    </a:ext>
                  </a:extLst>
                </p:cNvPr>
                <p:cNvSpPr/>
                <p:nvPr/>
              </p:nvSpPr>
              <p:spPr>
                <a:xfrm>
                  <a:off x="5189919" y="5523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5" name="Freeform: Shape 53">
                  <a:extLst>
                    <a:ext uri="{FF2B5EF4-FFF2-40B4-BE49-F238E27FC236}">
                      <a16:creationId xmlns:a16="http://schemas.microsoft.com/office/drawing/2014/main" id="{71F255FE-7C92-2947-ADEB-6E7A5C40AE0B}"/>
                    </a:ext>
                  </a:extLst>
                </p:cNvPr>
                <p:cNvSpPr/>
                <p:nvPr/>
              </p:nvSpPr>
              <p:spPr>
                <a:xfrm>
                  <a:off x="5380419" y="5523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6" name="Freeform: Shape 54">
                  <a:extLst>
                    <a:ext uri="{FF2B5EF4-FFF2-40B4-BE49-F238E27FC236}">
                      <a16:creationId xmlns:a16="http://schemas.microsoft.com/office/drawing/2014/main" id="{F2892CE2-C7F6-BE45-8CB2-B06F4675FF01}"/>
                    </a:ext>
                  </a:extLst>
                </p:cNvPr>
                <p:cNvSpPr/>
                <p:nvPr/>
              </p:nvSpPr>
              <p:spPr>
                <a:xfrm>
                  <a:off x="5189919" y="57140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7" name="Freeform: Shape 55">
                  <a:extLst>
                    <a:ext uri="{FF2B5EF4-FFF2-40B4-BE49-F238E27FC236}">
                      <a16:creationId xmlns:a16="http://schemas.microsoft.com/office/drawing/2014/main" id="{6823407B-CDB8-E940-BDED-5F203D12E609}"/>
                    </a:ext>
                  </a:extLst>
                </p:cNvPr>
                <p:cNvSpPr/>
                <p:nvPr/>
              </p:nvSpPr>
              <p:spPr>
                <a:xfrm>
                  <a:off x="5380419" y="57140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8" name="Freeform: Shape 56">
                  <a:extLst>
                    <a:ext uri="{FF2B5EF4-FFF2-40B4-BE49-F238E27FC236}">
                      <a16:creationId xmlns:a16="http://schemas.microsoft.com/office/drawing/2014/main" id="{05DEB01C-0D15-1E48-ABDF-CE44EF59A97F}"/>
                    </a:ext>
                  </a:extLst>
                </p:cNvPr>
                <p:cNvSpPr/>
                <p:nvPr/>
              </p:nvSpPr>
              <p:spPr>
                <a:xfrm>
                  <a:off x="5189919" y="5904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9" name="Freeform: Shape 57">
                  <a:extLst>
                    <a:ext uri="{FF2B5EF4-FFF2-40B4-BE49-F238E27FC236}">
                      <a16:creationId xmlns:a16="http://schemas.microsoft.com/office/drawing/2014/main" id="{83CBAE34-ED22-EE48-A872-CB4C6331D78F}"/>
                    </a:ext>
                  </a:extLst>
                </p:cNvPr>
                <p:cNvSpPr/>
                <p:nvPr/>
              </p:nvSpPr>
              <p:spPr>
                <a:xfrm>
                  <a:off x="5380419" y="5904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BBA49290-03AC-2044-8A5A-9354C346D6A3}"/>
                  </a:ext>
                </a:extLst>
              </p:cNvPr>
              <p:cNvGrpSpPr/>
              <p:nvPr/>
            </p:nvGrpSpPr>
            <p:grpSpPr>
              <a:xfrm>
                <a:off x="5799519" y="5904545"/>
                <a:ext cx="304800" cy="457200"/>
                <a:chOff x="5799519" y="5904545"/>
                <a:chExt cx="304800" cy="457200"/>
              </a:xfrm>
            </p:grpSpPr>
            <p:sp>
              <p:nvSpPr>
                <p:cNvPr id="378" name="Freeform: Shape 46">
                  <a:extLst>
                    <a:ext uri="{FF2B5EF4-FFF2-40B4-BE49-F238E27FC236}">
                      <a16:creationId xmlns:a16="http://schemas.microsoft.com/office/drawing/2014/main" id="{D90053CD-A8A9-E14C-AE27-C9C7BEB55025}"/>
                    </a:ext>
                  </a:extLst>
                </p:cNvPr>
                <p:cNvSpPr/>
                <p:nvPr/>
              </p:nvSpPr>
              <p:spPr>
                <a:xfrm>
                  <a:off x="5875719" y="6209345"/>
                  <a:ext cx="152400" cy="152400"/>
                </a:xfrm>
                <a:custGeom>
                  <a:avLst/>
                  <a:gdLst>
                    <a:gd name="connsiteX0" fmla="*/ 0 w 152400"/>
                    <a:gd name="connsiteY0" fmla="*/ 0 h 152400"/>
                    <a:gd name="connsiteX1" fmla="*/ 152400 w 152400"/>
                    <a:gd name="connsiteY1" fmla="*/ 0 h 152400"/>
                    <a:gd name="connsiteX2" fmla="*/ 152400 w 152400"/>
                    <a:gd name="connsiteY2" fmla="*/ 152400 h 152400"/>
                    <a:gd name="connsiteX3" fmla="*/ 0 w 1524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5240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7F7F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79" name="Freeform: Shape 47">
                  <a:extLst>
                    <a:ext uri="{FF2B5EF4-FFF2-40B4-BE49-F238E27FC236}">
                      <a16:creationId xmlns:a16="http://schemas.microsoft.com/office/drawing/2014/main" id="{458CC2B6-C879-1948-B652-C10CE0312FE3}"/>
                    </a:ext>
                  </a:extLst>
                </p:cNvPr>
                <p:cNvSpPr/>
                <p:nvPr/>
              </p:nvSpPr>
              <p:spPr>
                <a:xfrm>
                  <a:off x="5799519" y="5904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9BF0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0" name="Freeform: Shape 48">
                  <a:extLst>
                    <a:ext uri="{FF2B5EF4-FFF2-40B4-BE49-F238E27FC236}">
                      <a16:creationId xmlns:a16="http://schemas.microsoft.com/office/drawing/2014/main" id="{7490922E-8051-DF4D-B03D-CE7474258DD5}"/>
                    </a:ext>
                  </a:extLst>
                </p:cNvPr>
                <p:cNvSpPr/>
                <p:nvPr/>
              </p:nvSpPr>
              <p:spPr>
                <a:xfrm>
                  <a:off x="5990019" y="5904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9BF0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</p:grp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A9A7C590-09F1-4B4A-B8C2-BFC8C8EDFAF1}"/>
                </a:ext>
              </a:extLst>
            </p:cNvPr>
            <p:cNvGrpSpPr/>
            <p:nvPr/>
          </p:nvGrpSpPr>
          <p:grpSpPr>
            <a:xfrm>
              <a:off x="9503556" y="5974957"/>
              <a:ext cx="597828" cy="597829"/>
              <a:chOff x="5608637" y="2887662"/>
              <a:chExt cx="1219200" cy="1219200"/>
            </a:xfrm>
          </p:grpSpPr>
          <p:sp>
            <p:nvSpPr>
              <p:cNvPr id="371" name="Freeform: Shape 39">
                <a:extLst>
                  <a:ext uri="{FF2B5EF4-FFF2-40B4-BE49-F238E27FC236}">
                    <a16:creationId xmlns:a16="http://schemas.microsoft.com/office/drawing/2014/main" id="{C2122C64-CBD0-9345-8695-219D94AF02AC}"/>
                  </a:ext>
                </a:extLst>
              </p:cNvPr>
              <p:cNvSpPr/>
              <p:nvPr/>
            </p:nvSpPr>
            <p:spPr>
              <a:xfrm>
                <a:off x="5608637" y="3649662"/>
                <a:ext cx="1219200" cy="457200"/>
              </a:xfrm>
              <a:custGeom>
                <a:avLst/>
                <a:gdLst>
                  <a:gd name="connsiteX0" fmla="*/ 0 w 1219200"/>
                  <a:gd name="connsiteY0" fmla="*/ 0 h 457200"/>
                  <a:gd name="connsiteX1" fmla="*/ 1219200 w 1219200"/>
                  <a:gd name="connsiteY1" fmla="*/ 0 h 457200"/>
                  <a:gd name="connsiteX2" fmla="*/ 1219200 w 1219200"/>
                  <a:gd name="connsiteY2" fmla="*/ 457200 h 457200"/>
                  <a:gd name="connsiteX3" fmla="*/ 0 w 1219200"/>
                  <a:gd name="connsiteY3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200" h="457200">
                    <a:moveTo>
                      <a:pt x="0" y="0"/>
                    </a:moveTo>
                    <a:lnTo>
                      <a:pt x="1219200" y="0"/>
                    </a:lnTo>
                    <a:lnTo>
                      <a:pt x="121920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  <p:sp>
            <p:nvSpPr>
              <p:cNvPr id="372" name="Freeform: Shape 40">
                <a:extLst>
                  <a:ext uri="{FF2B5EF4-FFF2-40B4-BE49-F238E27FC236}">
                    <a16:creationId xmlns:a16="http://schemas.microsoft.com/office/drawing/2014/main" id="{5FA88A6F-54C1-7F4B-BE14-55BA44F6C07A}"/>
                  </a:ext>
                </a:extLst>
              </p:cNvPr>
              <p:cNvSpPr/>
              <p:nvPr/>
            </p:nvSpPr>
            <p:spPr>
              <a:xfrm>
                <a:off x="5761037" y="2887662"/>
                <a:ext cx="304800" cy="304800"/>
              </a:xfrm>
              <a:custGeom>
                <a:avLst/>
                <a:gdLst>
                  <a:gd name="connsiteX0" fmla="*/ 304800 w 304800"/>
                  <a:gd name="connsiteY0" fmla="*/ 152400 h 304800"/>
                  <a:gd name="connsiteX1" fmla="*/ 152400 w 304800"/>
                  <a:gd name="connsiteY1" fmla="*/ 304800 h 304800"/>
                  <a:gd name="connsiteX2" fmla="*/ 0 w 304800"/>
                  <a:gd name="connsiteY2" fmla="*/ 152400 h 304800"/>
                  <a:gd name="connsiteX3" fmla="*/ 152400 w 304800"/>
                  <a:gd name="connsiteY3" fmla="*/ 0 h 304800"/>
                  <a:gd name="connsiteX4" fmla="*/ 304800 w 304800"/>
                  <a:gd name="connsiteY4" fmla="*/ 1524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304800">
                    <a:moveTo>
                      <a:pt x="304800" y="152400"/>
                    </a:moveTo>
                    <a:cubicBezTo>
                      <a:pt x="304800" y="236568"/>
                      <a:pt x="236568" y="304800"/>
                      <a:pt x="152400" y="304800"/>
                    </a:cubicBezTo>
                    <a:cubicBezTo>
                      <a:pt x="68232" y="304800"/>
                      <a:pt x="0" y="236568"/>
                      <a:pt x="0" y="152400"/>
                    </a:cubicBezTo>
                    <a:cubicBezTo>
                      <a:pt x="0" y="68232"/>
                      <a:pt x="68232" y="0"/>
                      <a:pt x="152400" y="0"/>
                    </a:cubicBezTo>
                    <a:cubicBezTo>
                      <a:pt x="236568" y="0"/>
                      <a:pt x="304800" y="68232"/>
                      <a:pt x="304800" y="1524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  <p:sp>
            <p:nvSpPr>
              <p:cNvPr id="373" name="Freeform: Shape 41">
                <a:extLst>
                  <a:ext uri="{FF2B5EF4-FFF2-40B4-BE49-F238E27FC236}">
                    <a16:creationId xmlns:a16="http://schemas.microsoft.com/office/drawing/2014/main" id="{3A748E94-A9FA-5246-BE51-29ED7DB68A8A}"/>
                  </a:ext>
                </a:extLst>
              </p:cNvPr>
              <p:cNvSpPr/>
              <p:nvPr/>
            </p:nvSpPr>
            <p:spPr>
              <a:xfrm>
                <a:off x="5608637" y="3268662"/>
                <a:ext cx="609600" cy="304800"/>
              </a:xfrm>
              <a:custGeom>
                <a:avLst/>
                <a:gdLst>
                  <a:gd name="connsiteX0" fmla="*/ 0 w 609600"/>
                  <a:gd name="connsiteY0" fmla="*/ 304800 h 304800"/>
                  <a:gd name="connsiteX1" fmla="*/ 304800 w 609600"/>
                  <a:gd name="connsiteY1" fmla="*/ 0 h 304800"/>
                  <a:gd name="connsiteX2" fmla="*/ 609600 w 609600"/>
                  <a:gd name="connsiteY2" fmla="*/ 304800 h 304800"/>
                  <a:gd name="connsiteX3" fmla="*/ 0 w 609600"/>
                  <a:gd name="connsiteY3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00" h="304800">
                    <a:moveTo>
                      <a:pt x="0" y="304800"/>
                    </a:moveTo>
                    <a:cubicBezTo>
                      <a:pt x="0" y="136208"/>
                      <a:pt x="136208" y="0"/>
                      <a:pt x="304800" y="0"/>
                    </a:cubicBezTo>
                    <a:cubicBezTo>
                      <a:pt x="473393" y="0"/>
                      <a:pt x="609600" y="136208"/>
                      <a:pt x="609600" y="304800"/>
                    </a:cubicBezTo>
                    <a:lnTo>
                      <a:pt x="0" y="304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  <p:sp>
            <p:nvSpPr>
              <p:cNvPr id="374" name="Freeform: Shape 42">
                <a:extLst>
                  <a:ext uri="{FF2B5EF4-FFF2-40B4-BE49-F238E27FC236}">
                    <a16:creationId xmlns:a16="http://schemas.microsoft.com/office/drawing/2014/main" id="{A7678C13-622A-8D47-9133-CA7E041357C6}"/>
                  </a:ext>
                </a:extLst>
              </p:cNvPr>
              <p:cNvSpPr/>
              <p:nvPr/>
            </p:nvSpPr>
            <p:spPr>
              <a:xfrm>
                <a:off x="6294437" y="3459162"/>
                <a:ext cx="533400" cy="114300"/>
              </a:xfrm>
              <a:custGeom>
                <a:avLst/>
                <a:gdLst>
                  <a:gd name="connsiteX0" fmla="*/ 0 w 533400"/>
                  <a:gd name="connsiteY0" fmla="*/ 0 h 114300"/>
                  <a:gd name="connsiteX1" fmla="*/ 533400 w 533400"/>
                  <a:gd name="connsiteY1" fmla="*/ 0 h 114300"/>
                  <a:gd name="connsiteX2" fmla="*/ 533400 w 533400"/>
                  <a:gd name="connsiteY2" fmla="*/ 114300 h 114300"/>
                  <a:gd name="connsiteX3" fmla="*/ 0 w 533400"/>
                  <a:gd name="connsiteY3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14300">
                    <a:moveTo>
                      <a:pt x="0" y="0"/>
                    </a:moveTo>
                    <a:lnTo>
                      <a:pt x="533400" y="0"/>
                    </a:lnTo>
                    <a:lnTo>
                      <a:pt x="533400" y="114300"/>
                    </a:lnTo>
                    <a:lnTo>
                      <a:pt x="0" y="11430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</p:grpSp>
      </p:grpSp>
      <p:sp>
        <p:nvSpPr>
          <p:cNvPr id="390" name="TextBox 389">
            <a:extLst>
              <a:ext uri="{FF2B5EF4-FFF2-40B4-BE49-F238E27FC236}">
                <a16:creationId xmlns:a16="http://schemas.microsoft.com/office/drawing/2014/main" id="{D682E72B-E69C-6F41-8A01-30D95190895E}"/>
              </a:ext>
            </a:extLst>
          </p:cNvPr>
          <p:cNvSpPr txBox="1"/>
          <p:nvPr/>
        </p:nvSpPr>
        <p:spPr>
          <a:xfrm>
            <a:off x="3960569" y="2407725"/>
            <a:ext cx="1606448" cy="400417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algn="r"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00">
                <a:solidFill>
                  <a:srgbClr val="3C3C41"/>
                </a:solidFill>
                <a:latin typeface="Segoe UI"/>
              </a:rPr>
              <a:t>Customer Edge Router</a:t>
            </a:r>
            <a:endParaRPr lang="en-US" sz="800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C4557AD2-3C0D-D549-8378-F2BC43E57F4E}"/>
              </a:ext>
            </a:extLst>
          </p:cNvPr>
          <p:cNvSpPr txBox="1"/>
          <p:nvPr/>
        </p:nvSpPr>
        <p:spPr>
          <a:xfrm>
            <a:off x="5516783" y="5220463"/>
            <a:ext cx="1399838" cy="4557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defTabSz="91402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Segoe UI Semibold"/>
              </a:rPr>
              <a:t>Azure VNET</a:t>
            </a:r>
          </a:p>
        </p:txBody>
      </p:sp>
      <p:pic>
        <p:nvPicPr>
          <p:cNvPr id="394" name="Graphic 105">
            <a:extLst>
              <a:ext uri="{FF2B5EF4-FFF2-40B4-BE49-F238E27FC236}">
                <a16:creationId xmlns:a16="http://schemas.microsoft.com/office/drawing/2014/main" id="{B96A1210-763F-564F-B5DE-56B709910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4864" y="5343339"/>
            <a:ext cx="412757" cy="195657"/>
          </a:xfrm>
          <a:prstGeom prst="rect">
            <a:avLst/>
          </a:prstGeom>
        </p:spPr>
      </p:pic>
      <p:sp>
        <p:nvSpPr>
          <p:cNvPr id="396" name="TextBox 395">
            <a:extLst>
              <a:ext uri="{FF2B5EF4-FFF2-40B4-BE49-F238E27FC236}">
                <a16:creationId xmlns:a16="http://schemas.microsoft.com/office/drawing/2014/main" id="{E932A4F4-7754-2B44-A067-4CEBEFB6A27F}"/>
              </a:ext>
            </a:extLst>
          </p:cNvPr>
          <p:cNvSpPr txBox="1"/>
          <p:nvPr/>
        </p:nvSpPr>
        <p:spPr>
          <a:xfrm>
            <a:off x="1082886" y="2778577"/>
            <a:ext cx="1716207" cy="5942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defTabSz="91402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100" b="1">
                <a:gradFill>
                  <a:gsLst>
                    <a:gs pos="2917">
                      <a:srgbClr val="3C3C41"/>
                    </a:gs>
                    <a:gs pos="30000">
                      <a:srgbClr val="3C3C41"/>
                    </a:gs>
                  </a:gsLst>
                  <a:lin ang="5400000" scaled="0"/>
                </a:gradFill>
                <a:latin typeface="Segoe UI"/>
              </a:rPr>
              <a:t>Customer Datacenter</a:t>
            </a:r>
          </a:p>
        </p:txBody>
      </p:sp>
      <p:grpSp>
        <p:nvGrpSpPr>
          <p:cNvPr id="397" name="Graphic 194">
            <a:extLst>
              <a:ext uri="{FF2B5EF4-FFF2-40B4-BE49-F238E27FC236}">
                <a16:creationId xmlns:a16="http://schemas.microsoft.com/office/drawing/2014/main" id="{C2A17693-F662-B148-8DA4-6B146698833A}"/>
              </a:ext>
            </a:extLst>
          </p:cNvPr>
          <p:cNvGrpSpPr/>
          <p:nvPr/>
        </p:nvGrpSpPr>
        <p:grpSpPr>
          <a:xfrm>
            <a:off x="5289594" y="2196973"/>
            <a:ext cx="430632" cy="429772"/>
            <a:chOff x="10849928" y="863324"/>
            <a:chExt cx="477000" cy="476047"/>
          </a:xfrm>
        </p:grpSpPr>
        <p:sp>
          <p:nvSpPr>
            <p:cNvPr id="398" name="Freeform: Shape 88">
              <a:extLst>
                <a:ext uri="{FF2B5EF4-FFF2-40B4-BE49-F238E27FC236}">
                  <a16:creationId xmlns:a16="http://schemas.microsoft.com/office/drawing/2014/main" id="{F20FDB89-2431-6441-922E-90E2BB76C089}"/>
                </a:ext>
              </a:extLst>
            </p:cNvPr>
            <p:cNvSpPr/>
            <p:nvPr/>
          </p:nvSpPr>
          <p:spPr>
            <a:xfrm>
              <a:off x="10849928" y="863324"/>
              <a:ext cx="477000" cy="476047"/>
            </a:xfrm>
            <a:custGeom>
              <a:avLst/>
              <a:gdLst>
                <a:gd name="connsiteX0" fmla="*/ 238024 w 477000"/>
                <a:gd name="connsiteY0" fmla="*/ 476048 h 476047"/>
                <a:gd name="connsiteX1" fmla="*/ 206605 w 477000"/>
                <a:gd name="connsiteY1" fmla="*/ 462719 h 476047"/>
                <a:gd name="connsiteX2" fmla="*/ 13329 w 477000"/>
                <a:gd name="connsiteY2" fmla="*/ 269443 h 476047"/>
                <a:gd name="connsiteX3" fmla="*/ 0 w 477000"/>
                <a:gd name="connsiteY3" fmla="*/ 238024 h 476047"/>
                <a:gd name="connsiteX4" fmla="*/ 13329 w 477000"/>
                <a:gd name="connsiteY4" fmla="*/ 206605 h 476047"/>
                <a:gd name="connsiteX5" fmla="*/ 206605 w 477000"/>
                <a:gd name="connsiteY5" fmla="*/ 13329 h 476047"/>
                <a:gd name="connsiteX6" fmla="*/ 238024 w 477000"/>
                <a:gd name="connsiteY6" fmla="*/ 0 h 476047"/>
                <a:gd name="connsiteX7" fmla="*/ 269443 w 477000"/>
                <a:gd name="connsiteY7" fmla="*/ 13329 h 476047"/>
                <a:gd name="connsiteX8" fmla="*/ 463671 w 477000"/>
                <a:gd name="connsiteY8" fmla="*/ 207557 h 476047"/>
                <a:gd name="connsiteX9" fmla="*/ 477000 w 477000"/>
                <a:gd name="connsiteY9" fmla="*/ 238976 h 476047"/>
                <a:gd name="connsiteX10" fmla="*/ 463671 w 477000"/>
                <a:gd name="connsiteY10" fmla="*/ 270395 h 476047"/>
                <a:gd name="connsiteX11" fmla="*/ 269443 w 477000"/>
                <a:gd name="connsiteY11" fmla="*/ 462719 h 476047"/>
                <a:gd name="connsiteX12" fmla="*/ 238024 w 477000"/>
                <a:gd name="connsiteY12" fmla="*/ 476048 h 4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000" h="476047">
                  <a:moveTo>
                    <a:pt x="238024" y="476048"/>
                  </a:moveTo>
                  <a:cubicBezTo>
                    <a:pt x="226599" y="476048"/>
                    <a:pt x="215174" y="471288"/>
                    <a:pt x="206605" y="462719"/>
                  </a:cubicBezTo>
                  <a:lnTo>
                    <a:pt x="13329" y="269443"/>
                  </a:lnTo>
                  <a:cubicBezTo>
                    <a:pt x="4760" y="260874"/>
                    <a:pt x="0" y="249449"/>
                    <a:pt x="0" y="238024"/>
                  </a:cubicBezTo>
                  <a:cubicBezTo>
                    <a:pt x="0" y="226599"/>
                    <a:pt x="4760" y="215174"/>
                    <a:pt x="13329" y="206605"/>
                  </a:cubicBezTo>
                  <a:lnTo>
                    <a:pt x="206605" y="13329"/>
                  </a:lnTo>
                  <a:cubicBezTo>
                    <a:pt x="215174" y="4760"/>
                    <a:pt x="226599" y="0"/>
                    <a:pt x="238024" y="0"/>
                  </a:cubicBezTo>
                  <a:cubicBezTo>
                    <a:pt x="249449" y="0"/>
                    <a:pt x="260874" y="4760"/>
                    <a:pt x="269443" y="13329"/>
                  </a:cubicBezTo>
                  <a:lnTo>
                    <a:pt x="463671" y="207557"/>
                  </a:lnTo>
                  <a:cubicBezTo>
                    <a:pt x="472240" y="216126"/>
                    <a:pt x="477000" y="226599"/>
                    <a:pt x="477000" y="238976"/>
                  </a:cubicBezTo>
                  <a:cubicBezTo>
                    <a:pt x="477000" y="250401"/>
                    <a:pt x="472240" y="261826"/>
                    <a:pt x="463671" y="270395"/>
                  </a:cubicBezTo>
                  <a:lnTo>
                    <a:pt x="269443" y="462719"/>
                  </a:lnTo>
                  <a:cubicBezTo>
                    <a:pt x="260874" y="471288"/>
                    <a:pt x="249449" y="476048"/>
                    <a:pt x="238024" y="476048"/>
                  </a:cubicBezTo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Freeform: Shape 89">
              <a:extLst>
                <a:ext uri="{FF2B5EF4-FFF2-40B4-BE49-F238E27FC236}">
                  <a16:creationId xmlns:a16="http://schemas.microsoft.com/office/drawing/2014/main" id="{CF7DC7D9-0B37-5349-A051-7F6CE8ADD9FC}"/>
                </a:ext>
              </a:extLst>
            </p:cNvPr>
            <p:cNvSpPr/>
            <p:nvPr/>
          </p:nvSpPr>
          <p:spPr>
            <a:xfrm>
              <a:off x="10849928" y="863324"/>
              <a:ext cx="329425" cy="378934"/>
            </a:xfrm>
            <a:custGeom>
              <a:avLst/>
              <a:gdLst>
                <a:gd name="connsiteX0" fmla="*/ 269443 w 329425"/>
                <a:gd name="connsiteY0" fmla="*/ 13329 h 378934"/>
                <a:gd name="connsiteX1" fmla="*/ 238024 w 329425"/>
                <a:gd name="connsiteY1" fmla="*/ 0 h 378934"/>
                <a:gd name="connsiteX2" fmla="*/ 206605 w 329425"/>
                <a:gd name="connsiteY2" fmla="*/ 13329 h 378934"/>
                <a:gd name="connsiteX3" fmla="*/ 13329 w 329425"/>
                <a:gd name="connsiteY3" fmla="*/ 206605 h 378934"/>
                <a:gd name="connsiteX4" fmla="*/ 0 w 329425"/>
                <a:gd name="connsiteY4" fmla="*/ 238024 h 378934"/>
                <a:gd name="connsiteX5" fmla="*/ 13329 w 329425"/>
                <a:gd name="connsiteY5" fmla="*/ 269443 h 378934"/>
                <a:gd name="connsiteX6" fmla="*/ 122820 w 329425"/>
                <a:gd name="connsiteY6" fmla="*/ 378934 h 378934"/>
                <a:gd name="connsiteX7" fmla="*/ 329425 w 329425"/>
                <a:gd name="connsiteY7" fmla="*/ 73311 h 378934"/>
                <a:gd name="connsiteX8" fmla="*/ 269443 w 329425"/>
                <a:gd name="connsiteY8" fmla="*/ 13329 h 3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25" h="378934">
                  <a:moveTo>
                    <a:pt x="269443" y="13329"/>
                  </a:moveTo>
                  <a:cubicBezTo>
                    <a:pt x="260874" y="4760"/>
                    <a:pt x="249449" y="0"/>
                    <a:pt x="238024" y="0"/>
                  </a:cubicBezTo>
                  <a:cubicBezTo>
                    <a:pt x="226599" y="0"/>
                    <a:pt x="215174" y="4760"/>
                    <a:pt x="206605" y="13329"/>
                  </a:cubicBezTo>
                  <a:lnTo>
                    <a:pt x="13329" y="206605"/>
                  </a:lnTo>
                  <a:cubicBezTo>
                    <a:pt x="4760" y="215174"/>
                    <a:pt x="0" y="226599"/>
                    <a:pt x="0" y="238024"/>
                  </a:cubicBezTo>
                  <a:cubicBezTo>
                    <a:pt x="0" y="249449"/>
                    <a:pt x="4760" y="260874"/>
                    <a:pt x="13329" y="269443"/>
                  </a:cubicBezTo>
                  <a:lnTo>
                    <a:pt x="122820" y="378934"/>
                  </a:lnTo>
                  <a:lnTo>
                    <a:pt x="329425" y="73311"/>
                  </a:lnTo>
                  <a:lnTo>
                    <a:pt x="269443" y="13329"/>
                  </a:lnTo>
                  <a:close/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Freeform: Shape 90">
              <a:extLst>
                <a:ext uri="{FF2B5EF4-FFF2-40B4-BE49-F238E27FC236}">
                  <a16:creationId xmlns:a16="http://schemas.microsoft.com/office/drawing/2014/main" id="{E297CF5F-EBB1-4B4E-BD82-92F5B0D766F3}"/>
                </a:ext>
              </a:extLst>
            </p:cNvPr>
            <p:cNvSpPr/>
            <p:nvPr/>
          </p:nvSpPr>
          <p:spPr>
            <a:xfrm>
              <a:off x="11025113" y="905216"/>
              <a:ext cx="125676" cy="154239"/>
            </a:xfrm>
            <a:custGeom>
              <a:avLst/>
              <a:gdLst>
                <a:gd name="connsiteX0" fmla="*/ 62838 w 125676"/>
                <a:gd name="connsiteY0" fmla="*/ 0 h 154239"/>
                <a:gd name="connsiteX1" fmla="*/ 0 w 125676"/>
                <a:gd name="connsiteY1" fmla="*/ 62838 h 154239"/>
                <a:gd name="connsiteX2" fmla="*/ 44749 w 125676"/>
                <a:gd name="connsiteY2" fmla="*/ 62838 h 154239"/>
                <a:gd name="connsiteX3" fmla="*/ 44749 w 125676"/>
                <a:gd name="connsiteY3" fmla="*/ 154240 h 154239"/>
                <a:gd name="connsiteX4" fmla="*/ 81880 w 125676"/>
                <a:gd name="connsiteY4" fmla="*/ 154240 h 154239"/>
                <a:gd name="connsiteX5" fmla="*/ 81880 w 125676"/>
                <a:gd name="connsiteY5" fmla="*/ 62838 h 154239"/>
                <a:gd name="connsiteX6" fmla="*/ 125677 w 125676"/>
                <a:gd name="connsiteY6" fmla="*/ 62838 h 1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4239">
                  <a:moveTo>
                    <a:pt x="62838" y="0"/>
                  </a:moveTo>
                  <a:lnTo>
                    <a:pt x="0" y="62838"/>
                  </a:lnTo>
                  <a:lnTo>
                    <a:pt x="44749" y="62838"/>
                  </a:lnTo>
                  <a:lnTo>
                    <a:pt x="44749" y="154240"/>
                  </a:lnTo>
                  <a:lnTo>
                    <a:pt x="81880" y="154240"/>
                  </a:lnTo>
                  <a:lnTo>
                    <a:pt x="81880" y="62838"/>
                  </a:lnTo>
                  <a:lnTo>
                    <a:pt x="125677" y="62838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Freeform: Shape 91">
              <a:extLst>
                <a:ext uri="{FF2B5EF4-FFF2-40B4-BE49-F238E27FC236}">
                  <a16:creationId xmlns:a16="http://schemas.microsoft.com/office/drawing/2014/main" id="{69A5F962-82E8-1243-AC0E-C56CC0C8CF62}"/>
                </a:ext>
              </a:extLst>
            </p:cNvPr>
            <p:cNvSpPr/>
            <p:nvPr/>
          </p:nvSpPr>
          <p:spPr>
            <a:xfrm>
              <a:off x="11025113" y="1145144"/>
              <a:ext cx="125676" cy="152335"/>
            </a:xfrm>
            <a:custGeom>
              <a:avLst/>
              <a:gdLst>
                <a:gd name="connsiteX0" fmla="*/ 62838 w 125676"/>
                <a:gd name="connsiteY0" fmla="*/ 152335 h 152335"/>
                <a:gd name="connsiteX1" fmla="*/ 125677 w 125676"/>
                <a:gd name="connsiteY1" fmla="*/ 89497 h 152335"/>
                <a:gd name="connsiteX2" fmla="*/ 80928 w 125676"/>
                <a:gd name="connsiteY2" fmla="*/ 89497 h 152335"/>
                <a:gd name="connsiteX3" fmla="*/ 80928 w 125676"/>
                <a:gd name="connsiteY3" fmla="*/ 0 h 152335"/>
                <a:gd name="connsiteX4" fmla="*/ 43796 w 125676"/>
                <a:gd name="connsiteY4" fmla="*/ 0 h 152335"/>
                <a:gd name="connsiteX5" fmla="*/ 43796 w 125676"/>
                <a:gd name="connsiteY5" fmla="*/ 89497 h 152335"/>
                <a:gd name="connsiteX6" fmla="*/ 0 w 125676"/>
                <a:gd name="connsiteY6" fmla="*/ 89497 h 1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2335">
                  <a:moveTo>
                    <a:pt x="62838" y="152335"/>
                  </a:moveTo>
                  <a:lnTo>
                    <a:pt x="125677" y="89497"/>
                  </a:lnTo>
                  <a:lnTo>
                    <a:pt x="80928" y="89497"/>
                  </a:lnTo>
                  <a:lnTo>
                    <a:pt x="80928" y="0"/>
                  </a:lnTo>
                  <a:lnTo>
                    <a:pt x="43796" y="0"/>
                  </a:lnTo>
                  <a:lnTo>
                    <a:pt x="43796" y="89497"/>
                  </a:lnTo>
                  <a:lnTo>
                    <a:pt x="0" y="8949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Freeform: Shape 92">
              <a:extLst>
                <a:ext uri="{FF2B5EF4-FFF2-40B4-BE49-F238E27FC236}">
                  <a16:creationId xmlns:a16="http://schemas.microsoft.com/office/drawing/2014/main" id="{EC0AC95F-C866-3F4B-A6E7-FD3D8DFF06C6}"/>
                </a:ext>
              </a:extLst>
            </p:cNvPr>
            <p:cNvSpPr/>
            <p:nvPr/>
          </p:nvSpPr>
          <p:spPr>
            <a:xfrm>
              <a:off x="11117466" y="1038509"/>
              <a:ext cx="147574" cy="125676"/>
            </a:xfrm>
            <a:custGeom>
              <a:avLst/>
              <a:gdLst>
                <a:gd name="connsiteX0" fmla="*/ 0 w 147574"/>
                <a:gd name="connsiteY0" fmla="*/ 62838 h 125676"/>
                <a:gd name="connsiteX1" fmla="*/ 62838 w 147574"/>
                <a:gd name="connsiteY1" fmla="*/ 125677 h 125676"/>
                <a:gd name="connsiteX2" fmla="*/ 62838 w 147574"/>
                <a:gd name="connsiteY2" fmla="*/ 81880 h 125676"/>
                <a:gd name="connsiteX3" fmla="*/ 147575 w 147574"/>
                <a:gd name="connsiteY3" fmla="*/ 81880 h 125676"/>
                <a:gd name="connsiteX4" fmla="*/ 147575 w 147574"/>
                <a:gd name="connsiteY4" fmla="*/ 43796 h 125676"/>
                <a:gd name="connsiteX5" fmla="*/ 62838 w 147574"/>
                <a:gd name="connsiteY5" fmla="*/ 43796 h 125676"/>
                <a:gd name="connsiteX6" fmla="*/ 62838 w 147574"/>
                <a:gd name="connsiteY6" fmla="*/ 0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74" h="125676">
                  <a:moveTo>
                    <a:pt x="0" y="62838"/>
                  </a:moveTo>
                  <a:lnTo>
                    <a:pt x="62838" y="125677"/>
                  </a:lnTo>
                  <a:lnTo>
                    <a:pt x="62838" y="81880"/>
                  </a:lnTo>
                  <a:lnTo>
                    <a:pt x="147575" y="81880"/>
                  </a:lnTo>
                  <a:lnTo>
                    <a:pt x="147575" y="43796"/>
                  </a:lnTo>
                  <a:lnTo>
                    <a:pt x="62838" y="43796"/>
                  </a:lnTo>
                  <a:lnTo>
                    <a:pt x="62838" y="0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Freeform: Shape 93">
              <a:extLst>
                <a:ext uri="{FF2B5EF4-FFF2-40B4-BE49-F238E27FC236}">
                  <a16:creationId xmlns:a16="http://schemas.microsoft.com/office/drawing/2014/main" id="{8D4E95BE-69F1-6546-9219-B884097DAB79}"/>
                </a:ext>
              </a:extLst>
            </p:cNvPr>
            <p:cNvSpPr/>
            <p:nvPr/>
          </p:nvSpPr>
          <p:spPr>
            <a:xfrm>
              <a:off x="10910862" y="1038509"/>
              <a:ext cx="148526" cy="125676"/>
            </a:xfrm>
            <a:custGeom>
              <a:avLst/>
              <a:gdLst>
                <a:gd name="connsiteX0" fmla="*/ 148527 w 148526"/>
                <a:gd name="connsiteY0" fmla="*/ 62838 h 125676"/>
                <a:gd name="connsiteX1" fmla="*/ 85689 w 148526"/>
                <a:gd name="connsiteY1" fmla="*/ 0 h 125676"/>
                <a:gd name="connsiteX2" fmla="*/ 85689 w 148526"/>
                <a:gd name="connsiteY2" fmla="*/ 43796 h 125676"/>
                <a:gd name="connsiteX3" fmla="*/ 0 w 148526"/>
                <a:gd name="connsiteY3" fmla="*/ 43796 h 125676"/>
                <a:gd name="connsiteX4" fmla="*/ 0 w 148526"/>
                <a:gd name="connsiteY4" fmla="*/ 81880 h 125676"/>
                <a:gd name="connsiteX5" fmla="*/ 85689 w 148526"/>
                <a:gd name="connsiteY5" fmla="*/ 81880 h 125676"/>
                <a:gd name="connsiteX6" fmla="*/ 85689 w 148526"/>
                <a:gd name="connsiteY6" fmla="*/ 125677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26" h="125676">
                  <a:moveTo>
                    <a:pt x="148527" y="62838"/>
                  </a:moveTo>
                  <a:lnTo>
                    <a:pt x="85689" y="0"/>
                  </a:lnTo>
                  <a:lnTo>
                    <a:pt x="85689" y="43796"/>
                  </a:lnTo>
                  <a:lnTo>
                    <a:pt x="0" y="43796"/>
                  </a:lnTo>
                  <a:lnTo>
                    <a:pt x="0" y="81880"/>
                  </a:lnTo>
                  <a:lnTo>
                    <a:pt x="85689" y="81880"/>
                  </a:lnTo>
                  <a:lnTo>
                    <a:pt x="85689" y="12567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11" name="Graphic 410">
            <a:extLst>
              <a:ext uri="{FF2B5EF4-FFF2-40B4-BE49-F238E27FC236}">
                <a16:creationId xmlns:a16="http://schemas.microsoft.com/office/drawing/2014/main" id="{E135BCD5-33F5-D345-AF9A-386EECC14C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87184" y="4879991"/>
            <a:ext cx="380160" cy="380160"/>
          </a:xfrm>
          <a:prstGeom prst="rect">
            <a:avLst/>
          </a:prstGeom>
        </p:spPr>
      </p:pic>
      <p:sp>
        <p:nvSpPr>
          <p:cNvPr id="412" name="TextBox 411">
            <a:extLst>
              <a:ext uri="{FF2B5EF4-FFF2-40B4-BE49-F238E27FC236}">
                <a16:creationId xmlns:a16="http://schemas.microsoft.com/office/drawing/2014/main" id="{5C9467D9-505F-8F45-9B66-132CEF109561}"/>
              </a:ext>
            </a:extLst>
          </p:cNvPr>
          <p:cNvSpPr txBox="1"/>
          <p:nvPr/>
        </p:nvSpPr>
        <p:spPr>
          <a:xfrm>
            <a:off x="8184852" y="5157449"/>
            <a:ext cx="1399838" cy="4557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defTabSz="91402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Segoe UI Semibold"/>
              </a:rPr>
              <a:t>AVS</a:t>
            </a:r>
          </a:p>
        </p:txBody>
      </p:sp>
      <p:sp>
        <p:nvSpPr>
          <p:cNvPr id="413" name="Rectangle: Rounded Corners 83">
            <a:extLst>
              <a:ext uri="{FF2B5EF4-FFF2-40B4-BE49-F238E27FC236}">
                <a16:creationId xmlns:a16="http://schemas.microsoft.com/office/drawing/2014/main" id="{D83DD0C7-B26B-9A43-9F29-CDCE8D46959D}"/>
              </a:ext>
            </a:extLst>
          </p:cNvPr>
          <p:cNvSpPr/>
          <p:nvPr/>
        </p:nvSpPr>
        <p:spPr bwMode="auto">
          <a:xfrm>
            <a:off x="8178787" y="4486855"/>
            <a:ext cx="2610240" cy="1142076"/>
          </a:xfrm>
          <a:prstGeom prst="roundRect">
            <a:avLst/>
          </a:prstGeom>
          <a:noFill/>
          <a:ln w="19050" cap="sq">
            <a:solidFill>
              <a:schemeClr val="accent4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6E0E4C5F-3AAD-324C-BE61-4DBEBA6A8EE9}"/>
              </a:ext>
            </a:extLst>
          </p:cNvPr>
          <p:cNvSpPr txBox="1"/>
          <p:nvPr/>
        </p:nvSpPr>
        <p:spPr>
          <a:xfrm>
            <a:off x="8394963" y="3527177"/>
            <a:ext cx="1295550" cy="6220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00" b="1">
                <a:solidFill>
                  <a:srgbClr val="3C3C41"/>
                </a:solidFill>
                <a:latin typeface="Segoe UI"/>
              </a:rPr>
              <a:t>Dedicated</a:t>
            </a:r>
            <a:r>
              <a:rPr lang="en-US" sz="800">
                <a:solidFill>
                  <a:srgbClr val="3C3C41"/>
                </a:solidFill>
                <a:latin typeface="Segoe UI"/>
              </a:rPr>
              <a:t> Microsoft Enterprise Edge (D-MSEE)</a:t>
            </a:r>
            <a:endParaRPr lang="en-US" sz="800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grpSp>
        <p:nvGrpSpPr>
          <p:cNvPr id="415" name="Graphic 194">
            <a:extLst>
              <a:ext uri="{FF2B5EF4-FFF2-40B4-BE49-F238E27FC236}">
                <a16:creationId xmlns:a16="http://schemas.microsoft.com/office/drawing/2014/main" id="{5EEEF535-D573-B342-88E8-785B120680A4}"/>
              </a:ext>
            </a:extLst>
          </p:cNvPr>
          <p:cNvGrpSpPr/>
          <p:nvPr/>
        </p:nvGrpSpPr>
        <p:grpSpPr>
          <a:xfrm>
            <a:off x="8048115" y="3539767"/>
            <a:ext cx="430632" cy="429772"/>
            <a:chOff x="10849928" y="863324"/>
            <a:chExt cx="477000" cy="476047"/>
          </a:xfrm>
        </p:grpSpPr>
        <p:sp>
          <p:nvSpPr>
            <p:cNvPr id="416" name="Freeform: Shape 182">
              <a:extLst>
                <a:ext uri="{FF2B5EF4-FFF2-40B4-BE49-F238E27FC236}">
                  <a16:creationId xmlns:a16="http://schemas.microsoft.com/office/drawing/2014/main" id="{95010841-C8C2-D849-85DC-36268A0410D6}"/>
                </a:ext>
              </a:extLst>
            </p:cNvPr>
            <p:cNvSpPr/>
            <p:nvPr/>
          </p:nvSpPr>
          <p:spPr>
            <a:xfrm>
              <a:off x="10849928" y="863324"/>
              <a:ext cx="477000" cy="476047"/>
            </a:xfrm>
            <a:custGeom>
              <a:avLst/>
              <a:gdLst>
                <a:gd name="connsiteX0" fmla="*/ 238024 w 477000"/>
                <a:gd name="connsiteY0" fmla="*/ 476048 h 476047"/>
                <a:gd name="connsiteX1" fmla="*/ 206605 w 477000"/>
                <a:gd name="connsiteY1" fmla="*/ 462719 h 476047"/>
                <a:gd name="connsiteX2" fmla="*/ 13329 w 477000"/>
                <a:gd name="connsiteY2" fmla="*/ 269443 h 476047"/>
                <a:gd name="connsiteX3" fmla="*/ 0 w 477000"/>
                <a:gd name="connsiteY3" fmla="*/ 238024 h 476047"/>
                <a:gd name="connsiteX4" fmla="*/ 13329 w 477000"/>
                <a:gd name="connsiteY4" fmla="*/ 206605 h 476047"/>
                <a:gd name="connsiteX5" fmla="*/ 206605 w 477000"/>
                <a:gd name="connsiteY5" fmla="*/ 13329 h 476047"/>
                <a:gd name="connsiteX6" fmla="*/ 238024 w 477000"/>
                <a:gd name="connsiteY6" fmla="*/ 0 h 476047"/>
                <a:gd name="connsiteX7" fmla="*/ 269443 w 477000"/>
                <a:gd name="connsiteY7" fmla="*/ 13329 h 476047"/>
                <a:gd name="connsiteX8" fmla="*/ 463671 w 477000"/>
                <a:gd name="connsiteY8" fmla="*/ 207557 h 476047"/>
                <a:gd name="connsiteX9" fmla="*/ 477000 w 477000"/>
                <a:gd name="connsiteY9" fmla="*/ 238976 h 476047"/>
                <a:gd name="connsiteX10" fmla="*/ 463671 w 477000"/>
                <a:gd name="connsiteY10" fmla="*/ 270395 h 476047"/>
                <a:gd name="connsiteX11" fmla="*/ 269443 w 477000"/>
                <a:gd name="connsiteY11" fmla="*/ 462719 h 476047"/>
                <a:gd name="connsiteX12" fmla="*/ 238024 w 477000"/>
                <a:gd name="connsiteY12" fmla="*/ 476048 h 4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000" h="476047">
                  <a:moveTo>
                    <a:pt x="238024" y="476048"/>
                  </a:moveTo>
                  <a:cubicBezTo>
                    <a:pt x="226599" y="476048"/>
                    <a:pt x="215174" y="471288"/>
                    <a:pt x="206605" y="462719"/>
                  </a:cubicBezTo>
                  <a:lnTo>
                    <a:pt x="13329" y="269443"/>
                  </a:lnTo>
                  <a:cubicBezTo>
                    <a:pt x="4760" y="260874"/>
                    <a:pt x="0" y="249449"/>
                    <a:pt x="0" y="238024"/>
                  </a:cubicBezTo>
                  <a:cubicBezTo>
                    <a:pt x="0" y="226599"/>
                    <a:pt x="4760" y="215174"/>
                    <a:pt x="13329" y="206605"/>
                  </a:cubicBezTo>
                  <a:lnTo>
                    <a:pt x="206605" y="13329"/>
                  </a:lnTo>
                  <a:cubicBezTo>
                    <a:pt x="215174" y="4760"/>
                    <a:pt x="226599" y="0"/>
                    <a:pt x="238024" y="0"/>
                  </a:cubicBezTo>
                  <a:cubicBezTo>
                    <a:pt x="249449" y="0"/>
                    <a:pt x="260874" y="4760"/>
                    <a:pt x="269443" y="13329"/>
                  </a:cubicBezTo>
                  <a:lnTo>
                    <a:pt x="463671" y="207557"/>
                  </a:lnTo>
                  <a:cubicBezTo>
                    <a:pt x="472240" y="216126"/>
                    <a:pt x="477000" y="226599"/>
                    <a:pt x="477000" y="238976"/>
                  </a:cubicBezTo>
                  <a:cubicBezTo>
                    <a:pt x="477000" y="250401"/>
                    <a:pt x="472240" y="261826"/>
                    <a:pt x="463671" y="270395"/>
                  </a:cubicBezTo>
                  <a:lnTo>
                    <a:pt x="269443" y="462719"/>
                  </a:lnTo>
                  <a:cubicBezTo>
                    <a:pt x="260874" y="471288"/>
                    <a:pt x="249449" y="476048"/>
                    <a:pt x="238024" y="476048"/>
                  </a:cubicBezTo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Freeform: Shape 183">
              <a:extLst>
                <a:ext uri="{FF2B5EF4-FFF2-40B4-BE49-F238E27FC236}">
                  <a16:creationId xmlns:a16="http://schemas.microsoft.com/office/drawing/2014/main" id="{5D744AE4-81BE-8E4E-B47F-8DC1207FBAA9}"/>
                </a:ext>
              </a:extLst>
            </p:cNvPr>
            <p:cNvSpPr/>
            <p:nvPr/>
          </p:nvSpPr>
          <p:spPr>
            <a:xfrm>
              <a:off x="10849928" y="863324"/>
              <a:ext cx="329425" cy="378934"/>
            </a:xfrm>
            <a:custGeom>
              <a:avLst/>
              <a:gdLst>
                <a:gd name="connsiteX0" fmla="*/ 269443 w 329425"/>
                <a:gd name="connsiteY0" fmla="*/ 13329 h 378934"/>
                <a:gd name="connsiteX1" fmla="*/ 238024 w 329425"/>
                <a:gd name="connsiteY1" fmla="*/ 0 h 378934"/>
                <a:gd name="connsiteX2" fmla="*/ 206605 w 329425"/>
                <a:gd name="connsiteY2" fmla="*/ 13329 h 378934"/>
                <a:gd name="connsiteX3" fmla="*/ 13329 w 329425"/>
                <a:gd name="connsiteY3" fmla="*/ 206605 h 378934"/>
                <a:gd name="connsiteX4" fmla="*/ 0 w 329425"/>
                <a:gd name="connsiteY4" fmla="*/ 238024 h 378934"/>
                <a:gd name="connsiteX5" fmla="*/ 13329 w 329425"/>
                <a:gd name="connsiteY5" fmla="*/ 269443 h 378934"/>
                <a:gd name="connsiteX6" fmla="*/ 122820 w 329425"/>
                <a:gd name="connsiteY6" fmla="*/ 378934 h 378934"/>
                <a:gd name="connsiteX7" fmla="*/ 329425 w 329425"/>
                <a:gd name="connsiteY7" fmla="*/ 73311 h 378934"/>
                <a:gd name="connsiteX8" fmla="*/ 269443 w 329425"/>
                <a:gd name="connsiteY8" fmla="*/ 13329 h 3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25" h="378934">
                  <a:moveTo>
                    <a:pt x="269443" y="13329"/>
                  </a:moveTo>
                  <a:cubicBezTo>
                    <a:pt x="260874" y="4760"/>
                    <a:pt x="249449" y="0"/>
                    <a:pt x="238024" y="0"/>
                  </a:cubicBezTo>
                  <a:cubicBezTo>
                    <a:pt x="226599" y="0"/>
                    <a:pt x="215174" y="4760"/>
                    <a:pt x="206605" y="13329"/>
                  </a:cubicBezTo>
                  <a:lnTo>
                    <a:pt x="13329" y="206605"/>
                  </a:lnTo>
                  <a:cubicBezTo>
                    <a:pt x="4760" y="215174"/>
                    <a:pt x="0" y="226599"/>
                    <a:pt x="0" y="238024"/>
                  </a:cubicBezTo>
                  <a:cubicBezTo>
                    <a:pt x="0" y="249449"/>
                    <a:pt x="4760" y="260874"/>
                    <a:pt x="13329" y="269443"/>
                  </a:cubicBezTo>
                  <a:lnTo>
                    <a:pt x="122820" y="378934"/>
                  </a:lnTo>
                  <a:lnTo>
                    <a:pt x="329425" y="73311"/>
                  </a:lnTo>
                  <a:lnTo>
                    <a:pt x="269443" y="13329"/>
                  </a:lnTo>
                  <a:close/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Freeform: Shape 184">
              <a:extLst>
                <a:ext uri="{FF2B5EF4-FFF2-40B4-BE49-F238E27FC236}">
                  <a16:creationId xmlns:a16="http://schemas.microsoft.com/office/drawing/2014/main" id="{70532B10-FB62-C440-A409-9E2EED6FF7A8}"/>
                </a:ext>
              </a:extLst>
            </p:cNvPr>
            <p:cNvSpPr/>
            <p:nvPr/>
          </p:nvSpPr>
          <p:spPr>
            <a:xfrm>
              <a:off x="11025113" y="905216"/>
              <a:ext cx="125676" cy="154239"/>
            </a:xfrm>
            <a:custGeom>
              <a:avLst/>
              <a:gdLst>
                <a:gd name="connsiteX0" fmla="*/ 62838 w 125676"/>
                <a:gd name="connsiteY0" fmla="*/ 0 h 154239"/>
                <a:gd name="connsiteX1" fmla="*/ 0 w 125676"/>
                <a:gd name="connsiteY1" fmla="*/ 62838 h 154239"/>
                <a:gd name="connsiteX2" fmla="*/ 44749 w 125676"/>
                <a:gd name="connsiteY2" fmla="*/ 62838 h 154239"/>
                <a:gd name="connsiteX3" fmla="*/ 44749 w 125676"/>
                <a:gd name="connsiteY3" fmla="*/ 154240 h 154239"/>
                <a:gd name="connsiteX4" fmla="*/ 81880 w 125676"/>
                <a:gd name="connsiteY4" fmla="*/ 154240 h 154239"/>
                <a:gd name="connsiteX5" fmla="*/ 81880 w 125676"/>
                <a:gd name="connsiteY5" fmla="*/ 62838 h 154239"/>
                <a:gd name="connsiteX6" fmla="*/ 125677 w 125676"/>
                <a:gd name="connsiteY6" fmla="*/ 62838 h 1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4239">
                  <a:moveTo>
                    <a:pt x="62838" y="0"/>
                  </a:moveTo>
                  <a:lnTo>
                    <a:pt x="0" y="62838"/>
                  </a:lnTo>
                  <a:lnTo>
                    <a:pt x="44749" y="62838"/>
                  </a:lnTo>
                  <a:lnTo>
                    <a:pt x="44749" y="154240"/>
                  </a:lnTo>
                  <a:lnTo>
                    <a:pt x="81880" y="154240"/>
                  </a:lnTo>
                  <a:lnTo>
                    <a:pt x="81880" y="62838"/>
                  </a:lnTo>
                  <a:lnTo>
                    <a:pt x="125677" y="62838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Freeform: Shape 185">
              <a:extLst>
                <a:ext uri="{FF2B5EF4-FFF2-40B4-BE49-F238E27FC236}">
                  <a16:creationId xmlns:a16="http://schemas.microsoft.com/office/drawing/2014/main" id="{A912ED7C-2818-7045-9A39-C0F4697E2D59}"/>
                </a:ext>
              </a:extLst>
            </p:cNvPr>
            <p:cNvSpPr/>
            <p:nvPr/>
          </p:nvSpPr>
          <p:spPr>
            <a:xfrm>
              <a:off x="11025113" y="1145144"/>
              <a:ext cx="125676" cy="152335"/>
            </a:xfrm>
            <a:custGeom>
              <a:avLst/>
              <a:gdLst>
                <a:gd name="connsiteX0" fmla="*/ 62838 w 125676"/>
                <a:gd name="connsiteY0" fmla="*/ 152335 h 152335"/>
                <a:gd name="connsiteX1" fmla="*/ 125677 w 125676"/>
                <a:gd name="connsiteY1" fmla="*/ 89497 h 152335"/>
                <a:gd name="connsiteX2" fmla="*/ 80928 w 125676"/>
                <a:gd name="connsiteY2" fmla="*/ 89497 h 152335"/>
                <a:gd name="connsiteX3" fmla="*/ 80928 w 125676"/>
                <a:gd name="connsiteY3" fmla="*/ 0 h 152335"/>
                <a:gd name="connsiteX4" fmla="*/ 43796 w 125676"/>
                <a:gd name="connsiteY4" fmla="*/ 0 h 152335"/>
                <a:gd name="connsiteX5" fmla="*/ 43796 w 125676"/>
                <a:gd name="connsiteY5" fmla="*/ 89497 h 152335"/>
                <a:gd name="connsiteX6" fmla="*/ 0 w 125676"/>
                <a:gd name="connsiteY6" fmla="*/ 89497 h 1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2335">
                  <a:moveTo>
                    <a:pt x="62838" y="152335"/>
                  </a:moveTo>
                  <a:lnTo>
                    <a:pt x="125677" y="89497"/>
                  </a:lnTo>
                  <a:lnTo>
                    <a:pt x="80928" y="89497"/>
                  </a:lnTo>
                  <a:lnTo>
                    <a:pt x="80928" y="0"/>
                  </a:lnTo>
                  <a:lnTo>
                    <a:pt x="43796" y="0"/>
                  </a:lnTo>
                  <a:lnTo>
                    <a:pt x="43796" y="89497"/>
                  </a:lnTo>
                  <a:lnTo>
                    <a:pt x="0" y="8949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Freeform: Shape 186">
              <a:extLst>
                <a:ext uri="{FF2B5EF4-FFF2-40B4-BE49-F238E27FC236}">
                  <a16:creationId xmlns:a16="http://schemas.microsoft.com/office/drawing/2014/main" id="{8711EFD3-B255-AA4D-AB57-C5E14F256D25}"/>
                </a:ext>
              </a:extLst>
            </p:cNvPr>
            <p:cNvSpPr/>
            <p:nvPr/>
          </p:nvSpPr>
          <p:spPr>
            <a:xfrm>
              <a:off x="11117466" y="1038509"/>
              <a:ext cx="147574" cy="125676"/>
            </a:xfrm>
            <a:custGeom>
              <a:avLst/>
              <a:gdLst>
                <a:gd name="connsiteX0" fmla="*/ 0 w 147574"/>
                <a:gd name="connsiteY0" fmla="*/ 62838 h 125676"/>
                <a:gd name="connsiteX1" fmla="*/ 62838 w 147574"/>
                <a:gd name="connsiteY1" fmla="*/ 125677 h 125676"/>
                <a:gd name="connsiteX2" fmla="*/ 62838 w 147574"/>
                <a:gd name="connsiteY2" fmla="*/ 81880 h 125676"/>
                <a:gd name="connsiteX3" fmla="*/ 147575 w 147574"/>
                <a:gd name="connsiteY3" fmla="*/ 81880 h 125676"/>
                <a:gd name="connsiteX4" fmla="*/ 147575 w 147574"/>
                <a:gd name="connsiteY4" fmla="*/ 43796 h 125676"/>
                <a:gd name="connsiteX5" fmla="*/ 62838 w 147574"/>
                <a:gd name="connsiteY5" fmla="*/ 43796 h 125676"/>
                <a:gd name="connsiteX6" fmla="*/ 62838 w 147574"/>
                <a:gd name="connsiteY6" fmla="*/ 0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74" h="125676">
                  <a:moveTo>
                    <a:pt x="0" y="62838"/>
                  </a:moveTo>
                  <a:lnTo>
                    <a:pt x="62838" y="125677"/>
                  </a:lnTo>
                  <a:lnTo>
                    <a:pt x="62838" y="81880"/>
                  </a:lnTo>
                  <a:lnTo>
                    <a:pt x="147575" y="81880"/>
                  </a:lnTo>
                  <a:lnTo>
                    <a:pt x="147575" y="43796"/>
                  </a:lnTo>
                  <a:lnTo>
                    <a:pt x="62838" y="43796"/>
                  </a:lnTo>
                  <a:lnTo>
                    <a:pt x="62838" y="0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Freeform: Shape 187">
              <a:extLst>
                <a:ext uri="{FF2B5EF4-FFF2-40B4-BE49-F238E27FC236}">
                  <a16:creationId xmlns:a16="http://schemas.microsoft.com/office/drawing/2014/main" id="{14D581DF-4072-8749-A05C-52AE9054CD1F}"/>
                </a:ext>
              </a:extLst>
            </p:cNvPr>
            <p:cNvSpPr/>
            <p:nvPr/>
          </p:nvSpPr>
          <p:spPr>
            <a:xfrm>
              <a:off x="10910862" y="1038509"/>
              <a:ext cx="148526" cy="125676"/>
            </a:xfrm>
            <a:custGeom>
              <a:avLst/>
              <a:gdLst>
                <a:gd name="connsiteX0" fmla="*/ 148527 w 148526"/>
                <a:gd name="connsiteY0" fmla="*/ 62838 h 125676"/>
                <a:gd name="connsiteX1" fmla="*/ 85689 w 148526"/>
                <a:gd name="connsiteY1" fmla="*/ 0 h 125676"/>
                <a:gd name="connsiteX2" fmla="*/ 85689 w 148526"/>
                <a:gd name="connsiteY2" fmla="*/ 43796 h 125676"/>
                <a:gd name="connsiteX3" fmla="*/ 0 w 148526"/>
                <a:gd name="connsiteY3" fmla="*/ 43796 h 125676"/>
                <a:gd name="connsiteX4" fmla="*/ 0 w 148526"/>
                <a:gd name="connsiteY4" fmla="*/ 81880 h 125676"/>
                <a:gd name="connsiteX5" fmla="*/ 85689 w 148526"/>
                <a:gd name="connsiteY5" fmla="*/ 81880 h 125676"/>
                <a:gd name="connsiteX6" fmla="*/ 85689 w 148526"/>
                <a:gd name="connsiteY6" fmla="*/ 125677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26" h="125676">
                  <a:moveTo>
                    <a:pt x="148527" y="62838"/>
                  </a:moveTo>
                  <a:lnTo>
                    <a:pt x="85689" y="0"/>
                  </a:lnTo>
                  <a:lnTo>
                    <a:pt x="85689" y="43796"/>
                  </a:lnTo>
                  <a:lnTo>
                    <a:pt x="0" y="43796"/>
                  </a:lnTo>
                  <a:lnTo>
                    <a:pt x="0" y="81880"/>
                  </a:lnTo>
                  <a:lnTo>
                    <a:pt x="85689" y="81880"/>
                  </a:lnTo>
                  <a:lnTo>
                    <a:pt x="85689" y="12567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88B8C702-FCE7-574F-9A1A-DF5B30BD1F18}"/>
              </a:ext>
            </a:extLst>
          </p:cNvPr>
          <p:cNvCxnSpPr>
            <a:cxnSpLocks/>
          </p:cNvCxnSpPr>
          <p:nvPr/>
        </p:nvCxnSpPr>
        <p:spPr>
          <a:xfrm>
            <a:off x="8271381" y="4040509"/>
            <a:ext cx="0" cy="671268"/>
          </a:xfrm>
          <a:prstGeom prst="straightConnector1">
            <a:avLst/>
          </a:prstGeom>
          <a:ln w="47625">
            <a:solidFill>
              <a:srgbClr val="92D05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tle 1">
            <a:extLst>
              <a:ext uri="{FF2B5EF4-FFF2-40B4-BE49-F238E27FC236}">
                <a16:creationId xmlns:a16="http://schemas.microsoft.com/office/drawing/2014/main" id="{A1FF80F9-920E-AC4B-AE23-141D69E9384B}"/>
              </a:ext>
            </a:extLst>
          </p:cNvPr>
          <p:cNvSpPr txBox="1">
            <a:spLocks/>
          </p:cNvSpPr>
          <p:nvPr/>
        </p:nvSpPr>
        <p:spPr>
          <a:xfrm>
            <a:off x="8523848" y="1213825"/>
            <a:ext cx="2994505" cy="6463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714" rtl="0" eaLnBrk="1" latinLnBrk="0" hangingPunct="1">
              <a:lnSpc>
                <a:spcPts val="2352"/>
              </a:lnSpc>
              <a:spcBef>
                <a:spcPct val="0"/>
              </a:spcBef>
              <a:buNone/>
              <a:defRPr lang="en-US" sz="2059" b="0" kern="1200" cap="none" spc="-37" baseline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>
                <a:solidFill>
                  <a:schemeClr val="tx2"/>
                </a:solidFill>
              </a:rPr>
              <a:t>Supported for pre-ExpressRoute Testing only (HCX is not supported over VPN)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F655D1B-D40A-C849-9A72-E3C98F0DDCAD}"/>
              </a:ext>
            </a:extLst>
          </p:cNvPr>
          <p:cNvSpPr txBox="1"/>
          <p:nvPr/>
        </p:nvSpPr>
        <p:spPr>
          <a:xfrm>
            <a:off x="5574314" y="5380461"/>
            <a:ext cx="977575" cy="411895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algn="ctr" defTabSz="914377">
              <a:lnSpc>
                <a:spcPct val="90000"/>
              </a:lnSpc>
              <a:defRPr/>
            </a:pPr>
            <a:r>
              <a:rPr lang="en-US" sz="883" b="1" dirty="0">
                <a:solidFill>
                  <a:schemeClr val="tx2"/>
                </a:solidFill>
                <a:latin typeface="Segoe UI"/>
              </a:rPr>
              <a:t>VWAN Hub</a:t>
            </a: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F1FD934E-F9B8-C64A-9CFB-107DF73FA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4179" y="4594442"/>
            <a:ext cx="481188" cy="77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BC92EA16-F0A7-0E4D-BE11-6CE3569EA3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6506" y="4587041"/>
            <a:ext cx="483973" cy="774478"/>
          </a:xfrm>
          <a:prstGeom prst="rect">
            <a:avLst/>
          </a:prstGeom>
        </p:spPr>
      </p:pic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FF21FADF-6C36-6E44-8B11-B052F1DF02C4}"/>
              </a:ext>
            </a:extLst>
          </p:cNvPr>
          <p:cNvCxnSpPr>
            <a:cxnSpLocks/>
          </p:cNvCxnSpPr>
          <p:nvPr/>
        </p:nvCxnSpPr>
        <p:spPr>
          <a:xfrm>
            <a:off x="5645308" y="4811283"/>
            <a:ext cx="521736" cy="0"/>
          </a:xfrm>
          <a:prstGeom prst="straightConnector1">
            <a:avLst/>
          </a:prstGeom>
          <a:ln w="57150">
            <a:solidFill>
              <a:srgbClr val="92D05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1E5D5D4F-891B-DF4B-9A09-B15560B972D9}"/>
              </a:ext>
            </a:extLst>
          </p:cNvPr>
          <p:cNvCxnSpPr>
            <a:cxnSpLocks/>
          </p:cNvCxnSpPr>
          <p:nvPr/>
        </p:nvCxnSpPr>
        <p:spPr>
          <a:xfrm flipH="1">
            <a:off x="6494248" y="3916932"/>
            <a:ext cx="1589116" cy="848952"/>
          </a:xfrm>
          <a:prstGeom prst="straightConnector1">
            <a:avLst/>
          </a:prstGeom>
          <a:ln w="57150">
            <a:solidFill>
              <a:srgbClr val="92D05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0D45B6D-D37C-E548-9EB2-1F5F63FB9347}"/>
              </a:ext>
            </a:extLst>
          </p:cNvPr>
          <p:cNvCxnSpPr>
            <a:cxnSpLocks/>
          </p:cNvCxnSpPr>
          <p:nvPr/>
        </p:nvCxnSpPr>
        <p:spPr>
          <a:xfrm flipH="1">
            <a:off x="5493784" y="2700771"/>
            <a:ext cx="10695" cy="1852825"/>
          </a:xfrm>
          <a:prstGeom prst="straightConnector1">
            <a:avLst/>
          </a:prstGeom>
          <a:ln w="57150">
            <a:solidFill>
              <a:srgbClr val="D63B0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5" name="Picture 154">
            <a:extLst>
              <a:ext uri="{FF2B5EF4-FFF2-40B4-BE49-F238E27FC236}">
                <a16:creationId xmlns:a16="http://schemas.microsoft.com/office/drawing/2014/main" id="{79C2891B-19FB-4E4D-A66D-5C20C8A5423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651470" y="5617713"/>
            <a:ext cx="594360" cy="594360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01E38366-DDB8-724F-92EA-42A253A47B96}"/>
              </a:ext>
            </a:extLst>
          </p:cNvPr>
          <p:cNvSpPr txBox="1"/>
          <p:nvPr/>
        </p:nvSpPr>
        <p:spPr>
          <a:xfrm>
            <a:off x="7059103" y="5828805"/>
            <a:ext cx="1739822" cy="560040"/>
          </a:xfrm>
          <a:prstGeom prst="rect">
            <a:avLst/>
          </a:prstGeom>
          <a:noFill/>
        </p:spPr>
        <p:txBody>
          <a:bodyPr wrap="square" lIns="243771" tIns="195016" rIns="243771" bIns="195016" rtlCol="0">
            <a:spAutoFit/>
          </a:bodyPr>
          <a:lstStyle/>
          <a:p>
            <a:pPr defTabSz="1243148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Segoe UI Semibold"/>
              </a:rPr>
              <a:t>Azure Services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1AD3C4-8ADD-6D44-9B21-9F961E5C473F}"/>
              </a:ext>
            </a:extLst>
          </p:cNvPr>
          <p:cNvCxnSpPr/>
          <p:nvPr/>
        </p:nvCxnSpPr>
        <p:spPr>
          <a:xfrm>
            <a:off x="8294603" y="1219392"/>
            <a:ext cx="0" cy="646331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7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94" y="941693"/>
            <a:ext cx="9247564" cy="3558191"/>
          </a:xfrm>
        </p:spPr>
        <p:txBody>
          <a:bodyPr/>
          <a:lstStyle/>
          <a:p>
            <a:r>
              <a:rPr lang="en-US"/>
              <a:t>Networking in an AVS SDDC </a:t>
            </a:r>
            <a:br>
              <a:rPr lang="en-US"/>
            </a:br>
            <a:r>
              <a:rPr lang="en-US"/>
              <a:t>(Software Defined Data Center)</a:t>
            </a:r>
          </a:p>
        </p:txBody>
      </p:sp>
    </p:spTree>
    <p:extLst>
      <p:ext uri="{BB962C8B-B14F-4D97-AF65-F5344CB8AC3E}">
        <p14:creationId xmlns:p14="http://schemas.microsoft.com/office/powerpoint/2010/main" val="6592274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7A75465-FFA2-C54C-91D9-DE263EF07CDE}"/>
              </a:ext>
            </a:extLst>
          </p:cNvPr>
          <p:cNvSpPr txBox="1"/>
          <p:nvPr/>
        </p:nvSpPr>
        <p:spPr>
          <a:xfrm>
            <a:off x="389112" y="2666836"/>
            <a:ext cx="5141526" cy="1524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07000"/>
              </a:lnSpc>
            </a:pPr>
            <a:r>
              <a:rPr lang="en-US" sz="18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NSX-T is the default networking stack in AVS2.0 </a:t>
            </a:r>
          </a:p>
          <a:p>
            <a:pPr marL="115888" lvl="1" indent="-115888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NSX-T Manager/Controllers installed, integrated with vCenter</a:t>
            </a:r>
          </a:p>
          <a:p>
            <a:pPr marL="115888" lvl="1" indent="-115888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NSX-T Transport nodes (Host/Edges) ready for consumption</a:t>
            </a:r>
          </a:p>
          <a:p>
            <a:pPr marL="115888" lvl="1" indent="-115888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Clear separation of control between AVS control plane and an AVS tenant admin</a:t>
            </a:r>
          </a:p>
          <a:p>
            <a:pPr marL="115888" lvl="1" indent="-115888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AVS Control plane objects protected via </a:t>
            </a:r>
            <a:r>
              <a:rPr lang="en-US" sz="1400" dirty="0">
                <a:solidFill>
                  <a:schemeClr val="tx2"/>
                </a:solidFill>
                <a:cs typeface="Calibri" panose="020F0502020204030204" pitchFamily="34" charset="0"/>
              </a:rPr>
              <a:t>principal identity 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43E7B132-7D04-4AB0-AEA1-411A440D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Networking in AVS SDDC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514EF03-BB13-794B-9452-6CA17D6F2C5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Default Deployment by AVS Control Plane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18973-08CE-4256-8000-C0A6AB03927F}"/>
              </a:ext>
            </a:extLst>
          </p:cNvPr>
          <p:cNvSpPr txBox="1"/>
          <p:nvPr/>
        </p:nvSpPr>
        <p:spPr>
          <a:xfrm>
            <a:off x="2143771" y="6401814"/>
            <a:ext cx="1520083" cy="5111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marL="0" marR="0" lvl="0" indent="0" algn="l" defTabSz="9140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ESXi Host</a:t>
            </a: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C629ACE-5862-4DC5-AE29-05547F6F0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200" y="4131635"/>
            <a:ext cx="6345800" cy="2696755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14109FB-634B-4785-8F32-690AC182D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200" y="1023565"/>
            <a:ext cx="6296408" cy="2964692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B7D920-93C7-43C3-92B8-DE0713064563}"/>
              </a:ext>
            </a:extLst>
          </p:cNvPr>
          <p:cNvSpPr/>
          <p:nvPr/>
        </p:nvSpPr>
        <p:spPr bwMode="auto">
          <a:xfrm>
            <a:off x="7081703" y="1377987"/>
            <a:ext cx="1268547" cy="519565"/>
          </a:xfrm>
          <a:prstGeom prst="rect">
            <a:avLst/>
          </a:prstGeom>
          <a:noFill/>
          <a:ln w="19050">
            <a:solidFill>
              <a:srgbClr val="9BF00B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F17505-409E-4EF5-94E8-6E52A20CD318}"/>
              </a:ext>
            </a:extLst>
          </p:cNvPr>
          <p:cNvSpPr/>
          <p:nvPr/>
        </p:nvSpPr>
        <p:spPr bwMode="auto">
          <a:xfrm>
            <a:off x="8894277" y="4644847"/>
            <a:ext cx="1393822" cy="380915"/>
          </a:xfrm>
          <a:prstGeom prst="rect">
            <a:avLst/>
          </a:prstGeom>
          <a:noFill/>
          <a:ln w="19050">
            <a:solidFill>
              <a:srgbClr val="9BF00B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FBC0E0D-441D-47AE-9716-26EF3F94AFB5}"/>
              </a:ext>
            </a:extLst>
          </p:cNvPr>
          <p:cNvSpPr txBox="1">
            <a:spLocks/>
          </p:cNvSpPr>
          <p:nvPr/>
        </p:nvSpPr>
        <p:spPr>
          <a:xfrm>
            <a:off x="457202" y="339734"/>
            <a:ext cx="7669761" cy="25651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91443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961" kern="1200" spc="-49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43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Tx/>
              <a:buNone/>
              <a:tabLst/>
              <a:defRPr sz="20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3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marR="0" indent="0" algn="l" defTabSz="91443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3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000" b="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92" indent="0" algn="l" defTabSz="914437" rtl="0" eaLnBrk="1" latinLnBrk="0" hangingPunct="1">
              <a:spcBef>
                <a:spcPct val="20000"/>
              </a:spcBef>
              <a:buFont typeface="Arial" pitchFamily="34" charset="0"/>
              <a:buNone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98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141" indent="-228610" algn="l" defTabSz="9144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60" indent="-228610" algn="l" defTabSz="9144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4526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138D-495A-4EE7-9D44-6939D5C6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Networking in AVS SDDC</a:t>
            </a:r>
          </a:p>
        </p:txBody>
      </p:sp>
      <p:sp>
        <p:nvSpPr>
          <p:cNvPr id="92" name="Content Placeholder 91">
            <a:extLst>
              <a:ext uri="{FF2B5EF4-FFF2-40B4-BE49-F238E27FC236}">
                <a16:creationId xmlns:a16="http://schemas.microsoft.com/office/drawing/2014/main" id="{143627A7-D5DE-3047-974E-0B9EFEB70D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Logical Configuration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3F52E6-1CF0-40C5-AEA2-723A2BFA3664}"/>
              </a:ext>
            </a:extLst>
          </p:cNvPr>
          <p:cNvSpPr/>
          <p:nvPr/>
        </p:nvSpPr>
        <p:spPr bwMode="auto">
          <a:xfrm>
            <a:off x="6598567" y="2895547"/>
            <a:ext cx="4648000" cy="3275751"/>
          </a:xfrm>
          <a:prstGeom prst="roundRect">
            <a:avLst>
              <a:gd name="adj" fmla="val 8649"/>
            </a:avLst>
          </a:prstGeom>
          <a:noFill/>
          <a:ln w="19050" cap="sq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6" name="Rounded Rectangle 112">
            <a:extLst>
              <a:ext uri="{FF2B5EF4-FFF2-40B4-BE49-F238E27FC236}">
                <a16:creationId xmlns:a16="http://schemas.microsoft.com/office/drawing/2014/main" id="{E029E74C-0B3F-416A-8916-B965760809F4}"/>
              </a:ext>
            </a:extLst>
          </p:cNvPr>
          <p:cNvSpPr/>
          <p:nvPr/>
        </p:nvSpPr>
        <p:spPr>
          <a:xfrm>
            <a:off x="6835656" y="4371542"/>
            <a:ext cx="4166688" cy="1579751"/>
          </a:xfrm>
          <a:prstGeom prst="roundRect">
            <a:avLst>
              <a:gd name="adj" fmla="val 132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7222" tIns="67222" rIns="67222" bIns="6722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7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Microsoft YaHei" panose="020B0503020204020204" pitchFamily="34" charset="-122"/>
              <a:cs typeface="Futura Medium" panose="020B0602020204020303" pitchFamily="34" charset="-79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267880-F8C7-49B0-A226-D58BC2D368E9}"/>
              </a:ext>
            </a:extLst>
          </p:cNvPr>
          <p:cNvSpPr/>
          <p:nvPr/>
        </p:nvSpPr>
        <p:spPr>
          <a:xfrm>
            <a:off x="7074214" y="4458644"/>
            <a:ext cx="3638796" cy="2306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NSX-T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150EAF-968C-453B-BD52-D4E274DF08AD}"/>
              </a:ext>
            </a:extLst>
          </p:cNvPr>
          <p:cNvGrpSpPr>
            <a:grpSpLocks noChangeAspect="1"/>
          </p:cNvGrpSpPr>
          <p:nvPr/>
        </p:nvGrpSpPr>
        <p:grpSpPr>
          <a:xfrm>
            <a:off x="8900662" y="2999686"/>
            <a:ext cx="443220" cy="435106"/>
            <a:chOff x="7736620" y="7009631"/>
            <a:chExt cx="4501800" cy="4503600"/>
          </a:xfrm>
          <a:solidFill>
            <a:schemeClr val="accent5"/>
          </a:solidFill>
        </p:grpSpPr>
        <p:sp>
          <p:nvSpPr>
            <p:cNvPr id="9" name="Freeform: Shape 1">
              <a:extLst>
                <a:ext uri="{FF2B5EF4-FFF2-40B4-BE49-F238E27FC236}">
                  <a16:creationId xmlns:a16="http://schemas.microsoft.com/office/drawing/2014/main" id="{3677C366-4E12-474B-9F65-3667ABFA2B21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BD4472B1-F6E4-4945-B0E8-D761070A7470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id="{21FF8BC0-A9A6-45D5-8FC3-3CAAAFCD342E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id="{026FC1C1-5AC8-411B-A841-94500C29A499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B757F968-A7F6-4D70-BF1C-F3C2500D53CB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58594F-C01C-4BF0-8913-5309DEA49175}"/>
              </a:ext>
            </a:extLst>
          </p:cNvPr>
          <p:cNvGrpSpPr>
            <a:grpSpLocks noChangeAspect="1"/>
          </p:cNvGrpSpPr>
          <p:nvPr/>
        </p:nvGrpSpPr>
        <p:grpSpPr>
          <a:xfrm>
            <a:off x="8905636" y="3833767"/>
            <a:ext cx="443220" cy="435106"/>
            <a:chOff x="7736620" y="7009631"/>
            <a:chExt cx="4501800" cy="4503600"/>
          </a:xfrm>
          <a:solidFill>
            <a:schemeClr val="tx2"/>
          </a:solidFill>
        </p:grpSpPr>
        <p:sp>
          <p:nvSpPr>
            <p:cNvPr id="15" name="Freeform: Shape 1">
              <a:extLst>
                <a:ext uri="{FF2B5EF4-FFF2-40B4-BE49-F238E27FC236}">
                  <a16:creationId xmlns:a16="http://schemas.microsoft.com/office/drawing/2014/main" id="{265D744E-ED2F-457D-B34B-E20145818A40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16" name="Freeform: Shape 2">
              <a:extLst>
                <a:ext uri="{FF2B5EF4-FFF2-40B4-BE49-F238E27FC236}">
                  <a16:creationId xmlns:a16="http://schemas.microsoft.com/office/drawing/2014/main" id="{0D44DD57-9E38-49D2-BBFE-F125259A699D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17" name="Freeform: Shape 3">
              <a:extLst>
                <a:ext uri="{FF2B5EF4-FFF2-40B4-BE49-F238E27FC236}">
                  <a16:creationId xmlns:a16="http://schemas.microsoft.com/office/drawing/2014/main" id="{6867D3D4-7A87-40B8-8662-29DDB09DFA8A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18" name="Freeform: Shape 4">
              <a:extLst>
                <a:ext uri="{FF2B5EF4-FFF2-40B4-BE49-F238E27FC236}">
                  <a16:creationId xmlns:a16="http://schemas.microsoft.com/office/drawing/2014/main" id="{9A10B1B0-87CF-4868-B581-6BD9F9852BA3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19" name="Freeform: Shape 5">
              <a:extLst>
                <a:ext uri="{FF2B5EF4-FFF2-40B4-BE49-F238E27FC236}">
                  <a16:creationId xmlns:a16="http://schemas.microsoft.com/office/drawing/2014/main" id="{F1C9B558-C575-4684-B9B0-D9F3FE089DB5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09C092-D5AA-4177-88CF-54431A0E653E}"/>
              </a:ext>
            </a:extLst>
          </p:cNvPr>
          <p:cNvGrpSpPr>
            <a:grpSpLocks noChangeAspect="1"/>
          </p:cNvGrpSpPr>
          <p:nvPr/>
        </p:nvGrpSpPr>
        <p:grpSpPr>
          <a:xfrm>
            <a:off x="8407899" y="2193214"/>
            <a:ext cx="443220" cy="435106"/>
            <a:chOff x="7736620" y="7009631"/>
            <a:chExt cx="4501800" cy="4503600"/>
          </a:xfrm>
          <a:solidFill>
            <a:schemeClr val="accent2"/>
          </a:solidFill>
        </p:grpSpPr>
        <p:sp>
          <p:nvSpPr>
            <p:cNvPr id="22" name="Freeform: Shape 1">
              <a:extLst>
                <a:ext uri="{FF2B5EF4-FFF2-40B4-BE49-F238E27FC236}">
                  <a16:creationId xmlns:a16="http://schemas.microsoft.com/office/drawing/2014/main" id="{79C09EC3-1027-43D7-AB1F-B15B89B89227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03AD958D-768B-413C-AD68-36706A229E35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543F7B7A-E1F4-45C0-9CF9-23D290A88FE5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6724629A-DECB-4E5B-ADE2-D28DB230422D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26" name="Freeform: Shape 5">
              <a:extLst>
                <a:ext uri="{FF2B5EF4-FFF2-40B4-BE49-F238E27FC236}">
                  <a16:creationId xmlns:a16="http://schemas.microsoft.com/office/drawing/2014/main" id="{7EF4D1DF-86C9-4BCB-813B-5FDB33CFEEE1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32CF09-D57A-424E-99B4-0664F0E768A8}"/>
              </a:ext>
            </a:extLst>
          </p:cNvPr>
          <p:cNvGrpSpPr>
            <a:grpSpLocks noChangeAspect="1"/>
          </p:cNvGrpSpPr>
          <p:nvPr/>
        </p:nvGrpSpPr>
        <p:grpSpPr>
          <a:xfrm>
            <a:off x="9251405" y="2198378"/>
            <a:ext cx="443220" cy="435106"/>
            <a:chOff x="7736620" y="7009631"/>
            <a:chExt cx="4501800" cy="4503600"/>
          </a:xfrm>
          <a:solidFill>
            <a:schemeClr val="accent2"/>
          </a:solidFill>
        </p:grpSpPr>
        <p:sp>
          <p:nvSpPr>
            <p:cNvPr id="28" name="Freeform: Shape 1">
              <a:extLst>
                <a:ext uri="{FF2B5EF4-FFF2-40B4-BE49-F238E27FC236}">
                  <a16:creationId xmlns:a16="http://schemas.microsoft.com/office/drawing/2014/main" id="{8C8BD0C4-8C10-452D-BFB5-73F6EADC58D2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29" name="Freeform: Shape 2">
              <a:extLst>
                <a:ext uri="{FF2B5EF4-FFF2-40B4-BE49-F238E27FC236}">
                  <a16:creationId xmlns:a16="http://schemas.microsoft.com/office/drawing/2014/main" id="{D2C40479-D72B-4FCE-8978-A07FCF0A33F5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0" name="Freeform: Shape 3">
              <a:extLst>
                <a:ext uri="{FF2B5EF4-FFF2-40B4-BE49-F238E27FC236}">
                  <a16:creationId xmlns:a16="http://schemas.microsoft.com/office/drawing/2014/main" id="{FC06023F-613E-42A2-9995-37920A08CD80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1" name="Freeform: Shape 4">
              <a:extLst>
                <a:ext uri="{FF2B5EF4-FFF2-40B4-BE49-F238E27FC236}">
                  <a16:creationId xmlns:a16="http://schemas.microsoft.com/office/drawing/2014/main" id="{A7875EEE-6D93-4950-BB71-B613741F0FBB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2" name="Freeform: Shape 5">
              <a:extLst>
                <a:ext uri="{FF2B5EF4-FFF2-40B4-BE49-F238E27FC236}">
                  <a16:creationId xmlns:a16="http://schemas.microsoft.com/office/drawing/2014/main" id="{8CE7C8E2-AB5C-403B-97B2-BBAEDB51C1BC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C53FA1C-EE49-43C3-8B94-221FC74444A2}"/>
              </a:ext>
            </a:extLst>
          </p:cNvPr>
          <p:cNvCxnSpPr>
            <a:cxnSpLocks/>
            <a:stCxn id="22" idx="2"/>
            <a:endCxn id="9" idx="0"/>
          </p:cNvCxnSpPr>
          <p:nvPr/>
        </p:nvCxnSpPr>
        <p:spPr>
          <a:xfrm>
            <a:off x="8629509" y="2628320"/>
            <a:ext cx="492763" cy="371366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A2FAF78-028D-432B-A193-76D3CAEF282B}"/>
              </a:ext>
            </a:extLst>
          </p:cNvPr>
          <p:cNvCxnSpPr>
            <a:cxnSpLocks/>
            <a:stCxn id="28" idx="2"/>
            <a:endCxn id="9" idx="0"/>
          </p:cNvCxnSpPr>
          <p:nvPr/>
        </p:nvCxnSpPr>
        <p:spPr>
          <a:xfrm flipH="1">
            <a:off x="9122272" y="2633484"/>
            <a:ext cx="350743" cy="366202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CCC7E2-4699-402E-916C-C77FF4F3D2B8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>
            <a:off x="9122272" y="3434792"/>
            <a:ext cx="4974" cy="398975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72C407D-0A73-4707-9D94-9C114D399985}"/>
              </a:ext>
            </a:extLst>
          </p:cNvPr>
          <p:cNvSpPr txBox="1"/>
          <p:nvPr/>
        </p:nvSpPr>
        <p:spPr>
          <a:xfrm>
            <a:off x="9289911" y="2946674"/>
            <a:ext cx="1264512" cy="566616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Tier-0  </a:t>
            </a: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(Active/Active)</a:t>
            </a:r>
          </a:p>
        </p:txBody>
      </p:sp>
      <p:sp>
        <p:nvSpPr>
          <p:cNvPr id="37" name="Freeform 13" title="Icon of a cloud">
            <a:extLst>
              <a:ext uri="{FF2B5EF4-FFF2-40B4-BE49-F238E27FC236}">
                <a16:creationId xmlns:a16="http://schemas.microsoft.com/office/drawing/2014/main" id="{2EB8A56C-003C-4107-9E04-2F9E38A12887}"/>
              </a:ext>
            </a:extLst>
          </p:cNvPr>
          <p:cNvSpPr>
            <a:spLocks noChangeAspect="1"/>
          </p:cNvSpPr>
          <p:nvPr/>
        </p:nvSpPr>
        <p:spPr bwMode="auto">
          <a:xfrm>
            <a:off x="8473075" y="1387702"/>
            <a:ext cx="1267598" cy="740977"/>
          </a:xfrm>
          <a:custGeom>
            <a:avLst/>
            <a:gdLst>
              <a:gd name="T0" fmla="*/ 384 w 771"/>
              <a:gd name="T1" fmla="*/ 0 h 422"/>
              <a:gd name="T2" fmla="*/ 549 w 771"/>
              <a:gd name="T3" fmla="*/ 110 h 422"/>
              <a:gd name="T4" fmla="*/ 551 w 771"/>
              <a:gd name="T5" fmla="*/ 115 h 422"/>
              <a:gd name="T6" fmla="*/ 565 w 771"/>
              <a:gd name="T7" fmla="*/ 110 h 422"/>
              <a:gd name="T8" fmla="*/ 612 w 771"/>
              <a:gd name="T9" fmla="*/ 103 h 422"/>
              <a:gd name="T10" fmla="*/ 771 w 771"/>
              <a:gd name="T11" fmla="*/ 262 h 422"/>
              <a:gd name="T12" fmla="*/ 628 w 771"/>
              <a:gd name="T13" fmla="*/ 420 h 422"/>
              <a:gd name="T14" fmla="*/ 616 w 771"/>
              <a:gd name="T15" fmla="*/ 421 h 422"/>
              <a:gd name="T16" fmla="*/ 610 w 771"/>
              <a:gd name="T17" fmla="*/ 421 h 422"/>
              <a:gd name="T18" fmla="*/ 98 w 771"/>
              <a:gd name="T19" fmla="*/ 421 h 422"/>
              <a:gd name="T20" fmla="*/ 91 w 771"/>
              <a:gd name="T21" fmla="*/ 422 h 422"/>
              <a:gd name="T22" fmla="*/ 74 w 771"/>
              <a:gd name="T23" fmla="*/ 419 h 422"/>
              <a:gd name="T24" fmla="*/ 12 w 771"/>
              <a:gd name="T25" fmla="*/ 312 h 422"/>
              <a:gd name="T26" fmla="*/ 101 w 771"/>
              <a:gd name="T27" fmla="*/ 247 h 422"/>
              <a:gd name="T28" fmla="*/ 108 w 771"/>
              <a:gd name="T29" fmla="*/ 249 h 422"/>
              <a:gd name="T30" fmla="*/ 106 w 771"/>
              <a:gd name="T31" fmla="*/ 238 h 422"/>
              <a:gd name="T32" fmla="*/ 119 w 771"/>
              <a:gd name="T33" fmla="*/ 179 h 422"/>
              <a:gd name="T34" fmla="*/ 201 w 771"/>
              <a:gd name="T35" fmla="*/ 128 h 422"/>
              <a:gd name="T36" fmla="*/ 213 w 771"/>
              <a:gd name="T37" fmla="*/ 128 h 422"/>
              <a:gd name="T38" fmla="*/ 213 w 771"/>
              <a:gd name="T39" fmla="*/ 127 h 422"/>
              <a:gd name="T40" fmla="*/ 384 w 771"/>
              <a:gd name="T41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1" h="422">
                <a:moveTo>
                  <a:pt x="384" y="0"/>
                </a:moveTo>
                <a:cubicBezTo>
                  <a:pt x="458" y="0"/>
                  <a:pt x="522" y="46"/>
                  <a:pt x="549" y="110"/>
                </a:cubicBezTo>
                <a:cubicBezTo>
                  <a:pt x="551" y="115"/>
                  <a:pt x="551" y="115"/>
                  <a:pt x="551" y="115"/>
                </a:cubicBezTo>
                <a:cubicBezTo>
                  <a:pt x="565" y="110"/>
                  <a:pt x="565" y="110"/>
                  <a:pt x="565" y="110"/>
                </a:cubicBezTo>
                <a:cubicBezTo>
                  <a:pt x="580" y="105"/>
                  <a:pt x="596" y="103"/>
                  <a:pt x="612" y="103"/>
                </a:cubicBezTo>
                <a:cubicBezTo>
                  <a:pt x="700" y="103"/>
                  <a:pt x="771" y="174"/>
                  <a:pt x="771" y="262"/>
                </a:cubicBezTo>
                <a:cubicBezTo>
                  <a:pt x="771" y="344"/>
                  <a:pt x="708" y="412"/>
                  <a:pt x="628" y="420"/>
                </a:cubicBezTo>
                <a:cubicBezTo>
                  <a:pt x="616" y="421"/>
                  <a:pt x="616" y="421"/>
                  <a:pt x="616" y="421"/>
                </a:cubicBezTo>
                <a:cubicBezTo>
                  <a:pt x="610" y="421"/>
                  <a:pt x="610" y="421"/>
                  <a:pt x="610" y="421"/>
                </a:cubicBezTo>
                <a:cubicBezTo>
                  <a:pt x="98" y="421"/>
                  <a:pt x="98" y="421"/>
                  <a:pt x="98" y="421"/>
                </a:cubicBezTo>
                <a:cubicBezTo>
                  <a:pt x="91" y="422"/>
                  <a:pt x="91" y="422"/>
                  <a:pt x="91" y="422"/>
                </a:cubicBezTo>
                <a:cubicBezTo>
                  <a:pt x="85" y="421"/>
                  <a:pt x="79" y="420"/>
                  <a:pt x="74" y="419"/>
                </a:cubicBezTo>
                <a:cubicBezTo>
                  <a:pt x="27" y="406"/>
                  <a:pt x="0" y="359"/>
                  <a:pt x="12" y="312"/>
                </a:cubicBezTo>
                <a:cubicBezTo>
                  <a:pt x="23" y="271"/>
                  <a:pt x="61" y="245"/>
                  <a:pt x="101" y="247"/>
                </a:cubicBezTo>
                <a:cubicBezTo>
                  <a:pt x="108" y="249"/>
                  <a:pt x="108" y="249"/>
                  <a:pt x="108" y="249"/>
                </a:cubicBezTo>
                <a:cubicBezTo>
                  <a:pt x="106" y="238"/>
                  <a:pt x="106" y="238"/>
                  <a:pt x="106" y="238"/>
                </a:cubicBezTo>
                <a:cubicBezTo>
                  <a:pt x="105" y="218"/>
                  <a:pt x="109" y="198"/>
                  <a:pt x="119" y="179"/>
                </a:cubicBezTo>
                <a:cubicBezTo>
                  <a:pt x="137" y="148"/>
                  <a:pt x="168" y="130"/>
                  <a:pt x="201" y="128"/>
                </a:cubicBezTo>
                <a:cubicBezTo>
                  <a:pt x="213" y="128"/>
                  <a:pt x="213" y="128"/>
                  <a:pt x="213" y="128"/>
                </a:cubicBezTo>
                <a:cubicBezTo>
                  <a:pt x="213" y="127"/>
                  <a:pt x="213" y="127"/>
                  <a:pt x="213" y="127"/>
                </a:cubicBezTo>
                <a:cubicBezTo>
                  <a:pt x="236" y="53"/>
                  <a:pt x="304" y="0"/>
                  <a:pt x="384" y="0"/>
                </a:cubicBezTo>
                <a:close/>
              </a:path>
            </a:pathLst>
          </a:custGeom>
          <a:solidFill>
            <a:schemeClr val="bg1"/>
          </a:solidFill>
          <a:ln w="19050" cap="sq">
            <a:solidFill>
              <a:schemeClr val="accent5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C0C0C0"/>
              </a:highlight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B8CB45-0FA8-4957-98BA-68010962C84C}"/>
              </a:ext>
            </a:extLst>
          </p:cNvPr>
          <p:cNvCxnSpPr>
            <a:cxnSpLocks/>
            <a:stCxn id="37" idx="9"/>
            <a:endCxn id="22" idx="0"/>
          </p:cNvCxnSpPr>
          <p:nvPr/>
        </p:nvCxnSpPr>
        <p:spPr>
          <a:xfrm flipH="1">
            <a:off x="8629509" y="2126923"/>
            <a:ext cx="4687" cy="66291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11C1782-AE00-46D0-B66C-D1B47B834EFB}"/>
              </a:ext>
            </a:extLst>
          </p:cNvPr>
          <p:cNvCxnSpPr>
            <a:cxnSpLocks/>
            <a:stCxn id="37" idx="8"/>
            <a:endCxn id="29" idx="0"/>
          </p:cNvCxnSpPr>
          <p:nvPr/>
        </p:nvCxnSpPr>
        <p:spPr>
          <a:xfrm flipH="1">
            <a:off x="9473016" y="2126923"/>
            <a:ext cx="2958" cy="121852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98A68B1-7814-4805-ACCA-1383D70B538F}"/>
              </a:ext>
            </a:extLst>
          </p:cNvPr>
          <p:cNvSpPr txBox="1"/>
          <p:nvPr/>
        </p:nvSpPr>
        <p:spPr>
          <a:xfrm>
            <a:off x="6811539" y="2428391"/>
            <a:ext cx="1520083" cy="5665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marL="0" marR="0" lvl="0" indent="0" algn="l" defTabSz="9140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AVS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A149CE-574C-4E36-A7D9-B8503BE5CC79}"/>
              </a:ext>
            </a:extLst>
          </p:cNvPr>
          <p:cNvSpPr txBox="1"/>
          <p:nvPr/>
        </p:nvSpPr>
        <p:spPr>
          <a:xfrm>
            <a:off x="8335127" y="5514601"/>
            <a:ext cx="1520083" cy="511133"/>
          </a:xfrm>
          <a:prstGeom prst="rect">
            <a:avLst/>
          </a:prstGeom>
          <a:noFill/>
        </p:spPr>
        <p:txBody>
          <a:bodyPr wrap="square" lIns="179208" tIns="143367" rIns="179208" bIns="143367" rtlCol="0" anchor="t">
            <a:spAutoFit/>
          </a:bodyPr>
          <a:lstStyle/>
          <a:p>
            <a:pPr marL="0" marR="0" lvl="0" indent="0" algn="l" defTabSz="9140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ESXi Host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48ACDEF-DC9B-42DB-9FB5-8F3F7DAF75EB}"/>
              </a:ext>
            </a:extLst>
          </p:cNvPr>
          <p:cNvCxnSpPr>
            <a:cxnSpLocks/>
          </p:cNvCxnSpPr>
          <p:nvPr/>
        </p:nvCxnSpPr>
        <p:spPr>
          <a:xfrm flipH="1">
            <a:off x="9843564" y="4853074"/>
            <a:ext cx="35745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545A035-CAF5-4808-8D52-A1B56D629E0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9127246" y="4268873"/>
            <a:ext cx="911850" cy="589053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65FD91-B16B-4C79-892B-6871178F05CE}"/>
              </a:ext>
            </a:extLst>
          </p:cNvPr>
          <p:cNvCxnSpPr>
            <a:cxnSpLocks/>
          </p:cNvCxnSpPr>
          <p:nvPr/>
        </p:nvCxnSpPr>
        <p:spPr>
          <a:xfrm flipH="1">
            <a:off x="7708693" y="4839491"/>
            <a:ext cx="1019853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3182C22-8184-43C2-A3D1-04C616C385B8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8218620" y="4268873"/>
            <a:ext cx="908626" cy="561681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F65F64F-0EDF-4749-84B5-E6EC081A8CA6}"/>
              </a:ext>
            </a:extLst>
          </p:cNvPr>
          <p:cNvSpPr txBox="1"/>
          <p:nvPr/>
        </p:nvSpPr>
        <p:spPr>
          <a:xfrm>
            <a:off x="6697539" y="4616495"/>
            <a:ext cx="1019849" cy="5666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Web Segment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5A430E-6ABB-4D05-82D0-48B97C471330}"/>
              </a:ext>
            </a:extLst>
          </p:cNvPr>
          <p:cNvSpPr txBox="1"/>
          <p:nvPr/>
        </p:nvSpPr>
        <p:spPr>
          <a:xfrm>
            <a:off x="10174365" y="4597547"/>
            <a:ext cx="936933" cy="5666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App Segment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360169-248D-437B-A683-86C85C828D76}"/>
              </a:ext>
            </a:extLst>
          </p:cNvPr>
          <p:cNvSpPr txBox="1"/>
          <p:nvPr/>
        </p:nvSpPr>
        <p:spPr>
          <a:xfrm>
            <a:off x="8780552" y="2545599"/>
            <a:ext cx="613693" cy="428116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BGP</a:t>
            </a:r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4A6506D9-33B7-4BF0-809C-F3D14B2061A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20364" y="5025446"/>
            <a:ext cx="445568" cy="445568"/>
          </a:xfrm>
          <a:custGeom>
            <a:avLst/>
            <a:gdLst>
              <a:gd name="T0" fmla="*/ 368 w 384"/>
              <a:gd name="T1" fmla="*/ 16 h 384"/>
              <a:gd name="T2" fmla="*/ 368 w 384"/>
              <a:gd name="T3" fmla="*/ 368 h 384"/>
              <a:gd name="T4" fmla="*/ 16 w 384"/>
              <a:gd name="T5" fmla="*/ 368 h 384"/>
              <a:gd name="T6" fmla="*/ 16 w 384"/>
              <a:gd name="T7" fmla="*/ 16 h 384"/>
              <a:gd name="T8" fmla="*/ 368 w 384"/>
              <a:gd name="T9" fmla="*/ 16 h 384"/>
              <a:gd name="T10" fmla="*/ 384 w 384"/>
              <a:gd name="T11" fmla="*/ 0 h 384"/>
              <a:gd name="T12" fmla="*/ 0 w 384"/>
              <a:gd name="T13" fmla="*/ 0 h 384"/>
              <a:gd name="T14" fmla="*/ 0 w 384"/>
              <a:gd name="T15" fmla="*/ 384 h 384"/>
              <a:gd name="T16" fmla="*/ 384 w 384"/>
              <a:gd name="T17" fmla="*/ 384 h 384"/>
              <a:gd name="T18" fmla="*/ 384 w 384"/>
              <a:gd name="T19" fmla="*/ 0 h 384"/>
              <a:gd name="T20" fmla="*/ 115 w 384"/>
              <a:gd name="T21" fmla="*/ 241 h 384"/>
              <a:gd name="T22" fmla="*/ 127 w 384"/>
              <a:gd name="T23" fmla="*/ 231 h 384"/>
              <a:gd name="T24" fmla="*/ 159 w 384"/>
              <a:gd name="T25" fmla="*/ 160 h 384"/>
              <a:gd name="T26" fmla="*/ 160 w 384"/>
              <a:gd name="T27" fmla="*/ 154 h 384"/>
              <a:gd name="T28" fmla="*/ 149 w 384"/>
              <a:gd name="T29" fmla="*/ 144 h 384"/>
              <a:gd name="T30" fmla="*/ 139 w 384"/>
              <a:gd name="T31" fmla="*/ 152 h 384"/>
              <a:gd name="T32" fmla="*/ 115 w 384"/>
              <a:gd name="T33" fmla="*/ 214 h 384"/>
              <a:gd name="T34" fmla="*/ 91 w 384"/>
              <a:gd name="T35" fmla="*/ 152 h 384"/>
              <a:gd name="T36" fmla="*/ 80 w 384"/>
              <a:gd name="T37" fmla="*/ 144 h 384"/>
              <a:gd name="T38" fmla="*/ 69 w 384"/>
              <a:gd name="T39" fmla="*/ 154 h 384"/>
              <a:gd name="T40" fmla="*/ 71 w 384"/>
              <a:gd name="T41" fmla="*/ 160 h 384"/>
              <a:gd name="T42" fmla="*/ 102 w 384"/>
              <a:gd name="T43" fmla="*/ 231 h 384"/>
              <a:gd name="T44" fmla="*/ 114 w 384"/>
              <a:gd name="T45" fmla="*/ 241 h 384"/>
              <a:gd name="T46" fmla="*/ 115 w 384"/>
              <a:gd name="T47" fmla="*/ 241 h 384"/>
              <a:gd name="T48" fmla="*/ 177 w 384"/>
              <a:gd name="T49" fmla="*/ 155 h 384"/>
              <a:gd name="T50" fmla="*/ 177 w 384"/>
              <a:gd name="T51" fmla="*/ 155 h 384"/>
              <a:gd name="T52" fmla="*/ 177 w 384"/>
              <a:gd name="T53" fmla="*/ 230 h 384"/>
              <a:gd name="T54" fmla="*/ 188 w 384"/>
              <a:gd name="T55" fmla="*/ 240 h 384"/>
              <a:gd name="T56" fmla="*/ 198 w 384"/>
              <a:gd name="T57" fmla="*/ 230 h 384"/>
              <a:gd name="T58" fmla="*/ 198 w 384"/>
              <a:gd name="T59" fmla="*/ 186 h 384"/>
              <a:gd name="T60" fmla="*/ 218 w 384"/>
              <a:gd name="T61" fmla="*/ 163 h 384"/>
              <a:gd name="T62" fmla="*/ 237 w 384"/>
              <a:gd name="T63" fmla="*/ 186 h 384"/>
              <a:gd name="T64" fmla="*/ 237 w 384"/>
              <a:gd name="T65" fmla="*/ 230 h 384"/>
              <a:gd name="T66" fmla="*/ 248 w 384"/>
              <a:gd name="T67" fmla="*/ 240 h 384"/>
              <a:gd name="T68" fmla="*/ 259 w 384"/>
              <a:gd name="T69" fmla="*/ 230 h 384"/>
              <a:gd name="T70" fmla="*/ 259 w 384"/>
              <a:gd name="T71" fmla="*/ 186 h 384"/>
              <a:gd name="T72" fmla="*/ 278 w 384"/>
              <a:gd name="T73" fmla="*/ 163 h 384"/>
              <a:gd name="T74" fmla="*/ 297 w 384"/>
              <a:gd name="T75" fmla="*/ 186 h 384"/>
              <a:gd name="T76" fmla="*/ 297 w 384"/>
              <a:gd name="T77" fmla="*/ 230 h 384"/>
              <a:gd name="T78" fmla="*/ 308 w 384"/>
              <a:gd name="T79" fmla="*/ 240 h 384"/>
              <a:gd name="T80" fmla="*/ 318 w 384"/>
              <a:gd name="T81" fmla="*/ 230 h 384"/>
              <a:gd name="T82" fmla="*/ 318 w 384"/>
              <a:gd name="T83" fmla="*/ 180 h 384"/>
              <a:gd name="T84" fmla="*/ 286 w 384"/>
              <a:gd name="T85" fmla="*/ 144 h 384"/>
              <a:gd name="T86" fmla="*/ 254 w 384"/>
              <a:gd name="T87" fmla="*/ 160 h 384"/>
              <a:gd name="T88" fmla="*/ 227 w 384"/>
              <a:gd name="T89" fmla="*/ 144 h 384"/>
              <a:gd name="T90" fmla="*/ 198 w 384"/>
              <a:gd name="T91" fmla="*/ 160 h 384"/>
              <a:gd name="T92" fmla="*/ 198 w 384"/>
              <a:gd name="T93" fmla="*/ 155 h 384"/>
              <a:gd name="T94" fmla="*/ 188 w 384"/>
              <a:gd name="T95" fmla="*/ 145 h 384"/>
              <a:gd name="T96" fmla="*/ 177 w 384"/>
              <a:gd name="T97" fmla="*/ 15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4" h="384">
                <a:moveTo>
                  <a:pt x="368" y="16"/>
                </a:moveTo>
                <a:cubicBezTo>
                  <a:pt x="368" y="368"/>
                  <a:pt x="368" y="368"/>
                  <a:pt x="368" y="368"/>
                </a:cubicBezTo>
                <a:cubicBezTo>
                  <a:pt x="16" y="368"/>
                  <a:pt x="16" y="368"/>
                  <a:pt x="16" y="368"/>
                </a:cubicBezTo>
                <a:cubicBezTo>
                  <a:pt x="16" y="16"/>
                  <a:pt x="16" y="16"/>
                  <a:pt x="16" y="16"/>
                </a:cubicBezTo>
                <a:cubicBezTo>
                  <a:pt x="368" y="16"/>
                  <a:pt x="368" y="16"/>
                  <a:pt x="368" y="16"/>
                </a:cubicBezTo>
                <a:moveTo>
                  <a:pt x="38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4"/>
                  <a:pt x="0" y="384"/>
                  <a:pt x="0" y="384"/>
                </a:cubicBezTo>
                <a:cubicBezTo>
                  <a:pt x="384" y="384"/>
                  <a:pt x="384" y="384"/>
                  <a:pt x="384" y="384"/>
                </a:cubicBezTo>
                <a:cubicBezTo>
                  <a:pt x="384" y="0"/>
                  <a:pt x="384" y="0"/>
                  <a:pt x="384" y="0"/>
                </a:cubicBezTo>
                <a:close/>
                <a:moveTo>
                  <a:pt x="115" y="241"/>
                </a:moveTo>
                <a:cubicBezTo>
                  <a:pt x="121" y="241"/>
                  <a:pt x="125" y="237"/>
                  <a:pt x="127" y="231"/>
                </a:cubicBezTo>
                <a:cubicBezTo>
                  <a:pt x="127" y="231"/>
                  <a:pt x="127" y="231"/>
                  <a:pt x="159" y="160"/>
                </a:cubicBezTo>
                <a:cubicBezTo>
                  <a:pt x="159" y="159"/>
                  <a:pt x="160" y="157"/>
                  <a:pt x="160" y="154"/>
                </a:cubicBezTo>
                <a:cubicBezTo>
                  <a:pt x="160" y="149"/>
                  <a:pt x="155" y="144"/>
                  <a:pt x="149" y="144"/>
                </a:cubicBezTo>
                <a:cubicBezTo>
                  <a:pt x="144" y="144"/>
                  <a:pt x="141" y="148"/>
                  <a:pt x="139" y="152"/>
                </a:cubicBezTo>
                <a:cubicBezTo>
                  <a:pt x="139" y="152"/>
                  <a:pt x="139" y="152"/>
                  <a:pt x="115" y="214"/>
                </a:cubicBezTo>
                <a:cubicBezTo>
                  <a:pt x="115" y="214"/>
                  <a:pt x="115" y="214"/>
                  <a:pt x="91" y="152"/>
                </a:cubicBezTo>
                <a:cubicBezTo>
                  <a:pt x="89" y="148"/>
                  <a:pt x="86" y="144"/>
                  <a:pt x="80" y="144"/>
                </a:cubicBezTo>
                <a:cubicBezTo>
                  <a:pt x="74" y="144"/>
                  <a:pt x="69" y="149"/>
                  <a:pt x="69" y="154"/>
                </a:cubicBezTo>
                <a:cubicBezTo>
                  <a:pt x="69" y="157"/>
                  <a:pt x="70" y="158"/>
                  <a:pt x="71" y="160"/>
                </a:cubicBezTo>
                <a:cubicBezTo>
                  <a:pt x="71" y="160"/>
                  <a:pt x="71" y="160"/>
                  <a:pt x="102" y="231"/>
                </a:cubicBezTo>
                <a:cubicBezTo>
                  <a:pt x="105" y="237"/>
                  <a:pt x="108" y="241"/>
                  <a:pt x="114" y="241"/>
                </a:cubicBezTo>
                <a:cubicBezTo>
                  <a:pt x="114" y="241"/>
                  <a:pt x="114" y="241"/>
                  <a:pt x="115" y="241"/>
                </a:cubicBezTo>
                <a:close/>
                <a:moveTo>
                  <a:pt x="177" y="155"/>
                </a:moveTo>
                <a:cubicBezTo>
                  <a:pt x="177" y="155"/>
                  <a:pt x="177" y="155"/>
                  <a:pt x="177" y="155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177" y="236"/>
                  <a:pt x="182" y="240"/>
                  <a:pt x="188" y="240"/>
                </a:cubicBezTo>
                <a:cubicBezTo>
                  <a:pt x="194" y="240"/>
                  <a:pt x="198" y="236"/>
                  <a:pt x="198" y="230"/>
                </a:cubicBezTo>
                <a:cubicBezTo>
                  <a:pt x="198" y="230"/>
                  <a:pt x="198" y="230"/>
                  <a:pt x="198" y="186"/>
                </a:cubicBezTo>
                <a:cubicBezTo>
                  <a:pt x="198" y="172"/>
                  <a:pt x="206" y="163"/>
                  <a:pt x="218" y="163"/>
                </a:cubicBezTo>
                <a:cubicBezTo>
                  <a:pt x="230" y="163"/>
                  <a:pt x="237" y="172"/>
                  <a:pt x="237" y="186"/>
                </a:cubicBezTo>
                <a:cubicBezTo>
                  <a:pt x="237" y="186"/>
                  <a:pt x="237" y="186"/>
                  <a:pt x="237" y="230"/>
                </a:cubicBezTo>
                <a:cubicBezTo>
                  <a:pt x="237" y="236"/>
                  <a:pt x="242" y="240"/>
                  <a:pt x="248" y="240"/>
                </a:cubicBezTo>
                <a:cubicBezTo>
                  <a:pt x="254" y="240"/>
                  <a:pt x="259" y="236"/>
                  <a:pt x="259" y="230"/>
                </a:cubicBezTo>
                <a:cubicBezTo>
                  <a:pt x="259" y="230"/>
                  <a:pt x="259" y="230"/>
                  <a:pt x="259" y="186"/>
                </a:cubicBezTo>
                <a:cubicBezTo>
                  <a:pt x="259" y="172"/>
                  <a:pt x="267" y="163"/>
                  <a:pt x="278" y="163"/>
                </a:cubicBezTo>
                <a:cubicBezTo>
                  <a:pt x="290" y="163"/>
                  <a:pt x="297" y="171"/>
                  <a:pt x="297" y="186"/>
                </a:cubicBezTo>
                <a:cubicBezTo>
                  <a:pt x="297" y="186"/>
                  <a:pt x="297" y="186"/>
                  <a:pt x="297" y="230"/>
                </a:cubicBezTo>
                <a:cubicBezTo>
                  <a:pt x="297" y="236"/>
                  <a:pt x="302" y="240"/>
                  <a:pt x="308" y="240"/>
                </a:cubicBezTo>
                <a:cubicBezTo>
                  <a:pt x="314" y="240"/>
                  <a:pt x="318" y="236"/>
                  <a:pt x="318" y="230"/>
                </a:cubicBezTo>
                <a:cubicBezTo>
                  <a:pt x="318" y="230"/>
                  <a:pt x="318" y="230"/>
                  <a:pt x="318" y="180"/>
                </a:cubicBezTo>
                <a:cubicBezTo>
                  <a:pt x="318" y="157"/>
                  <a:pt x="306" y="144"/>
                  <a:pt x="286" y="144"/>
                </a:cubicBezTo>
                <a:cubicBezTo>
                  <a:pt x="272" y="144"/>
                  <a:pt x="262" y="150"/>
                  <a:pt x="254" y="160"/>
                </a:cubicBezTo>
                <a:cubicBezTo>
                  <a:pt x="250" y="150"/>
                  <a:pt x="240" y="144"/>
                  <a:pt x="227" y="144"/>
                </a:cubicBezTo>
                <a:cubicBezTo>
                  <a:pt x="212" y="144"/>
                  <a:pt x="204" y="152"/>
                  <a:pt x="198" y="160"/>
                </a:cubicBezTo>
                <a:cubicBezTo>
                  <a:pt x="198" y="160"/>
                  <a:pt x="198" y="160"/>
                  <a:pt x="198" y="155"/>
                </a:cubicBezTo>
                <a:cubicBezTo>
                  <a:pt x="198" y="149"/>
                  <a:pt x="194" y="145"/>
                  <a:pt x="188" y="145"/>
                </a:cubicBezTo>
                <a:cubicBezTo>
                  <a:pt x="182" y="145"/>
                  <a:pt x="177" y="149"/>
                  <a:pt x="177" y="1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EEEB7F7F-700E-41AE-A33C-2A7E14B8B39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73168" y="5025446"/>
            <a:ext cx="445568" cy="445568"/>
          </a:xfrm>
          <a:custGeom>
            <a:avLst/>
            <a:gdLst>
              <a:gd name="T0" fmla="*/ 368 w 384"/>
              <a:gd name="T1" fmla="*/ 16 h 384"/>
              <a:gd name="T2" fmla="*/ 368 w 384"/>
              <a:gd name="T3" fmla="*/ 368 h 384"/>
              <a:gd name="T4" fmla="*/ 16 w 384"/>
              <a:gd name="T5" fmla="*/ 368 h 384"/>
              <a:gd name="T6" fmla="*/ 16 w 384"/>
              <a:gd name="T7" fmla="*/ 16 h 384"/>
              <a:gd name="T8" fmla="*/ 368 w 384"/>
              <a:gd name="T9" fmla="*/ 16 h 384"/>
              <a:gd name="T10" fmla="*/ 384 w 384"/>
              <a:gd name="T11" fmla="*/ 0 h 384"/>
              <a:gd name="T12" fmla="*/ 0 w 384"/>
              <a:gd name="T13" fmla="*/ 0 h 384"/>
              <a:gd name="T14" fmla="*/ 0 w 384"/>
              <a:gd name="T15" fmla="*/ 384 h 384"/>
              <a:gd name="T16" fmla="*/ 384 w 384"/>
              <a:gd name="T17" fmla="*/ 384 h 384"/>
              <a:gd name="T18" fmla="*/ 384 w 384"/>
              <a:gd name="T19" fmla="*/ 0 h 384"/>
              <a:gd name="T20" fmla="*/ 115 w 384"/>
              <a:gd name="T21" fmla="*/ 241 h 384"/>
              <a:gd name="T22" fmla="*/ 127 w 384"/>
              <a:gd name="T23" fmla="*/ 231 h 384"/>
              <a:gd name="T24" fmla="*/ 159 w 384"/>
              <a:gd name="T25" fmla="*/ 160 h 384"/>
              <a:gd name="T26" fmla="*/ 160 w 384"/>
              <a:gd name="T27" fmla="*/ 154 h 384"/>
              <a:gd name="T28" fmla="*/ 149 w 384"/>
              <a:gd name="T29" fmla="*/ 144 h 384"/>
              <a:gd name="T30" fmla="*/ 139 w 384"/>
              <a:gd name="T31" fmla="*/ 152 h 384"/>
              <a:gd name="T32" fmla="*/ 115 w 384"/>
              <a:gd name="T33" fmla="*/ 214 h 384"/>
              <a:gd name="T34" fmla="*/ 91 w 384"/>
              <a:gd name="T35" fmla="*/ 152 h 384"/>
              <a:gd name="T36" fmla="*/ 80 w 384"/>
              <a:gd name="T37" fmla="*/ 144 h 384"/>
              <a:gd name="T38" fmla="*/ 69 w 384"/>
              <a:gd name="T39" fmla="*/ 154 h 384"/>
              <a:gd name="T40" fmla="*/ 71 w 384"/>
              <a:gd name="T41" fmla="*/ 160 h 384"/>
              <a:gd name="T42" fmla="*/ 102 w 384"/>
              <a:gd name="T43" fmla="*/ 231 h 384"/>
              <a:gd name="T44" fmla="*/ 114 w 384"/>
              <a:gd name="T45" fmla="*/ 241 h 384"/>
              <a:gd name="T46" fmla="*/ 115 w 384"/>
              <a:gd name="T47" fmla="*/ 241 h 384"/>
              <a:gd name="T48" fmla="*/ 177 w 384"/>
              <a:gd name="T49" fmla="*/ 155 h 384"/>
              <a:gd name="T50" fmla="*/ 177 w 384"/>
              <a:gd name="T51" fmla="*/ 155 h 384"/>
              <a:gd name="T52" fmla="*/ 177 w 384"/>
              <a:gd name="T53" fmla="*/ 230 h 384"/>
              <a:gd name="T54" fmla="*/ 188 w 384"/>
              <a:gd name="T55" fmla="*/ 240 h 384"/>
              <a:gd name="T56" fmla="*/ 198 w 384"/>
              <a:gd name="T57" fmla="*/ 230 h 384"/>
              <a:gd name="T58" fmla="*/ 198 w 384"/>
              <a:gd name="T59" fmla="*/ 186 h 384"/>
              <a:gd name="T60" fmla="*/ 218 w 384"/>
              <a:gd name="T61" fmla="*/ 163 h 384"/>
              <a:gd name="T62" fmla="*/ 237 w 384"/>
              <a:gd name="T63" fmla="*/ 186 h 384"/>
              <a:gd name="T64" fmla="*/ 237 w 384"/>
              <a:gd name="T65" fmla="*/ 230 h 384"/>
              <a:gd name="T66" fmla="*/ 248 w 384"/>
              <a:gd name="T67" fmla="*/ 240 h 384"/>
              <a:gd name="T68" fmla="*/ 259 w 384"/>
              <a:gd name="T69" fmla="*/ 230 h 384"/>
              <a:gd name="T70" fmla="*/ 259 w 384"/>
              <a:gd name="T71" fmla="*/ 186 h 384"/>
              <a:gd name="T72" fmla="*/ 278 w 384"/>
              <a:gd name="T73" fmla="*/ 163 h 384"/>
              <a:gd name="T74" fmla="*/ 297 w 384"/>
              <a:gd name="T75" fmla="*/ 186 h 384"/>
              <a:gd name="T76" fmla="*/ 297 w 384"/>
              <a:gd name="T77" fmla="*/ 230 h 384"/>
              <a:gd name="T78" fmla="*/ 308 w 384"/>
              <a:gd name="T79" fmla="*/ 240 h 384"/>
              <a:gd name="T80" fmla="*/ 318 w 384"/>
              <a:gd name="T81" fmla="*/ 230 h 384"/>
              <a:gd name="T82" fmla="*/ 318 w 384"/>
              <a:gd name="T83" fmla="*/ 180 h 384"/>
              <a:gd name="T84" fmla="*/ 286 w 384"/>
              <a:gd name="T85" fmla="*/ 144 h 384"/>
              <a:gd name="T86" fmla="*/ 254 w 384"/>
              <a:gd name="T87" fmla="*/ 160 h 384"/>
              <a:gd name="T88" fmla="*/ 227 w 384"/>
              <a:gd name="T89" fmla="*/ 144 h 384"/>
              <a:gd name="T90" fmla="*/ 198 w 384"/>
              <a:gd name="T91" fmla="*/ 160 h 384"/>
              <a:gd name="T92" fmla="*/ 198 w 384"/>
              <a:gd name="T93" fmla="*/ 155 h 384"/>
              <a:gd name="T94" fmla="*/ 188 w 384"/>
              <a:gd name="T95" fmla="*/ 145 h 384"/>
              <a:gd name="T96" fmla="*/ 177 w 384"/>
              <a:gd name="T97" fmla="*/ 15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4" h="384">
                <a:moveTo>
                  <a:pt x="368" y="16"/>
                </a:moveTo>
                <a:cubicBezTo>
                  <a:pt x="368" y="368"/>
                  <a:pt x="368" y="368"/>
                  <a:pt x="368" y="368"/>
                </a:cubicBezTo>
                <a:cubicBezTo>
                  <a:pt x="16" y="368"/>
                  <a:pt x="16" y="368"/>
                  <a:pt x="16" y="368"/>
                </a:cubicBezTo>
                <a:cubicBezTo>
                  <a:pt x="16" y="16"/>
                  <a:pt x="16" y="16"/>
                  <a:pt x="16" y="16"/>
                </a:cubicBezTo>
                <a:cubicBezTo>
                  <a:pt x="368" y="16"/>
                  <a:pt x="368" y="16"/>
                  <a:pt x="368" y="16"/>
                </a:cubicBezTo>
                <a:moveTo>
                  <a:pt x="38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4"/>
                  <a:pt x="0" y="384"/>
                  <a:pt x="0" y="384"/>
                </a:cubicBezTo>
                <a:cubicBezTo>
                  <a:pt x="384" y="384"/>
                  <a:pt x="384" y="384"/>
                  <a:pt x="384" y="384"/>
                </a:cubicBezTo>
                <a:cubicBezTo>
                  <a:pt x="384" y="0"/>
                  <a:pt x="384" y="0"/>
                  <a:pt x="384" y="0"/>
                </a:cubicBezTo>
                <a:close/>
                <a:moveTo>
                  <a:pt x="115" y="241"/>
                </a:moveTo>
                <a:cubicBezTo>
                  <a:pt x="121" y="241"/>
                  <a:pt x="125" y="237"/>
                  <a:pt x="127" y="231"/>
                </a:cubicBezTo>
                <a:cubicBezTo>
                  <a:pt x="127" y="231"/>
                  <a:pt x="127" y="231"/>
                  <a:pt x="159" y="160"/>
                </a:cubicBezTo>
                <a:cubicBezTo>
                  <a:pt x="159" y="159"/>
                  <a:pt x="160" y="157"/>
                  <a:pt x="160" y="154"/>
                </a:cubicBezTo>
                <a:cubicBezTo>
                  <a:pt x="160" y="149"/>
                  <a:pt x="155" y="144"/>
                  <a:pt x="149" y="144"/>
                </a:cubicBezTo>
                <a:cubicBezTo>
                  <a:pt x="144" y="144"/>
                  <a:pt x="141" y="148"/>
                  <a:pt x="139" y="152"/>
                </a:cubicBezTo>
                <a:cubicBezTo>
                  <a:pt x="139" y="152"/>
                  <a:pt x="139" y="152"/>
                  <a:pt x="115" y="214"/>
                </a:cubicBezTo>
                <a:cubicBezTo>
                  <a:pt x="115" y="214"/>
                  <a:pt x="115" y="214"/>
                  <a:pt x="91" y="152"/>
                </a:cubicBezTo>
                <a:cubicBezTo>
                  <a:pt x="89" y="148"/>
                  <a:pt x="86" y="144"/>
                  <a:pt x="80" y="144"/>
                </a:cubicBezTo>
                <a:cubicBezTo>
                  <a:pt x="74" y="144"/>
                  <a:pt x="69" y="149"/>
                  <a:pt x="69" y="154"/>
                </a:cubicBezTo>
                <a:cubicBezTo>
                  <a:pt x="69" y="157"/>
                  <a:pt x="70" y="158"/>
                  <a:pt x="71" y="160"/>
                </a:cubicBezTo>
                <a:cubicBezTo>
                  <a:pt x="71" y="160"/>
                  <a:pt x="71" y="160"/>
                  <a:pt x="102" y="231"/>
                </a:cubicBezTo>
                <a:cubicBezTo>
                  <a:pt x="105" y="237"/>
                  <a:pt x="108" y="241"/>
                  <a:pt x="114" y="241"/>
                </a:cubicBezTo>
                <a:cubicBezTo>
                  <a:pt x="114" y="241"/>
                  <a:pt x="114" y="241"/>
                  <a:pt x="115" y="241"/>
                </a:cubicBezTo>
                <a:close/>
                <a:moveTo>
                  <a:pt x="177" y="155"/>
                </a:moveTo>
                <a:cubicBezTo>
                  <a:pt x="177" y="155"/>
                  <a:pt x="177" y="155"/>
                  <a:pt x="177" y="155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177" y="236"/>
                  <a:pt x="182" y="240"/>
                  <a:pt x="188" y="240"/>
                </a:cubicBezTo>
                <a:cubicBezTo>
                  <a:pt x="194" y="240"/>
                  <a:pt x="198" y="236"/>
                  <a:pt x="198" y="230"/>
                </a:cubicBezTo>
                <a:cubicBezTo>
                  <a:pt x="198" y="230"/>
                  <a:pt x="198" y="230"/>
                  <a:pt x="198" y="186"/>
                </a:cubicBezTo>
                <a:cubicBezTo>
                  <a:pt x="198" y="172"/>
                  <a:pt x="206" y="163"/>
                  <a:pt x="218" y="163"/>
                </a:cubicBezTo>
                <a:cubicBezTo>
                  <a:pt x="230" y="163"/>
                  <a:pt x="237" y="172"/>
                  <a:pt x="237" y="186"/>
                </a:cubicBezTo>
                <a:cubicBezTo>
                  <a:pt x="237" y="186"/>
                  <a:pt x="237" y="186"/>
                  <a:pt x="237" y="230"/>
                </a:cubicBezTo>
                <a:cubicBezTo>
                  <a:pt x="237" y="236"/>
                  <a:pt x="242" y="240"/>
                  <a:pt x="248" y="240"/>
                </a:cubicBezTo>
                <a:cubicBezTo>
                  <a:pt x="254" y="240"/>
                  <a:pt x="259" y="236"/>
                  <a:pt x="259" y="230"/>
                </a:cubicBezTo>
                <a:cubicBezTo>
                  <a:pt x="259" y="230"/>
                  <a:pt x="259" y="230"/>
                  <a:pt x="259" y="186"/>
                </a:cubicBezTo>
                <a:cubicBezTo>
                  <a:pt x="259" y="172"/>
                  <a:pt x="267" y="163"/>
                  <a:pt x="278" y="163"/>
                </a:cubicBezTo>
                <a:cubicBezTo>
                  <a:pt x="290" y="163"/>
                  <a:pt x="297" y="171"/>
                  <a:pt x="297" y="186"/>
                </a:cubicBezTo>
                <a:cubicBezTo>
                  <a:pt x="297" y="186"/>
                  <a:pt x="297" y="186"/>
                  <a:pt x="297" y="230"/>
                </a:cubicBezTo>
                <a:cubicBezTo>
                  <a:pt x="297" y="236"/>
                  <a:pt x="302" y="240"/>
                  <a:pt x="308" y="240"/>
                </a:cubicBezTo>
                <a:cubicBezTo>
                  <a:pt x="314" y="240"/>
                  <a:pt x="318" y="236"/>
                  <a:pt x="318" y="230"/>
                </a:cubicBezTo>
                <a:cubicBezTo>
                  <a:pt x="318" y="230"/>
                  <a:pt x="318" y="230"/>
                  <a:pt x="318" y="180"/>
                </a:cubicBezTo>
                <a:cubicBezTo>
                  <a:pt x="318" y="157"/>
                  <a:pt x="306" y="144"/>
                  <a:pt x="286" y="144"/>
                </a:cubicBezTo>
                <a:cubicBezTo>
                  <a:pt x="272" y="144"/>
                  <a:pt x="262" y="150"/>
                  <a:pt x="254" y="160"/>
                </a:cubicBezTo>
                <a:cubicBezTo>
                  <a:pt x="250" y="150"/>
                  <a:pt x="240" y="144"/>
                  <a:pt x="227" y="144"/>
                </a:cubicBezTo>
                <a:cubicBezTo>
                  <a:pt x="212" y="144"/>
                  <a:pt x="204" y="152"/>
                  <a:pt x="198" y="160"/>
                </a:cubicBezTo>
                <a:cubicBezTo>
                  <a:pt x="198" y="160"/>
                  <a:pt x="198" y="160"/>
                  <a:pt x="198" y="155"/>
                </a:cubicBezTo>
                <a:cubicBezTo>
                  <a:pt x="198" y="149"/>
                  <a:pt x="194" y="145"/>
                  <a:pt x="188" y="145"/>
                </a:cubicBezTo>
                <a:cubicBezTo>
                  <a:pt x="182" y="145"/>
                  <a:pt x="177" y="149"/>
                  <a:pt x="177" y="1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ABD864B2-C867-4CFE-8A57-973D1F0E979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848610" y="5029397"/>
            <a:ext cx="445568" cy="445568"/>
          </a:xfrm>
          <a:custGeom>
            <a:avLst/>
            <a:gdLst>
              <a:gd name="T0" fmla="*/ 368 w 384"/>
              <a:gd name="T1" fmla="*/ 16 h 384"/>
              <a:gd name="T2" fmla="*/ 368 w 384"/>
              <a:gd name="T3" fmla="*/ 368 h 384"/>
              <a:gd name="T4" fmla="*/ 16 w 384"/>
              <a:gd name="T5" fmla="*/ 368 h 384"/>
              <a:gd name="T6" fmla="*/ 16 w 384"/>
              <a:gd name="T7" fmla="*/ 16 h 384"/>
              <a:gd name="T8" fmla="*/ 368 w 384"/>
              <a:gd name="T9" fmla="*/ 16 h 384"/>
              <a:gd name="T10" fmla="*/ 384 w 384"/>
              <a:gd name="T11" fmla="*/ 0 h 384"/>
              <a:gd name="T12" fmla="*/ 0 w 384"/>
              <a:gd name="T13" fmla="*/ 0 h 384"/>
              <a:gd name="T14" fmla="*/ 0 w 384"/>
              <a:gd name="T15" fmla="*/ 384 h 384"/>
              <a:gd name="T16" fmla="*/ 384 w 384"/>
              <a:gd name="T17" fmla="*/ 384 h 384"/>
              <a:gd name="T18" fmla="*/ 384 w 384"/>
              <a:gd name="T19" fmla="*/ 0 h 384"/>
              <a:gd name="T20" fmla="*/ 115 w 384"/>
              <a:gd name="T21" fmla="*/ 241 h 384"/>
              <a:gd name="T22" fmla="*/ 127 w 384"/>
              <a:gd name="T23" fmla="*/ 231 h 384"/>
              <a:gd name="T24" fmla="*/ 159 w 384"/>
              <a:gd name="T25" fmla="*/ 160 h 384"/>
              <a:gd name="T26" fmla="*/ 160 w 384"/>
              <a:gd name="T27" fmla="*/ 154 h 384"/>
              <a:gd name="T28" fmla="*/ 149 w 384"/>
              <a:gd name="T29" fmla="*/ 144 h 384"/>
              <a:gd name="T30" fmla="*/ 139 w 384"/>
              <a:gd name="T31" fmla="*/ 152 h 384"/>
              <a:gd name="T32" fmla="*/ 115 w 384"/>
              <a:gd name="T33" fmla="*/ 214 h 384"/>
              <a:gd name="T34" fmla="*/ 91 w 384"/>
              <a:gd name="T35" fmla="*/ 152 h 384"/>
              <a:gd name="T36" fmla="*/ 80 w 384"/>
              <a:gd name="T37" fmla="*/ 144 h 384"/>
              <a:gd name="T38" fmla="*/ 69 w 384"/>
              <a:gd name="T39" fmla="*/ 154 h 384"/>
              <a:gd name="T40" fmla="*/ 71 w 384"/>
              <a:gd name="T41" fmla="*/ 160 h 384"/>
              <a:gd name="T42" fmla="*/ 102 w 384"/>
              <a:gd name="T43" fmla="*/ 231 h 384"/>
              <a:gd name="T44" fmla="*/ 114 w 384"/>
              <a:gd name="T45" fmla="*/ 241 h 384"/>
              <a:gd name="T46" fmla="*/ 115 w 384"/>
              <a:gd name="T47" fmla="*/ 241 h 384"/>
              <a:gd name="T48" fmla="*/ 177 w 384"/>
              <a:gd name="T49" fmla="*/ 155 h 384"/>
              <a:gd name="T50" fmla="*/ 177 w 384"/>
              <a:gd name="T51" fmla="*/ 155 h 384"/>
              <a:gd name="T52" fmla="*/ 177 w 384"/>
              <a:gd name="T53" fmla="*/ 230 h 384"/>
              <a:gd name="T54" fmla="*/ 188 w 384"/>
              <a:gd name="T55" fmla="*/ 240 h 384"/>
              <a:gd name="T56" fmla="*/ 198 w 384"/>
              <a:gd name="T57" fmla="*/ 230 h 384"/>
              <a:gd name="T58" fmla="*/ 198 w 384"/>
              <a:gd name="T59" fmla="*/ 186 h 384"/>
              <a:gd name="T60" fmla="*/ 218 w 384"/>
              <a:gd name="T61" fmla="*/ 163 h 384"/>
              <a:gd name="T62" fmla="*/ 237 w 384"/>
              <a:gd name="T63" fmla="*/ 186 h 384"/>
              <a:gd name="T64" fmla="*/ 237 w 384"/>
              <a:gd name="T65" fmla="*/ 230 h 384"/>
              <a:gd name="T66" fmla="*/ 248 w 384"/>
              <a:gd name="T67" fmla="*/ 240 h 384"/>
              <a:gd name="T68" fmla="*/ 259 w 384"/>
              <a:gd name="T69" fmla="*/ 230 h 384"/>
              <a:gd name="T70" fmla="*/ 259 w 384"/>
              <a:gd name="T71" fmla="*/ 186 h 384"/>
              <a:gd name="T72" fmla="*/ 278 w 384"/>
              <a:gd name="T73" fmla="*/ 163 h 384"/>
              <a:gd name="T74" fmla="*/ 297 w 384"/>
              <a:gd name="T75" fmla="*/ 186 h 384"/>
              <a:gd name="T76" fmla="*/ 297 w 384"/>
              <a:gd name="T77" fmla="*/ 230 h 384"/>
              <a:gd name="T78" fmla="*/ 308 w 384"/>
              <a:gd name="T79" fmla="*/ 240 h 384"/>
              <a:gd name="T80" fmla="*/ 318 w 384"/>
              <a:gd name="T81" fmla="*/ 230 h 384"/>
              <a:gd name="T82" fmla="*/ 318 w 384"/>
              <a:gd name="T83" fmla="*/ 180 h 384"/>
              <a:gd name="T84" fmla="*/ 286 w 384"/>
              <a:gd name="T85" fmla="*/ 144 h 384"/>
              <a:gd name="T86" fmla="*/ 254 w 384"/>
              <a:gd name="T87" fmla="*/ 160 h 384"/>
              <a:gd name="T88" fmla="*/ 227 w 384"/>
              <a:gd name="T89" fmla="*/ 144 h 384"/>
              <a:gd name="T90" fmla="*/ 198 w 384"/>
              <a:gd name="T91" fmla="*/ 160 h 384"/>
              <a:gd name="T92" fmla="*/ 198 w 384"/>
              <a:gd name="T93" fmla="*/ 155 h 384"/>
              <a:gd name="T94" fmla="*/ 188 w 384"/>
              <a:gd name="T95" fmla="*/ 145 h 384"/>
              <a:gd name="T96" fmla="*/ 177 w 384"/>
              <a:gd name="T97" fmla="*/ 15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4" h="384">
                <a:moveTo>
                  <a:pt x="368" y="16"/>
                </a:moveTo>
                <a:cubicBezTo>
                  <a:pt x="368" y="368"/>
                  <a:pt x="368" y="368"/>
                  <a:pt x="368" y="368"/>
                </a:cubicBezTo>
                <a:cubicBezTo>
                  <a:pt x="16" y="368"/>
                  <a:pt x="16" y="368"/>
                  <a:pt x="16" y="368"/>
                </a:cubicBezTo>
                <a:cubicBezTo>
                  <a:pt x="16" y="16"/>
                  <a:pt x="16" y="16"/>
                  <a:pt x="16" y="16"/>
                </a:cubicBezTo>
                <a:cubicBezTo>
                  <a:pt x="368" y="16"/>
                  <a:pt x="368" y="16"/>
                  <a:pt x="368" y="16"/>
                </a:cubicBezTo>
                <a:moveTo>
                  <a:pt x="38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4"/>
                  <a:pt x="0" y="384"/>
                  <a:pt x="0" y="384"/>
                </a:cubicBezTo>
                <a:cubicBezTo>
                  <a:pt x="384" y="384"/>
                  <a:pt x="384" y="384"/>
                  <a:pt x="384" y="384"/>
                </a:cubicBezTo>
                <a:cubicBezTo>
                  <a:pt x="384" y="0"/>
                  <a:pt x="384" y="0"/>
                  <a:pt x="384" y="0"/>
                </a:cubicBezTo>
                <a:close/>
                <a:moveTo>
                  <a:pt x="115" y="241"/>
                </a:moveTo>
                <a:cubicBezTo>
                  <a:pt x="121" y="241"/>
                  <a:pt x="125" y="237"/>
                  <a:pt x="127" y="231"/>
                </a:cubicBezTo>
                <a:cubicBezTo>
                  <a:pt x="127" y="231"/>
                  <a:pt x="127" y="231"/>
                  <a:pt x="159" y="160"/>
                </a:cubicBezTo>
                <a:cubicBezTo>
                  <a:pt x="159" y="159"/>
                  <a:pt x="160" y="157"/>
                  <a:pt x="160" y="154"/>
                </a:cubicBezTo>
                <a:cubicBezTo>
                  <a:pt x="160" y="149"/>
                  <a:pt x="155" y="144"/>
                  <a:pt x="149" y="144"/>
                </a:cubicBezTo>
                <a:cubicBezTo>
                  <a:pt x="144" y="144"/>
                  <a:pt x="141" y="148"/>
                  <a:pt x="139" y="152"/>
                </a:cubicBezTo>
                <a:cubicBezTo>
                  <a:pt x="139" y="152"/>
                  <a:pt x="139" y="152"/>
                  <a:pt x="115" y="214"/>
                </a:cubicBezTo>
                <a:cubicBezTo>
                  <a:pt x="115" y="214"/>
                  <a:pt x="115" y="214"/>
                  <a:pt x="91" y="152"/>
                </a:cubicBezTo>
                <a:cubicBezTo>
                  <a:pt x="89" y="148"/>
                  <a:pt x="86" y="144"/>
                  <a:pt x="80" y="144"/>
                </a:cubicBezTo>
                <a:cubicBezTo>
                  <a:pt x="74" y="144"/>
                  <a:pt x="69" y="149"/>
                  <a:pt x="69" y="154"/>
                </a:cubicBezTo>
                <a:cubicBezTo>
                  <a:pt x="69" y="157"/>
                  <a:pt x="70" y="158"/>
                  <a:pt x="71" y="160"/>
                </a:cubicBezTo>
                <a:cubicBezTo>
                  <a:pt x="71" y="160"/>
                  <a:pt x="71" y="160"/>
                  <a:pt x="102" y="231"/>
                </a:cubicBezTo>
                <a:cubicBezTo>
                  <a:pt x="105" y="237"/>
                  <a:pt x="108" y="241"/>
                  <a:pt x="114" y="241"/>
                </a:cubicBezTo>
                <a:cubicBezTo>
                  <a:pt x="114" y="241"/>
                  <a:pt x="114" y="241"/>
                  <a:pt x="115" y="241"/>
                </a:cubicBezTo>
                <a:close/>
                <a:moveTo>
                  <a:pt x="177" y="155"/>
                </a:moveTo>
                <a:cubicBezTo>
                  <a:pt x="177" y="155"/>
                  <a:pt x="177" y="155"/>
                  <a:pt x="177" y="155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177" y="236"/>
                  <a:pt x="182" y="240"/>
                  <a:pt x="188" y="240"/>
                </a:cubicBezTo>
                <a:cubicBezTo>
                  <a:pt x="194" y="240"/>
                  <a:pt x="198" y="236"/>
                  <a:pt x="198" y="230"/>
                </a:cubicBezTo>
                <a:cubicBezTo>
                  <a:pt x="198" y="230"/>
                  <a:pt x="198" y="230"/>
                  <a:pt x="198" y="186"/>
                </a:cubicBezTo>
                <a:cubicBezTo>
                  <a:pt x="198" y="172"/>
                  <a:pt x="206" y="163"/>
                  <a:pt x="218" y="163"/>
                </a:cubicBezTo>
                <a:cubicBezTo>
                  <a:pt x="230" y="163"/>
                  <a:pt x="237" y="172"/>
                  <a:pt x="237" y="186"/>
                </a:cubicBezTo>
                <a:cubicBezTo>
                  <a:pt x="237" y="186"/>
                  <a:pt x="237" y="186"/>
                  <a:pt x="237" y="230"/>
                </a:cubicBezTo>
                <a:cubicBezTo>
                  <a:pt x="237" y="236"/>
                  <a:pt x="242" y="240"/>
                  <a:pt x="248" y="240"/>
                </a:cubicBezTo>
                <a:cubicBezTo>
                  <a:pt x="254" y="240"/>
                  <a:pt x="259" y="236"/>
                  <a:pt x="259" y="230"/>
                </a:cubicBezTo>
                <a:cubicBezTo>
                  <a:pt x="259" y="230"/>
                  <a:pt x="259" y="230"/>
                  <a:pt x="259" y="186"/>
                </a:cubicBezTo>
                <a:cubicBezTo>
                  <a:pt x="259" y="172"/>
                  <a:pt x="267" y="163"/>
                  <a:pt x="278" y="163"/>
                </a:cubicBezTo>
                <a:cubicBezTo>
                  <a:pt x="290" y="163"/>
                  <a:pt x="297" y="171"/>
                  <a:pt x="297" y="186"/>
                </a:cubicBezTo>
                <a:cubicBezTo>
                  <a:pt x="297" y="186"/>
                  <a:pt x="297" y="186"/>
                  <a:pt x="297" y="230"/>
                </a:cubicBezTo>
                <a:cubicBezTo>
                  <a:pt x="297" y="236"/>
                  <a:pt x="302" y="240"/>
                  <a:pt x="308" y="240"/>
                </a:cubicBezTo>
                <a:cubicBezTo>
                  <a:pt x="314" y="240"/>
                  <a:pt x="318" y="236"/>
                  <a:pt x="318" y="230"/>
                </a:cubicBezTo>
                <a:cubicBezTo>
                  <a:pt x="318" y="230"/>
                  <a:pt x="318" y="230"/>
                  <a:pt x="318" y="180"/>
                </a:cubicBezTo>
                <a:cubicBezTo>
                  <a:pt x="318" y="157"/>
                  <a:pt x="306" y="144"/>
                  <a:pt x="286" y="144"/>
                </a:cubicBezTo>
                <a:cubicBezTo>
                  <a:pt x="272" y="144"/>
                  <a:pt x="262" y="150"/>
                  <a:pt x="254" y="160"/>
                </a:cubicBezTo>
                <a:cubicBezTo>
                  <a:pt x="250" y="150"/>
                  <a:pt x="240" y="144"/>
                  <a:pt x="227" y="144"/>
                </a:cubicBezTo>
                <a:cubicBezTo>
                  <a:pt x="212" y="144"/>
                  <a:pt x="204" y="152"/>
                  <a:pt x="198" y="160"/>
                </a:cubicBezTo>
                <a:cubicBezTo>
                  <a:pt x="198" y="160"/>
                  <a:pt x="198" y="160"/>
                  <a:pt x="198" y="155"/>
                </a:cubicBezTo>
                <a:cubicBezTo>
                  <a:pt x="198" y="149"/>
                  <a:pt x="194" y="145"/>
                  <a:pt x="188" y="145"/>
                </a:cubicBezTo>
                <a:cubicBezTo>
                  <a:pt x="182" y="145"/>
                  <a:pt x="177" y="149"/>
                  <a:pt x="177" y="15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34CC1E-2C28-4089-BA72-44A1D59CF15C}"/>
              </a:ext>
            </a:extLst>
          </p:cNvPr>
          <p:cNvSpPr txBox="1"/>
          <p:nvPr/>
        </p:nvSpPr>
        <p:spPr>
          <a:xfrm>
            <a:off x="8667978" y="1447723"/>
            <a:ext cx="1520083" cy="6773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marL="0" marR="0" lvl="0" indent="0" algn="l" defTabSz="914026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 AVS </a:t>
            </a:r>
          </a:p>
          <a:p>
            <a:pPr marL="0" marR="0" lvl="0" indent="0" algn="l" defTabSz="914026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000000"/>
                </a:solidFill>
                <a:latin typeface="Segoe UI Semibold"/>
              </a:rPr>
              <a:t>Underlay 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015CA9E-7E56-40F4-B1A0-675C458C6AF5}"/>
              </a:ext>
            </a:extLst>
          </p:cNvPr>
          <p:cNvSpPr txBox="1"/>
          <p:nvPr/>
        </p:nvSpPr>
        <p:spPr>
          <a:xfrm>
            <a:off x="389112" y="1771080"/>
            <a:ext cx="5537848" cy="3961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07000"/>
              </a:lnSpc>
            </a:pPr>
            <a:r>
              <a:rPr lang="en-US" sz="180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Logical Configuration </a:t>
            </a:r>
          </a:p>
          <a:p>
            <a:pPr marL="0" lvl="1">
              <a:lnSpc>
                <a:spcPct val="107000"/>
              </a:lnSpc>
            </a:pPr>
            <a:r>
              <a:rPr lang="en-US" sz="180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(Pre-provisioned by AVS Control Plane)</a:t>
            </a:r>
          </a:p>
          <a:p>
            <a:pPr marL="115888" lvl="1" indent="-115888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>
                <a:cs typeface="Calibri" panose="020F0502020204030204" pitchFamily="34" charset="0"/>
              </a:rPr>
              <a:t>Tier-0 Gateway configured in Active/Active Mode for ECMP</a:t>
            </a:r>
          </a:p>
          <a:p>
            <a:pPr marL="115888" lvl="1" indent="-115888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>
                <a:cs typeface="Calibri" panose="020F0502020204030204" pitchFamily="34" charset="0"/>
              </a:rPr>
              <a:t>Northbound connectivity through BGP on Tier-0 Gateway</a:t>
            </a:r>
          </a:p>
          <a:p>
            <a:pPr marL="115888" lvl="1" indent="-115888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>
                <a:cs typeface="Calibri" panose="020F0502020204030204" pitchFamily="34" charset="0"/>
              </a:rPr>
              <a:t>Pre-provisioned Tier-1 for workload segments connectivity</a:t>
            </a:r>
          </a:p>
          <a:p>
            <a:pPr marL="115888" lvl="1" indent="-115888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>
                <a:cs typeface="Calibri" panose="020F0502020204030204" pitchFamily="34" charset="0"/>
              </a:rPr>
              <a:t>Route Advertisement enabled on pre-provisioned Tier-1 Gateway</a:t>
            </a:r>
          </a:p>
          <a:p>
            <a:pPr marL="115888" lvl="1" indent="-115888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>
                <a:cs typeface="Calibri" panose="020F0502020204030204" pitchFamily="34" charset="0"/>
              </a:rPr>
              <a:t>Route redistribution enabled on Tier-0 Gateway</a:t>
            </a:r>
          </a:p>
          <a:p>
            <a:pPr marL="115888" lvl="1" indent="-115888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>
                <a:effectLst/>
                <a:ea typeface="Calibri" panose="020F0502020204030204" pitchFamily="34" charset="0"/>
              </a:rPr>
              <a:t>Default Internet Access for SDDC </a:t>
            </a:r>
            <a:r>
              <a:rPr lang="en-US" sz="1400">
                <a:ea typeface="Calibri" panose="020F0502020204030204" pitchFamily="34" charset="0"/>
              </a:rPr>
              <a:t>workloads </a:t>
            </a:r>
            <a:r>
              <a:rPr lang="en-US" sz="1400">
                <a:effectLst/>
                <a:ea typeface="Calibri" panose="020F0502020204030204" pitchFamily="34" charset="0"/>
              </a:rPr>
              <a:t>with an option to enable/disable</a:t>
            </a:r>
            <a:endParaRPr lang="en-US" sz="1400">
              <a:cs typeface="Calibri" panose="020F0502020204030204" pitchFamily="34" charset="0"/>
            </a:endParaRPr>
          </a:p>
          <a:p>
            <a:pPr marL="0" lvl="1">
              <a:lnSpc>
                <a:spcPct val="107000"/>
              </a:lnSpc>
            </a:pPr>
            <a:endParaRPr lang="en-US" sz="1400">
              <a:cs typeface="Calibri" panose="020F0502020204030204" pitchFamily="34" charset="0"/>
            </a:endParaRPr>
          </a:p>
          <a:p>
            <a:pPr marL="0" lvl="1">
              <a:lnSpc>
                <a:spcPct val="107000"/>
              </a:lnSpc>
            </a:pPr>
            <a:r>
              <a:rPr lang="en-US" sz="180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What can you do?</a:t>
            </a:r>
          </a:p>
          <a:p>
            <a:pPr marL="115888" lvl="1" indent="-115888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>
                <a:cs typeface="Calibri" panose="020F0502020204030204" pitchFamily="34" charset="0"/>
              </a:rPr>
              <a:t>Create overlay segments (Logical switches) and connect workloads</a:t>
            </a:r>
          </a:p>
          <a:p>
            <a:pPr marL="115888" lvl="1" indent="-115888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>
                <a:cs typeface="Calibri" panose="020F0502020204030204" pitchFamily="34" charset="0"/>
              </a:rPr>
              <a:t>Deploy additional Tier-1 Gateways</a:t>
            </a:r>
          </a:p>
          <a:p>
            <a:pPr marL="115888" lvl="1" indent="-115888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>
                <a:cs typeface="Calibri" panose="020F0502020204030204" pitchFamily="34" charset="0"/>
              </a:rPr>
              <a:t>Deploy Distributed Services like DFW</a:t>
            </a:r>
          </a:p>
          <a:p>
            <a:pPr marL="115888" lvl="1" indent="-115888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>
                <a:cs typeface="Calibri" panose="020F0502020204030204" pitchFamily="34" charset="0"/>
              </a:rPr>
              <a:t>Deploy Stateful services (Load Balancer, Gateway Firewall, DHCP, DNS, etc.) on Tier-1 Gateway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393A3A5-CEB0-4E50-9C0E-3ED2440A902C}"/>
              </a:ext>
            </a:extLst>
          </p:cNvPr>
          <p:cNvSpPr txBox="1"/>
          <p:nvPr/>
        </p:nvSpPr>
        <p:spPr>
          <a:xfrm>
            <a:off x="9289911" y="3758415"/>
            <a:ext cx="1386341" cy="566616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Tier-1  </a:t>
            </a: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(Active/Standby)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F564BF3-0BF0-4037-A685-AAD7EC6880FE}"/>
              </a:ext>
            </a:extLst>
          </p:cNvPr>
          <p:cNvCxnSpPr>
            <a:cxnSpLocks/>
          </p:cNvCxnSpPr>
          <p:nvPr/>
        </p:nvCxnSpPr>
        <p:spPr>
          <a:xfrm>
            <a:off x="7840175" y="4838209"/>
            <a:ext cx="1" cy="192637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BC6C93E-EB8D-4484-9576-5DAE93BCAC0D}"/>
              </a:ext>
            </a:extLst>
          </p:cNvPr>
          <p:cNvCxnSpPr>
            <a:cxnSpLocks/>
          </p:cNvCxnSpPr>
          <p:nvPr/>
        </p:nvCxnSpPr>
        <p:spPr>
          <a:xfrm>
            <a:off x="8490971" y="4843336"/>
            <a:ext cx="1" cy="192637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B76BEEC-5D64-4A4C-9795-93F67AF32938}"/>
              </a:ext>
            </a:extLst>
          </p:cNvPr>
          <p:cNvCxnSpPr>
            <a:cxnSpLocks/>
          </p:cNvCxnSpPr>
          <p:nvPr/>
        </p:nvCxnSpPr>
        <p:spPr>
          <a:xfrm>
            <a:off x="10042041" y="4841611"/>
            <a:ext cx="1" cy="192637"/>
          </a:xfrm>
          <a:prstGeom prst="line">
            <a:avLst/>
          </a:prstGeom>
          <a:ln w="1905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B647B9E-84B5-485A-9FCF-C378E7F4ED9D}"/>
              </a:ext>
            </a:extLst>
          </p:cNvPr>
          <p:cNvCxnSpPr>
            <a:cxnSpLocks/>
            <a:stCxn id="72" idx="0"/>
            <a:endCxn id="37" idx="0"/>
          </p:cNvCxnSpPr>
          <p:nvPr/>
        </p:nvCxnSpPr>
        <p:spPr>
          <a:xfrm flipH="1">
            <a:off x="9104408" y="1056047"/>
            <a:ext cx="1998" cy="331655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aphic 194">
            <a:extLst>
              <a:ext uri="{FF2B5EF4-FFF2-40B4-BE49-F238E27FC236}">
                <a16:creationId xmlns:a16="http://schemas.microsoft.com/office/drawing/2014/main" id="{C09DA20C-D21E-4BCA-9FF3-65471A493606}"/>
              </a:ext>
            </a:extLst>
          </p:cNvPr>
          <p:cNvGrpSpPr/>
          <p:nvPr/>
        </p:nvGrpSpPr>
        <p:grpSpPr>
          <a:xfrm>
            <a:off x="8873062" y="630427"/>
            <a:ext cx="467623" cy="466689"/>
            <a:chOff x="10849928" y="863324"/>
            <a:chExt cx="477000" cy="476047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45922EA-6AF4-41A3-931B-161E57670C54}"/>
                </a:ext>
              </a:extLst>
            </p:cNvPr>
            <p:cNvSpPr/>
            <p:nvPr/>
          </p:nvSpPr>
          <p:spPr>
            <a:xfrm>
              <a:off x="10849928" y="863324"/>
              <a:ext cx="477000" cy="476047"/>
            </a:xfrm>
            <a:custGeom>
              <a:avLst/>
              <a:gdLst>
                <a:gd name="connsiteX0" fmla="*/ 238024 w 477000"/>
                <a:gd name="connsiteY0" fmla="*/ 476048 h 476047"/>
                <a:gd name="connsiteX1" fmla="*/ 206605 w 477000"/>
                <a:gd name="connsiteY1" fmla="*/ 462719 h 476047"/>
                <a:gd name="connsiteX2" fmla="*/ 13329 w 477000"/>
                <a:gd name="connsiteY2" fmla="*/ 269443 h 476047"/>
                <a:gd name="connsiteX3" fmla="*/ 0 w 477000"/>
                <a:gd name="connsiteY3" fmla="*/ 238024 h 476047"/>
                <a:gd name="connsiteX4" fmla="*/ 13329 w 477000"/>
                <a:gd name="connsiteY4" fmla="*/ 206605 h 476047"/>
                <a:gd name="connsiteX5" fmla="*/ 206605 w 477000"/>
                <a:gd name="connsiteY5" fmla="*/ 13329 h 476047"/>
                <a:gd name="connsiteX6" fmla="*/ 238024 w 477000"/>
                <a:gd name="connsiteY6" fmla="*/ 0 h 476047"/>
                <a:gd name="connsiteX7" fmla="*/ 269443 w 477000"/>
                <a:gd name="connsiteY7" fmla="*/ 13329 h 476047"/>
                <a:gd name="connsiteX8" fmla="*/ 463671 w 477000"/>
                <a:gd name="connsiteY8" fmla="*/ 207557 h 476047"/>
                <a:gd name="connsiteX9" fmla="*/ 477000 w 477000"/>
                <a:gd name="connsiteY9" fmla="*/ 238976 h 476047"/>
                <a:gd name="connsiteX10" fmla="*/ 463671 w 477000"/>
                <a:gd name="connsiteY10" fmla="*/ 270395 h 476047"/>
                <a:gd name="connsiteX11" fmla="*/ 269443 w 477000"/>
                <a:gd name="connsiteY11" fmla="*/ 462719 h 476047"/>
                <a:gd name="connsiteX12" fmla="*/ 238024 w 477000"/>
                <a:gd name="connsiteY12" fmla="*/ 476048 h 4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000" h="476047">
                  <a:moveTo>
                    <a:pt x="238024" y="476048"/>
                  </a:moveTo>
                  <a:cubicBezTo>
                    <a:pt x="226599" y="476048"/>
                    <a:pt x="215174" y="471288"/>
                    <a:pt x="206605" y="462719"/>
                  </a:cubicBezTo>
                  <a:lnTo>
                    <a:pt x="13329" y="269443"/>
                  </a:lnTo>
                  <a:cubicBezTo>
                    <a:pt x="4760" y="260874"/>
                    <a:pt x="0" y="249449"/>
                    <a:pt x="0" y="238024"/>
                  </a:cubicBezTo>
                  <a:cubicBezTo>
                    <a:pt x="0" y="226599"/>
                    <a:pt x="4760" y="215174"/>
                    <a:pt x="13329" y="206605"/>
                  </a:cubicBezTo>
                  <a:lnTo>
                    <a:pt x="206605" y="13329"/>
                  </a:lnTo>
                  <a:cubicBezTo>
                    <a:pt x="215174" y="4760"/>
                    <a:pt x="226599" y="0"/>
                    <a:pt x="238024" y="0"/>
                  </a:cubicBezTo>
                  <a:cubicBezTo>
                    <a:pt x="249449" y="0"/>
                    <a:pt x="260874" y="4760"/>
                    <a:pt x="269443" y="13329"/>
                  </a:cubicBezTo>
                  <a:lnTo>
                    <a:pt x="463671" y="207557"/>
                  </a:lnTo>
                  <a:cubicBezTo>
                    <a:pt x="472240" y="216126"/>
                    <a:pt x="477000" y="226599"/>
                    <a:pt x="477000" y="238976"/>
                  </a:cubicBezTo>
                  <a:cubicBezTo>
                    <a:pt x="477000" y="250401"/>
                    <a:pt x="472240" y="261826"/>
                    <a:pt x="463671" y="270395"/>
                  </a:cubicBezTo>
                  <a:lnTo>
                    <a:pt x="269443" y="462719"/>
                  </a:lnTo>
                  <a:cubicBezTo>
                    <a:pt x="260874" y="471288"/>
                    <a:pt x="249449" y="476048"/>
                    <a:pt x="238024" y="476048"/>
                  </a:cubicBezTo>
                </a:path>
              </a:pathLst>
            </a:custGeom>
            <a:solidFill>
              <a:schemeClr val="accent5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23302D8-772E-4908-A9C6-3B5B825E91AE}"/>
                </a:ext>
              </a:extLst>
            </p:cNvPr>
            <p:cNvSpPr/>
            <p:nvPr/>
          </p:nvSpPr>
          <p:spPr>
            <a:xfrm>
              <a:off x="10849928" y="863324"/>
              <a:ext cx="329425" cy="378934"/>
            </a:xfrm>
            <a:custGeom>
              <a:avLst/>
              <a:gdLst>
                <a:gd name="connsiteX0" fmla="*/ 269443 w 329425"/>
                <a:gd name="connsiteY0" fmla="*/ 13329 h 378934"/>
                <a:gd name="connsiteX1" fmla="*/ 238024 w 329425"/>
                <a:gd name="connsiteY1" fmla="*/ 0 h 378934"/>
                <a:gd name="connsiteX2" fmla="*/ 206605 w 329425"/>
                <a:gd name="connsiteY2" fmla="*/ 13329 h 378934"/>
                <a:gd name="connsiteX3" fmla="*/ 13329 w 329425"/>
                <a:gd name="connsiteY3" fmla="*/ 206605 h 378934"/>
                <a:gd name="connsiteX4" fmla="*/ 0 w 329425"/>
                <a:gd name="connsiteY4" fmla="*/ 238024 h 378934"/>
                <a:gd name="connsiteX5" fmla="*/ 13329 w 329425"/>
                <a:gd name="connsiteY5" fmla="*/ 269443 h 378934"/>
                <a:gd name="connsiteX6" fmla="*/ 122820 w 329425"/>
                <a:gd name="connsiteY6" fmla="*/ 378934 h 378934"/>
                <a:gd name="connsiteX7" fmla="*/ 329425 w 329425"/>
                <a:gd name="connsiteY7" fmla="*/ 73311 h 378934"/>
                <a:gd name="connsiteX8" fmla="*/ 269443 w 329425"/>
                <a:gd name="connsiteY8" fmla="*/ 13329 h 3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25" h="378934">
                  <a:moveTo>
                    <a:pt x="269443" y="13329"/>
                  </a:moveTo>
                  <a:cubicBezTo>
                    <a:pt x="260874" y="4760"/>
                    <a:pt x="249449" y="0"/>
                    <a:pt x="238024" y="0"/>
                  </a:cubicBezTo>
                  <a:cubicBezTo>
                    <a:pt x="226599" y="0"/>
                    <a:pt x="215174" y="4760"/>
                    <a:pt x="206605" y="13329"/>
                  </a:cubicBezTo>
                  <a:lnTo>
                    <a:pt x="13329" y="206605"/>
                  </a:lnTo>
                  <a:cubicBezTo>
                    <a:pt x="4760" y="215174"/>
                    <a:pt x="0" y="226599"/>
                    <a:pt x="0" y="238024"/>
                  </a:cubicBezTo>
                  <a:cubicBezTo>
                    <a:pt x="0" y="249449"/>
                    <a:pt x="4760" y="260874"/>
                    <a:pt x="13329" y="269443"/>
                  </a:cubicBezTo>
                  <a:lnTo>
                    <a:pt x="122820" y="378934"/>
                  </a:lnTo>
                  <a:lnTo>
                    <a:pt x="329425" y="73311"/>
                  </a:lnTo>
                  <a:lnTo>
                    <a:pt x="269443" y="13329"/>
                  </a:lnTo>
                  <a:close/>
                </a:path>
              </a:pathLst>
            </a:custGeom>
            <a:solidFill>
              <a:schemeClr val="accent5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9D8AD83-EF68-456E-9695-731F8F2EB3A4}"/>
                </a:ext>
              </a:extLst>
            </p:cNvPr>
            <p:cNvSpPr/>
            <p:nvPr/>
          </p:nvSpPr>
          <p:spPr>
            <a:xfrm>
              <a:off x="11025113" y="905216"/>
              <a:ext cx="125676" cy="154239"/>
            </a:xfrm>
            <a:custGeom>
              <a:avLst/>
              <a:gdLst>
                <a:gd name="connsiteX0" fmla="*/ 62838 w 125676"/>
                <a:gd name="connsiteY0" fmla="*/ 0 h 154239"/>
                <a:gd name="connsiteX1" fmla="*/ 0 w 125676"/>
                <a:gd name="connsiteY1" fmla="*/ 62838 h 154239"/>
                <a:gd name="connsiteX2" fmla="*/ 44749 w 125676"/>
                <a:gd name="connsiteY2" fmla="*/ 62838 h 154239"/>
                <a:gd name="connsiteX3" fmla="*/ 44749 w 125676"/>
                <a:gd name="connsiteY3" fmla="*/ 154240 h 154239"/>
                <a:gd name="connsiteX4" fmla="*/ 81880 w 125676"/>
                <a:gd name="connsiteY4" fmla="*/ 154240 h 154239"/>
                <a:gd name="connsiteX5" fmla="*/ 81880 w 125676"/>
                <a:gd name="connsiteY5" fmla="*/ 62838 h 154239"/>
                <a:gd name="connsiteX6" fmla="*/ 125677 w 125676"/>
                <a:gd name="connsiteY6" fmla="*/ 62838 h 1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4239">
                  <a:moveTo>
                    <a:pt x="62838" y="0"/>
                  </a:moveTo>
                  <a:lnTo>
                    <a:pt x="0" y="62838"/>
                  </a:lnTo>
                  <a:lnTo>
                    <a:pt x="44749" y="62838"/>
                  </a:lnTo>
                  <a:lnTo>
                    <a:pt x="44749" y="154240"/>
                  </a:lnTo>
                  <a:lnTo>
                    <a:pt x="81880" y="154240"/>
                  </a:lnTo>
                  <a:lnTo>
                    <a:pt x="81880" y="62838"/>
                  </a:lnTo>
                  <a:lnTo>
                    <a:pt x="125677" y="62838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F1A263F-F728-4DA7-9376-B4345A9F109B}"/>
                </a:ext>
              </a:extLst>
            </p:cNvPr>
            <p:cNvSpPr/>
            <p:nvPr/>
          </p:nvSpPr>
          <p:spPr>
            <a:xfrm>
              <a:off x="11025113" y="1145144"/>
              <a:ext cx="125676" cy="152335"/>
            </a:xfrm>
            <a:custGeom>
              <a:avLst/>
              <a:gdLst>
                <a:gd name="connsiteX0" fmla="*/ 62838 w 125676"/>
                <a:gd name="connsiteY0" fmla="*/ 152335 h 152335"/>
                <a:gd name="connsiteX1" fmla="*/ 125677 w 125676"/>
                <a:gd name="connsiteY1" fmla="*/ 89497 h 152335"/>
                <a:gd name="connsiteX2" fmla="*/ 80928 w 125676"/>
                <a:gd name="connsiteY2" fmla="*/ 89497 h 152335"/>
                <a:gd name="connsiteX3" fmla="*/ 80928 w 125676"/>
                <a:gd name="connsiteY3" fmla="*/ 0 h 152335"/>
                <a:gd name="connsiteX4" fmla="*/ 43796 w 125676"/>
                <a:gd name="connsiteY4" fmla="*/ 0 h 152335"/>
                <a:gd name="connsiteX5" fmla="*/ 43796 w 125676"/>
                <a:gd name="connsiteY5" fmla="*/ 89497 h 152335"/>
                <a:gd name="connsiteX6" fmla="*/ 0 w 125676"/>
                <a:gd name="connsiteY6" fmla="*/ 89497 h 1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2335">
                  <a:moveTo>
                    <a:pt x="62838" y="152335"/>
                  </a:moveTo>
                  <a:lnTo>
                    <a:pt x="125677" y="89497"/>
                  </a:lnTo>
                  <a:lnTo>
                    <a:pt x="80928" y="89497"/>
                  </a:lnTo>
                  <a:lnTo>
                    <a:pt x="80928" y="0"/>
                  </a:lnTo>
                  <a:lnTo>
                    <a:pt x="43796" y="0"/>
                  </a:lnTo>
                  <a:lnTo>
                    <a:pt x="43796" y="89497"/>
                  </a:lnTo>
                  <a:lnTo>
                    <a:pt x="0" y="89497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91F4BC0-F4C6-4C3E-AD10-644FC7B4944E}"/>
                </a:ext>
              </a:extLst>
            </p:cNvPr>
            <p:cNvSpPr/>
            <p:nvPr/>
          </p:nvSpPr>
          <p:spPr>
            <a:xfrm>
              <a:off x="11117466" y="1038509"/>
              <a:ext cx="147574" cy="125676"/>
            </a:xfrm>
            <a:custGeom>
              <a:avLst/>
              <a:gdLst>
                <a:gd name="connsiteX0" fmla="*/ 0 w 147574"/>
                <a:gd name="connsiteY0" fmla="*/ 62838 h 125676"/>
                <a:gd name="connsiteX1" fmla="*/ 62838 w 147574"/>
                <a:gd name="connsiteY1" fmla="*/ 125677 h 125676"/>
                <a:gd name="connsiteX2" fmla="*/ 62838 w 147574"/>
                <a:gd name="connsiteY2" fmla="*/ 81880 h 125676"/>
                <a:gd name="connsiteX3" fmla="*/ 147575 w 147574"/>
                <a:gd name="connsiteY3" fmla="*/ 81880 h 125676"/>
                <a:gd name="connsiteX4" fmla="*/ 147575 w 147574"/>
                <a:gd name="connsiteY4" fmla="*/ 43796 h 125676"/>
                <a:gd name="connsiteX5" fmla="*/ 62838 w 147574"/>
                <a:gd name="connsiteY5" fmla="*/ 43796 h 125676"/>
                <a:gd name="connsiteX6" fmla="*/ 62838 w 147574"/>
                <a:gd name="connsiteY6" fmla="*/ 0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74" h="125676">
                  <a:moveTo>
                    <a:pt x="0" y="62838"/>
                  </a:moveTo>
                  <a:lnTo>
                    <a:pt x="62838" y="125677"/>
                  </a:lnTo>
                  <a:lnTo>
                    <a:pt x="62838" y="81880"/>
                  </a:lnTo>
                  <a:lnTo>
                    <a:pt x="147575" y="81880"/>
                  </a:lnTo>
                  <a:lnTo>
                    <a:pt x="147575" y="43796"/>
                  </a:lnTo>
                  <a:lnTo>
                    <a:pt x="62838" y="43796"/>
                  </a:lnTo>
                  <a:lnTo>
                    <a:pt x="62838" y="0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FF734A-2158-434E-8DC4-3A499068F354}"/>
                </a:ext>
              </a:extLst>
            </p:cNvPr>
            <p:cNvSpPr/>
            <p:nvPr/>
          </p:nvSpPr>
          <p:spPr>
            <a:xfrm>
              <a:off x="10910862" y="1038509"/>
              <a:ext cx="148526" cy="125676"/>
            </a:xfrm>
            <a:custGeom>
              <a:avLst/>
              <a:gdLst>
                <a:gd name="connsiteX0" fmla="*/ 148527 w 148526"/>
                <a:gd name="connsiteY0" fmla="*/ 62838 h 125676"/>
                <a:gd name="connsiteX1" fmla="*/ 85689 w 148526"/>
                <a:gd name="connsiteY1" fmla="*/ 0 h 125676"/>
                <a:gd name="connsiteX2" fmla="*/ 85689 w 148526"/>
                <a:gd name="connsiteY2" fmla="*/ 43796 h 125676"/>
                <a:gd name="connsiteX3" fmla="*/ 0 w 148526"/>
                <a:gd name="connsiteY3" fmla="*/ 43796 h 125676"/>
                <a:gd name="connsiteX4" fmla="*/ 0 w 148526"/>
                <a:gd name="connsiteY4" fmla="*/ 81880 h 125676"/>
                <a:gd name="connsiteX5" fmla="*/ 85689 w 148526"/>
                <a:gd name="connsiteY5" fmla="*/ 81880 h 125676"/>
                <a:gd name="connsiteX6" fmla="*/ 85689 w 148526"/>
                <a:gd name="connsiteY6" fmla="*/ 125677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26" h="125676">
                  <a:moveTo>
                    <a:pt x="148527" y="62838"/>
                  </a:moveTo>
                  <a:lnTo>
                    <a:pt x="85689" y="0"/>
                  </a:lnTo>
                  <a:lnTo>
                    <a:pt x="85689" y="43796"/>
                  </a:lnTo>
                  <a:lnTo>
                    <a:pt x="0" y="43796"/>
                  </a:lnTo>
                  <a:lnTo>
                    <a:pt x="0" y="81880"/>
                  </a:lnTo>
                  <a:lnTo>
                    <a:pt x="85689" y="81880"/>
                  </a:lnTo>
                  <a:lnTo>
                    <a:pt x="85689" y="125677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23B61EBA-2D5A-4988-AE2A-7A038A0E78CD}"/>
              </a:ext>
            </a:extLst>
          </p:cNvPr>
          <p:cNvSpPr txBox="1"/>
          <p:nvPr/>
        </p:nvSpPr>
        <p:spPr>
          <a:xfrm>
            <a:off x="9168008" y="596722"/>
            <a:ext cx="2041968" cy="611115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algn="ctr"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83" b="1">
                <a:solidFill>
                  <a:srgbClr val="3C3C41"/>
                </a:solidFill>
                <a:latin typeface="Segoe UI"/>
              </a:rPr>
              <a:t>Microsoft Dedicated Enterprise </a:t>
            </a:r>
          </a:p>
          <a:p>
            <a:pPr algn="ctr"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83" b="1">
                <a:solidFill>
                  <a:srgbClr val="3C3C41"/>
                </a:solidFill>
                <a:latin typeface="Segoe UI"/>
              </a:rPr>
              <a:t>Edge routers (D-MSEE)</a:t>
            </a:r>
            <a:endParaRPr lang="en-US" sz="883" b="1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1DB4DA-29FD-4D4F-BCCF-7F70E79992AB}"/>
              </a:ext>
            </a:extLst>
          </p:cNvPr>
          <p:cNvCxnSpPr/>
          <p:nvPr/>
        </p:nvCxnSpPr>
        <p:spPr>
          <a:xfrm flipH="1">
            <a:off x="9251405" y="2555327"/>
            <a:ext cx="1042773" cy="18201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7C09547-7A9B-4415-B561-D28C31A5FF64}"/>
              </a:ext>
            </a:extLst>
          </p:cNvPr>
          <p:cNvCxnSpPr>
            <a:cxnSpLocks/>
          </p:cNvCxnSpPr>
          <p:nvPr/>
        </p:nvCxnSpPr>
        <p:spPr>
          <a:xfrm flipH="1">
            <a:off x="10039096" y="2555327"/>
            <a:ext cx="255082" cy="49475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0EF7135-D6D1-4997-A59A-26C475E018D3}"/>
              </a:ext>
            </a:extLst>
          </p:cNvPr>
          <p:cNvSpPr txBox="1"/>
          <p:nvPr/>
        </p:nvSpPr>
        <p:spPr>
          <a:xfrm>
            <a:off x="9900543" y="2054488"/>
            <a:ext cx="1272527" cy="561358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algn="ctr" defTabSz="914377">
              <a:defRPr/>
            </a:pPr>
            <a:r>
              <a:rPr lang="en-US" sz="883" b="1">
                <a:solidFill>
                  <a:schemeClr val="tx2"/>
                </a:solidFill>
                <a:latin typeface="Segoe UI"/>
              </a:rPr>
              <a:t>Protected via </a:t>
            </a:r>
          </a:p>
          <a:p>
            <a:pPr algn="ctr" defTabSz="914377">
              <a:defRPr/>
            </a:pPr>
            <a:r>
              <a:rPr lang="en-US" sz="883" b="1">
                <a:solidFill>
                  <a:schemeClr val="tx2"/>
                </a:solidFill>
                <a:latin typeface="Segoe UI"/>
              </a:rPr>
              <a:t>Principal Identity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D99D355-43CB-4C13-B003-B8B82DF12B3B}"/>
              </a:ext>
            </a:extLst>
          </p:cNvPr>
          <p:cNvGrpSpPr/>
          <p:nvPr/>
        </p:nvGrpSpPr>
        <p:grpSpPr>
          <a:xfrm>
            <a:off x="8422276" y="3820910"/>
            <a:ext cx="416907" cy="395026"/>
            <a:chOff x="2560638" y="566738"/>
            <a:chExt cx="6486525" cy="6486525"/>
          </a:xfrm>
          <a:solidFill>
            <a:srgbClr val="F8981D"/>
          </a:solidFill>
        </p:grpSpPr>
        <p:sp>
          <p:nvSpPr>
            <p:cNvPr id="84" name="Freeform 1">
              <a:extLst>
                <a:ext uri="{FF2B5EF4-FFF2-40B4-BE49-F238E27FC236}">
                  <a16:creationId xmlns:a16="http://schemas.microsoft.com/office/drawing/2014/main" id="{B1D3FCC5-8D24-4318-AC26-AA2180524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638" y="566738"/>
              <a:ext cx="6486525" cy="6486525"/>
            </a:xfrm>
            <a:custGeom>
              <a:avLst/>
              <a:gdLst>
                <a:gd name="T0" fmla="*/ 18017 w 18018"/>
                <a:gd name="T1" fmla="*/ 18017 h 18018"/>
                <a:gd name="T2" fmla="*/ 5832 w 18018"/>
                <a:gd name="T3" fmla="*/ 18017 h 18018"/>
                <a:gd name="T4" fmla="*/ 0 w 18018"/>
                <a:gd name="T5" fmla="*/ 11893 h 18018"/>
                <a:gd name="T6" fmla="*/ 0 w 18018"/>
                <a:gd name="T7" fmla="*/ 6212 h 18018"/>
                <a:gd name="T8" fmla="*/ 5621 w 18018"/>
                <a:gd name="T9" fmla="*/ 0 h 18018"/>
                <a:gd name="T10" fmla="*/ 18017 w 18018"/>
                <a:gd name="T11" fmla="*/ 0 h 18018"/>
                <a:gd name="T12" fmla="*/ 18017 w 18018"/>
                <a:gd name="T13" fmla="*/ 18017 h 18018"/>
                <a:gd name="T14" fmla="*/ 6141 w 18018"/>
                <a:gd name="T15" fmla="*/ 17293 h 18018"/>
                <a:gd name="T16" fmla="*/ 17293 w 18018"/>
                <a:gd name="T17" fmla="*/ 17293 h 18018"/>
                <a:gd name="T18" fmla="*/ 17293 w 18018"/>
                <a:gd name="T19" fmla="*/ 724 h 18018"/>
                <a:gd name="T20" fmla="*/ 5938 w 18018"/>
                <a:gd name="T21" fmla="*/ 724 h 18018"/>
                <a:gd name="T22" fmla="*/ 724 w 18018"/>
                <a:gd name="T23" fmla="*/ 6485 h 18018"/>
                <a:gd name="T24" fmla="*/ 724 w 18018"/>
                <a:gd name="T25" fmla="*/ 11602 h 18018"/>
                <a:gd name="T26" fmla="*/ 6141 w 18018"/>
                <a:gd name="T27" fmla="*/ 17293 h 18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18" h="18018">
                  <a:moveTo>
                    <a:pt x="18017" y="18017"/>
                  </a:moveTo>
                  <a:lnTo>
                    <a:pt x="5832" y="18017"/>
                  </a:lnTo>
                  <a:lnTo>
                    <a:pt x="0" y="11893"/>
                  </a:lnTo>
                  <a:lnTo>
                    <a:pt x="0" y="6212"/>
                  </a:lnTo>
                  <a:lnTo>
                    <a:pt x="5621" y="0"/>
                  </a:lnTo>
                  <a:lnTo>
                    <a:pt x="18017" y="0"/>
                  </a:lnTo>
                  <a:lnTo>
                    <a:pt x="18017" y="18017"/>
                  </a:lnTo>
                  <a:close/>
                  <a:moveTo>
                    <a:pt x="6141" y="17293"/>
                  </a:moveTo>
                  <a:lnTo>
                    <a:pt x="17293" y="17293"/>
                  </a:lnTo>
                  <a:lnTo>
                    <a:pt x="17293" y="724"/>
                  </a:lnTo>
                  <a:lnTo>
                    <a:pt x="5938" y="724"/>
                  </a:lnTo>
                  <a:lnTo>
                    <a:pt x="724" y="6485"/>
                  </a:lnTo>
                  <a:lnTo>
                    <a:pt x="724" y="11602"/>
                  </a:lnTo>
                  <a:lnTo>
                    <a:pt x="6141" y="17293"/>
                  </a:lnTo>
                  <a:close/>
                </a:path>
              </a:pathLst>
            </a:custGeom>
            <a:grpFill/>
            <a:ln w="9525" cap="flat">
              <a:solidFill>
                <a:srgbClr val="F8981D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6" name="Freeform 2">
              <a:extLst>
                <a:ext uri="{FF2B5EF4-FFF2-40B4-BE49-F238E27FC236}">
                  <a16:creationId xmlns:a16="http://schemas.microsoft.com/office/drawing/2014/main" id="{2F51AA98-1160-4E01-B7E2-F75199E4F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100" y="5159375"/>
              <a:ext cx="1003300" cy="1008063"/>
            </a:xfrm>
            <a:custGeom>
              <a:avLst/>
              <a:gdLst>
                <a:gd name="T0" fmla="*/ 2381 w 2788"/>
                <a:gd name="T1" fmla="*/ 415 h 2798"/>
                <a:gd name="T2" fmla="*/ 2558 w 2788"/>
                <a:gd name="T3" fmla="*/ 635 h 2798"/>
                <a:gd name="T4" fmla="*/ 2690 w 2788"/>
                <a:gd name="T5" fmla="*/ 874 h 2798"/>
                <a:gd name="T6" fmla="*/ 2761 w 2788"/>
                <a:gd name="T7" fmla="*/ 1130 h 2798"/>
                <a:gd name="T8" fmla="*/ 2787 w 2788"/>
                <a:gd name="T9" fmla="*/ 1403 h 2798"/>
                <a:gd name="T10" fmla="*/ 2761 w 2788"/>
                <a:gd name="T11" fmla="*/ 1668 h 2798"/>
                <a:gd name="T12" fmla="*/ 2690 w 2788"/>
                <a:gd name="T13" fmla="*/ 1924 h 2798"/>
                <a:gd name="T14" fmla="*/ 2558 w 2788"/>
                <a:gd name="T15" fmla="*/ 2171 h 2798"/>
                <a:gd name="T16" fmla="*/ 2381 w 2788"/>
                <a:gd name="T17" fmla="*/ 2391 h 2798"/>
                <a:gd name="T18" fmla="*/ 2276 w 2788"/>
                <a:gd name="T19" fmla="*/ 2480 h 2798"/>
                <a:gd name="T20" fmla="*/ 2046 w 2788"/>
                <a:gd name="T21" fmla="*/ 2638 h 2798"/>
                <a:gd name="T22" fmla="*/ 1791 w 2788"/>
                <a:gd name="T23" fmla="*/ 2735 h 2798"/>
                <a:gd name="T24" fmla="*/ 1527 w 2788"/>
                <a:gd name="T25" fmla="*/ 2788 h 2798"/>
                <a:gd name="T26" fmla="*/ 1262 w 2788"/>
                <a:gd name="T27" fmla="*/ 2788 h 2798"/>
                <a:gd name="T28" fmla="*/ 997 w 2788"/>
                <a:gd name="T29" fmla="*/ 2735 h 2798"/>
                <a:gd name="T30" fmla="*/ 741 w 2788"/>
                <a:gd name="T31" fmla="*/ 2638 h 2798"/>
                <a:gd name="T32" fmla="*/ 512 w 2788"/>
                <a:gd name="T33" fmla="*/ 2480 h 2798"/>
                <a:gd name="T34" fmla="*/ 406 w 2788"/>
                <a:gd name="T35" fmla="*/ 2391 h 2798"/>
                <a:gd name="T36" fmla="*/ 229 w 2788"/>
                <a:gd name="T37" fmla="*/ 2171 h 2798"/>
                <a:gd name="T38" fmla="*/ 97 w 2788"/>
                <a:gd name="T39" fmla="*/ 1924 h 2798"/>
                <a:gd name="T40" fmla="*/ 27 w 2788"/>
                <a:gd name="T41" fmla="*/ 1668 h 2798"/>
                <a:gd name="T42" fmla="*/ 0 w 2788"/>
                <a:gd name="T43" fmla="*/ 1403 h 2798"/>
                <a:gd name="T44" fmla="*/ 27 w 2788"/>
                <a:gd name="T45" fmla="*/ 1130 h 2798"/>
                <a:gd name="T46" fmla="*/ 97 w 2788"/>
                <a:gd name="T47" fmla="*/ 874 h 2798"/>
                <a:gd name="T48" fmla="*/ 229 w 2788"/>
                <a:gd name="T49" fmla="*/ 635 h 2798"/>
                <a:gd name="T50" fmla="*/ 406 w 2788"/>
                <a:gd name="T51" fmla="*/ 415 h 2798"/>
                <a:gd name="T52" fmla="*/ 512 w 2788"/>
                <a:gd name="T53" fmla="*/ 318 h 2798"/>
                <a:gd name="T54" fmla="*/ 741 w 2788"/>
                <a:gd name="T55" fmla="*/ 159 h 2798"/>
                <a:gd name="T56" fmla="*/ 997 w 2788"/>
                <a:gd name="T57" fmla="*/ 62 h 2798"/>
                <a:gd name="T58" fmla="*/ 1262 w 2788"/>
                <a:gd name="T59" fmla="*/ 9 h 2798"/>
                <a:gd name="T60" fmla="*/ 1527 w 2788"/>
                <a:gd name="T61" fmla="*/ 9 h 2798"/>
                <a:gd name="T62" fmla="*/ 1791 w 2788"/>
                <a:gd name="T63" fmla="*/ 62 h 2798"/>
                <a:gd name="T64" fmla="*/ 2046 w 2788"/>
                <a:gd name="T65" fmla="*/ 159 h 2798"/>
                <a:gd name="T66" fmla="*/ 2276 w 2788"/>
                <a:gd name="T67" fmla="*/ 318 h 2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8" h="2798">
                  <a:moveTo>
                    <a:pt x="2381" y="415"/>
                  </a:moveTo>
                  <a:lnTo>
                    <a:pt x="2381" y="415"/>
                  </a:lnTo>
                  <a:lnTo>
                    <a:pt x="2479" y="521"/>
                  </a:lnTo>
                  <a:lnTo>
                    <a:pt x="2558" y="635"/>
                  </a:lnTo>
                  <a:lnTo>
                    <a:pt x="2629" y="750"/>
                  </a:lnTo>
                  <a:lnTo>
                    <a:pt x="2690" y="874"/>
                  </a:lnTo>
                  <a:lnTo>
                    <a:pt x="2734" y="1006"/>
                  </a:lnTo>
                  <a:lnTo>
                    <a:pt x="2761" y="1130"/>
                  </a:lnTo>
                  <a:lnTo>
                    <a:pt x="2787" y="1271"/>
                  </a:lnTo>
                  <a:lnTo>
                    <a:pt x="2787" y="1403"/>
                  </a:lnTo>
                  <a:lnTo>
                    <a:pt x="2787" y="1535"/>
                  </a:lnTo>
                  <a:lnTo>
                    <a:pt x="2761" y="1668"/>
                  </a:lnTo>
                  <a:lnTo>
                    <a:pt x="2734" y="1800"/>
                  </a:lnTo>
                  <a:lnTo>
                    <a:pt x="2690" y="1924"/>
                  </a:lnTo>
                  <a:lnTo>
                    <a:pt x="2629" y="2047"/>
                  </a:lnTo>
                  <a:lnTo>
                    <a:pt x="2558" y="2171"/>
                  </a:lnTo>
                  <a:lnTo>
                    <a:pt x="2479" y="2285"/>
                  </a:lnTo>
                  <a:lnTo>
                    <a:pt x="2381" y="2391"/>
                  </a:lnTo>
                  <a:lnTo>
                    <a:pt x="2381" y="2391"/>
                  </a:lnTo>
                  <a:lnTo>
                    <a:pt x="2276" y="2480"/>
                  </a:lnTo>
                  <a:lnTo>
                    <a:pt x="2161" y="2568"/>
                  </a:lnTo>
                  <a:lnTo>
                    <a:pt x="2046" y="2638"/>
                  </a:lnTo>
                  <a:lnTo>
                    <a:pt x="1923" y="2691"/>
                  </a:lnTo>
                  <a:lnTo>
                    <a:pt x="1791" y="2735"/>
                  </a:lnTo>
                  <a:lnTo>
                    <a:pt x="1659" y="2771"/>
                  </a:lnTo>
                  <a:lnTo>
                    <a:pt x="1527" y="2788"/>
                  </a:lnTo>
                  <a:lnTo>
                    <a:pt x="1394" y="2797"/>
                  </a:lnTo>
                  <a:lnTo>
                    <a:pt x="1262" y="2788"/>
                  </a:lnTo>
                  <a:lnTo>
                    <a:pt x="1130" y="2771"/>
                  </a:lnTo>
                  <a:lnTo>
                    <a:pt x="997" y="2735"/>
                  </a:lnTo>
                  <a:lnTo>
                    <a:pt x="865" y="2691"/>
                  </a:lnTo>
                  <a:lnTo>
                    <a:pt x="741" y="2638"/>
                  </a:lnTo>
                  <a:lnTo>
                    <a:pt x="627" y="2568"/>
                  </a:lnTo>
                  <a:lnTo>
                    <a:pt x="512" y="2480"/>
                  </a:lnTo>
                  <a:lnTo>
                    <a:pt x="406" y="2391"/>
                  </a:lnTo>
                  <a:lnTo>
                    <a:pt x="406" y="2391"/>
                  </a:lnTo>
                  <a:lnTo>
                    <a:pt x="309" y="2285"/>
                  </a:lnTo>
                  <a:lnTo>
                    <a:pt x="229" y="2171"/>
                  </a:lnTo>
                  <a:lnTo>
                    <a:pt x="159" y="2047"/>
                  </a:lnTo>
                  <a:lnTo>
                    <a:pt x="97" y="1924"/>
                  </a:lnTo>
                  <a:lnTo>
                    <a:pt x="53" y="1800"/>
                  </a:lnTo>
                  <a:lnTo>
                    <a:pt x="27" y="1668"/>
                  </a:lnTo>
                  <a:lnTo>
                    <a:pt x="0" y="1535"/>
                  </a:lnTo>
                  <a:lnTo>
                    <a:pt x="0" y="1403"/>
                  </a:lnTo>
                  <a:lnTo>
                    <a:pt x="0" y="1271"/>
                  </a:lnTo>
                  <a:lnTo>
                    <a:pt x="27" y="1130"/>
                  </a:lnTo>
                  <a:lnTo>
                    <a:pt x="53" y="1006"/>
                  </a:lnTo>
                  <a:lnTo>
                    <a:pt x="97" y="874"/>
                  </a:lnTo>
                  <a:lnTo>
                    <a:pt x="159" y="750"/>
                  </a:lnTo>
                  <a:lnTo>
                    <a:pt x="229" y="635"/>
                  </a:lnTo>
                  <a:lnTo>
                    <a:pt x="309" y="521"/>
                  </a:lnTo>
                  <a:lnTo>
                    <a:pt x="406" y="415"/>
                  </a:lnTo>
                  <a:lnTo>
                    <a:pt x="406" y="415"/>
                  </a:lnTo>
                  <a:lnTo>
                    <a:pt x="512" y="318"/>
                  </a:lnTo>
                  <a:lnTo>
                    <a:pt x="627" y="229"/>
                  </a:lnTo>
                  <a:lnTo>
                    <a:pt x="741" y="159"/>
                  </a:lnTo>
                  <a:lnTo>
                    <a:pt x="865" y="106"/>
                  </a:lnTo>
                  <a:lnTo>
                    <a:pt x="997" y="62"/>
                  </a:lnTo>
                  <a:lnTo>
                    <a:pt x="1130" y="27"/>
                  </a:lnTo>
                  <a:lnTo>
                    <a:pt x="1262" y="9"/>
                  </a:lnTo>
                  <a:lnTo>
                    <a:pt x="1394" y="0"/>
                  </a:lnTo>
                  <a:lnTo>
                    <a:pt x="1527" y="9"/>
                  </a:lnTo>
                  <a:lnTo>
                    <a:pt x="1659" y="27"/>
                  </a:lnTo>
                  <a:lnTo>
                    <a:pt x="1791" y="62"/>
                  </a:lnTo>
                  <a:lnTo>
                    <a:pt x="1923" y="106"/>
                  </a:lnTo>
                  <a:lnTo>
                    <a:pt x="2046" y="159"/>
                  </a:lnTo>
                  <a:lnTo>
                    <a:pt x="2161" y="229"/>
                  </a:lnTo>
                  <a:lnTo>
                    <a:pt x="2276" y="318"/>
                  </a:lnTo>
                  <a:lnTo>
                    <a:pt x="2381" y="415"/>
                  </a:lnTo>
                </a:path>
              </a:pathLst>
            </a:custGeom>
            <a:grpFill/>
            <a:ln w="9525" cap="flat">
              <a:solidFill>
                <a:srgbClr val="F8981D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7" name="Freeform 3">
              <a:extLst>
                <a:ext uri="{FF2B5EF4-FFF2-40B4-BE49-F238E27FC236}">
                  <a16:creationId xmlns:a16="http://schemas.microsoft.com/office/drawing/2014/main" id="{14DB36FF-61E1-408F-914D-A2B1E6CE8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450" y="1417638"/>
              <a:ext cx="1003300" cy="1003300"/>
            </a:xfrm>
            <a:custGeom>
              <a:avLst/>
              <a:gdLst>
                <a:gd name="T0" fmla="*/ 2381 w 2788"/>
                <a:gd name="T1" fmla="*/ 406 h 2789"/>
                <a:gd name="T2" fmla="*/ 2558 w 2788"/>
                <a:gd name="T3" fmla="*/ 626 h 2789"/>
                <a:gd name="T4" fmla="*/ 2690 w 2788"/>
                <a:gd name="T5" fmla="*/ 864 h 2789"/>
                <a:gd name="T6" fmla="*/ 2761 w 2788"/>
                <a:gd name="T7" fmla="*/ 1129 h 2789"/>
                <a:gd name="T8" fmla="*/ 2787 w 2788"/>
                <a:gd name="T9" fmla="*/ 1394 h 2789"/>
                <a:gd name="T10" fmla="*/ 2761 w 2788"/>
                <a:gd name="T11" fmla="*/ 1659 h 2789"/>
                <a:gd name="T12" fmla="*/ 2690 w 2788"/>
                <a:gd name="T13" fmla="*/ 1914 h 2789"/>
                <a:gd name="T14" fmla="*/ 2558 w 2788"/>
                <a:gd name="T15" fmla="*/ 2162 h 2789"/>
                <a:gd name="T16" fmla="*/ 2381 w 2788"/>
                <a:gd name="T17" fmla="*/ 2382 h 2789"/>
                <a:gd name="T18" fmla="*/ 2275 w 2788"/>
                <a:gd name="T19" fmla="*/ 2479 h 2789"/>
                <a:gd name="T20" fmla="*/ 2046 w 2788"/>
                <a:gd name="T21" fmla="*/ 2629 h 2789"/>
                <a:gd name="T22" fmla="*/ 1791 w 2788"/>
                <a:gd name="T23" fmla="*/ 2735 h 2789"/>
                <a:gd name="T24" fmla="*/ 1526 w 2788"/>
                <a:gd name="T25" fmla="*/ 2779 h 2789"/>
                <a:gd name="T26" fmla="*/ 1262 w 2788"/>
                <a:gd name="T27" fmla="*/ 2779 h 2789"/>
                <a:gd name="T28" fmla="*/ 997 w 2788"/>
                <a:gd name="T29" fmla="*/ 2735 h 2789"/>
                <a:gd name="T30" fmla="*/ 741 w 2788"/>
                <a:gd name="T31" fmla="*/ 2629 h 2789"/>
                <a:gd name="T32" fmla="*/ 512 w 2788"/>
                <a:gd name="T33" fmla="*/ 2479 h 2789"/>
                <a:gd name="T34" fmla="*/ 406 w 2788"/>
                <a:gd name="T35" fmla="*/ 2382 h 2789"/>
                <a:gd name="T36" fmla="*/ 229 w 2788"/>
                <a:gd name="T37" fmla="*/ 2162 h 2789"/>
                <a:gd name="T38" fmla="*/ 97 w 2788"/>
                <a:gd name="T39" fmla="*/ 1914 h 2789"/>
                <a:gd name="T40" fmla="*/ 26 w 2788"/>
                <a:gd name="T41" fmla="*/ 1659 h 2789"/>
                <a:gd name="T42" fmla="*/ 0 w 2788"/>
                <a:gd name="T43" fmla="*/ 1394 h 2789"/>
                <a:gd name="T44" fmla="*/ 26 w 2788"/>
                <a:gd name="T45" fmla="*/ 1129 h 2789"/>
                <a:gd name="T46" fmla="*/ 97 w 2788"/>
                <a:gd name="T47" fmla="*/ 864 h 2789"/>
                <a:gd name="T48" fmla="*/ 229 w 2788"/>
                <a:gd name="T49" fmla="*/ 626 h 2789"/>
                <a:gd name="T50" fmla="*/ 406 w 2788"/>
                <a:gd name="T51" fmla="*/ 406 h 2789"/>
                <a:gd name="T52" fmla="*/ 512 w 2788"/>
                <a:gd name="T53" fmla="*/ 309 h 2789"/>
                <a:gd name="T54" fmla="*/ 741 w 2788"/>
                <a:gd name="T55" fmla="*/ 159 h 2789"/>
                <a:gd name="T56" fmla="*/ 997 w 2788"/>
                <a:gd name="T57" fmla="*/ 53 h 2789"/>
                <a:gd name="T58" fmla="*/ 1262 w 2788"/>
                <a:gd name="T59" fmla="*/ 0 h 2789"/>
                <a:gd name="T60" fmla="*/ 1526 w 2788"/>
                <a:gd name="T61" fmla="*/ 0 h 2789"/>
                <a:gd name="T62" fmla="*/ 1791 w 2788"/>
                <a:gd name="T63" fmla="*/ 53 h 2789"/>
                <a:gd name="T64" fmla="*/ 2046 w 2788"/>
                <a:gd name="T65" fmla="*/ 159 h 2789"/>
                <a:gd name="T66" fmla="*/ 2275 w 2788"/>
                <a:gd name="T67" fmla="*/ 309 h 2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8" h="2789">
                  <a:moveTo>
                    <a:pt x="2381" y="406"/>
                  </a:moveTo>
                  <a:lnTo>
                    <a:pt x="2381" y="406"/>
                  </a:lnTo>
                  <a:lnTo>
                    <a:pt x="2478" y="512"/>
                  </a:lnTo>
                  <a:lnTo>
                    <a:pt x="2558" y="626"/>
                  </a:lnTo>
                  <a:lnTo>
                    <a:pt x="2628" y="741"/>
                  </a:lnTo>
                  <a:lnTo>
                    <a:pt x="2690" y="864"/>
                  </a:lnTo>
                  <a:lnTo>
                    <a:pt x="2734" y="997"/>
                  </a:lnTo>
                  <a:lnTo>
                    <a:pt x="2761" y="1129"/>
                  </a:lnTo>
                  <a:lnTo>
                    <a:pt x="2787" y="1262"/>
                  </a:lnTo>
                  <a:lnTo>
                    <a:pt x="2787" y="1394"/>
                  </a:lnTo>
                  <a:lnTo>
                    <a:pt x="2787" y="1526"/>
                  </a:lnTo>
                  <a:lnTo>
                    <a:pt x="2761" y="1659"/>
                  </a:lnTo>
                  <a:lnTo>
                    <a:pt x="2734" y="1791"/>
                  </a:lnTo>
                  <a:lnTo>
                    <a:pt x="2690" y="1914"/>
                  </a:lnTo>
                  <a:lnTo>
                    <a:pt x="2628" y="2047"/>
                  </a:lnTo>
                  <a:lnTo>
                    <a:pt x="2558" y="2162"/>
                  </a:lnTo>
                  <a:lnTo>
                    <a:pt x="2478" y="2276"/>
                  </a:lnTo>
                  <a:lnTo>
                    <a:pt x="2381" y="2382"/>
                  </a:lnTo>
                  <a:lnTo>
                    <a:pt x="2381" y="2382"/>
                  </a:lnTo>
                  <a:lnTo>
                    <a:pt x="2275" y="2479"/>
                  </a:lnTo>
                  <a:lnTo>
                    <a:pt x="2161" y="2559"/>
                  </a:lnTo>
                  <a:lnTo>
                    <a:pt x="2046" y="2629"/>
                  </a:lnTo>
                  <a:lnTo>
                    <a:pt x="1922" y="2691"/>
                  </a:lnTo>
                  <a:lnTo>
                    <a:pt x="1791" y="2735"/>
                  </a:lnTo>
                  <a:lnTo>
                    <a:pt x="1659" y="2762"/>
                  </a:lnTo>
                  <a:lnTo>
                    <a:pt x="1526" y="2779"/>
                  </a:lnTo>
                  <a:lnTo>
                    <a:pt x="1394" y="2788"/>
                  </a:lnTo>
                  <a:lnTo>
                    <a:pt x="1262" y="2779"/>
                  </a:lnTo>
                  <a:lnTo>
                    <a:pt x="1129" y="2762"/>
                  </a:lnTo>
                  <a:lnTo>
                    <a:pt x="997" y="2735"/>
                  </a:lnTo>
                  <a:lnTo>
                    <a:pt x="864" y="2691"/>
                  </a:lnTo>
                  <a:lnTo>
                    <a:pt x="741" y="2629"/>
                  </a:lnTo>
                  <a:lnTo>
                    <a:pt x="626" y="2559"/>
                  </a:lnTo>
                  <a:lnTo>
                    <a:pt x="512" y="2479"/>
                  </a:lnTo>
                  <a:lnTo>
                    <a:pt x="406" y="2382"/>
                  </a:lnTo>
                  <a:lnTo>
                    <a:pt x="406" y="2382"/>
                  </a:lnTo>
                  <a:lnTo>
                    <a:pt x="309" y="2276"/>
                  </a:lnTo>
                  <a:lnTo>
                    <a:pt x="229" y="2162"/>
                  </a:lnTo>
                  <a:lnTo>
                    <a:pt x="159" y="2047"/>
                  </a:lnTo>
                  <a:lnTo>
                    <a:pt x="97" y="1914"/>
                  </a:lnTo>
                  <a:lnTo>
                    <a:pt x="53" y="1791"/>
                  </a:lnTo>
                  <a:lnTo>
                    <a:pt x="26" y="1659"/>
                  </a:lnTo>
                  <a:lnTo>
                    <a:pt x="0" y="1526"/>
                  </a:lnTo>
                  <a:lnTo>
                    <a:pt x="0" y="1394"/>
                  </a:lnTo>
                  <a:lnTo>
                    <a:pt x="0" y="1262"/>
                  </a:lnTo>
                  <a:lnTo>
                    <a:pt x="26" y="1129"/>
                  </a:lnTo>
                  <a:lnTo>
                    <a:pt x="53" y="997"/>
                  </a:lnTo>
                  <a:lnTo>
                    <a:pt x="97" y="864"/>
                  </a:lnTo>
                  <a:lnTo>
                    <a:pt x="159" y="741"/>
                  </a:lnTo>
                  <a:lnTo>
                    <a:pt x="229" y="626"/>
                  </a:lnTo>
                  <a:lnTo>
                    <a:pt x="309" y="512"/>
                  </a:lnTo>
                  <a:lnTo>
                    <a:pt x="406" y="406"/>
                  </a:lnTo>
                  <a:lnTo>
                    <a:pt x="406" y="406"/>
                  </a:lnTo>
                  <a:lnTo>
                    <a:pt x="512" y="309"/>
                  </a:lnTo>
                  <a:lnTo>
                    <a:pt x="626" y="229"/>
                  </a:lnTo>
                  <a:lnTo>
                    <a:pt x="741" y="159"/>
                  </a:lnTo>
                  <a:lnTo>
                    <a:pt x="864" y="97"/>
                  </a:lnTo>
                  <a:lnTo>
                    <a:pt x="997" y="53"/>
                  </a:lnTo>
                  <a:lnTo>
                    <a:pt x="1129" y="17"/>
                  </a:lnTo>
                  <a:lnTo>
                    <a:pt x="1262" y="0"/>
                  </a:lnTo>
                  <a:lnTo>
                    <a:pt x="1394" y="0"/>
                  </a:lnTo>
                  <a:lnTo>
                    <a:pt x="1526" y="0"/>
                  </a:lnTo>
                  <a:lnTo>
                    <a:pt x="1659" y="17"/>
                  </a:lnTo>
                  <a:lnTo>
                    <a:pt x="1791" y="53"/>
                  </a:lnTo>
                  <a:lnTo>
                    <a:pt x="1922" y="97"/>
                  </a:lnTo>
                  <a:lnTo>
                    <a:pt x="2046" y="159"/>
                  </a:lnTo>
                  <a:lnTo>
                    <a:pt x="2161" y="229"/>
                  </a:lnTo>
                  <a:lnTo>
                    <a:pt x="2275" y="309"/>
                  </a:lnTo>
                  <a:lnTo>
                    <a:pt x="2381" y="406"/>
                  </a:lnTo>
                </a:path>
              </a:pathLst>
            </a:custGeom>
            <a:grpFill/>
            <a:ln w="9525" cap="flat">
              <a:solidFill>
                <a:srgbClr val="F8981D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8" name="Freeform 4">
              <a:extLst>
                <a:ext uri="{FF2B5EF4-FFF2-40B4-BE49-F238E27FC236}">
                  <a16:creationId xmlns:a16="http://schemas.microsoft.com/office/drawing/2014/main" id="{7AB74AB8-8804-4A08-9485-BD95C2D67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450" y="3308350"/>
              <a:ext cx="1003300" cy="1003300"/>
            </a:xfrm>
            <a:custGeom>
              <a:avLst/>
              <a:gdLst>
                <a:gd name="T0" fmla="*/ 2381 w 2788"/>
                <a:gd name="T1" fmla="*/ 406 h 2788"/>
                <a:gd name="T2" fmla="*/ 2558 w 2788"/>
                <a:gd name="T3" fmla="*/ 626 h 2788"/>
                <a:gd name="T4" fmla="*/ 2690 w 2788"/>
                <a:gd name="T5" fmla="*/ 865 h 2788"/>
                <a:gd name="T6" fmla="*/ 2761 w 2788"/>
                <a:gd name="T7" fmla="*/ 1129 h 2788"/>
                <a:gd name="T8" fmla="*/ 2787 w 2788"/>
                <a:gd name="T9" fmla="*/ 1394 h 2788"/>
                <a:gd name="T10" fmla="*/ 2761 w 2788"/>
                <a:gd name="T11" fmla="*/ 1658 h 2788"/>
                <a:gd name="T12" fmla="*/ 2690 w 2788"/>
                <a:gd name="T13" fmla="*/ 1922 h 2788"/>
                <a:gd name="T14" fmla="*/ 2558 w 2788"/>
                <a:gd name="T15" fmla="*/ 2161 h 2788"/>
                <a:gd name="T16" fmla="*/ 2381 w 2788"/>
                <a:gd name="T17" fmla="*/ 2381 h 2788"/>
                <a:gd name="T18" fmla="*/ 2275 w 2788"/>
                <a:gd name="T19" fmla="*/ 2478 h 2788"/>
                <a:gd name="T20" fmla="*/ 2046 w 2788"/>
                <a:gd name="T21" fmla="*/ 2628 h 2788"/>
                <a:gd name="T22" fmla="*/ 1791 w 2788"/>
                <a:gd name="T23" fmla="*/ 2734 h 2788"/>
                <a:gd name="T24" fmla="*/ 1526 w 2788"/>
                <a:gd name="T25" fmla="*/ 2787 h 2788"/>
                <a:gd name="T26" fmla="*/ 1262 w 2788"/>
                <a:gd name="T27" fmla="*/ 2787 h 2788"/>
                <a:gd name="T28" fmla="*/ 997 w 2788"/>
                <a:gd name="T29" fmla="*/ 2734 h 2788"/>
                <a:gd name="T30" fmla="*/ 741 w 2788"/>
                <a:gd name="T31" fmla="*/ 2628 h 2788"/>
                <a:gd name="T32" fmla="*/ 512 w 2788"/>
                <a:gd name="T33" fmla="*/ 2478 h 2788"/>
                <a:gd name="T34" fmla="*/ 406 w 2788"/>
                <a:gd name="T35" fmla="*/ 2381 h 2788"/>
                <a:gd name="T36" fmla="*/ 229 w 2788"/>
                <a:gd name="T37" fmla="*/ 2161 h 2788"/>
                <a:gd name="T38" fmla="*/ 97 w 2788"/>
                <a:gd name="T39" fmla="*/ 1922 h 2788"/>
                <a:gd name="T40" fmla="*/ 26 w 2788"/>
                <a:gd name="T41" fmla="*/ 1658 h 2788"/>
                <a:gd name="T42" fmla="*/ 0 w 2788"/>
                <a:gd name="T43" fmla="*/ 1394 h 2788"/>
                <a:gd name="T44" fmla="*/ 26 w 2788"/>
                <a:gd name="T45" fmla="*/ 1129 h 2788"/>
                <a:gd name="T46" fmla="*/ 97 w 2788"/>
                <a:gd name="T47" fmla="*/ 865 h 2788"/>
                <a:gd name="T48" fmla="*/ 229 w 2788"/>
                <a:gd name="T49" fmla="*/ 626 h 2788"/>
                <a:gd name="T50" fmla="*/ 406 w 2788"/>
                <a:gd name="T51" fmla="*/ 406 h 2788"/>
                <a:gd name="T52" fmla="*/ 512 w 2788"/>
                <a:gd name="T53" fmla="*/ 309 h 2788"/>
                <a:gd name="T54" fmla="*/ 741 w 2788"/>
                <a:gd name="T55" fmla="*/ 159 h 2788"/>
                <a:gd name="T56" fmla="*/ 997 w 2788"/>
                <a:gd name="T57" fmla="*/ 53 h 2788"/>
                <a:gd name="T58" fmla="*/ 1262 w 2788"/>
                <a:gd name="T59" fmla="*/ 0 h 2788"/>
                <a:gd name="T60" fmla="*/ 1526 w 2788"/>
                <a:gd name="T61" fmla="*/ 0 h 2788"/>
                <a:gd name="T62" fmla="*/ 1791 w 2788"/>
                <a:gd name="T63" fmla="*/ 53 h 2788"/>
                <a:gd name="T64" fmla="*/ 2046 w 2788"/>
                <a:gd name="T65" fmla="*/ 159 h 2788"/>
                <a:gd name="T66" fmla="*/ 2275 w 2788"/>
                <a:gd name="T67" fmla="*/ 309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8" h="2788">
                  <a:moveTo>
                    <a:pt x="2381" y="406"/>
                  </a:moveTo>
                  <a:lnTo>
                    <a:pt x="2381" y="406"/>
                  </a:lnTo>
                  <a:lnTo>
                    <a:pt x="2478" y="512"/>
                  </a:lnTo>
                  <a:lnTo>
                    <a:pt x="2558" y="626"/>
                  </a:lnTo>
                  <a:lnTo>
                    <a:pt x="2628" y="741"/>
                  </a:lnTo>
                  <a:lnTo>
                    <a:pt x="2690" y="865"/>
                  </a:lnTo>
                  <a:lnTo>
                    <a:pt x="2734" y="997"/>
                  </a:lnTo>
                  <a:lnTo>
                    <a:pt x="2761" y="1129"/>
                  </a:lnTo>
                  <a:lnTo>
                    <a:pt x="2787" y="1262"/>
                  </a:lnTo>
                  <a:lnTo>
                    <a:pt x="2787" y="1394"/>
                  </a:lnTo>
                  <a:lnTo>
                    <a:pt x="2787" y="1525"/>
                  </a:lnTo>
                  <a:lnTo>
                    <a:pt x="2761" y="1658"/>
                  </a:lnTo>
                  <a:lnTo>
                    <a:pt x="2734" y="1790"/>
                  </a:lnTo>
                  <a:lnTo>
                    <a:pt x="2690" y="1922"/>
                  </a:lnTo>
                  <a:lnTo>
                    <a:pt x="2628" y="2046"/>
                  </a:lnTo>
                  <a:lnTo>
                    <a:pt x="2558" y="2161"/>
                  </a:lnTo>
                  <a:lnTo>
                    <a:pt x="2478" y="2275"/>
                  </a:lnTo>
                  <a:lnTo>
                    <a:pt x="2381" y="2381"/>
                  </a:lnTo>
                  <a:lnTo>
                    <a:pt x="2381" y="2381"/>
                  </a:lnTo>
                  <a:lnTo>
                    <a:pt x="2275" y="2478"/>
                  </a:lnTo>
                  <a:lnTo>
                    <a:pt x="2161" y="2558"/>
                  </a:lnTo>
                  <a:lnTo>
                    <a:pt x="2046" y="2628"/>
                  </a:lnTo>
                  <a:lnTo>
                    <a:pt x="1922" y="2690"/>
                  </a:lnTo>
                  <a:lnTo>
                    <a:pt x="1791" y="2734"/>
                  </a:lnTo>
                  <a:lnTo>
                    <a:pt x="1659" y="2761"/>
                  </a:lnTo>
                  <a:lnTo>
                    <a:pt x="1526" y="2787"/>
                  </a:lnTo>
                  <a:lnTo>
                    <a:pt x="1394" y="2787"/>
                  </a:lnTo>
                  <a:lnTo>
                    <a:pt x="1262" y="2787"/>
                  </a:lnTo>
                  <a:lnTo>
                    <a:pt x="1129" y="2761"/>
                  </a:lnTo>
                  <a:lnTo>
                    <a:pt x="997" y="2734"/>
                  </a:lnTo>
                  <a:lnTo>
                    <a:pt x="864" y="2690"/>
                  </a:lnTo>
                  <a:lnTo>
                    <a:pt x="741" y="2628"/>
                  </a:lnTo>
                  <a:lnTo>
                    <a:pt x="626" y="2558"/>
                  </a:lnTo>
                  <a:lnTo>
                    <a:pt x="512" y="2478"/>
                  </a:lnTo>
                  <a:lnTo>
                    <a:pt x="406" y="2381"/>
                  </a:lnTo>
                  <a:lnTo>
                    <a:pt x="406" y="2381"/>
                  </a:lnTo>
                  <a:lnTo>
                    <a:pt x="309" y="2275"/>
                  </a:lnTo>
                  <a:lnTo>
                    <a:pt x="229" y="2161"/>
                  </a:lnTo>
                  <a:lnTo>
                    <a:pt x="159" y="2046"/>
                  </a:lnTo>
                  <a:lnTo>
                    <a:pt x="97" y="1922"/>
                  </a:lnTo>
                  <a:lnTo>
                    <a:pt x="53" y="1790"/>
                  </a:lnTo>
                  <a:lnTo>
                    <a:pt x="26" y="1658"/>
                  </a:lnTo>
                  <a:lnTo>
                    <a:pt x="0" y="1525"/>
                  </a:lnTo>
                  <a:lnTo>
                    <a:pt x="0" y="1394"/>
                  </a:lnTo>
                  <a:lnTo>
                    <a:pt x="0" y="1262"/>
                  </a:lnTo>
                  <a:lnTo>
                    <a:pt x="26" y="1129"/>
                  </a:lnTo>
                  <a:lnTo>
                    <a:pt x="53" y="997"/>
                  </a:lnTo>
                  <a:lnTo>
                    <a:pt x="97" y="865"/>
                  </a:lnTo>
                  <a:lnTo>
                    <a:pt x="159" y="741"/>
                  </a:lnTo>
                  <a:lnTo>
                    <a:pt x="229" y="626"/>
                  </a:lnTo>
                  <a:lnTo>
                    <a:pt x="309" y="512"/>
                  </a:lnTo>
                  <a:lnTo>
                    <a:pt x="406" y="406"/>
                  </a:lnTo>
                  <a:lnTo>
                    <a:pt x="406" y="406"/>
                  </a:lnTo>
                  <a:lnTo>
                    <a:pt x="512" y="309"/>
                  </a:lnTo>
                  <a:lnTo>
                    <a:pt x="626" y="229"/>
                  </a:lnTo>
                  <a:lnTo>
                    <a:pt x="741" y="159"/>
                  </a:lnTo>
                  <a:lnTo>
                    <a:pt x="864" y="97"/>
                  </a:lnTo>
                  <a:lnTo>
                    <a:pt x="997" y="53"/>
                  </a:lnTo>
                  <a:lnTo>
                    <a:pt x="1129" y="26"/>
                  </a:lnTo>
                  <a:lnTo>
                    <a:pt x="1262" y="0"/>
                  </a:lnTo>
                  <a:lnTo>
                    <a:pt x="1394" y="0"/>
                  </a:lnTo>
                  <a:lnTo>
                    <a:pt x="1526" y="0"/>
                  </a:lnTo>
                  <a:lnTo>
                    <a:pt x="1659" y="26"/>
                  </a:lnTo>
                  <a:lnTo>
                    <a:pt x="1791" y="53"/>
                  </a:lnTo>
                  <a:lnTo>
                    <a:pt x="1922" y="97"/>
                  </a:lnTo>
                  <a:lnTo>
                    <a:pt x="2046" y="159"/>
                  </a:lnTo>
                  <a:lnTo>
                    <a:pt x="2161" y="229"/>
                  </a:lnTo>
                  <a:lnTo>
                    <a:pt x="2275" y="309"/>
                  </a:lnTo>
                  <a:lnTo>
                    <a:pt x="2381" y="406"/>
                  </a:lnTo>
                </a:path>
              </a:pathLst>
            </a:custGeom>
            <a:grpFill/>
            <a:ln w="9525" cap="flat">
              <a:solidFill>
                <a:srgbClr val="F8981D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574EBED3-592E-4CC9-AD60-1D44372AA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013" y="3308350"/>
              <a:ext cx="1008062" cy="1003300"/>
            </a:xfrm>
            <a:custGeom>
              <a:avLst/>
              <a:gdLst>
                <a:gd name="T0" fmla="*/ 2383 w 2798"/>
                <a:gd name="T1" fmla="*/ 406 h 2788"/>
                <a:gd name="T2" fmla="*/ 2568 w 2798"/>
                <a:gd name="T3" fmla="*/ 626 h 2788"/>
                <a:gd name="T4" fmla="*/ 2692 w 2798"/>
                <a:gd name="T5" fmla="*/ 865 h 2788"/>
                <a:gd name="T6" fmla="*/ 2771 w 2798"/>
                <a:gd name="T7" fmla="*/ 1129 h 2788"/>
                <a:gd name="T8" fmla="*/ 2797 w 2798"/>
                <a:gd name="T9" fmla="*/ 1394 h 2788"/>
                <a:gd name="T10" fmla="*/ 2771 w 2798"/>
                <a:gd name="T11" fmla="*/ 1658 h 2788"/>
                <a:gd name="T12" fmla="*/ 2692 w 2798"/>
                <a:gd name="T13" fmla="*/ 1922 h 2788"/>
                <a:gd name="T14" fmla="*/ 2568 w 2798"/>
                <a:gd name="T15" fmla="*/ 2161 h 2788"/>
                <a:gd name="T16" fmla="*/ 2383 w 2798"/>
                <a:gd name="T17" fmla="*/ 2381 h 2788"/>
                <a:gd name="T18" fmla="*/ 2277 w 2798"/>
                <a:gd name="T19" fmla="*/ 2478 h 2788"/>
                <a:gd name="T20" fmla="*/ 2047 w 2798"/>
                <a:gd name="T21" fmla="*/ 2628 h 2788"/>
                <a:gd name="T22" fmla="*/ 1800 w 2798"/>
                <a:gd name="T23" fmla="*/ 2734 h 2788"/>
                <a:gd name="T24" fmla="*/ 1536 w 2798"/>
                <a:gd name="T25" fmla="*/ 2787 h 2788"/>
                <a:gd name="T26" fmla="*/ 1262 w 2798"/>
                <a:gd name="T27" fmla="*/ 2787 h 2788"/>
                <a:gd name="T28" fmla="*/ 997 w 2798"/>
                <a:gd name="T29" fmla="*/ 2734 h 2788"/>
                <a:gd name="T30" fmla="*/ 750 w 2798"/>
                <a:gd name="T31" fmla="*/ 2628 h 2788"/>
                <a:gd name="T32" fmla="*/ 521 w 2798"/>
                <a:gd name="T33" fmla="*/ 2478 h 2788"/>
                <a:gd name="T34" fmla="*/ 406 w 2798"/>
                <a:gd name="T35" fmla="*/ 2381 h 2788"/>
                <a:gd name="T36" fmla="*/ 230 w 2798"/>
                <a:gd name="T37" fmla="*/ 2161 h 2788"/>
                <a:gd name="T38" fmla="*/ 106 w 2798"/>
                <a:gd name="T39" fmla="*/ 1922 h 2788"/>
                <a:gd name="T40" fmla="*/ 27 w 2798"/>
                <a:gd name="T41" fmla="*/ 1658 h 2788"/>
                <a:gd name="T42" fmla="*/ 0 w 2798"/>
                <a:gd name="T43" fmla="*/ 1394 h 2788"/>
                <a:gd name="T44" fmla="*/ 27 w 2798"/>
                <a:gd name="T45" fmla="*/ 1129 h 2788"/>
                <a:gd name="T46" fmla="*/ 106 w 2798"/>
                <a:gd name="T47" fmla="*/ 865 h 2788"/>
                <a:gd name="T48" fmla="*/ 230 w 2798"/>
                <a:gd name="T49" fmla="*/ 626 h 2788"/>
                <a:gd name="T50" fmla="*/ 406 w 2798"/>
                <a:gd name="T51" fmla="*/ 406 h 2788"/>
                <a:gd name="T52" fmla="*/ 521 w 2798"/>
                <a:gd name="T53" fmla="*/ 309 h 2788"/>
                <a:gd name="T54" fmla="*/ 750 w 2798"/>
                <a:gd name="T55" fmla="*/ 159 h 2788"/>
                <a:gd name="T56" fmla="*/ 997 w 2798"/>
                <a:gd name="T57" fmla="*/ 53 h 2788"/>
                <a:gd name="T58" fmla="*/ 1262 w 2798"/>
                <a:gd name="T59" fmla="*/ 0 h 2788"/>
                <a:gd name="T60" fmla="*/ 1536 w 2798"/>
                <a:gd name="T61" fmla="*/ 0 h 2788"/>
                <a:gd name="T62" fmla="*/ 1800 w 2798"/>
                <a:gd name="T63" fmla="*/ 53 h 2788"/>
                <a:gd name="T64" fmla="*/ 2047 w 2798"/>
                <a:gd name="T65" fmla="*/ 159 h 2788"/>
                <a:gd name="T66" fmla="*/ 2277 w 2798"/>
                <a:gd name="T67" fmla="*/ 309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98" h="2788">
                  <a:moveTo>
                    <a:pt x="2383" y="406"/>
                  </a:moveTo>
                  <a:lnTo>
                    <a:pt x="2383" y="406"/>
                  </a:lnTo>
                  <a:lnTo>
                    <a:pt x="2480" y="512"/>
                  </a:lnTo>
                  <a:lnTo>
                    <a:pt x="2568" y="626"/>
                  </a:lnTo>
                  <a:lnTo>
                    <a:pt x="2639" y="741"/>
                  </a:lnTo>
                  <a:lnTo>
                    <a:pt x="2692" y="865"/>
                  </a:lnTo>
                  <a:lnTo>
                    <a:pt x="2736" y="997"/>
                  </a:lnTo>
                  <a:lnTo>
                    <a:pt x="2771" y="1129"/>
                  </a:lnTo>
                  <a:lnTo>
                    <a:pt x="2789" y="1262"/>
                  </a:lnTo>
                  <a:lnTo>
                    <a:pt x="2797" y="1394"/>
                  </a:lnTo>
                  <a:lnTo>
                    <a:pt x="2789" y="1525"/>
                  </a:lnTo>
                  <a:lnTo>
                    <a:pt x="2771" y="1658"/>
                  </a:lnTo>
                  <a:lnTo>
                    <a:pt x="2736" y="1790"/>
                  </a:lnTo>
                  <a:lnTo>
                    <a:pt x="2692" y="1922"/>
                  </a:lnTo>
                  <a:lnTo>
                    <a:pt x="2639" y="2046"/>
                  </a:lnTo>
                  <a:lnTo>
                    <a:pt x="2568" y="2161"/>
                  </a:lnTo>
                  <a:lnTo>
                    <a:pt x="2480" y="2275"/>
                  </a:lnTo>
                  <a:lnTo>
                    <a:pt x="2383" y="2381"/>
                  </a:lnTo>
                  <a:lnTo>
                    <a:pt x="2383" y="2381"/>
                  </a:lnTo>
                  <a:lnTo>
                    <a:pt x="2277" y="2478"/>
                  </a:lnTo>
                  <a:lnTo>
                    <a:pt x="2171" y="2558"/>
                  </a:lnTo>
                  <a:lnTo>
                    <a:pt x="2047" y="2628"/>
                  </a:lnTo>
                  <a:lnTo>
                    <a:pt x="1924" y="2690"/>
                  </a:lnTo>
                  <a:lnTo>
                    <a:pt x="1800" y="2734"/>
                  </a:lnTo>
                  <a:lnTo>
                    <a:pt x="1668" y="2761"/>
                  </a:lnTo>
                  <a:lnTo>
                    <a:pt x="1536" y="2787"/>
                  </a:lnTo>
                  <a:lnTo>
                    <a:pt x="1394" y="2787"/>
                  </a:lnTo>
                  <a:lnTo>
                    <a:pt x="1262" y="2787"/>
                  </a:lnTo>
                  <a:lnTo>
                    <a:pt x="1130" y="2761"/>
                  </a:lnTo>
                  <a:lnTo>
                    <a:pt x="997" y="2734"/>
                  </a:lnTo>
                  <a:lnTo>
                    <a:pt x="874" y="2690"/>
                  </a:lnTo>
                  <a:lnTo>
                    <a:pt x="750" y="2628"/>
                  </a:lnTo>
                  <a:lnTo>
                    <a:pt x="627" y="2558"/>
                  </a:lnTo>
                  <a:lnTo>
                    <a:pt x="521" y="2478"/>
                  </a:lnTo>
                  <a:lnTo>
                    <a:pt x="406" y="2381"/>
                  </a:lnTo>
                  <a:lnTo>
                    <a:pt x="406" y="2381"/>
                  </a:lnTo>
                  <a:lnTo>
                    <a:pt x="318" y="2275"/>
                  </a:lnTo>
                  <a:lnTo>
                    <a:pt x="230" y="2161"/>
                  </a:lnTo>
                  <a:lnTo>
                    <a:pt x="159" y="2046"/>
                  </a:lnTo>
                  <a:lnTo>
                    <a:pt x="106" y="1922"/>
                  </a:lnTo>
                  <a:lnTo>
                    <a:pt x="62" y="1790"/>
                  </a:lnTo>
                  <a:lnTo>
                    <a:pt x="27" y="1658"/>
                  </a:lnTo>
                  <a:lnTo>
                    <a:pt x="9" y="1525"/>
                  </a:lnTo>
                  <a:lnTo>
                    <a:pt x="0" y="1394"/>
                  </a:lnTo>
                  <a:lnTo>
                    <a:pt x="9" y="1262"/>
                  </a:lnTo>
                  <a:lnTo>
                    <a:pt x="27" y="1129"/>
                  </a:lnTo>
                  <a:lnTo>
                    <a:pt x="62" y="997"/>
                  </a:lnTo>
                  <a:lnTo>
                    <a:pt x="106" y="865"/>
                  </a:lnTo>
                  <a:lnTo>
                    <a:pt x="159" y="741"/>
                  </a:lnTo>
                  <a:lnTo>
                    <a:pt x="230" y="626"/>
                  </a:lnTo>
                  <a:lnTo>
                    <a:pt x="318" y="512"/>
                  </a:lnTo>
                  <a:lnTo>
                    <a:pt x="406" y="406"/>
                  </a:lnTo>
                  <a:lnTo>
                    <a:pt x="406" y="406"/>
                  </a:lnTo>
                  <a:lnTo>
                    <a:pt x="521" y="309"/>
                  </a:lnTo>
                  <a:lnTo>
                    <a:pt x="627" y="229"/>
                  </a:lnTo>
                  <a:lnTo>
                    <a:pt x="750" y="159"/>
                  </a:lnTo>
                  <a:lnTo>
                    <a:pt x="874" y="97"/>
                  </a:lnTo>
                  <a:lnTo>
                    <a:pt x="997" y="53"/>
                  </a:lnTo>
                  <a:lnTo>
                    <a:pt x="1130" y="26"/>
                  </a:lnTo>
                  <a:lnTo>
                    <a:pt x="1262" y="0"/>
                  </a:lnTo>
                  <a:lnTo>
                    <a:pt x="1394" y="0"/>
                  </a:lnTo>
                  <a:lnTo>
                    <a:pt x="1536" y="0"/>
                  </a:lnTo>
                  <a:lnTo>
                    <a:pt x="1668" y="26"/>
                  </a:lnTo>
                  <a:lnTo>
                    <a:pt x="1800" y="53"/>
                  </a:lnTo>
                  <a:lnTo>
                    <a:pt x="1924" y="97"/>
                  </a:lnTo>
                  <a:lnTo>
                    <a:pt x="2047" y="159"/>
                  </a:lnTo>
                  <a:lnTo>
                    <a:pt x="2171" y="229"/>
                  </a:lnTo>
                  <a:lnTo>
                    <a:pt x="2277" y="309"/>
                  </a:lnTo>
                  <a:lnTo>
                    <a:pt x="2383" y="406"/>
                  </a:lnTo>
                </a:path>
              </a:pathLst>
            </a:custGeom>
            <a:grpFill/>
            <a:ln w="9525" cap="flat">
              <a:solidFill>
                <a:srgbClr val="F8981D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C941536F-2CE1-4419-8481-ACB4A64F2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2913" y="2398713"/>
              <a:ext cx="944562" cy="944562"/>
            </a:xfrm>
            <a:custGeom>
              <a:avLst/>
              <a:gdLst>
                <a:gd name="T0" fmla="*/ 556 w 2622"/>
                <a:gd name="T1" fmla="*/ 2621 h 2622"/>
                <a:gd name="T2" fmla="*/ 0 w 2622"/>
                <a:gd name="T3" fmla="*/ 2065 h 2622"/>
                <a:gd name="T4" fmla="*/ 2074 w 2622"/>
                <a:gd name="T5" fmla="*/ 0 h 2622"/>
                <a:gd name="T6" fmla="*/ 2621 w 2622"/>
                <a:gd name="T7" fmla="*/ 547 h 2622"/>
                <a:gd name="T8" fmla="*/ 556 w 2622"/>
                <a:gd name="T9" fmla="*/ 2621 h 2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2" h="2622">
                  <a:moveTo>
                    <a:pt x="556" y="2621"/>
                  </a:moveTo>
                  <a:lnTo>
                    <a:pt x="0" y="2065"/>
                  </a:lnTo>
                  <a:lnTo>
                    <a:pt x="2074" y="0"/>
                  </a:lnTo>
                  <a:lnTo>
                    <a:pt x="2621" y="547"/>
                  </a:lnTo>
                  <a:lnTo>
                    <a:pt x="556" y="2621"/>
                  </a:lnTo>
                </a:path>
              </a:pathLst>
            </a:custGeom>
            <a:grpFill/>
            <a:ln w="9525" cap="flat">
              <a:solidFill>
                <a:srgbClr val="F8981D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65A3654E-9683-4E7D-8A64-402EF20D6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2913" y="4324350"/>
              <a:ext cx="944562" cy="944563"/>
            </a:xfrm>
            <a:custGeom>
              <a:avLst/>
              <a:gdLst>
                <a:gd name="T0" fmla="*/ 2074 w 2622"/>
                <a:gd name="T1" fmla="*/ 2621 h 2622"/>
                <a:gd name="T2" fmla="*/ 0 w 2622"/>
                <a:gd name="T3" fmla="*/ 556 h 2622"/>
                <a:gd name="T4" fmla="*/ 556 w 2622"/>
                <a:gd name="T5" fmla="*/ 0 h 2622"/>
                <a:gd name="T6" fmla="*/ 2621 w 2622"/>
                <a:gd name="T7" fmla="*/ 2074 h 2622"/>
                <a:gd name="T8" fmla="*/ 2074 w 2622"/>
                <a:gd name="T9" fmla="*/ 2621 h 2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2" h="2622">
                  <a:moveTo>
                    <a:pt x="2074" y="2621"/>
                  </a:moveTo>
                  <a:lnTo>
                    <a:pt x="0" y="556"/>
                  </a:lnTo>
                  <a:lnTo>
                    <a:pt x="556" y="0"/>
                  </a:lnTo>
                  <a:lnTo>
                    <a:pt x="2621" y="2074"/>
                  </a:lnTo>
                  <a:lnTo>
                    <a:pt x="2074" y="2621"/>
                  </a:lnTo>
                </a:path>
              </a:pathLst>
            </a:custGeom>
            <a:grpFill/>
            <a:ln w="9525" cap="flat">
              <a:solidFill>
                <a:srgbClr val="F8981D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D49AC527-A502-45C5-A9E8-2A7CABCEE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5" y="3670300"/>
              <a:ext cx="409575" cy="279400"/>
            </a:xfrm>
            <a:custGeom>
              <a:avLst/>
              <a:gdLst>
                <a:gd name="T0" fmla="*/ 1138 w 1139"/>
                <a:gd name="T1" fmla="*/ 775 h 776"/>
                <a:gd name="T2" fmla="*/ 0 w 1139"/>
                <a:gd name="T3" fmla="*/ 775 h 776"/>
                <a:gd name="T4" fmla="*/ 0 w 1139"/>
                <a:gd name="T5" fmla="*/ 0 h 776"/>
                <a:gd name="T6" fmla="*/ 1138 w 1139"/>
                <a:gd name="T7" fmla="*/ 0 h 776"/>
                <a:gd name="T8" fmla="*/ 1138 w 1139"/>
                <a:gd name="T9" fmla="*/ 775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9" h="776">
                  <a:moveTo>
                    <a:pt x="1138" y="775"/>
                  </a:moveTo>
                  <a:lnTo>
                    <a:pt x="0" y="775"/>
                  </a:lnTo>
                  <a:lnTo>
                    <a:pt x="0" y="0"/>
                  </a:lnTo>
                  <a:lnTo>
                    <a:pt x="1138" y="0"/>
                  </a:lnTo>
                  <a:lnTo>
                    <a:pt x="1138" y="775"/>
                  </a:lnTo>
                </a:path>
              </a:pathLst>
            </a:custGeom>
            <a:grpFill/>
            <a:ln w="9525" cap="flat">
              <a:solidFill>
                <a:srgbClr val="F8981D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5" name="Freeform 9">
              <a:extLst>
                <a:ext uri="{FF2B5EF4-FFF2-40B4-BE49-F238E27FC236}">
                  <a16:creationId xmlns:a16="http://schemas.microsoft.com/office/drawing/2014/main" id="{5226A61C-DBB9-4CF0-AC67-3700473F1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1287463"/>
              <a:ext cx="1604963" cy="1265237"/>
            </a:xfrm>
            <a:custGeom>
              <a:avLst/>
              <a:gdLst>
                <a:gd name="T0" fmla="*/ 4456 w 4457"/>
                <a:gd name="T1" fmla="*/ 1756 h 3513"/>
                <a:gd name="T2" fmla="*/ 2691 w 4457"/>
                <a:gd name="T3" fmla="*/ 0 h 3513"/>
                <a:gd name="T4" fmla="*/ 2691 w 4457"/>
                <a:gd name="T5" fmla="*/ 953 h 3513"/>
                <a:gd name="T6" fmla="*/ 0 w 4457"/>
                <a:gd name="T7" fmla="*/ 953 h 3513"/>
                <a:gd name="T8" fmla="*/ 0 w 4457"/>
                <a:gd name="T9" fmla="*/ 2550 h 3513"/>
                <a:gd name="T10" fmla="*/ 2691 w 4457"/>
                <a:gd name="T11" fmla="*/ 2550 h 3513"/>
                <a:gd name="T12" fmla="*/ 2691 w 4457"/>
                <a:gd name="T13" fmla="*/ 3512 h 3513"/>
                <a:gd name="T14" fmla="*/ 4456 w 4457"/>
                <a:gd name="T15" fmla="*/ 1756 h 3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57" h="3513">
                  <a:moveTo>
                    <a:pt x="4456" y="1756"/>
                  </a:moveTo>
                  <a:lnTo>
                    <a:pt x="2691" y="0"/>
                  </a:lnTo>
                  <a:lnTo>
                    <a:pt x="2691" y="953"/>
                  </a:lnTo>
                  <a:lnTo>
                    <a:pt x="0" y="953"/>
                  </a:lnTo>
                  <a:lnTo>
                    <a:pt x="0" y="2550"/>
                  </a:lnTo>
                  <a:lnTo>
                    <a:pt x="2691" y="2550"/>
                  </a:lnTo>
                  <a:lnTo>
                    <a:pt x="2691" y="3512"/>
                  </a:lnTo>
                  <a:lnTo>
                    <a:pt x="4456" y="1756"/>
                  </a:lnTo>
                </a:path>
              </a:pathLst>
            </a:custGeom>
            <a:grpFill/>
            <a:ln w="9525" cap="flat">
              <a:solidFill>
                <a:srgbClr val="F8981D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6" name="Freeform 10">
              <a:extLst>
                <a:ext uri="{FF2B5EF4-FFF2-40B4-BE49-F238E27FC236}">
                  <a16:creationId xmlns:a16="http://schemas.microsoft.com/office/drawing/2014/main" id="{7B613DD1-3F72-4DE4-810F-2EA1BEB1D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5086350"/>
              <a:ext cx="1604963" cy="1265238"/>
            </a:xfrm>
            <a:custGeom>
              <a:avLst/>
              <a:gdLst>
                <a:gd name="T0" fmla="*/ 4456 w 4457"/>
                <a:gd name="T1" fmla="*/ 1756 h 3513"/>
                <a:gd name="T2" fmla="*/ 2691 w 4457"/>
                <a:gd name="T3" fmla="*/ 0 h 3513"/>
                <a:gd name="T4" fmla="*/ 2691 w 4457"/>
                <a:gd name="T5" fmla="*/ 953 h 3513"/>
                <a:gd name="T6" fmla="*/ 0 w 4457"/>
                <a:gd name="T7" fmla="*/ 953 h 3513"/>
                <a:gd name="T8" fmla="*/ 0 w 4457"/>
                <a:gd name="T9" fmla="*/ 2550 h 3513"/>
                <a:gd name="T10" fmla="*/ 2691 w 4457"/>
                <a:gd name="T11" fmla="*/ 2550 h 3513"/>
                <a:gd name="T12" fmla="*/ 2691 w 4457"/>
                <a:gd name="T13" fmla="*/ 3512 h 3513"/>
                <a:gd name="T14" fmla="*/ 4456 w 4457"/>
                <a:gd name="T15" fmla="*/ 1756 h 3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57" h="3513">
                  <a:moveTo>
                    <a:pt x="4456" y="1756"/>
                  </a:moveTo>
                  <a:lnTo>
                    <a:pt x="2691" y="0"/>
                  </a:lnTo>
                  <a:lnTo>
                    <a:pt x="2691" y="953"/>
                  </a:lnTo>
                  <a:lnTo>
                    <a:pt x="0" y="953"/>
                  </a:lnTo>
                  <a:lnTo>
                    <a:pt x="0" y="2550"/>
                  </a:lnTo>
                  <a:lnTo>
                    <a:pt x="2691" y="2550"/>
                  </a:lnTo>
                  <a:lnTo>
                    <a:pt x="2691" y="3512"/>
                  </a:lnTo>
                  <a:lnTo>
                    <a:pt x="4456" y="1756"/>
                  </a:lnTo>
                </a:path>
              </a:pathLst>
            </a:custGeom>
            <a:grpFill/>
            <a:ln w="9525" cap="flat">
              <a:solidFill>
                <a:srgbClr val="F8981D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7" name="Freeform 11">
              <a:extLst>
                <a:ext uri="{FF2B5EF4-FFF2-40B4-BE49-F238E27FC236}">
                  <a16:creationId xmlns:a16="http://schemas.microsoft.com/office/drawing/2014/main" id="{E68A3FF8-2BC9-4DFE-A715-52853C822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3203575"/>
              <a:ext cx="1604963" cy="1263650"/>
            </a:xfrm>
            <a:custGeom>
              <a:avLst/>
              <a:gdLst>
                <a:gd name="T0" fmla="*/ 4456 w 4457"/>
                <a:gd name="T1" fmla="*/ 1755 h 3512"/>
                <a:gd name="T2" fmla="*/ 2691 w 4457"/>
                <a:gd name="T3" fmla="*/ 0 h 3512"/>
                <a:gd name="T4" fmla="*/ 2691 w 4457"/>
                <a:gd name="T5" fmla="*/ 953 h 3512"/>
                <a:gd name="T6" fmla="*/ 0 w 4457"/>
                <a:gd name="T7" fmla="*/ 953 h 3512"/>
                <a:gd name="T8" fmla="*/ 0 w 4457"/>
                <a:gd name="T9" fmla="*/ 2549 h 3512"/>
                <a:gd name="T10" fmla="*/ 2691 w 4457"/>
                <a:gd name="T11" fmla="*/ 2549 h 3512"/>
                <a:gd name="T12" fmla="*/ 2691 w 4457"/>
                <a:gd name="T13" fmla="*/ 3511 h 3512"/>
                <a:gd name="T14" fmla="*/ 4456 w 4457"/>
                <a:gd name="T15" fmla="*/ 1755 h 3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57" h="3512">
                  <a:moveTo>
                    <a:pt x="4456" y="1755"/>
                  </a:moveTo>
                  <a:lnTo>
                    <a:pt x="2691" y="0"/>
                  </a:lnTo>
                  <a:lnTo>
                    <a:pt x="2691" y="953"/>
                  </a:lnTo>
                  <a:lnTo>
                    <a:pt x="0" y="953"/>
                  </a:lnTo>
                  <a:lnTo>
                    <a:pt x="0" y="2549"/>
                  </a:lnTo>
                  <a:lnTo>
                    <a:pt x="2691" y="2549"/>
                  </a:lnTo>
                  <a:lnTo>
                    <a:pt x="2691" y="3511"/>
                  </a:lnTo>
                  <a:lnTo>
                    <a:pt x="4456" y="1755"/>
                  </a:lnTo>
                </a:path>
              </a:pathLst>
            </a:custGeom>
            <a:grpFill/>
            <a:ln w="9525" cap="flat">
              <a:solidFill>
                <a:srgbClr val="F8981D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98" name="Freeform 21">
            <a:extLst>
              <a:ext uri="{FF2B5EF4-FFF2-40B4-BE49-F238E27FC236}">
                <a16:creationId xmlns:a16="http://schemas.microsoft.com/office/drawing/2014/main" id="{E7F75F17-00BE-46FB-8569-8521780F68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892791" y="3883487"/>
            <a:ext cx="459435" cy="345702"/>
          </a:xfrm>
          <a:custGeom>
            <a:avLst/>
            <a:gdLst>
              <a:gd name="T0" fmla="*/ 364 w 389"/>
              <a:gd name="T1" fmla="*/ 176 h 296"/>
              <a:gd name="T2" fmla="*/ 355 w 389"/>
              <a:gd name="T3" fmla="*/ 217 h 296"/>
              <a:gd name="T4" fmla="*/ 289 w 389"/>
              <a:gd name="T5" fmla="*/ 130 h 296"/>
              <a:gd name="T6" fmla="*/ 298 w 389"/>
              <a:gd name="T7" fmla="*/ 193 h 296"/>
              <a:gd name="T8" fmla="*/ 264 w 389"/>
              <a:gd name="T9" fmla="*/ 143 h 296"/>
              <a:gd name="T10" fmla="*/ 257 w 389"/>
              <a:gd name="T11" fmla="*/ 195 h 296"/>
              <a:gd name="T12" fmla="*/ 318 w 389"/>
              <a:gd name="T13" fmla="*/ 296 h 296"/>
              <a:gd name="T14" fmla="*/ 319 w 389"/>
              <a:gd name="T15" fmla="*/ 296 h 296"/>
              <a:gd name="T16" fmla="*/ 376 w 389"/>
              <a:gd name="T17" fmla="*/ 196 h 296"/>
              <a:gd name="T18" fmla="*/ 319 w 389"/>
              <a:gd name="T19" fmla="*/ 280 h 296"/>
              <a:gd name="T20" fmla="*/ 270 w 389"/>
              <a:gd name="T21" fmla="*/ 262 h 296"/>
              <a:gd name="T22" fmla="*/ 276 w 389"/>
              <a:gd name="T23" fmla="*/ 183 h 296"/>
              <a:gd name="T24" fmla="*/ 288 w 389"/>
              <a:gd name="T25" fmla="*/ 237 h 296"/>
              <a:gd name="T26" fmla="*/ 318 w 389"/>
              <a:gd name="T27" fmla="*/ 154 h 296"/>
              <a:gd name="T28" fmla="*/ 337 w 389"/>
              <a:gd name="T29" fmla="*/ 231 h 296"/>
              <a:gd name="T30" fmla="*/ 345 w 389"/>
              <a:gd name="T31" fmla="*/ 239 h 296"/>
              <a:gd name="T32" fmla="*/ 361 w 389"/>
              <a:gd name="T33" fmla="*/ 260 h 296"/>
              <a:gd name="T34" fmla="*/ 255 w 389"/>
              <a:gd name="T35" fmla="*/ 182 h 296"/>
              <a:gd name="T36" fmla="*/ 236 w 389"/>
              <a:gd name="T37" fmla="*/ 166 h 296"/>
              <a:gd name="T38" fmla="*/ 329 w 389"/>
              <a:gd name="T39" fmla="*/ 126 h 296"/>
              <a:gd name="T40" fmla="*/ 345 w 389"/>
              <a:gd name="T41" fmla="*/ 139 h 296"/>
              <a:gd name="T42" fmla="*/ 0 w 389"/>
              <a:gd name="T43" fmla="*/ 0 h 296"/>
              <a:gd name="T44" fmla="*/ 243 w 389"/>
              <a:gd name="T45" fmla="*/ 235 h 296"/>
              <a:gd name="T46" fmla="*/ 181 w 389"/>
              <a:gd name="T47" fmla="*/ 219 h 296"/>
              <a:gd name="T48" fmla="*/ 165 w 389"/>
              <a:gd name="T49" fmla="*/ 219 h 296"/>
              <a:gd name="T50" fmla="*/ 71 w 389"/>
              <a:gd name="T51" fmla="*/ 182 h 296"/>
              <a:gd name="T52" fmla="*/ 165 w 389"/>
              <a:gd name="T53" fmla="*/ 219 h 296"/>
              <a:gd name="T54" fmla="*/ 110 w 389"/>
              <a:gd name="T55" fmla="*/ 126 h 296"/>
              <a:gd name="T56" fmla="*/ 16 w 389"/>
              <a:gd name="T57" fmla="*/ 166 h 296"/>
              <a:gd name="T58" fmla="*/ 126 w 389"/>
              <a:gd name="T59" fmla="*/ 54 h 296"/>
              <a:gd name="T60" fmla="*/ 220 w 389"/>
              <a:gd name="T61" fmla="*/ 16 h 296"/>
              <a:gd name="T62" fmla="*/ 126 w 389"/>
              <a:gd name="T63" fmla="*/ 54 h 296"/>
              <a:gd name="T64" fmla="*/ 165 w 389"/>
              <a:gd name="T65" fmla="*/ 110 h 296"/>
              <a:gd name="T66" fmla="*/ 71 w 389"/>
              <a:gd name="T67" fmla="*/ 70 h 296"/>
              <a:gd name="T68" fmla="*/ 55 w 389"/>
              <a:gd name="T69" fmla="*/ 110 h 296"/>
              <a:gd name="T70" fmla="*/ 16 w 389"/>
              <a:gd name="T71" fmla="*/ 70 h 296"/>
              <a:gd name="T72" fmla="*/ 55 w 389"/>
              <a:gd name="T73" fmla="*/ 110 h 296"/>
              <a:gd name="T74" fmla="*/ 126 w 389"/>
              <a:gd name="T75" fmla="*/ 166 h 296"/>
              <a:gd name="T76" fmla="*/ 220 w 389"/>
              <a:gd name="T77" fmla="*/ 126 h 296"/>
              <a:gd name="T78" fmla="*/ 228 w 389"/>
              <a:gd name="T79" fmla="*/ 110 h 296"/>
              <a:gd name="T80" fmla="*/ 181 w 389"/>
              <a:gd name="T81" fmla="*/ 70 h 296"/>
              <a:gd name="T82" fmla="*/ 274 w 389"/>
              <a:gd name="T83" fmla="*/ 110 h 296"/>
              <a:gd name="T84" fmla="*/ 228 w 389"/>
              <a:gd name="T85" fmla="*/ 110 h 296"/>
              <a:gd name="T86" fmla="*/ 290 w 389"/>
              <a:gd name="T87" fmla="*/ 70 h 296"/>
              <a:gd name="T88" fmla="*/ 329 w 389"/>
              <a:gd name="T89" fmla="*/ 110 h 296"/>
              <a:gd name="T90" fmla="*/ 329 w 389"/>
              <a:gd name="T91" fmla="*/ 54 h 296"/>
              <a:gd name="T92" fmla="*/ 236 w 389"/>
              <a:gd name="T93" fmla="*/ 16 h 296"/>
              <a:gd name="T94" fmla="*/ 329 w 389"/>
              <a:gd name="T95" fmla="*/ 54 h 296"/>
              <a:gd name="T96" fmla="*/ 110 w 389"/>
              <a:gd name="T97" fmla="*/ 54 h 296"/>
              <a:gd name="T98" fmla="*/ 16 w 389"/>
              <a:gd name="T99" fmla="*/ 16 h 296"/>
              <a:gd name="T100" fmla="*/ 16 w 389"/>
              <a:gd name="T101" fmla="*/ 182 h 296"/>
              <a:gd name="T102" fmla="*/ 55 w 389"/>
              <a:gd name="T103" fmla="*/ 219 h 296"/>
              <a:gd name="T104" fmla="*/ 16 w 389"/>
              <a:gd name="T105" fmla="*/ 182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9" h="296">
                <a:moveTo>
                  <a:pt x="376" y="196"/>
                </a:moveTo>
                <a:cubicBezTo>
                  <a:pt x="364" y="176"/>
                  <a:pt x="364" y="176"/>
                  <a:pt x="364" y="176"/>
                </a:cubicBezTo>
                <a:cubicBezTo>
                  <a:pt x="361" y="199"/>
                  <a:pt x="361" y="199"/>
                  <a:pt x="361" y="199"/>
                </a:cubicBezTo>
                <a:cubicBezTo>
                  <a:pt x="360" y="208"/>
                  <a:pt x="357" y="214"/>
                  <a:pt x="355" y="217"/>
                </a:cubicBezTo>
                <a:cubicBezTo>
                  <a:pt x="359" y="190"/>
                  <a:pt x="364" y="147"/>
                  <a:pt x="306" y="134"/>
                </a:cubicBezTo>
                <a:cubicBezTo>
                  <a:pt x="289" y="130"/>
                  <a:pt x="289" y="130"/>
                  <a:pt x="289" y="130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06" y="160"/>
                  <a:pt x="304" y="178"/>
                  <a:pt x="298" y="193"/>
                </a:cubicBezTo>
                <a:cubicBezTo>
                  <a:pt x="291" y="172"/>
                  <a:pt x="278" y="157"/>
                  <a:pt x="277" y="157"/>
                </a:cubicBezTo>
                <a:cubicBezTo>
                  <a:pt x="264" y="143"/>
                  <a:pt x="264" y="143"/>
                  <a:pt x="264" y="143"/>
                </a:cubicBezTo>
                <a:cubicBezTo>
                  <a:pt x="264" y="162"/>
                  <a:pt x="264" y="162"/>
                  <a:pt x="264" y="162"/>
                </a:cubicBezTo>
                <a:cubicBezTo>
                  <a:pt x="263" y="171"/>
                  <a:pt x="260" y="183"/>
                  <a:pt x="257" y="195"/>
                </a:cubicBezTo>
                <a:cubicBezTo>
                  <a:pt x="250" y="221"/>
                  <a:pt x="242" y="251"/>
                  <a:pt x="257" y="272"/>
                </a:cubicBezTo>
                <a:cubicBezTo>
                  <a:pt x="267" y="287"/>
                  <a:pt x="287" y="295"/>
                  <a:pt x="318" y="296"/>
                </a:cubicBezTo>
                <a:cubicBezTo>
                  <a:pt x="318" y="296"/>
                  <a:pt x="318" y="296"/>
                  <a:pt x="318" y="296"/>
                </a:cubicBezTo>
                <a:cubicBezTo>
                  <a:pt x="318" y="296"/>
                  <a:pt x="318" y="296"/>
                  <a:pt x="319" y="296"/>
                </a:cubicBezTo>
                <a:cubicBezTo>
                  <a:pt x="352" y="296"/>
                  <a:pt x="368" y="281"/>
                  <a:pt x="375" y="268"/>
                </a:cubicBezTo>
                <a:cubicBezTo>
                  <a:pt x="389" y="244"/>
                  <a:pt x="384" y="211"/>
                  <a:pt x="376" y="196"/>
                </a:cubicBezTo>
                <a:close/>
                <a:moveTo>
                  <a:pt x="361" y="260"/>
                </a:moveTo>
                <a:cubicBezTo>
                  <a:pt x="354" y="273"/>
                  <a:pt x="339" y="280"/>
                  <a:pt x="319" y="280"/>
                </a:cubicBezTo>
                <a:cubicBezTo>
                  <a:pt x="318" y="280"/>
                  <a:pt x="318" y="280"/>
                  <a:pt x="318" y="280"/>
                </a:cubicBezTo>
                <a:cubicBezTo>
                  <a:pt x="294" y="279"/>
                  <a:pt x="277" y="273"/>
                  <a:pt x="270" y="262"/>
                </a:cubicBezTo>
                <a:cubicBezTo>
                  <a:pt x="259" y="248"/>
                  <a:pt x="266" y="223"/>
                  <a:pt x="272" y="200"/>
                </a:cubicBezTo>
                <a:cubicBezTo>
                  <a:pt x="274" y="194"/>
                  <a:pt x="275" y="188"/>
                  <a:pt x="276" y="183"/>
                </a:cubicBezTo>
                <a:cubicBezTo>
                  <a:pt x="281" y="192"/>
                  <a:pt x="286" y="203"/>
                  <a:pt x="287" y="216"/>
                </a:cubicBezTo>
                <a:cubicBezTo>
                  <a:pt x="288" y="237"/>
                  <a:pt x="288" y="237"/>
                  <a:pt x="288" y="237"/>
                </a:cubicBezTo>
                <a:cubicBezTo>
                  <a:pt x="301" y="220"/>
                  <a:pt x="301" y="220"/>
                  <a:pt x="301" y="220"/>
                </a:cubicBezTo>
                <a:cubicBezTo>
                  <a:pt x="314" y="203"/>
                  <a:pt x="323" y="178"/>
                  <a:pt x="318" y="154"/>
                </a:cubicBezTo>
                <a:cubicBezTo>
                  <a:pt x="347" y="168"/>
                  <a:pt x="343" y="194"/>
                  <a:pt x="339" y="217"/>
                </a:cubicBezTo>
                <a:cubicBezTo>
                  <a:pt x="338" y="222"/>
                  <a:pt x="337" y="227"/>
                  <a:pt x="337" y="231"/>
                </a:cubicBezTo>
                <a:cubicBezTo>
                  <a:pt x="336" y="240"/>
                  <a:pt x="336" y="240"/>
                  <a:pt x="336" y="240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56" y="238"/>
                  <a:pt x="363" y="233"/>
                  <a:pt x="368" y="227"/>
                </a:cubicBezTo>
                <a:cubicBezTo>
                  <a:pt x="369" y="238"/>
                  <a:pt x="367" y="250"/>
                  <a:pt x="361" y="260"/>
                </a:cubicBezTo>
                <a:close/>
                <a:moveTo>
                  <a:pt x="181" y="182"/>
                </a:moveTo>
                <a:cubicBezTo>
                  <a:pt x="255" y="182"/>
                  <a:pt x="255" y="182"/>
                  <a:pt x="255" y="182"/>
                </a:cubicBezTo>
                <a:cubicBezTo>
                  <a:pt x="255" y="166"/>
                  <a:pt x="255" y="166"/>
                  <a:pt x="255" y="166"/>
                </a:cubicBezTo>
                <a:cubicBezTo>
                  <a:pt x="236" y="166"/>
                  <a:pt x="236" y="166"/>
                  <a:pt x="236" y="166"/>
                </a:cubicBezTo>
                <a:cubicBezTo>
                  <a:pt x="236" y="126"/>
                  <a:pt x="236" y="126"/>
                  <a:pt x="236" y="126"/>
                </a:cubicBezTo>
                <a:cubicBezTo>
                  <a:pt x="329" y="126"/>
                  <a:pt x="329" y="126"/>
                  <a:pt x="329" y="126"/>
                </a:cubicBezTo>
                <a:cubicBezTo>
                  <a:pt x="329" y="139"/>
                  <a:pt x="329" y="139"/>
                  <a:pt x="329" y="139"/>
                </a:cubicBezTo>
                <a:cubicBezTo>
                  <a:pt x="345" y="139"/>
                  <a:pt x="345" y="139"/>
                  <a:pt x="345" y="139"/>
                </a:cubicBezTo>
                <a:cubicBezTo>
                  <a:pt x="345" y="0"/>
                  <a:pt x="345" y="0"/>
                  <a:pt x="34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5"/>
                  <a:pt x="0" y="235"/>
                  <a:pt x="0" y="235"/>
                </a:cubicBezTo>
                <a:cubicBezTo>
                  <a:pt x="243" y="235"/>
                  <a:pt x="243" y="235"/>
                  <a:pt x="243" y="235"/>
                </a:cubicBezTo>
                <a:cubicBezTo>
                  <a:pt x="243" y="219"/>
                  <a:pt x="243" y="219"/>
                  <a:pt x="243" y="219"/>
                </a:cubicBezTo>
                <a:cubicBezTo>
                  <a:pt x="181" y="219"/>
                  <a:pt x="181" y="219"/>
                  <a:pt x="181" y="219"/>
                </a:cubicBezTo>
                <a:lnTo>
                  <a:pt x="181" y="182"/>
                </a:lnTo>
                <a:close/>
                <a:moveTo>
                  <a:pt x="165" y="219"/>
                </a:moveTo>
                <a:cubicBezTo>
                  <a:pt x="71" y="219"/>
                  <a:pt x="71" y="219"/>
                  <a:pt x="71" y="219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165" y="182"/>
                  <a:pt x="165" y="182"/>
                  <a:pt x="165" y="182"/>
                </a:cubicBezTo>
                <a:lnTo>
                  <a:pt x="165" y="219"/>
                </a:lnTo>
                <a:close/>
                <a:moveTo>
                  <a:pt x="16" y="126"/>
                </a:moveTo>
                <a:cubicBezTo>
                  <a:pt x="110" y="126"/>
                  <a:pt x="110" y="126"/>
                  <a:pt x="110" y="126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6" y="166"/>
                  <a:pt x="16" y="166"/>
                  <a:pt x="16" y="166"/>
                </a:cubicBezTo>
                <a:lnTo>
                  <a:pt x="16" y="126"/>
                </a:lnTo>
                <a:close/>
                <a:moveTo>
                  <a:pt x="126" y="54"/>
                </a:moveTo>
                <a:cubicBezTo>
                  <a:pt x="126" y="16"/>
                  <a:pt x="126" y="16"/>
                  <a:pt x="126" y="16"/>
                </a:cubicBezTo>
                <a:cubicBezTo>
                  <a:pt x="220" y="16"/>
                  <a:pt x="220" y="16"/>
                  <a:pt x="220" y="16"/>
                </a:cubicBezTo>
                <a:cubicBezTo>
                  <a:pt x="220" y="54"/>
                  <a:pt x="220" y="54"/>
                  <a:pt x="220" y="54"/>
                </a:cubicBezTo>
                <a:lnTo>
                  <a:pt x="126" y="54"/>
                </a:lnTo>
                <a:close/>
                <a:moveTo>
                  <a:pt x="165" y="70"/>
                </a:moveTo>
                <a:cubicBezTo>
                  <a:pt x="165" y="110"/>
                  <a:pt x="165" y="110"/>
                  <a:pt x="165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70"/>
                  <a:pt x="71" y="70"/>
                  <a:pt x="71" y="70"/>
                </a:cubicBezTo>
                <a:lnTo>
                  <a:pt x="165" y="70"/>
                </a:lnTo>
                <a:close/>
                <a:moveTo>
                  <a:pt x="55" y="110"/>
                </a:moveTo>
                <a:cubicBezTo>
                  <a:pt x="16" y="110"/>
                  <a:pt x="16" y="110"/>
                  <a:pt x="16" y="110"/>
                </a:cubicBezTo>
                <a:cubicBezTo>
                  <a:pt x="16" y="70"/>
                  <a:pt x="16" y="70"/>
                  <a:pt x="16" y="70"/>
                </a:cubicBezTo>
                <a:cubicBezTo>
                  <a:pt x="55" y="70"/>
                  <a:pt x="55" y="70"/>
                  <a:pt x="55" y="70"/>
                </a:cubicBezTo>
                <a:lnTo>
                  <a:pt x="55" y="110"/>
                </a:lnTo>
                <a:close/>
                <a:moveTo>
                  <a:pt x="220" y="166"/>
                </a:moveTo>
                <a:cubicBezTo>
                  <a:pt x="126" y="166"/>
                  <a:pt x="126" y="166"/>
                  <a:pt x="126" y="16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220" y="126"/>
                  <a:pt x="220" y="126"/>
                  <a:pt x="220" y="126"/>
                </a:cubicBezTo>
                <a:lnTo>
                  <a:pt x="220" y="166"/>
                </a:lnTo>
                <a:close/>
                <a:moveTo>
                  <a:pt x="228" y="110"/>
                </a:moveTo>
                <a:cubicBezTo>
                  <a:pt x="181" y="110"/>
                  <a:pt x="181" y="110"/>
                  <a:pt x="181" y="110"/>
                </a:cubicBezTo>
                <a:cubicBezTo>
                  <a:pt x="181" y="70"/>
                  <a:pt x="181" y="70"/>
                  <a:pt x="181" y="70"/>
                </a:cubicBezTo>
                <a:cubicBezTo>
                  <a:pt x="274" y="70"/>
                  <a:pt x="274" y="70"/>
                  <a:pt x="274" y="70"/>
                </a:cubicBezTo>
                <a:cubicBezTo>
                  <a:pt x="274" y="110"/>
                  <a:pt x="274" y="110"/>
                  <a:pt x="274" y="110"/>
                </a:cubicBezTo>
                <a:cubicBezTo>
                  <a:pt x="236" y="110"/>
                  <a:pt x="236" y="110"/>
                  <a:pt x="236" y="110"/>
                </a:cubicBezTo>
                <a:lnTo>
                  <a:pt x="228" y="110"/>
                </a:lnTo>
                <a:close/>
                <a:moveTo>
                  <a:pt x="290" y="110"/>
                </a:moveTo>
                <a:cubicBezTo>
                  <a:pt x="290" y="70"/>
                  <a:pt x="290" y="70"/>
                  <a:pt x="290" y="70"/>
                </a:cubicBezTo>
                <a:cubicBezTo>
                  <a:pt x="329" y="70"/>
                  <a:pt x="329" y="70"/>
                  <a:pt x="329" y="70"/>
                </a:cubicBezTo>
                <a:cubicBezTo>
                  <a:pt x="329" y="110"/>
                  <a:pt x="329" y="110"/>
                  <a:pt x="329" y="110"/>
                </a:cubicBezTo>
                <a:lnTo>
                  <a:pt x="290" y="110"/>
                </a:lnTo>
                <a:close/>
                <a:moveTo>
                  <a:pt x="329" y="54"/>
                </a:moveTo>
                <a:cubicBezTo>
                  <a:pt x="236" y="54"/>
                  <a:pt x="236" y="54"/>
                  <a:pt x="236" y="54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329" y="16"/>
                  <a:pt x="329" y="16"/>
                  <a:pt x="329" y="16"/>
                </a:cubicBezTo>
                <a:lnTo>
                  <a:pt x="329" y="54"/>
                </a:lnTo>
                <a:close/>
                <a:moveTo>
                  <a:pt x="110" y="16"/>
                </a:moveTo>
                <a:cubicBezTo>
                  <a:pt x="110" y="54"/>
                  <a:pt x="110" y="54"/>
                  <a:pt x="110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16"/>
                  <a:pt x="16" y="16"/>
                  <a:pt x="16" y="16"/>
                </a:cubicBezTo>
                <a:lnTo>
                  <a:pt x="110" y="16"/>
                </a:lnTo>
                <a:close/>
                <a:moveTo>
                  <a:pt x="16" y="182"/>
                </a:moveTo>
                <a:cubicBezTo>
                  <a:pt x="55" y="182"/>
                  <a:pt x="55" y="182"/>
                  <a:pt x="55" y="182"/>
                </a:cubicBezTo>
                <a:cubicBezTo>
                  <a:pt x="55" y="219"/>
                  <a:pt x="55" y="219"/>
                  <a:pt x="55" y="219"/>
                </a:cubicBezTo>
                <a:cubicBezTo>
                  <a:pt x="16" y="219"/>
                  <a:pt x="16" y="219"/>
                  <a:pt x="16" y="219"/>
                </a:cubicBezTo>
                <a:lnTo>
                  <a:pt x="16" y="182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9" name="Graphic 98">
            <a:extLst>
              <a:ext uri="{FF2B5EF4-FFF2-40B4-BE49-F238E27FC236}">
                <a16:creationId xmlns:a16="http://schemas.microsoft.com/office/drawing/2014/main" id="{DEB9A811-F549-476B-88ED-02914A47133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4175" y="3785013"/>
            <a:ext cx="399948" cy="4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4810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138D-495A-4EE7-9D44-6939D5C6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Networking in AVS SDDC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1B78020-7AD4-8E4A-8187-DA1EC8CA409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Simplified NSX-T Experience (Preview) 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B7183F4-7191-47C7-86A5-1E415C16A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55" y="1629583"/>
            <a:ext cx="7895245" cy="52284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E4DC010-DC98-49D7-81E0-D32855DBD9DD}"/>
              </a:ext>
            </a:extLst>
          </p:cNvPr>
          <p:cNvSpPr txBox="1">
            <a:spLocks/>
          </p:cNvSpPr>
          <p:nvPr/>
        </p:nvSpPr>
        <p:spPr>
          <a:xfrm>
            <a:off x="409122" y="2079393"/>
            <a:ext cx="3661748" cy="3955863"/>
          </a:xfrm>
          <a:prstGeom prst="rect">
            <a:avLst/>
          </a:prstGeom>
        </p:spPr>
        <p:txBody>
          <a:bodyPr/>
          <a:lstStyle>
            <a:lvl1pPr marL="0" marR="0" indent="0" algn="l" defTabSz="914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353" kern="1200" spc="-49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961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372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marR="0" indent="0" algn="l" defTabSz="914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372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80" b="1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92" indent="0" algn="l" defTabSz="914437" rtl="0" eaLnBrk="1" latinLnBrk="0" hangingPunct="1">
              <a:spcBef>
                <a:spcPct val="20000"/>
              </a:spcBef>
              <a:buFont typeface="Arial" pitchFamily="34" charset="0"/>
              <a:buNone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98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141" indent="-228610" algn="l" defTabSz="9144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60" indent="-228610" algn="l" defTabSz="9144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b="1" spc="0">
                <a:solidFill>
                  <a:schemeClr val="tx2"/>
                </a:solidFill>
                <a:cs typeface="Calibri" panose="020F0502020204030204" pitchFamily="34" charset="0"/>
              </a:rPr>
              <a:t>Goals</a:t>
            </a:r>
          </a:p>
          <a:p>
            <a:pPr>
              <a:spcAft>
                <a:spcPts val="600"/>
              </a:spcAft>
            </a:pPr>
            <a:r>
              <a:rPr lang="en-US" sz="1400" spc="0">
                <a:latin typeface="+mn-lt"/>
                <a:cs typeface="Calibri" panose="020F0502020204030204" pitchFamily="34" charset="0"/>
              </a:rPr>
              <a:t>Simplify NSX-T consumption for VI admins</a:t>
            </a:r>
          </a:p>
          <a:p>
            <a:pPr>
              <a:spcAft>
                <a:spcPts val="600"/>
              </a:spcAft>
            </a:pPr>
            <a:r>
              <a:rPr lang="en-US" sz="1400" spc="0">
                <a:latin typeface="+mn-lt"/>
                <a:cs typeface="Calibri" panose="020F0502020204030204" pitchFamily="34" charset="0"/>
              </a:rPr>
              <a:t>Provide basic workload networking configuration via Azure Portal</a:t>
            </a:r>
          </a:p>
          <a:p>
            <a:endParaRPr lang="en-US" sz="1800" b="1" spc="0">
              <a:latin typeface="+mn-lt"/>
              <a:cs typeface="Calibri" panose="020F0502020204030204" pitchFamily="34" charset="0"/>
            </a:endParaRPr>
          </a:p>
          <a:p>
            <a:r>
              <a:rPr lang="en-US" sz="1800" b="1" spc="0">
                <a:solidFill>
                  <a:schemeClr val="tx2"/>
                </a:solidFill>
                <a:cs typeface="Calibri" panose="020F0502020204030204" pitchFamily="34" charset="0"/>
              </a:rPr>
              <a:t>Functionality</a:t>
            </a:r>
            <a:r>
              <a:rPr lang="en-US" sz="1800" b="1" spc="0"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400" spc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Provided through Azure Portal</a:t>
            </a:r>
          </a:p>
          <a:p>
            <a:pPr>
              <a:spcAft>
                <a:spcPts val="600"/>
              </a:spcAft>
            </a:pPr>
            <a:r>
              <a:rPr lang="en-US" sz="1400" spc="0">
                <a:latin typeface="+mn-lt"/>
                <a:cs typeface="Calibri" panose="020F0502020204030204" pitchFamily="34" charset="0"/>
              </a:rPr>
              <a:t>Segments (Logical Switch)</a:t>
            </a:r>
          </a:p>
          <a:p>
            <a:pPr>
              <a:spcAft>
                <a:spcPts val="600"/>
              </a:spcAft>
            </a:pPr>
            <a:r>
              <a:rPr lang="en-US" sz="1400" spc="0">
                <a:latin typeface="+mn-lt"/>
                <a:cs typeface="Calibri" panose="020F0502020204030204" pitchFamily="34" charset="0"/>
              </a:rPr>
              <a:t>DHCP</a:t>
            </a:r>
          </a:p>
          <a:p>
            <a:pPr>
              <a:spcAft>
                <a:spcPts val="600"/>
              </a:spcAft>
            </a:pPr>
            <a:r>
              <a:rPr lang="en-US" sz="1400" spc="0">
                <a:latin typeface="+mn-lt"/>
                <a:cs typeface="Calibri" panose="020F0502020204030204" pitchFamily="34" charset="0"/>
              </a:rPr>
              <a:t>DNS</a:t>
            </a:r>
          </a:p>
          <a:p>
            <a:pPr>
              <a:spcAft>
                <a:spcPts val="600"/>
              </a:spcAft>
            </a:pPr>
            <a:r>
              <a:rPr lang="en-US" sz="1400" spc="0">
                <a:latin typeface="+mn-lt"/>
                <a:cs typeface="Calibri" panose="020F0502020204030204" pitchFamily="34" charset="0"/>
              </a:rPr>
              <a:t>Port Mirroring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654E2A-BEFA-40C3-AC22-740F1303F679}"/>
              </a:ext>
            </a:extLst>
          </p:cNvPr>
          <p:cNvSpPr/>
          <p:nvPr/>
        </p:nvSpPr>
        <p:spPr bwMode="auto">
          <a:xfrm>
            <a:off x="4538325" y="5064753"/>
            <a:ext cx="1393822" cy="924733"/>
          </a:xfrm>
          <a:prstGeom prst="rect">
            <a:avLst/>
          </a:prstGeom>
          <a:noFill/>
          <a:ln w="19050">
            <a:solidFill>
              <a:srgbClr val="9BF00B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823E8-F7EB-4B09-92E5-4B0B0B9682EF}"/>
              </a:ext>
            </a:extLst>
          </p:cNvPr>
          <p:cNvSpPr/>
          <p:nvPr/>
        </p:nvSpPr>
        <p:spPr bwMode="auto">
          <a:xfrm>
            <a:off x="6308113" y="2973777"/>
            <a:ext cx="3827128" cy="786509"/>
          </a:xfrm>
          <a:prstGeom prst="rect">
            <a:avLst/>
          </a:prstGeom>
          <a:noFill/>
          <a:ln w="19050">
            <a:solidFill>
              <a:srgbClr val="9BF00B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458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7E78-2214-4740-972E-40EB40BB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Networking in a hybrid cloud environment – Putting it together</a:t>
            </a:r>
          </a:p>
        </p:txBody>
      </p:sp>
      <p:sp>
        <p:nvSpPr>
          <p:cNvPr id="90" name="Content Placeholder 89">
            <a:extLst>
              <a:ext uri="{FF2B5EF4-FFF2-40B4-BE49-F238E27FC236}">
                <a16:creationId xmlns:a16="http://schemas.microsoft.com/office/drawing/2014/main" id="{95999199-D3EB-3845-95EF-E42C44E72B0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NSX-T in both on-premises and AVS SDDC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62B5423-E33F-4374-A00D-C0CF8033AAF4}"/>
              </a:ext>
            </a:extLst>
          </p:cNvPr>
          <p:cNvSpPr txBox="1"/>
          <p:nvPr/>
        </p:nvSpPr>
        <p:spPr>
          <a:xfrm>
            <a:off x="9898818" y="1629412"/>
            <a:ext cx="2041968" cy="534171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algn="ctr"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83" b="1">
                <a:solidFill>
                  <a:srgbClr val="3C3C41"/>
                </a:solidFill>
                <a:latin typeface="Segoe UI"/>
              </a:rPr>
              <a:t>Microsoft Dedicated Enterprise </a:t>
            </a:r>
            <a:br>
              <a:rPr lang="en-US" sz="883" b="1">
                <a:solidFill>
                  <a:srgbClr val="3C3C41"/>
                </a:solidFill>
                <a:latin typeface="Segoe UI"/>
              </a:rPr>
            </a:br>
            <a:r>
              <a:rPr lang="en-US" sz="883" b="1">
                <a:solidFill>
                  <a:srgbClr val="3C3C41"/>
                </a:solidFill>
                <a:latin typeface="Segoe UI"/>
              </a:rPr>
              <a:t>Edge routers (D-MSEE)</a:t>
            </a:r>
            <a:endParaRPr lang="en-US" sz="883" b="1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9070CE90-B3D7-4D5F-AB4D-882EEBCB7EA9}"/>
              </a:ext>
            </a:extLst>
          </p:cNvPr>
          <p:cNvCxnSpPr>
            <a:cxnSpLocks/>
          </p:cNvCxnSpPr>
          <p:nvPr/>
        </p:nvCxnSpPr>
        <p:spPr>
          <a:xfrm>
            <a:off x="3247541" y="1938767"/>
            <a:ext cx="6356331" cy="13876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A8D9B24A-3713-4D3F-AEE1-FE49D4F00954}"/>
              </a:ext>
            </a:extLst>
          </p:cNvPr>
          <p:cNvSpPr txBox="1"/>
          <p:nvPr/>
        </p:nvSpPr>
        <p:spPr>
          <a:xfrm>
            <a:off x="1716591" y="1693026"/>
            <a:ext cx="1016046" cy="534171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algn="ctr"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83" b="1">
                <a:solidFill>
                  <a:srgbClr val="3C3C41"/>
                </a:solidFill>
                <a:latin typeface="Segoe UI"/>
              </a:rPr>
              <a:t>Customer</a:t>
            </a:r>
            <a:br>
              <a:rPr lang="en-US" sz="883" b="1">
                <a:solidFill>
                  <a:srgbClr val="3C3C41"/>
                </a:solidFill>
                <a:latin typeface="Segoe UI"/>
              </a:rPr>
            </a:br>
            <a:r>
              <a:rPr lang="en-US" sz="883" b="1">
                <a:solidFill>
                  <a:srgbClr val="3C3C41"/>
                </a:solidFill>
                <a:latin typeface="Segoe UI"/>
              </a:rPr>
              <a:t>Edge Router</a:t>
            </a:r>
            <a:endParaRPr lang="en-US" sz="883" b="1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085E7AD9-FB13-FF49-9477-B250CC4D2204}"/>
              </a:ext>
            </a:extLst>
          </p:cNvPr>
          <p:cNvSpPr txBox="1"/>
          <p:nvPr/>
        </p:nvSpPr>
        <p:spPr>
          <a:xfrm>
            <a:off x="510516" y="2935105"/>
            <a:ext cx="2202390" cy="843532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marL="0" marR="0" lvl="0" indent="0" algn="l" defTabSz="9140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 Semibold"/>
                <a:ea typeface="+mn-ea"/>
                <a:cs typeface="+mn-cs"/>
              </a:rPr>
              <a:t>On-Premises NSX-T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D5F0076D-F28A-344A-A83C-D25B53D03139}"/>
              </a:ext>
            </a:extLst>
          </p:cNvPr>
          <p:cNvSpPr txBox="1"/>
          <p:nvPr/>
        </p:nvSpPr>
        <p:spPr>
          <a:xfrm>
            <a:off x="3530287" y="3129899"/>
            <a:ext cx="1080166" cy="566616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Top of Rack</a:t>
            </a: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rgbClr val="000000"/>
                </a:solidFill>
                <a:latin typeface="Segoe UI"/>
              </a:rPr>
              <a:t>Switches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1FEB9D91-C9DA-6C45-A98B-5F8A9DCE92E9}"/>
              </a:ext>
            </a:extLst>
          </p:cNvPr>
          <p:cNvSpPr txBox="1"/>
          <p:nvPr/>
        </p:nvSpPr>
        <p:spPr>
          <a:xfrm>
            <a:off x="5723308" y="3321424"/>
            <a:ext cx="91095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>
                <a:latin typeface="+mj-lt"/>
              </a:rPr>
              <a:t>HCX</a:t>
            </a:r>
          </a:p>
        </p:txBody>
      </p:sp>
      <p:sp>
        <p:nvSpPr>
          <p:cNvPr id="274" name="Rectangle: Rounded Corners 4">
            <a:extLst>
              <a:ext uri="{FF2B5EF4-FFF2-40B4-BE49-F238E27FC236}">
                <a16:creationId xmlns:a16="http://schemas.microsoft.com/office/drawing/2014/main" id="{2D13DD60-92C5-CD4B-A335-797810A364B3}"/>
              </a:ext>
            </a:extLst>
          </p:cNvPr>
          <p:cNvSpPr/>
          <p:nvPr/>
        </p:nvSpPr>
        <p:spPr bwMode="auto">
          <a:xfrm>
            <a:off x="619914" y="3737663"/>
            <a:ext cx="4433907" cy="2941233"/>
          </a:xfrm>
          <a:prstGeom prst="roundRect">
            <a:avLst>
              <a:gd name="adj" fmla="val 8649"/>
            </a:avLst>
          </a:prstGeom>
          <a:noFill/>
          <a:ln w="19050" cap="sq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275" name="Rounded Rectangle 112">
            <a:extLst>
              <a:ext uri="{FF2B5EF4-FFF2-40B4-BE49-F238E27FC236}">
                <a16:creationId xmlns:a16="http://schemas.microsoft.com/office/drawing/2014/main" id="{9AB6440D-DB0D-034D-8EB5-D9928CF66758}"/>
              </a:ext>
            </a:extLst>
          </p:cNvPr>
          <p:cNvSpPr/>
          <p:nvPr/>
        </p:nvSpPr>
        <p:spPr>
          <a:xfrm>
            <a:off x="758031" y="4970354"/>
            <a:ext cx="4166688" cy="1579751"/>
          </a:xfrm>
          <a:prstGeom prst="roundRect">
            <a:avLst>
              <a:gd name="adj" fmla="val 132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7222" tIns="67222" rIns="67222" bIns="6722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7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Microsoft YaHei" panose="020B0503020204020204" pitchFamily="34" charset="-122"/>
              <a:cs typeface="Futura Medium" panose="020B0602020204020303" pitchFamily="34" charset="-79"/>
              <a:sym typeface="Arial"/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541F5E0F-4230-AF46-8848-E6A720BB2085}"/>
              </a:ext>
            </a:extLst>
          </p:cNvPr>
          <p:cNvSpPr/>
          <p:nvPr/>
        </p:nvSpPr>
        <p:spPr>
          <a:xfrm>
            <a:off x="996589" y="5057456"/>
            <a:ext cx="3638796" cy="2306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NSX-T</a:t>
            </a:r>
          </a:p>
        </p:txBody>
      </p: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C413BF30-6762-3243-B65C-936F986552A4}"/>
              </a:ext>
            </a:extLst>
          </p:cNvPr>
          <p:cNvGrpSpPr>
            <a:grpSpLocks noChangeAspect="1"/>
          </p:cNvGrpSpPr>
          <p:nvPr/>
        </p:nvGrpSpPr>
        <p:grpSpPr>
          <a:xfrm>
            <a:off x="2823037" y="3859518"/>
            <a:ext cx="443220" cy="435106"/>
            <a:chOff x="7736620" y="7009631"/>
            <a:chExt cx="4501800" cy="4503600"/>
          </a:xfrm>
          <a:solidFill>
            <a:schemeClr val="accent5"/>
          </a:solidFill>
        </p:grpSpPr>
        <p:sp>
          <p:nvSpPr>
            <p:cNvPr id="326" name="Freeform: Shape 1">
              <a:extLst>
                <a:ext uri="{FF2B5EF4-FFF2-40B4-BE49-F238E27FC236}">
                  <a16:creationId xmlns:a16="http://schemas.microsoft.com/office/drawing/2014/main" id="{0BD18FA0-B9C8-124F-A2A6-B0817CC7DFD1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27" name="Freeform: Shape 2">
              <a:extLst>
                <a:ext uri="{FF2B5EF4-FFF2-40B4-BE49-F238E27FC236}">
                  <a16:creationId xmlns:a16="http://schemas.microsoft.com/office/drawing/2014/main" id="{A1DA3A9E-C103-2F48-AD77-F4271549D9DA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28" name="Freeform: Shape 3">
              <a:extLst>
                <a:ext uri="{FF2B5EF4-FFF2-40B4-BE49-F238E27FC236}">
                  <a16:creationId xmlns:a16="http://schemas.microsoft.com/office/drawing/2014/main" id="{481A1E10-4B7C-2147-9D2B-96CC3246A720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29" name="Freeform: Shape 4">
              <a:extLst>
                <a:ext uri="{FF2B5EF4-FFF2-40B4-BE49-F238E27FC236}">
                  <a16:creationId xmlns:a16="http://schemas.microsoft.com/office/drawing/2014/main" id="{95CFC222-9543-1D4E-8B6A-DB1472B17ED1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30" name="Freeform: Shape 5">
              <a:extLst>
                <a:ext uri="{FF2B5EF4-FFF2-40B4-BE49-F238E27FC236}">
                  <a16:creationId xmlns:a16="http://schemas.microsoft.com/office/drawing/2014/main" id="{E4D7F66B-65F4-4542-B7A9-D3C0C9652F9B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511B3822-EC5C-1642-9CF0-1A8513E94011}"/>
              </a:ext>
            </a:extLst>
          </p:cNvPr>
          <p:cNvGrpSpPr>
            <a:grpSpLocks noChangeAspect="1"/>
          </p:cNvGrpSpPr>
          <p:nvPr/>
        </p:nvGrpSpPr>
        <p:grpSpPr>
          <a:xfrm>
            <a:off x="2828011" y="4432579"/>
            <a:ext cx="443220" cy="435106"/>
            <a:chOff x="7736620" y="7009631"/>
            <a:chExt cx="4501800" cy="4503600"/>
          </a:xfrm>
          <a:solidFill>
            <a:schemeClr val="tx2"/>
          </a:solidFill>
        </p:grpSpPr>
        <p:sp>
          <p:nvSpPr>
            <p:cNvPr id="321" name="Freeform: Shape 1">
              <a:extLst>
                <a:ext uri="{FF2B5EF4-FFF2-40B4-BE49-F238E27FC236}">
                  <a16:creationId xmlns:a16="http://schemas.microsoft.com/office/drawing/2014/main" id="{FC0F3153-8FD4-724D-A98D-0EB3982CE4A8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22" name="Freeform: Shape 2">
              <a:extLst>
                <a:ext uri="{FF2B5EF4-FFF2-40B4-BE49-F238E27FC236}">
                  <a16:creationId xmlns:a16="http://schemas.microsoft.com/office/drawing/2014/main" id="{6C4AC390-F150-1240-9B9C-875A415F3850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23" name="Freeform: Shape 3">
              <a:extLst>
                <a:ext uri="{FF2B5EF4-FFF2-40B4-BE49-F238E27FC236}">
                  <a16:creationId xmlns:a16="http://schemas.microsoft.com/office/drawing/2014/main" id="{7E6951AA-2063-3745-91C8-66AB83904970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24" name="Freeform: Shape 4">
              <a:extLst>
                <a:ext uri="{FF2B5EF4-FFF2-40B4-BE49-F238E27FC236}">
                  <a16:creationId xmlns:a16="http://schemas.microsoft.com/office/drawing/2014/main" id="{A1DC103C-99F8-824B-820F-9342D37F4397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25" name="Freeform: Shape 5">
              <a:extLst>
                <a:ext uri="{FF2B5EF4-FFF2-40B4-BE49-F238E27FC236}">
                  <a16:creationId xmlns:a16="http://schemas.microsoft.com/office/drawing/2014/main" id="{3F6CE23A-1BA6-C944-9E81-54B117A614D2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E64BB949-23C3-0B41-8E07-A5D2A6E95665}"/>
              </a:ext>
            </a:extLst>
          </p:cNvPr>
          <p:cNvGrpSpPr>
            <a:grpSpLocks noChangeAspect="1"/>
          </p:cNvGrpSpPr>
          <p:nvPr/>
        </p:nvGrpSpPr>
        <p:grpSpPr>
          <a:xfrm>
            <a:off x="2485987" y="3189232"/>
            <a:ext cx="443220" cy="435106"/>
            <a:chOff x="7736620" y="7009631"/>
            <a:chExt cx="4501800" cy="4503600"/>
          </a:xfrm>
          <a:solidFill>
            <a:schemeClr val="accent2"/>
          </a:solidFill>
        </p:grpSpPr>
        <p:sp>
          <p:nvSpPr>
            <p:cNvPr id="316" name="Freeform: Shape 1">
              <a:extLst>
                <a:ext uri="{FF2B5EF4-FFF2-40B4-BE49-F238E27FC236}">
                  <a16:creationId xmlns:a16="http://schemas.microsoft.com/office/drawing/2014/main" id="{FB97B101-8634-5B45-8CF0-5320ECD4C22D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17" name="Freeform: Shape 2">
              <a:extLst>
                <a:ext uri="{FF2B5EF4-FFF2-40B4-BE49-F238E27FC236}">
                  <a16:creationId xmlns:a16="http://schemas.microsoft.com/office/drawing/2014/main" id="{7A41DAD8-4919-724B-93A4-00F183BB4D5A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18" name="Freeform: Shape 3">
              <a:extLst>
                <a:ext uri="{FF2B5EF4-FFF2-40B4-BE49-F238E27FC236}">
                  <a16:creationId xmlns:a16="http://schemas.microsoft.com/office/drawing/2014/main" id="{44960319-52FA-774E-8EED-32D61F36E2DA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19" name="Freeform: Shape 4">
              <a:extLst>
                <a:ext uri="{FF2B5EF4-FFF2-40B4-BE49-F238E27FC236}">
                  <a16:creationId xmlns:a16="http://schemas.microsoft.com/office/drawing/2014/main" id="{D258C0E7-CD5D-9C46-96B9-712CA5BE9967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20" name="Freeform: Shape 5">
              <a:extLst>
                <a:ext uri="{FF2B5EF4-FFF2-40B4-BE49-F238E27FC236}">
                  <a16:creationId xmlns:a16="http://schemas.microsoft.com/office/drawing/2014/main" id="{81367A0B-78BF-124F-A200-0A5D81A067B0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6D6750FB-6B0B-F549-9671-0A15A247B4C9}"/>
              </a:ext>
            </a:extLst>
          </p:cNvPr>
          <p:cNvGrpSpPr>
            <a:grpSpLocks noChangeAspect="1"/>
          </p:cNvGrpSpPr>
          <p:nvPr/>
        </p:nvGrpSpPr>
        <p:grpSpPr>
          <a:xfrm>
            <a:off x="3154324" y="3194396"/>
            <a:ext cx="443220" cy="435106"/>
            <a:chOff x="7736620" y="7009631"/>
            <a:chExt cx="4501800" cy="4503600"/>
          </a:xfrm>
          <a:solidFill>
            <a:schemeClr val="accent2"/>
          </a:solidFill>
        </p:grpSpPr>
        <p:sp>
          <p:nvSpPr>
            <p:cNvPr id="311" name="Freeform: Shape 1">
              <a:extLst>
                <a:ext uri="{FF2B5EF4-FFF2-40B4-BE49-F238E27FC236}">
                  <a16:creationId xmlns:a16="http://schemas.microsoft.com/office/drawing/2014/main" id="{83405C23-68E0-3943-8060-12002D70953E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12" name="Freeform: Shape 2">
              <a:extLst>
                <a:ext uri="{FF2B5EF4-FFF2-40B4-BE49-F238E27FC236}">
                  <a16:creationId xmlns:a16="http://schemas.microsoft.com/office/drawing/2014/main" id="{0B6DFD52-CF43-1343-A511-0B981565F947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13" name="Freeform: Shape 3">
              <a:extLst>
                <a:ext uri="{FF2B5EF4-FFF2-40B4-BE49-F238E27FC236}">
                  <a16:creationId xmlns:a16="http://schemas.microsoft.com/office/drawing/2014/main" id="{EEBBA4D9-A514-4C41-A38A-CEDE22213FB9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14" name="Freeform: Shape 4">
              <a:extLst>
                <a:ext uri="{FF2B5EF4-FFF2-40B4-BE49-F238E27FC236}">
                  <a16:creationId xmlns:a16="http://schemas.microsoft.com/office/drawing/2014/main" id="{B48E9006-DEF8-D248-BF1D-3E487B0A53D2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15" name="Freeform: Shape 5">
              <a:extLst>
                <a:ext uri="{FF2B5EF4-FFF2-40B4-BE49-F238E27FC236}">
                  <a16:creationId xmlns:a16="http://schemas.microsoft.com/office/drawing/2014/main" id="{3219508B-0564-754B-81B0-2E4FFF9F1F6F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95A908CD-534E-8D44-AA4B-F15A608A98C2}"/>
              </a:ext>
            </a:extLst>
          </p:cNvPr>
          <p:cNvCxnSpPr>
            <a:cxnSpLocks/>
            <a:stCxn id="316" idx="2"/>
            <a:endCxn id="326" idx="0"/>
          </p:cNvCxnSpPr>
          <p:nvPr/>
        </p:nvCxnSpPr>
        <p:spPr>
          <a:xfrm>
            <a:off x="2707597" y="3624338"/>
            <a:ext cx="337050" cy="23518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770F6CF4-7435-6045-8223-824B154D3B63}"/>
              </a:ext>
            </a:extLst>
          </p:cNvPr>
          <p:cNvCxnSpPr>
            <a:cxnSpLocks/>
            <a:stCxn id="311" idx="2"/>
            <a:endCxn id="326" idx="0"/>
          </p:cNvCxnSpPr>
          <p:nvPr/>
        </p:nvCxnSpPr>
        <p:spPr>
          <a:xfrm flipH="1">
            <a:off x="3044647" y="3629502"/>
            <a:ext cx="331287" cy="230016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757F5660-EE2F-EA4D-8F37-4874C0C1C23F}"/>
              </a:ext>
            </a:extLst>
          </p:cNvPr>
          <p:cNvCxnSpPr>
            <a:cxnSpLocks/>
            <a:stCxn id="326" idx="2"/>
            <a:endCxn id="321" idx="0"/>
          </p:cNvCxnSpPr>
          <p:nvPr/>
        </p:nvCxnSpPr>
        <p:spPr>
          <a:xfrm>
            <a:off x="3044647" y="4294624"/>
            <a:ext cx="4974" cy="137955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TextBox 283">
            <a:extLst>
              <a:ext uri="{FF2B5EF4-FFF2-40B4-BE49-F238E27FC236}">
                <a16:creationId xmlns:a16="http://schemas.microsoft.com/office/drawing/2014/main" id="{E6818566-472F-3E42-A352-4D1F407B0949}"/>
              </a:ext>
            </a:extLst>
          </p:cNvPr>
          <p:cNvSpPr txBox="1"/>
          <p:nvPr/>
        </p:nvSpPr>
        <p:spPr>
          <a:xfrm>
            <a:off x="3184057" y="3894213"/>
            <a:ext cx="1264512" cy="4281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Tier-0 </a:t>
            </a:r>
          </a:p>
        </p:txBody>
      </p:sp>
      <p:sp>
        <p:nvSpPr>
          <p:cNvPr id="285" name="Freeform 13" title="Icon of a cloud">
            <a:extLst>
              <a:ext uri="{FF2B5EF4-FFF2-40B4-BE49-F238E27FC236}">
                <a16:creationId xmlns:a16="http://schemas.microsoft.com/office/drawing/2014/main" id="{849A7DE1-5F5E-4846-B908-488B54BE53BE}"/>
              </a:ext>
            </a:extLst>
          </p:cNvPr>
          <p:cNvSpPr>
            <a:spLocks noChangeAspect="1"/>
          </p:cNvSpPr>
          <p:nvPr/>
        </p:nvSpPr>
        <p:spPr bwMode="auto">
          <a:xfrm>
            <a:off x="2414906" y="2383720"/>
            <a:ext cx="1267598" cy="740977"/>
          </a:xfrm>
          <a:custGeom>
            <a:avLst/>
            <a:gdLst>
              <a:gd name="T0" fmla="*/ 384 w 771"/>
              <a:gd name="T1" fmla="*/ 0 h 422"/>
              <a:gd name="T2" fmla="*/ 549 w 771"/>
              <a:gd name="T3" fmla="*/ 110 h 422"/>
              <a:gd name="T4" fmla="*/ 551 w 771"/>
              <a:gd name="T5" fmla="*/ 115 h 422"/>
              <a:gd name="T6" fmla="*/ 565 w 771"/>
              <a:gd name="T7" fmla="*/ 110 h 422"/>
              <a:gd name="T8" fmla="*/ 612 w 771"/>
              <a:gd name="T9" fmla="*/ 103 h 422"/>
              <a:gd name="T10" fmla="*/ 771 w 771"/>
              <a:gd name="T11" fmla="*/ 262 h 422"/>
              <a:gd name="T12" fmla="*/ 628 w 771"/>
              <a:gd name="T13" fmla="*/ 420 h 422"/>
              <a:gd name="T14" fmla="*/ 616 w 771"/>
              <a:gd name="T15" fmla="*/ 421 h 422"/>
              <a:gd name="T16" fmla="*/ 610 w 771"/>
              <a:gd name="T17" fmla="*/ 421 h 422"/>
              <a:gd name="T18" fmla="*/ 98 w 771"/>
              <a:gd name="T19" fmla="*/ 421 h 422"/>
              <a:gd name="T20" fmla="*/ 91 w 771"/>
              <a:gd name="T21" fmla="*/ 422 h 422"/>
              <a:gd name="T22" fmla="*/ 74 w 771"/>
              <a:gd name="T23" fmla="*/ 419 h 422"/>
              <a:gd name="T24" fmla="*/ 12 w 771"/>
              <a:gd name="T25" fmla="*/ 312 h 422"/>
              <a:gd name="T26" fmla="*/ 101 w 771"/>
              <a:gd name="T27" fmla="*/ 247 h 422"/>
              <a:gd name="T28" fmla="*/ 108 w 771"/>
              <a:gd name="T29" fmla="*/ 249 h 422"/>
              <a:gd name="T30" fmla="*/ 106 w 771"/>
              <a:gd name="T31" fmla="*/ 238 h 422"/>
              <a:gd name="T32" fmla="*/ 119 w 771"/>
              <a:gd name="T33" fmla="*/ 179 h 422"/>
              <a:gd name="T34" fmla="*/ 201 w 771"/>
              <a:gd name="T35" fmla="*/ 128 h 422"/>
              <a:gd name="T36" fmla="*/ 213 w 771"/>
              <a:gd name="T37" fmla="*/ 128 h 422"/>
              <a:gd name="T38" fmla="*/ 213 w 771"/>
              <a:gd name="T39" fmla="*/ 127 h 422"/>
              <a:gd name="T40" fmla="*/ 384 w 771"/>
              <a:gd name="T41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1" h="422">
                <a:moveTo>
                  <a:pt x="384" y="0"/>
                </a:moveTo>
                <a:cubicBezTo>
                  <a:pt x="458" y="0"/>
                  <a:pt x="522" y="46"/>
                  <a:pt x="549" y="110"/>
                </a:cubicBezTo>
                <a:cubicBezTo>
                  <a:pt x="551" y="115"/>
                  <a:pt x="551" y="115"/>
                  <a:pt x="551" y="115"/>
                </a:cubicBezTo>
                <a:cubicBezTo>
                  <a:pt x="565" y="110"/>
                  <a:pt x="565" y="110"/>
                  <a:pt x="565" y="110"/>
                </a:cubicBezTo>
                <a:cubicBezTo>
                  <a:pt x="580" y="105"/>
                  <a:pt x="596" y="103"/>
                  <a:pt x="612" y="103"/>
                </a:cubicBezTo>
                <a:cubicBezTo>
                  <a:pt x="700" y="103"/>
                  <a:pt x="771" y="174"/>
                  <a:pt x="771" y="262"/>
                </a:cubicBezTo>
                <a:cubicBezTo>
                  <a:pt x="771" y="344"/>
                  <a:pt x="708" y="412"/>
                  <a:pt x="628" y="420"/>
                </a:cubicBezTo>
                <a:cubicBezTo>
                  <a:pt x="616" y="421"/>
                  <a:pt x="616" y="421"/>
                  <a:pt x="616" y="421"/>
                </a:cubicBezTo>
                <a:cubicBezTo>
                  <a:pt x="610" y="421"/>
                  <a:pt x="610" y="421"/>
                  <a:pt x="610" y="421"/>
                </a:cubicBezTo>
                <a:cubicBezTo>
                  <a:pt x="98" y="421"/>
                  <a:pt x="98" y="421"/>
                  <a:pt x="98" y="421"/>
                </a:cubicBezTo>
                <a:cubicBezTo>
                  <a:pt x="91" y="422"/>
                  <a:pt x="91" y="422"/>
                  <a:pt x="91" y="422"/>
                </a:cubicBezTo>
                <a:cubicBezTo>
                  <a:pt x="85" y="421"/>
                  <a:pt x="79" y="420"/>
                  <a:pt x="74" y="419"/>
                </a:cubicBezTo>
                <a:cubicBezTo>
                  <a:pt x="27" y="406"/>
                  <a:pt x="0" y="359"/>
                  <a:pt x="12" y="312"/>
                </a:cubicBezTo>
                <a:cubicBezTo>
                  <a:pt x="23" y="271"/>
                  <a:pt x="61" y="245"/>
                  <a:pt x="101" y="247"/>
                </a:cubicBezTo>
                <a:cubicBezTo>
                  <a:pt x="108" y="249"/>
                  <a:pt x="108" y="249"/>
                  <a:pt x="108" y="249"/>
                </a:cubicBezTo>
                <a:cubicBezTo>
                  <a:pt x="106" y="238"/>
                  <a:pt x="106" y="238"/>
                  <a:pt x="106" y="238"/>
                </a:cubicBezTo>
                <a:cubicBezTo>
                  <a:pt x="105" y="218"/>
                  <a:pt x="109" y="198"/>
                  <a:pt x="119" y="179"/>
                </a:cubicBezTo>
                <a:cubicBezTo>
                  <a:pt x="137" y="148"/>
                  <a:pt x="168" y="130"/>
                  <a:pt x="201" y="128"/>
                </a:cubicBezTo>
                <a:cubicBezTo>
                  <a:pt x="213" y="128"/>
                  <a:pt x="213" y="128"/>
                  <a:pt x="213" y="128"/>
                </a:cubicBezTo>
                <a:cubicBezTo>
                  <a:pt x="213" y="127"/>
                  <a:pt x="213" y="127"/>
                  <a:pt x="213" y="127"/>
                </a:cubicBezTo>
                <a:cubicBezTo>
                  <a:pt x="236" y="53"/>
                  <a:pt x="304" y="0"/>
                  <a:pt x="384" y="0"/>
                </a:cubicBezTo>
                <a:close/>
              </a:path>
            </a:pathLst>
          </a:custGeom>
          <a:solidFill>
            <a:schemeClr val="bg1"/>
          </a:solidFill>
          <a:ln w="19050" cap="sq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C0C0C0"/>
              </a:highlight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7547289D-0732-A545-9DEE-F7042EEB9206}"/>
              </a:ext>
            </a:extLst>
          </p:cNvPr>
          <p:cNvCxnSpPr>
            <a:cxnSpLocks/>
          </p:cNvCxnSpPr>
          <p:nvPr/>
        </p:nvCxnSpPr>
        <p:spPr>
          <a:xfrm flipH="1">
            <a:off x="2707597" y="3122941"/>
            <a:ext cx="4687" cy="66291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185F5908-6728-6542-9D5E-FD10F7203574}"/>
              </a:ext>
            </a:extLst>
          </p:cNvPr>
          <p:cNvCxnSpPr>
            <a:cxnSpLocks/>
            <a:stCxn id="285" idx="8"/>
          </p:cNvCxnSpPr>
          <p:nvPr/>
        </p:nvCxnSpPr>
        <p:spPr>
          <a:xfrm flipH="1">
            <a:off x="3414847" y="3122941"/>
            <a:ext cx="2958" cy="121852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extBox 287">
            <a:extLst>
              <a:ext uri="{FF2B5EF4-FFF2-40B4-BE49-F238E27FC236}">
                <a16:creationId xmlns:a16="http://schemas.microsoft.com/office/drawing/2014/main" id="{AF3283EE-F41D-4142-AABE-968EF3B6FAB8}"/>
              </a:ext>
            </a:extLst>
          </p:cNvPr>
          <p:cNvSpPr txBox="1"/>
          <p:nvPr/>
        </p:nvSpPr>
        <p:spPr>
          <a:xfrm>
            <a:off x="2257502" y="6113413"/>
            <a:ext cx="1520083" cy="511133"/>
          </a:xfrm>
          <a:prstGeom prst="rect">
            <a:avLst/>
          </a:prstGeom>
          <a:noFill/>
        </p:spPr>
        <p:txBody>
          <a:bodyPr wrap="square" lIns="179208" tIns="143367" rIns="179208" bIns="143367" rtlCol="0" anchor="t">
            <a:spAutoFit/>
          </a:bodyPr>
          <a:lstStyle/>
          <a:p>
            <a:pPr marL="0" marR="0" lvl="0" indent="0" algn="l" defTabSz="9140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ESXi Host</a:t>
            </a:r>
          </a:p>
        </p:txBody>
      </p: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7EB78E61-C4BB-5A44-A1E1-8ECA2C4E2B70}"/>
              </a:ext>
            </a:extLst>
          </p:cNvPr>
          <p:cNvCxnSpPr>
            <a:cxnSpLocks/>
          </p:cNvCxnSpPr>
          <p:nvPr/>
        </p:nvCxnSpPr>
        <p:spPr>
          <a:xfrm flipH="1">
            <a:off x="3765939" y="5451886"/>
            <a:ext cx="357452" cy="0"/>
          </a:xfrm>
          <a:prstGeom prst="line">
            <a:avLst/>
          </a:prstGeom>
          <a:ln w="1905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C0DDE57B-F914-834D-ADA7-4E0C1E9460E6}"/>
              </a:ext>
            </a:extLst>
          </p:cNvPr>
          <p:cNvCxnSpPr>
            <a:cxnSpLocks/>
            <a:stCxn id="321" idx="2"/>
          </p:cNvCxnSpPr>
          <p:nvPr/>
        </p:nvCxnSpPr>
        <p:spPr>
          <a:xfrm>
            <a:off x="3049621" y="4867685"/>
            <a:ext cx="911850" cy="589053"/>
          </a:xfrm>
          <a:prstGeom prst="line">
            <a:avLst/>
          </a:prstGeom>
          <a:ln w="1905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B37E6F05-C70D-B940-B2B4-9139BDA30709}"/>
              </a:ext>
            </a:extLst>
          </p:cNvPr>
          <p:cNvCxnSpPr>
            <a:cxnSpLocks/>
          </p:cNvCxnSpPr>
          <p:nvPr/>
        </p:nvCxnSpPr>
        <p:spPr>
          <a:xfrm flipH="1">
            <a:off x="1631068" y="5438303"/>
            <a:ext cx="1019853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00B65BD6-5A2A-324F-9FDE-79CA6BF6FB15}"/>
              </a:ext>
            </a:extLst>
          </p:cNvPr>
          <p:cNvCxnSpPr>
            <a:cxnSpLocks/>
            <a:stCxn id="321" idx="2"/>
          </p:cNvCxnSpPr>
          <p:nvPr/>
        </p:nvCxnSpPr>
        <p:spPr>
          <a:xfrm flipH="1">
            <a:off x="2140995" y="4867685"/>
            <a:ext cx="908626" cy="561681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3" name="TextBox 292">
            <a:extLst>
              <a:ext uri="{FF2B5EF4-FFF2-40B4-BE49-F238E27FC236}">
                <a16:creationId xmlns:a16="http://schemas.microsoft.com/office/drawing/2014/main" id="{2BFB99B6-B298-4A46-B9A3-C93687372D51}"/>
              </a:ext>
            </a:extLst>
          </p:cNvPr>
          <p:cNvSpPr txBox="1"/>
          <p:nvPr/>
        </p:nvSpPr>
        <p:spPr>
          <a:xfrm>
            <a:off x="619914" y="5215307"/>
            <a:ext cx="1019849" cy="5666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Web Segment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7AC6FB5-9C95-7948-ABCC-C8FFA7A52766}"/>
              </a:ext>
            </a:extLst>
          </p:cNvPr>
          <p:cNvSpPr txBox="1"/>
          <p:nvPr/>
        </p:nvSpPr>
        <p:spPr>
          <a:xfrm>
            <a:off x="4096740" y="5196359"/>
            <a:ext cx="936933" cy="5666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App Segment</a:t>
            </a:r>
          </a:p>
        </p:txBody>
      </p:sp>
      <p:sp>
        <p:nvSpPr>
          <p:cNvPr id="295" name="Freeform 5">
            <a:extLst>
              <a:ext uri="{FF2B5EF4-FFF2-40B4-BE49-F238E27FC236}">
                <a16:creationId xmlns:a16="http://schemas.microsoft.com/office/drawing/2014/main" id="{54D5B50E-0F17-BF4B-8123-C66A8CC39B6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42739" y="5624258"/>
            <a:ext cx="445568" cy="445568"/>
          </a:xfrm>
          <a:custGeom>
            <a:avLst/>
            <a:gdLst>
              <a:gd name="T0" fmla="*/ 368 w 384"/>
              <a:gd name="T1" fmla="*/ 16 h 384"/>
              <a:gd name="T2" fmla="*/ 368 w 384"/>
              <a:gd name="T3" fmla="*/ 368 h 384"/>
              <a:gd name="T4" fmla="*/ 16 w 384"/>
              <a:gd name="T5" fmla="*/ 368 h 384"/>
              <a:gd name="T6" fmla="*/ 16 w 384"/>
              <a:gd name="T7" fmla="*/ 16 h 384"/>
              <a:gd name="T8" fmla="*/ 368 w 384"/>
              <a:gd name="T9" fmla="*/ 16 h 384"/>
              <a:gd name="T10" fmla="*/ 384 w 384"/>
              <a:gd name="T11" fmla="*/ 0 h 384"/>
              <a:gd name="T12" fmla="*/ 0 w 384"/>
              <a:gd name="T13" fmla="*/ 0 h 384"/>
              <a:gd name="T14" fmla="*/ 0 w 384"/>
              <a:gd name="T15" fmla="*/ 384 h 384"/>
              <a:gd name="T16" fmla="*/ 384 w 384"/>
              <a:gd name="T17" fmla="*/ 384 h 384"/>
              <a:gd name="T18" fmla="*/ 384 w 384"/>
              <a:gd name="T19" fmla="*/ 0 h 384"/>
              <a:gd name="T20" fmla="*/ 115 w 384"/>
              <a:gd name="T21" fmla="*/ 241 h 384"/>
              <a:gd name="T22" fmla="*/ 127 w 384"/>
              <a:gd name="T23" fmla="*/ 231 h 384"/>
              <a:gd name="T24" fmla="*/ 159 w 384"/>
              <a:gd name="T25" fmla="*/ 160 h 384"/>
              <a:gd name="T26" fmla="*/ 160 w 384"/>
              <a:gd name="T27" fmla="*/ 154 h 384"/>
              <a:gd name="T28" fmla="*/ 149 w 384"/>
              <a:gd name="T29" fmla="*/ 144 h 384"/>
              <a:gd name="T30" fmla="*/ 139 w 384"/>
              <a:gd name="T31" fmla="*/ 152 h 384"/>
              <a:gd name="T32" fmla="*/ 115 w 384"/>
              <a:gd name="T33" fmla="*/ 214 h 384"/>
              <a:gd name="T34" fmla="*/ 91 w 384"/>
              <a:gd name="T35" fmla="*/ 152 h 384"/>
              <a:gd name="T36" fmla="*/ 80 w 384"/>
              <a:gd name="T37" fmla="*/ 144 h 384"/>
              <a:gd name="T38" fmla="*/ 69 w 384"/>
              <a:gd name="T39" fmla="*/ 154 h 384"/>
              <a:gd name="T40" fmla="*/ 71 w 384"/>
              <a:gd name="T41" fmla="*/ 160 h 384"/>
              <a:gd name="T42" fmla="*/ 102 w 384"/>
              <a:gd name="T43" fmla="*/ 231 h 384"/>
              <a:gd name="T44" fmla="*/ 114 w 384"/>
              <a:gd name="T45" fmla="*/ 241 h 384"/>
              <a:gd name="T46" fmla="*/ 115 w 384"/>
              <a:gd name="T47" fmla="*/ 241 h 384"/>
              <a:gd name="T48" fmla="*/ 177 w 384"/>
              <a:gd name="T49" fmla="*/ 155 h 384"/>
              <a:gd name="T50" fmla="*/ 177 w 384"/>
              <a:gd name="T51" fmla="*/ 155 h 384"/>
              <a:gd name="T52" fmla="*/ 177 w 384"/>
              <a:gd name="T53" fmla="*/ 230 h 384"/>
              <a:gd name="T54" fmla="*/ 188 w 384"/>
              <a:gd name="T55" fmla="*/ 240 h 384"/>
              <a:gd name="T56" fmla="*/ 198 w 384"/>
              <a:gd name="T57" fmla="*/ 230 h 384"/>
              <a:gd name="T58" fmla="*/ 198 w 384"/>
              <a:gd name="T59" fmla="*/ 186 h 384"/>
              <a:gd name="T60" fmla="*/ 218 w 384"/>
              <a:gd name="T61" fmla="*/ 163 h 384"/>
              <a:gd name="T62" fmla="*/ 237 w 384"/>
              <a:gd name="T63" fmla="*/ 186 h 384"/>
              <a:gd name="T64" fmla="*/ 237 w 384"/>
              <a:gd name="T65" fmla="*/ 230 h 384"/>
              <a:gd name="T66" fmla="*/ 248 w 384"/>
              <a:gd name="T67" fmla="*/ 240 h 384"/>
              <a:gd name="T68" fmla="*/ 259 w 384"/>
              <a:gd name="T69" fmla="*/ 230 h 384"/>
              <a:gd name="T70" fmla="*/ 259 w 384"/>
              <a:gd name="T71" fmla="*/ 186 h 384"/>
              <a:gd name="T72" fmla="*/ 278 w 384"/>
              <a:gd name="T73" fmla="*/ 163 h 384"/>
              <a:gd name="T74" fmla="*/ 297 w 384"/>
              <a:gd name="T75" fmla="*/ 186 h 384"/>
              <a:gd name="T76" fmla="*/ 297 w 384"/>
              <a:gd name="T77" fmla="*/ 230 h 384"/>
              <a:gd name="T78" fmla="*/ 308 w 384"/>
              <a:gd name="T79" fmla="*/ 240 h 384"/>
              <a:gd name="T80" fmla="*/ 318 w 384"/>
              <a:gd name="T81" fmla="*/ 230 h 384"/>
              <a:gd name="T82" fmla="*/ 318 w 384"/>
              <a:gd name="T83" fmla="*/ 180 h 384"/>
              <a:gd name="T84" fmla="*/ 286 w 384"/>
              <a:gd name="T85" fmla="*/ 144 h 384"/>
              <a:gd name="T86" fmla="*/ 254 w 384"/>
              <a:gd name="T87" fmla="*/ 160 h 384"/>
              <a:gd name="T88" fmla="*/ 227 w 384"/>
              <a:gd name="T89" fmla="*/ 144 h 384"/>
              <a:gd name="T90" fmla="*/ 198 w 384"/>
              <a:gd name="T91" fmla="*/ 160 h 384"/>
              <a:gd name="T92" fmla="*/ 198 w 384"/>
              <a:gd name="T93" fmla="*/ 155 h 384"/>
              <a:gd name="T94" fmla="*/ 188 w 384"/>
              <a:gd name="T95" fmla="*/ 145 h 384"/>
              <a:gd name="T96" fmla="*/ 177 w 384"/>
              <a:gd name="T97" fmla="*/ 15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4" h="384">
                <a:moveTo>
                  <a:pt x="368" y="16"/>
                </a:moveTo>
                <a:cubicBezTo>
                  <a:pt x="368" y="368"/>
                  <a:pt x="368" y="368"/>
                  <a:pt x="368" y="368"/>
                </a:cubicBezTo>
                <a:cubicBezTo>
                  <a:pt x="16" y="368"/>
                  <a:pt x="16" y="368"/>
                  <a:pt x="16" y="368"/>
                </a:cubicBezTo>
                <a:cubicBezTo>
                  <a:pt x="16" y="16"/>
                  <a:pt x="16" y="16"/>
                  <a:pt x="16" y="16"/>
                </a:cubicBezTo>
                <a:cubicBezTo>
                  <a:pt x="368" y="16"/>
                  <a:pt x="368" y="16"/>
                  <a:pt x="368" y="16"/>
                </a:cubicBezTo>
                <a:moveTo>
                  <a:pt x="38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4"/>
                  <a:pt x="0" y="384"/>
                  <a:pt x="0" y="384"/>
                </a:cubicBezTo>
                <a:cubicBezTo>
                  <a:pt x="384" y="384"/>
                  <a:pt x="384" y="384"/>
                  <a:pt x="384" y="384"/>
                </a:cubicBezTo>
                <a:cubicBezTo>
                  <a:pt x="384" y="0"/>
                  <a:pt x="384" y="0"/>
                  <a:pt x="384" y="0"/>
                </a:cubicBezTo>
                <a:close/>
                <a:moveTo>
                  <a:pt x="115" y="241"/>
                </a:moveTo>
                <a:cubicBezTo>
                  <a:pt x="121" y="241"/>
                  <a:pt x="125" y="237"/>
                  <a:pt x="127" y="231"/>
                </a:cubicBezTo>
                <a:cubicBezTo>
                  <a:pt x="127" y="231"/>
                  <a:pt x="127" y="231"/>
                  <a:pt x="159" y="160"/>
                </a:cubicBezTo>
                <a:cubicBezTo>
                  <a:pt x="159" y="159"/>
                  <a:pt x="160" y="157"/>
                  <a:pt x="160" y="154"/>
                </a:cubicBezTo>
                <a:cubicBezTo>
                  <a:pt x="160" y="149"/>
                  <a:pt x="155" y="144"/>
                  <a:pt x="149" y="144"/>
                </a:cubicBezTo>
                <a:cubicBezTo>
                  <a:pt x="144" y="144"/>
                  <a:pt x="141" y="148"/>
                  <a:pt x="139" y="152"/>
                </a:cubicBezTo>
                <a:cubicBezTo>
                  <a:pt x="139" y="152"/>
                  <a:pt x="139" y="152"/>
                  <a:pt x="115" y="214"/>
                </a:cubicBezTo>
                <a:cubicBezTo>
                  <a:pt x="115" y="214"/>
                  <a:pt x="115" y="214"/>
                  <a:pt x="91" y="152"/>
                </a:cubicBezTo>
                <a:cubicBezTo>
                  <a:pt x="89" y="148"/>
                  <a:pt x="86" y="144"/>
                  <a:pt x="80" y="144"/>
                </a:cubicBezTo>
                <a:cubicBezTo>
                  <a:pt x="74" y="144"/>
                  <a:pt x="69" y="149"/>
                  <a:pt x="69" y="154"/>
                </a:cubicBezTo>
                <a:cubicBezTo>
                  <a:pt x="69" y="157"/>
                  <a:pt x="70" y="158"/>
                  <a:pt x="71" y="160"/>
                </a:cubicBezTo>
                <a:cubicBezTo>
                  <a:pt x="71" y="160"/>
                  <a:pt x="71" y="160"/>
                  <a:pt x="102" y="231"/>
                </a:cubicBezTo>
                <a:cubicBezTo>
                  <a:pt x="105" y="237"/>
                  <a:pt x="108" y="241"/>
                  <a:pt x="114" y="241"/>
                </a:cubicBezTo>
                <a:cubicBezTo>
                  <a:pt x="114" y="241"/>
                  <a:pt x="114" y="241"/>
                  <a:pt x="115" y="241"/>
                </a:cubicBezTo>
                <a:close/>
                <a:moveTo>
                  <a:pt x="177" y="155"/>
                </a:moveTo>
                <a:cubicBezTo>
                  <a:pt x="177" y="155"/>
                  <a:pt x="177" y="155"/>
                  <a:pt x="177" y="155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177" y="236"/>
                  <a:pt x="182" y="240"/>
                  <a:pt x="188" y="240"/>
                </a:cubicBezTo>
                <a:cubicBezTo>
                  <a:pt x="194" y="240"/>
                  <a:pt x="198" y="236"/>
                  <a:pt x="198" y="230"/>
                </a:cubicBezTo>
                <a:cubicBezTo>
                  <a:pt x="198" y="230"/>
                  <a:pt x="198" y="230"/>
                  <a:pt x="198" y="186"/>
                </a:cubicBezTo>
                <a:cubicBezTo>
                  <a:pt x="198" y="172"/>
                  <a:pt x="206" y="163"/>
                  <a:pt x="218" y="163"/>
                </a:cubicBezTo>
                <a:cubicBezTo>
                  <a:pt x="230" y="163"/>
                  <a:pt x="237" y="172"/>
                  <a:pt x="237" y="186"/>
                </a:cubicBezTo>
                <a:cubicBezTo>
                  <a:pt x="237" y="186"/>
                  <a:pt x="237" y="186"/>
                  <a:pt x="237" y="230"/>
                </a:cubicBezTo>
                <a:cubicBezTo>
                  <a:pt x="237" y="236"/>
                  <a:pt x="242" y="240"/>
                  <a:pt x="248" y="240"/>
                </a:cubicBezTo>
                <a:cubicBezTo>
                  <a:pt x="254" y="240"/>
                  <a:pt x="259" y="236"/>
                  <a:pt x="259" y="230"/>
                </a:cubicBezTo>
                <a:cubicBezTo>
                  <a:pt x="259" y="230"/>
                  <a:pt x="259" y="230"/>
                  <a:pt x="259" y="186"/>
                </a:cubicBezTo>
                <a:cubicBezTo>
                  <a:pt x="259" y="172"/>
                  <a:pt x="267" y="163"/>
                  <a:pt x="278" y="163"/>
                </a:cubicBezTo>
                <a:cubicBezTo>
                  <a:pt x="290" y="163"/>
                  <a:pt x="297" y="171"/>
                  <a:pt x="297" y="186"/>
                </a:cubicBezTo>
                <a:cubicBezTo>
                  <a:pt x="297" y="186"/>
                  <a:pt x="297" y="186"/>
                  <a:pt x="297" y="230"/>
                </a:cubicBezTo>
                <a:cubicBezTo>
                  <a:pt x="297" y="236"/>
                  <a:pt x="302" y="240"/>
                  <a:pt x="308" y="240"/>
                </a:cubicBezTo>
                <a:cubicBezTo>
                  <a:pt x="314" y="240"/>
                  <a:pt x="318" y="236"/>
                  <a:pt x="318" y="230"/>
                </a:cubicBezTo>
                <a:cubicBezTo>
                  <a:pt x="318" y="230"/>
                  <a:pt x="318" y="230"/>
                  <a:pt x="318" y="180"/>
                </a:cubicBezTo>
                <a:cubicBezTo>
                  <a:pt x="318" y="157"/>
                  <a:pt x="306" y="144"/>
                  <a:pt x="286" y="144"/>
                </a:cubicBezTo>
                <a:cubicBezTo>
                  <a:pt x="272" y="144"/>
                  <a:pt x="262" y="150"/>
                  <a:pt x="254" y="160"/>
                </a:cubicBezTo>
                <a:cubicBezTo>
                  <a:pt x="250" y="150"/>
                  <a:pt x="240" y="144"/>
                  <a:pt x="227" y="144"/>
                </a:cubicBezTo>
                <a:cubicBezTo>
                  <a:pt x="212" y="144"/>
                  <a:pt x="204" y="152"/>
                  <a:pt x="198" y="160"/>
                </a:cubicBezTo>
                <a:cubicBezTo>
                  <a:pt x="198" y="160"/>
                  <a:pt x="198" y="160"/>
                  <a:pt x="198" y="155"/>
                </a:cubicBezTo>
                <a:cubicBezTo>
                  <a:pt x="198" y="149"/>
                  <a:pt x="194" y="145"/>
                  <a:pt x="188" y="145"/>
                </a:cubicBezTo>
                <a:cubicBezTo>
                  <a:pt x="182" y="145"/>
                  <a:pt x="177" y="149"/>
                  <a:pt x="177" y="1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296" name="Freeform 5">
            <a:extLst>
              <a:ext uri="{FF2B5EF4-FFF2-40B4-BE49-F238E27FC236}">
                <a16:creationId xmlns:a16="http://schemas.microsoft.com/office/drawing/2014/main" id="{C903DE5A-FC94-BF43-84BB-3B2DCB61CB9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195543" y="5624258"/>
            <a:ext cx="445568" cy="445568"/>
          </a:xfrm>
          <a:custGeom>
            <a:avLst/>
            <a:gdLst>
              <a:gd name="T0" fmla="*/ 368 w 384"/>
              <a:gd name="T1" fmla="*/ 16 h 384"/>
              <a:gd name="T2" fmla="*/ 368 w 384"/>
              <a:gd name="T3" fmla="*/ 368 h 384"/>
              <a:gd name="T4" fmla="*/ 16 w 384"/>
              <a:gd name="T5" fmla="*/ 368 h 384"/>
              <a:gd name="T6" fmla="*/ 16 w 384"/>
              <a:gd name="T7" fmla="*/ 16 h 384"/>
              <a:gd name="T8" fmla="*/ 368 w 384"/>
              <a:gd name="T9" fmla="*/ 16 h 384"/>
              <a:gd name="T10" fmla="*/ 384 w 384"/>
              <a:gd name="T11" fmla="*/ 0 h 384"/>
              <a:gd name="T12" fmla="*/ 0 w 384"/>
              <a:gd name="T13" fmla="*/ 0 h 384"/>
              <a:gd name="T14" fmla="*/ 0 w 384"/>
              <a:gd name="T15" fmla="*/ 384 h 384"/>
              <a:gd name="T16" fmla="*/ 384 w 384"/>
              <a:gd name="T17" fmla="*/ 384 h 384"/>
              <a:gd name="T18" fmla="*/ 384 w 384"/>
              <a:gd name="T19" fmla="*/ 0 h 384"/>
              <a:gd name="T20" fmla="*/ 115 w 384"/>
              <a:gd name="T21" fmla="*/ 241 h 384"/>
              <a:gd name="T22" fmla="*/ 127 w 384"/>
              <a:gd name="T23" fmla="*/ 231 h 384"/>
              <a:gd name="T24" fmla="*/ 159 w 384"/>
              <a:gd name="T25" fmla="*/ 160 h 384"/>
              <a:gd name="T26" fmla="*/ 160 w 384"/>
              <a:gd name="T27" fmla="*/ 154 h 384"/>
              <a:gd name="T28" fmla="*/ 149 w 384"/>
              <a:gd name="T29" fmla="*/ 144 h 384"/>
              <a:gd name="T30" fmla="*/ 139 w 384"/>
              <a:gd name="T31" fmla="*/ 152 h 384"/>
              <a:gd name="T32" fmla="*/ 115 w 384"/>
              <a:gd name="T33" fmla="*/ 214 h 384"/>
              <a:gd name="T34" fmla="*/ 91 w 384"/>
              <a:gd name="T35" fmla="*/ 152 h 384"/>
              <a:gd name="T36" fmla="*/ 80 w 384"/>
              <a:gd name="T37" fmla="*/ 144 h 384"/>
              <a:gd name="T38" fmla="*/ 69 w 384"/>
              <a:gd name="T39" fmla="*/ 154 h 384"/>
              <a:gd name="T40" fmla="*/ 71 w 384"/>
              <a:gd name="T41" fmla="*/ 160 h 384"/>
              <a:gd name="T42" fmla="*/ 102 w 384"/>
              <a:gd name="T43" fmla="*/ 231 h 384"/>
              <a:gd name="T44" fmla="*/ 114 w 384"/>
              <a:gd name="T45" fmla="*/ 241 h 384"/>
              <a:gd name="T46" fmla="*/ 115 w 384"/>
              <a:gd name="T47" fmla="*/ 241 h 384"/>
              <a:gd name="T48" fmla="*/ 177 w 384"/>
              <a:gd name="T49" fmla="*/ 155 h 384"/>
              <a:gd name="T50" fmla="*/ 177 w 384"/>
              <a:gd name="T51" fmla="*/ 155 h 384"/>
              <a:gd name="T52" fmla="*/ 177 w 384"/>
              <a:gd name="T53" fmla="*/ 230 h 384"/>
              <a:gd name="T54" fmla="*/ 188 w 384"/>
              <a:gd name="T55" fmla="*/ 240 h 384"/>
              <a:gd name="T56" fmla="*/ 198 w 384"/>
              <a:gd name="T57" fmla="*/ 230 h 384"/>
              <a:gd name="T58" fmla="*/ 198 w 384"/>
              <a:gd name="T59" fmla="*/ 186 h 384"/>
              <a:gd name="T60" fmla="*/ 218 w 384"/>
              <a:gd name="T61" fmla="*/ 163 h 384"/>
              <a:gd name="T62" fmla="*/ 237 w 384"/>
              <a:gd name="T63" fmla="*/ 186 h 384"/>
              <a:gd name="T64" fmla="*/ 237 w 384"/>
              <a:gd name="T65" fmla="*/ 230 h 384"/>
              <a:gd name="T66" fmla="*/ 248 w 384"/>
              <a:gd name="T67" fmla="*/ 240 h 384"/>
              <a:gd name="T68" fmla="*/ 259 w 384"/>
              <a:gd name="T69" fmla="*/ 230 h 384"/>
              <a:gd name="T70" fmla="*/ 259 w 384"/>
              <a:gd name="T71" fmla="*/ 186 h 384"/>
              <a:gd name="T72" fmla="*/ 278 w 384"/>
              <a:gd name="T73" fmla="*/ 163 h 384"/>
              <a:gd name="T74" fmla="*/ 297 w 384"/>
              <a:gd name="T75" fmla="*/ 186 h 384"/>
              <a:gd name="T76" fmla="*/ 297 w 384"/>
              <a:gd name="T77" fmla="*/ 230 h 384"/>
              <a:gd name="T78" fmla="*/ 308 w 384"/>
              <a:gd name="T79" fmla="*/ 240 h 384"/>
              <a:gd name="T80" fmla="*/ 318 w 384"/>
              <a:gd name="T81" fmla="*/ 230 h 384"/>
              <a:gd name="T82" fmla="*/ 318 w 384"/>
              <a:gd name="T83" fmla="*/ 180 h 384"/>
              <a:gd name="T84" fmla="*/ 286 w 384"/>
              <a:gd name="T85" fmla="*/ 144 h 384"/>
              <a:gd name="T86" fmla="*/ 254 w 384"/>
              <a:gd name="T87" fmla="*/ 160 h 384"/>
              <a:gd name="T88" fmla="*/ 227 w 384"/>
              <a:gd name="T89" fmla="*/ 144 h 384"/>
              <a:gd name="T90" fmla="*/ 198 w 384"/>
              <a:gd name="T91" fmla="*/ 160 h 384"/>
              <a:gd name="T92" fmla="*/ 198 w 384"/>
              <a:gd name="T93" fmla="*/ 155 h 384"/>
              <a:gd name="T94" fmla="*/ 188 w 384"/>
              <a:gd name="T95" fmla="*/ 145 h 384"/>
              <a:gd name="T96" fmla="*/ 177 w 384"/>
              <a:gd name="T97" fmla="*/ 15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4" h="384">
                <a:moveTo>
                  <a:pt x="368" y="16"/>
                </a:moveTo>
                <a:cubicBezTo>
                  <a:pt x="368" y="368"/>
                  <a:pt x="368" y="368"/>
                  <a:pt x="368" y="368"/>
                </a:cubicBezTo>
                <a:cubicBezTo>
                  <a:pt x="16" y="368"/>
                  <a:pt x="16" y="368"/>
                  <a:pt x="16" y="368"/>
                </a:cubicBezTo>
                <a:cubicBezTo>
                  <a:pt x="16" y="16"/>
                  <a:pt x="16" y="16"/>
                  <a:pt x="16" y="16"/>
                </a:cubicBezTo>
                <a:cubicBezTo>
                  <a:pt x="368" y="16"/>
                  <a:pt x="368" y="16"/>
                  <a:pt x="368" y="16"/>
                </a:cubicBezTo>
                <a:moveTo>
                  <a:pt x="38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4"/>
                  <a:pt x="0" y="384"/>
                  <a:pt x="0" y="384"/>
                </a:cubicBezTo>
                <a:cubicBezTo>
                  <a:pt x="384" y="384"/>
                  <a:pt x="384" y="384"/>
                  <a:pt x="384" y="384"/>
                </a:cubicBezTo>
                <a:cubicBezTo>
                  <a:pt x="384" y="0"/>
                  <a:pt x="384" y="0"/>
                  <a:pt x="384" y="0"/>
                </a:cubicBezTo>
                <a:close/>
                <a:moveTo>
                  <a:pt x="115" y="241"/>
                </a:moveTo>
                <a:cubicBezTo>
                  <a:pt x="121" y="241"/>
                  <a:pt x="125" y="237"/>
                  <a:pt x="127" y="231"/>
                </a:cubicBezTo>
                <a:cubicBezTo>
                  <a:pt x="127" y="231"/>
                  <a:pt x="127" y="231"/>
                  <a:pt x="159" y="160"/>
                </a:cubicBezTo>
                <a:cubicBezTo>
                  <a:pt x="159" y="159"/>
                  <a:pt x="160" y="157"/>
                  <a:pt x="160" y="154"/>
                </a:cubicBezTo>
                <a:cubicBezTo>
                  <a:pt x="160" y="149"/>
                  <a:pt x="155" y="144"/>
                  <a:pt x="149" y="144"/>
                </a:cubicBezTo>
                <a:cubicBezTo>
                  <a:pt x="144" y="144"/>
                  <a:pt x="141" y="148"/>
                  <a:pt x="139" y="152"/>
                </a:cubicBezTo>
                <a:cubicBezTo>
                  <a:pt x="139" y="152"/>
                  <a:pt x="139" y="152"/>
                  <a:pt x="115" y="214"/>
                </a:cubicBezTo>
                <a:cubicBezTo>
                  <a:pt x="115" y="214"/>
                  <a:pt x="115" y="214"/>
                  <a:pt x="91" y="152"/>
                </a:cubicBezTo>
                <a:cubicBezTo>
                  <a:pt x="89" y="148"/>
                  <a:pt x="86" y="144"/>
                  <a:pt x="80" y="144"/>
                </a:cubicBezTo>
                <a:cubicBezTo>
                  <a:pt x="74" y="144"/>
                  <a:pt x="69" y="149"/>
                  <a:pt x="69" y="154"/>
                </a:cubicBezTo>
                <a:cubicBezTo>
                  <a:pt x="69" y="157"/>
                  <a:pt x="70" y="158"/>
                  <a:pt x="71" y="160"/>
                </a:cubicBezTo>
                <a:cubicBezTo>
                  <a:pt x="71" y="160"/>
                  <a:pt x="71" y="160"/>
                  <a:pt x="102" y="231"/>
                </a:cubicBezTo>
                <a:cubicBezTo>
                  <a:pt x="105" y="237"/>
                  <a:pt x="108" y="241"/>
                  <a:pt x="114" y="241"/>
                </a:cubicBezTo>
                <a:cubicBezTo>
                  <a:pt x="114" y="241"/>
                  <a:pt x="114" y="241"/>
                  <a:pt x="115" y="241"/>
                </a:cubicBezTo>
                <a:close/>
                <a:moveTo>
                  <a:pt x="177" y="155"/>
                </a:moveTo>
                <a:cubicBezTo>
                  <a:pt x="177" y="155"/>
                  <a:pt x="177" y="155"/>
                  <a:pt x="177" y="155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177" y="236"/>
                  <a:pt x="182" y="240"/>
                  <a:pt x="188" y="240"/>
                </a:cubicBezTo>
                <a:cubicBezTo>
                  <a:pt x="194" y="240"/>
                  <a:pt x="198" y="236"/>
                  <a:pt x="198" y="230"/>
                </a:cubicBezTo>
                <a:cubicBezTo>
                  <a:pt x="198" y="230"/>
                  <a:pt x="198" y="230"/>
                  <a:pt x="198" y="186"/>
                </a:cubicBezTo>
                <a:cubicBezTo>
                  <a:pt x="198" y="172"/>
                  <a:pt x="206" y="163"/>
                  <a:pt x="218" y="163"/>
                </a:cubicBezTo>
                <a:cubicBezTo>
                  <a:pt x="230" y="163"/>
                  <a:pt x="237" y="172"/>
                  <a:pt x="237" y="186"/>
                </a:cubicBezTo>
                <a:cubicBezTo>
                  <a:pt x="237" y="186"/>
                  <a:pt x="237" y="186"/>
                  <a:pt x="237" y="230"/>
                </a:cubicBezTo>
                <a:cubicBezTo>
                  <a:pt x="237" y="236"/>
                  <a:pt x="242" y="240"/>
                  <a:pt x="248" y="240"/>
                </a:cubicBezTo>
                <a:cubicBezTo>
                  <a:pt x="254" y="240"/>
                  <a:pt x="259" y="236"/>
                  <a:pt x="259" y="230"/>
                </a:cubicBezTo>
                <a:cubicBezTo>
                  <a:pt x="259" y="230"/>
                  <a:pt x="259" y="230"/>
                  <a:pt x="259" y="186"/>
                </a:cubicBezTo>
                <a:cubicBezTo>
                  <a:pt x="259" y="172"/>
                  <a:pt x="267" y="163"/>
                  <a:pt x="278" y="163"/>
                </a:cubicBezTo>
                <a:cubicBezTo>
                  <a:pt x="290" y="163"/>
                  <a:pt x="297" y="171"/>
                  <a:pt x="297" y="186"/>
                </a:cubicBezTo>
                <a:cubicBezTo>
                  <a:pt x="297" y="186"/>
                  <a:pt x="297" y="186"/>
                  <a:pt x="297" y="230"/>
                </a:cubicBezTo>
                <a:cubicBezTo>
                  <a:pt x="297" y="236"/>
                  <a:pt x="302" y="240"/>
                  <a:pt x="308" y="240"/>
                </a:cubicBezTo>
                <a:cubicBezTo>
                  <a:pt x="314" y="240"/>
                  <a:pt x="318" y="236"/>
                  <a:pt x="318" y="230"/>
                </a:cubicBezTo>
                <a:cubicBezTo>
                  <a:pt x="318" y="230"/>
                  <a:pt x="318" y="230"/>
                  <a:pt x="318" y="180"/>
                </a:cubicBezTo>
                <a:cubicBezTo>
                  <a:pt x="318" y="157"/>
                  <a:pt x="306" y="144"/>
                  <a:pt x="286" y="144"/>
                </a:cubicBezTo>
                <a:cubicBezTo>
                  <a:pt x="272" y="144"/>
                  <a:pt x="262" y="150"/>
                  <a:pt x="254" y="160"/>
                </a:cubicBezTo>
                <a:cubicBezTo>
                  <a:pt x="250" y="150"/>
                  <a:pt x="240" y="144"/>
                  <a:pt x="227" y="144"/>
                </a:cubicBezTo>
                <a:cubicBezTo>
                  <a:pt x="212" y="144"/>
                  <a:pt x="204" y="152"/>
                  <a:pt x="198" y="160"/>
                </a:cubicBezTo>
                <a:cubicBezTo>
                  <a:pt x="198" y="160"/>
                  <a:pt x="198" y="160"/>
                  <a:pt x="198" y="155"/>
                </a:cubicBezTo>
                <a:cubicBezTo>
                  <a:pt x="198" y="149"/>
                  <a:pt x="194" y="145"/>
                  <a:pt x="188" y="145"/>
                </a:cubicBezTo>
                <a:cubicBezTo>
                  <a:pt x="182" y="145"/>
                  <a:pt x="177" y="149"/>
                  <a:pt x="177" y="1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297" name="Freeform 5">
            <a:extLst>
              <a:ext uri="{FF2B5EF4-FFF2-40B4-BE49-F238E27FC236}">
                <a16:creationId xmlns:a16="http://schemas.microsoft.com/office/drawing/2014/main" id="{E26128A4-B061-EB43-81D9-3B91BD16D54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770985" y="5628209"/>
            <a:ext cx="445568" cy="445568"/>
          </a:xfrm>
          <a:custGeom>
            <a:avLst/>
            <a:gdLst>
              <a:gd name="T0" fmla="*/ 368 w 384"/>
              <a:gd name="T1" fmla="*/ 16 h 384"/>
              <a:gd name="T2" fmla="*/ 368 w 384"/>
              <a:gd name="T3" fmla="*/ 368 h 384"/>
              <a:gd name="T4" fmla="*/ 16 w 384"/>
              <a:gd name="T5" fmla="*/ 368 h 384"/>
              <a:gd name="T6" fmla="*/ 16 w 384"/>
              <a:gd name="T7" fmla="*/ 16 h 384"/>
              <a:gd name="T8" fmla="*/ 368 w 384"/>
              <a:gd name="T9" fmla="*/ 16 h 384"/>
              <a:gd name="T10" fmla="*/ 384 w 384"/>
              <a:gd name="T11" fmla="*/ 0 h 384"/>
              <a:gd name="T12" fmla="*/ 0 w 384"/>
              <a:gd name="T13" fmla="*/ 0 h 384"/>
              <a:gd name="T14" fmla="*/ 0 w 384"/>
              <a:gd name="T15" fmla="*/ 384 h 384"/>
              <a:gd name="T16" fmla="*/ 384 w 384"/>
              <a:gd name="T17" fmla="*/ 384 h 384"/>
              <a:gd name="T18" fmla="*/ 384 w 384"/>
              <a:gd name="T19" fmla="*/ 0 h 384"/>
              <a:gd name="T20" fmla="*/ 115 w 384"/>
              <a:gd name="T21" fmla="*/ 241 h 384"/>
              <a:gd name="T22" fmla="*/ 127 w 384"/>
              <a:gd name="T23" fmla="*/ 231 h 384"/>
              <a:gd name="T24" fmla="*/ 159 w 384"/>
              <a:gd name="T25" fmla="*/ 160 h 384"/>
              <a:gd name="T26" fmla="*/ 160 w 384"/>
              <a:gd name="T27" fmla="*/ 154 h 384"/>
              <a:gd name="T28" fmla="*/ 149 w 384"/>
              <a:gd name="T29" fmla="*/ 144 h 384"/>
              <a:gd name="T30" fmla="*/ 139 w 384"/>
              <a:gd name="T31" fmla="*/ 152 h 384"/>
              <a:gd name="T32" fmla="*/ 115 w 384"/>
              <a:gd name="T33" fmla="*/ 214 h 384"/>
              <a:gd name="T34" fmla="*/ 91 w 384"/>
              <a:gd name="T35" fmla="*/ 152 h 384"/>
              <a:gd name="T36" fmla="*/ 80 w 384"/>
              <a:gd name="T37" fmla="*/ 144 h 384"/>
              <a:gd name="T38" fmla="*/ 69 w 384"/>
              <a:gd name="T39" fmla="*/ 154 h 384"/>
              <a:gd name="T40" fmla="*/ 71 w 384"/>
              <a:gd name="T41" fmla="*/ 160 h 384"/>
              <a:gd name="T42" fmla="*/ 102 w 384"/>
              <a:gd name="T43" fmla="*/ 231 h 384"/>
              <a:gd name="T44" fmla="*/ 114 w 384"/>
              <a:gd name="T45" fmla="*/ 241 h 384"/>
              <a:gd name="T46" fmla="*/ 115 w 384"/>
              <a:gd name="T47" fmla="*/ 241 h 384"/>
              <a:gd name="T48" fmla="*/ 177 w 384"/>
              <a:gd name="T49" fmla="*/ 155 h 384"/>
              <a:gd name="T50" fmla="*/ 177 w 384"/>
              <a:gd name="T51" fmla="*/ 155 h 384"/>
              <a:gd name="T52" fmla="*/ 177 w 384"/>
              <a:gd name="T53" fmla="*/ 230 h 384"/>
              <a:gd name="T54" fmla="*/ 188 w 384"/>
              <a:gd name="T55" fmla="*/ 240 h 384"/>
              <a:gd name="T56" fmla="*/ 198 w 384"/>
              <a:gd name="T57" fmla="*/ 230 h 384"/>
              <a:gd name="T58" fmla="*/ 198 w 384"/>
              <a:gd name="T59" fmla="*/ 186 h 384"/>
              <a:gd name="T60" fmla="*/ 218 w 384"/>
              <a:gd name="T61" fmla="*/ 163 h 384"/>
              <a:gd name="T62" fmla="*/ 237 w 384"/>
              <a:gd name="T63" fmla="*/ 186 h 384"/>
              <a:gd name="T64" fmla="*/ 237 w 384"/>
              <a:gd name="T65" fmla="*/ 230 h 384"/>
              <a:gd name="T66" fmla="*/ 248 w 384"/>
              <a:gd name="T67" fmla="*/ 240 h 384"/>
              <a:gd name="T68" fmla="*/ 259 w 384"/>
              <a:gd name="T69" fmla="*/ 230 h 384"/>
              <a:gd name="T70" fmla="*/ 259 w 384"/>
              <a:gd name="T71" fmla="*/ 186 h 384"/>
              <a:gd name="T72" fmla="*/ 278 w 384"/>
              <a:gd name="T73" fmla="*/ 163 h 384"/>
              <a:gd name="T74" fmla="*/ 297 w 384"/>
              <a:gd name="T75" fmla="*/ 186 h 384"/>
              <a:gd name="T76" fmla="*/ 297 w 384"/>
              <a:gd name="T77" fmla="*/ 230 h 384"/>
              <a:gd name="T78" fmla="*/ 308 w 384"/>
              <a:gd name="T79" fmla="*/ 240 h 384"/>
              <a:gd name="T80" fmla="*/ 318 w 384"/>
              <a:gd name="T81" fmla="*/ 230 h 384"/>
              <a:gd name="T82" fmla="*/ 318 w 384"/>
              <a:gd name="T83" fmla="*/ 180 h 384"/>
              <a:gd name="T84" fmla="*/ 286 w 384"/>
              <a:gd name="T85" fmla="*/ 144 h 384"/>
              <a:gd name="T86" fmla="*/ 254 w 384"/>
              <a:gd name="T87" fmla="*/ 160 h 384"/>
              <a:gd name="T88" fmla="*/ 227 w 384"/>
              <a:gd name="T89" fmla="*/ 144 h 384"/>
              <a:gd name="T90" fmla="*/ 198 w 384"/>
              <a:gd name="T91" fmla="*/ 160 h 384"/>
              <a:gd name="T92" fmla="*/ 198 w 384"/>
              <a:gd name="T93" fmla="*/ 155 h 384"/>
              <a:gd name="T94" fmla="*/ 188 w 384"/>
              <a:gd name="T95" fmla="*/ 145 h 384"/>
              <a:gd name="T96" fmla="*/ 177 w 384"/>
              <a:gd name="T97" fmla="*/ 15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4" h="384">
                <a:moveTo>
                  <a:pt x="368" y="16"/>
                </a:moveTo>
                <a:cubicBezTo>
                  <a:pt x="368" y="368"/>
                  <a:pt x="368" y="368"/>
                  <a:pt x="368" y="368"/>
                </a:cubicBezTo>
                <a:cubicBezTo>
                  <a:pt x="16" y="368"/>
                  <a:pt x="16" y="368"/>
                  <a:pt x="16" y="368"/>
                </a:cubicBezTo>
                <a:cubicBezTo>
                  <a:pt x="16" y="16"/>
                  <a:pt x="16" y="16"/>
                  <a:pt x="16" y="16"/>
                </a:cubicBezTo>
                <a:cubicBezTo>
                  <a:pt x="368" y="16"/>
                  <a:pt x="368" y="16"/>
                  <a:pt x="368" y="16"/>
                </a:cubicBezTo>
                <a:moveTo>
                  <a:pt x="38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4"/>
                  <a:pt x="0" y="384"/>
                  <a:pt x="0" y="384"/>
                </a:cubicBezTo>
                <a:cubicBezTo>
                  <a:pt x="384" y="384"/>
                  <a:pt x="384" y="384"/>
                  <a:pt x="384" y="384"/>
                </a:cubicBezTo>
                <a:cubicBezTo>
                  <a:pt x="384" y="0"/>
                  <a:pt x="384" y="0"/>
                  <a:pt x="384" y="0"/>
                </a:cubicBezTo>
                <a:close/>
                <a:moveTo>
                  <a:pt x="115" y="241"/>
                </a:moveTo>
                <a:cubicBezTo>
                  <a:pt x="121" y="241"/>
                  <a:pt x="125" y="237"/>
                  <a:pt x="127" y="231"/>
                </a:cubicBezTo>
                <a:cubicBezTo>
                  <a:pt x="127" y="231"/>
                  <a:pt x="127" y="231"/>
                  <a:pt x="159" y="160"/>
                </a:cubicBezTo>
                <a:cubicBezTo>
                  <a:pt x="159" y="159"/>
                  <a:pt x="160" y="157"/>
                  <a:pt x="160" y="154"/>
                </a:cubicBezTo>
                <a:cubicBezTo>
                  <a:pt x="160" y="149"/>
                  <a:pt x="155" y="144"/>
                  <a:pt x="149" y="144"/>
                </a:cubicBezTo>
                <a:cubicBezTo>
                  <a:pt x="144" y="144"/>
                  <a:pt x="141" y="148"/>
                  <a:pt x="139" y="152"/>
                </a:cubicBezTo>
                <a:cubicBezTo>
                  <a:pt x="139" y="152"/>
                  <a:pt x="139" y="152"/>
                  <a:pt x="115" y="214"/>
                </a:cubicBezTo>
                <a:cubicBezTo>
                  <a:pt x="115" y="214"/>
                  <a:pt x="115" y="214"/>
                  <a:pt x="91" y="152"/>
                </a:cubicBezTo>
                <a:cubicBezTo>
                  <a:pt x="89" y="148"/>
                  <a:pt x="86" y="144"/>
                  <a:pt x="80" y="144"/>
                </a:cubicBezTo>
                <a:cubicBezTo>
                  <a:pt x="74" y="144"/>
                  <a:pt x="69" y="149"/>
                  <a:pt x="69" y="154"/>
                </a:cubicBezTo>
                <a:cubicBezTo>
                  <a:pt x="69" y="157"/>
                  <a:pt x="70" y="158"/>
                  <a:pt x="71" y="160"/>
                </a:cubicBezTo>
                <a:cubicBezTo>
                  <a:pt x="71" y="160"/>
                  <a:pt x="71" y="160"/>
                  <a:pt x="102" y="231"/>
                </a:cubicBezTo>
                <a:cubicBezTo>
                  <a:pt x="105" y="237"/>
                  <a:pt x="108" y="241"/>
                  <a:pt x="114" y="241"/>
                </a:cubicBezTo>
                <a:cubicBezTo>
                  <a:pt x="114" y="241"/>
                  <a:pt x="114" y="241"/>
                  <a:pt x="115" y="241"/>
                </a:cubicBezTo>
                <a:close/>
                <a:moveTo>
                  <a:pt x="177" y="155"/>
                </a:moveTo>
                <a:cubicBezTo>
                  <a:pt x="177" y="155"/>
                  <a:pt x="177" y="155"/>
                  <a:pt x="177" y="155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177" y="236"/>
                  <a:pt x="182" y="240"/>
                  <a:pt x="188" y="240"/>
                </a:cubicBezTo>
                <a:cubicBezTo>
                  <a:pt x="194" y="240"/>
                  <a:pt x="198" y="236"/>
                  <a:pt x="198" y="230"/>
                </a:cubicBezTo>
                <a:cubicBezTo>
                  <a:pt x="198" y="230"/>
                  <a:pt x="198" y="230"/>
                  <a:pt x="198" y="186"/>
                </a:cubicBezTo>
                <a:cubicBezTo>
                  <a:pt x="198" y="172"/>
                  <a:pt x="206" y="163"/>
                  <a:pt x="218" y="163"/>
                </a:cubicBezTo>
                <a:cubicBezTo>
                  <a:pt x="230" y="163"/>
                  <a:pt x="237" y="172"/>
                  <a:pt x="237" y="186"/>
                </a:cubicBezTo>
                <a:cubicBezTo>
                  <a:pt x="237" y="186"/>
                  <a:pt x="237" y="186"/>
                  <a:pt x="237" y="230"/>
                </a:cubicBezTo>
                <a:cubicBezTo>
                  <a:pt x="237" y="236"/>
                  <a:pt x="242" y="240"/>
                  <a:pt x="248" y="240"/>
                </a:cubicBezTo>
                <a:cubicBezTo>
                  <a:pt x="254" y="240"/>
                  <a:pt x="259" y="236"/>
                  <a:pt x="259" y="230"/>
                </a:cubicBezTo>
                <a:cubicBezTo>
                  <a:pt x="259" y="230"/>
                  <a:pt x="259" y="230"/>
                  <a:pt x="259" y="186"/>
                </a:cubicBezTo>
                <a:cubicBezTo>
                  <a:pt x="259" y="172"/>
                  <a:pt x="267" y="163"/>
                  <a:pt x="278" y="163"/>
                </a:cubicBezTo>
                <a:cubicBezTo>
                  <a:pt x="290" y="163"/>
                  <a:pt x="297" y="171"/>
                  <a:pt x="297" y="186"/>
                </a:cubicBezTo>
                <a:cubicBezTo>
                  <a:pt x="297" y="186"/>
                  <a:pt x="297" y="186"/>
                  <a:pt x="297" y="230"/>
                </a:cubicBezTo>
                <a:cubicBezTo>
                  <a:pt x="297" y="236"/>
                  <a:pt x="302" y="240"/>
                  <a:pt x="308" y="240"/>
                </a:cubicBezTo>
                <a:cubicBezTo>
                  <a:pt x="314" y="240"/>
                  <a:pt x="318" y="236"/>
                  <a:pt x="318" y="230"/>
                </a:cubicBezTo>
                <a:cubicBezTo>
                  <a:pt x="318" y="230"/>
                  <a:pt x="318" y="230"/>
                  <a:pt x="318" y="180"/>
                </a:cubicBezTo>
                <a:cubicBezTo>
                  <a:pt x="318" y="157"/>
                  <a:pt x="306" y="144"/>
                  <a:pt x="286" y="144"/>
                </a:cubicBezTo>
                <a:cubicBezTo>
                  <a:pt x="272" y="144"/>
                  <a:pt x="262" y="150"/>
                  <a:pt x="254" y="160"/>
                </a:cubicBezTo>
                <a:cubicBezTo>
                  <a:pt x="250" y="150"/>
                  <a:pt x="240" y="144"/>
                  <a:pt x="227" y="144"/>
                </a:cubicBezTo>
                <a:cubicBezTo>
                  <a:pt x="212" y="144"/>
                  <a:pt x="204" y="152"/>
                  <a:pt x="198" y="160"/>
                </a:cubicBezTo>
                <a:cubicBezTo>
                  <a:pt x="198" y="160"/>
                  <a:pt x="198" y="160"/>
                  <a:pt x="198" y="155"/>
                </a:cubicBezTo>
                <a:cubicBezTo>
                  <a:pt x="198" y="149"/>
                  <a:pt x="194" y="145"/>
                  <a:pt x="188" y="145"/>
                </a:cubicBezTo>
                <a:cubicBezTo>
                  <a:pt x="182" y="145"/>
                  <a:pt x="177" y="149"/>
                  <a:pt x="177" y="1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86BD08F4-EC28-8B49-BA2D-C9FEECEAA721}"/>
              </a:ext>
            </a:extLst>
          </p:cNvPr>
          <p:cNvSpPr txBox="1"/>
          <p:nvPr/>
        </p:nvSpPr>
        <p:spPr>
          <a:xfrm>
            <a:off x="2354289" y="2521543"/>
            <a:ext cx="1520083" cy="6773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lvl="0" algn="ctr" defTabSz="914026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latin typeface="Segoe UI Semibold"/>
              </a:rPr>
              <a:t>On-Premises</a:t>
            </a:r>
          </a:p>
          <a:p>
            <a:pPr lvl="0" algn="ctr" defTabSz="914026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latin typeface="Segoe UI Semibold"/>
              </a:rPr>
              <a:t>WAN infra 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9C75E4E8-3558-C047-8849-BFE6A8E408EE}"/>
              </a:ext>
            </a:extLst>
          </p:cNvPr>
          <p:cNvSpPr txBox="1"/>
          <p:nvPr/>
        </p:nvSpPr>
        <p:spPr>
          <a:xfrm>
            <a:off x="3184057" y="4444934"/>
            <a:ext cx="1386341" cy="4281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Tier-1</a:t>
            </a:r>
          </a:p>
        </p:txBody>
      </p: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2C721E88-12B3-7D4D-A9D7-E4C05940EEB0}"/>
              </a:ext>
            </a:extLst>
          </p:cNvPr>
          <p:cNvCxnSpPr>
            <a:cxnSpLocks/>
          </p:cNvCxnSpPr>
          <p:nvPr/>
        </p:nvCxnSpPr>
        <p:spPr>
          <a:xfrm>
            <a:off x="1762550" y="5437021"/>
            <a:ext cx="1" cy="192637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69E788B8-94F9-8846-BB40-A3D4EDABEBFA}"/>
              </a:ext>
            </a:extLst>
          </p:cNvPr>
          <p:cNvCxnSpPr>
            <a:cxnSpLocks/>
          </p:cNvCxnSpPr>
          <p:nvPr/>
        </p:nvCxnSpPr>
        <p:spPr>
          <a:xfrm>
            <a:off x="2413346" y="5442148"/>
            <a:ext cx="1" cy="192637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6C78F8B4-727C-3142-A2AE-0E838D52DCDD}"/>
              </a:ext>
            </a:extLst>
          </p:cNvPr>
          <p:cNvCxnSpPr>
            <a:cxnSpLocks/>
          </p:cNvCxnSpPr>
          <p:nvPr/>
        </p:nvCxnSpPr>
        <p:spPr>
          <a:xfrm>
            <a:off x="3964416" y="5440423"/>
            <a:ext cx="1" cy="192637"/>
          </a:xfrm>
          <a:prstGeom prst="line">
            <a:avLst/>
          </a:prstGeom>
          <a:ln w="1905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FC9B543D-D72F-A44C-A7CC-FB97B99CD582}"/>
              </a:ext>
            </a:extLst>
          </p:cNvPr>
          <p:cNvCxnSpPr>
            <a:cxnSpLocks/>
            <a:endCxn id="285" idx="0"/>
          </p:cNvCxnSpPr>
          <p:nvPr/>
        </p:nvCxnSpPr>
        <p:spPr>
          <a:xfrm flipH="1">
            <a:off x="3046239" y="2052065"/>
            <a:ext cx="1998" cy="331655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4" name="Graphic 194">
            <a:extLst>
              <a:ext uri="{FF2B5EF4-FFF2-40B4-BE49-F238E27FC236}">
                <a16:creationId xmlns:a16="http://schemas.microsoft.com/office/drawing/2014/main" id="{20634986-1E7C-494D-B604-9695021CC935}"/>
              </a:ext>
            </a:extLst>
          </p:cNvPr>
          <p:cNvGrpSpPr/>
          <p:nvPr/>
        </p:nvGrpSpPr>
        <p:grpSpPr>
          <a:xfrm>
            <a:off x="2814893" y="1723725"/>
            <a:ext cx="467623" cy="466689"/>
            <a:chOff x="10849928" y="863324"/>
            <a:chExt cx="477000" cy="476047"/>
          </a:xfrm>
        </p:grpSpPr>
        <p:sp>
          <p:nvSpPr>
            <p:cNvPr id="305" name="Freeform: Shape 68">
              <a:extLst>
                <a:ext uri="{FF2B5EF4-FFF2-40B4-BE49-F238E27FC236}">
                  <a16:creationId xmlns:a16="http://schemas.microsoft.com/office/drawing/2014/main" id="{CB90F551-0F46-A049-81DD-45E54A351C9A}"/>
                </a:ext>
              </a:extLst>
            </p:cNvPr>
            <p:cNvSpPr/>
            <p:nvPr/>
          </p:nvSpPr>
          <p:spPr>
            <a:xfrm>
              <a:off x="10849928" y="863324"/>
              <a:ext cx="477000" cy="476047"/>
            </a:xfrm>
            <a:custGeom>
              <a:avLst/>
              <a:gdLst>
                <a:gd name="connsiteX0" fmla="*/ 238024 w 477000"/>
                <a:gd name="connsiteY0" fmla="*/ 476048 h 476047"/>
                <a:gd name="connsiteX1" fmla="*/ 206605 w 477000"/>
                <a:gd name="connsiteY1" fmla="*/ 462719 h 476047"/>
                <a:gd name="connsiteX2" fmla="*/ 13329 w 477000"/>
                <a:gd name="connsiteY2" fmla="*/ 269443 h 476047"/>
                <a:gd name="connsiteX3" fmla="*/ 0 w 477000"/>
                <a:gd name="connsiteY3" fmla="*/ 238024 h 476047"/>
                <a:gd name="connsiteX4" fmla="*/ 13329 w 477000"/>
                <a:gd name="connsiteY4" fmla="*/ 206605 h 476047"/>
                <a:gd name="connsiteX5" fmla="*/ 206605 w 477000"/>
                <a:gd name="connsiteY5" fmla="*/ 13329 h 476047"/>
                <a:gd name="connsiteX6" fmla="*/ 238024 w 477000"/>
                <a:gd name="connsiteY6" fmla="*/ 0 h 476047"/>
                <a:gd name="connsiteX7" fmla="*/ 269443 w 477000"/>
                <a:gd name="connsiteY7" fmla="*/ 13329 h 476047"/>
                <a:gd name="connsiteX8" fmla="*/ 463671 w 477000"/>
                <a:gd name="connsiteY8" fmla="*/ 207557 h 476047"/>
                <a:gd name="connsiteX9" fmla="*/ 477000 w 477000"/>
                <a:gd name="connsiteY9" fmla="*/ 238976 h 476047"/>
                <a:gd name="connsiteX10" fmla="*/ 463671 w 477000"/>
                <a:gd name="connsiteY10" fmla="*/ 270395 h 476047"/>
                <a:gd name="connsiteX11" fmla="*/ 269443 w 477000"/>
                <a:gd name="connsiteY11" fmla="*/ 462719 h 476047"/>
                <a:gd name="connsiteX12" fmla="*/ 238024 w 477000"/>
                <a:gd name="connsiteY12" fmla="*/ 476048 h 4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000" h="476047">
                  <a:moveTo>
                    <a:pt x="238024" y="476048"/>
                  </a:moveTo>
                  <a:cubicBezTo>
                    <a:pt x="226599" y="476048"/>
                    <a:pt x="215174" y="471288"/>
                    <a:pt x="206605" y="462719"/>
                  </a:cubicBezTo>
                  <a:lnTo>
                    <a:pt x="13329" y="269443"/>
                  </a:lnTo>
                  <a:cubicBezTo>
                    <a:pt x="4760" y="260874"/>
                    <a:pt x="0" y="249449"/>
                    <a:pt x="0" y="238024"/>
                  </a:cubicBezTo>
                  <a:cubicBezTo>
                    <a:pt x="0" y="226599"/>
                    <a:pt x="4760" y="215174"/>
                    <a:pt x="13329" y="206605"/>
                  </a:cubicBezTo>
                  <a:lnTo>
                    <a:pt x="206605" y="13329"/>
                  </a:lnTo>
                  <a:cubicBezTo>
                    <a:pt x="215174" y="4760"/>
                    <a:pt x="226599" y="0"/>
                    <a:pt x="238024" y="0"/>
                  </a:cubicBezTo>
                  <a:cubicBezTo>
                    <a:pt x="249449" y="0"/>
                    <a:pt x="260874" y="4760"/>
                    <a:pt x="269443" y="13329"/>
                  </a:cubicBezTo>
                  <a:lnTo>
                    <a:pt x="463671" y="207557"/>
                  </a:lnTo>
                  <a:cubicBezTo>
                    <a:pt x="472240" y="216126"/>
                    <a:pt x="477000" y="226599"/>
                    <a:pt x="477000" y="238976"/>
                  </a:cubicBezTo>
                  <a:cubicBezTo>
                    <a:pt x="477000" y="250401"/>
                    <a:pt x="472240" y="261826"/>
                    <a:pt x="463671" y="270395"/>
                  </a:cubicBezTo>
                  <a:lnTo>
                    <a:pt x="269443" y="462719"/>
                  </a:lnTo>
                  <a:cubicBezTo>
                    <a:pt x="260874" y="471288"/>
                    <a:pt x="249449" y="476048"/>
                    <a:pt x="238024" y="476048"/>
                  </a:cubicBezTo>
                </a:path>
              </a:pathLst>
            </a:custGeom>
            <a:solidFill>
              <a:schemeClr val="accent5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06" name="Freeform: Shape 69">
              <a:extLst>
                <a:ext uri="{FF2B5EF4-FFF2-40B4-BE49-F238E27FC236}">
                  <a16:creationId xmlns:a16="http://schemas.microsoft.com/office/drawing/2014/main" id="{9AB3C707-0902-FD49-8066-0A634EC03DB6}"/>
                </a:ext>
              </a:extLst>
            </p:cNvPr>
            <p:cNvSpPr/>
            <p:nvPr/>
          </p:nvSpPr>
          <p:spPr>
            <a:xfrm>
              <a:off x="10849928" y="863324"/>
              <a:ext cx="329425" cy="378934"/>
            </a:xfrm>
            <a:custGeom>
              <a:avLst/>
              <a:gdLst>
                <a:gd name="connsiteX0" fmla="*/ 269443 w 329425"/>
                <a:gd name="connsiteY0" fmla="*/ 13329 h 378934"/>
                <a:gd name="connsiteX1" fmla="*/ 238024 w 329425"/>
                <a:gd name="connsiteY1" fmla="*/ 0 h 378934"/>
                <a:gd name="connsiteX2" fmla="*/ 206605 w 329425"/>
                <a:gd name="connsiteY2" fmla="*/ 13329 h 378934"/>
                <a:gd name="connsiteX3" fmla="*/ 13329 w 329425"/>
                <a:gd name="connsiteY3" fmla="*/ 206605 h 378934"/>
                <a:gd name="connsiteX4" fmla="*/ 0 w 329425"/>
                <a:gd name="connsiteY4" fmla="*/ 238024 h 378934"/>
                <a:gd name="connsiteX5" fmla="*/ 13329 w 329425"/>
                <a:gd name="connsiteY5" fmla="*/ 269443 h 378934"/>
                <a:gd name="connsiteX6" fmla="*/ 122820 w 329425"/>
                <a:gd name="connsiteY6" fmla="*/ 378934 h 378934"/>
                <a:gd name="connsiteX7" fmla="*/ 329425 w 329425"/>
                <a:gd name="connsiteY7" fmla="*/ 73311 h 378934"/>
                <a:gd name="connsiteX8" fmla="*/ 269443 w 329425"/>
                <a:gd name="connsiteY8" fmla="*/ 13329 h 3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25" h="378934">
                  <a:moveTo>
                    <a:pt x="269443" y="13329"/>
                  </a:moveTo>
                  <a:cubicBezTo>
                    <a:pt x="260874" y="4760"/>
                    <a:pt x="249449" y="0"/>
                    <a:pt x="238024" y="0"/>
                  </a:cubicBezTo>
                  <a:cubicBezTo>
                    <a:pt x="226599" y="0"/>
                    <a:pt x="215174" y="4760"/>
                    <a:pt x="206605" y="13329"/>
                  </a:cubicBezTo>
                  <a:lnTo>
                    <a:pt x="13329" y="206605"/>
                  </a:lnTo>
                  <a:cubicBezTo>
                    <a:pt x="4760" y="215174"/>
                    <a:pt x="0" y="226599"/>
                    <a:pt x="0" y="238024"/>
                  </a:cubicBezTo>
                  <a:cubicBezTo>
                    <a:pt x="0" y="249449"/>
                    <a:pt x="4760" y="260874"/>
                    <a:pt x="13329" y="269443"/>
                  </a:cubicBezTo>
                  <a:lnTo>
                    <a:pt x="122820" y="378934"/>
                  </a:lnTo>
                  <a:lnTo>
                    <a:pt x="329425" y="73311"/>
                  </a:lnTo>
                  <a:lnTo>
                    <a:pt x="269443" y="13329"/>
                  </a:lnTo>
                  <a:close/>
                </a:path>
              </a:pathLst>
            </a:custGeom>
            <a:solidFill>
              <a:schemeClr val="accent5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07" name="Freeform: Shape 70">
              <a:extLst>
                <a:ext uri="{FF2B5EF4-FFF2-40B4-BE49-F238E27FC236}">
                  <a16:creationId xmlns:a16="http://schemas.microsoft.com/office/drawing/2014/main" id="{BDB020D1-334C-EA4F-A87B-CBAE6C929931}"/>
                </a:ext>
              </a:extLst>
            </p:cNvPr>
            <p:cNvSpPr/>
            <p:nvPr/>
          </p:nvSpPr>
          <p:spPr>
            <a:xfrm>
              <a:off x="11025113" y="905216"/>
              <a:ext cx="125676" cy="154239"/>
            </a:xfrm>
            <a:custGeom>
              <a:avLst/>
              <a:gdLst>
                <a:gd name="connsiteX0" fmla="*/ 62838 w 125676"/>
                <a:gd name="connsiteY0" fmla="*/ 0 h 154239"/>
                <a:gd name="connsiteX1" fmla="*/ 0 w 125676"/>
                <a:gd name="connsiteY1" fmla="*/ 62838 h 154239"/>
                <a:gd name="connsiteX2" fmla="*/ 44749 w 125676"/>
                <a:gd name="connsiteY2" fmla="*/ 62838 h 154239"/>
                <a:gd name="connsiteX3" fmla="*/ 44749 w 125676"/>
                <a:gd name="connsiteY3" fmla="*/ 154240 h 154239"/>
                <a:gd name="connsiteX4" fmla="*/ 81880 w 125676"/>
                <a:gd name="connsiteY4" fmla="*/ 154240 h 154239"/>
                <a:gd name="connsiteX5" fmla="*/ 81880 w 125676"/>
                <a:gd name="connsiteY5" fmla="*/ 62838 h 154239"/>
                <a:gd name="connsiteX6" fmla="*/ 125677 w 125676"/>
                <a:gd name="connsiteY6" fmla="*/ 62838 h 1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4239">
                  <a:moveTo>
                    <a:pt x="62838" y="0"/>
                  </a:moveTo>
                  <a:lnTo>
                    <a:pt x="0" y="62838"/>
                  </a:lnTo>
                  <a:lnTo>
                    <a:pt x="44749" y="62838"/>
                  </a:lnTo>
                  <a:lnTo>
                    <a:pt x="44749" y="154240"/>
                  </a:lnTo>
                  <a:lnTo>
                    <a:pt x="81880" y="154240"/>
                  </a:lnTo>
                  <a:lnTo>
                    <a:pt x="81880" y="62838"/>
                  </a:lnTo>
                  <a:lnTo>
                    <a:pt x="125677" y="62838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08" name="Freeform: Shape 71">
              <a:extLst>
                <a:ext uri="{FF2B5EF4-FFF2-40B4-BE49-F238E27FC236}">
                  <a16:creationId xmlns:a16="http://schemas.microsoft.com/office/drawing/2014/main" id="{0C57A7EA-4E43-2444-9243-C3B7C0C64CC6}"/>
                </a:ext>
              </a:extLst>
            </p:cNvPr>
            <p:cNvSpPr/>
            <p:nvPr/>
          </p:nvSpPr>
          <p:spPr>
            <a:xfrm>
              <a:off x="11025113" y="1145144"/>
              <a:ext cx="125676" cy="152335"/>
            </a:xfrm>
            <a:custGeom>
              <a:avLst/>
              <a:gdLst>
                <a:gd name="connsiteX0" fmla="*/ 62838 w 125676"/>
                <a:gd name="connsiteY0" fmla="*/ 152335 h 152335"/>
                <a:gd name="connsiteX1" fmla="*/ 125677 w 125676"/>
                <a:gd name="connsiteY1" fmla="*/ 89497 h 152335"/>
                <a:gd name="connsiteX2" fmla="*/ 80928 w 125676"/>
                <a:gd name="connsiteY2" fmla="*/ 89497 h 152335"/>
                <a:gd name="connsiteX3" fmla="*/ 80928 w 125676"/>
                <a:gd name="connsiteY3" fmla="*/ 0 h 152335"/>
                <a:gd name="connsiteX4" fmla="*/ 43796 w 125676"/>
                <a:gd name="connsiteY4" fmla="*/ 0 h 152335"/>
                <a:gd name="connsiteX5" fmla="*/ 43796 w 125676"/>
                <a:gd name="connsiteY5" fmla="*/ 89497 h 152335"/>
                <a:gd name="connsiteX6" fmla="*/ 0 w 125676"/>
                <a:gd name="connsiteY6" fmla="*/ 89497 h 1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2335">
                  <a:moveTo>
                    <a:pt x="62838" y="152335"/>
                  </a:moveTo>
                  <a:lnTo>
                    <a:pt x="125677" y="89497"/>
                  </a:lnTo>
                  <a:lnTo>
                    <a:pt x="80928" y="89497"/>
                  </a:lnTo>
                  <a:lnTo>
                    <a:pt x="80928" y="0"/>
                  </a:lnTo>
                  <a:lnTo>
                    <a:pt x="43796" y="0"/>
                  </a:lnTo>
                  <a:lnTo>
                    <a:pt x="43796" y="89497"/>
                  </a:lnTo>
                  <a:lnTo>
                    <a:pt x="0" y="89497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09" name="Freeform: Shape 72">
              <a:extLst>
                <a:ext uri="{FF2B5EF4-FFF2-40B4-BE49-F238E27FC236}">
                  <a16:creationId xmlns:a16="http://schemas.microsoft.com/office/drawing/2014/main" id="{B584DAD0-9985-FD4A-B575-6B9D073617C6}"/>
                </a:ext>
              </a:extLst>
            </p:cNvPr>
            <p:cNvSpPr/>
            <p:nvPr/>
          </p:nvSpPr>
          <p:spPr>
            <a:xfrm>
              <a:off x="11117466" y="1038509"/>
              <a:ext cx="147574" cy="125676"/>
            </a:xfrm>
            <a:custGeom>
              <a:avLst/>
              <a:gdLst>
                <a:gd name="connsiteX0" fmla="*/ 0 w 147574"/>
                <a:gd name="connsiteY0" fmla="*/ 62838 h 125676"/>
                <a:gd name="connsiteX1" fmla="*/ 62838 w 147574"/>
                <a:gd name="connsiteY1" fmla="*/ 125677 h 125676"/>
                <a:gd name="connsiteX2" fmla="*/ 62838 w 147574"/>
                <a:gd name="connsiteY2" fmla="*/ 81880 h 125676"/>
                <a:gd name="connsiteX3" fmla="*/ 147575 w 147574"/>
                <a:gd name="connsiteY3" fmla="*/ 81880 h 125676"/>
                <a:gd name="connsiteX4" fmla="*/ 147575 w 147574"/>
                <a:gd name="connsiteY4" fmla="*/ 43796 h 125676"/>
                <a:gd name="connsiteX5" fmla="*/ 62838 w 147574"/>
                <a:gd name="connsiteY5" fmla="*/ 43796 h 125676"/>
                <a:gd name="connsiteX6" fmla="*/ 62838 w 147574"/>
                <a:gd name="connsiteY6" fmla="*/ 0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74" h="125676">
                  <a:moveTo>
                    <a:pt x="0" y="62838"/>
                  </a:moveTo>
                  <a:lnTo>
                    <a:pt x="62838" y="125677"/>
                  </a:lnTo>
                  <a:lnTo>
                    <a:pt x="62838" y="81880"/>
                  </a:lnTo>
                  <a:lnTo>
                    <a:pt x="147575" y="81880"/>
                  </a:lnTo>
                  <a:lnTo>
                    <a:pt x="147575" y="43796"/>
                  </a:lnTo>
                  <a:lnTo>
                    <a:pt x="62838" y="43796"/>
                  </a:lnTo>
                  <a:lnTo>
                    <a:pt x="62838" y="0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10" name="Freeform: Shape 73">
              <a:extLst>
                <a:ext uri="{FF2B5EF4-FFF2-40B4-BE49-F238E27FC236}">
                  <a16:creationId xmlns:a16="http://schemas.microsoft.com/office/drawing/2014/main" id="{1E12D68D-7CB6-F445-BDB1-9C931F4D18AC}"/>
                </a:ext>
              </a:extLst>
            </p:cNvPr>
            <p:cNvSpPr/>
            <p:nvPr/>
          </p:nvSpPr>
          <p:spPr>
            <a:xfrm>
              <a:off x="10910862" y="1038509"/>
              <a:ext cx="148526" cy="125676"/>
            </a:xfrm>
            <a:custGeom>
              <a:avLst/>
              <a:gdLst>
                <a:gd name="connsiteX0" fmla="*/ 148527 w 148526"/>
                <a:gd name="connsiteY0" fmla="*/ 62838 h 125676"/>
                <a:gd name="connsiteX1" fmla="*/ 85689 w 148526"/>
                <a:gd name="connsiteY1" fmla="*/ 0 h 125676"/>
                <a:gd name="connsiteX2" fmla="*/ 85689 w 148526"/>
                <a:gd name="connsiteY2" fmla="*/ 43796 h 125676"/>
                <a:gd name="connsiteX3" fmla="*/ 0 w 148526"/>
                <a:gd name="connsiteY3" fmla="*/ 43796 h 125676"/>
                <a:gd name="connsiteX4" fmla="*/ 0 w 148526"/>
                <a:gd name="connsiteY4" fmla="*/ 81880 h 125676"/>
                <a:gd name="connsiteX5" fmla="*/ 85689 w 148526"/>
                <a:gd name="connsiteY5" fmla="*/ 81880 h 125676"/>
                <a:gd name="connsiteX6" fmla="*/ 85689 w 148526"/>
                <a:gd name="connsiteY6" fmla="*/ 125677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26" h="125676">
                  <a:moveTo>
                    <a:pt x="148527" y="62838"/>
                  </a:moveTo>
                  <a:lnTo>
                    <a:pt x="85689" y="0"/>
                  </a:lnTo>
                  <a:lnTo>
                    <a:pt x="85689" y="43796"/>
                  </a:lnTo>
                  <a:lnTo>
                    <a:pt x="0" y="43796"/>
                  </a:lnTo>
                  <a:lnTo>
                    <a:pt x="0" y="81880"/>
                  </a:lnTo>
                  <a:lnTo>
                    <a:pt x="85689" y="81880"/>
                  </a:lnTo>
                  <a:lnTo>
                    <a:pt x="85689" y="125677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</p:grpSp>
      <p:sp>
        <p:nvSpPr>
          <p:cNvPr id="331" name="TextBox 330">
            <a:extLst>
              <a:ext uri="{FF2B5EF4-FFF2-40B4-BE49-F238E27FC236}">
                <a16:creationId xmlns:a16="http://schemas.microsoft.com/office/drawing/2014/main" id="{C824DB18-8DD1-914B-A8D4-1AB4F46A774F}"/>
              </a:ext>
            </a:extLst>
          </p:cNvPr>
          <p:cNvSpPr txBox="1"/>
          <p:nvPr/>
        </p:nvSpPr>
        <p:spPr>
          <a:xfrm>
            <a:off x="7193418" y="3188357"/>
            <a:ext cx="2202390" cy="5665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marL="0" marR="0" lvl="0" indent="0" algn="l" defTabSz="9140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 Semibold"/>
                <a:ea typeface="+mn-ea"/>
                <a:cs typeface="+mn-cs"/>
              </a:rPr>
              <a:t>AVS</a:t>
            </a:r>
          </a:p>
        </p:txBody>
      </p:sp>
      <p:sp>
        <p:nvSpPr>
          <p:cNvPr id="333" name="Rectangle: Rounded Corners 4">
            <a:extLst>
              <a:ext uri="{FF2B5EF4-FFF2-40B4-BE49-F238E27FC236}">
                <a16:creationId xmlns:a16="http://schemas.microsoft.com/office/drawing/2014/main" id="{96CEFC89-A7B1-3347-9A6B-BF1CC5A23F5E}"/>
              </a:ext>
            </a:extLst>
          </p:cNvPr>
          <p:cNvSpPr/>
          <p:nvPr/>
        </p:nvSpPr>
        <p:spPr bwMode="auto">
          <a:xfrm>
            <a:off x="7302816" y="3737663"/>
            <a:ext cx="4433907" cy="2941233"/>
          </a:xfrm>
          <a:prstGeom prst="roundRect">
            <a:avLst>
              <a:gd name="adj" fmla="val 8649"/>
            </a:avLst>
          </a:prstGeom>
          <a:noFill/>
          <a:ln w="19050" cap="sq">
            <a:solidFill>
              <a:schemeClr val="accent5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334" name="Rounded Rectangle 112">
            <a:extLst>
              <a:ext uri="{FF2B5EF4-FFF2-40B4-BE49-F238E27FC236}">
                <a16:creationId xmlns:a16="http://schemas.microsoft.com/office/drawing/2014/main" id="{137228FE-6A92-4B4C-98F0-76E455A660D3}"/>
              </a:ext>
            </a:extLst>
          </p:cNvPr>
          <p:cNvSpPr/>
          <p:nvPr/>
        </p:nvSpPr>
        <p:spPr>
          <a:xfrm>
            <a:off x="7440933" y="4970354"/>
            <a:ext cx="4166688" cy="1579751"/>
          </a:xfrm>
          <a:prstGeom prst="roundRect">
            <a:avLst>
              <a:gd name="adj" fmla="val 132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7222" tIns="67222" rIns="67222" bIns="6722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7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Microsoft YaHei" panose="020B0503020204020204" pitchFamily="34" charset="-122"/>
              <a:cs typeface="Futura Medium" panose="020B0602020204020303" pitchFamily="34" charset="-79"/>
              <a:sym typeface="Arial"/>
            </a:endParaRP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3E208608-A5EB-094F-B037-7ECBDAF8A08A}"/>
              </a:ext>
            </a:extLst>
          </p:cNvPr>
          <p:cNvSpPr/>
          <p:nvPr/>
        </p:nvSpPr>
        <p:spPr>
          <a:xfrm>
            <a:off x="7679491" y="5057456"/>
            <a:ext cx="3638796" cy="2306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NSX-T</a:t>
            </a:r>
          </a:p>
        </p:txBody>
      </p: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6448B51B-19D3-054A-8A81-7A25E9949B6C}"/>
              </a:ext>
            </a:extLst>
          </p:cNvPr>
          <p:cNvGrpSpPr>
            <a:grpSpLocks noChangeAspect="1"/>
          </p:cNvGrpSpPr>
          <p:nvPr/>
        </p:nvGrpSpPr>
        <p:grpSpPr>
          <a:xfrm>
            <a:off x="9505939" y="3859518"/>
            <a:ext cx="443220" cy="435106"/>
            <a:chOff x="7736620" y="7009631"/>
            <a:chExt cx="4501800" cy="4503600"/>
          </a:xfrm>
          <a:solidFill>
            <a:schemeClr val="accent5"/>
          </a:solidFill>
        </p:grpSpPr>
        <p:sp>
          <p:nvSpPr>
            <p:cNvPr id="337" name="Freeform: Shape 1">
              <a:extLst>
                <a:ext uri="{FF2B5EF4-FFF2-40B4-BE49-F238E27FC236}">
                  <a16:creationId xmlns:a16="http://schemas.microsoft.com/office/drawing/2014/main" id="{9E327E67-A81B-0140-B60D-DA90E3011930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38" name="Freeform: Shape 2">
              <a:extLst>
                <a:ext uri="{FF2B5EF4-FFF2-40B4-BE49-F238E27FC236}">
                  <a16:creationId xmlns:a16="http://schemas.microsoft.com/office/drawing/2014/main" id="{909A2C36-F8E3-9D45-B6CB-ADA2C4B308BA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39" name="Freeform: Shape 3">
              <a:extLst>
                <a:ext uri="{FF2B5EF4-FFF2-40B4-BE49-F238E27FC236}">
                  <a16:creationId xmlns:a16="http://schemas.microsoft.com/office/drawing/2014/main" id="{DF130250-5655-2D46-B410-06410422EDA9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40" name="Freeform: Shape 4">
              <a:extLst>
                <a:ext uri="{FF2B5EF4-FFF2-40B4-BE49-F238E27FC236}">
                  <a16:creationId xmlns:a16="http://schemas.microsoft.com/office/drawing/2014/main" id="{12BD9C46-C048-4740-96B9-339CBE54A1A0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41" name="Freeform: Shape 5">
              <a:extLst>
                <a:ext uri="{FF2B5EF4-FFF2-40B4-BE49-F238E27FC236}">
                  <a16:creationId xmlns:a16="http://schemas.microsoft.com/office/drawing/2014/main" id="{AEC6ECB8-5DDD-7740-AF0B-BFDD487B8196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A13081B4-C06E-BE44-88CA-EAC59B1B5D64}"/>
              </a:ext>
            </a:extLst>
          </p:cNvPr>
          <p:cNvGrpSpPr>
            <a:grpSpLocks noChangeAspect="1"/>
          </p:cNvGrpSpPr>
          <p:nvPr/>
        </p:nvGrpSpPr>
        <p:grpSpPr>
          <a:xfrm>
            <a:off x="9510913" y="4432579"/>
            <a:ext cx="443220" cy="435106"/>
            <a:chOff x="7736620" y="7009631"/>
            <a:chExt cx="4501800" cy="4503600"/>
          </a:xfrm>
          <a:solidFill>
            <a:schemeClr val="tx2"/>
          </a:solidFill>
        </p:grpSpPr>
        <p:sp>
          <p:nvSpPr>
            <p:cNvPr id="343" name="Freeform: Shape 1">
              <a:extLst>
                <a:ext uri="{FF2B5EF4-FFF2-40B4-BE49-F238E27FC236}">
                  <a16:creationId xmlns:a16="http://schemas.microsoft.com/office/drawing/2014/main" id="{A19276D9-D65D-4C44-9DC5-F94A37F0E9AF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44" name="Freeform: Shape 2">
              <a:extLst>
                <a:ext uri="{FF2B5EF4-FFF2-40B4-BE49-F238E27FC236}">
                  <a16:creationId xmlns:a16="http://schemas.microsoft.com/office/drawing/2014/main" id="{109B1D22-DAB1-1944-97FC-2DEE189BB9C6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45" name="Freeform: Shape 3">
              <a:extLst>
                <a:ext uri="{FF2B5EF4-FFF2-40B4-BE49-F238E27FC236}">
                  <a16:creationId xmlns:a16="http://schemas.microsoft.com/office/drawing/2014/main" id="{C847F28E-F8B6-D547-BB47-7DE9490A721D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46" name="Freeform: Shape 4">
              <a:extLst>
                <a:ext uri="{FF2B5EF4-FFF2-40B4-BE49-F238E27FC236}">
                  <a16:creationId xmlns:a16="http://schemas.microsoft.com/office/drawing/2014/main" id="{38F33D0F-9BF5-644F-ADCC-C3BAFD3CB395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47" name="Freeform: Shape 5">
              <a:extLst>
                <a:ext uri="{FF2B5EF4-FFF2-40B4-BE49-F238E27FC236}">
                  <a16:creationId xmlns:a16="http://schemas.microsoft.com/office/drawing/2014/main" id="{364CFBEB-C652-1341-9B34-5A45D5A5BBA8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2C46C6DF-F378-744D-A635-092C074F76FE}"/>
              </a:ext>
            </a:extLst>
          </p:cNvPr>
          <p:cNvGrpSpPr>
            <a:grpSpLocks noChangeAspect="1"/>
          </p:cNvGrpSpPr>
          <p:nvPr/>
        </p:nvGrpSpPr>
        <p:grpSpPr>
          <a:xfrm>
            <a:off x="9168889" y="3189232"/>
            <a:ext cx="443220" cy="435106"/>
            <a:chOff x="7736620" y="7009631"/>
            <a:chExt cx="4501800" cy="4503600"/>
          </a:xfrm>
          <a:solidFill>
            <a:schemeClr val="accent2"/>
          </a:solidFill>
        </p:grpSpPr>
        <p:sp>
          <p:nvSpPr>
            <p:cNvPr id="349" name="Freeform: Shape 1">
              <a:extLst>
                <a:ext uri="{FF2B5EF4-FFF2-40B4-BE49-F238E27FC236}">
                  <a16:creationId xmlns:a16="http://schemas.microsoft.com/office/drawing/2014/main" id="{4AC2A867-0056-0D44-B78E-C31297D8EFAB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50" name="Freeform: Shape 2">
              <a:extLst>
                <a:ext uri="{FF2B5EF4-FFF2-40B4-BE49-F238E27FC236}">
                  <a16:creationId xmlns:a16="http://schemas.microsoft.com/office/drawing/2014/main" id="{D289C747-7C33-0147-AF53-4AAAB166361D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51" name="Freeform: Shape 3">
              <a:extLst>
                <a:ext uri="{FF2B5EF4-FFF2-40B4-BE49-F238E27FC236}">
                  <a16:creationId xmlns:a16="http://schemas.microsoft.com/office/drawing/2014/main" id="{1AAB0B7C-ECD2-164C-A97C-64F0AAA34005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52" name="Freeform: Shape 4">
              <a:extLst>
                <a:ext uri="{FF2B5EF4-FFF2-40B4-BE49-F238E27FC236}">
                  <a16:creationId xmlns:a16="http://schemas.microsoft.com/office/drawing/2014/main" id="{CE2FE7C6-D150-3E4D-BC7B-72455C93DD52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53" name="Freeform: Shape 5">
              <a:extLst>
                <a:ext uri="{FF2B5EF4-FFF2-40B4-BE49-F238E27FC236}">
                  <a16:creationId xmlns:a16="http://schemas.microsoft.com/office/drawing/2014/main" id="{5798CBDD-BE9F-0544-BB0C-406422D8354F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DD634F33-E95A-EC49-A16F-B694978BF42B}"/>
              </a:ext>
            </a:extLst>
          </p:cNvPr>
          <p:cNvGrpSpPr>
            <a:grpSpLocks noChangeAspect="1"/>
          </p:cNvGrpSpPr>
          <p:nvPr/>
        </p:nvGrpSpPr>
        <p:grpSpPr>
          <a:xfrm>
            <a:off x="9837226" y="3194396"/>
            <a:ext cx="443220" cy="435106"/>
            <a:chOff x="7736620" y="7009631"/>
            <a:chExt cx="4501800" cy="4503600"/>
          </a:xfrm>
          <a:solidFill>
            <a:schemeClr val="accent2"/>
          </a:solidFill>
        </p:grpSpPr>
        <p:sp>
          <p:nvSpPr>
            <p:cNvPr id="355" name="Freeform: Shape 1">
              <a:extLst>
                <a:ext uri="{FF2B5EF4-FFF2-40B4-BE49-F238E27FC236}">
                  <a16:creationId xmlns:a16="http://schemas.microsoft.com/office/drawing/2014/main" id="{1219F3DB-569C-E941-B3E4-5D2DAD257504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56" name="Freeform: Shape 2">
              <a:extLst>
                <a:ext uri="{FF2B5EF4-FFF2-40B4-BE49-F238E27FC236}">
                  <a16:creationId xmlns:a16="http://schemas.microsoft.com/office/drawing/2014/main" id="{538626B0-1204-074E-BECA-D54C7C1EF72C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57" name="Freeform: Shape 3">
              <a:extLst>
                <a:ext uri="{FF2B5EF4-FFF2-40B4-BE49-F238E27FC236}">
                  <a16:creationId xmlns:a16="http://schemas.microsoft.com/office/drawing/2014/main" id="{214D4665-8944-3040-BFC6-DA586118FA9C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58" name="Freeform: Shape 4">
              <a:extLst>
                <a:ext uri="{FF2B5EF4-FFF2-40B4-BE49-F238E27FC236}">
                  <a16:creationId xmlns:a16="http://schemas.microsoft.com/office/drawing/2014/main" id="{E8E8E304-DE7A-7643-9F54-63CA851CCD43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59" name="Freeform: Shape 5">
              <a:extLst>
                <a:ext uri="{FF2B5EF4-FFF2-40B4-BE49-F238E27FC236}">
                  <a16:creationId xmlns:a16="http://schemas.microsoft.com/office/drawing/2014/main" id="{9432BE47-F064-EE47-9DFB-D646B6CBC303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38589790-D6D4-CC4F-B84C-3DDDA88135C8}"/>
              </a:ext>
            </a:extLst>
          </p:cNvPr>
          <p:cNvCxnSpPr>
            <a:cxnSpLocks/>
            <a:stCxn id="349" idx="2"/>
            <a:endCxn id="337" idx="0"/>
          </p:cNvCxnSpPr>
          <p:nvPr/>
        </p:nvCxnSpPr>
        <p:spPr>
          <a:xfrm>
            <a:off x="9390499" y="3624338"/>
            <a:ext cx="337050" cy="23518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DA222554-6A9F-1F41-A0D2-6096BB141E97}"/>
              </a:ext>
            </a:extLst>
          </p:cNvPr>
          <p:cNvCxnSpPr>
            <a:cxnSpLocks/>
            <a:stCxn id="355" idx="2"/>
            <a:endCxn id="337" idx="0"/>
          </p:cNvCxnSpPr>
          <p:nvPr/>
        </p:nvCxnSpPr>
        <p:spPr>
          <a:xfrm flipH="1">
            <a:off x="9727549" y="3629502"/>
            <a:ext cx="331287" cy="230016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0E3C2374-4020-5E43-8699-C1972D9B9CE6}"/>
              </a:ext>
            </a:extLst>
          </p:cNvPr>
          <p:cNvCxnSpPr>
            <a:cxnSpLocks/>
            <a:stCxn id="337" idx="2"/>
            <a:endCxn id="343" idx="0"/>
          </p:cNvCxnSpPr>
          <p:nvPr/>
        </p:nvCxnSpPr>
        <p:spPr>
          <a:xfrm>
            <a:off x="9727549" y="4294624"/>
            <a:ext cx="4974" cy="137955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TextBox 362">
            <a:extLst>
              <a:ext uri="{FF2B5EF4-FFF2-40B4-BE49-F238E27FC236}">
                <a16:creationId xmlns:a16="http://schemas.microsoft.com/office/drawing/2014/main" id="{C0003EAF-DC7E-744A-9947-7A1BB8C2AC1D}"/>
              </a:ext>
            </a:extLst>
          </p:cNvPr>
          <p:cNvSpPr txBox="1"/>
          <p:nvPr/>
        </p:nvSpPr>
        <p:spPr>
          <a:xfrm>
            <a:off x="9866959" y="3806662"/>
            <a:ext cx="1264512" cy="5666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lvl="0" defTabSz="914377">
              <a:lnSpc>
                <a:spcPct val="90000"/>
              </a:lnSpc>
              <a:defRPr/>
            </a:pPr>
            <a:r>
              <a:rPr lang="en-US" sz="1000" b="1">
                <a:solidFill>
                  <a:srgbClr val="000000"/>
                </a:solidFill>
              </a:rPr>
              <a:t>Tier-0  </a:t>
            </a:r>
            <a:br>
              <a:rPr lang="en-US" sz="1000" b="1">
                <a:solidFill>
                  <a:srgbClr val="000000"/>
                </a:solidFill>
              </a:rPr>
            </a:br>
            <a:r>
              <a:rPr lang="en-US" sz="1000" b="1">
                <a:solidFill>
                  <a:srgbClr val="000000"/>
                </a:solidFill>
              </a:rPr>
              <a:t>(Active/Active)</a:t>
            </a:r>
          </a:p>
        </p:txBody>
      </p:sp>
      <p:sp>
        <p:nvSpPr>
          <p:cNvPr id="364" name="Freeform 13" title="Icon of a cloud">
            <a:extLst>
              <a:ext uri="{FF2B5EF4-FFF2-40B4-BE49-F238E27FC236}">
                <a16:creationId xmlns:a16="http://schemas.microsoft.com/office/drawing/2014/main" id="{5CD3E2E2-9722-3B48-AF56-D8E71D6C2039}"/>
              </a:ext>
            </a:extLst>
          </p:cNvPr>
          <p:cNvSpPr>
            <a:spLocks noChangeAspect="1"/>
          </p:cNvSpPr>
          <p:nvPr/>
        </p:nvSpPr>
        <p:spPr bwMode="auto">
          <a:xfrm>
            <a:off x="9097808" y="2383720"/>
            <a:ext cx="1267598" cy="740977"/>
          </a:xfrm>
          <a:custGeom>
            <a:avLst/>
            <a:gdLst>
              <a:gd name="T0" fmla="*/ 384 w 771"/>
              <a:gd name="T1" fmla="*/ 0 h 422"/>
              <a:gd name="T2" fmla="*/ 549 w 771"/>
              <a:gd name="T3" fmla="*/ 110 h 422"/>
              <a:gd name="T4" fmla="*/ 551 w 771"/>
              <a:gd name="T5" fmla="*/ 115 h 422"/>
              <a:gd name="T6" fmla="*/ 565 w 771"/>
              <a:gd name="T7" fmla="*/ 110 h 422"/>
              <a:gd name="T8" fmla="*/ 612 w 771"/>
              <a:gd name="T9" fmla="*/ 103 h 422"/>
              <a:gd name="T10" fmla="*/ 771 w 771"/>
              <a:gd name="T11" fmla="*/ 262 h 422"/>
              <a:gd name="T12" fmla="*/ 628 w 771"/>
              <a:gd name="T13" fmla="*/ 420 h 422"/>
              <a:gd name="T14" fmla="*/ 616 w 771"/>
              <a:gd name="T15" fmla="*/ 421 h 422"/>
              <a:gd name="T16" fmla="*/ 610 w 771"/>
              <a:gd name="T17" fmla="*/ 421 h 422"/>
              <a:gd name="T18" fmla="*/ 98 w 771"/>
              <a:gd name="T19" fmla="*/ 421 h 422"/>
              <a:gd name="T20" fmla="*/ 91 w 771"/>
              <a:gd name="T21" fmla="*/ 422 h 422"/>
              <a:gd name="T22" fmla="*/ 74 w 771"/>
              <a:gd name="T23" fmla="*/ 419 h 422"/>
              <a:gd name="T24" fmla="*/ 12 w 771"/>
              <a:gd name="T25" fmla="*/ 312 h 422"/>
              <a:gd name="T26" fmla="*/ 101 w 771"/>
              <a:gd name="T27" fmla="*/ 247 h 422"/>
              <a:gd name="T28" fmla="*/ 108 w 771"/>
              <a:gd name="T29" fmla="*/ 249 h 422"/>
              <a:gd name="T30" fmla="*/ 106 w 771"/>
              <a:gd name="T31" fmla="*/ 238 h 422"/>
              <a:gd name="T32" fmla="*/ 119 w 771"/>
              <a:gd name="T33" fmla="*/ 179 h 422"/>
              <a:gd name="T34" fmla="*/ 201 w 771"/>
              <a:gd name="T35" fmla="*/ 128 h 422"/>
              <a:gd name="T36" fmla="*/ 213 w 771"/>
              <a:gd name="T37" fmla="*/ 128 h 422"/>
              <a:gd name="T38" fmla="*/ 213 w 771"/>
              <a:gd name="T39" fmla="*/ 127 h 422"/>
              <a:gd name="T40" fmla="*/ 384 w 771"/>
              <a:gd name="T41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1" h="422">
                <a:moveTo>
                  <a:pt x="384" y="0"/>
                </a:moveTo>
                <a:cubicBezTo>
                  <a:pt x="458" y="0"/>
                  <a:pt x="522" y="46"/>
                  <a:pt x="549" y="110"/>
                </a:cubicBezTo>
                <a:cubicBezTo>
                  <a:pt x="551" y="115"/>
                  <a:pt x="551" y="115"/>
                  <a:pt x="551" y="115"/>
                </a:cubicBezTo>
                <a:cubicBezTo>
                  <a:pt x="565" y="110"/>
                  <a:pt x="565" y="110"/>
                  <a:pt x="565" y="110"/>
                </a:cubicBezTo>
                <a:cubicBezTo>
                  <a:pt x="580" y="105"/>
                  <a:pt x="596" y="103"/>
                  <a:pt x="612" y="103"/>
                </a:cubicBezTo>
                <a:cubicBezTo>
                  <a:pt x="700" y="103"/>
                  <a:pt x="771" y="174"/>
                  <a:pt x="771" y="262"/>
                </a:cubicBezTo>
                <a:cubicBezTo>
                  <a:pt x="771" y="344"/>
                  <a:pt x="708" y="412"/>
                  <a:pt x="628" y="420"/>
                </a:cubicBezTo>
                <a:cubicBezTo>
                  <a:pt x="616" y="421"/>
                  <a:pt x="616" y="421"/>
                  <a:pt x="616" y="421"/>
                </a:cubicBezTo>
                <a:cubicBezTo>
                  <a:pt x="610" y="421"/>
                  <a:pt x="610" y="421"/>
                  <a:pt x="610" y="421"/>
                </a:cubicBezTo>
                <a:cubicBezTo>
                  <a:pt x="98" y="421"/>
                  <a:pt x="98" y="421"/>
                  <a:pt x="98" y="421"/>
                </a:cubicBezTo>
                <a:cubicBezTo>
                  <a:pt x="91" y="422"/>
                  <a:pt x="91" y="422"/>
                  <a:pt x="91" y="422"/>
                </a:cubicBezTo>
                <a:cubicBezTo>
                  <a:pt x="85" y="421"/>
                  <a:pt x="79" y="420"/>
                  <a:pt x="74" y="419"/>
                </a:cubicBezTo>
                <a:cubicBezTo>
                  <a:pt x="27" y="406"/>
                  <a:pt x="0" y="359"/>
                  <a:pt x="12" y="312"/>
                </a:cubicBezTo>
                <a:cubicBezTo>
                  <a:pt x="23" y="271"/>
                  <a:pt x="61" y="245"/>
                  <a:pt x="101" y="247"/>
                </a:cubicBezTo>
                <a:cubicBezTo>
                  <a:pt x="108" y="249"/>
                  <a:pt x="108" y="249"/>
                  <a:pt x="108" y="249"/>
                </a:cubicBezTo>
                <a:cubicBezTo>
                  <a:pt x="106" y="238"/>
                  <a:pt x="106" y="238"/>
                  <a:pt x="106" y="238"/>
                </a:cubicBezTo>
                <a:cubicBezTo>
                  <a:pt x="105" y="218"/>
                  <a:pt x="109" y="198"/>
                  <a:pt x="119" y="179"/>
                </a:cubicBezTo>
                <a:cubicBezTo>
                  <a:pt x="137" y="148"/>
                  <a:pt x="168" y="130"/>
                  <a:pt x="201" y="128"/>
                </a:cubicBezTo>
                <a:cubicBezTo>
                  <a:pt x="213" y="128"/>
                  <a:pt x="213" y="128"/>
                  <a:pt x="213" y="128"/>
                </a:cubicBezTo>
                <a:cubicBezTo>
                  <a:pt x="213" y="127"/>
                  <a:pt x="213" y="127"/>
                  <a:pt x="213" y="127"/>
                </a:cubicBezTo>
                <a:cubicBezTo>
                  <a:pt x="236" y="53"/>
                  <a:pt x="304" y="0"/>
                  <a:pt x="384" y="0"/>
                </a:cubicBezTo>
                <a:close/>
              </a:path>
            </a:pathLst>
          </a:custGeom>
          <a:solidFill>
            <a:schemeClr val="bg1"/>
          </a:solidFill>
          <a:ln w="19050" cap="sq">
            <a:solidFill>
              <a:schemeClr val="accent5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C0C0C0"/>
              </a:highlight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C889EBEB-C35D-CD41-8E24-68D71C4AEE09}"/>
              </a:ext>
            </a:extLst>
          </p:cNvPr>
          <p:cNvCxnSpPr>
            <a:cxnSpLocks/>
          </p:cNvCxnSpPr>
          <p:nvPr/>
        </p:nvCxnSpPr>
        <p:spPr>
          <a:xfrm flipH="1">
            <a:off x="9390499" y="3122941"/>
            <a:ext cx="4687" cy="66291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4F04F9C6-4010-6A48-8231-0DEC5D288BFD}"/>
              </a:ext>
            </a:extLst>
          </p:cNvPr>
          <p:cNvCxnSpPr>
            <a:cxnSpLocks/>
            <a:stCxn id="364" idx="8"/>
          </p:cNvCxnSpPr>
          <p:nvPr/>
        </p:nvCxnSpPr>
        <p:spPr>
          <a:xfrm flipH="1">
            <a:off x="10097749" y="3122941"/>
            <a:ext cx="2958" cy="121852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 366">
            <a:extLst>
              <a:ext uri="{FF2B5EF4-FFF2-40B4-BE49-F238E27FC236}">
                <a16:creationId xmlns:a16="http://schemas.microsoft.com/office/drawing/2014/main" id="{BDB717A6-B047-024D-BE76-97CA10A7A919}"/>
              </a:ext>
            </a:extLst>
          </p:cNvPr>
          <p:cNvSpPr txBox="1"/>
          <p:nvPr/>
        </p:nvSpPr>
        <p:spPr>
          <a:xfrm>
            <a:off x="8940404" y="6113413"/>
            <a:ext cx="1520083" cy="511133"/>
          </a:xfrm>
          <a:prstGeom prst="rect">
            <a:avLst/>
          </a:prstGeom>
          <a:noFill/>
        </p:spPr>
        <p:txBody>
          <a:bodyPr wrap="square" lIns="179208" tIns="143367" rIns="179208" bIns="143367" rtlCol="0" anchor="t">
            <a:spAutoFit/>
          </a:bodyPr>
          <a:lstStyle/>
          <a:p>
            <a:pPr marL="0" marR="0" lvl="0" indent="0" algn="l" defTabSz="9140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ESXi Host</a:t>
            </a:r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1E928A07-FCF8-7945-AB2E-094E2EF9CB55}"/>
              </a:ext>
            </a:extLst>
          </p:cNvPr>
          <p:cNvCxnSpPr>
            <a:cxnSpLocks/>
          </p:cNvCxnSpPr>
          <p:nvPr/>
        </p:nvCxnSpPr>
        <p:spPr>
          <a:xfrm flipH="1">
            <a:off x="10448841" y="5451886"/>
            <a:ext cx="357452" cy="0"/>
          </a:xfrm>
          <a:prstGeom prst="line">
            <a:avLst/>
          </a:prstGeom>
          <a:ln w="1905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8ED40DC1-F808-0B44-A5FB-924A613FFFAA}"/>
              </a:ext>
            </a:extLst>
          </p:cNvPr>
          <p:cNvCxnSpPr>
            <a:cxnSpLocks/>
            <a:stCxn id="343" idx="2"/>
          </p:cNvCxnSpPr>
          <p:nvPr/>
        </p:nvCxnSpPr>
        <p:spPr>
          <a:xfrm>
            <a:off x="9732523" y="4867685"/>
            <a:ext cx="911850" cy="589053"/>
          </a:xfrm>
          <a:prstGeom prst="line">
            <a:avLst/>
          </a:prstGeom>
          <a:ln w="1905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D4F0BB4B-8B3B-2745-ABB2-90F700B313E4}"/>
              </a:ext>
            </a:extLst>
          </p:cNvPr>
          <p:cNvCxnSpPr>
            <a:cxnSpLocks/>
          </p:cNvCxnSpPr>
          <p:nvPr/>
        </p:nvCxnSpPr>
        <p:spPr>
          <a:xfrm flipH="1">
            <a:off x="8313970" y="5438303"/>
            <a:ext cx="1019853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A3072B28-9140-2E49-A855-0D879BAAC96F}"/>
              </a:ext>
            </a:extLst>
          </p:cNvPr>
          <p:cNvCxnSpPr>
            <a:cxnSpLocks/>
            <a:stCxn id="343" idx="2"/>
          </p:cNvCxnSpPr>
          <p:nvPr/>
        </p:nvCxnSpPr>
        <p:spPr>
          <a:xfrm flipH="1">
            <a:off x="8823897" y="4867685"/>
            <a:ext cx="908626" cy="561681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2" name="TextBox 371">
            <a:extLst>
              <a:ext uri="{FF2B5EF4-FFF2-40B4-BE49-F238E27FC236}">
                <a16:creationId xmlns:a16="http://schemas.microsoft.com/office/drawing/2014/main" id="{03129553-DD41-3C49-9387-12526D1645B6}"/>
              </a:ext>
            </a:extLst>
          </p:cNvPr>
          <p:cNvSpPr txBox="1"/>
          <p:nvPr/>
        </p:nvSpPr>
        <p:spPr>
          <a:xfrm>
            <a:off x="7302816" y="5215307"/>
            <a:ext cx="1019849" cy="5666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Web Segment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2D07AE59-4D0C-3C42-B3EA-A23E46E508D6}"/>
              </a:ext>
            </a:extLst>
          </p:cNvPr>
          <p:cNvSpPr txBox="1"/>
          <p:nvPr/>
        </p:nvSpPr>
        <p:spPr>
          <a:xfrm>
            <a:off x="10779642" y="5196359"/>
            <a:ext cx="936933" cy="5666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App Segment</a:t>
            </a:r>
          </a:p>
        </p:txBody>
      </p:sp>
      <p:sp>
        <p:nvSpPr>
          <p:cNvPr id="374" name="Freeform 5">
            <a:extLst>
              <a:ext uri="{FF2B5EF4-FFF2-40B4-BE49-F238E27FC236}">
                <a16:creationId xmlns:a16="http://schemas.microsoft.com/office/drawing/2014/main" id="{388A97DF-ABC9-3648-B305-7044D9E3224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25641" y="5624258"/>
            <a:ext cx="445568" cy="445568"/>
          </a:xfrm>
          <a:custGeom>
            <a:avLst/>
            <a:gdLst>
              <a:gd name="T0" fmla="*/ 368 w 384"/>
              <a:gd name="T1" fmla="*/ 16 h 384"/>
              <a:gd name="T2" fmla="*/ 368 w 384"/>
              <a:gd name="T3" fmla="*/ 368 h 384"/>
              <a:gd name="T4" fmla="*/ 16 w 384"/>
              <a:gd name="T5" fmla="*/ 368 h 384"/>
              <a:gd name="T6" fmla="*/ 16 w 384"/>
              <a:gd name="T7" fmla="*/ 16 h 384"/>
              <a:gd name="T8" fmla="*/ 368 w 384"/>
              <a:gd name="T9" fmla="*/ 16 h 384"/>
              <a:gd name="T10" fmla="*/ 384 w 384"/>
              <a:gd name="T11" fmla="*/ 0 h 384"/>
              <a:gd name="T12" fmla="*/ 0 w 384"/>
              <a:gd name="T13" fmla="*/ 0 h 384"/>
              <a:gd name="T14" fmla="*/ 0 w 384"/>
              <a:gd name="T15" fmla="*/ 384 h 384"/>
              <a:gd name="T16" fmla="*/ 384 w 384"/>
              <a:gd name="T17" fmla="*/ 384 h 384"/>
              <a:gd name="T18" fmla="*/ 384 w 384"/>
              <a:gd name="T19" fmla="*/ 0 h 384"/>
              <a:gd name="T20" fmla="*/ 115 w 384"/>
              <a:gd name="T21" fmla="*/ 241 h 384"/>
              <a:gd name="T22" fmla="*/ 127 w 384"/>
              <a:gd name="T23" fmla="*/ 231 h 384"/>
              <a:gd name="T24" fmla="*/ 159 w 384"/>
              <a:gd name="T25" fmla="*/ 160 h 384"/>
              <a:gd name="T26" fmla="*/ 160 w 384"/>
              <a:gd name="T27" fmla="*/ 154 h 384"/>
              <a:gd name="T28" fmla="*/ 149 w 384"/>
              <a:gd name="T29" fmla="*/ 144 h 384"/>
              <a:gd name="T30" fmla="*/ 139 w 384"/>
              <a:gd name="T31" fmla="*/ 152 h 384"/>
              <a:gd name="T32" fmla="*/ 115 w 384"/>
              <a:gd name="T33" fmla="*/ 214 h 384"/>
              <a:gd name="T34" fmla="*/ 91 w 384"/>
              <a:gd name="T35" fmla="*/ 152 h 384"/>
              <a:gd name="T36" fmla="*/ 80 w 384"/>
              <a:gd name="T37" fmla="*/ 144 h 384"/>
              <a:gd name="T38" fmla="*/ 69 w 384"/>
              <a:gd name="T39" fmla="*/ 154 h 384"/>
              <a:gd name="T40" fmla="*/ 71 w 384"/>
              <a:gd name="T41" fmla="*/ 160 h 384"/>
              <a:gd name="T42" fmla="*/ 102 w 384"/>
              <a:gd name="T43" fmla="*/ 231 h 384"/>
              <a:gd name="T44" fmla="*/ 114 w 384"/>
              <a:gd name="T45" fmla="*/ 241 h 384"/>
              <a:gd name="T46" fmla="*/ 115 w 384"/>
              <a:gd name="T47" fmla="*/ 241 h 384"/>
              <a:gd name="T48" fmla="*/ 177 w 384"/>
              <a:gd name="T49" fmla="*/ 155 h 384"/>
              <a:gd name="T50" fmla="*/ 177 w 384"/>
              <a:gd name="T51" fmla="*/ 155 h 384"/>
              <a:gd name="T52" fmla="*/ 177 w 384"/>
              <a:gd name="T53" fmla="*/ 230 h 384"/>
              <a:gd name="T54" fmla="*/ 188 w 384"/>
              <a:gd name="T55" fmla="*/ 240 h 384"/>
              <a:gd name="T56" fmla="*/ 198 w 384"/>
              <a:gd name="T57" fmla="*/ 230 h 384"/>
              <a:gd name="T58" fmla="*/ 198 w 384"/>
              <a:gd name="T59" fmla="*/ 186 h 384"/>
              <a:gd name="T60" fmla="*/ 218 w 384"/>
              <a:gd name="T61" fmla="*/ 163 h 384"/>
              <a:gd name="T62" fmla="*/ 237 w 384"/>
              <a:gd name="T63" fmla="*/ 186 h 384"/>
              <a:gd name="T64" fmla="*/ 237 w 384"/>
              <a:gd name="T65" fmla="*/ 230 h 384"/>
              <a:gd name="T66" fmla="*/ 248 w 384"/>
              <a:gd name="T67" fmla="*/ 240 h 384"/>
              <a:gd name="T68" fmla="*/ 259 w 384"/>
              <a:gd name="T69" fmla="*/ 230 h 384"/>
              <a:gd name="T70" fmla="*/ 259 w 384"/>
              <a:gd name="T71" fmla="*/ 186 h 384"/>
              <a:gd name="T72" fmla="*/ 278 w 384"/>
              <a:gd name="T73" fmla="*/ 163 h 384"/>
              <a:gd name="T74" fmla="*/ 297 w 384"/>
              <a:gd name="T75" fmla="*/ 186 h 384"/>
              <a:gd name="T76" fmla="*/ 297 w 384"/>
              <a:gd name="T77" fmla="*/ 230 h 384"/>
              <a:gd name="T78" fmla="*/ 308 w 384"/>
              <a:gd name="T79" fmla="*/ 240 h 384"/>
              <a:gd name="T80" fmla="*/ 318 w 384"/>
              <a:gd name="T81" fmla="*/ 230 h 384"/>
              <a:gd name="T82" fmla="*/ 318 w 384"/>
              <a:gd name="T83" fmla="*/ 180 h 384"/>
              <a:gd name="T84" fmla="*/ 286 w 384"/>
              <a:gd name="T85" fmla="*/ 144 h 384"/>
              <a:gd name="T86" fmla="*/ 254 w 384"/>
              <a:gd name="T87" fmla="*/ 160 h 384"/>
              <a:gd name="T88" fmla="*/ 227 w 384"/>
              <a:gd name="T89" fmla="*/ 144 h 384"/>
              <a:gd name="T90" fmla="*/ 198 w 384"/>
              <a:gd name="T91" fmla="*/ 160 h 384"/>
              <a:gd name="T92" fmla="*/ 198 w 384"/>
              <a:gd name="T93" fmla="*/ 155 h 384"/>
              <a:gd name="T94" fmla="*/ 188 w 384"/>
              <a:gd name="T95" fmla="*/ 145 h 384"/>
              <a:gd name="T96" fmla="*/ 177 w 384"/>
              <a:gd name="T97" fmla="*/ 15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4" h="384">
                <a:moveTo>
                  <a:pt x="368" y="16"/>
                </a:moveTo>
                <a:cubicBezTo>
                  <a:pt x="368" y="368"/>
                  <a:pt x="368" y="368"/>
                  <a:pt x="368" y="368"/>
                </a:cubicBezTo>
                <a:cubicBezTo>
                  <a:pt x="16" y="368"/>
                  <a:pt x="16" y="368"/>
                  <a:pt x="16" y="368"/>
                </a:cubicBezTo>
                <a:cubicBezTo>
                  <a:pt x="16" y="16"/>
                  <a:pt x="16" y="16"/>
                  <a:pt x="16" y="16"/>
                </a:cubicBezTo>
                <a:cubicBezTo>
                  <a:pt x="368" y="16"/>
                  <a:pt x="368" y="16"/>
                  <a:pt x="368" y="16"/>
                </a:cubicBezTo>
                <a:moveTo>
                  <a:pt x="38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4"/>
                  <a:pt x="0" y="384"/>
                  <a:pt x="0" y="384"/>
                </a:cubicBezTo>
                <a:cubicBezTo>
                  <a:pt x="384" y="384"/>
                  <a:pt x="384" y="384"/>
                  <a:pt x="384" y="384"/>
                </a:cubicBezTo>
                <a:cubicBezTo>
                  <a:pt x="384" y="0"/>
                  <a:pt x="384" y="0"/>
                  <a:pt x="384" y="0"/>
                </a:cubicBezTo>
                <a:close/>
                <a:moveTo>
                  <a:pt x="115" y="241"/>
                </a:moveTo>
                <a:cubicBezTo>
                  <a:pt x="121" y="241"/>
                  <a:pt x="125" y="237"/>
                  <a:pt x="127" y="231"/>
                </a:cubicBezTo>
                <a:cubicBezTo>
                  <a:pt x="127" y="231"/>
                  <a:pt x="127" y="231"/>
                  <a:pt x="159" y="160"/>
                </a:cubicBezTo>
                <a:cubicBezTo>
                  <a:pt x="159" y="159"/>
                  <a:pt x="160" y="157"/>
                  <a:pt x="160" y="154"/>
                </a:cubicBezTo>
                <a:cubicBezTo>
                  <a:pt x="160" y="149"/>
                  <a:pt x="155" y="144"/>
                  <a:pt x="149" y="144"/>
                </a:cubicBezTo>
                <a:cubicBezTo>
                  <a:pt x="144" y="144"/>
                  <a:pt x="141" y="148"/>
                  <a:pt x="139" y="152"/>
                </a:cubicBezTo>
                <a:cubicBezTo>
                  <a:pt x="139" y="152"/>
                  <a:pt x="139" y="152"/>
                  <a:pt x="115" y="214"/>
                </a:cubicBezTo>
                <a:cubicBezTo>
                  <a:pt x="115" y="214"/>
                  <a:pt x="115" y="214"/>
                  <a:pt x="91" y="152"/>
                </a:cubicBezTo>
                <a:cubicBezTo>
                  <a:pt x="89" y="148"/>
                  <a:pt x="86" y="144"/>
                  <a:pt x="80" y="144"/>
                </a:cubicBezTo>
                <a:cubicBezTo>
                  <a:pt x="74" y="144"/>
                  <a:pt x="69" y="149"/>
                  <a:pt x="69" y="154"/>
                </a:cubicBezTo>
                <a:cubicBezTo>
                  <a:pt x="69" y="157"/>
                  <a:pt x="70" y="158"/>
                  <a:pt x="71" y="160"/>
                </a:cubicBezTo>
                <a:cubicBezTo>
                  <a:pt x="71" y="160"/>
                  <a:pt x="71" y="160"/>
                  <a:pt x="102" y="231"/>
                </a:cubicBezTo>
                <a:cubicBezTo>
                  <a:pt x="105" y="237"/>
                  <a:pt x="108" y="241"/>
                  <a:pt x="114" y="241"/>
                </a:cubicBezTo>
                <a:cubicBezTo>
                  <a:pt x="114" y="241"/>
                  <a:pt x="114" y="241"/>
                  <a:pt x="115" y="241"/>
                </a:cubicBezTo>
                <a:close/>
                <a:moveTo>
                  <a:pt x="177" y="155"/>
                </a:moveTo>
                <a:cubicBezTo>
                  <a:pt x="177" y="155"/>
                  <a:pt x="177" y="155"/>
                  <a:pt x="177" y="155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177" y="236"/>
                  <a:pt x="182" y="240"/>
                  <a:pt x="188" y="240"/>
                </a:cubicBezTo>
                <a:cubicBezTo>
                  <a:pt x="194" y="240"/>
                  <a:pt x="198" y="236"/>
                  <a:pt x="198" y="230"/>
                </a:cubicBezTo>
                <a:cubicBezTo>
                  <a:pt x="198" y="230"/>
                  <a:pt x="198" y="230"/>
                  <a:pt x="198" y="186"/>
                </a:cubicBezTo>
                <a:cubicBezTo>
                  <a:pt x="198" y="172"/>
                  <a:pt x="206" y="163"/>
                  <a:pt x="218" y="163"/>
                </a:cubicBezTo>
                <a:cubicBezTo>
                  <a:pt x="230" y="163"/>
                  <a:pt x="237" y="172"/>
                  <a:pt x="237" y="186"/>
                </a:cubicBezTo>
                <a:cubicBezTo>
                  <a:pt x="237" y="186"/>
                  <a:pt x="237" y="186"/>
                  <a:pt x="237" y="230"/>
                </a:cubicBezTo>
                <a:cubicBezTo>
                  <a:pt x="237" y="236"/>
                  <a:pt x="242" y="240"/>
                  <a:pt x="248" y="240"/>
                </a:cubicBezTo>
                <a:cubicBezTo>
                  <a:pt x="254" y="240"/>
                  <a:pt x="259" y="236"/>
                  <a:pt x="259" y="230"/>
                </a:cubicBezTo>
                <a:cubicBezTo>
                  <a:pt x="259" y="230"/>
                  <a:pt x="259" y="230"/>
                  <a:pt x="259" y="186"/>
                </a:cubicBezTo>
                <a:cubicBezTo>
                  <a:pt x="259" y="172"/>
                  <a:pt x="267" y="163"/>
                  <a:pt x="278" y="163"/>
                </a:cubicBezTo>
                <a:cubicBezTo>
                  <a:pt x="290" y="163"/>
                  <a:pt x="297" y="171"/>
                  <a:pt x="297" y="186"/>
                </a:cubicBezTo>
                <a:cubicBezTo>
                  <a:pt x="297" y="186"/>
                  <a:pt x="297" y="186"/>
                  <a:pt x="297" y="230"/>
                </a:cubicBezTo>
                <a:cubicBezTo>
                  <a:pt x="297" y="236"/>
                  <a:pt x="302" y="240"/>
                  <a:pt x="308" y="240"/>
                </a:cubicBezTo>
                <a:cubicBezTo>
                  <a:pt x="314" y="240"/>
                  <a:pt x="318" y="236"/>
                  <a:pt x="318" y="230"/>
                </a:cubicBezTo>
                <a:cubicBezTo>
                  <a:pt x="318" y="230"/>
                  <a:pt x="318" y="230"/>
                  <a:pt x="318" y="180"/>
                </a:cubicBezTo>
                <a:cubicBezTo>
                  <a:pt x="318" y="157"/>
                  <a:pt x="306" y="144"/>
                  <a:pt x="286" y="144"/>
                </a:cubicBezTo>
                <a:cubicBezTo>
                  <a:pt x="272" y="144"/>
                  <a:pt x="262" y="150"/>
                  <a:pt x="254" y="160"/>
                </a:cubicBezTo>
                <a:cubicBezTo>
                  <a:pt x="250" y="150"/>
                  <a:pt x="240" y="144"/>
                  <a:pt x="227" y="144"/>
                </a:cubicBezTo>
                <a:cubicBezTo>
                  <a:pt x="212" y="144"/>
                  <a:pt x="204" y="152"/>
                  <a:pt x="198" y="160"/>
                </a:cubicBezTo>
                <a:cubicBezTo>
                  <a:pt x="198" y="160"/>
                  <a:pt x="198" y="160"/>
                  <a:pt x="198" y="155"/>
                </a:cubicBezTo>
                <a:cubicBezTo>
                  <a:pt x="198" y="149"/>
                  <a:pt x="194" y="145"/>
                  <a:pt x="188" y="145"/>
                </a:cubicBezTo>
                <a:cubicBezTo>
                  <a:pt x="182" y="145"/>
                  <a:pt x="177" y="149"/>
                  <a:pt x="177" y="1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375" name="Freeform 5">
            <a:extLst>
              <a:ext uri="{FF2B5EF4-FFF2-40B4-BE49-F238E27FC236}">
                <a16:creationId xmlns:a16="http://schemas.microsoft.com/office/drawing/2014/main" id="{1A2508F6-DB4E-B649-90DC-F627303D81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78445" y="5624258"/>
            <a:ext cx="445568" cy="445568"/>
          </a:xfrm>
          <a:custGeom>
            <a:avLst/>
            <a:gdLst>
              <a:gd name="T0" fmla="*/ 368 w 384"/>
              <a:gd name="T1" fmla="*/ 16 h 384"/>
              <a:gd name="T2" fmla="*/ 368 w 384"/>
              <a:gd name="T3" fmla="*/ 368 h 384"/>
              <a:gd name="T4" fmla="*/ 16 w 384"/>
              <a:gd name="T5" fmla="*/ 368 h 384"/>
              <a:gd name="T6" fmla="*/ 16 w 384"/>
              <a:gd name="T7" fmla="*/ 16 h 384"/>
              <a:gd name="T8" fmla="*/ 368 w 384"/>
              <a:gd name="T9" fmla="*/ 16 h 384"/>
              <a:gd name="T10" fmla="*/ 384 w 384"/>
              <a:gd name="T11" fmla="*/ 0 h 384"/>
              <a:gd name="T12" fmla="*/ 0 w 384"/>
              <a:gd name="T13" fmla="*/ 0 h 384"/>
              <a:gd name="T14" fmla="*/ 0 w 384"/>
              <a:gd name="T15" fmla="*/ 384 h 384"/>
              <a:gd name="T16" fmla="*/ 384 w 384"/>
              <a:gd name="T17" fmla="*/ 384 h 384"/>
              <a:gd name="T18" fmla="*/ 384 w 384"/>
              <a:gd name="T19" fmla="*/ 0 h 384"/>
              <a:gd name="T20" fmla="*/ 115 w 384"/>
              <a:gd name="T21" fmla="*/ 241 h 384"/>
              <a:gd name="T22" fmla="*/ 127 w 384"/>
              <a:gd name="T23" fmla="*/ 231 h 384"/>
              <a:gd name="T24" fmla="*/ 159 w 384"/>
              <a:gd name="T25" fmla="*/ 160 h 384"/>
              <a:gd name="T26" fmla="*/ 160 w 384"/>
              <a:gd name="T27" fmla="*/ 154 h 384"/>
              <a:gd name="T28" fmla="*/ 149 w 384"/>
              <a:gd name="T29" fmla="*/ 144 h 384"/>
              <a:gd name="T30" fmla="*/ 139 w 384"/>
              <a:gd name="T31" fmla="*/ 152 h 384"/>
              <a:gd name="T32" fmla="*/ 115 w 384"/>
              <a:gd name="T33" fmla="*/ 214 h 384"/>
              <a:gd name="T34" fmla="*/ 91 w 384"/>
              <a:gd name="T35" fmla="*/ 152 h 384"/>
              <a:gd name="T36" fmla="*/ 80 w 384"/>
              <a:gd name="T37" fmla="*/ 144 h 384"/>
              <a:gd name="T38" fmla="*/ 69 w 384"/>
              <a:gd name="T39" fmla="*/ 154 h 384"/>
              <a:gd name="T40" fmla="*/ 71 w 384"/>
              <a:gd name="T41" fmla="*/ 160 h 384"/>
              <a:gd name="T42" fmla="*/ 102 w 384"/>
              <a:gd name="T43" fmla="*/ 231 h 384"/>
              <a:gd name="T44" fmla="*/ 114 w 384"/>
              <a:gd name="T45" fmla="*/ 241 h 384"/>
              <a:gd name="T46" fmla="*/ 115 w 384"/>
              <a:gd name="T47" fmla="*/ 241 h 384"/>
              <a:gd name="T48" fmla="*/ 177 w 384"/>
              <a:gd name="T49" fmla="*/ 155 h 384"/>
              <a:gd name="T50" fmla="*/ 177 w 384"/>
              <a:gd name="T51" fmla="*/ 155 h 384"/>
              <a:gd name="T52" fmla="*/ 177 w 384"/>
              <a:gd name="T53" fmla="*/ 230 h 384"/>
              <a:gd name="T54" fmla="*/ 188 w 384"/>
              <a:gd name="T55" fmla="*/ 240 h 384"/>
              <a:gd name="T56" fmla="*/ 198 w 384"/>
              <a:gd name="T57" fmla="*/ 230 h 384"/>
              <a:gd name="T58" fmla="*/ 198 w 384"/>
              <a:gd name="T59" fmla="*/ 186 h 384"/>
              <a:gd name="T60" fmla="*/ 218 w 384"/>
              <a:gd name="T61" fmla="*/ 163 h 384"/>
              <a:gd name="T62" fmla="*/ 237 w 384"/>
              <a:gd name="T63" fmla="*/ 186 h 384"/>
              <a:gd name="T64" fmla="*/ 237 w 384"/>
              <a:gd name="T65" fmla="*/ 230 h 384"/>
              <a:gd name="T66" fmla="*/ 248 w 384"/>
              <a:gd name="T67" fmla="*/ 240 h 384"/>
              <a:gd name="T68" fmla="*/ 259 w 384"/>
              <a:gd name="T69" fmla="*/ 230 h 384"/>
              <a:gd name="T70" fmla="*/ 259 w 384"/>
              <a:gd name="T71" fmla="*/ 186 h 384"/>
              <a:gd name="T72" fmla="*/ 278 w 384"/>
              <a:gd name="T73" fmla="*/ 163 h 384"/>
              <a:gd name="T74" fmla="*/ 297 w 384"/>
              <a:gd name="T75" fmla="*/ 186 h 384"/>
              <a:gd name="T76" fmla="*/ 297 w 384"/>
              <a:gd name="T77" fmla="*/ 230 h 384"/>
              <a:gd name="T78" fmla="*/ 308 w 384"/>
              <a:gd name="T79" fmla="*/ 240 h 384"/>
              <a:gd name="T80" fmla="*/ 318 w 384"/>
              <a:gd name="T81" fmla="*/ 230 h 384"/>
              <a:gd name="T82" fmla="*/ 318 w 384"/>
              <a:gd name="T83" fmla="*/ 180 h 384"/>
              <a:gd name="T84" fmla="*/ 286 w 384"/>
              <a:gd name="T85" fmla="*/ 144 h 384"/>
              <a:gd name="T86" fmla="*/ 254 w 384"/>
              <a:gd name="T87" fmla="*/ 160 h 384"/>
              <a:gd name="T88" fmla="*/ 227 w 384"/>
              <a:gd name="T89" fmla="*/ 144 h 384"/>
              <a:gd name="T90" fmla="*/ 198 w 384"/>
              <a:gd name="T91" fmla="*/ 160 h 384"/>
              <a:gd name="T92" fmla="*/ 198 w 384"/>
              <a:gd name="T93" fmla="*/ 155 h 384"/>
              <a:gd name="T94" fmla="*/ 188 w 384"/>
              <a:gd name="T95" fmla="*/ 145 h 384"/>
              <a:gd name="T96" fmla="*/ 177 w 384"/>
              <a:gd name="T97" fmla="*/ 15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4" h="384">
                <a:moveTo>
                  <a:pt x="368" y="16"/>
                </a:moveTo>
                <a:cubicBezTo>
                  <a:pt x="368" y="368"/>
                  <a:pt x="368" y="368"/>
                  <a:pt x="368" y="368"/>
                </a:cubicBezTo>
                <a:cubicBezTo>
                  <a:pt x="16" y="368"/>
                  <a:pt x="16" y="368"/>
                  <a:pt x="16" y="368"/>
                </a:cubicBezTo>
                <a:cubicBezTo>
                  <a:pt x="16" y="16"/>
                  <a:pt x="16" y="16"/>
                  <a:pt x="16" y="16"/>
                </a:cubicBezTo>
                <a:cubicBezTo>
                  <a:pt x="368" y="16"/>
                  <a:pt x="368" y="16"/>
                  <a:pt x="368" y="16"/>
                </a:cubicBezTo>
                <a:moveTo>
                  <a:pt x="38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4"/>
                  <a:pt x="0" y="384"/>
                  <a:pt x="0" y="384"/>
                </a:cubicBezTo>
                <a:cubicBezTo>
                  <a:pt x="384" y="384"/>
                  <a:pt x="384" y="384"/>
                  <a:pt x="384" y="384"/>
                </a:cubicBezTo>
                <a:cubicBezTo>
                  <a:pt x="384" y="0"/>
                  <a:pt x="384" y="0"/>
                  <a:pt x="384" y="0"/>
                </a:cubicBezTo>
                <a:close/>
                <a:moveTo>
                  <a:pt x="115" y="241"/>
                </a:moveTo>
                <a:cubicBezTo>
                  <a:pt x="121" y="241"/>
                  <a:pt x="125" y="237"/>
                  <a:pt x="127" y="231"/>
                </a:cubicBezTo>
                <a:cubicBezTo>
                  <a:pt x="127" y="231"/>
                  <a:pt x="127" y="231"/>
                  <a:pt x="159" y="160"/>
                </a:cubicBezTo>
                <a:cubicBezTo>
                  <a:pt x="159" y="159"/>
                  <a:pt x="160" y="157"/>
                  <a:pt x="160" y="154"/>
                </a:cubicBezTo>
                <a:cubicBezTo>
                  <a:pt x="160" y="149"/>
                  <a:pt x="155" y="144"/>
                  <a:pt x="149" y="144"/>
                </a:cubicBezTo>
                <a:cubicBezTo>
                  <a:pt x="144" y="144"/>
                  <a:pt x="141" y="148"/>
                  <a:pt x="139" y="152"/>
                </a:cubicBezTo>
                <a:cubicBezTo>
                  <a:pt x="139" y="152"/>
                  <a:pt x="139" y="152"/>
                  <a:pt x="115" y="214"/>
                </a:cubicBezTo>
                <a:cubicBezTo>
                  <a:pt x="115" y="214"/>
                  <a:pt x="115" y="214"/>
                  <a:pt x="91" y="152"/>
                </a:cubicBezTo>
                <a:cubicBezTo>
                  <a:pt x="89" y="148"/>
                  <a:pt x="86" y="144"/>
                  <a:pt x="80" y="144"/>
                </a:cubicBezTo>
                <a:cubicBezTo>
                  <a:pt x="74" y="144"/>
                  <a:pt x="69" y="149"/>
                  <a:pt x="69" y="154"/>
                </a:cubicBezTo>
                <a:cubicBezTo>
                  <a:pt x="69" y="157"/>
                  <a:pt x="70" y="158"/>
                  <a:pt x="71" y="160"/>
                </a:cubicBezTo>
                <a:cubicBezTo>
                  <a:pt x="71" y="160"/>
                  <a:pt x="71" y="160"/>
                  <a:pt x="102" y="231"/>
                </a:cubicBezTo>
                <a:cubicBezTo>
                  <a:pt x="105" y="237"/>
                  <a:pt x="108" y="241"/>
                  <a:pt x="114" y="241"/>
                </a:cubicBezTo>
                <a:cubicBezTo>
                  <a:pt x="114" y="241"/>
                  <a:pt x="114" y="241"/>
                  <a:pt x="115" y="241"/>
                </a:cubicBezTo>
                <a:close/>
                <a:moveTo>
                  <a:pt x="177" y="155"/>
                </a:moveTo>
                <a:cubicBezTo>
                  <a:pt x="177" y="155"/>
                  <a:pt x="177" y="155"/>
                  <a:pt x="177" y="155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177" y="236"/>
                  <a:pt x="182" y="240"/>
                  <a:pt x="188" y="240"/>
                </a:cubicBezTo>
                <a:cubicBezTo>
                  <a:pt x="194" y="240"/>
                  <a:pt x="198" y="236"/>
                  <a:pt x="198" y="230"/>
                </a:cubicBezTo>
                <a:cubicBezTo>
                  <a:pt x="198" y="230"/>
                  <a:pt x="198" y="230"/>
                  <a:pt x="198" y="186"/>
                </a:cubicBezTo>
                <a:cubicBezTo>
                  <a:pt x="198" y="172"/>
                  <a:pt x="206" y="163"/>
                  <a:pt x="218" y="163"/>
                </a:cubicBezTo>
                <a:cubicBezTo>
                  <a:pt x="230" y="163"/>
                  <a:pt x="237" y="172"/>
                  <a:pt x="237" y="186"/>
                </a:cubicBezTo>
                <a:cubicBezTo>
                  <a:pt x="237" y="186"/>
                  <a:pt x="237" y="186"/>
                  <a:pt x="237" y="230"/>
                </a:cubicBezTo>
                <a:cubicBezTo>
                  <a:pt x="237" y="236"/>
                  <a:pt x="242" y="240"/>
                  <a:pt x="248" y="240"/>
                </a:cubicBezTo>
                <a:cubicBezTo>
                  <a:pt x="254" y="240"/>
                  <a:pt x="259" y="236"/>
                  <a:pt x="259" y="230"/>
                </a:cubicBezTo>
                <a:cubicBezTo>
                  <a:pt x="259" y="230"/>
                  <a:pt x="259" y="230"/>
                  <a:pt x="259" y="186"/>
                </a:cubicBezTo>
                <a:cubicBezTo>
                  <a:pt x="259" y="172"/>
                  <a:pt x="267" y="163"/>
                  <a:pt x="278" y="163"/>
                </a:cubicBezTo>
                <a:cubicBezTo>
                  <a:pt x="290" y="163"/>
                  <a:pt x="297" y="171"/>
                  <a:pt x="297" y="186"/>
                </a:cubicBezTo>
                <a:cubicBezTo>
                  <a:pt x="297" y="186"/>
                  <a:pt x="297" y="186"/>
                  <a:pt x="297" y="230"/>
                </a:cubicBezTo>
                <a:cubicBezTo>
                  <a:pt x="297" y="236"/>
                  <a:pt x="302" y="240"/>
                  <a:pt x="308" y="240"/>
                </a:cubicBezTo>
                <a:cubicBezTo>
                  <a:pt x="314" y="240"/>
                  <a:pt x="318" y="236"/>
                  <a:pt x="318" y="230"/>
                </a:cubicBezTo>
                <a:cubicBezTo>
                  <a:pt x="318" y="230"/>
                  <a:pt x="318" y="230"/>
                  <a:pt x="318" y="180"/>
                </a:cubicBezTo>
                <a:cubicBezTo>
                  <a:pt x="318" y="157"/>
                  <a:pt x="306" y="144"/>
                  <a:pt x="286" y="144"/>
                </a:cubicBezTo>
                <a:cubicBezTo>
                  <a:pt x="272" y="144"/>
                  <a:pt x="262" y="150"/>
                  <a:pt x="254" y="160"/>
                </a:cubicBezTo>
                <a:cubicBezTo>
                  <a:pt x="250" y="150"/>
                  <a:pt x="240" y="144"/>
                  <a:pt x="227" y="144"/>
                </a:cubicBezTo>
                <a:cubicBezTo>
                  <a:pt x="212" y="144"/>
                  <a:pt x="204" y="152"/>
                  <a:pt x="198" y="160"/>
                </a:cubicBezTo>
                <a:cubicBezTo>
                  <a:pt x="198" y="160"/>
                  <a:pt x="198" y="160"/>
                  <a:pt x="198" y="155"/>
                </a:cubicBezTo>
                <a:cubicBezTo>
                  <a:pt x="198" y="149"/>
                  <a:pt x="194" y="145"/>
                  <a:pt x="188" y="145"/>
                </a:cubicBezTo>
                <a:cubicBezTo>
                  <a:pt x="182" y="145"/>
                  <a:pt x="177" y="149"/>
                  <a:pt x="177" y="1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376" name="Freeform 5">
            <a:extLst>
              <a:ext uri="{FF2B5EF4-FFF2-40B4-BE49-F238E27FC236}">
                <a16:creationId xmlns:a16="http://schemas.microsoft.com/office/drawing/2014/main" id="{6C10634B-7EED-974B-AB35-375A4206E49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53887" y="5628209"/>
            <a:ext cx="445568" cy="445568"/>
          </a:xfrm>
          <a:custGeom>
            <a:avLst/>
            <a:gdLst>
              <a:gd name="T0" fmla="*/ 368 w 384"/>
              <a:gd name="T1" fmla="*/ 16 h 384"/>
              <a:gd name="T2" fmla="*/ 368 w 384"/>
              <a:gd name="T3" fmla="*/ 368 h 384"/>
              <a:gd name="T4" fmla="*/ 16 w 384"/>
              <a:gd name="T5" fmla="*/ 368 h 384"/>
              <a:gd name="T6" fmla="*/ 16 w 384"/>
              <a:gd name="T7" fmla="*/ 16 h 384"/>
              <a:gd name="T8" fmla="*/ 368 w 384"/>
              <a:gd name="T9" fmla="*/ 16 h 384"/>
              <a:gd name="T10" fmla="*/ 384 w 384"/>
              <a:gd name="T11" fmla="*/ 0 h 384"/>
              <a:gd name="T12" fmla="*/ 0 w 384"/>
              <a:gd name="T13" fmla="*/ 0 h 384"/>
              <a:gd name="T14" fmla="*/ 0 w 384"/>
              <a:gd name="T15" fmla="*/ 384 h 384"/>
              <a:gd name="T16" fmla="*/ 384 w 384"/>
              <a:gd name="T17" fmla="*/ 384 h 384"/>
              <a:gd name="T18" fmla="*/ 384 w 384"/>
              <a:gd name="T19" fmla="*/ 0 h 384"/>
              <a:gd name="T20" fmla="*/ 115 w 384"/>
              <a:gd name="T21" fmla="*/ 241 h 384"/>
              <a:gd name="T22" fmla="*/ 127 w 384"/>
              <a:gd name="T23" fmla="*/ 231 h 384"/>
              <a:gd name="T24" fmla="*/ 159 w 384"/>
              <a:gd name="T25" fmla="*/ 160 h 384"/>
              <a:gd name="T26" fmla="*/ 160 w 384"/>
              <a:gd name="T27" fmla="*/ 154 h 384"/>
              <a:gd name="T28" fmla="*/ 149 w 384"/>
              <a:gd name="T29" fmla="*/ 144 h 384"/>
              <a:gd name="T30" fmla="*/ 139 w 384"/>
              <a:gd name="T31" fmla="*/ 152 h 384"/>
              <a:gd name="T32" fmla="*/ 115 w 384"/>
              <a:gd name="T33" fmla="*/ 214 h 384"/>
              <a:gd name="T34" fmla="*/ 91 w 384"/>
              <a:gd name="T35" fmla="*/ 152 h 384"/>
              <a:gd name="T36" fmla="*/ 80 w 384"/>
              <a:gd name="T37" fmla="*/ 144 h 384"/>
              <a:gd name="T38" fmla="*/ 69 w 384"/>
              <a:gd name="T39" fmla="*/ 154 h 384"/>
              <a:gd name="T40" fmla="*/ 71 w 384"/>
              <a:gd name="T41" fmla="*/ 160 h 384"/>
              <a:gd name="T42" fmla="*/ 102 w 384"/>
              <a:gd name="T43" fmla="*/ 231 h 384"/>
              <a:gd name="T44" fmla="*/ 114 w 384"/>
              <a:gd name="T45" fmla="*/ 241 h 384"/>
              <a:gd name="T46" fmla="*/ 115 w 384"/>
              <a:gd name="T47" fmla="*/ 241 h 384"/>
              <a:gd name="T48" fmla="*/ 177 w 384"/>
              <a:gd name="T49" fmla="*/ 155 h 384"/>
              <a:gd name="T50" fmla="*/ 177 w 384"/>
              <a:gd name="T51" fmla="*/ 155 h 384"/>
              <a:gd name="T52" fmla="*/ 177 w 384"/>
              <a:gd name="T53" fmla="*/ 230 h 384"/>
              <a:gd name="T54" fmla="*/ 188 w 384"/>
              <a:gd name="T55" fmla="*/ 240 h 384"/>
              <a:gd name="T56" fmla="*/ 198 w 384"/>
              <a:gd name="T57" fmla="*/ 230 h 384"/>
              <a:gd name="T58" fmla="*/ 198 w 384"/>
              <a:gd name="T59" fmla="*/ 186 h 384"/>
              <a:gd name="T60" fmla="*/ 218 w 384"/>
              <a:gd name="T61" fmla="*/ 163 h 384"/>
              <a:gd name="T62" fmla="*/ 237 w 384"/>
              <a:gd name="T63" fmla="*/ 186 h 384"/>
              <a:gd name="T64" fmla="*/ 237 w 384"/>
              <a:gd name="T65" fmla="*/ 230 h 384"/>
              <a:gd name="T66" fmla="*/ 248 w 384"/>
              <a:gd name="T67" fmla="*/ 240 h 384"/>
              <a:gd name="T68" fmla="*/ 259 w 384"/>
              <a:gd name="T69" fmla="*/ 230 h 384"/>
              <a:gd name="T70" fmla="*/ 259 w 384"/>
              <a:gd name="T71" fmla="*/ 186 h 384"/>
              <a:gd name="T72" fmla="*/ 278 w 384"/>
              <a:gd name="T73" fmla="*/ 163 h 384"/>
              <a:gd name="T74" fmla="*/ 297 w 384"/>
              <a:gd name="T75" fmla="*/ 186 h 384"/>
              <a:gd name="T76" fmla="*/ 297 w 384"/>
              <a:gd name="T77" fmla="*/ 230 h 384"/>
              <a:gd name="T78" fmla="*/ 308 w 384"/>
              <a:gd name="T79" fmla="*/ 240 h 384"/>
              <a:gd name="T80" fmla="*/ 318 w 384"/>
              <a:gd name="T81" fmla="*/ 230 h 384"/>
              <a:gd name="T82" fmla="*/ 318 w 384"/>
              <a:gd name="T83" fmla="*/ 180 h 384"/>
              <a:gd name="T84" fmla="*/ 286 w 384"/>
              <a:gd name="T85" fmla="*/ 144 h 384"/>
              <a:gd name="T86" fmla="*/ 254 w 384"/>
              <a:gd name="T87" fmla="*/ 160 h 384"/>
              <a:gd name="T88" fmla="*/ 227 w 384"/>
              <a:gd name="T89" fmla="*/ 144 h 384"/>
              <a:gd name="T90" fmla="*/ 198 w 384"/>
              <a:gd name="T91" fmla="*/ 160 h 384"/>
              <a:gd name="T92" fmla="*/ 198 w 384"/>
              <a:gd name="T93" fmla="*/ 155 h 384"/>
              <a:gd name="T94" fmla="*/ 188 w 384"/>
              <a:gd name="T95" fmla="*/ 145 h 384"/>
              <a:gd name="T96" fmla="*/ 177 w 384"/>
              <a:gd name="T97" fmla="*/ 15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4" h="384">
                <a:moveTo>
                  <a:pt x="368" y="16"/>
                </a:moveTo>
                <a:cubicBezTo>
                  <a:pt x="368" y="368"/>
                  <a:pt x="368" y="368"/>
                  <a:pt x="368" y="368"/>
                </a:cubicBezTo>
                <a:cubicBezTo>
                  <a:pt x="16" y="368"/>
                  <a:pt x="16" y="368"/>
                  <a:pt x="16" y="368"/>
                </a:cubicBezTo>
                <a:cubicBezTo>
                  <a:pt x="16" y="16"/>
                  <a:pt x="16" y="16"/>
                  <a:pt x="16" y="16"/>
                </a:cubicBezTo>
                <a:cubicBezTo>
                  <a:pt x="368" y="16"/>
                  <a:pt x="368" y="16"/>
                  <a:pt x="368" y="16"/>
                </a:cubicBezTo>
                <a:moveTo>
                  <a:pt x="38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4"/>
                  <a:pt x="0" y="384"/>
                  <a:pt x="0" y="384"/>
                </a:cubicBezTo>
                <a:cubicBezTo>
                  <a:pt x="384" y="384"/>
                  <a:pt x="384" y="384"/>
                  <a:pt x="384" y="384"/>
                </a:cubicBezTo>
                <a:cubicBezTo>
                  <a:pt x="384" y="0"/>
                  <a:pt x="384" y="0"/>
                  <a:pt x="384" y="0"/>
                </a:cubicBezTo>
                <a:close/>
                <a:moveTo>
                  <a:pt x="115" y="241"/>
                </a:moveTo>
                <a:cubicBezTo>
                  <a:pt x="121" y="241"/>
                  <a:pt x="125" y="237"/>
                  <a:pt x="127" y="231"/>
                </a:cubicBezTo>
                <a:cubicBezTo>
                  <a:pt x="127" y="231"/>
                  <a:pt x="127" y="231"/>
                  <a:pt x="159" y="160"/>
                </a:cubicBezTo>
                <a:cubicBezTo>
                  <a:pt x="159" y="159"/>
                  <a:pt x="160" y="157"/>
                  <a:pt x="160" y="154"/>
                </a:cubicBezTo>
                <a:cubicBezTo>
                  <a:pt x="160" y="149"/>
                  <a:pt x="155" y="144"/>
                  <a:pt x="149" y="144"/>
                </a:cubicBezTo>
                <a:cubicBezTo>
                  <a:pt x="144" y="144"/>
                  <a:pt x="141" y="148"/>
                  <a:pt x="139" y="152"/>
                </a:cubicBezTo>
                <a:cubicBezTo>
                  <a:pt x="139" y="152"/>
                  <a:pt x="139" y="152"/>
                  <a:pt x="115" y="214"/>
                </a:cubicBezTo>
                <a:cubicBezTo>
                  <a:pt x="115" y="214"/>
                  <a:pt x="115" y="214"/>
                  <a:pt x="91" y="152"/>
                </a:cubicBezTo>
                <a:cubicBezTo>
                  <a:pt x="89" y="148"/>
                  <a:pt x="86" y="144"/>
                  <a:pt x="80" y="144"/>
                </a:cubicBezTo>
                <a:cubicBezTo>
                  <a:pt x="74" y="144"/>
                  <a:pt x="69" y="149"/>
                  <a:pt x="69" y="154"/>
                </a:cubicBezTo>
                <a:cubicBezTo>
                  <a:pt x="69" y="157"/>
                  <a:pt x="70" y="158"/>
                  <a:pt x="71" y="160"/>
                </a:cubicBezTo>
                <a:cubicBezTo>
                  <a:pt x="71" y="160"/>
                  <a:pt x="71" y="160"/>
                  <a:pt x="102" y="231"/>
                </a:cubicBezTo>
                <a:cubicBezTo>
                  <a:pt x="105" y="237"/>
                  <a:pt x="108" y="241"/>
                  <a:pt x="114" y="241"/>
                </a:cubicBezTo>
                <a:cubicBezTo>
                  <a:pt x="114" y="241"/>
                  <a:pt x="114" y="241"/>
                  <a:pt x="115" y="241"/>
                </a:cubicBezTo>
                <a:close/>
                <a:moveTo>
                  <a:pt x="177" y="155"/>
                </a:moveTo>
                <a:cubicBezTo>
                  <a:pt x="177" y="155"/>
                  <a:pt x="177" y="155"/>
                  <a:pt x="177" y="155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177" y="236"/>
                  <a:pt x="182" y="240"/>
                  <a:pt x="188" y="240"/>
                </a:cubicBezTo>
                <a:cubicBezTo>
                  <a:pt x="194" y="240"/>
                  <a:pt x="198" y="236"/>
                  <a:pt x="198" y="230"/>
                </a:cubicBezTo>
                <a:cubicBezTo>
                  <a:pt x="198" y="230"/>
                  <a:pt x="198" y="230"/>
                  <a:pt x="198" y="186"/>
                </a:cubicBezTo>
                <a:cubicBezTo>
                  <a:pt x="198" y="172"/>
                  <a:pt x="206" y="163"/>
                  <a:pt x="218" y="163"/>
                </a:cubicBezTo>
                <a:cubicBezTo>
                  <a:pt x="230" y="163"/>
                  <a:pt x="237" y="172"/>
                  <a:pt x="237" y="186"/>
                </a:cubicBezTo>
                <a:cubicBezTo>
                  <a:pt x="237" y="186"/>
                  <a:pt x="237" y="186"/>
                  <a:pt x="237" y="230"/>
                </a:cubicBezTo>
                <a:cubicBezTo>
                  <a:pt x="237" y="236"/>
                  <a:pt x="242" y="240"/>
                  <a:pt x="248" y="240"/>
                </a:cubicBezTo>
                <a:cubicBezTo>
                  <a:pt x="254" y="240"/>
                  <a:pt x="259" y="236"/>
                  <a:pt x="259" y="230"/>
                </a:cubicBezTo>
                <a:cubicBezTo>
                  <a:pt x="259" y="230"/>
                  <a:pt x="259" y="230"/>
                  <a:pt x="259" y="186"/>
                </a:cubicBezTo>
                <a:cubicBezTo>
                  <a:pt x="259" y="172"/>
                  <a:pt x="267" y="163"/>
                  <a:pt x="278" y="163"/>
                </a:cubicBezTo>
                <a:cubicBezTo>
                  <a:pt x="290" y="163"/>
                  <a:pt x="297" y="171"/>
                  <a:pt x="297" y="186"/>
                </a:cubicBezTo>
                <a:cubicBezTo>
                  <a:pt x="297" y="186"/>
                  <a:pt x="297" y="186"/>
                  <a:pt x="297" y="230"/>
                </a:cubicBezTo>
                <a:cubicBezTo>
                  <a:pt x="297" y="236"/>
                  <a:pt x="302" y="240"/>
                  <a:pt x="308" y="240"/>
                </a:cubicBezTo>
                <a:cubicBezTo>
                  <a:pt x="314" y="240"/>
                  <a:pt x="318" y="236"/>
                  <a:pt x="318" y="230"/>
                </a:cubicBezTo>
                <a:cubicBezTo>
                  <a:pt x="318" y="230"/>
                  <a:pt x="318" y="230"/>
                  <a:pt x="318" y="180"/>
                </a:cubicBezTo>
                <a:cubicBezTo>
                  <a:pt x="318" y="157"/>
                  <a:pt x="306" y="144"/>
                  <a:pt x="286" y="144"/>
                </a:cubicBezTo>
                <a:cubicBezTo>
                  <a:pt x="272" y="144"/>
                  <a:pt x="262" y="150"/>
                  <a:pt x="254" y="160"/>
                </a:cubicBezTo>
                <a:cubicBezTo>
                  <a:pt x="250" y="150"/>
                  <a:pt x="240" y="144"/>
                  <a:pt x="227" y="144"/>
                </a:cubicBezTo>
                <a:cubicBezTo>
                  <a:pt x="212" y="144"/>
                  <a:pt x="204" y="152"/>
                  <a:pt x="198" y="160"/>
                </a:cubicBezTo>
                <a:cubicBezTo>
                  <a:pt x="198" y="160"/>
                  <a:pt x="198" y="160"/>
                  <a:pt x="198" y="155"/>
                </a:cubicBezTo>
                <a:cubicBezTo>
                  <a:pt x="198" y="149"/>
                  <a:pt x="194" y="145"/>
                  <a:pt x="188" y="145"/>
                </a:cubicBezTo>
                <a:cubicBezTo>
                  <a:pt x="182" y="145"/>
                  <a:pt x="177" y="149"/>
                  <a:pt x="177" y="1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57EF9C9C-D9A3-0147-B736-C048C9FDC92E}"/>
              </a:ext>
            </a:extLst>
          </p:cNvPr>
          <p:cNvSpPr txBox="1"/>
          <p:nvPr/>
        </p:nvSpPr>
        <p:spPr>
          <a:xfrm>
            <a:off x="8988551" y="2482631"/>
            <a:ext cx="1520083" cy="6773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lvl="0" algn="ctr" defTabSz="914026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latin typeface="Segoe UI Semibold"/>
              </a:rPr>
              <a:t> AVS </a:t>
            </a:r>
          </a:p>
          <a:p>
            <a:pPr lvl="0" algn="ctr" defTabSz="914026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latin typeface="Segoe UI Semibold"/>
              </a:rPr>
              <a:t>Underlay 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208E09C9-74A2-1049-92D0-D28F75BFE4E2}"/>
              </a:ext>
            </a:extLst>
          </p:cNvPr>
          <p:cNvSpPr txBox="1"/>
          <p:nvPr/>
        </p:nvSpPr>
        <p:spPr>
          <a:xfrm>
            <a:off x="9866959" y="4386567"/>
            <a:ext cx="1386341" cy="5666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lvl="0" defTabSz="914377">
              <a:lnSpc>
                <a:spcPct val="90000"/>
              </a:lnSpc>
              <a:defRPr/>
            </a:pPr>
            <a:r>
              <a:rPr lang="en-US" sz="1000" b="1">
                <a:solidFill>
                  <a:srgbClr val="000000"/>
                </a:solidFill>
              </a:rPr>
              <a:t>Tier-1</a:t>
            </a:r>
          </a:p>
          <a:p>
            <a:pPr lvl="0" defTabSz="914377">
              <a:lnSpc>
                <a:spcPct val="90000"/>
              </a:lnSpc>
              <a:defRPr/>
            </a:pPr>
            <a:r>
              <a:rPr lang="en-US" sz="1000" b="1">
                <a:solidFill>
                  <a:srgbClr val="000000"/>
                </a:solidFill>
              </a:rPr>
              <a:t>(Active/Standby)</a:t>
            </a:r>
          </a:p>
        </p:txBody>
      </p:sp>
      <p:cxnSp>
        <p:nvCxnSpPr>
          <p:cNvPr id="379" name="Straight Connector 378">
            <a:extLst>
              <a:ext uri="{FF2B5EF4-FFF2-40B4-BE49-F238E27FC236}">
                <a16:creationId xmlns:a16="http://schemas.microsoft.com/office/drawing/2014/main" id="{40EB3D46-5502-B343-9FEA-9FADA53A968D}"/>
              </a:ext>
            </a:extLst>
          </p:cNvPr>
          <p:cNvCxnSpPr>
            <a:cxnSpLocks/>
          </p:cNvCxnSpPr>
          <p:nvPr/>
        </p:nvCxnSpPr>
        <p:spPr>
          <a:xfrm>
            <a:off x="8445452" y="5437021"/>
            <a:ext cx="1" cy="192637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BC7FBD06-3D44-6A48-B342-56A3A371301C}"/>
              </a:ext>
            </a:extLst>
          </p:cNvPr>
          <p:cNvCxnSpPr>
            <a:cxnSpLocks/>
          </p:cNvCxnSpPr>
          <p:nvPr/>
        </p:nvCxnSpPr>
        <p:spPr>
          <a:xfrm>
            <a:off x="9096248" y="5442148"/>
            <a:ext cx="1" cy="192637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A2F73582-7E66-5045-9E64-02B088C3A812}"/>
              </a:ext>
            </a:extLst>
          </p:cNvPr>
          <p:cNvCxnSpPr>
            <a:cxnSpLocks/>
          </p:cNvCxnSpPr>
          <p:nvPr/>
        </p:nvCxnSpPr>
        <p:spPr>
          <a:xfrm>
            <a:off x="10647318" y="5440423"/>
            <a:ext cx="1" cy="192637"/>
          </a:xfrm>
          <a:prstGeom prst="line">
            <a:avLst/>
          </a:prstGeom>
          <a:ln w="1905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A5AFF587-A958-BE4B-BE8F-B92AF4687923}"/>
              </a:ext>
            </a:extLst>
          </p:cNvPr>
          <p:cNvCxnSpPr>
            <a:cxnSpLocks/>
            <a:endCxn id="364" idx="0"/>
          </p:cNvCxnSpPr>
          <p:nvPr/>
        </p:nvCxnSpPr>
        <p:spPr>
          <a:xfrm flipH="1">
            <a:off x="9729141" y="2052065"/>
            <a:ext cx="1998" cy="331655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3" name="Graphic 194">
            <a:extLst>
              <a:ext uri="{FF2B5EF4-FFF2-40B4-BE49-F238E27FC236}">
                <a16:creationId xmlns:a16="http://schemas.microsoft.com/office/drawing/2014/main" id="{B4BD5EF3-3FE3-D845-A41F-8D9ADBF9F89F}"/>
              </a:ext>
            </a:extLst>
          </p:cNvPr>
          <p:cNvGrpSpPr/>
          <p:nvPr/>
        </p:nvGrpSpPr>
        <p:grpSpPr>
          <a:xfrm>
            <a:off x="9497795" y="1723725"/>
            <a:ext cx="467623" cy="466689"/>
            <a:chOff x="10849928" y="863324"/>
            <a:chExt cx="477000" cy="476047"/>
          </a:xfrm>
        </p:grpSpPr>
        <p:sp>
          <p:nvSpPr>
            <p:cNvPr id="384" name="Freeform: Shape 68">
              <a:extLst>
                <a:ext uri="{FF2B5EF4-FFF2-40B4-BE49-F238E27FC236}">
                  <a16:creationId xmlns:a16="http://schemas.microsoft.com/office/drawing/2014/main" id="{8BC4E5ED-C5E7-9647-8216-47E4CBB1E838}"/>
                </a:ext>
              </a:extLst>
            </p:cNvPr>
            <p:cNvSpPr/>
            <p:nvPr/>
          </p:nvSpPr>
          <p:spPr>
            <a:xfrm>
              <a:off x="10849928" y="863324"/>
              <a:ext cx="477000" cy="476047"/>
            </a:xfrm>
            <a:custGeom>
              <a:avLst/>
              <a:gdLst>
                <a:gd name="connsiteX0" fmla="*/ 238024 w 477000"/>
                <a:gd name="connsiteY0" fmla="*/ 476048 h 476047"/>
                <a:gd name="connsiteX1" fmla="*/ 206605 w 477000"/>
                <a:gd name="connsiteY1" fmla="*/ 462719 h 476047"/>
                <a:gd name="connsiteX2" fmla="*/ 13329 w 477000"/>
                <a:gd name="connsiteY2" fmla="*/ 269443 h 476047"/>
                <a:gd name="connsiteX3" fmla="*/ 0 w 477000"/>
                <a:gd name="connsiteY3" fmla="*/ 238024 h 476047"/>
                <a:gd name="connsiteX4" fmla="*/ 13329 w 477000"/>
                <a:gd name="connsiteY4" fmla="*/ 206605 h 476047"/>
                <a:gd name="connsiteX5" fmla="*/ 206605 w 477000"/>
                <a:gd name="connsiteY5" fmla="*/ 13329 h 476047"/>
                <a:gd name="connsiteX6" fmla="*/ 238024 w 477000"/>
                <a:gd name="connsiteY6" fmla="*/ 0 h 476047"/>
                <a:gd name="connsiteX7" fmla="*/ 269443 w 477000"/>
                <a:gd name="connsiteY7" fmla="*/ 13329 h 476047"/>
                <a:gd name="connsiteX8" fmla="*/ 463671 w 477000"/>
                <a:gd name="connsiteY8" fmla="*/ 207557 h 476047"/>
                <a:gd name="connsiteX9" fmla="*/ 477000 w 477000"/>
                <a:gd name="connsiteY9" fmla="*/ 238976 h 476047"/>
                <a:gd name="connsiteX10" fmla="*/ 463671 w 477000"/>
                <a:gd name="connsiteY10" fmla="*/ 270395 h 476047"/>
                <a:gd name="connsiteX11" fmla="*/ 269443 w 477000"/>
                <a:gd name="connsiteY11" fmla="*/ 462719 h 476047"/>
                <a:gd name="connsiteX12" fmla="*/ 238024 w 477000"/>
                <a:gd name="connsiteY12" fmla="*/ 476048 h 4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000" h="476047">
                  <a:moveTo>
                    <a:pt x="238024" y="476048"/>
                  </a:moveTo>
                  <a:cubicBezTo>
                    <a:pt x="226599" y="476048"/>
                    <a:pt x="215174" y="471288"/>
                    <a:pt x="206605" y="462719"/>
                  </a:cubicBezTo>
                  <a:lnTo>
                    <a:pt x="13329" y="269443"/>
                  </a:lnTo>
                  <a:cubicBezTo>
                    <a:pt x="4760" y="260874"/>
                    <a:pt x="0" y="249449"/>
                    <a:pt x="0" y="238024"/>
                  </a:cubicBezTo>
                  <a:cubicBezTo>
                    <a:pt x="0" y="226599"/>
                    <a:pt x="4760" y="215174"/>
                    <a:pt x="13329" y="206605"/>
                  </a:cubicBezTo>
                  <a:lnTo>
                    <a:pt x="206605" y="13329"/>
                  </a:lnTo>
                  <a:cubicBezTo>
                    <a:pt x="215174" y="4760"/>
                    <a:pt x="226599" y="0"/>
                    <a:pt x="238024" y="0"/>
                  </a:cubicBezTo>
                  <a:cubicBezTo>
                    <a:pt x="249449" y="0"/>
                    <a:pt x="260874" y="4760"/>
                    <a:pt x="269443" y="13329"/>
                  </a:cubicBezTo>
                  <a:lnTo>
                    <a:pt x="463671" y="207557"/>
                  </a:lnTo>
                  <a:cubicBezTo>
                    <a:pt x="472240" y="216126"/>
                    <a:pt x="477000" y="226599"/>
                    <a:pt x="477000" y="238976"/>
                  </a:cubicBezTo>
                  <a:cubicBezTo>
                    <a:pt x="477000" y="250401"/>
                    <a:pt x="472240" y="261826"/>
                    <a:pt x="463671" y="270395"/>
                  </a:cubicBezTo>
                  <a:lnTo>
                    <a:pt x="269443" y="462719"/>
                  </a:lnTo>
                  <a:cubicBezTo>
                    <a:pt x="260874" y="471288"/>
                    <a:pt x="249449" y="476048"/>
                    <a:pt x="238024" y="476048"/>
                  </a:cubicBezTo>
                </a:path>
              </a:pathLst>
            </a:custGeom>
            <a:solidFill>
              <a:schemeClr val="accent5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85" name="Freeform: Shape 69">
              <a:extLst>
                <a:ext uri="{FF2B5EF4-FFF2-40B4-BE49-F238E27FC236}">
                  <a16:creationId xmlns:a16="http://schemas.microsoft.com/office/drawing/2014/main" id="{02C22BDA-4D38-F843-93D8-C4DC33A4DDB2}"/>
                </a:ext>
              </a:extLst>
            </p:cNvPr>
            <p:cNvSpPr/>
            <p:nvPr/>
          </p:nvSpPr>
          <p:spPr>
            <a:xfrm>
              <a:off x="10849928" y="863324"/>
              <a:ext cx="329425" cy="378934"/>
            </a:xfrm>
            <a:custGeom>
              <a:avLst/>
              <a:gdLst>
                <a:gd name="connsiteX0" fmla="*/ 269443 w 329425"/>
                <a:gd name="connsiteY0" fmla="*/ 13329 h 378934"/>
                <a:gd name="connsiteX1" fmla="*/ 238024 w 329425"/>
                <a:gd name="connsiteY1" fmla="*/ 0 h 378934"/>
                <a:gd name="connsiteX2" fmla="*/ 206605 w 329425"/>
                <a:gd name="connsiteY2" fmla="*/ 13329 h 378934"/>
                <a:gd name="connsiteX3" fmla="*/ 13329 w 329425"/>
                <a:gd name="connsiteY3" fmla="*/ 206605 h 378934"/>
                <a:gd name="connsiteX4" fmla="*/ 0 w 329425"/>
                <a:gd name="connsiteY4" fmla="*/ 238024 h 378934"/>
                <a:gd name="connsiteX5" fmla="*/ 13329 w 329425"/>
                <a:gd name="connsiteY5" fmla="*/ 269443 h 378934"/>
                <a:gd name="connsiteX6" fmla="*/ 122820 w 329425"/>
                <a:gd name="connsiteY6" fmla="*/ 378934 h 378934"/>
                <a:gd name="connsiteX7" fmla="*/ 329425 w 329425"/>
                <a:gd name="connsiteY7" fmla="*/ 73311 h 378934"/>
                <a:gd name="connsiteX8" fmla="*/ 269443 w 329425"/>
                <a:gd name="connsiteY8" fmla="*/ 13329 h 3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25" h="378934">
                  <a:moveTo>
                    <a:pt x="269443" y="13329"/>
                  </a:moveTo>
                  <a:cubicBezTo>
                    <a:pt x="260874" y="4760"/>
                    <a:pt x="249449" y="0"/>
                    <a:pt x="238024" y="0"/>
                  </a:cubicBezTo>
                  <a:cubicBezTo>
                    <a:pt x="226599" y="0"/>
                    <a:pt x="215174" y="4760"/>
                    <a:pt x="206605" y="13329"/>
                  </a:cubicBezTo>
                  <a:lnTo>
                    <a:pt x="13329" y="206605"/>
                  </a:lnTo>
                  <a:cubicBezTo>
                    <a:pt x="4760" y="215174"/>
                    <a:pt x="0" y="226599"/>
                    <a:pt x="0" y="238024"/>
                  </a:cubicBezTo>
                  <a:cubicBezTo>
                    <a:pt x="0" y="249449"/>
                    <a:pt x="4760" y="260874"/>
                    <a:pt x="13329" y="269443"/>
                  </a:cubicBezTo>
                  <a:lnTo>
                    <a:pt x="122820" y="378934"/>
                  </a:lnTo>
                  <a:lnTo>
                    <a:pt x="329425" y="73311"/>
                  </a:lnTo>
                  <a:lnTo>
                    <a:pt x="269443" y="13329"/>
                  </a:lnTo>
                  <a:close/>
                </a:path>
              </a:pathLst>
            </a:custGeom>
            <a:solidFill>
              <a:schemeClr val="accent5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86" name="Freeform: Shape 70">
              <a:extLst>
                <a:ext uri="{FF2B5EF4-FFF2-40B4-BE49-F238E27FC236}">
                  <a16:creationId xmlns:a16="http://schemas.microsoft.com/office/drawing/2014/main" id="{9CF51BE2-AA3C-E04D-8023-D8A5B5030566}"/>
                </a:ext>
              </a:extLst>
            </p:cNvPr>
            <p:cNvSpPr/>
            <p:nvPr/>
          </p:nvSpPr>
          <p:spPr>
            <a:xfrm>
              <a:off x="11025113" y="905216"/>
              <a:ext cx="125676" cy="154239"/>
            </a:xfrm>
            <a:custGeom>
              <a:avLst/>
              <a:gdLst>
                <a:gd name="connsiteX0" fmla="*/ 62838 w 125676"/>
                <a:gd name="connsiteY0" fmla="*/ 0 h 154239"/>
                <a:gd name="connsiteX1" fmla="*/ 0 w 125676"/>
                <a:gd name="connsiteY1" fmla="*/ 62838 h 154239"/>
                <a:gd name="connsiteX2" fmla="*/ 44749 w 125676"/>
                <a:gd name="connsiteY2" fmla="*/ 62838 h 154239"/>
                <a:gd name="connsiteX3" fmla="*/ 44749 w 125676"/>
                <a:gd name="connsiteY3" fmla="*/ 154240 h 154239"/>
                <a:gd name="connsiteX4" fmla="*/ 81880 w 125676"/>
                <a:gd name="connsiteY4" fmla="*/ 154240 h 154239"/>
                <a:gd name="connsiteX5" fmla="*/ 81880 w 125676"/>
                <a:gd name="connsiteY5" fmla="*/ 62838 h 154239"/>
                <a:gd name="connsiteX6" fmla="*/ 125677 w 125676"/>
                <a:gd name="connsiteY6" fmla="*/ 62838 h 1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4239">
                  <a:moveTo>
                    <a:pt x="62838" y="0"/>
                  </a:moveTo>
                  <a:lnTo>
                    <a:pt x="0" y="62838"/>
                  </a:lnTo>
                  <a:lnTo>
                    <a:pt x="44749" y="62838"/>
                  </a:lnTo>
                  <a:lnTo>
                    <a:pt x="44749" y="154240"/>
                  </a:lnTo>
                  <a:lnTo>
                    <a:pt x="81880" y="154240"/>
                  </a:lnTo>
                  <a:lnTo>
                    <a:pt x="81880" y="62838"/>
                  </a:lnTo>
                  <a:lnTo>
                    <a:pt x="125677" y="62838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87" name="Freeform: Shape 71">
              <a:extLst>
                <a:ext uri="{FF2B5EF4-FFF2-40B4-BE49-F238E27FC236}">
                  <a16:creationId xmlns:a16="http://schemas.microsoft.com/office/drawing/2014/main" id="{2F7B8DEF-3269-F044-8C4E-58FDE7BE3F2B}"/>
                </a:ext>
              </a:extLst>
            </p:cNvPr>
            <p:cNvSpPr/>
            <p:nvPr/>
          </p:nvSpPr>
          <p:spPr>
            <a:xfrm>
              <a:off x="11025113" y="1145144"/>
              <a:ext cx="125676" cy="152335"/>
            </a:xfrm>
            <a:custGeom>
              <a:avLst/>
              <a:gdLst>
                <a:gd name="connsiteX0" fmla="*/ 62838 w 125676"/>
                <a:gd name="connsiteY0" fmla="*/ 152335 h 152335"/>
                <a:gd name="connsiteX1" fmla="*/ 125677 w 125676"/>
                <a:gd name="connsiteY1" fmla="*/ 89497 h 152335"/>
                <a:gd name="connsiteX2" fmla="*/ 80928 w 125676"/>
                <a:gd name="connsiteY2" fmla="*/ 89497 h 152335"/>
                <a:gd name="connsiteX3" fmla="*/ 80928 w 125676"/>
                <a:gd name="connsiteY3" fmla="*/ 0 h 152335"/>
                <a:gd name="connsiteX4" fmla="*/ 43796 w 125676"/>
                <a:gd name="connsiteY4" fmla="*/ 0 h 152335"/>
                <a:gd name="connsiteX5" fmla="*/ 43796 w 125676"/>
                <a:gd name="connsiteY5" fmla="*/ 89497 h 152335"/>
                <a:gd name="connsiteX6" fmla="*/ 0 w 125676"/>
                <a:gd name="connsiteY6" fmla="*/ 89497 h 1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2335">
                  <a:moveTo>
                    <a:pt x="62838" y="152335"/>
                  </a:moveTo>
                  <a:lnTo>
                    <a:pt x="125677" y="89497"/>
                  </a:lnTo>
                  <a:lnTo>
                    <a:pt x="80928" y="89497"/>
                  </a:lnTo>
                  <a:lnTo>
                    <a:pt x="80928" y="0"/>
                  </a:lnTo>
                  <a:lnTo>
                    <a:pt x="43796" y="0"/>
                  </a:lnTo>
                  <a:lnTo>
                    <a:pt x="43796" y="89497"/>
                  </a:lnTo>
                  <a:lnTo>
                    <a:pt x="0" y="89497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88" name="Freeform: Shape 72">
              <a:extLst>
                <a:ext uri="{FF2B5EF4-FFF2-40B4-BE49-F238E27FC236}">
                  <a16:creationId xmlns:a16="http://schemas.microsoft.com/office/drawing/2014/main" id="{00921F4E-C9E0-8E4E-8405-EBD980EB5473}"/>
                </a:ext>
              </a:extLst>
            </p:cNvPr>
            <p:cNvSpPr/>
            <p:nvPr/>
          </p:nvSpPr>
          <p:spPr>
            <a:xfrm>
              <a:off x="11117466" y="1038509"/>
              <a:ext cx="147574" cy="125676"/>
            </a:xfrm>
            <a:custGeom>
              <a:avLst/>
              <a:gdLst>
                <a:gd name="connsiteX0" fmla="*/ 0 w 147574"/>
                <a:gd name="connsiteY0" fmla="*/ 62838 h 125676"/>
                <a:gd name="connsiteX1" fmla="*/ 62838 w 147574"/>
                <a:gd name="connsiteY1" fmla="*/ 125677 h 125676"/>
                <a:gd name="connsiteX2" fmla="*/ 62838 w 147574"/>
                <a:gd name="connsiteY2" fmla="*/ 81880 h 125676"/>
                <a:gd name="connsiteX3" fmla="*/ 147575 w 147574"/>
                <a:gd name="connsiteY3" fmla="*/ 81880 h 125676"/>
                <a:gd name="connsiteX4" fmla="*/ 147575 w 147574"/>
                <a:gd name="connsiteY4" fmla="*/ 43796 h 125676"/>
                <a:gd name="connsiteX5" fmla="*/ 62838 w 147574"/>
                <a:gd name="connsiteY5" fmla="*/ 43796 h 125676"/>
                <a:gd name="connsiteX6" fmla="*/ 62838 w 147574"/>
                <a:gd name="connsiteY6" fmla="*/ 0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74" h="125676">
                  <a:moveTo>
                    <a:pt x="0" y="62838"/>
                  </a:moveTo>
                  <a:lnTo>
                    <a:pt x="62838" y="125677"/>
                  </a:lnTo>
                  <a:lnTo>
                    <a:pt x="62838" y="81880"/>
                  </a:lnTo>
                  <a:lnTo>
                    <a:pt x="147575" y="81880"/>
                  </a:lnTo>
                  <a:lnTo>
                    <a:pt x="147575" y="43796"/>
                  </a:lnTo>
                  <a:lnTo>
                    <a:pt x="62838" y="43796"/>
                  </a:lnTo>
                  <a:lnTo>
                    <a:pt x="62838" y="0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89" name="Freeform: Shape 73">
              <a:extLst>
                <a:ext uri="{FF2B5EF4-FFF2-40B4-BE49-F238E27FC236}">
                  <a16:creationId xmlns:a16="http://schemas.microsoft.com/office/drawing/2014/main" id="{6CA32BC2-2B7A-C943-8DEB-A9B531B1D59F}"/>
                </a:ext>
              </a:extLst>
            </p:cNvPr>
            <p:cNvSpPr/>
            <p:nvPr/>
          </p:nvSpPr>
          <p:spPr>
            <a:xfrm>
              <a:off x="10910862" y="1038509"/>
              <a:ext cx="148526" cy="125676"/>
            </a:xfrm>
            <a:custGeom>
              <a:avLst/>
              <a:gdLst>
                <a:gd name="connsiteX0" fmla="*/ 148527 w 148526"/>
                <a:gd name="connsiteY0" fmla="*/ 62838 h 125676"/>
                <a:gd name="connsiteX1" fmla="*/ 85689 w 148526"/>
                <a:gd name="connsiteY1" fmla="*/ 0 h 125676"/>
                <a:gd name="connsiteX2" fmla="*/ 85689 w 148526"/>
                <a:gd name="connsiteY2" fmla="*/ 43796 h 125676"/>
                <a:gd name="connsiteX3" fmla="*/ 0 w 148526"/>
                <a:gd name="connsiteY3" fmla="*/ 43796 h 125676"/>
                <a:gd name="connsiteX4" fmla="*/ 0 w 148526"/>
                <a:gd name="connsiteY4" fmla="*/ 81880 h 125676"/>
                <a:gd name="connsiteX5" fmla="*/ 85689 w 148526"/>
                <a:gd name="connsiteY5" fmla="*/ 81880 h 125676"/>
                <a:gd name="connsiteX6" fmla="*/ 85689 w 148526"/>
                <a:gd name="connsiteY6" fmla="*/ 125677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26" h="125676">
                  <a:moveTo>
                    <a:pt x="148527" y="62838"/>
                  </a:moveTo>
                  <a:lnTo>
                    <a:pt x="85689" y="0"/>
                  </a:lnTo>
                  <a:lnTo>
                    <a:pt x="85689" y="43796"/>
                  </a:lnTo>
                  <a:lnTo>
                    <a:pt x="0" y="43796"/>
                  </a:lnTo>
                  <a:lnTo>
                    <a:pt x="0" y="81880"/>
                  </a:lnTo>
                  <a:lnTo>
                    <a:pt x="85689" y="81880"/>
                  </a:lnTo>
                  <a:lnTo>
                    <a:pt x="85689" y="125677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</p:grpSp>
      <p:sp>
        <p:nvSpPr>
          <p:cNvPr id="390" name="TextBox 389">
            <a:extLst>
              <a:ext uri="{FF2B5EF4-FFF2-40B4-BE49-F238E27FC236}">
                <a16:creationId xmlns:a16="http://schemas.microsoft.com/office/drawing/2014/main" id="{234C16E3-0B72-0741-A086-FBA3118739D7}"/>
              </a:ext>
            </a:extLst>
          </p:cNvPr>
          <p:cNvSpPr txBox="1"/>
          <p:nvPr/>
        </p:nvSpPr>
        <p:spPr>
          <a:xfrm>
            <a:off x="9425054" y="3387053"/>
            <a:ext cx="613693" cy="428116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BGP</a:t>
            </a:r>
          </a:p>
        </p:txBody>
      </p: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9E76E930-5928-514C-9DC1-538D294A4EF3}"/>
              </a:ext>
            </a:extLst>
          </p:cNvPr>
          <p:cNvGrpSpPr/>
          <p:nvPr/>
        </p:nvGrpSpPr>
        <p:grpSpPr>
          <a:xfrm>
            <a:off x="5342646" y="4128666"/>
            <a:ext cx="1810753" cy="1635786"/>
            <a:chOff x="5616946" y="4480182"/>
            <a:chExt cx="1810753" cy="1635786"/>
          </a:xfrm>
        </p:grpSpPr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10192AFA-BF61-8948-BE0A-D29A07152CFE}"/>
                </a:ext>
              </a:extLst>
            </p:cNvPr>
            <p:cNvSpPr txBox="1"/>
            <p:nvPr/>
          </p:nvSpPr>
          <p:spPr>
            <a:xfrm>
              <a:off x="5926209" y="4480182"/>
              <a:ext cx="129386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b="1"/>
                <a:t>1. Site Pairing</a:t>
              </a:r>
            </a:p>
          </p:txBody>
        </p:sp>
        <p:cxnSp>
          <p:nvCxnSpPr>
            <p:cNvPr id="401" name="Straight Arrow Connector 400">
              <a:extLst>
                <a:ext uri="{FF2B5EF4-FFF2-40B4-BE49-F238E27FC236}">
                  <a16:creationId xmlns:a16="http://schemas.microsoft.com/office/drawing/2014/main" id="{5D9C05C6-F839-044C-ADBC-11B1D811EE00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618097" y="5222774"/>
              <a:ext cx="1684685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Arrow Connector 401">
              <a:extLst>
                <a:ext uri="{FF2B5EF4-FFF2-40B4-BE49-F238E27FC236}">
                  <a16:creationId xmlns:a16="http://schemas.microsoft.com/office/drawing/2014/main" id="{D9147757-275A-DC4B-AA12-FDF484F4195C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618097" y="4815867"/>
              <a:ext cx="1684685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DCA882B5-1E44-934A-B64F-B062CD865320}"/>
                </a:ext>
              </a:extLst>
            </p:cNvPr>
            <p:cNvSpPr txBox="1"/>
            <p:nvPr/>
          </p:nvSpPr>
          <p:spPr>
            <a:xfrm>
              <a:off x="5937619" y="4890306"/>
              <a:ext cx="129386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b="1"/>
                <a:t>2. Hybridity</a:t>
              </a:r>
            </a:p>
          </p:txBody>
        </p: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9975F58B-5E9B-6C45-B052-BE5C90D753B1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616946" y="6115968"/>
              <a:ext cx="1684685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AE1C7864-CB95-D942-AB89-EBF165EBEAFF}"/>
                </a:ext>
              </a:extLst>
            </p:cNvPr>
            <p:cNvSpPr txBox="1"/>
            <p:nvPr/>
          </p:nvSpPr>
          <p:spPr>
            <a:xfrm>
              <a:off x="5938003" y="5338581"/>
              <a:ext cx="148969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b="1"/>
                <a:t>3. Cold/Bulk Migration or use L2 Extension</a:t>
              </a:r>
            </a:p>
          </p:txBody>
        </p:sp>
      </p:grpSp>
      <p:sp>
        <p:nvSpPr>
          <p:cNvPr id="408" name="TextBox 407">
            <a:extLst>
              <a:ext uri="{FF2B5EF4-FFF2-40B4-BE49-F238E27FC236}">
                <a16:creationId xmlns:a16="http://schemas.microsoft.com/office/drawing/2014/main" id="{C33C575F-5828-C742-B1F6-C7995F0552B4}"/>
              </a:ext>
            </a:extLst>
          </p:cNvPr>
          <p:cNvSpPr txBox="1"/>
          <p:nvPr/>
        </p:nvSpPr>
        <p:spPr>
          <a:xfrm>
            <a:off x="5512928" y="1884835"/>
            <a:ext cx="1523109" cy="483516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algn="ctr" defTabSz="914377">
              <a:lnSpc>
                <a:spcPct val="90000"/>
              </a:lnSpc>
              <a:defRPr/>
            </a:pPr>
            <a:r>
              <a:rPr lang="en-US" sz="1400" b="1"/>
              <a:t>Express</a:t>
            </a:r>
            <a:r>
              <a:rPr lang="en-US" sz="883">
                <a:gradFill>
                  <a:gsLst>
                    <a:gs pos="2917">
                      <a:srgbClr val="3C3C41"/>
                    </a:gs>
                    <a:gs pos="30000">
                      <a:srgbClr val="3C3C41"/>
                    </a:gs>
                  </a:gsLst>
                  <a:lin ang="5400000" scaled="0"/>
                </a:gradFill>
                <a:latin typeface="Segoe UI"/>
              </a:rPr>
              <a:t> </a:t>
            </a:r>
            <a:r>
              <a:rPr lang="en-US" sz="1400" b="1"/>
              <a:t>Route</a:t>
            </a:r>
          </a:p>
        </p:txBody>
      </p:sp>
      <p:pic>
        <p:nvPicPr>
          <p:cNvPr id="409" name="Graphic 408">
            <a:extLst>
              <a:ext uri="{FF2B5EF4-FFF2-40B4-BE49-F238E27FC236}">
                <a16:creationId xmlns:a16="http://schemas.microsoft.com/office/drawing/2014/main" id="{6A9416D5-63C9-8B4C-8EA9-82F6C9DCA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2306" y="1547117"/>
            <a:ext cx="691533" cy="3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581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90" grpId="0"/>
      <p:bldP spid="272" grpId="0" animBg="1"/>
      <p:bldP spid="4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7E78-2214-4740-972E-40EB40BB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Networking in a hybrid cloud environment – Putting it together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7E37E0-A0CD-7146-90DF-0CC28FFE0AF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VDS on-premises and NSX-T in AVS SDDC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62B5423-E33F-4374-A00D-C0CF8033AAF4}"/>
              </a:ext>
            </a:extLst>
          </p:cNvPr>
          <p:cNvSpPr txBox="1"/>
          <p:nvPr/>
        </p:nvSpPr>
        <p:spPr>
          <a:xfrm>
            <a:off x="9898818" y="1629412"/>
            <a:ext cx="2041968" cy="534171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algn="ctr"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83" b="1">
                <a:solidFill>
                  <a:srgbClr val="3C3C41"/>
                </a:solidFill>
                <a:latin typeface="Segoe UI"/>
              </a:rPr>
              <a:t>Microsoft Dedicated Enterprise </a:t>
            </a:r>
            <a:br>
              <a:rPr lang="en-US" sz="883" b="1">
                <a:solidFill>
                  <a:srgbClr val="3C3C41"/>
                </a:solidFill>
                <a:latin typeface="Segoe UI"/>
              </a:rPr>
            </a:br>
            <a:r>
              <a:rPr lang="en-US" sz="883" b="1">
                <a:solidFill>
                  <a:srgbClr val="3C3C41"/>
                </a:solidFill>
                <a:latin typeface="Segoe UI"/>
              </a:rPr>
              <a:t>Edge routers (D-MSEE)</a:t>
            </a:r>
            <a:endParaRPr lang="en-US" sz="883" b="1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9070CE90-B3D7-4D5F-AB4D-882EEBCB7EA9}"/>
              </a:ext>
            </a:extLst>
          </p:cNvPr>
          <p:cNvCxnSpPr>
            <a:cxnSpLocks/>
          </p:cNvCxnSpPr>
          <p:nvPr/>
        </p:nvCxnSpPr>
        <p:spPr>
          <a:xfrm>
            <a:off x="3247541" y="1938767"/>
            <a:ext cx="6356331" cy="13876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A8D9B24A-3713-4D3F-AEE1-FE49D4F00954}"/>
              </a:ext>
            </a:extLst>
          </p:cNvPr>
          <p:cNvSpPr txBox="1"/>
          <p:nvPr/>
        </p:nvSpPr>
        <p:spPr>
          <a:xfrm>
            <a:off x="1716591" y="1693026"/>
            <a:ext cx="1016046" cy="534171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algn="ctr"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83" b="1">
                <a:solidFill>
                  <a:srgbClr val="3C3C41"/>
                </a:solidFill>
                <a:latin typeface="Segoe UI"/>
              </a:rPr>
              <a:t>Customer</a:t>
            </a:r>
            <a:br>
              <a:rPr lang="en-US" sz="883" b="1">
                <a:solidFill>
                  <a:srgbClr val="3C3C41"/>
                </a:solidFill>
                <a:latin typeface="Segoe UI"/>
              </a:rPr>
            </a:br>
            <a:r>
              <a:rPr lang="en-US" sz="883" b="1">
                <a:solidFill>
                  <a:srgbClr val="3C3C41"/>
                </a:solidFill>
                <a:latin typeface="Segoe UI"/>
              </a:rPr>
              <a:t>Edge Router</a:t>
            </a:r>
            <a:endParaRPr lang="en-US" sz="883" b="1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B22821E-9F06-4381-A780-4E34D3F8121F}"/>
              </a:ext>
            </a:extLst>
          </p:cNvPr>
          <p:cNvSpPr txBox="1"/>
          <p:nvPr/>
        </p:nvSpPr>
        <p:spPr>
          <a:xfrm>
            <a:off x="5512928" y="1884835"/>
            <a:ext cx="1523109" cy="483516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algn="ctr" defTabSz="914377">
              <a:lnSpc>
                <a:spcPct val="90000"/>
              </a:lnSpc>
              <a:defRPr/>
            </a:pPr>
            <a:r>
              <a:rPr lang="en-US" sz="1400" b="1"/>
              <a:t>Express</a:t>
            </a:r>
            <a:r>
              <a:rPr lang="en-US" sz="883">
                <a:gradFill>
                  <a:gsLst>
                    <a:gs pos="2917">
                      <a:srgbClr val="3C3C41"/>
                    </a:gs>
                    <a:gs pos="30000">
                      <a:srgbClr val="3C3C41"/>
                    </a:gs>
                  </a:gsLst>
                  <a:lin ang="5400000" scaled="0"/>
                </a:gradFill>
                <a:latin typeface="Segoe UI"/>
              </a:rPr>
              <a:t> </a:t>
            </a:r>
            <a:r>
              <a:rPr lang="en-US" sz="1400" b="1"/>
              <a:t>Route</a:t>
            </a: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4C97B716-A656-4925-89A9-53E9A1D70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2306" y="1547117"/>
            <a:ext cx="691533" cy="310655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1FEB9D91-C9DA-6C45-A98B-5F8A9DCE92E9}"/>
              </a:ext>
            </a:extLst>
          </p:cNvPr>
          <p:cNvSpPr txBox="1"/>
          <p:nvPr/>
        </p:nvSpPr>
        <p:spPr>
          <a:xfrm>
            <a:off x="5723308" y="3321424"/>
            <a:ext cx="91095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>
                <a:latin typeface="+mj-lt"/>
              </a:rPr>
              <a:t>HCX</a:t>
            </a:r>
          </a:p>
        </p:txBody>
      </p: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FC9B543D-D72F-A44C-A7CC-FB97B99CD582}"/>
              </a:ext>
            </a:extLst>
          </p:cNvPr>
          <p:cNvCxnSpPr>
            <a:cxnSpLocks/>
            <a:endCxn id="204" idx="0"/>
          </p:cNvCxnSpPr>
          <p:nvPr/>
        </p:nvCxnSpPr>
        <p:spPr>
          <a:xfrm>
            <a:off x="3048237" y="2052065"/>
            <a:ext cx="7729" cy="1197803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4" name="Graphic 194">
            <a:extLst>
              <a:ext uri="{FF2B5EF4-FFF2-40B4-BE49-F238E27FC236}">
                <a16:creationId xmlns:a16="http://schemas.microsoft.com/office/drawing/2014/main" id="{20634986-1E7C-494D-B604-9695021CC935}"/>
              </a:ext>
            </a:extLst>
          </p:cNvPr>
          <p:cNvGrpSpPr/>
          <p:nvPr/>
        </p:nvGrpSpPr>
        <p:grpSpPr>
          <a:xfrm>
            <a:off x="2814893" y="1723725"/>
            <a:ext cx="467623" cy="466689"/>
            <a:chOff x="10849928" y="863324"/>
            <a:chExt cx="477000" cy="476047"/>
          </a:xfrm>
        </p:grpSpPr>
        <p:sp>
          <p:nvSpPr>
            <p:cNvPr id="305" name="Freeform: Shape 68">
              <a:extLst>
                <a:ext uri="{FF2B5EF4-FFF2-40B4-BE49-F238E27FC236}">
                  <a16:creationId xmlns:a16="http://schemas.microsoft.com/office/drawing/2014/main" id="{CB90F551-0F46-A049-81DD-45E54A351C9A}"/>
                </a:ext>
              </a:extLst>
            </p:cNvPr>
            <p:cNvSpPr/>
            <p:nvPr/>
          </p:nvSpPr>
          <p:spPr>
            <a:xfrm>
              <a:off x="10849928" y="863324"/>
              <a:ext cx="477000" cy="476047"/>
            </a:xfrm>
            <a:custGeom>
              <a:avLst/>
              <a:gdLst>
                <a:gd name="connsiteX0" fmla="*/ 238024 w 477000"/>
                <a:gd name="connsiteY0" fmla="*/ 476048 h 476047"/>
                <a:gd name="connsiteX1" fmla="*/ 206605 w 477000"/>
                <a:gd name="connsiteY1" fmla="*/ 462719 h 476047"/>
                <a:gd name="connsiteX2" fmla="*/ 13329 w 477000"/>
                <a:gd name="connsiteY2" fmla="*/ 269443 h 476047"/>
                <a:gd name="connsiteX3" fmla="*/ 0 w 477000"/>
                <a:gd name="connsiteY3" fmla="*/ 238024 h 476047"/>
                <a:gd name="connsiteX4" fmla="*/ 13329 w 477000"/>
                <a:gd name="connsiteY4" fmla="*/ 206605 h 476047"/>
                <a:gd name="connsiteX5" fmla="*/ 206605 w 477000"/>
                <a:gd name="connsiteY5" fmla="*/ 13329 h 476047"/>
                <a:gd name="connsiteX6" fmla="*/ 238024 w 477000"/>
                <a:gd name="connsiteY6" fmla="*/ 0 h 476047"/>
                <a:gd name="connsiteX7" fmla="*/ 269443 w 477000"/>
                <a:gd name="connsiteY7" fmla="*/ 13329 h 476047"/>
                <a:gd name="connsiteX8" fmla="*/ 463671 w 477000"/>
                <a:gd name="connsiteY8" fmla="*/ 207557 h 476047"/>
                <a:gd name="connsiteX9" fmla="*/ 477000 w 477000"/>
                <a:gd name="connsiteY9" fmla="*/ 238976 h 476047"/>
                <a:gd name="connsiteX10" fmla="*/ 463671 w 477000"/>
                <a:gd name="connsiteY10" fmla="*/ 270395 h 476047"/>
                <a:gd name="connsiteX11" fmla="*/ 269443 w 477000"/>
                <a:gd name="connsiteY11" fmla="*/ 462719 h 476047"/>
                <a:gd name="connsiteX12" fmla="*/ 238024 w 477000"/>
                <a:gd name="connsiteY12" fmla="*/ 476048 h 4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000" h="476047">
                  <a:moveTo>
                    <a:pt x="238024" y="476048"/>
                  </a:moveTo>
                  <a:cubicBezTo>
                    <a:pt x="226599" y="476048"/>
                    <a:pt x="215174" y="471288"/>
                    <a:pt x="206605" y="462719"/>
                  </a:cubicBezTo>
                  <a:lnTo>
                    <a:pt x="13329" y="269443"/>
                  </a:lnTo>
                  <a:cubicBezTo>
                    <a:pt x="4760" y="260874"/>
                    <a:pt x="0" y="249449"/>
                    <a:pt x="0" y="238024"/>
                  </a:cubicBezTo>
                  <a:cubicBezTo>
                    <a:pt x="0" y="226599"/>
                    <a:pt x="4760" y="215174"/>
                    <a:pt x="13329" y="206605"/>
                  </a:cubicBezTo>
                  <a:lnTo>
                    <a:pt x="206605" y="13329"/>
                  </a:lnTo>
                  <a:cubicBezTo>
                    <a:pt x="215174" y="4760"/>
                    <a:pt x="226599" y="0"/>
                    <a:pt x="238024" y="0"/>
                  </a:cubicBezTo>
                  <a:cubicBezTo>
                    <a:pt x="249449" y="0"/>
                    <a:pt x="260874" y="4760"/>
                    <a:pt x="269443" y="13329"/>
                  </a:cubicBezTo>
                  <a:lnTo>
                    <a:pt x="463671" y="207557"/>
                  </a:lnTo>
                  <a:cubicBezTo>
                    <a:pt x="472240" y="216126"/>
                    <a:pt x="477000" y="226599"/>
                    <a:pt x="477000" y="238976"/>
                  </a:cubicBezTo>
                  <a:cubicBezTo>
                    <a:pt x="477000" y="250401"/>
                    <a:pt x="472240" y="261826"/>
                    <a:pt x="463671" y="270395"/>
                  </a:cubicBezTo>
                  <a:lnTo>
                    <a:pt x="269443" y="462719"/>
                  </a:lnTo>
                  <a:cubicBezTo>
                    <a:pt x="260874" y="471288"/>
                    <a:pt x="249449" y="476048"/>
                    <a:pt x="238024" y="476048"/>
                  </a:cubicBezTo>
                </a:path>
              </a:pathLst>
            </a:custGeom>
            <a:solidFill>
              <a:schemeClr val="accent5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06" name="Freeform: Shape 69">
              <a:extLst>
                <a:ext uri="{FF2B5EF4-FFF2-40B4-BE49-F238E27FC236}">
                  <a16:creationId xmlns:a16="http://schemas.microsoft.com/office/drawing/2014/main" id="{9AB3C707-0902-FD49-8066-0A634EC03DB6}"/>
                </a:ext>
              </a:extLst>
            </p:cNvPr>
            <p:cNvSpPr/>
            <p:nvPr/>
          </p:nvSpPr>
          <p:spPr>
            <a:xfrm>
              <a:off x="10849928" y="863324"/>
              <a:ext cx="329425" cy="378934"/>
            </a:xfrm>
            <a:custGeom>
              <a:avLst/>
              <a:gdLst>
                <a:gd name="connsiteX0" fmla="*/ 269443 w 329425"/>
                <a:gd name="connsiteY0" fmla="*/ 13329 h 378934"/>
                <a:gd name="connsiteX1" fmla="*/ 238024 w 329425"/>
                <a:gd name="connsiteY1" fmla="*/ 0 h 378934"/>
                <a:gd name="connsiteX2" fmla="*/ 206605 w 329425"/>
                <a:gd name="connsiteY2" fmla="*/ 13329 h 378934"/>
                <a:gd name="connsiteX3" fmla="*/ 13329 w 329425"/>
                <a:gd name="connsiteY3" fmla="*/ 206605 h 378934"/>
                <a:gd name="connsiteX4" fmla="*/ 0 w 329425"/>
                <a:gd name="connsiteY4" fmla="*/ 238024 h 378934"/>
                <a:gd name="connsiteX5" fmla="*/ 13329 w 329425"/>
                <a:gd name="connsiteY5" fmla="*/ 269443 h 378934"/>
                <a:gd name="connsiteX6" fmla="*/ 122820 w 329425"/>
                <a:gd name="connsiteY6" fmla="*/ 378934 h 378934"/>
                <a:gd name="connsiteX7" fmla="*/ 329425 w 329425"/>
                <a:gd name="connsiteY7" fmla="*/ 73311 h 378934"/>
                <a:gd name="connsiteX8" fmla="*/ 269443 w 329425"/>
                <a:gd name="connsiteY8" fmla="*/ 13329 h 3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25" h="378934">
                  <a:moveTo>
                    <a:pt x="269443" y="13329"/>
                  </a:moveTo>
                  <a:cubicBezTo>
                    <a:pt x="260874" y="4760"/>
                    <a:pt x="249449" y="0"/>
                    <a:pt x="238024" y="0"/>
                  </a:cubicBezTo>
                  <a:cubicBezTo>
                    <a:pt x="226599" y="0"/>
                    <a:pt x="215174" y="4760"/>
                    <a:pt x="206605" y="13329"/>
                  </a:cubicBezTo>
                  <a:lnTo>
                    <a:pt x="13329" y="206605"/>
                  </a:lnTo>
                  <a:cubicBezTo>
                    <a:pt x="4760" y="215174"/>
                    <a:pt x="0" y="226599"/>
                    <a:pt x="0" y="238024"/>
                  </a:cubicBezTo>
                  <a:cubicBezTo>
                    <a:pt x="0" y="249449"/>
                    <a:pt x="4760" y="260874"/>
                    <a:pt x="13329" y="269443"/>
                  </a:cubicBezTo>
                  <a:lnTo>
                    <a:pt x="122820" y="378934"/>
                  </a:lnTo>
                  <a:lnTo>
                    <a:pt x="329425" y="73311"/>
                  </a:lnTo>
                  <a:lnTo>
                    <a:pt x="269443" y="13329"/>
                  </a:lnTo>
                  <a:close/>
                </a:path>
              </a:pathLst>
            </a:custGeom>
            <a:solidFill>
              <a:schemeClr val="accent5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07" name="Freeform: Shape 70">
              <a:extLst>
                <a:ext uri="{FF2B5EF4-FFF2-40B4-BE49-F238E27FC236}">
                  <a16:creationId xmlns:a16="http://schemas.microsoft.com/office/drawing/2014/main" id="{BDB020D1-334C-EA4F-A87B-CBAE6C929931}"/>
                </a:ext>
              </a:extLst>
            </p:cNvPr>
            <p:cNvSpPr/>
            <p:nvPr/>
          </p:nvSpPr>
          <p:spPr>
            <a:xfrm>
              <a:off x="11025113" y="905216"/>
              <a:ext cx="125676" cy="154239"/>
            </a:xfrm>
            <a:custGeom>
              <a:avLst/>
              <a:gdLst>
                <a:gd name="connsiteX0" fmla="*/ 62838 w 125676"/>
                <a:gd name="connsiteY0" fmla="*/ 0 h 154239"/>
                <a:gd name="connsiteX1" fmla="*/ 0 w 125676"/>
                <a:gd name="connsiteY1" fmla="*/ 62838 h 154239"/>
                <a:gd name="connsiteX2" fmla="*/ 44749 w 125676"/>
                <a:gd name="connsiteY2" fmla="*/ 62838 h 154239"/>
                <a:gd name="connsiteX3" fmla="*/ 44749 w 125676"/>
                <a:gd name="connsiteY3" fmla="*/ 154240 h 154239"/>
                <a:gd name="connsiteX4" fmla="*/ 81880 w 125676"/>
                <a:gd name="connsiteY4" fmla="*/ 154240 h 154239"/>
                <a:gd name="connsiteX5" fmla="*/ 81880 w 125676"/>
                <a:gd name="connsiteY5" fmla="*/ 62838 h 154239"/>
                <a:gd name="connsiteX6" fmla="*/ 125677 w 125676"/>
                <a:gd name="connsiteY6" fmla="*/ 62838 h 1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4239">
                  <a:moveTo>
                    <a:pt x="62838" y="0"/>
                  </a:moveTo>
                  <a:lnTo>
                    <a:pt x="0" y="62838"/>
                  </a:lnTo>
                  <a:lnTo>
                    <a:pt x="44749" y="62838"/>
                  </a:lnTo>
                  <a:lnTo>
                    <a:pt x="44749" y="154240"/>
                  </a:lnTo>
                  <a:lnTo>
                    <a:pt x="81880" y="154240"/>
                  </a:lnTo>
                  <a:lnTo>
                    <a:pt x="81880" y="62838"/>
                  </a:lnTo>
                  <a:lnTo>
                    <a:pt x="125677" y="62838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08" name="Freeform: Shape 71">
              <a:extLst>
                <a:ext uri="{FF2B5EF4-FFF2-40B4-BE49-F238E27FC236}">
                  <a16:creationId xmlns:a16="http://schemas.microsoft.com/office/drawing/2014/main" id="{0C57A7EA-4E43-2444-9243-C3B7C0C64CC6}"/>
                </a:ext>
              </a:extLst>
            </p:cNvPr>
            <p:cNvSpPr/>
            <p:nvPr/>
          </p:nvSpPr>
          <p:spPr>
            <a:xfrm>
              <a:off x="11025113" y="1145144"/>
              <a:ext cx="125676" cy="152335"/>
            </a:xfrm>
            <a:custGeom>
              <a:avLst/>
              <a:gdLst>
                <a:gd name="connsiteX0" fmla="*/ 62838 w 125676"/>
                <a:gd name="connsiteY0" fmla="*/ 152335 h 152335"/>
                <a:gd name="connsiteX1" fmla="*/ 125677 w 125676"/>
                <a:gd name="connsiteY1" fmla="*/ 89497 h 152335"/>
                <a:gd name="connsiteX2" fmla="*/ 80928 w 125676"/>
                <a:gd name="connsiteY2" fmla="*/ 89497 h 152335"/>
                <a:gd name="connsiteX3" fmla="*/ 80928 w 125676"/>
                <a:gd name="connsiteY3" fmla="*/ 0 h 152335"/>
                <a:gd name="connsiteX4" fmla="*/ 43796 w 125676"/>
                <a:gd name="connsiteY4" fmla="*/ 0 h 152335"/>
                <a:gd name="connsiteX5" fmla="*/ 43796 w 125676"/>
                <a:gd name="connsiteY5" fmla="*/ 89497 h 152335"/>
                <a:gd name="connsiteX6" fmla="*/ 0 w 125676"/>
                <a:gd name="connsiteY6" fmla="*/ 89497 h 1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2335">
                  <a:moveTo>
                    <a:pt x="62838" y="152335"/>
                  </a:moveTo>
                  <a:lnTo>
                    <a:pt x="125677" y="89497"/>
                  </a:lnTo>
                  <a:lnTo>
                    <a:pt x="80928" y="89497"/>
                  </a:lnTo>
                  <a:lnTo>
                    <a:pt x="80928" y="0"/>
                  </a:lnTo>
                  <a:lnTo>
                    <a:pt x="43796" y="0"/>
                  </a:lnTo>
                  <a:lnTo>
                    <a:pt x="43796" y="89497"/>
                  </a:lnTo>
                  <a:lnTo>
                    <a:pt x="0" y="89497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09" name="Freeform: Shape 72">
              <a:extLst>
                <a:ext uri="{FF2B5EF4-FFF2-40B4-BE49-F238E27FC236}">
                  <a16:creationId xmlns:a16="http://schemas.microsoft.com/office/drawing/2014/main" id="{B584DAD0-9985-FD4A-B575-6B9D073617C6}"/>
                </a:ext>
              </a:extLst>
            </p:cNvPr>
            <p:cNvSpPr/>
            <p:nvPr/>
          </p:nvSpPr>
          <p:spPr>
            <a:xfrm>
              <a:off x="11117466" y="1038509"/>
              <a:ext cx="147574" cy="125676"/>
            </a:xfrm>
            <a:custGeom>
              <a:avLst/>
              <a:gdLst>
                <a:gd name="connsiteX0" fmla="*/ 0 w 147574"/>
                <a:gd name="connsiteY0" fmla="*/ 62838 h 125676"/>
                <a:gd name="connsiteX1" fmla="*/ 62838 w 147574"/>
                <a:gd name="connsiteY1" fmla="*/ 125677 h 125676"/>
                <a:gd name="connsiteX2" fmla="*/ 62838 w 147574"/>
                <a:gd name="connsiteY2" fmla="*/ 81880 h 125676"/>
                <a:gd name="connsiteX3" fmla="*/ 147575 w 147574"/>
                <a:gd name="connsiteY3" fmla="*/ 81880 h 125676"/>
                <a:gd name="connsiteX4" fmla="*/ 147575 w 147574"/>
                <a:gd name="connsiteY4" fmla="*/ 43796 h 125676"/>
                <a:gd name="connsiteX5" fmla="*/ 62838 w 147574"/>
                <a:gd name="connsiteY5" fmla="*/ 43796 h 125676"/>
                <a:gd name="connsiteX6" fmla="*/ 62838 w 147574"/>
                <a:gd name="connsiteY6" fmla="*/ 0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74" h="125676">
                  <a:moveTo>
                    <a:pt x="0" y="62838"/>
                  </a:moveTo>
                  <a:lnTo>
                    <a:pt x="62838" y="125677"/>
                  </a:lnTo>
                  <a:lnTo>
                    <a:pt x="62838" y="81880"/>
                  </a:lnTo>
                  <a:lnTo>
                    <a:pt x="147575" y="81880"/>
                  </a:lnTo>
                  <a:lnTo>
                    <a:pt x="147575" y="43796"/>
                  </a:lnTo>
                  <a:lnTo>
                    <a:pt x="62838" y="43796"/>
                  </a:lnTo>
                  <a:lnTo>
                    <a:pt x="62838" y="0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10" name="Freeform: Shape 73">
              <a:extLst>
                <a:ext uri="{FF2B5EF4-FFF2-40B4-BE49-F238E27FC236}">
                  <a16:creationId xmlns:a16="http://schemas.microsoft.com/office/drawing/2014/main" id="{1E12D68D-7CB6-F445-BDB1-9C931F4D18AC}"/>
                </a:ext>
              </a:extLst>
            </p:cNvPr>
            <p:cNvSpPr/>
            <p:nvPr/>
          </p:nvSpPr>
          <p:spPr>
            <a:xfrm>
              <a:off x="10910862" y="1038509"/>
              <a:ext cx="148526" cy="125676"/>
            </a:xfrm>
            <a:custGeom>
              <a:avLst/>
              <a:gdLst>
                <a:gd name="connsiteX0" fmla="*/ 148527 w 148526"/>
                <a:gd name="connsiteY0" fmla="*/ 62838 h 125676"/>
                <a:gd name="connsiteX1" fmla="*/ 85689 w 148526"/>
                <a:gd name="connsiteY1" fmla="*/ 0 h 125676"/>
                <a:gd name="connsiteX2" fmla="*/ 85689 w 148526"/>
                <a:gd name="connsiteY2" fmla="*/ 43796 h 125676"/>
                <a:gd name="connsiteX3" fmla="*/ 0 w 148526"/>
                <a:gd name="connsiteY3" fmla="*/ 43796 h 125676"/>
                <a:gd name="connsiteX4" fmla="*/ 0 w 148526"/>
                <a:gd name="connsiteY4" fmla="*/ 81880 h 125676"/>
                <a:gd name="connsiteX5" fmla="*/ 85689 w 148526"/>
                <a:gd name="connsiteY5" fmla="*/ 81880 h 125676"/>
                <a:gd name="connsiteX6" fmla="*/ 85689 w 148526"/>
                <a:gd name="connsiteY6" fmla="*/ 125677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26" h="125676">
                  <a:moveTo>
                    <a:pt x="148527" y="62838"/>
                  </a:moveTo>
                  <a:lnTo>
                    <a:pt x="85689" y="0"/>
                  </a:lnTo>
                  <a:lnTo>
                    <a:pt x="85689" y="43796"/>
                  </a:lnTo>
                  <a:lnTo>
                    <a:pt x="0" y="43796"/>
                  </a:lnTo>
                  <a:lnTo>
                    <a:pt x="0" y="81880"/>
                  </a:lnTo>
                  <a:lnTo>
                    <a:pt x="85689" y="81880"/>
                  </a:lnTo>
                  <a:lnTo>
                    <a:pt x="85689" y="125677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</p:grpSp>
      <p:sp>
        <p:nvSpPr>
          <p:cNvPr id="331" name="TextBox 330">
            <a:extLst>
              <a:ext uri="{FF2B5EF4-FFF2-40B4-BE49-F238E27FC236}">
                <a16:creationId xmlns:a16="http://schemas.microsoft.com/office/drawing/2014/main" id="{C824DB18-8DD1-914B-A8D4-1AB4F46A774F}"/>
              </a:ext>
            </a:extLst>
          </p:cNvPr>
          <p:cNvSpPr txBox="1"/>
          <p:nvPr/>
        </p:nvSpPr>
        <p:spPr>
          <a:xfrm>
            <a:off x="7193418" y="3188357"/>
            <a:ext cx="2202390" cy="5665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marL="0" marR="0" lvl="0" indent="0" algn="l" defTabSz="9140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 Semibold"/>
                <a:ea typeface="+mn-ea"/>
                <a:cs typeface="+mn-cs"/>
              </a:rPr>
              <a:t>AVS</a:t>
            </a:r>
          </a:p>
        </p:txBody>
      </p:sp>
      <p:sp>
        <p:nvSpPr>
          <p:cNvPr id="333" name="Rectangle: Rounded Corners 4">
            <a:extLst>
              <a:ext uri="{FF2B5EF4-FFF2-40B4-BE49-F238E27FC236}">
                <a16:creationId xmlns:a16="http://schemas.microsoft.com/office/drawing/2014/main" id="{96CEFC89-A7B1-3347-9A6B-BF1CC5A23F5E}"/>
              </a:ext>
            </a:extLst>
          </p:cNvPr>
          <p:cNvSpPr/>
          <p:nvPr/>
        </p:nvSpPr>
        <p:spPr bwMode="auto">
          <a:xfrm>
            <a:off x="7302816" y="3737663"/>
            <a:ext cx="4433907" cy="2941233"/>
          </a:xfrm>
          <a:prstGeom prst="roundRect">
            <a:avLst>
              <a:gd name="adj" fmla="val 8649"/>
            </a:avLst>
          </a:prstGeom>
          <a:noFill/>
          <a:ln w="19050" cap="sq">
            <a:solidFill>
              <a:schemeClr val="accent5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334" name="Rounded Rectangle 112">
            <a:extLst>
              <a:ext uri="{FF2B5EF4-FFF2-40B4-BE49-F238E27FC236}">
                <a16:creationId xmlns:a16="http://schemas.microsoft.com/office/drawing/2014/main" id="{137228FE-6A92-4B4C-98F0-76E455A660D3}"/>
              </a:ext>
            </a:extLst>
          </p:cNvPr>
          <p:cNvSpPr/>
          <p:nvPr/>
        </p:nvSpPr>
        <p:spPr>
          <a:xfrm>
            <a:off x="7440933" y="4970354"/>
            <a:ext cx="4166688" cy="1579751"/>
          </a:xfrm>
          <a:prstGeom prst="roundRect">
            <a:avLst>
              <a:gd name="adj" fmla="val 132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7222" tIns="67222" rIns="67222" bIns="6722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7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Microsoft YaHei" panose="020B0503020204020204" pitchFamily="34" charset="-122"/>
              <a:cs typeface="Futura Medium" panose="020B0602020204020303" pitchFamily="34" charset="-79"/>
              <a:sym typeface="Arial"/>
            </a:endParaRP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3E208608-A5EB-094F-B037-7ECBDAF8A08A}"/>
              </a:ext>
            </a:extLst>
          </p:cNvPr>
          <p:cNvSpPr/>
          <p:nvPr/>
        </p:nvSpPr>
        <p:spPr>
          <a:xfrm>
            <a:off x="7679491" y="5057456"/>
            <a:ext cx="3638796" cy="2306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NSX-T</a:t>
            </a:r>
          </a:p>
        </p:txBody>
      </p: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6448B51B-19D3-054A-8A81-7A25E9949B6C}"/>
              </a:ext>
            </a:extLst>
          </p:cNvPr>
          <p:cNvGrpSpPr>
            <a:grpSpLocks noChangeAspect="1"/>
          </p:cNvGrpSpPr>
          <p:nvPr/>
        </p:nvGrpSpPr>
        <p:grpSpPr>
          <a:xfrm>
            <a:off x="9505939" y="3859518"/>
            <a:ext cx="443220" cy="435106"/>
            <a:chOff x="7736620" y="7009631"/>
            <a:chExt cx="4501800" cy="4503600"/>
          </a:xfrm>
          <a:solidFill>
            <a:schemeClr val="accent5"/>
          </a:solidFill>
        </p:grpSpPr>
        <p:sp>
          <p:nvSpPr>
            <p:cNvPr id="337" name="Freeform: Shape 1">
              <a:extLst>
                <a:ext uri="{FF2B5EF4-FFF2-40B4-BE49-F238E27FC236}">
                  <a16:creationId xmlns:a16="http://schemas.microsoft.com/office/drawing/2014/main" id="{9E327E67-A81B-0140-B60D-DA90E3011930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38" name="Freeform: Shape 2">
              <a:extLst>
                <a:ext uri="{FF2B5EF4-FFF2-40B4-BE49-F238E27FC236}">
                  <a16:creationId xmlns:a16="http://schemas.microsoft.com/office/drawing/2014/main" id="{909A2C36-F8E3-9D45-B6CB-ADA2C4B308BA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39" name="Freeform: Shape 3">
              <a:extLst>
                <a:ext uri="{FF2B5EF4-FFF2-40B4-BE49-F238E27FC236}">
                  <a16:creationId xmlns:a16="http://schemas.microsoft.com/office/drawing/2014/main" id="{DF130250-5655-2D46-B410-06410422EDA9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40" name="Freeform: Shape 4">
              <a:extLst>
                <a:ext uri="{FF2B5EF4-FFF2-40B4-BE49-F238E27FC236}">
                  <a16:creationId xmlns:a16="http://schemas.microsoft.com/office/drawing/2014/main" id="{12BD9C46-C048-4740-96B9-339CBE54A1A0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41" name="Freeform: Shape 5">
              <a:extLst>
                <a:ext uri="{FF2B5EF4-FFF2-40B4-BE49-F238E27FC236}">
                  <a16:creationId xmlns:a16="http://schemas.microsoft.com/office/drawing/2014/main" id="{AEC6ECB8-5DDD-7740-AF0B-BFDD487B8196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A13081B4-C06E-BE44-88CA-EAC59B1B5D64}"/>
              </a:ext>
            </a:extLst>
          </p:cNvPr>
          <p:cNvGrpSpPr>
            <a:grpSpLocks noChangeAspect="1"/>
          </p:cNvGrpSpPr>
          <p:nvPr/>
        </p:nvGrpSpPr>
        <p:grpSpPr>
          <a:xfrm>
            <a:off x="9510913" y="4432579"/>
            <a:ext cx="443220" cy="435106"/>
            <a:chOff x="7736620" y="7009631"/>
            <a:chExt cx="4501800" cy="4503600"/>
          </a:xfrm>
          <a:solidFill>
            <a:schemeClr val="tx2"/>
          </a:solidFill>
        </p:grpSpPr>
        <p:sp>
          <p:nvSpPr>
            <p:cNvPr id="343" name="Freeform: Shape 1">
              <a:extLst>
                <a:ext uri="{FF2B5EF4-FFF2-40B4-BE49-F238E27FC236}">
                  <a16:creationId xmlns:a16="http://schemas.microsoft.com/office/drawing/2014/main" id="{A19276D9-D65D-4C44-9DC5-F94A37F0E9AF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44" name="Freeform: Shape 2">
              <a:extLst>
                <a:ext uri="{FF2B5EF4-FFF2-40B4-BE49-F238E27FC236}">
                  <a16:creationId xmlns:a16="http://schemas.microsoft.com/office/drawing/2014/main" id="{109B1D22-DAB1-1944-97FC-2DEE189BB9C6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45" name="Freeform: Shape 3">
              <a:extLst>
                <a:ext uri="{FF2B5EF4-FFF2-40B4-BE49-F238E27FC236}">
                  <a16:creationId xmlns:a16="http://schemas.microsoft.com/office/drawing/2014/main" id="{C847F28E-F8B6-D547-BB47-7DE9490A721D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46" name="Freeform: Shape 4">
              <a:extLst>
                <a:ext uri="{FF2B5EF4-FFF2-40B4-BE49-F238E27FC236}">
                  <a16:creationId xmlns:a16="http://schemas.microsoft.com/office/drawing/2014/main" id="{38F33D0F-9BF5-644F-ADCC-C3BAFD3CB395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47" name="Freeform: Shape 5">
              <a:extLst>
                <a:ext uri="{FF2B5EF4-FFF2-40B4-BE49-F238E27FC236}">
                  <a16:creationId xmlns:a16="http://schemas.microsoft.com/office/drawing/2014/main" id="{364CFBEB-C652-1341-9B34-5A45D5A5BBA8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2C46C6DF-F378-744D-A635-092C074F76FE}"/>
              </a:ext>
            </a:extLst>
          </p:cNvPr>
          <p:cNvGrpSpPr>
            <a:grpSpLocks noChangeAspect="1"/>
          </p:cNvGrpSpPr>
          <p:nvPr/>
        </p:nvGrpSpPr>
        <p:grpSpPr>
          <a:xfrm>
            <a:off x="9168889" y="3189232"/>
            <a:ext cx="443220" cy="435106"/>
            <a:chOff x="7736620" y="7009631"/>
            <a:chExt cx="4501800" cy="4503600"/>
          </a:xfrm>
          <a:solidFill>
            <a:schemeClr val="accent2"/>
          </a:solidFill>
        </p:grpSpPr>
        <p:sp>
          <p:nvSpPr>
            <p:cNvPr id="349" name="Freeform: Shape 1">
              <a:extLst>
                <a:ext uri="{FF2B5EF4-FFF2-40B4-BE49-F238E27FC236}">
                  <a16:creationId xmlns:a16="http://schemas.microsoft.com/office/drawing/2014/main" id="{4AC2A867-0056-0D44-B78E-C31297D8EFAB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50" name="Freeform: Shape 2">
              <a:extLst>
                <a:ext uri="{FF2B5EF4-FFF2-40B4-BE49-F238E27FC236}">
                  <a16:creationId xmlns:a16="http://schemas.microsoft.com/office/drawing/2014/main" id="{D289C747-7C33-0147-AF53-4AAAB166361D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51" name="Freeform: Shape 3">
              <a:extLst>
                <a:ext uri="{FF2B5EF4-FFF2-40B4-BE49-F238E27FC236}">
                  <a16:creationId xmlns:a16="http://schemas.microsoft.com/office/drawing/2014/main" id="{1AAB0B7C-ECD2-164C-A97C-64F0AAA34005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52" name="Freeform: Shape 4">
              <a:extLst>
                <a:ext uri="{FF2B5EF4-FFF2-40B4-BE49-F238E27FC236}">
                  <a16:creationId xmlns:a16="http://schemas.microsoft.com/office/drawing/2014/main" id="{CE2FE7C6-D150-3E4D-BC7B-72455C93DD52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53" name="Freeform: Shape 5">
              <a:extLst>
                <a:ext uri="{FF2B5EF4-FFF2-40B4-BE49-F238E27FC236}">
                  <a16:creationId xmlns:a16="http://schemas.microsoft.com/office/drawing/2014/main" id="{5798CBDD-BE9F-0544-BB0C-406422D8354F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DD634F33-E95A-EC49-A16F-B694978BF42B}"/>
              </a:ext>
            </a:extLst>
          </p:cNvPr>
          <p:cNvGrpSpPr>
            <a:grpSpLocks noChangeAspect="1"/>
          </p:cNvGrpSpPr>
          <p:nvPr/>
        </p:nvGrpSpPr>
        <p:grpSpPr>
          <a:xfrm>
            <a:off x="9837226" y="3194396"/>
            <a:ext cx="443220" cy="435106"/>
            <a:chOff x="7736620" y="7009631"/>
            <a:chExt cx="4501800" cy="4503600"/>
          </a:xfrm>
          <a:solidFill>
            <a:schemeClr val="accent2"/>
          </a:solidFill>
        </p:grpSpPr>
        <p:sp>
          <p:nvSpPr>
            <p:cNvPr id="355" name="Freeform: Shape 1">
              <a:extLst>
                <a:ext uri="{FF2B5EF4-FFF2-40B4-BE49-F238E27FC236}">
                  <a16:creationId xmlns:a16="http://schemas.microsoft.com/office/drawing/2014/main" id="{1219F3DB-569C-E941-B3E4-5D2DAD257504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56" name="Freeform: Shape 2">
              <a:extLst>
                <a:ext uri="{FF2B5EF4-FFF2-40B4-BE49-F238E27FC236}">
                  <a16:creationId xmlns:a16="http://schemas.microsoft.com/office/drawing/2014/main" id="{538626B0-1204-074E-BECA-D54C7C1EF72C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57" name="Freeform: Shape 3">
              <a:extLst>
                <a:ext uri="{FF2B5EF4-FFF2-40B4-BE49-F238E27FC236}">
                  <a16:creationId xmlns:a16="http://schemas.microsoft.com/office/drawing/2014/main" id="{214D4665-8944-3040-BFC6-DA586118FA9C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58" name="Freeform: Shape 4">
              <a:extLst>
                <a:ext uri="{FF2B5EF4-FFF2-40B4-BE49-F238E27FC236}">
                  <a16:creationId xmlns:a16="http://schemas.microsoft.com/office/drawing/2014/main" id="{E8E8E304-DE7A-7643-9F54-63CA851CCD43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359" name="Freeform: Shape 5">
              <a:extLst>
                <a:ext uri="{FF2B5EF4-FFF2-40B4-BE49-F238E27FC236}">
                  <a16:creationId xmlns:a16="http://schemas.microsoft.com/office/drawing/2014/main" id="{9432BE47-F064-EE47-9DFB-D646B6CBC303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38589790-D6D4-CC4F-B84C-3DDDA88135C8}"/>
              </a:ext>
            </a:extLst>
          </p:cNvPr>
          <p:cNvCxnSpPr>
            <a:cxnSpLocks/>
            <a:stCxn id="349" idx="2"/>
            <a:endCxn id="337" idx="0"/>
          </p:cNvCxnSpPr>
          <p:nvPr/>
        </p:nvCxnSpPr>
        <p:spPr>
          <a:xfrm>
            <a:off x="9390499" y="3624338"/>
            <a:ext cx="337050" cy="23518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DA222554-6A9F-1F41-A0D2-6096BB141E97}"/>
              </a:ext>
            </a:extLst>
          </p:cNvPr>
          <p:cNvCxnSpPr>
            <a:cxnSpLocks/>
            <a:stCxn id="355" idx="2"/>
            <a:endCxn id="337" idx="0"/>
          </p:cNvCxnSpPr>
          <p:nvPr/>
        </p:nvCxnSpPr>
        <p:spPr>
          <a:xfrm flipH="1">
            <a:off x="9727549" y="3629502"/>
            <a:ext cx="331287" cy="230016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0E3C2374-4020-5E43-8699-C1972D9B9CE6}"/>
              </a:ext>
            </a:extLst>
          </p:cNvPr>
          <p:cNvCxnSpPr>
            <a:cxnSpLocks/>
            <a:stCxn id="337" idx="2"/>
            <a:endCxn id="343" idx="0"/>
          </p:cNvCxnSpPr>
          <p:nvPr/>
        </p:nvCxnSpPr>
        <p:spPr>
          <a:xfrm>
            <a:off x="9727549" y="4294624"/>
            <a:ext cx="4974" cy="137955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TextBox 362">
            <a:extLst>
              <a:ext uri="{FF2B5EF4-FFF2-40B4-BE49-F238E27FC236}">
                <a16:creationId xmlns:a16="http://schemas.microsoft.com/office/drawing/2014/main" id="{C0003EAF-DC7E-744A-9947-7A1BB8C2AC1D}"/>
              </a:ext>
            </a:extLst>
          </p:cNvPr>
          <p:cNvSpPr txBox="1"/>
          <p:nvPr/>
        </p:nvSpPr>
        <p:spPr>
          <a:xfrm>
            <a:off x="9866959" y="3806662"/>
            <a:ext cx="1264512" cy="5666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lvl="0" defTabSz="914377">
              <a:lnSpc>
                <a:spcPct val="90000"/>
              </a:lnSpc>
              <a:defRPr/>
            </a:pPr>
            <a:r>
              <a:rPr lang="en-US" sz="1000" b="1">
                <a:solidFill>
                  <a:srgbClr val="000000"/>
                </a:solidFill>
              </a:rPr>
              <a:t>Tier-0  </a:t>
            </a:r>
            <a:br>
              <a:rPr lang="en-US" sz="1000" b="1">
                <a:solidFill>
                  <a:srgbClr val="000000"/>
                </a:solidFill>
              </a:rPr>
            </a:br>
            <a:r>
              <a:rPr lang="en-US" sz="1000" b="1">
                <a:solidFill>
                  <a:srgbClr val="000000"/>
                </a:solidFill>
              </a:rPr>
              <a:t>(Active/Active)</a:t>
            </a:r>
          </a:p>
        </p:txBody>
      </p:sp>
      <p:sp>
        <p:nvSpPr>
          <p:cNvPr id="364" name="Freeform 13" title="Icon of a cloud">
            <a:extLst>
              <a:ext uri="{FF2B5EF4-FFF2-40B4-BE49-F238E27FC236}">
                <a16:creationId xmlns:a16="http://schemas.microsoft.com/office/drawing/2014/main" id="{5CD3E2E2-9722-3B48-AF56-D8E71D6C2039}"/>
              </a:ext>
            </a:extLst>
          </p:cNvPr>
          <p:cNvSpPr>
            <a:spLocks noChangeAspect="1"/>
          </p:cNvSpPr>
          <p:nvPr/>
        </p:nvSpPr>
        <p:spPr bwMode="auto">
          <a:xfrm>
            <a:off x="9097808" y="2383720"/>
            <a:ext cx="1267598" cy="740977"/>
          </a:xfrm>
          <a:custGeom>
            <a:avLst/>
            <a:gdLst>
              <a:gd name="T0" fmla="*/ 384 w 771"/>
              <a:gd name="T1" fmla="*/ 0 h 422"/>
              <a:gd name="T2" fmla="*/ 549 w 771"/>
              <a:gd name="T3" fmla="*/ 110 h 422"/>
              <a:gd name="T4" fmla="*/ 551 w 771"/>
              <a:gd name="T5" fmla="*/ 115 h 422"/>
              <a:gd name="T6" fmla="*/ 565 w 771"/>
              <a:gd name="T7" fmla="*/ 110 h 422"/>
              <a:gd name="T8" fmla="*/ 612 w 771"/>
              <a:gd name="T9" fmla="*/ 103 h 422"/>
              <a:gd name="T10" fmla="*/ 771 w 771"/>
              <a:gd name="T11" fmla="*/ 262 h 422"/>
              <a:gd name="T12" fmla="*/ 628 w 771"/>
              <a:gd name="T13" fmla="*/ 420 h 422"/>
              <a:gd name="T14" fmla="*/ 616 w 771"/>
              <a:gd name="T15" fmla="*/ 421 h 422"/>
              <a:gd name="T16" fmla="*/ 610 w 771"/>
              <a:gd name="T17" fmla="*/ 421 h 422"/>
              <a:gd name="T18" fmla="*/ 98 w 771"/>
              <a:gd name="T19" fmla="*/ 421 h 422"/>
              <a:gd name="T20" fmla="*/ 91 w 771"/>
              <a:gd name="T21" fmla="*/ 422 h 422"/>
              <a:gd name="T22" fmla="*/ 74 w 771"/>
              <a:gd name="T23" fmla="*/ 419 h 422"/>
              <a:gd name="T24" fmla="*/ 12 w 771"/>
              <a:gd name="T25" fmla="*/ 312 h 422"/>
              <a:gd name="T26" fmla="*/ 101 w 771"/>
              <a:gd name="T27" fmla="*/ 247 h 422"/>
              <a:gd name="T28" fmla="*/ 108 w 771"/>
              <a:gd name="T29" fmla="*/ 249 h 422"/>
              <a:gd name="T30" fmla="*/ 106 w 771"/>
              <a:gd name="T31" fmla="*/ 238 h 422"/>
              <a:gd name="T32" fmla="*/ 119 w 771"/>
              <a:gd name="T33" fmla="*/ 179 h 422"/>
              <a:gd name="T34" fmla="*/ 201 w 771"/>
              <a:gd name="T35" fmla="*/ 128 h 422"/>
              <a:gd name="T36" fmla="*/ 213 w 771"/>
              <a:gd name="T37" fmla="*/ 128 h 422"/>
              <a:gd name="T38" fmla="*/ 213 w 771"/>
              <a:gd name="T39" fmla="*/ 127 h 422"/>
              <a:gd name="T40" fmla="*/ 384 w 771"/>
              <a:gd name="T41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1" h="422">
                <a:moveTo>
                  <a:pt x="384" y="0"/>
                </a:moveTo>
                <a:cubicBezTo>
                  <a:pt x="458" y="0"/>
                  <a:pt x="522" y="46"/>
                  <a:pt x="549" y="110"/>
                </a:cubicBezTo>
                <a:cubicBezTo>
                  <a:pt x="551" y="115"/>
                  <a:pt x="551" y="115"/>
                  <a:pt x="551" y="115"/>
                </a:cubicBezTo>
                <a:cubicBezTo>
                  <a:pt x="565" y="110"/>
                  <a:pt x="565" y="110"/>
                  <a:pt x="565" y="110"/>
                </a:cubicBezTo>
                <a:cubicBezTo>
                  <a:pt x="580" y="105"/>
                  <a:pt x="596" y="103"/>
                  <a:pt x="612" y="103"/>
                </a:cubicBezTo>
                <a:cubicBezTo>
                  <a:pt x="700" y="103"/>
                  <a:pt x="771" y="174"/>
                  <a:pt x="771" y="262"/>
                </a:cubicBezTo>
                <a:cubicBezTo>
                  <a:pt x="771" y="344"/>
                  <a:pt x="708" y="412"/>
                  <a:pt x="628" y="420"/>
                </a:cubicBezTo>
                <a:cubicBezTo>
                  <a:pt x="616" y="421"/>
                  <a:pt x="616" y="421"/>
                  <a:pt x="616" y="421"/>
                </a:cubicBezTo>
                <a:cubicBezTo>
                  <a:pt x="610" y="421"/>
                  <a:pt x="610" y="421"/>
                  <a:pt x="610" y="421"/>
                </a:cubicBezTo>
                <a:cubicBezTo>
                  <a:pt x="98" y="421"/>
                  <a:pt x="98" y="421"/>
                  <a:pt x="98" y="421"/>
                </a:cubicBezTo>
                <a:cubicBezTo>
                  <a:pt x="91" y="422"/>
                  <a:pt x="91" y="422"/>
                  <a:pt x="91" y="422"/>
                </a:cubicBezTo>
                <a:cubicBezTo>
                  <a:pt x="85" y="421"/>
                  <a:pt x="79" y="420"/>
                  <a:pt x="74" y="419"/>
                </a:cubicBezTo>
                <a:cubicBezTo>
                  <a:pt x="27" y="406"/>
                  <a:pt x="0" y="359"/>
                  <a:pt x="12" y="312"/>
                </a:cubicBezTo>
                <a:cubicBezTo>
                  <a:pt x="23" y="271"/>
                  <a:pt x="61" y="245"/>
                  <a:pt x="101" y="247"/>
                </a:cubicBezTo>
                <a:cubicBezTo>
                  <a:pt x="108" y="249"/>
                  <a:pt x="108" y="249"/>
                  <a:pt x="108" y="249"/>
                </a:cubicBezTo>
                <a:cubicBezTo>
                  <a:pt x="106" y="238"/>
                  <a:pt x="106" y="238"/>
                  <a:pt x="106" y="238"/>
                </a:cubicBezTo>
                <a:cubicBezTo>
                  <a:pt x="105" y="218"/>
                  <a:pt x="109" y="198"/>
                  <a:pt x="119" y="179"/>
                </a:cubicBezTo>
                <a:cubicBezTo>
                  <a:pt x="137" y="148"/>
                  <a:pt x="168" y="130"/>
                  <a:pt x="201" y="128"/>
                </a:cubicBezTo>
                <a:cubicBezTo>
                  <a:pt x="213" y="128"/>
                  <a:pt x="213" y="128"/>
                  <a:pt x="213" y="128"/>
                </a:cubicBezTo>
                <a:cubicBezTo>
                  <a:pt x="213" y="127"/>
                  <a:pt x="213" y="127"/>
                  <a:pt x="213" y="127"/>
                </a:cubicBezTo>
                <a:cubicBezTo>
                  <a:pt x="236" y="53"/>
                  <a:pt x="304" y="0"/>
                  <a:pt x="384" y="0"/>
                </a:cubicBezTo>
                <a:close/>
              </a:path>
            </a:pathLst>
          </a:custGeom>
          <a:solidFill>
            <a:schemeClr val="bg1"/>
          </a:solidFill>
          <a:ln w="19050" cap="sq">
            <a:solidFill>
              <a:schemeClr val="accent5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C0C0C0"/>
              </a:highlight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C889EBEB-C35D-CD41-8E24-68D71C4AEE09}"/>
              </a:ext>
            </a:extLst>
          </p:cNvPr>
          <p:cNvCxnSpPr>
            <a:cxnSpLocks/>
          </p:cNvCxnSpPr>
          <p:nvPr/>
        </p:nvCxnSpPr>
        <p:spPr>
          <a:xfrm flipH="1">
            <a:off x="9390499" y="3122941"/>
            <a:ext cx="4687" cy="66291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4F04F9C6-4010-6A48-8231-0DEC5D288BFD}"/>
              </a:ext>
            </a:extLst>
          </p:cNvPr>
          <p:cNvCxnSpPr>
            <a:cxnSpLocks/>
            <a:stCxn id="364" idx="8"/>
          </p:cNvCxnSpPr>
          <p:nvPr/>
        </p:nvCxnSpPr>
        <p:spPr>
          <a:xfrm flipH="1">
            <a:off x="10097749" y="3122941"/>
            <a:ext cx="2958" cy="121852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TextBox 371">
            <a:extLst>
              <a:ext uri="{FF2B5EF4-FFF2-40B4-BE49-F238E27FC236}">
                <a16:creationId xmlns:a16="http://schemas.microsoft.com/office/drawing/2014/main" id="{03129553-DD41-3C49-9387-12526D1645B6}"/>
              </a:ext>
            </a:extLst>
          </p:cNvPr>
          <p:cNvSpPr txBox="1"/>
          <p:nvPr/>
        </p:nvSpPr>
        <p:spPr>
          <a:xfrm>
            <a:off x="9162894" y="5276099"/>
            <a:ext cx="1019849" cy="5666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L2E-Web Segment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57EF9C9C-D9A3-0147-B736-C048C9FDC92E}"/>
              </a:ext>
            </a:extLst>
          </p:cNvPr>
          <p:cNvSpPr txBox="1"/>
          <p:nvPr/>
        </p:nvSpPr>
        <p:spPr>
          <a:xfrm>
            <a:off x="8988551" y="2482631"/>
            <a:ext cx="1520083" cy="6773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lvl="0" algn="ctr" defTabSz="914026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latin typeface="Segoe UI Semibold"/>
              </a:rPr>
              <a:t> AVS </a:t>
            </a:r>
          </a:p>
          <a:p>
            <a:pPr lvl="0" algn="ctr" defTabSz="914026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latin typeface="Segoe UI Semibold"/>
              </a:rPr>
              <a:t>Underlay 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208E09C9-74A2-1049-92D0-D28F75BFE4E2}"/>
              </a:ext>
            </a:extLst>
          </p:cNvPr>
          <p:cNvSpPr txBox="1"/>
          <p:nvPr/>
        </p:nvSpPr>
        <p:spPr>
          <a:xfrm>
            <a:off x="9866959" y="4386567"/>
            <a:ext cx="1386341" cy="5666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lvl="0" defTabSz="914377">
              <a:lnSpc>
                <a:spcPct val="90000"/>
              </a:lnSpc>
              <a:defRPr/>
            </a:pPr>
            <a:r>
              <a:rPr lang="en-US" sz="1000" b="1">
                <a:solidFill>
                  <a:srgbClr val="000000"/>
                </a:solidFill>
              </a:rPr>
              <a:t>Tier-1</a:t>
            </a:r>
          </a:p>
          <a:p>
            <a:pPr lvl="0" defTabSz="914377">
              <a:lnSpc>
                <a:spcPct val="90000"/>
              </a:lnSpc>
              <a:defRPr/>
            </a:pPr>
            <a:r>
              <a:rPr lang="en-US" sz="1000" b="1">
                <a:solidFill>
                  <a:srgbClr val="000000"/>
                </a:solidFill>
              </a:rPr>
              <a:t>(Active/Standby)</a:t>
            </a:r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A5AFF587-A958-BE4B-BE8F-B92AF4687923}"/>
              </a:ext>
            </a:extLst>
          </p:cNvPr>
          <p:cNvCxnSpPr>
            <a:cxnSpLocks/>
            <a:endCxn id="364" idx="0"/>
          </p:cNvCxnSpPr>
          <p:nvPr/>
        </p:nvCxnSpPr>
        <p:spPr>
          <a:xfrm flipH="1">
            <a:off x="9729141" y="2052065"/>
            <a:ext cx="1998" cy="331655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3" name="Graphic 194">
            <a:extLst>
              <a:ext uri="{FF2B5EF4-FFF2-40B4-BE49-F238E27FC236}">
                <a16:creationId xmlns:a16="http://schemas.microsoft.com/office/drawing/2014/main" id="{B4BD5EF3-3FE3-D845-A41F-8D9ADBF9F89F}"/>
              </a:ext>
            </a:extLst>
          </p:cNvPr>
          <p:cNvGrpSpPr/>
          <p:nvPr/>
        </p:nvGrpSpPr>
        <p:grpSpPr>
          <a:xfrm>
            <a:off x="9497795" y="1723725"/>
            <a:ext cx="467623" cy="466689"/>
            <a:chOff x="10849928" y="863324"/>
            <a:chExt cx="477000" cy="476047"/>
          </a:xfrm>
        </p:grpSpPr>
        <p:sp>
          <p:nvSpPr>
            <p:cNvPr id="384" name="Freeform: Shape 68">
              <a:extLst>
                <a:ext uri="{FF2B5EF4-FFF2-40B4-BE49-F238E27FC236}">
                  <a16:creationId xmlns:a16="http://schemas.microsoft.com/office/drawing/2014/main" id="{8BC4E5ED-C5E7-9647-8216-47E4CBB1E838}"/>
                </a:ext>
              </a:extLst>
            </p:cNvPr>
            <p:cNvSpPr/>
            <p:nvPr/>
          </p:nvSpPr>
          <p:spPr>
            <a:xfrm>
              <a:off x="10849928" y="863324"/>
              <a:ext cx="477000" cy="476047"/>
            </a:xfrm>
            <a:custGeom>
              <a:avLst/>
              <a:gdLst>
                <a:gd name="connsiteX0" fmla="*/ 238024 w 477000"/>
                <a:gd name="connsiteY0" fmla="*/ 476048 h 476047"/>
                <a:gd name="connsiteX1" fmla="*/ 206605 w 477000"/>
                <a:gd name="connsiteY1" fmla="*/ 462719 h 476047"/>
                <a:gd name="connsiteX2" fmla="*/ 13329 w 477000"/>
                <a:gd name="connsiteY2" fmla="*/ 269443 h 476047"/>
                <a:gd name="connsiteX3" fmla="*/ 0 w 477000"/>
                <a:gd name="connsiteY3" fmla="*/ 238024 h 476047"/>
                <a:gd name="connsiteX4" fmla="*/ 13329 w 477000"/>
                <a:gd name="connsiteY4" fmla="*/ 206605 h 476047"/>
                <a:gd name="connsiteX5" fmla="*/ 206605 w 477000"/>
                <a:gd name="connsiteY5" fmla="*/ 13329 h 476047"/>
                <a:gd name="connsiteX6" fmla="*/ 238024 w 477000"/>
                <a:gd name="connsiteY6" fmla="*/ 0 h 476047"/>
                <a:gd name="connsiteX7" fmla="*/ 269443 w 477000"/>
                <a:gd name="connsiteY7" fmla="*/ 13329 h 476047"/>
                <a:gd name="connsiteX8" fmla="*/ 463671 w 477000"/>
                <a:gd name="connsiteY8" fmla="*/ 207557 h 476047"/>
                <a:gd name="connsiteX9" fmla="*/ 477000 w 477000"/>
                <a:gd name="connsiteY9" fmla="*/ 238976 h 476047"/>
                <a:gd name="connsiteX10" fmla="*/ 463671 w 477000"/>
                <a:gd name="connsiteY10" fmla="*/ 270395 h 476047"/>
                <a:gd name="connsiteX11" fmla="*/ 269443 w 477000"/>
                <a:gd name="connsiteY11" fmla="*/ 462719 h 476047"/>
                <a:gd name="connsiteX12" fmla="*/ 238024 w 477000"/>
                <a:gd name="connsiteY12" fmla="*/ 476048 h 4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000" h="476047">
                  <a:moveTo>
                    <a:pt x="238024" y="476048"/>
                  </a:moveTo>
                  <a:cubicBezTo>
                    <a:pt x="226599" y="476048"/>
                    <a:pt x="215174" y="471288"/>
                    <a:pt x="206605" y="462719"/>
                  </a:cubicBezTo>
                  <a:lnTo>
                    <a:pt x="13329" y="269443"/>
                  </a:lnTo>
                  <a:cubicBezTo>
                    <a:pt x="4760" y="260874"/>
                    <a:pt x="0" y="249449"/>
                    <a:pt x="0" y="238024"/>
                  </a:cubicBezTo>
                  <a:cubicBezTo>
                    <a:pt x="0" y="226599"/>
                    <a:pt x="4760" y="215174"/>
                    <a:pt x="13329" y="206605"/>
                  </a:cubicBezTo>
                  <a:lnTo>
                    <a:pt x="206605" y="13329"/>
                  </a:lnTo>
                  <a:cubicBezTo>
                    <a:pt x="215174" y="4760"/>
                    <a:pt x="226599" y="0"/>
                    <a:pt x="238024" y="0"/>
                  </a:cubicBezTo>
                  <a:cubicBezTo>
                    <a:pt x="249449" y="0"/>
                    <a:pt x="260874" y="4760"/>
                    <a:pt x="269443" y="13329"/>
                  </a:cubicBezTo>
                  <a:lnTo>
                    <a:pt x="463671" y="207557"/>
                  </a:lnTo>
                  <a:cubicBezTo>
                    <a:pt x="472240" y="216126"/>
                    <a:pt x="477000" y="226599"/>
                    <a:pt x="477000" y="238976"/>
                  </a:cubicBezTo>
                  <a:cubicBezTo>
                    <a:pt x="477000" y="250401"/>
                    <a:pt x="472240" y="261826"/>
                    <a:pt x="463671" y="270395"/>
                  </a:cubicBezTo>
                  <a:lnTo>
                    <a:pt x="269443" y="462719"/>
                  </a:lnTo>
                  <a:cubicBezTo>
                    <a:pt x="260874" y="471288"/>
                    <a:pt x="249449" y="476048"/>
                    <a:pt x="238024" y="476048"/>
                  </a:cubicBezTo>
                </a:path>
              </a:pathLst>
            </a:custGeom>
            <a:solidFill>
              <a:schemeClr val="accent5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85" name="Freeform: Shape 69">
              <a:extLst>
                <a:ext uri="{FF2B5EF4-FFF2-40B4-BE49-F238E27FC236}">
                  <a16:creationId xmlns:a16="http://schemas.microsoft.com/office/drawing/2014/main" id="{02C22BDA-4D38-F843-93D8-C4DC33A4DDB2}"/>
                </a:ext>
              </a:extLst>
            </p:cNvPr>
            <p:cNvSpPr/>
            <p:nvPr/>
          </p:nvSpPr>
          <p:spPr>
            <a:xfrm>
              <a:off x="10849928" y="863324"/>
              <a:ext cx="329425" cy="378934"/>
            </a:xfrm>
            <a:custGeom>
              <a:avLst/>
              <a:gdLst>
                <a:gd name="connsiteX0" fmla="*/ 269443 w 329425"/>
                <a:gd name="connsiteY0" fmla="*/ 13329 h 378934"/>
                <a:gd name="connsiteX1" fmla="*/ 238024 w 329425"/>
                <a:gd name="connsiteY1" fmla="*/ 0 h 378934"/>
                <a:gd name="connsiteX2" fmla="*/ 206605 w 329425"/>
                <a:gd name="connsiteY2" fmla="*/ 13329 h 378934"/>
                <a:gd name="connsiteX3" fmla="*/ 13329 w 329425"/>
                <a:gd name="connsiteY3" fmla="*/ 206605 h 378934"/>
                <a:gd name="connsiteX4" fmla="*/ 0 w 329425"/>
                <a:gd name="connsiteY4" fmla="*/ 238024 h 378934"/>
                <a:gd name="connsiteX5" fmla="*/ 13329 w 329425"/>
                <a:gd name="connsiteY5" fmla="*/ 269443 h 378934"/>
                <a:gd name="connsiteX6" fmla="*/ 122820 w 329425"/>
                <a:gd name="connsiteY6" fmla="*/ 378934 h 378934"/>
                <a:gd name="connsiteX7" fmla="*/ 329425 w 329425"/>
                <a:gd name="connsiteY7" fmla="*/ 73311 h 378934"/>
                <a:gd name="connsiteX8" fmla="*/ 269443 w 329425"/>
                <a:gd name="connsiteY8" fmla="*/ 13329 h 3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25" h="378934">
                  <a:moveTo>
                    <a:pt x="269443" y="13329"/>
                  </a:moveTo>
                  <a:cubicBezTo>
                    <a:pt x="260874" y="4760"/>
                    <a:pt x="249449" y="0"/>
                    <a:pt x="238024" y="0"/>
                  </a:cubicBezTo>
                  <a:cubicBezTo>
                    <a:pt x="226599" y="0"/>
                    <a:pt x="215174" y="4760"/>
                    <a:pt x="206605" y="13329"/>
                  </a:cubicBezTo>
                  <a:lnTo>
                    <a:pt x="13329" y="206605"/>
                  </a:lnTo>
                  <a:cubicBezTo>
                    <a:pt x="4760" y="215174"/>
                    <a:pt x="0" y="226599"/>
                    <a:pt x="0" y="238024"/>
                  </a:cubicBezTo>
                  <a:cubicBezTo>
                    <a:pt x="0" y="249449"/>
                    <a:pt x="4760" y="260874"/>
                    <a:pt x="13329" y="269443"/>
                  </a:cubicBezTo>
                  <a:lnTo>
                    <a:pt x="122820" y="378934"/>
                  </a:lnTo>
                  <a:lnTo>
                    <a:pt x="329425" y="73311"/>
                  </a:lnTo>
                  <a:lnTo>
                    <a:pt x="269443" y="13329"/>
                  </a:lnTo>
                  <a:close/>
                </a:path>
              </a:pathLst>
            </a:custGeom>
            <a:solidFill>
              <a:schemeClr val="accent5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86" name="Freeform: Shape 70">
              <a:extLst>
                <a:ext uri="{FF2B5EF4-FFF2-40B4-BE49-F238E27FC236}">
                  <a16:creationId xmlns:a16="http://schemas.microsoft.com/office/drawing/2014/main" id="{9CF51BE2-AA3C-E04D-8023-D8A5B5030566}"/>
                </a:ext>
              </a:extLst>
            </p:cNvPr>
            <p:cNvSpPr/>
            <p:nvPr/>
          </p:nvSpPr>
          <p:spPr>
            <a:xfrm>
              <a:off x="11025113" y="905216"/>
              <a:ext cx="125676" cy="154239"/>
            </a:xfrm>
            <a:custGeom>
              <a:avLst/>
              <a:gdLst>
                <a:gd name="connsiteX0" fmla="*/ 62838 w 125676"/>
                <a:gd name="connsiteY0" fmla="*/ 0 h 154239"/>
                <a:gd name="connsiteX1" fmla="*/ 0 w 125676"/>
                <a:gd name="connsiteY1" fmla="*/ 62838 h 154239"/>
                <a:gd name="connsiteX2" fmla="*/ 44749 w 125676"/>
                <a:gd name="connsiteY2" fmla="*/ 62838 h 154239"/>
                <a:gd name="connsiteX3" fmla="*/ 44749 w 125676"/>
                <a:gd name="connsiteY3" fmla="*/ 154240 h 154239"/>
                <a:gd name="connsiteX4" fmla="*/ 81880 w 125676"/>
                <a:gd name="connsiteY4" fmla="*/ 154240 h 154239"/>
                <a:gd name="connsiteX5" fmla="*/ 81880 w 125676"/>
                <a:gd name="connsiteY5" fmla="*/ 62838 h 154239"/>
                <a:gd name="connsiteX6" fmla="*/ 125677 w 125676"/>
                <a:gd name="connsiteY6" fmla="*/ 62838 h 1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4239">
                  <a:moveTo>
                    <a:pt x="62838" y="0"/>
                  </a:moveTo>
                  <a:lnTo>
                    <a:pt x="0" y="62838"/>
                  </a:lnTo>
                  <a:lnTo>
                    <a:pt x="44749" y="62838"/>
                  </a:lnTo>
                  <a:lnTo>
                    <a:pt x="44749" y="154240"/>
                  </a:lnTo>
                  <a:lnTo>
                    <a:pt x="81880" y="154240"/>
                  </a:lnTo>
                  <a:lnTo>
                    <a:pt x="81880" y="62838"/>
                  </a:lnTo>
                  <a:lnTo>
                    <a:pt x="125677" y="62838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87" name="Freeform: Shape 71">
              <a:extLst>
                <a:ext uri="{FF2B5EF4-FFF2-40B4-BE49-F238E27FC236}">
                  <a16:creationId xmlns:a16="http://schemas.microsoft.com/office/drawing/2014/main" id="{2F7B8DEF-3269-F044-8C4E-58FDE7BE3F2B}"/>
                </a:ext>
              </a:extLst>
            </p:cNvPr>
            <p:cNvSpPr/>
            <p:nvPr/>
          </p:nvSpPr>
          <p:spPr>
            <a:xfrm>
              <a:off x="11025113" y="1145144"/>
              <a:ext cx="125676" cy="152335"/>
            </a:xfrm>
            <a:custGeom>
              <a:avLst/>
              <a:gdLst>
                <a:gd name="connsiteX0" fmla="*/ 62838 w 125676"/>
                <a:gd name="connsiteY0" fmla="*/ 152335 h 152335"/>
                <a:gd name="connsiteX1" fmla="*/ 125677 w 125676"/>
                <a:gd name="connsiteY1" fmla="*/ 89497 h 152335"/>
                <a:gd name="connsiteX2" fmla="*/ 80928 w 125676"/>
                <a:gd name="connsiteY2" fmla="*/ 89497 h 152335"/>
                <a:gd name="connsiteX3" fmla="*/ 80928 w 125676"/>
                <a:gd name="connsiteY3" fmla="*/ 0 h 152335"/>
                <a:gd name="connsiteX4" fmla="*/ 43796 w 125676"/>
                <a:gd name="connsiteY4" fmla="*/ 0 h 152335"/>
                <a:gd name="connsiteX5" fmla="*/ 43796 w 125676"/>
                <a:gd name="connsiteY5" fmla="*/ 89497 h 152335"/>
                <a:gd name="connsiteX6" fmla="*/ 0 w 125676"/>
                <a:gd name="connsiteY6" fmla="*/ 89497 h 1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2335">
                  <a:moveTo>
                    <a:pt x="62838" y="152335"/>
                  </a:moveTo>
                  <a:lnTo>
                    <a:pt x="125677" y="89497"/>
                  </a:lnTo>
                  <a:lnTo>
                    <a:pt x="80928" y="89497"/>
                  </a:lnTo>
                  <a:lnTo>
                    <a:pt x="80928" y="0"/>
                  </a:lnTo>
                  <a:lnTo>
                    <a:pt x="43796" y="0"/>
                  </a:lnTo>
                  <a:lnTo>
                    <a:pt x="43796" y="89497"/>
                  </a:lnTo>
                  <a:lnTo>
                    <a:pt x="0" y="89497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88" name="Freeform: Shape 72">
              <a:extLst>
                <a:ext uri="{FF2B5EF4-FFF2-40B4-BE49-F238E27FC236}">
                  <a16:creationId xmlns:a16="http://schemas.microsoft.com/office/drawing/2014/main" id="{00921F4E-C9E0-8E4E-8405-EBD980EB5473}"/>
                </a:ext>
              </a:extLst>
            </p:cNvPr>
            <p:cNvSpPr/>
            <p:nvPr/>
          </p:nvSpPr>
          <p:spPr>
            <a:xfrm>
              <a:off x="11117466" y="1038509"/>
              <a:ext cx="147574" cy="125676"/>
            </a:xfrm>
            <a:custGeom>
              <a:avLst/>
              <a:gdLst>
                <a:gd name="connsiteX0" fmla="*/ 0 w 147574"/>
                <a:gd name="connsiteY0" fmla="*/ 62838 h 125676"/>
                <a:gd name="connsiteX1" fmla="*/ 62838 w 147574"/>
                <a:gd name="connsiteY1" fmla="*/ 125677 h 125676"/>
                <a:gd name="connsiteX2" fmla="*/ 62838 w 147574"/>
                <a:gd name="connsiteY2" fmla="*/ 81880 h 125676"/>
                <a:gd name="connsiteX3" fmla="*/ 147575 w 147574"/>
                <a:gd name="connsiteY3" fmla="*/ 81880 h 125676"/>
                <a:gd name="connsiteX4" fmla="*/ 147575 w 147574"/>
                <a:gd name="connsiteY4" fmla="*/ 43796 h 125676"/>
                <a:gd name="connsiteX5" fmla="*/ 62838 w 147574"/>
                <a:gd name="connsiteY5" fmla="*/ 43796 h 125676"/>
                <a:gd name="connsiteX6" fmla="*/ 62838 w 147574"/>
                <a:gd name="connsiteY6" fmla="*/ 0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74" h="125676">
                  <a:moveTo>
                    <a:pt x="0" y="62838"/>
                  </a:moveTo>
                  <a:lnTo>
                    <a:pt x="62838" y="125677"/>
                  </a:lnTo>
                  <a:lnTo>
                    <a:pt x="62838" y="81880"/>
                  </a:lnTo>
                  <a:lnTo>
                    <a:pt x="147575" y="81880"/>
                  </a:lnTo>
                  <a:lnTo>
                    <a:pt x="147575" y="43796"/>
                  </a:lnTo>
                  <a:lnTo>
                    <a:pt x="62838" y="43796"/>
                  </a:lnTo>
                  <a:lnTo>
                    <a:pt x="62838" y="0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89" name="Freeform: Shape 73">
              <a:extLst>
                <a:ext uri="{FF2B5EF4-FFF2-40B4-BE49-F238E27FC236}">
                  <a16:creationId xmlns:a16="http://schemas.microsoft.com/office/drawing/2014/main" id="{6CA32BC2-2B7A-C943-8DEB-A9B531B1D59F}"/>
                </a:ext>
              </a:extLst>
            </p:cNvPr>
            <p:cNvSpPr/>
            <p:nvPr/>
          </p:nvSpPr>
          <p:spPr>
            <a:xfrm>
              <a:off x="10910862" y="1038509"/>
              <a:ext cx="148526" cy="125676"/>
            </a:xfrm>
            <a:custGeom>
              <a:avLst/>
              <a:gdLst>
                <a:gd name="connsiteX0" fmla="*/ 148527 w 148526"/>
                <a:gd name="connsiteY0" fmla="*/ 62838 h 125676"/>
                <a:gd name="connsiteX1" fmla="*/ 85689 w 148526"/>
                <a:gd name="connsiteY1" fmla="*/ 0 h 125676"/>
                <a:gd name="connsiteX2" fmla="*/ 85689 w 148526"/>
                <a:gd name="connsiteY2" fmla="*/ 43796 h 125676"/>
                <a:gd name="connsiteX3" fmla="*/ 0 w 148526"/>
                <a:gd name="connsiteY3" fmla="*/ 43796 h 125676"/>
                <a:gd name="connsiteX4" fmla="*/ 0 w 148526"/>
                <a:gd name="connsiteY4" fmla="*/ 81880 h 125676"/>
                <a:gd name="connsiteX5" fmla="*/ 85689 w 148526"/>
                <a:gd name="connsiteY5" fmla="*/ 81880 h 125676"/>
                <a:gd name="connsiteX6" fmla="*/ 85689 w 148526"/>
                <a:gd name="connsiteY6" fmla="*/ 125677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26" h="125676">
                  <a:moveTo>
                    <a:pt x="148527" y="62838"/>
                  </a:moveTo>
                  <a:lnTo>
                    <a:pt x="85689" y="0"/>
                  </a:lnTo>
                  <a:lnTo>
                    <a:pt x="85689" y="43796"/>
                  </a:lnTo>
                  <a:lnTo>
                    <a:pt x="0" y="43796"/>
                  </a:lnTo>
                  <a:lnTo>
                    <a:pt x="0" y="81880"/>
                  </a:lnTo>
                  <a:lnTo>
                    <a:pt x="85689" y="81880"/>
                  </a:lnTo>
                  <a:lnTo>
                    <a:pt x="85689" y="125677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</p:grpSp>
      <p:sp>
        <p:nvSpPr>
          <p:cNvPr id="390" name="TextBox 389">
            <a:extLst>
              <a:ext uri="{FF2B5EF4-FFF2-40B4-BE49-F238E27FC236}">
                <a16:creationId xmlns:a16="http://schemas.microsoft.com/office/drawing/2014/main" id="{234C16E3-0B72-0741-A086-FBA3118739D7}"/>
              </a:ext>
            </a:extLst>
          </p:cNvPr>
          <p:cNvSpPr txBox="1"/>
          <p:nvPr/>
        </p:nvSpPr>
        <p:spPr>
          <a:xfrm>
            <a:off x="9425054" y="3387053"/>
            <a:ext cx="613693" cy="428116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BGP</a:t>
            </a:r>
          </a:p>
        </p:txBody>
      </p: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9E76E930-5928-514C-9DC1-538D294A4EF3}"/>
              </a:ext>
            </a:extLst>
          </p:cNvPr>
          <p:cNvGrpSpPr/>
          <p:nvPr/>
        </p:nvGrpSpPr>
        <p:grpSpPr>
          <a:xfrm>
            <a:off x="5342646" y="4128666"/>
            <a:ext cx="1795535" cy="1635786"/>
            <a:chOff x="5616946" y="4480182"/>
            <a:chExt cx="1795535" cy="1635786"/>
          </a:xfrm>
        </p:grpSpPr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10192AFA-BF61-8948-BE0A-D29A07152CFE}"/>
                </a:ext>
              </a:extLst>
            </p:cNvPr>
            <p:cNvSpPr txBox="1"/>
            <p:nvPr/>
          </p:nvSpPr>
          <p:spPr>
            <a:xfrm>
              <a:off x="5926209" y="4480182"/>
              <a:ext cx="129386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b="1"/>
                <a:t>1. Site Pairing</a:t>
              </a:r>
            </a:p>
          </p:txBody>
        </p:sp>
        <p:cxnSp>
          <p:nvCxnSpPr>
            <p:cNvPr id="401" name="Straight Arrow Connector 400">
              <a:extLst>
                <a:ext uri="{FF2B5EF4-FFF2-40B4-BE49-F238E27FC236}">
                  <a16:creationId xmlns:a16="http://schemas.microsoft.com/office/drawing/2014/main" id="{5D9C05C6-F839-044C-ADBC-11B1D811EE00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618097" y="5222774"/>
              <a:ext cx="1684685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Arrow Connector 401">
              <a:extLst>
                <a:ext uri="{FF2B5EF4-FFF2-40B4-BE49-F238E27FC236}">
                  <a16:creationId xmlns:a16="http://schemas.microsoft.com/office/drawing/2014/main" id="{D9147757-275A-DC4B-AA12-FDF484F4195C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618097" y="4815867"/>
              <a:ext cx="1684685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DCA882B5-1E44-934A-B64F-B062CD865320}"/>
                </a:ext>
              </a:extLst>
            </p:cNvPr>
            <p:cNvSpPr txBox="1"/>
            <p:nvPr/>
          </p:nvSpPr>
          <p:spPr>
            <a:xfrm>
              <a:off x="5937619" y="4890306"/>
              <a:ext cx="129386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b="1"/>
                <a:t>2. Hybridity</a:t>
              </a:r>
            </a:p>
          </p:txBody>
        </p: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9975F58B-5E9B-6C45-B052-BE5C90D753B1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616946" y="6115968"/>
              <a:ext cx="1684685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AE1C7864-CB95-D942-AB89-EBF165EBEAFF}"/>
                </a:ext>
              </a:extLst>
            </p:cNvPr>
            <p:cNvSpPr txBox="1"/>
            <p:nvPr/>
          </p:nvSpPr>
          <p:spPr>
            <a:xfrm>
              <a:off x="5922785" y="5421131"/>
              <a:ext cx="148969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b="1" dirty="0"/>
                <a:t>3. Cold/Bulk Migration or use L2 Extension</a:t>
              </a: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11E091EF-6980-E547-AD01-48E81DC95D0C}"/>
              </a:ext>
            </a:extLst>
          </p:cNvPr>
          <p:cNvSpPr txBox="1"/>
          <p:nvPr/>
        </p:nvSpPr>
        <p:spPr>
          <a:xfrm>
            <a:off x="8940404" y="6113413"/>
            <a:ext cx="1520083" cy="511133"/>
          </a:xfrm>
          <a:prstGeom prst="rect">
            <a:avLst/>
          </a:prstGeom>
          <a:noFill/>
        </p:spPr>
        <p:txBody>
          <a:bodyPr wrap="square" lIns="179208" tIns="143367" rIns="179208" bIns="143367" rtlCol="0" anchor="t">
            <a:spAutoFit/>
          </a:bodyPr>
          <a:lstStyle/>
          <a:p>
            <a:pPr marL="0" marR="0" lvl="0" indent="0" algn="l" defTabSz="9140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ESXi Host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001C1D-2E02-3B47-83D7-D2D6F53E484F}"/>
              </a:ext>
            </a:extLst>
          </p:cNvPr>
          <p:cNvGrpSpPr/>
          <p:nvPr/>
        </p:nvGrpSpPr>
        <p:grpSpPr>
          <a:xfrm>
            <a:off x="8156916" y="4878470"/>
            <a:ext cx="1525638" cy="616437"/>
            <a:chOff x="8156916" y="4878470"/>
            <a:chExt cx="1525638" cy="616437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9D270B8-4BFF-1F4B-BA84-BD6EB2900C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6916" y="5494907"/>
              <a:ext cx="123402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7029D0F-4B25-CF42-9081-AEE56A7FC7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31415" y="4878470"/>
              <a:ext cx="951139" cy="60772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2" name="Rectangle: Rounded Corners 4">
            <a:extLst>
              <a:ext uri="{FF2B5EF4-FFF2-40B4-BE49-F238E27FC236}">
                <a16:creationId xmlns:a16="http://schemas.microsoft.com/office/drawing/2014/main" id="{8F3F3BE6-7243-7840-BAD8-C07C219B30D6}"/>
              </a:ext>
            </a:extLst>
          </p:cNvPr>
          <p:cNvSpPr/>
          <p:nvPr/>
        </p:nvSpPr>
        <p:spPr bwMode="auto">
          <a:xfrm>
            <a:off x="619914" y="4701851"/>
            <a:ext cx="4433907" cy="1977045"/>
          </a:xfrm>
          <a:prstGeom prst="roundRect">
            <a:avLst>
              <a:gd name="adj" fmla="val 8649"/>
            </a:avLst>
          </a:prstGeom>
          <a:noFill/>
          <a:ln w="19050" cap="sq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143" name="Rounded Rectangle 112">
            <a:extLst>
              <a:ext uri="{FF2B5EF4-FFF2-40B4-BE49-F238E27FC236}">
                <a16:creationId xmlns:a16="http://schemas.microsoft.com/office/drawing/2014/main" id="{030DECC7-3DC5-6C47-8A28-1949CE1F4953}"/>
              </a:ext>
            </a:extLst>
          </p:cNvPr>
          <p:cNvSpPr/>
          <p:nvPr/>
        </p:nvSpPr>
        <p:spPr>
          <a:xfrm>
            <a:off x="758031" y="4970354"/>
            <a:ext cx="4166688" cy="1579751"/>
          </a:xfrm>
          <a:prstGeom prst="roundRect">
            <a:avLst>
              <a:gd name="adj" fmla="val 132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7222" tIns="67222" rIns="67222" bIns="6722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7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Microsoft YaHei" panose="020B0503020204020204" pitchFamily="34" charset="-122"/>
              <a:cs typeface="Futura Medium" panose="020B0602020204020303" pitchFamily="34" charset="-79"/>
              <a:sym typeface="Arial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4B0D9F6-D672-7249-989B-1D8A9654CC54}"/>
              </a:ext>
            </a:extLst>
          </p:cNvPr>
          <p:cNvSpPr/>
          <p:nvPr/>
        </p:nvSpPr>
        <p:spPr>
          <a:xfrm>
            <a:off x="996589" y="5057456"/>
            <a:ext cx="3638796" cy="230679"/>
          </a:xfrm>
          <a:prstGeom prst="rect">
            <a:avLst/>
          </a:prstGeom>
          <a:solidFill>
            <a:srgbClr val="0F78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0FBFF6-4E09-4643-A278-530A52D3D304}"/>
              </a:ext>
            </a:extLst>
          </p:cNvPr>
          <p:cNvGrpSpPr/>
          <p:nvPr/>
        </p:nvGrpSpPr>
        <p:grpSpPr>
          <a:xfrm>
            <a:off x="2739751" y="4480314"/>
            <a:ext cx="668337" cy="235180"/>
            <a:chOff x="2707597" y="3624338"/>
            <a:chExt cx="668337" cy="235180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62CC0B1-16E9-4842-8905-D12D691CB9BA}"/>
                </a:ext>
              </a:extLst>
            </p:cNvPr>
            <p:cNvCxnSpPr>
              <a:cxnSpLocks/>
            </p:cNvCxnSpPr>
            <p:nvPr/>
          </p:nvCxnSpPr>
          <p:spPr>
            <a:xfrm>
              <a:off x="2707597" y="3624338"/>
              <a:ext cx="337050" cy="23518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3ACCDB6-C0B6-934F-8473-CE5770F70C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4647" y="3629502"/>
              <a:ext cx="331287" cy="230016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B814630D-BE47-0C44-B25E-E106CF98CC46}"/>
              </a:ext>
            </a:extLst>
          </p:cNvPr>
          <p:cNvSpPr txBox="1"/>
          <p:nvPr/>
        </p:nvSpPr>
        <p:spPr>
          <a:xfrm>
            <a:off x="2257502" y="6113413"/>
            <a:ext cx="1520083" cy="511133"/>
          </a:xfrm>
          <a:prstGeom prst="rect">
            <a:avLst/>
          </a:prstGeom>
          <a:noFill/>
        </p:spPr>
        <p:txBody>
          <a:bodyPr wrap="square" lIns="179208" tIns="143367" rIns="179208" bIns="143367" rtlCol="0" anchor="t">
            <a:spAutoFit/>
          </a:bodyPr>
          <a:lstStyle/>
          <a:p>
            <a:pPr marL="0" marR="0" lvl="0" indent="0" algn="l" defTabSz="9140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ESXi Host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C07F3EBE-0635-7245-BEC7-5301D3CE59F5}"/>
              </a:ext>
            </a:extLst>
          </p:cNvPr>
          <p:cNvCxnSpPr>
            <a:cxnSpLocks/>
          </p:cNvCxnSpPr>
          <p:nvPr/>
        </p:nvCxnSpPr>
        <p:spPr>
          <a:xfrm flipH="1">
            <a:off x="1125473" y="5496189"/>
            <a:ext cx="1642483" cy="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F5250AE7-D5A6-F941-A882-75E5F4619C7D}"/>
              </a:ext>
            </a:extLst>
          </p:cNvPr>
          <p:cNvCxnSpPr>
            <a:cxnSpLocks/>
          </p:cNvCxnSpPr>
          <p:nvPr/>
        </p:nvCxnSpPr>
        <p:spPr>
          <a:xfrm>
            <a:off x="1718114" y="5305033"/>
            <a:ext cx="0" cy="182219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75EFDDD-ADE9-42EC-9E13-2DCF7B46A87E}"/>
              </a:ext>
            </a:extLst>
          </p:cNvPr>
          <p:cNvGrpSpPr/>
          <p:nvPr/>
        </p:nvGrpSpPr>
        <p:grpSpPr>
          <a:xfrm>
            <a:off x="1718573" y="5494907"/>
            <a:ext cx="1098372" cy="632805"/>
            <a:chOff x="1718573" y="5494907"/>
            <a:chExt cx="1098372" cy="632805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E9B1AF3-75CD-4143-BB76-F67EE9C7E532}"/>
                </a:ext>
              </a:extLst>
            </p:cNvPr>
            <p:cNvCxnSpPr>
              <a:cxnSpLocks/>
            </p:cNvCxnSpPr>
            <p:nvPr/>
          </p:nvCxnSpPr>
          <p:spPr>
            <a:xfrm>
              <a:off x="1938384" y="5494907"/>
              <a:ext cx="1" cy="192637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1" name="Freeform 5">
              <a:extLst>
                <a:ext uri="{FF2B5EF4-FFF2-40B4-BE49-F238E27FC236}">
                  <a16:creationId xmlns:a16="http://schemas.microsoft.com/office/drawing/2014/main" id="{6EF6982C-0600-5C4A-9B23-69ED0F022C4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18573" y="5682144"/>
              <a:ext cx="445568" cy="445568"/>
            </a:xfrm>
            <a:custGeom>
              <a:avLst/>
              <a:gdLst>
                <a:gd name="T0" fmla="*/ 368 w 384"/>
                <a:gd name="T1" fmla="*/ 16 h 384"/>
                <a:gd name="T2" fmla="*/ 368 w 384"/>
                <a:gd name="T3" fmla="*/ 368 h 384"/>
                <a:gd name="T4" fmla="*/ 16 w 384"/>
                <a:gd name="T5" fmla="*/ 368 h 384"/>
                <a:gd name="T6" fmla="*/ 16 w 384"/>
                <a:gd name="T7" fmla="*/ 16 h 384"/>
                <a:gd name="T8" fmla="*/ 368 w 384"/>
                <a:gd name="T9" fmla="*/ 16 h 384"/>
                <a:gd name="T10" fmla="*/ 384 w 384"/>
                <a:gd name="T11" fmla="*/ 0 h 384"/>
                <a:gd name="T12" fmla="*/ 0 w 384"/>
                <a:gd name="T13" fmla="*/ 0 h 384"/>
                <a:gd name="T14" fmla="*/ 0 w 384"/>
                <a:gd name="T15" fmla="*/ 384 h 384"/>
                <a:gd name="T16" fmla="*/ 384 w 384"/>
                <a:gd name="T17" fmla="*/ 384 h 384"/>
                <a:gd name="T18" fmla="*/ 384 w 384"/>
                <a:gd name="T19" fmla="*/ 0 h 384"/>
                <a:gd name="T20" fmla="*/ 115 w 384"/>
                <a:gd name="T21" fmla="*/ 241 h 384"/>
                <a:gd name="T22" fmla="*/ 127 w 384"/>
                <a:gd name="T23" fmla="*/ 231 h 384"/>
                <a:gd name="T24" fmla="*/ 159 w 384"/>
                <a:gd name="T25" fmla="*/ 160 h 384"/>
                <a:gd name="T26" fmla="*/ 160 w 384"/>
                <a:gd name="T27" fmla="*/ 154 h 384"/>
                <a:gd name="T28" fmla="*/ 149 w 384"/>
                <a:gd name="T29" fmla="*/ 144 h 384"/>
                <a:gd name="T30" fmla="*/ 139 w 384"/>
                <a:gd name="T31" fmla="*/ 152 h 384"/>
                <a:gd name="T32" fmla="*/ 115 w 384"/>
                <a:gd name="T33" fmla="*/ 214 h 384"/>
                <a:gd name="T34" fmla="*/ 91 w 384"/>
                <a:gd name="T35" fmla="*/ 152 h 384"/>
                <a:gd name="T36" fmla="*/ 80 w 384"/>
                <a:gd name="T37" fmla="*/ 144 h 384"/>
                <a:gd name="T38" fmla="*/ 69 w 384"/>
                <a:gd name="T39" fmla="*/ 154 h 384"/>
                <a:gd name="T40" fmla="*/ 71 w 384"/>
                <a:gd name="T41" fmla="*/ 160 h 384"/>
                <a:gd name="T42" fmla="*/ 102 w 384"/>
                <a:gd name="T43" fmla="*/ 231 h 384"/>
                <a:gd name="T44" fmla="*/ 114 w 384"/>
                <a:gd name="T45" fmla="*/ 241 h 384"/>
                <a:gd name="T46" fmla="*/ 115 w 384"/>
                <a:gd name="T47" fmla="*/ 241 h 384"/>
                <a:gd name="T48" fmla="*/ 177 w 384"/>
                <a:gd name="T49" fmla="*/ 155 h 384"/>
                <a:gd name="T50" fmla="*/ 177 w 384"/>
                <a:gd name="T51" fmla="*/ 155 h 384"/>
                <a:gd name="T52" fmla="*/ 177 w 384"/>
                <a:gd name="T53" fmla="*/ 230 h 384"/>
                <a:gd name="T54" fmla="*/ 188 w 384"/>
                <a:gd name="T55" fmla="*/ 240 h 384"/>
                <a:gd name="T56" fmla="*/ 198 w 384"/>
                <a:gd name="T57" fmla="*/ 230 h 384"/>
                <a:gd name="T58" fmla="*/ 198 w 384"/>
                <a:gd name="T59" fmla="*/ 186 h 384"/>
                <a:gd name="T60" fmla="*/ 218 w 384"/>
                <a:gd name="T61" fmla="*/ 163 h 384"/>
                <a:gd name="T62" fmla="*/ 237 w 384"/>
                <a:gd name="T63" fmla="*/ 186 h 384"/>
                <a:gd name="T64" fmla="*/ 237 w 384"/>
                <a:gd name="T65" fmla="*/ 230 h 384"/>
                <a:gd name="T66" fmla="*/ 248 w 384"/>
                <a:gd name="T67" fmla="*/ 240 h 384"/>
                <a:gd name="T68" fmla="*/ 259 w 384"/>
                <a:gd name="T69" fmla="*/ 230 h 384"/>
                <a:gd name="T70" fmla="*/ 259 w 384"/>
                <a:gd name="T71" fmla="*/ 186 h 384"/>
                <a:gd name="T72" fmla="*/ 278 w 384"/>
                <a:gd name="T73" fmla="*/ 163 h 384"/>
                <a:gd name="T74" fmla="*/ 297 w 384"/>
                <a:gd name="T75" fmla="*/ 186 h 384"/>
                <a:gd name="T76" fmla="*/ 297 w 384"/>
                <a:gd name="T77" fmla="*/ 230 h 384"/>
                <a:gd name="T78" fmla="*/ 308 w 384"/>
                <a:gd name="T79" fmla="*/ 240 h 384"/>
                <a:gd name="T80" fmla="*/ 318 w 384"/>
                <a:gd name="T81" fmla="*/ 230 h 384"/>
                <a:gd name="T82" fmla="*/ 318 w 384"/>
                <a:gd name="T83" fmla="*/ 180 h 384"/>
                <a:gd name="T84" fmla="*/ 286 w 384"/>
                <a:gd name="T85" fmla="*/ 144 h 384"/>
                <a:gd name="T86" fmla="*/ 254 w 384"/>
                <a:gd name="T87" fmla="*/ 160 h 384"/>
                <a:gd name="T88" fmla="*/ 227 w 384"/>
                <a:gd name="T89" fmla="*/ 144 h 384"/>
                <a:gd name="T90" fmla="*/ 198 w 384"/>
                <a:gd name="T91" fmla="*/ 160 h 384"/>
                <a:gd name="T92" fmla="*/ 198 w 384"/>
                <a:gd name="T93" fmla="*/ 155 h 384"/>
                <a:gd name="T94" fmla="*/ 188 w 384"/>
                <a:gd name="T95" fmla="*/ 145 h 384"/>
                <a:gd name="T96" fmla="*/ 177 w 384"/>
                <a:gd name="T97" fmla="*/ 15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4" h="384">
                  <a:moveTo>
                    <a:pt x="368" y="16"/>
                  </a:moveTo>
                  <a:cubicBezTo>
                    <a:pt x="368" y="368"/>
                    <a:pt x="368" y="368"/>
                    <a:pt x="368" y="368"/>
                  </a:cubicBezTo>
                  <a:cubicBezTo>
                    <a:pt x="16" y="368"/>
                    <a:pt x="16" y="368"/>
                    <a:pt x="16" y="36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68" y="16"/>
                    <a:pt x="368" y="16"/>
                    <a:pt x="368" y="16"/>
                  </a:cubicBezTo>
                  <a:moveTo>
                    <a:pt x="3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384" y="384"/>
                    <a:pt x="384" y="384"/>
                    <a:pt x="384" y="384"/>
                  </a:cubicBezTo>
                  <a:cubicBezTo>
                    <a:pt x="384" y="0"/>
                    <a:pt x="384" y="0"/>
                    <a:pt x="384" y="0"/>
                  </a:cubicBezTo>
                  <a:close/>
                  <a:moveTo>
                    <a:pt x="115" y="241"/>
                  </a:moveTo>
                  <a:cubicBezTo>
                    <a:pt x="121" y="241"/>
                    <a:pt x="125" y="237"/>
                    <a:pt x="127" y="231"/>
                  </a:cubicBezTo>
                  <a:cubicBezTo>
                    <a:pt x="127" y="231"/>
                    <a:pt x="127" y="231"/>
                    <a:pt x="159" y="160"/>
                  </a:cubicBezTo>
                  <a:cubicBezTo>
                    <a:pt x="159" y="159"/>
                    <a:pt x="160" y="157"/>
                    <a:pt x="160" y="154"/>
                  </a:cubicBezTo>
                  <a:cubicBezTo>
                    <a:pt x="160" y="149"/>
                    <a:pt x="155" y="144"/>
                    <a:pt x="149" y="144"/>
                  </a:cubicBezTo>
                  <a:cubicBezTo>
                    <a:pt x="144" y="144"/>
                    <a:pt x="141" y="148"/>
                    <a:pt x="139" y="152"/>
                  </a:cubicBezTo>
                  <a:cubicBezTo>
                    <a:pt x="139" y="152"/>
                    <a:pt x="139" y="152"/>
                    <a:pt x="115" y="214"/>
                  </a:cubicBezTo>
                  <a:cubicBezTo>
                    <a:pt x="115" y="214"/>
                    <a:pt x="115" y="214"/>
                    <a:pt x="91" y="152"/>
                  </a:cubicBezTo>
                  <a:cubicBezTo>
                    <a:pt x="89" y="148"/>
                    <a:pt x="86" y="144"/>
                    <a:pt x="80" y="144"/>
                  </a:cubicBezTo>
                  <a:cubicBezTo>
                    <a:pt x="74" y="144"/>
                    <a:pt x="69" y="149"/>
                    <a:pt x="69" y="154"/>
                  </a:cubicBezTo>
                  <a:cubicBezTo>
                    <a:pt x="69" y="157"/>
                    <a:pt x="70" y="158"/>
                    <a:pt x="71" y="160"/>
                  </a:cubicBezTo>
                  <a:cubicBezTo>
                    <a:pt x="71" y="160"/>
                    <a:pt x="71" y="160"/>
                    <a:pt x="102" y="231"/>
                  </a:cubicBezTo>
                  <a:cubicBezTo>
                    <a:pt x="105" y="237"/>
                    <a:pt x="108" y="241"/>
                    <a:pt x="114" y="241"/>
                  </a:cubicBezTo>
                  <a:cubicBezTo>
                    <a:pt x="114" y="241"/>
                    <a:pt x="114" y="241"/>
                    <a:pt x="115" y="241"/>
                  </a:cubicBezTo>
                  <a:close/>
                  <a:moveTo>
                    <a:pt x="177" y="155"/>
                  </a:moveTo>
                  <a:cubicBezTo>
                    <a:pt x="177" y="155"/>
                    <a:pt x="177" y="155"/>
                    <a:pt x="177" y="155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177" y="236"/>
                    <a:pt x="182" y="240"/>
                    <a:pt x="188" y="240"/>
                  </a:cubicBezTo>
                  <a:cubicBezTo>
                    <a:pt x="194" y="240"/>
                    <a:pt x="198" y="236"/>
                    <a:pt x="198" y="230"/>
                  </a:cubicBezTo>
                  <a:cubicBezTo>
                    <a:pt x="198" y="230"/>
                    <a:pt x="198" y="230"/>
                    <a:pt x="198" y="186"/>
                  </a:cubicBezTo>
                  <a:cubicBezTo>
                    <a:pt x="198" y="172"/>
                    <a:pt x="206" y="163"/>
                    <a:pt x="218" y="163"/>
                  </a:cubicBezTo>
                  <a:cubicBezTo>
                    <a:pt x="230" y="163"/>
                    <a:pt x="237" y="172"/>
                    <a:pt x="237" y="186"/>
                  </a:cubicBezTo>
                  <a:cubicBezTo>
                    <a:pt x="237" y="186"/>
                    <a:pt x="237" y="186"/>
                    <a:pt x="237" y="230"/>
                  </a:cubicBezTo>
                  <a:cubicBezTo>
                    <a:pt x="237" y="236"/>
                    <a:pt x="242" y="240"/>
                    <a:pt x="248" y="240"/>
                  </a:cubicBezTo>
                  <a:cubicBezTo>
                    <a:pt x="254" y="240"/>
                    <a:pt x="259" y="236"/>
                    <a:pt x="259" y="230"/>
                  </a:cubicBezTo>
                  <a:cubicBezTo>
                    <a:pt x="259" y="230"/>
                    <a:pt x="259" y="230"/>
                    <a:pt x="259" y="186"/>
                  </a:cubicBezTo>
                  <a:cubicBezTo>
                    <a:pt x="259" y="172"/>
                    <a:pt x="267" y="163"/>
                    <a:pt x="278" y="163"/>
                  </a:cubicBezTo>
                  <a:cubicBezTo>
                    <a:pt x="290" y="163"/>
                    <a:pt x="297" y="171"/>
                    <a:pt x="297" y="186"/>
                  </a:cubicBezTo>
                  <a:cubicBezTo>
                    <a:pt x="297" y="186"/>
                    <a:pt x="297" y="186"/>
                    <a:pt x="297" y="230"/>
                  </a:cubicBezTo>
                  <a:cubicBezTo>
                    <a:pt x="297" y="236"/>
                    <a:pt x="302" y="240"/>
                    <a:pt x="308" y="240"/>
                  </a:cubicBezTo>
                  <a:cubicBezTo>
                    <a:pt x="314" y="240"/>
                    <a:pt x="318" y="236"/>
                    <a:pt x="318" y="230"/>
                  </a:cubicBezTo>
                  <a:cubicBezTo>
                    <a:pt x="318" y="230"/>
                    <a:pt x="318" y="230"/>
                    <a:pt x="318" y="180"/>
                  </a:cubicBezTo>
                  <a:cubicBezTo>
                    <a:pt x="318" y="157"/>
                    <a:pt x="306" y="144"/>
                    <a:pt x="286" y="144"/>
                  </a:cubicBezTo>
                  <a:cubicBezTo>
                    <a:pt x="272" y="144"/>
                    <a:pt x="262" y="150"/>
                    <a:pt x="254" y="160"/>
                  </a:cubicBezTo>
                  <a:cubicBezTo>
                    <a:pt x="250" y="150"/>
                    <a:pt x="240" y="144"/>
                    <a:pt x="227" y="144"/>
                  </a:cubicBezTo>
                  <a:cubicBezTo>
                    <a:pt x="212" y="144"/>
                    <a:pt x="204" y="152"/>
                    <a:pt x="198" y="160"/>
                  </a:cubicBezTo>
                  <a:cubicBezTo>
                    <a:pt x="198" y="160"/>
                    <a:pt x="198" y="160"/>
                    <a:pt x="198" y="155"/>
                  </a:cubicBezTo>
                  <a:cubicBezTo>
                    <a:pt x="198" y="149"/>
                    <a:pt x="194" y="145"/>
                    <a:pt x="188" y="145"/>
                  </a:cubicBezTo>
                  <a:cubicBezTo>
                    <a:pt x="182" y="145"/>
                    <a:pt x="177" y="149"/>
                    <a:pt x="177" y="1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182" name="Freeform 5">
              <a:extLst>
                <a:ext uri="{FF2B5EF4-FFF2-40B4-BE49-F238E27FC236}">
                  <a16:creationId xmlns:a16="http://schemas.microsoft.com/office/drawing/2014/main" id="{8F6B0702-821F-364B-A4AF-EFC2E263B40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371377" y="5682144"/>
              <a:ext cx="445568" cy="445568"/>
            </a:xfrm>
            <a:custGeom>
              <a:avLst/>
              <a:gdLst>
                <a:gd name="T0" fmla="*/ 368 w 384"/>
                <a:gd name="T1" fmla="*/ 16 h 384"/>
                <a:gd name="T2" fmla="*/ 368 w 384"/>
                <a:gd name="T3" fmla="*/ 368 h 384"/>
                <a:gd name="T4" fmla="*/ 16 w 384"/>
                <a:gd name="T5" fmla="*/ 368 h 384"/>
                <a:gd name="T6" fmla="*/ 16 w 384"/>
                <a:gd name="T7" fmla="*/ 16 h 384"/>
                <a:gd name="T8" fmla="*/ 368 w 384"/>
                <a:gd name="T9" fmla="*/ 16 h 384"/>
                <a:gd name="T10" fmla="*/ 384 w 384"/>
                <a:gd name="T11" fmla="*/ 0 h 384"/>
                <a:gd name="T12" fmla="*/ 0 w 384"/>
                <a:gd name="T13" fmla="*/ 0 h 384"/>
                <a:gd name="T14" fmla="*/ 0 w 384"/>
                <a:gd name="T15" fmla="*/ 384 h 384"/>
                <a:gd name="T16" fmla="*/ 384 w 384"/>
                <a:gd name="T17" fmla="*/ 384 h 384"/>
                <a:gd name="T18" fmla="*/ 384 w 384"/>
                <a:gd name="T19" fmla="*/ 0 h 384"/>
                <a:gd name="T20" fmla="*/ 115 w 384"/>
                <a:gd name="T21" fmla="*/ 241 h 384"/>
                <a:gd name="T22" fmla="*/ 127 w 384"/>
                <a:gd name="T23" fmla="*/ 231 h 384"/>
                <a:gd name="T24" fmla="*/ 159 w 384"/>
                <a:gd name="T25" fmla="*/ 160 h 384"/>
                <a:gd name="T26" fmla="*/ 160 w 384"/>
                <a:gd name="T27" fmla="*/ 154 h 384"/>
                <a:gd name="T28" fmla="*/ 149 w 384"/>
                <a:gd name="T29" fmla="*/ 144 h 384"/>
                <a:gd name="T30" fmla="*/ 139 w 384"/>
                <a:gd name="T31" fmla="*/ 152 h 384"/>
                <a:gd name="T32" fmla="*/ 115 w 384"/>
                <a:gd name="T33" fmla="*/ 214 h 384"/>
                <a:gd name="T34" fmla="*/ 91 w 384"/>
                <a:gd name="T35" fmla="*/ 152 h 384"/>
                <a:gd name="T36" fmla="*/ 80 w 384"/>
                <a:gd name="T37" fmla="*/ 144 h 384"/>
                <a:gd name="T38" fmla="*/ 69 w 384"/>
                <a:gd name="T39" fmla="*/ 154 h 384"/>
                <a:gd name="T40" fmla="*/ 71 w 384"/>
                <a:gd name="T41" fmla="*/ 160 h 384"/>
                <a:gd name="T42" fmla="*/ 102 w 384"/>
                <a:gd name="T43" fmla="*/ 231 h 384"/>
                <a:gd name="T44" fmla="*/ 114 w 384"/>
                <a:gd name="T45" fmla="*/ 241 h 384"/>
                <a:gd name="T46" fmla="*/ 115 w 384"/>
                <a:gd name="T47" fmla="*/ 241 h 384"/>
                <a:gd name="T48" fmla="*/ 177 w 384"/>
                <a:gd name="T49" fmla="*/ 155 h 384"/>
                <a:gd name="T50" fmla="*/ 177 w 384"/>
                <a:gd name="T51" fmla="*/ 155 h 384"/>
                <a:gd name="T52" fmla="*/ 177 w 384"/>
                <a:gd name="T53" fmla="*/ 230 h 384"/>
                <a:gd name="T54" fmla="*/ 188 w 384"/>
                <a:gd name="T55" fmla="*/ 240 h 384"/>
                <a:gd name="T56" fmla="*/ 198 w 384"/>
                <a:gd name="T57" fmla="*/ 230 h 384"/>
                <a:gd name="T58" fmla="*/ 198 w 384"/>
                <a:gd name="T59" fmla="*/ 186 h 384"/>
                <a:gd name="T60" fmla="*/ 218 w 384"/>
                <a:gd name="T61" fmla="*/ 163 h 384"/>
                <a:gd name="T62" fmla="*/ 237 w 384"/>
                <a:gd name="T63" fmla="*/ 186 h 384"/>
                <a:gd name="T64" fmla="*/ 237 w 384"/>
                <a:gd name="T65" fmla="*/ 230 h 384"/>
                <a:gd name="T66" fmla="*/ 248 w 384"/>
                <a:gd name="T67" fmla="*/ 240 h 384"/>
                <a:gd name="T68" fmla="*/ 259 w 384"/>
                <a:gd name="T69" fmla="*/ 230 h 384"/>
                <a:gd name="T70" fmla="*/ 259 w 384"/>
                <a:gd name="T71" fmla="*/ 186 h 384"/>
                <a:gd name="T72" fmla="*/ 278 w 384"/>
                <a:gd name="T73" fmla="*/ 163 h 384"/>
                <a:gd name="T74" fmla="*/ 297 w 384"/>
                <a:gd name="T75" fmla="*/ 186 h 384"/>
                <a:gd name="T76" fmla="*/ 297 w 384"/>
                <a:gd name="T77" fmla="*/ 230 h 384"/>
                <a:gd name="T78" fmla="*/ 308 w 384"/>
                <a:gd name="T79" fmla="*/ 240 h 384"/>
                <a:gd name="T80" fmla="*/ 318 w 384"/>
                <a:gd name="T81" fmla="*/ 230 h 384"/>
                <a:gd name="T82" fmla="*/ 318 w 384"/>
                <a:gd name="T83" fmla="*/ 180 h 384"/>
                <a:gd name="T84" fmla="*/ 286 w 384"/>
                <a:gd name="T85" fmla="*/ 144 h 384"/>
                <a:gd name="T86" fmla="*/ 254 w 384"/>
                <a:gd name="T87" fmla="*/ 160 h 384"/>
                <a:gd name="T88" fmla="*/ 227 w 384"/>
                <a:gd name="T89" fmla="*/ 144 h 384"/>
                <a:gd name="T90" fmla="*/ 198 w 384"/>
                <a:gd name="T91" fmla="*/ 160 h 384"/>
                <a:gd name="T92" fmla="*/ 198 w 384"/>
                <a:gd name="T93" fmla="*/ 155 h 384"/>
                <a:gd name="T94" fmla="*/ 188 w 384"/>
                <a:gd name="T95" fmla="*/ 145 h 384"/>
                <a:gd name="T96" fmla="*/ 177 w 384"/>
                <a:gd name="T97" fmla="*/ 15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4" h="384">
                  <a:moveTo>
                    <a:pt x="368" y="16"/>
                  </a:moveTo>
                  <a:cubicBezTo>
                    <a:pt x="368" y="368"/>
                    <a:pt x="368" y="368"/>
                    <a:pt x="368" y="368"/>
                  </a:cubicBezTo>
                  <a:cubicBezTo>
                    <a:pt x="16" y="368"/>
                    <a:pt x="16" y="368"/>
                    <a:pt x="16" y="36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68" y="16"/>
                    <a:pt x="368" y="16"/>
                    <a:pt x="368" y="16"/>
                  </a:cubicBezTo>
                  <a:moveTo>
                    <a:pt x="3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384" y="384"/>
                    <a:pt x="384" y="384"/>
                    <a:pt x="384" y="384"/>
                  </a:cubicBezTo>
                  <a:cubicBezTo>
                    <a:pt x="384" y="0"/>
                    <a:pt x="384" y="0"/>
                    <a:pt x="384" y="0"/>
                  </a:cubicBezTo>
                  <a:close/>
                  <a:moveTo>
                    <a:pt x="115" y="241"/>
                  </a:moveTo>
                  <a:cubicBezTo>
                    <a:pt x="121" y="241"/>
                    <a:pt x="125" y="237"/>
                    <a:pt x="127" y="231"/>
                  </a:cubicBezTo>
                  <a:cubicBezTo>
                    <a:pt x="127" y="231"/>
                    <a:pt x="127" y="231"/>
                    <a:pt x="159" y="160"/>
                  </a:cubicBezTo>
                  <a:cubicBezTo>
                    <a:pt x="159" y="159"/>
                    <a:pt x="160" y="157"/>
                    <a:pt x="160" y="154"/>
                  </a:cubicBezTo>
                  <a:cubicBezTo>
                    <a:pt x="160" y="149"/>
                    <a:pt x="155" y="144"/>
                    <a:pt x="149" y="144"/>
                  </a:cubicBezTo>
                  <a:cubicBezTo>
                    <a:pt x="144" y="144"/>
                    <a:pt x="141" y="148"/>
                    <a:pt x="139" y="152"/>
                  </a:cubicBezTo>
                  <a:cubicBezTo>
                    <a:pt x="139" y="152"/>
                    <a:pt x="139" y="152"/>
                    <a:pt x="115" y="214"/>
                  </a:cubicBezTo>
                  <a:cubicBezTo>
                    <a:pt x="115" y="214"/>
                    <a:pt x="115" y="214"/>
                    <a:pt x="91" y="152"/>
                  </a:cubicBezTo>
                  <a:cubicBezTo>
                    <a:pt x="89" y="148"/>
                    <a:pt x="86" y="144"/>
                    <a:pt x="80" y="144"/>
                  </a:cubicBezTo>
                  <a:cubicBezTo>
                    <a:pt x="74" y="144"/>
                    <a:pt x="69" y="149"/>
                    <a:pt x="69" y="154"/>
                  </a:cubicBezTo>
                  <a:cubicBezTo>
                    <a:pt x="69" y="157"/>
                    <a:pt x="70" y="158"/>
                    <a:pt x="71" y="160"/>
                  </a:cubicBezTo>
                  <a:cubicBezTo>
                    <a:pt x="71" y="160"/>
                    <a:pt x="71" y="160"/>
                    <a:pt x="102" y="231"/>
                  </a:cubicBezTo>
                  <a:cubicBezTo>
                    <a:pt x="105" y="237"/>
                    <a:pt x="108" y="241"/>
                    <a:pt x="114" y="241"/>
                  </a:cubicBezTo>
                  <a:cubicBezTo>
                    <a:pt x="114" y="241"/>
                    <a:pt x="114" y="241"/>
                    <a:pt x="115" y="241"/>
                  </a:cubicBezTo>
                  <a:close/>
                  <a:moveTo>
                    <a:pt x="177" y="155"/>
                  </a:moveTo>
                  <a:cubicBezTo>
                    <a:pt x="177" y="155"/>
                    <a:pt x="177" y="155"/>
                    <a:pt x="177" y="155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177" y="236"/>
                    <a:pt x="182" y="240"/>
                    <a:pt x="188" y="240"/>
                  </a:cubicBezTo>
                  <a:cubicBezTo>
                    <a:pt x="194" y="240"/>
                    <a:pt x="198" y="236"/>
                    <a:pt x="198" y="230"/>
                  </a:cubicBezTo>
                  <a:cubicBezTo>
                    <a:pt x="198" y="230"/>
                    <a:pt x="198" y="230"/>
                    <a:pt x="198" y="186"/>
                  </a:cubicBezTo>
                  <a:cubicBezTo>
                    <a:pt x="198" y="172"/>
                    <a:pt x="206" y="163"/>
                    <a:pt x="218" y="163"/>
                  </a:cubicBezTo>
                  <a:cubicBezTo>
                    <a:pt x="230" y="163"/>
                    <a:pt x="237" y="172"/>
                    <a:pt x="237" y="186"/>
                  </a:cubicBezTo>
                  <a:cubicBezTo>
                    <a:pt x="237" y="186"/>
                    <a:pt x="237" y="186"/>
                    <a:pt x="237" y="230"/>
                  </a:cubicBezTo>
                  <a:cubicBezTo>
                    <a:pt x="237" y="236"/>
                    <a:pt x="242" y="240"/>
                    <a:pt x="248" y="240"/>
                  </a:cubicBezTo>
                  <a:cubicBezTo>
                    <a:pt x="254" y="240"/>
                    <a:pt x="259" y="236"/>
                    <a:pt x="259" y="230"/>
                  </a:cubicBezTo>
                  <a:cubicBezTo>
                    <a:pt x="259" y="230"/>
                    <a:pt x="259" y="230"/>
                    <a:pt x="259" y="186"/>
                  </a:cubicBezTo>
                  <a:cubicBezTo>
                    <a:pt x="259" y="172"/>
                    <a:pt x="267" y="163"/>
                    <a:pt x="278" y="163"/>
                  </a:cubicBezTo>
                  <a:cubicBezTo>
                    <a:pt x="290" y="163"/>
                    <a:pt x="297" y="171"/>
                    <a:pt x="297" y="186"/>
                  </a:cubicBezTo>
                  <a:cubicBezTo>
                    <a:pt x="297" y="186"/>
                    <a:pt x="297" y="186"/>
                    <a:pt x="297" y="230"/>
                  </a:cubicBezTo>
                  <a:cubicBezTo>
                    <a:pt x="297" y="236"/>
                    <a:pt x="302" y="240"/>
                    <a:pt x="308" y="240"/>
                  </a:cubicBezTo>
                  <a:cubicBezTo>
                    <a:pt x="314" y="240"/>
                    <a:pt x="318" y="236"/>
                    <a:pt x="318" y="230"/>
                  </a:cubicBezTo>
                  <a:cubicBezTo>
                    <a:pt x="318" y="230"/>
                    <a:pt x="318" y="230"/>
                    <a:pt x="318" y="180"/>
                  </a:cubicBezTo>
                  <a:cubicBezTo>
                    <a:pt x="318" y="157"/>
                    <a:pt x="306" y="144"/>
                    <a:pt x="286" y="144"/>
                  </a:cubicBezTo>
                  <a:cubicBezTo>
                    <a:pt x="272" y="144"/>
                    <a:pt x="262" y="150"/>
                    <a:pt x="254" y="160"/>
                  </a:cubicBezTo>
                  <a:cubicBezTo>
                    <a:pt x="250" y="150"/>
                    <a:pt x="240" y="144"/>
                    <a:pt x="227" y="144"/>
                  </a:cubicBezTo>
                  <a:cubicBezTo>
                    <a:pt x="212" y="144"/>
                    <a:pt x="204" y="152"/>
                    <a:pt x="198" y="160"/>
                  </a:cubicBezTo>
                  <a:cubicBezTo>
                    <a:pt x="198" y="160"/>
                    <a:pt x="198" y="160"/>
                    <a:pt x="198" y="155"/>
                  </a:cubicBezTo>
                  <a:cubicBezTo>
                    <a:pt x="198" y="149"/>
                    <a:pt x="194" y="145"/>
                    <a:pt x="188" y="145"/>
                  </a:cubicBezTo>
                  <a:cubicBezTo>
                    <a:pt x="182" y="145"/>
                    <a:pt x="177" y="149"/>
                    <a:pt x="177" y="1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12322B8-5795-0C44-B8EF-6000CE49FF3F}"/>
                </a:ext>
              </a:extLst>
            </p:cNvPr>
            <p:cNvCxnSpPr>
              <a:cxnSpLocks/>
            </p:cNvCxnSpPr>
            <p:nvPr/>
          </p:nvCxnSpPr>
          <p:spPr>
            <a:xfrm>
              <a:off x="2589180" y="5500034"/>
              <a:ext cx="1" cy="192637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DC967DF-6F8B-7348-8E17-671569D90DA6}"/>
              </a:ext>
            </a:extLst>
          </p:cNvPr>
          <p:cNvSpPr/>
          <p:nvPr/>
        </p:nvSpPr>
        <p:spPr>
          <a:xfrm>
            <a:off x="1337362" y="5175902"/>
            <a:ext cx="854467" cy="1742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Web DVPG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FCB5D76C-620D-1842-BF9D-9FD0AF44A646}"/>
              </a:ext>
            </a:extLst>
          </p:cNvPr>
          <p:cNvCxnSpPr>
            <a:cxnSpLocks/>
          </p:cNvCxnSpPr>
          <p:nvPr/>
        </p:nvCxnSpPr>
        <p:spPr>
          <a:xfrm flipH="1">
            <a:off x="2789392" y="5497152"/>
            <a:ext cx="5367524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7" name="Freeform 5">
            <a:extLst>
              <a:ext uri="{FF2B5EF4-FFF2-40B4-BE49-F238E27FC236}">
                <a16:creationId xmlns:a16="http://schemas.microsoft.com/office/drawing/2014/main" id="{1AB703AA-34DF-E94B-90F4-A90A7B11631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9858" y="5682144"/>
            <a:ext cx="445568" cy="445568"/>
          </a:xfrm>
          <a:custGeom>
            <a:avLst/>
            <a:gdLst>
              <a:gd name="T0" fmla="*/ 368 w 384"/>
              <a:gd name="T1" fmla="*/ 16 h 384"/>
              <a:gd name="T2" fmla="*/ 368 w 384"/>
              <a:gd name="T3" fmla="*/ 368 h 384"/>
              <a:gd name="T4" fmla="*/ 16 w 384"/>
              <a:gd name="T5" fmla="*/ 368 h 384"/>
              <a:gd name="T6" fmla="*/ 16 w 384"/>
              <a:gd name="T7" fmla="*/ 16 h 384"/>
              <a:gd name="T8" fmla="*/ 368 w 384"/>
              <a:gd name="T9" fmla="*/ 16 h 384"/>
              <a:gd name="T10" fmla="*/ 384 w 384"/>
              <a:gd name="T11" fmla="*/ 0 h 384"/>
              <a:gd name="T12" fmla="*/ 0 w 384"/>
              <a:gd name="T13" fmla="*/ 0 h 384"/>
              <a:gd name="T14" fmla="*/ 0 w 384"/>
              <a:gd name="T15" fmla="*/ 384 h 384"/>
              <a:gd name="T16" fmla="*/ 384 w 384"/>
              <a:gd name="T17" fmla="*/ 384 h 384"/>
              <a:gd name="T18" fmla="*/ 384 w 384"/>
              <a:gd name="T19" fmla="*/ 0 h 384"/>
              <a:gd name="T20" fmla="*/ 115 w 384"/>
              <a:gd name="T21" fmla="*/ 241 h 384"/>
              <a:gd name="T22" fmla="*/ 127 w 384"/>
              <a:gd name="T23" fmla="*/ 231 h 384"/>
              <a:gd name="T24" fmla="*/ 159 w 384"/>
              <a:gd name="T25" fmla="*/ 160 h 384"/>
              <a:gd name="T26" fmla="*/ 160 w 384"/>
              <a:gd name="T27" fmla="*/ 154 h 384"/>
              <a:gd name="T28" fmla="*/ 149 w 384"/>
              <a:gd name="T29" fmla="*/ 144 h 384"/>
              <a:gd name="T30" fmla="*/ 139 w 384"/>
              <a:gd name="T31" fmla="*/ 152 h 384"/>
              <a:gd name="T32" fmla="*/ 115 w 384"/>
              <a:gd name="T33" fmla="*/ 214 h 384"/>
              <a:gd name="T34" fmla="*/ 91 w 384"/>
              <a:gd name="T35" fmla="*/ 152 h 384"/>
              <a:gd name="T36" fmla="*/ 80 w 384"/>
              <a:gd name="T37" fmla="*/ 144 h 384"/>
              <a:gd name="T38" fmla="*/ 69 w 384"/>
              <a:gd name="T39" fmla="*/ 154 h 384"/>
              <a:gd name="T40" fmla="*/ 71 w 384"/>
              <a:gd name="T41" fmla="*/ 160 h 384"/>
              <a:gd name="T42" fmla="*/ 102 w 384"/>
              <a:gd name="T43" fmla="*/ 231 h 384"/>
              <a:gd name="T44" fmla="*/ 114 w 384"/>
              <a:gd name="T45" fmla="*/ 241 h 384"/>
              <a:gd name="T46" fmla="*/ 115 w 384"/>
              <a:gd name="T47" fmla="*/ 241 h 384"/>
              <a:gd name="T48" fmla="*/ 177 w 384"/>
              <a:gd name="T49" fmla="*/ 155 h 384"/>
              <a:gd name="T50" fmla="*/ 177 w 384"/>
              <a:gd name="T51" fmla="*/ 155 h 384"/>
              <a:gd name="T52" fmla="*/ 177 w 384"/>
              <a:gd name="T53" fmla="*/ 230 h 384"/>
              <a:gd name="T54" fmla="*/ 188 w 384"/>
              <a:gd name="T55" fmla="*/ 240 h 384"/>
              <a:gd name="T56" fmla="*/ 198 w 384"/>
              <a:gd name="T57" fmla="*/ 230 h 384"/>
              <a:gd name="T58" fmla="*/ 198 w 384"/>
              <a:gd name="T59" fmla="*/ 186 h 384"/>
              <a:gd name="T60" fmla="*/ 218 w 384"/>
              <a:gd name="T61" fmla="*/ 163 h 384"/>
              <a:gd name="T62" fmla="*/ 237 w 384"/>
              <a:gd name="T63" fmla="*/ 186 h 384"/>
              <a:gd name="T64" fmla="*/ 237 w 384"/>
              <a:gd name="T65" fmla="*/ 230 h 384"/>
              <a:gd name="T66" fmla="*/ 248 w 384"/>
              <a:gd name="T67" fmla="*/ 240 h 384"/>
              <a:gd name="T68" fmla="*/ 259 w 384"/>
              <a:gd name="T69" fmla="*/ 230 h 384"/>
              <a:gd name="T70" fmla="*/ 259 w 384"/>
              <a:gd name="T71" fmla="*/ 186 h 384"/>
              <a:gd name="T72" fmla="*/ 278 w 384"/>
              <a:gd name="T73" fmla="*/ 163 h 384"/>
              <a:gd name="T74" fmla="*/ 297 w 384"/>
              <a:gd name="T75" fmla="*/ 186 h 384"/>
              <a:gd name="T76" fmla="*/ 297 w 384"/>
              <a:gd name="T77" fmla="*/ 230 h 384"/>
              <a:gd name="T78" fmla="*/ 308 w 384"/>
              <a:gd name="T79" fmla="*/ 240 h 384"/>
              <a:gd name="T80" fmla="*/ 318 w 384"/>
              <a:gd name="T81" fmla="*/ 230 h 384"/>
              <a:gd name="T82" fmla="*/ 318 w 384"/>
              <a:gd name="T83" fmla="*/ 180 h 384"/>
              <a:gd name="T84" fmla="*/ 286 w 384"/>
              <a:gd name="T85" fmla="*/ 144 h 384"/>
              <a:gd name="T86" fmla="*/ 254 w 384"/>
              <a:gd name="T87" fmla="*/ 160 h 384"/>
              <a:gd name="T88" fmla="*/ 227 w 384"/>
              <a:gd name="T89" fmla="*/ 144 h 384"/>
              <a:gd name="T90" fmla="*/ 198 w 384"/>
              <a:gd name="T91" fmla="*/ 160 h 384"/>
              <a:gd name="T92" fmla="*/ 198 w 384"/>
              <a:gd name="T93" fmla="*/ 155 h 384"/>
              <a:gd name="T94" fmla="*/ 188 w 384"/>
              <a:gd name="T95" fmla="*/ 145 h 384"/>
              <a:gd name="T96" fmla="*/ 177 w 384"/>
              <a:gd name="T97" fmla="*/ 15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4" h="384">
                <a:moveTo>
                  <a:pt x="368" y="16"/>
                </a:moveTo>
                <a:cubicBezTo>
                  <a:pt x="368" y="368"/>
                  <a:pt x="368" y="368"/>
                  <a:pt x="368" y="368"/>
                </a:cubicBezTo>
                <a:cubicBezTo>
                  <a:pt x="16" y="368"/>
                  <a:pt x="16" y="368"/>
                  <a:pt x="16" y="368"/>
                </a:cubicBezTo>
                <a:cubicBezTo>
                  <a:pt x="16" y="16"/>
                  <a:pt x="16" y="16"/>
                  <a:pt x="16" y="16"/>
                </a:cubicBezTo>
                <a:cubicBezTo>
                  <a:pt x="368" y="16"/>
                  <a:pt x="368" y="16"/>
                  <a:pt x="368" y="16"/>
                </a:cubicBezTo>
                <a:moveTo>
                  <a:pt x="38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4"/>
                  <a:pt x="0" y="384"/>
                  <a:pt x="0" y="384"/>
                </a:cubicBezTo>
                <a:cubicBezTo>
                  <a:pt x="384" y="384"/>
                  <a:pt x="384" y="384"/>
                  <a:pt x="384" y="384"/>
                </a:cubicBezTo>
                <a:cubicBezTo>
                  <a:pt x="384" y="0"/>
                  <a:pt x="384" y="0"/>
                  <a:pt x="384" y="0"/>
                </a:cubicBezTo>
                <a:close/>
                <a:moveTo>
                  <a:pt x="115" y="241"/>
                </a:moveTo>
                <a:cubicBezTo>
                  <a:pt x="121" y="241"/>
                  <a:pt x="125" y="237"/>
                  <a:pt x="127" y="231"/>
                </a:cubicBezTo>
                <a:cubicBezTo>
                  <a:pt x="127" y="231"/>
                  <a:pt x="127" y="231"/>
                  <a:pt x="159" y="160"/>
                </a:cubicBezTo>
                <a:cubicBezTo>
                  <a:pt x="159" y="159"/>
                  <a:pt x="160" y="157"/>
                  <a:pt x="160" y="154"/>
                </a:cubicBezTo>
                <a:cubicBezTo>
                  <a:pt x="160" y="149"/>
                  <a:pt x="155" y="144"/>
                  <a:pt x="149" y="144"/>
                </a:cubicBezTo>
                <a:cubicBezTo>
                  <a:pt x="144" y="144"/>
                  <a:pt x="141" y="148"/>
                  <a:pt x="139" y="152"/>
                </a:cubicBezTo>
                <a:cubicBezTo>
                  <a:pt x="139" y="152"/>
                  <a:pt x="139" y="152"/>
                  <a:pt x="115" y="214"/>
                </a:cubicBezTo>
                <a:cubicBezTo>
                  <a:pt x="115" y="214"/>
                  <a:pt x="115" y="214"/>
                  <a:pt x="91" y="152"/>
                </a:cubicBezTo>
                <a:cubicBezTo>
                  <a:pt x="89" y="148"/>
                  <a:pt x="86" y="144"/>
                  <a:pt x="80" y="144"/>
                </a:cubicBezTo>
                <a:cubicBezTo>
                  <a:pt x="74" y="144"/>
                  <a:pt x="69" y="149"/>
                  <a:pt x="69" y="154"/>
                </a:cubicBezTo>
                <a:cubicBezTo>
                  <a:pt x="69" y="157"/>
                  <a:pt x="70" y="158"/>
                  <a:pt x="71" y="160"/>
                </a:cubicBezTo>
                <a:cubicBezTo>
                  <a:pt x="71" y="160"/>
                  <a:pt x="71" y="160"/>
                  <a:pt x="102" y="231"/>
                </a:cubicBezTo>
                <a:cubicBezTo>
                  <a:pt x="105" y="237"/>
                  <a:pt x="108" y="241"/>
                  <a:pt x="114" y="241"/>
                </a:cubicBezTo>
                <a:cubicBezTo>
                  <a:pt x="114" y="241"/>
                  <a:pt x="114" y="241"/>
                  <a:pt x="115" y="241"/>
                </a:cubicBezTo>
                <a:close/>
                <a:moveTo>
                  <a:pt x="177" y="155"/>
                </a:moveTo>
                <a:cubicBezTo>
                  <a:pt x="177" y="155"/>
                  <a:pt x="177" y="155"/>
                  <a:pt x="177" y="155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177" y="236"/>
                  <a:pt x="182" y="240"/>
                  <a:pt x="188" y="240"/>
                </a:cubicBezTo>
                <a:cubicBezTo>
                  <a:pt x="194" y="240"/>
                  <a:pt x="198" y="236"/>
                  <a:pt x="198" y="230"/>
                </a:cubicBezTo>
                <a:cubicBezTo>
                  <a:pt x="198" y="230"/>
                  <a:pt x="198" y="230"/>
                  <a:pt x="198" y="186"/>
                </a:cubicBezTo>
                <a:cubicBezTo>
                  <a:pt x="198" y="172"/>
                  <a:pt x="206" y="163"/>
                  <a:pt x="218" y="163"/>
                </a:cubicBezTo>
                <a:cubicBezTo>
                  <a:pt x="230" y="163"/>
                  <a:pt x="237" y="172"/>
                  <a:pt x="237" y="186"/>
                </a:cubicBezTo>
                <a:cubicBezTo>
                  <a:pt x="237" y="186"/>
                  <a:pt x="237" y="186"/>
                  <a:pt x="237" y="230"/>
                </a:cubicBezTo>
                <a:cubicBezTo>
                  <a:pt x="237" y="236"/>
                  <a:pt x="242" y="240"/>
                  <a:pt x="248" y="240"/>
                </a:cubicBezTo>
                <a:cubicBezTo>
                  <a:pt x="254" y="240"/>
                  <a:pt x="259" y="236"/>
                  <a:pt x="259" y="230"/>
                </a:cubicBezTo>
                <a:cubicBezTo>
                  <a:pt x="259" y="230"/>
                  <a:pt x="259" y="230"/>
                  <a:pt x="259" y="186"/>
                </a:cubicBezTo>
                <a:cubicBezTo>
                  <a:pt x="259" y="172"/>
                  <a:pt x="267" y="163"/>
                  <a:pt x="278" y="163"/>
                </a:cubicBezTo>
                <a:cubicBezTo>
                  <a:pt x="290" y="163"/>
                  <a:pt x="297" y="171"/>
                  <a:pt x="297" y="186"/>
                </a:cubicBezTo>
                <a:cubicBezTo>
                  <a:pt x="297" y="186"/>
                  <a:pt x="297" y="186"/>
                  <a:pt x="297" y="230"/>
                </a:cubicBezTo>
                <a:cubicBezTo>
                  <a:pt x="297" y="236"/>
                  <a:pt x="302" y="240"/>
                  <a:pt x="308" y="240"/>
                </a:cubicBezTo>
                <a:cubicBezTo>
                  <a:pt x="314" y="240"/>
                  <a:pt x="318" y="236"/>
                  <a:pt x="318" y="230"/>
                </a:cubicBezTo>
                <a:cubicBezTo>
                  <a:pt x="318" y="230"/>
                  <a:pt x="318" y="230"/>
                  <a:pt x="318" y="180"/>
                </a:cubicBezTo>
                <a:cubicBezTo>
                  <a:pt x="318" y="157"/>
                  <a:pt x="306" y="144"/>
                  <a:pt x="286" y="144"/>
                </a:cubicBezTo>
                <a:cubicBezTo>
                  <a:pt x="272" y="144"/>
                  <a:pt x="262" y="150"/>
                  <a:pt x="254" y="160"/>
                </a:cubicBezTo>
                <a:cubicBezTo>
                  <a:pt x="250" y="150"/>
                  <a:pt x="240" y="144"/>
                  <a:pt x="227" y="144"/>
                </a:cubicBezTo>
                <a:cubicBezTo>
                  <a:pt x="212" y="144"/>
                  <a:pt x="204" y="152"/>
                  <a:pt x="198" y="160"/>
                </a:cubicBezTo>
                <a:cubicBezTo>
                  <a:pt x="198" y="160"/>
                  <a:pt x="198" y="160"/>
                  <a:pt x="198" y="155"/>
                </a:cubicBezTo>
                <a:cubicBezTo>
                  <a:pt x="198" y="149"/>
                  <a:pt x="194" y="145"/>
                  <a:pt x="188" y="145"/>
                </a:cubicBezTo>
                <a:cubicBezTo>
                  <a:pt x="182" y="145"/>
                  <a:pt x="177" y="149"/>
                  <a:pt x="177" y="1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1885B419-709E-2B49-9629-F03259EC640C}"/>
              </a:ext>
            </a:extLst>
          </p:cNvPr>
          <p:cNvCxnSpPr>
            <a:cxnSpLocks/>
          </p:cNvCxnSpPr>
          <p:nvPr/>
        </p:nvCxnSpPr>
        <p:spPr>
          <a:xfrm>
            <a:off x="1339669" y="5494907"/>
            <a:ext cx="1" cy="192637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CBFB4A26-00EF-F740-A33B-20B855FA4D3E}"/>
              </a:ext>
            </a:extLst>
          </p:cNvPr>
          <p:cNvSpPr txBox="1"/>
          <p:nvPr/>
        </p:nvSpPr>
        <p:spPr>
          <a:xfrm>
            <a:off x="510515" y="3414306"/>
            <a:ext cx="1903583" cy="1120531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marL="0" marR="0" lvl="0" indent="0" algn="l" defTabSz="9140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 Semibold"/>
                <a:ea typeface="+mn-ea"/>
                <a:cs typeface="+mn-cs"/>
              </a:rPr>
              <a:t>On-Premises VDS Deployment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3890EF0-5EEC-C343-A532-B7D852D1B800}"/>
              </a:ext>
            </a:extLst>
          </p:cNvPr>
          <p:cNvGrpSpPr>
            <a:grpSpLocks noChangeAspect="1"/>
          </p:cNvGrpSpPr>
          <p:nvPr/>
        </p:nvGrpSpPr>
        <p:grpSpPr>
          <a:xfrm>
            <a:off x="2495714" y="4055380"/>
            <a:ext cx="443220" cy="435106"/>
            <a:chOff x="7736620" y="7009631"/>
            <a:chExt cx="4501800" cy="4503600"/>
          </a:xfrm>
          <a:solidFill>
            <a:schemeClr val="accent2"/>
          </a:solidFill>
        </p:grpSpPr>
        <p:sp>
          <p:nvSpPr>
            <p:cNvPr id="193" name="Freeform: Shape 1">
              <a:extLst>
                <a:ext uri="{FF2B5EF4-FFF2-40B4-BE49-F238E27FC236}">
                  <a16:creationId xmlns:a16="http://schemas.microsoft.com/office/drawing/2014/main" id="{819F27E0-4CE5-A847-8424-E99D6069F184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194" name="Freeform: Shape 2">
              <a:extLst>
                <a:ext uri="{FF2B5EF4-FFF2-40B4-BE49-F238E27FC236}">
                  <a16:creationId xmlns:a16="http://schemas.microsoft.com/office/drawing/2014/main" id="{DD9F7B93-7F4A-ED43-8E7D-9FDB549C0D85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195" name="Freeform: Shape 3">
              <a:extLst>
                <a:ext uri="{FF2B5EF4-FFF2-40B4-BE49-F238E27FC236}">
                  <a16:creationId xmlns:a16="http://schemas.microsoft.com/office/drawing/2014/main" id="{BFA5438B-BDB9-954A-B8CC-C92332E4BE39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196" name="Freeform: Shape 4">
              <a:extLst>
                <a:ext uri="{FF2B5EF4-FFF2-40B4-BE49-F238E27FC236}">
                  <a16:creationId xmlns:a16="http://schemas.microsoft.com/office/drawing/2014/main" id="{FBFE7001-5C41-E74E-8F59-D2F4F85DE69C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197" name="Freeform: Shape 5">
              <a:extLst>
                <a:ext uri="{FF2B5EF4-FFF2-40B4-BE49-F238E27FC236}">
                  <a16:creationId xmlns:a16="http://schemas.microsoft.com/office/drawing/2014/main" id="{FE66646B-A754-7F42-BA9D-AA702A337560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A5BB8A9-E8C1-794B-A3A6-E53EC6C2F78A}"/>
              </a:ext>
            </a:extLst>
          </p:cNvPr>
          <p:cNvGrpSpPr>
            <a:grpSpLocks noChangeAspect="1"/>
          </p:cNvGrpSpPr>
          <p:nvPr/>
        </p:nvGrpSpPr>
        <p:grpSpPr>
          <a:xfrm>
            <a:off x="3164051" y="4060544"/>
            <a:ext cx="443220" cy="435106"/>
            <a:chOff x="7736620" y="7009631"/>
            <a:chExt cx="4501800" cy="4503600"/>
          </a:xfrm>
          <a:solidFill>
            <a:schemeClr val="accent2"/>
          </a:solidFill>
        </p:grpSpPr>
        <p:sp>
          <p:nvSpPr>
            <p:cNvPr id="199" name="Freeform: Shape 1">
              <a:extLst>
                <a:ext uri="{FF2B5EF4-FFF2-40B4-BE49-F238E27FC236}">
                  <a16:creationId xmlns:a16="http://schemas.microsoft.com/office/drawing/2014/main" id="{0CEB156D-0C1D-C84E-B3E4-0063AF2EA288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200" name="Freeform: Shape 2">
              <a:extLst>
                <a:ext uri="{FF2B5EF4-FFF2-40B4-BE49-F238E27FC236}">
                  <a16:creationId xmlns:a16="http://schemas.microsoft.com/office/drawing/2014/main" id="{97AEB0C7-4969-1449-813F-A078FC7491A7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201" name="Freeform: Shape 3">
              <a:extLst>
                <a:ext uri="{FF2B5EF4-FFF2-40B4-BE49-F238E27FC236}">
                  <a16:creationId xmlns:a16="http://schemas.microsoft.com/office/drawing/2014/main" id="{6E46BC7F-D830-0D4B-BE5C-8423F1261D72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202" name="Freeform: Shape 4">
              <a:extLst>
                <a:ext uri="{FF2B5EF4-FFF2-40B4-BE49-F238E27FC236}">
                  <a16:creationId xmlns:a16="http://schemas.microsoft.com/office/drawing/2014/main" id="{E746237A-BA02-3445-98ED-7A060B7CBA8A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203" name="Freeform: Shape 5">
              <a:extLst>
                <a:ext uri="{FF2B5EF4-FFF2-40B4-BE49-F238E27FC236}">
                  <a16:creationId xmlns:a16="http://schemas.microsoft.com/office/drawing/2014/main" id="{F6E4B642-67CA-404B-9C57-A374D8494BCB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sp>
        <p:nvSpPr>
          <p:cNvPr id="204" name="Freeform 13" title="Icon of a cloud">
            <a:extLst>
              <a:ext uri="{FF2B5EF4-FFF2-40B4-BE49-F238E27FC236}">
                <a16:creationId xmlns:a16="http://schemas.microsoft.com/office/drawing/2014/main" id="{83116BD3-5315-FD49-8889-AD038F715FE1}"/>
              </a:ext>
            </a:extLst>
          </p:cNvPr>
          <p:cNvSpPr>
            <a:spLocks noChangeAspect="1"/>
          </p:cNvSpPr>
          <p:nvPr/>
        </p:nvSpPr>
        <p:spPr bwMode="auto">
          <a:xfrm>
            <a:off x="2424633" y="3249868"/>
            <a:ext cx="1267598" cy="740977"/>
          </a:xfrm>
          <a:custGeom>
            <a:avLst/>
            <a:gdLst>
              <a:gd name="T0" fmla="*/ 384 w 771"/>
              <a:gd name="T1" fmla="*/ 0 h 422"/>
              <a:gd name="T2" fmla="*/ 549 w 771"/>
              <a:gd name="T3" fmla="*/ 110 h 422"/>
              <a:gd name="T4" fmla="*/ 551 w 771"/>
              <a:gd name="T5" fmla="*/ 115 h 422"/>
              <a:gd name="T6" fmla="*/ 565 w 771"/>
              <a:gd name="T7" fmla="*/ 110 h 422"/>
              <a:gd name="T8" fmla="*/ 612 w 771"/>
              <a:gd name="T9" fmla="*/ 103 h 422"/>
              <a:gd name="T10" fmla="*/ 771 w 771"/>
              <a:gd name="T11" fmla="*/ 262 h 422"/>
              <a:gd name="T12" fmla="*/ 628 w 771"/>
              <a:gd name="T13" fmla="*/ 420 h 422"/>
              <a:gd name="T14" fmla="*/ 616 w 771"/>
              <a:gd name="T15" fmla="*/ 421 h 422"/>
              <a:gd name="T16" fmla="*/ 610 w 771"/>
              <a:gd name="T17" fmla="*/ 421 h 422"/>
              <a:gd name="T18" fmla="*/ 98 w 771"/>
              <a:gd name="T19" fmla="*/ 421 h 422"/>
              <a:gd name="T20" fmla="*/ 91 w 771"/>
              <a:gd name="T21" fmla="*/ 422 h 422"/>
              <a:gd name="T22" fmla="*/ 74 w 771"/>
              <a:gd name="T23" fmla="*/ 419 h 422"/>
              <a:gd name="T24" fmla="*/ 12 w 771"/>
              <a:gd name="T25" fmla="*/ 312 h 422"/>
              <a:gd name="T26" fmla="*/ 101 w 771"/>
              <a:gd name="T27" fmla="*/ 247 h 422"/>
              <a:gd name="T28" fmla="*/ 108 w 771"/>
              <a:gd name="T29" fmla="*/ 249 h 422"/>
              <a:gd name="T30" fmla="*/ 106 w 771"/>
              <a:gd name="T31" fmla="*/ 238 h 422"/>
              <a:gd name="T32" fmla="*/ 119 w 771"/>
              <a:gd name="T33" fmla="*/ 179 h 422"/>
              <a:gd name="T34" fmla="*/ 201 w 771"/>
              <a:gd name="T35" fmla="*/ 128 h 422"/>
              <a:gd name="T36" fmla="*/ 213 w 771"/>
              <a:gd name="T37" fmla="*/ 128 h 422"/>
              <a:gd name="T38" fmla="*/ 213 w 771"/>
              <a:gd name="T39" fmla="*/ 127 h 422"/>
              <a:gd name="T40" fmla="*/ 384 w 771"/>
              <a:gd name="T41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1" h="422">
                <a:moveTo>
                  <a:pt x="384" y="0"/>
                </a:moveTo>
                <a:cubicBezTo>
                  <a:pt x="458" y="0"/>
                  <a:pt x="522" y="46"/>
                  <a:pt x="549" y="110"/>
                </a:cubicBezTo>
                <a:cubicBezTo>
                  <a:pt x="551" y="115"/>
                  <a:pt x="551" y="115"/>
                  <a:pt x="551" y="115"/>
                </a:cubicBezTo>
                <a:cubicBezTo>
                  <a:pt x="565" y="110"/>
                  <a:pt x="565" y="110"/>
                  <a:pt x="565" y="110"/>
                </a:cubicBezTo>
                <a:cubicBezTo>
                  <a:pt x="580" y="105"/>
                  <a:pt x="596" y="103"/>
                  <a:pt x="612" y="103"/>
                </a:cubicBezTo>
                <a:cubicBezTo>
                  <a:pt x="700" y="103"/>
                  <a:pt x="771" y="174"/>
                  <a:pt x="771" y="262"/>
                </a:cubicBezTo>
                <a:cubicBezTo>
                  <a:pt x="771" y="344"/>
                  <a:pt x="708" y="412"/>
                  <a:pt x="628" y="420"/>
                </a:cubicBezTo>
                <a:cubicBezTo>
                  <a:pt x="616" y="421"/>
                  <a:pt x="616" y="421"/>
                  <a:pt x="616" y="421"/>
                </a:cubicBezTo>
                <a:cubicBezTo>
                  <a:pt x="610" y="421"/>
                  <a:pt x="610" y="421"/>
                  <a:pt x="610" y="421"/>
                </a:cubicBezTo>
                <a:cubicBezTo>
                  <a:pt x="98" y="421"/>
                  <a:pt x="98" y="421"/>
                  <a:pt x="98" y="421"/>
                </a:cubicBezTo>
                <a:cubicBezTo>
                  <a:pt x="91" y="422"/>
                  <a:pt x="91" y="422"/>
                  <a:pt x="91" y="422"/>
                </a:cubicBezTo>
                <a:cubicBezTo>
                  <a:pt x="85" y="421"/>
                  <a:pt x="79" y="420"/>
                  <a:pt x="74" y="419"/>
                </a:cubicBezTo>
                <a:cubicBezTo>
                  <a:pt x="27" y="406"/>
                  <a:pt x="0" y="359"/>
                  <a:pt x="12" y="312"/>
                </a:cubicBezTo>
                <a:cubicBezTo>
                  <a:pt x="23" y="271"/>
                  <a:pt x="61" y="245"/>
                  <a:pt x="101" y="247"/>
                </a:cubicBezTo>
                <a:cubicBezTo>
                  <a:pt x="108" y="249"/>
                  <a:pt x="108" y="249"/>
                  <a:pt x="108" y="249"/>
                </a:cubicBezTo>
                <a:cubicBezTo>
                  <a:pt x="106" y="238"/>
                  <a:pt x="106" y="238"/>
                  <a:pt x="106" y="238"/>
                </a:cubicBezTo>
                <a:cubicBezTo>
                  <a:pt x="105" y="218"/>
                  <a:pt x="109" y="198"/>
                  <a:pt x="119" y="179"/>
                </a:cubicBezTo>
                <a:cubicBezTo>
                  <a:pt x="137" y="148"/>
                  <a:pt x="168" y="130"/>
                  <a:pt x="201" y="128"/>
                </a:cubicBezTo>
                <a:cubicBezTo>
                  <a:pt x="213" y="128"/>
                  <a:pt x="213" y="128"/>
                  <a:pt x="213" y="128"/>
                </a:cubicBezTo>
                <a:cubicBezTo>
                  <a:pt x="213" y="127"/>
                  <a:pt x="213" y="127"/>
                  <a:pt x="213" y="127"/>
                </a:cubicBezTo>
                <a:cubicBezTo>
                  <a:pt x="236" y="53"/>
                  <a:pt x="304" y="0"/>
                  <a:pt x="384" y="0"/>
                </a:cubicBezTo>
                <a:close/>
              </a:path>
            </a:pathLst>
          </a:custGeom>
          <a:noFill/>
          <a:ln w="19050" cap="sq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6A04177A-B7FB-6744-A0A9-FC3A7AE6B8F3}"/>
              </a:ext>
            </a:extLst>
          </p:cNvPr>
          <p:cNvCxnSpPr>
            <a:cxnSpLocks/>
          </p:cNvCxnSpPr>
          <p:nvPr/>
        </p:nvCxnSpPr>
        <p:spPr>
          <a:xfrm flipH="1">
            <a:off x="2717324" y="3989089"/>
            <a:ext cx="4687" cy="66291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564FDF1A-1EF1-CB43-AC66-20C5CC57086C}"/>
              </a:ext>
            </a:extLst>
          </p:cNvPr>
          <p:cNvCxnSpPr>
            <a:cxnSpLocks/>
            <a:stCxn id="204" idx="8"/>
          </p:cNvCxnSpPr>
          <p:nvPr/>
        </p:nvCxnSpPr>
        <p:spPr>
          <a:xfrm flipH="1">
            <a:off x="3424574" y="3989089"/>
            <a:ext cx="2958" cy="121852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CEBC4AD6-3264-0341-AE11-A98E4BA45D24}"/>
              </a:ext>
            </a:extLst>
          </p:cNvPr>
          <p:cNvSpPr txBox="1"/>
          <p:nvPr/>
        </p:nvSpPr>
        <p:spPr>
          <a:xfrm>
            <a:off x="2315376" y="3397419"/>
            <a:ext cx="1520083" cy="6773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lvl="0" algn="ctr" defTabSz="914026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latin typeface="Segoe UI Semibold"/>
              </a:rPr>
              <a:t>On-Premises</a:t>
            </a:r>
          </a:p>
          <a:p>
            <a:pPr lvl="0" algn="ctr" defTabSz="914026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latin typeface="Segoe UI Semibold"/>
              </a:rPr>
              <a:t>WAN infra 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CFFF6B56-B8AD-174D-AE4B-3876D14FBCB9}"/>
              </a:ext>
            </a:extLst>
          </p:cNvPr>
          <p:cNvSpPr txBox="1"/>
          <p:nvPr/>
        </p:nvSpPr>
        <p:spPr>
          <a:xfrm>
            <a:off x="3537055" y="4012981"/>
            <a:ext cx="1080166" cy="566616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Top of Rack</a:t>
            </a: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rgbClr val="000000"/>
                </a:solidFill>
                <a:latin typeface="Segoe UI"/>
              </a:rPr>
              <a:t>Switches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381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52578 0.0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AVS Integration with </a:t>
            </a:r>
            <a:br>
              <a:rPr lang="en-US"/>
            </a:br>
            <a:r>
              <a:rPr lang="en-US"/>
              <a:t>Azure Services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5302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138D-495A-4EE7-9D44-6939D5C6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AVS Integration with Azure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C68C5-E88D-4243-A85E-985B429CA6F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Integration with Azure App Gateway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38928E-2D96-43DB-929F-9DABF966C52F}"/>
              </a:ext>
            </a:extLst>
          </p:cNvPr>
          <p:cNvSpPr/>
          <p:nvPr/>
        </p:nvSpPr>
        <p:spPr bwMode="auto">
          <a:xfrm>
            <a:off x="2669661" y="1696157"/>
            <a:ext cx="3646740" cy="2088434"/>
          </a:xfrm>
          <a:prstGeom prst="roundRect">
            <a:avLst/>
          </a:prstGeom>
          <a:noFill/>
          <a:ln w="19050" cap="sq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345252-09C7-4A6F-9A25-37E5CC99F896}"/>
              </a:ext>
            </a:extLst>
          </p:cNvPr>
          <p:cNvSpPr txBox="1"/>
          <p:nvPr/>
        </p:nvSpPr>
        <p:spPr>
          <a:xfrm>
            <a:off x="3762327" y="3240613"/>
            <a:ext cx="1520083" cy="479394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defTabSz="91402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371">
                <a:solidFill>
                  <a:srgbClr val="000000"/>
                </a:solidFill>
                <a:latin typeface="Segoe UI Semibold"/>
              </a:rPr>
              <a:t>Azure VNET</a:t>
            </a:r>
          </a:p>
        </p:txBody>
      </p:sp>
      <p:pic>
        <p:nvPicPr>
          <p:cNvPr id="55" name="Graphic 105">
            <a:extLst>
              <a:ext uri="{FF2B5EF4-FFF2-40B4-BE49-F238E27FC236}">
                <a16:creationId xmlns:a16="http://schemas.microsoft.com/office/drawing/2014/main" id="{51635D14-3627-48DC-9168-B89DCEFDA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4473" y="3374045"/>
            <a:ext cx="448212" cy="19895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CB7544F-54A1-4A1A-852C-DA4D5AC9DF95}"/>
              </a:ext>
            </a:extLst>
          </p:cNvPr>
          <p:cNvSpPr txBox="1"/>
          <p:nvPr/>
        </p:nvSpPr>
        <p:spPr>
          <a:xfrm>
            <a:off x="3423657" y="1725603"/>
            <a:ext cx="1520083" cy="66925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algn="ctr" defTabSz="91402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371">
                <a:solidFill>
                  <a:srgbClr val="000000"/>
                </a:solidFill>
                <a:latin typeface="Segoe UI Semibold"/>
              </a:rPr>
              <a:t>Azure App Gateway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9217374-86E6-41FB-95A1-16234F57B5F1}"/>
              </a:ext>
            </a:extLst>
          </p:cNvPr>
          <p:cNvCxnSpPr>
            <a:cxnSpLocks/>
          </p:cNvCxnSpPr>
          <p:nvPr/>
        </p:nvCxnSpPr>
        <p:spPr>
          <a:xfrm flipV="1">
            <a:off x="5922550" y="1956006"/>
            <a:ext cx="3605113" cy="1"/>
          </a:xfrm>
          <a:prstGeom prst="line">
            <a:avLst/>
          </a:prstGeom>
          <a:ln w="190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E1A5D29-8F6A-4FDE-97D2-C19F2B23399F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055322" y="2740374"/>
            <a:ext cx="614339" cy="200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9A141DF0-0292-4C44-B352-DCCBA5E86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824" y="1746780"/>
            <a:ext cx="483973" cy="847245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7F63AA47-DE7E-4303-84C1-8D0D0436B23E}"/>
              </a:ext>
            </a:extLst>
          </p:cNvPr>
          <p:cNvSpPr txBox="1"/>
          <p:nvPr/>
        </p:nvSpPr>
        <p:spPr>
          <a:xfrm>
            <a:off x="2792156" y="2488944"/>
            <a:ext cx="1253340" cy="5942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defTabSz="91402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100">
                <a:solidFill>
                  <a:srgbClr val="000000"/>
                </a:solidFill>
                <a:latin typeface="Segoe UI Semibold"/>
              </a:rPr>
              <a:t>Frontend Public IP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F398AB1-F4F3-4660-9AC7-DD3E4BADE986}"/>
              </a:ext>
            </a:extLst>
          </p:cNvPr>
          <p:cNvSpPr txBox="1"/>
          <p:nvPr/>
        </p:nvSpPr>
        <p:spPr>
          <a:xfrm>
            <a:off x="4511640" y="2473024"/>
            <a:ext cx="1410909" cy="5942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defTabSz="91402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100">
                <a:solidFill>
                  <a:srgbClr val="000000"/>
                </a:solidFill>
                <a:latin typeface="Segoe UI Semibold"/>
              </a:rPr>
              <a:t>Backend Pool members in AVS</a:t>
            </a:r>
          </a:p>
        </p:txBody>
      </p:sp>
      <p:grpSp>
        <p:nvGrpSpPr>
          <p:cNvPr id="100" name="online" descr="online">
            <a:extLst>
              <a:ext uri="{FF2B5EF4-FFF2-40B4-BE49-F238E27FC236}">
                <a16:creationId xmlns:a16="http://schemas.microsoft.com/office/drawing/2014/main" id="{4016657F-CACB-8347-AAEC-D7D5CC30F20D}"/>
              </a:ext>
            </a:extLst>
          </p:cNvPr>
          <p:cNvGrpSpPr/>
          <p:nvPr/>
        </p:nvGrpSpPr>
        <p:grpSpPr>
          <a:xfrm>
            <a:off x="1127584" y="2376852"/>
            <a:ext cx="807484" cy="760589"/>
            <a:chOff x="4472131" y="5777513"/>
            <a:chExt cx="431949" cy="450035"/>
          </a:xfrm>
        </p:grpSpPr>
        <p:sp>
          <p:nvSpPr>
            <p:cNvPr id="102" name="Freeform: Shape 19">
              <a:extLst>
                <a:ext uri="{FF2B5EF4-FFF2-40B4-BE49-F238E27FC236}">
                  <a16:creationId xmlns:a16="http://schemas.microsoft.com/office/drawing/2014/main" id="{6298FDB0-D02E-1544-B9DF-8A0B094CB598}"/>
                </a:ext>
              </a:extLst>
            </p:cNvPr>
            <p:cNvSpPr/>
            <p:nvPr/>
          </p:nvSpPr>
          <p:spPr>
            <a:xfrm>
              <a:off x="4720145" y="5989603"/>
              <a:ext cx="4499" cy="4499"/>
            </a:xfrm>
            <a:custGeom>
              <a:avLst/>
              <a:gdLst>
                <a:gd name="connsiteX0" fmla="*/ 1566 w 4499"/>
                <a:gd name="connsiteY0" fmla="*/ 1566 h 0"/>
                <a:gd name="connsiteX1" fmla="*/ 5585 w 4499"/>
                <a:gd name="connsiteY1" fmla="*/ 156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9">
                  <a:moveTo>
                    <a:pt x="1566" y="1566"/>
                  </a:moveTo>
                  <a:lnTo>
                    <a:pt x="5585" y="1566"/>
                  </a:lnTo>
                </a:path>
              </a:pathLst>
            </a:custGeom>
            <a:noFill/>
            <a:ln w="4419" cap="flat">
              <a:solidFill>
                <a:srgbClr val="75757A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32563">
                <a:defRPr/>
              </a:pPr>
              <a:endParaRPr lang="en-US" sz="1428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07" name="Freeform: Shape 20">
              <a:extLst>
                <a:ext uri="{FF2B5EF4-FFF2-40B4-BE49-F238E27FC236}">
                  <a16:creationId xmlns:a16="http://schemas.microsoft.com/office/drawing/2014/main" id="{1465B5C9-911F-EA4F-AF68-2520F1F1F19D}"/>
                </a:ext>
              </a:extLst>
            </p:cNvPr>
            <p:cNvSpPr/>
            <p:nvPr/>
          </p:nvSpPr>
          <p:spPr>
            <a:xfrm>
              <a:off x="4720145" y="5823949"/>
              <a:ext cx="4499" cy="4499"/>
            </a:xfrm>
            <a:custGeom>
              <a:avLst/>
              <a:gdLst>
                <a:gd name="connsiteX0" fmla="*/ 1566 w 4499"/>
                <a:gd name="connsiteY0" fmla="*/ 1566 h 0"/>
                <a:gd name="connsiteX1" fmla="*/ 5585 w 4499"/>
                <a:gd name="connsiteY1" fmla="*/ 156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9">
                  <a:moveTo>
                    <a:pt x="1566" y="1566"/>
                  </a:moveTo>
                  <a:lnTo>
                    <a:pt x="5585" y="1566"/>
                  </a:lnTo>
                </a:path>
              </a:pathLst>
            </a:custGeom>
            <a:noFill/>
            <a:ln w="4419" cap="flat">
              <a:solidFill>
                <a:srgbClr val="75757A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32563">
                <a:defRPr/>
              </a:pPr>
              <a:endParaRPr lang="en-US" sz="1428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09" name="Freeform: Shape 21">
              <a:extLst>
                <a:ext uri="{FF2B5EF4-FFF2-40B4-BE49-F238E27FC236}">
                  <a16:creationId xmlns:a16="http://schemas.microsoft.com/office/drawing/2014/main" id="{FE0F010A-ABF9-CB42-9518-BE0C39FF0853}"/>
                </a:ext>
              </a:extLst>
            </p:cNvPr>
            <p:cNvSpPr/>
            <p:nvPr/>
          </p:nvSpPr>
          <p:spPr>
            <a:xfrm>
              <a:off x="4473724" y="5778338"/>
              <a:ext cx="427449" cy="449210"/>
            </a:xfrm>
            <a:custGeom>
              <a:avLst/>
              <a:gdLst>
                <a:gd name="connsiteX0" fmla="*/ 215909 w 427449"/>
                <a:gd name="connsiteY0" fmla="*/ 428976 h 427449"/>
                <a:gd name="connsiteX1" fmla="*/ 430252 w 427449"/>
                <a:gd name="connsiteY1" fmla="*/ 215233 h 427449"/>
                <a:gd name="connsiteX2" fmla="*/ 215909 w 427449"/>
                <a:gd name="connsiteY2" fmla="*/ 1566 h 427449"/>
                <a:gd name="connsiteX3" fmla="*/ 1566 w 427449"/>
                <a:gd name="connsiteY3" fmla="*/ 215233 h 427449"/>
                <a:gd name="connsiteX4" fmla="*/ 215909 w 427449"/>
                <a:gd name="connsiteY4" fmla="*/ 428976 h 42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449" h="427449">
                  <a:moveTo>
                    <a:pt x="215909" y="428976"/>
                  </a:moveTo>
                  <a:cubicBezTo>
                    <a:pt x="333927" y="428976"/>
                    <a:pt x="430252" y="332920"/>
                    <a:pt x="430252" y="215233"/>
                  </a:cubicBezTo>
                  <a:cubicBezTo>
                    <a:pt x="430252" y="97546"/>
                    <a:pt x="333851" y="1566"/>
                    <a:pt x="215909" y="1566"/>
                  </a:cubicBezTo>
                  <a:cubicBezTo>
                    <a:pt x="97891" y="1566"/>
                    <a:pt x="1566" y="97621"/>
                    <a:pt x="1566" y="215233"/>
                  </a:cubicBezTo>
                  <a:cubicBezTo>
                    <a:pt x="1566" y="332845"/>
                    <a:pt x="97891" y="428976"/>
                    <a:pt x="215909" y="428976"/>
                  </a:cubicBezTo>
                  <a:close/>
                </a:path>
              </a:pathLst>
            </a:custGeom>
            <a:solidFill>
              <a:srgbClr val="0078D4"/>
            </a:solidFill>
            <a:ln w="44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32563">
                <a:defRPr/>
              </a:pPr>
              <a:endParaRPr lang="en-US" sz="1428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10" name="Freeform: Shape 22">
              <a:extLst>
                <a:ext uri="{FF2B5EF4-FFF2-40B4-BE49-F238E27FC236}">
                  <a16:creationId xmlns:a16="http://schemas.microsoft.com/office/drawing/2014/main" id="{06083A63-FAC5-FC43-A340-501D77130C5F}"/>
                </a:ext>
              </a:extLst>
            </p:cNvPr>
            <p:cNvSpPr/>
            <p:nvPr/>
          </p:nvSpPr>
          <p:spPr>
            <a:xfrm>
              <a:off x="4686399" y="5779112"/>
              <a:ext cx="4499" cy="427449"/>
            </a:xfrm>
            <a:custGeom>
              <a:avLst/>
              <a:gdLst>
                <a:gd name="connsiteX0" fmla="*/ 5585 w 4499"/>
                <a:gd name="connsiteY0" fmla="*/ 1566 h 427449"/>
                <a:gd name="connsiteX1" fmla="*/ 1566 w 4499"/>
                <a:gd name="connsiteY1" fmla="*/ 1566 h 427449"/>
                <a:gd name="connsiteX2" fmla="*/ 1566 w 4499"/>
                <a:gd name="connsiteY2" fmla="*/ 428220 h 427449"/>
                <a:gd name="connsiteX3" fmla="*/ 5585 w 4499"/>
                <a:gd name="connsiteY3" fmla="*/ 428220 h 427449"/>
                <a:gd name="connsiteX4" fmla="*/ 5585 w 4499"/>
                <a:gd name="connsiteY4" fmla="*/ 1566 h 42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9" h="427449">
                  <a:moveTo>
                    <a:pt x="5585" y="1566"/>
                  </a:moveTo>
                  <a:lnTo>
                    <a:pt x="1566" y="1566"/>
                  </a:lnTo>
                  <a:lnTo>
                    <a:pt x="1566" y="428220"/>
                  </a:lnTo>
                  <a:lnTo>
                    <a:pt x="5585" y="428220"/>
                  </a:lnTo>
                  <a:lnTo>
                    <a:pt x="5585" y="1566"/>
                  </a:lnTo>
                  <a:close/>
                </a:path>
              </a:pathLst>
            </a:custGeom>
            <a:solidFill>
              <a:srgbClr val="FFFFFF"/>
            </a:solidFill>
            <a:ln w="44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32563">
                <a:defRPr/>
              </a:pPr>
              <a:endParaRPr lang="en-US" sz="1428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11" name="Freeform: Shape 23">
              <a:extLst>
                <a:ext uri="{FF2B5EF4-FFF2-40B4-BE49-F238E27FC236}">
                  <a16:creationId xmlns:a16="http://schemas.microsoft.com/office/drawing/2014/main" id="{97CE3751-3BE4-8748-AB78-8DE545E81516}"/>
                </a:ext>
              </a:extLst>
            </p:cNvPr>
            <p:cNvSpPr/>
            <p:nvPr/>
          </p:nvSpPr>
          <p:spPr>
            <a:xfrm>
              <a:off x="4472131" y="5888013"/>
              <a:ext cx="431949" cy="211475"/>
            </a:xfrm>
            <a:custGeom>
              <a:avLst/>
              <a:gdLst>
                <a:gd name="connsiteX0" fmla="*/ 217502 w 431948"/>
                <a:gd name="connsiteY0" fmla="*/ 211224 h 211474"/>
                <a:gd name="connsiteX1" fmla="*/ 1566 w 431948"/>
                <a:gd name="connsiteY1" fmla="*/ 106395 h 211474"/>
                <a:gd name="connsiteX2" fmla="*/ 217502 w 431948"/>
                <a:gd name="connsiteY2" fmla="*/ 1566 h 211474"/>
                <a:gd name="connsiteX3" fmla="*/ 433438 w 431948"/>
                <a:gd name="connsiteY3" fmla="*/ 106395 h 211474"/>
                <a:gd name="connsiteX4" fmla="*/ 217502 w 431948"/>
                <a:gd name="connsiteY4" fmla="*/ 211224 h 211474"/>
                <a:gd name="connsiteX5" fmla="*/ 217502 w 431948"/>
                <a:gd name="connsiteY5" fmla="*/ 4742 h 211474"/>
                <a:gd name="connsiteX6" fmla="*/ 5585 w 431948"/>
                <a:gd name="connsiteY6" fmla="*/ 105563 h 211474"/>
                <a:gd name="connsiteX7" fmla="*/ 217502 w 431948"/>
                <a:gd name="connsiteY7" fmla="*/ 206384 h 211474"/>
                <a:gd name="connsiteX8" fmla="*/ 429418 w 431948"/>
                <a:gd name="connsiteY8" fmla="*/ 105563 h 211474"/>
                <a:gd name="connsiteX9" fmla="*/ 217502 w 431948"/>
                <a:gd name="connsiteY9" fmla="*/ 4742 h 21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948" h="211474">
                  <a:moveTo>
                    <a:pt x="217502" y="211224"/>
                  </a:moveTo>
                  <a:cubicBezTo>
                    <a:pt x="98650" y="211224"/>
                    <a:pt x="1566" y="164029"/>
                    <a:pt x="1566" y="106395"/>
                  </a:cubicBezTo>
                  <a:cubicBezTo>
                    <a:pt x="1566" y="48762"/>
                    <a:pt x="98650" y="1566"/>
                    <a:pt x="217502" y="1566"/>
                  </a:cubicBezTo>
                  <a:cubicBezTo>
                    <a:pt x="336354" y="1566"/>
                    <a:pt x="433438" y="48762"/>
                    <a:pt x="433438" y="106395"/>
                  </a:cubicBezTo>
                  <a:cubicBezTo>
                    <a:pt x="433362" y="164029"/>
                    <a:pt x="336278" y="211224"/>
                    <a:pt x="217502" y="211224"/>
                  </a:cubicBezTo>
                  <a:close/>
                  <a:moveTo>
                    <a:pt x="217502" y="4742"/>
                  </a:moveTo>
                  <a:cubicBezTo>
                    <a:pt x="100318" y="4742"/>
                    <a:pt x="5585" y="50350"/>
                    <a:pt x="5585" y="105563"/>
                  </a:cubicBezTo>
                  <a:cubicBezTo>
                    <a:pt x="5585" y="160776"/>
                    <a:pt x="100318" y="206384"/>
                    <a:pt x="217502" y="206384"/>
                  </a:cubicBezTo>
                  <a:cubicBezTo>
                    <a:pt x="334685" y="206384"/>
                    <a:pt x="429418" y="160776"/>
                    <a:pt x="429418" y="105563"/>
                  </a:cubicBezTo>
                  <a:cubicBezTo>
                    <a:pt x="429342" y="50350"/>
                    <a:pt x="334685" y="4742"/>
                    <a:pt x="217502" y="4742"/>
                  </a:cubicBezTo>
                  <a:close/>
                </a:path>
              </a:pathLst>
            </a:custGeom>
            <a:solidFill>
              <a:srgbClr val="FFFFFF"/>
            </a:solidFill>
            <a:ln w="44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32563">
                <a:defRPr/>
              </a:pPr>
              <a:endParaRPr lang="en-US" sz="1428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13" name="Freeform: Shape 24">
              <a:extLst>
                <a:ext uri="{FF2B5EF4-FFF2-40B4-BE49-F238E27FC236}">
                  <a16:creationId xmlns:a16="http://schemas.microsoft.com/office/drawing/2014/main" id="{13E239B1-98F6-A542-91EC-EB0E5BF60803}"/>
                </a:ext>
              </a:extLst>
            </p:cNvPr>
            <p:cNvSpPr/>
            <p:nvPr/>
          </p:nvSpPr>
          <p:spPr>
            <a:xfrm>
              <a:off x="4582938" y="5777513"/>
              <a:ext cx="211475" cy="431949"/>
            </a:xfrm>
            <a:custGeom>
              <a:avLst/>
              <a:gdLst>
                <a:gd name="connsiteX0" fmla="*/ 106689 w 211474"/>
                <a:gd name="connsiteY0" fmla="*/ 432228 h 431948"/>
                <a:gd name="connsiteX1" fmla="*/ 1566 w 211474"/>
                <a:gd name="connsiteY1" fmla="*/ 216897 h 431948"/>
                <a:gd name="connsiteX2" fmla="*/ 106689 w 211474"/>
                <a:gd name="connsiteY2" fmla="*/ 1566 h 431948"/>
                <a:gd name="connsiteX3" fmla="*/ 211813 w 211474"/>
                <a:gd name="connsiteY3" fmla="*/ 216897 h 431948"/>
                <a:gd name="connsiteX4" fmla="*/ 106689 w 211474"/>
                <a:gd name="connsiteY4" fmla="*/ 432228 h 431948"/>
                <a:gd name="connsiteX5" fmla="*/ 106689 w 211474"/>
                <a:gd name="connsiteY5" fmla="*/ 4742 h 431948"/>
                <a:gd name="connsiteX6" fmla="*/ 5585 w 211474"/>
                <a:gd name="connsiteY6" fmla="*/ 216065 h 431948"/>
                <a:gd name="connsiteX7" fmla="*/ 106689 w 211474"/>
                <a:gd name="connsiteY7" fmla="*/ 427387 h 431948"/>
                <a:gd name="connsiteX8" fmla="*/ 207793 w 211474"/>
                <a:gd name="connsiteY8" fmla="*/ 216065 h 431948"/>
                <a:gd name="connsiteX9" fmla="*/ 106689 w 211474"/>
                <a:gd name="connsiteY9" fmla="*/ 4742 h 43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474" h="431948">
                  <a:moveTo>
                    <a:pt x="106689" y="432228"/>
                  </a:moveTo>
                  <a:cubicBezTo>
                    <a:pt x="48894" y="432228"/>
                    <a:pt x="1566" y="335416"/>
                    <a:pt x="1566" y="216897"/>
                  </a:cubicBezTo>
                  <a:cubicBezTo>
                    <a:pt x="1566" y="98378"/>
                    <a:pt x="48894" y="1566"/>
                    <a:pt x="106689" y="1566"/>
                  </a:cubicBezTo>
                  <a:cubicBezTo>
                    <a:pt x="164484" y="1566"/>
                    <a:pt x="211813" y="98453"/>
                    <a:pt x="211813" y="216897"/>
                  </a:cubicBezTo>
                  <a:cubicBezTo>
                    <a:pt x="211813" y="335341"/>
                    <a:pt x="164484" y="432228"/>
                    <a:pt x="106689" y="432228"/>
                  </a:cubicBezTo>
                  <a:close/>
                  <a:moveTo>
                    <a:pt x="106689" y="4742"/>
                  </a:moveTo>
                  <a:cubicBezTo>
                    <a:pt x="50486" y="4742"/>
                    <a:pt x="5585" y="99210"/>
                    <a:pt x="5585" y="216065"/>
                  </a:cubicBezTo>
                  <a:cubicBezTo>
                    <a:pt x="5585" y="332920"/>
                    <a:pt x="51321" y="427387"/>
                    <a:pt x="106689" y="427387"/>
                  </a:cubicBezTo>
                  <a:cubicBezTo>
                    <a:pt x="162057" y="427387"/>
                    <a:pt x="207793" y="332920"/>
                    <a:pt x="207793" y="216065"/>
                  </a:cubicBezTo>
                  <a:cubicBezTo>
                    <a:pt x="207793" y="99210"/>
                    <a:pt x="162816" y="4742"/>
                    <a:pt x="106689" y="4742"/>
                  </a:cubicBezTo>
                  <a:close/>
                </a:path>
              </a:pathLst>
            </a:custGeom>
            <a:solidFill>
              <a:srgbClr val="FFFFFF"/>
            </a:solidFill>
            <a:ln w="44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32563">
                <a:defRPr/>
              </a:pPr>
              <a:endParaRPr lang="en-US" sz="1428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14" name="Freeform: Shape 25">
              <a:extLst>
                <a:ext uri="{FF2B5EF4-FFF2-40B4-BE49-F238E27FC236}">
                  <a16:creationId xmlns:a16="http://schemas.microsoft.com/office/drawing/2014/main" id="{D16359D2-4733-B749-9B48-C4557E300E94}"/>
                </a:ext>
              </a:extLst>
            </p:cNvPr>
            <p:cNvSpPr/>
            <p:nvPr/>
          </p:nvSpPr>
          <p:spPr>
            <a:xfrm>
              <a:off x="4474548" y="5990429"/>
              <a:ext cx="427449" cy="4499"/>
            </a:xfrm>
            <a:custGeom>
              <a:avLst/>
              <a:gdLst>
                <a:gd name="connsiteX0" fmla="*/ 429343 w 427449"/>
                <a:gd name="connsiteY0" fmla="*/ 1566 h 4499"/>
                <a:gd name="connsiteX1" fmla="*/ 1566 w 427449"/>
                <a:gd name="connsiteY1" fmla="*/ 1566 h 4499"/>
                <a:gd name="connsiteX2" fmla="*/ 1566 w 427449"/>
                <a:gd name="connsiteY2" fmla="*/ 5574 h 4499"/>
                <a:gd name="connsiteX3" fmla="*/ 429418 w 427449"/>
                <a:gd name="connsiteY3" fmla="*/ 5574 h 4499"/>
                <a:gd name="connsiteX4" fmla="*/ 429418 w 427449"/>
                <a:gd name="connsiteY4" fmla="*/ 1566 h 4499"/>
                <a:gd name="connsiteX5" fmla="*/ 429343 w 427449"/>
                <a:gd name="connsiteY5" fmla="*/ 1566 h 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7449" h="4499">
                  <a:moveTo>
                    <a:pt x="429343" y="1566"/>
                  </a:moveTo>
                  <a:lnTo>
                    <a:pt x="1566" y="1566"/>
                  </a:lnTo>
                  <a:lnTo>
                    <a:pt x="1566" y="5574"/>
                  </a:lnTo>
                  <a:lnTo>
                    <a:pt x="429418" y="5574"/>
                  </a:lnTo>
                  <a:lnTo>
                    <a:pt x="429418" y="1566"/>
                  </a:lnTo>
                  <a:lnTo>
                    <a:pt x="429343" y="1566"/>
                  </a:lnTo>
                  <a:close/>
                </a:path>
              </a:pathLst>
            </a:custGeom>
            <a:solidFill>
              <a:srgbClr val="FFFFFF"/>
            </a:solidFill>
            <a:ln w="44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32563">
                <a:defRPr/>
              </a:pPr>
              <a:endParaRPr lang="en-US" sz="1428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15" name="Freeform: Shape 26">
              <a:extLst>
                <a:ext uri="{FF2B5EF4-FFF2-40B4-BE49-F238E27FC236}">
                  <a16:creationId xmlns:a16="http://schemas.microsoft.com/office/drawing/2014/main" id="{F81CD244-1C4B-DD41-AC51-F098B318A109}"/>
                </a:ext>
              </a:extLst>
            </p:cNvPr>
            <p:cNvSpPr/>
            <p:nvPr/>
          </p:nvSpPr>
          <p:spPr>
            <a:xfrm>
              <a:off x="4668794" y="6076041"/>
              <a:ext cx="40495" cy="40495"/>
            </a:xfrm>
            <a:custGeom>
              <a:avLst/>
              <a:gdLst>
                <a:gd name="connsiteX0" fmla="*/ 20830 w 40495"/>
                <a:gd name="connsiteY0" fmla="*/ 39988 h 40495"/>
                <a:gd name="connsiteX1" fmla="*/ 40096 w 40495"/>
                <a:gd name="connsiteY1" fmla="*/ 20777 h 40495"/>
                <a:gd name="connsiteX2" fmla="*/ 20830 w 40495"/>
                <a:gd name="connsiteY2" fmla="*/ 1566 h 40495"/>
                <a:gd name="connsiteX3" fmla="*/ 1566 w 40495"/>
                <a:gd name="connsiteY3" fmla="*/ 20777 h 40495"/>
                <a:gd name="connsiteX4" fmla="*/ 20830 w 40495"/>
                <a:gd name="connsiteY4" fmla="*/ 39988 h 4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5" h="40495">
                  <a:moveTo>
                    <a:pt x="20830" y="39988"/>
                  </a:moveTo>
                  <a:cubicBezTo>
                    <a:pt x="31298" y="39988"/>
                    <a:pt x="40096" y="31214"/>
                    <a:pt x="40096" y="20777"/>
                  </a:cubicBezTo>
                  <a:cubicBezTo>
                    <a:pt x="40096" y="10339"/>
                    <a:pt x="31298" y="1566"/>
                    <a:pt x="20830" y="1566"/>
                  </a:cubicBezTo>
                  <a:cubicBezTo>
                    <a:pt x="10364" y="1566"/>
                    <a:pt x="1566" y="10339"/>
                    <a:pt x="1566" y="20777"/>
                  </a:cubicBezTo>
                  <a:cubicBezTo>
                    <a:pt x="1566" y="31214"/>
                    <a:pt x="10364" y="39988"/>
                    <a:pt x="20830" y="39988"/>
                  </a:cubicBezTo>
                  <a:close/>
                </a:path>
              </a:pathLst>
            </a:custGeom>
            <a:solidFill>
              <a:srgbClr val="FFFFFF"/>
            </a:solidFill>
            <a:ln w="44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32563">
                <a:defRPr/>
              </a:pPr>
              <a:endParaRPr lang="en-US" sz="1428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16" name="Freeform: Shape 27">
              <a:extLst>
                <a:ext uri="{FF2B5EF4-FFF2-40B4-BE49-F238E27FC236}">
                  <a16:creationId xmlns:a16="http://schemas.microsoft.com/office/drawing/2014/main" id="{831005CD-FF8E-C54D-BA06-486921C58886}"/>
                </a:ext>
              </a:extLst>
            </p:cNvPr>
            <p:cNvSpPr/>
            <p:nvPr/>
          </p:nvSpPr>
          <p:spPr>
            <a:xfrm>
              <a:off x="4568457" y="5975981"/>
              <a:ext cx="31496" cy="31496"/>
            </a:xfrm>
            <a:custGeom>
              <a:avLst/>
              <a:gdLst>
                <a:gd name="connsiteX0" fmla="*/ 17645 w 31496"/>
                <a:gd name="connsiteY0" fmla="*/ 33635 h 31496"/>
                <a:gd name="connsiteX1" fmla="*/ 33725 w 31496"/>
                <a:gd name="connsiteY1" fmla="*/ 17600 h 31496"/>
                <a:gd name="connsiteX2" fmla="*/ 17645 w 31496"/>
                <a:gd name="connsiteY2" fmla="*/ 1566 h 31496"/>
                <a:gd name="connsiteX3" fmla="*/ 1566 w 31496"/>
                <a:gd name="connsiteY3" fmla="*/ 17600 h 31496"/>
                <a:gd name="connsiteX4" fmla="*/ 17645 w 31496"/>
                <a:gd name="connsiteY4" fmla="*/ 33635 h 3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6" h="31496">
                  <a:moveTo>
                    <a:pt x="17645" y="33635"/>
                  </a:moveTo>
                  <a:cubicBezTo>
                    <a:pt x="26444" y="33635"/>
                    <a:pt x="33725" y="26449"/>
                    <a:pt x="33725" y="17600"/>
                  </a:cubicBezTo>
                  <a:cubicBezTo>
                    <a:pt x="33725" y="8826"/>
                    <a:pt x="26519" y="1566"/>
                    <a:pt x="17645" y="1566"/>
                  </a:cubicBezTo>
                  <a:cubicBezTo>
                    <a:pt x="8847" y="1566"/>
                    <a:pt x="1566" y="8751"/>
                    <a:pt x="1566" y="17600"/>
                  </a:cubicBezTo>
                  <a:cubicBezTo>
                    <a:pt x="1566" y="26449"/>
                    <a:pt x="8771" y="33635"/>
                    <a:pt x="17645" y="33635"/>
                  </a:cubicBezTo>
                  <a:close/>
                </a:path>
              </a:pathLst>
            </a:custGeom>
            <a:solidFill>
              <a:srgbClr val="FFFFFF"/>
            </a:solidFill>
            <a:ln w="44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32563">
                <a:defRPr/>
              </a:pPr>
              <a:endParaRPr lang="en-US" sz="1428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18" name="Freeform: Shape 28">
              <a:extLst>
                <a:ext uri="{FF2B5EF4-FFF2-40B4-BE49-F238E27FC236}">
                  <a16:creationId xmlns:a16="http://schemas.microsoft.com/office/drawing/2014/main" id="{ACBE92C6-DAD9-D046-8E09-82B753411FF9}"/>
                </a:ext>
              </a:extLst>
            </p:cNvPr>
            <p:cNvSpPr/>
            <p:nvPr/>
          </p:nvSpPr>
          <p:spPr>
            <a:xfrm>
              <a:off x="4666676" y="5969777"/>
              <a:ext cx="44995" cy="44995"/>
            </a:xfrm>
            <a:custGeom>
              <a:avLst/>
              <a:gdLst>
                <a:gd name="connsiteX0" fmla="*/ 23561 w 44994"/>
                <a:gd name="connsiteY0" fmla="*/ 45434 h 44994"/>
                <a:gd name="connsiteX1" fmla="*/ 45557 w 44994"/>
                <a:gd name="connsiteY1" fmla="*/ 23500 h 44994"/>
                <a:gd name="connsiteX2" fmla="*/ 23561 w 44994"/>
                <a:gd name="connsiteY2" fmla="*/ 1566 h 44994"/>
                <a:gd name="connsiteX3" fmla="*/ 1566 w 44994"/>
                <a:gd name="connsiteY3" fmla="*/ 23500 h 44994"/>
                <a:gd name="connsiteX4" fmla="*/ 23561 w 44994"/>
                <a:gd name="connsiteY4" fmla="*/ 45434 h 4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94" h="44994">
                  <a:moveTo>
                    <a:pt x="23561" y="45434"/>
                  </a:moveTo>
                  <a:cubicBezTo>
                    <a:pt x="35773" y="45434"/>
                    <a:pt x="45557" y="35677"/>
                    <a:pt x="45557" y="23500"/>
                  </a:cubicBezTo>
                  <a:cubicBezTo>
                    <a:pt x="45557" y="11323"/>
                    <a:pt x="35773" y="1566"/>
                    <a:pt x="23561" y="1566"/>
                  </a:cubicBezTo>
                  <a:cubicBezTo>
                    <a:pt x="11350" y="1566"/>
                    <a:pt x="1566" y="11323"/>
                    <a:pt x="1566" y="23500"/>
                  </a:cubicBezTo>
                  <a:cubicBezTo>
                    <a:pt x="1566" y="35677"/>
                    <a:pt x="11350" y="45434"/>
                    <a:pt x="23561" y="45434"/>
                  </a:cubicBezTo>
                  <a:close/>
                </a:path>
              </a:pathLst>
            </a:custGeom>
            <a:solidFill>
              <a:srgbClr val="50E6FF"/>
            </a:solidFill>
            <a:ln w="44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32563">
                <a:defRPr/>
              </a:pPr>
              <a:endParaRPr lang="en-US" sz="1428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19" name="Freeform: Shape 29">
              <a:extLst>
                <a:ext uri="{FF2B5EF4-FFF2-40B4-BE49-F238E27FC236}">
                  <a16:creationId xmlns:a16="http://schemas.microsoft.com/office/drawing/2014/main" id="{C107A335-A379-CD43-9234-2C1A27CD37A0}"/>
                </a:ext>
              </a:extLst>
            </p:cNvPr>
            <p:cNvSpPr/>
            <p:nvPr/>
          </p:nvSpPr>
          <p:spPr>
            <a:xfrm>
              <a:off x="4666676" y="5866922"/>
              <a:ext cx="44995" cy="44995"/>
            </a:xfrm>
            <a:custGeom>
              <a:avLst/>
              <a:gdLst>
                <a:gd name="connsiteX0" fmla="*/ 23561 w 44994"/>
                <a:gd name="connsiteY0" fmla="*/ 45434 h 44994"/>
                <a:gd name="connsiteX1" fmla="*/ 45557 w 44994"/>
                <a:gd name="connsiteY1" fmla="*/ 23500 h 44994"/>
                <a:gd name="connsiteX2" fmla="*/ 23561 w 44994"/>
                <a:gd name="connsiteY2" fmla="*/ 1566 h 44994"/>
                <a:gd name="connsiteX3" fmla="*/ 1566 w 44994"/>
                <a:gd name="connsiteY3" fmla="*/ 23500 h 44994"/>
                <a:gd name="connsiteX4" fmla="*/ 23561 w 44994"/>
                <a:gd name="connsiteY4" fmla="*/ 45434 h 4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94" h="44994">
                  <a:moveTo>
                    <a:pt x="23561" y="45434"/>
                  </a:moveTo>
                  <a:cubicBezTo>
                    <a:pt x="35773" y="45434"/>
                    <a:pt x="45557" y="35677"/>
                    <a:pt x="45557" y="23500"/>
                  </a:cubicBezTo>
                  <a:cubicBezTo>
                    <a:pt x="45557" y="11323"/>
                    <a:pt x="35773" y="1566"/>
                    <a:pt x="23561" y="1566"/>
                  </a:cubicBezTo>
                  <a:cubicBezTo>
                    <a:pt x="11350" y="1566"/>
                    <a:pt x="1566" y="11323"/>
                    <a:pt x="1566" y="23500"/>
                  </a:cubicBezTo>
                  <a:cubicBezTo>
                    <a:pt x="1566" y="35677"/>
                    <a:pt x="11350" y="45434"/>
                    <a:pt x="23561" y="45434"/>
                  </a:cubicBezTo>
                  <a:close/>
                </a:path>
              </a:pathLst>
            </a:custGeom>
            <a:solidFill>
              <a:srgbClr val="50E6FF"/>
            </a:solidFill>
            <a:ln w="44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32563">
                <a:defRPr/>
              </a:pPr>
              <a:endParaRPr lang="en-US" sz="1428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21" name="Freeform: Shape 30">
              <a:extLst>
                <a:ext uri="{FF2B5EF4-FFF2-40B4-BE49-F238E27FC236}">
                  <a16:creationId xmlns:a16="http://schemas.microsoft.com/office/drawing/2014/main" id="{AF61E2B4-525C-194E-8E3A-F950A19BBBBF}"/>
                </a:ext>
              </a:extLst>
            </p:cNvPr>
            <p:cNvSpPr/>
            <p:nvPr/>
          </p:nvSpPr>
          <p:spPr>
            <a:xfrm>
              <a:off x="4768688" y="5969777"/>
              <a:ext cx="44995" cy="44995"/>
            </a:xfrm>
            <a:custGeom>
              <a:avLst/>
              <a:gdLst>
                <a:gd name="connsiteX0" fmla="*/ 23561 w 44994"/>
                <a:gd name="connsiteY0" fmla="*/ 45434 h 44994"/>
                <a:gd name="connsiteX1" fmla="*/ 45557 w 44994"/>
                <a:gd name="connsiteY1" fmla="*/ 23500 h 44994"/>
                <a:gd name="connsiteX2" fmla="*/ 23561 w 44994"/>
                <a:gd name="connsiteY2" fmla="*/ 1566 h 44994"/>
                <a:gd name="connsiteX3" fmla="*/ 1566 w 44994"/>
                <a:gd name="connsiteY3" fmla="*/ 23500 h 44994"/>
                <a:gd name="connsiteX4" fmla="*/ 23561 w 44994"/>
                <a:gd name="connsiteY4" fmla="*/ 45434 h 4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94" h="44994">
                  <a:moveTo>
                    <a:pt x="23561" y="45434"/>
                  </a:moveTo>
                  <a:cubicBezTo>
                    <a:pt x="35772" y="45434"/>
                    <a:pt x="45557" y="35677"/>
                    <a:pt x="45557" y="23500"/>
                  </a:cubicBezTo>
                  <a:cubicBezTo>
                    <a:pt x="45557" y="11323"/>
                    <a:pt x="35772" y="1566"/>
                    <a:pt x="23561" y="1566"/>
                  </a:cubicBezTo>
                  <a:cubicBezTo>
                    <a:pt x="11350" y="1566"/>
                    <a:pt x="1566" y="11323"/>
                    <a:pt x="1566" y="23500"/>
                  </a:cubicBezTo>
                  <a:cubicBezTo>
                    <a:pt x="1566" y="35677"/>
                    <a:pt x="11350" y="45434"/>
                    <a:pt x="23561" y="45434"/>
                  </a:cubicBezTo>
                  <a:close/>
                </a:path>
              </a:pathLst>
            </a:custGeom>
            <a:solidFill>
              <a:srgbClr val="50E6FF"/>
            </a:solidFill>
            <a:ln w="44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32563">
                <a:defRPr/>
              </a:pPr>
              <a:endParaRPr lang="en-US" sz="1428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22" name="Freeform: Shape 31">
              <a:extLst>
                <a:ext uri="{FF2B5EF4-FFF2-40B4-BE49-F238E27FC236}">
                  <a16:creationId xmlns:a16="http://schemas.microsoft.com/office/drawing/2014/main" id="{B4F89E9E-C364-134D-A041-DE189134C36E}"/>
                </a:ext>
              </a:extLst>
            </p:cNvPr>
            <p:cNvSpPr/>
            <p:nvPr/>
          </p:nvSpPr>
          <p:spPr>
            <a:xfrm>
              <a:off x="4767470" y="6071507"/>
              <a:ext cx="22497" cy="22497"/>
            </a:xfrm>
            <a:custGeom>
              <a:avLst/>
              <a:gdLst>
                <a:gd name="connsiteX0" fmla="*/ 12866 w 22497"/>
                <a:gd name="connsiteY0" fmla="*/ 24105 h 22497"/>
                <a:gd name="connsiteX1" fmla="*/ 24168 w 22497"/>
                <a:gd name="connsiteY1" fmla="*/ 12835 h 22497"/>
                <a:gd name="connsiteX2" fmla="*/ 12866 w 22497"/>
                <a:gd name="connsiteY2" fmla="*/ 1566 h 22497"/>
                <a:gd name="connsiteX3" fmla="*/ 1566 w 22497"/>
                <a:gd name="connsiteY3" fmla="*/ 12835 h 22497"/>
                <a:gd name="connsiteX4" fmla="*/ 12866 w 22497"/>
                <a:gd name="connsiteY4" fmla="*/ 24105 h 2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97" h="22497">
                  <a:moveTo>
                    <a:pt x="12866" y="24105"/>
                  </a:moveTo>
                  <a:cubicBezTo>
                    <a:pt x="19086" y="24105"/>
                    <a:pt x="24168" y="19037"/>
                    <a:pt x="24168" y="12835"/>
                  </a:cubicBezTo>
                  <a:cubicBezTo>
                    <a:pt x="24168" y="6633"/>
                    <a:pt x="19086" y="1566"/>
                    <a:pt x="12866" y="1566"/>
                  </a:cubicBezTo>
                  <a:cubicBezTo>
                    <a:pt x="6647" y="1566"/>
                    <a:pt x="1566" y="6633"/>
                    <a:pt x="1566" y="12835"/>
                  </a:cubicBezTo>
                  <a:cubicBezTo>
                    <a:pt x="1566" y="19037"/>
                    <a:pt x="6647" y="24105"/>
                    <a:pt x="12866" y="24105"/>
                  </a:cubicBezTo>
                  <a:close/>
                </a:path>
              </a:pathLst>
            </a:custGeom>
            <a:solidFill>
              <a:srgbClr val="FFFFFF"/>
            </a:solidFill>
            <a:ln w="44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32563">
                <a:defRPr/>
              </a:pPr>
              <a:endParaRPr lang="en-US" sz="1428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23" name="Freeform: Shape 32">
              <a:extLst>
                <a:ext uri="{FF2B5EF4-FFF2-40B4-BE49-F238E27FC236}">
                  <a16:creationId xmlns:a16="http://schemas.microsoft.com/office/drawing/2014/main" id="{BD8A1BC5-CB44-0247-AA30-D20332DD7FD4}"/>
                </a:ext>
              </a:extLst>
            </p:cNvPr>
            <p:cNvSpPr/>
            <p:nvPr/>
          </p:nvSpPr>
          <p:spPr>
            <a:xfrm>
              <a:off x="4585211" y="6071507"/>
              <a:ext cx="22497" cy="22497"/>
            </a:xfrm>
            <a:custGeom>
              <a:avLst/>
              <a:gdLst>
                <a:gd name="connsiteX0" fmla="*/ 12867 w 22497"/>
                <a:gd name="connsiteY0" fmla="*/ 24105 h 22497"/>
                <a:gd name="connsiteX1" fmla="*/ 24168 w 22497"/>
                <a:gd name="connsiteY1" fmla="*/ 12835 h 22497"/>
                <a:gd name="connsiteX2" fmla="*/ 12867 w 22497"/>
                <a:gd name="connsiteY2" fmla="*/ 1566 h 22497"/>
                <a:gd name="connsiteX3" fmla="*/ 1566 w 22497"/>
                <a:gd name="connsiteY3" fmla="*/ 12835 h 22497"/>
                <a:gd name="connsiteX4" fmla="*/ 12867 w 22497"/>
                <a:gd name="connsiteY4" fmla="*/ 24105 h 2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97" h="22497">
                  <a:moveTo>
                    <a:pt x="12867" y="24105"/>
                  </a:moveTo>
                  <a:cubicBezTo>
                    <a:pt x="19086" y="24105"/>
                    <a:pt x="24168" y="19037"/>
                    <a:pt x="24168" y="12835"/>
                  </a:cubicBezTo>
                  <a:cubicBezTo>
                    <a:pt x="24168" y="6633"/>
                    <a:pt x="19086" y="1566"/>
                    <a:pt x="12867" y="1566"/>
                  </a:cubicBezTo>
                  <a:cubicBezTo>
                    <a:pt x="6647" y="1566"/>
                    <a:pt x="1566" y="6633"/>
                    <a:pt x="1566" y="12835"/>
                  </a:cubicBezTo>
                  <a:cubicBezTo>
                    <a:pt x="1566" y="19037"/>
                    <a:pt x="6647" y="24105"/>
                    <a:pt x="12867" y="24105"/>
                  </a:cubicBezTo>
                  <a:close/>
                </a:path>
              </a:pathLst>
            </a:custGeom>
            <a:solidFill>
              <a:srgbClr val="FFFFFF"/>
            </a:solidFill>
            <a:ln w="44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32563">
                <a:defRPr/>
              </a:pPr>
              <a:endParaRPr lang="en-US" sz="1428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24" name="Freeform: Shape 33">
              <a:extLst>
                <a:ext uri="{FF2B5EF4-FFF2-40B4-BE49-F238E27FC236}">
                  <a16:creationId xmlns:a16="http://schemas.microsoft.com/office/drawing/2014/main" id="{AA8BF032-F51F-934C-B590-0A29BEE7C02F}"/>
                </a:ext>
              </a:extLst>
            </p:cNvPr>
            <p:cNvSpPr/>
            <p:nvPr/>
          </p:nvSpPr>
          <p:spPr>
            <a:xfrm>
              <a:off x="4767470" y="5888997"/>
              <a:ext cx="22497" cy="22497"/>
            </a:xfrm>
            <a:custGeom>
              <a:avLst/>
              <a:gdLst>
                <a:gd name="connsiteX0" fmla="*/ 12866 w 22497"/>
                <a:gd name="connsiteY0" fmla="*/ 24105 h 22497"/>
                <a:gd name="connsiteX1" fmla="*/ 24168 w 22497"/>
                <a:gd name="connsiteY1" fmla="*/ 12835 h 22497"/>
                <a:gd name="connsiteX2" fmla="*/ 12866 w 22497"/>
                <a:gd name="connsiteY2" fmla="*/ 1566 h 22497"/>
                <a:gd name="connsiteX3" fmla="*/ 1566 w 22497"/>
                <a:gd name="connsiteY3" fmla="*/ 12835 h 22497"/>
                <a:gd name="connsiteX4" fmla="*/ 12866 w 22497"/>
                <a:gd name="connsiteY4" fmla="*/ 24105 h 2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97" h="22497">
                  <a:moveTo>
                    <a:pt x="12866" y="24105"/>
                  </a:moveTo>
                  <a:cubicBezTo>
                    <a:pt x="19086" y="24105"/>
                    <a:pt x="24168" y="19037"/>
                    <a:pt x="24168" y="12835"/>
                  </a:cubicBezTo>
                  <a:cubicBezTo>
                    <a:pt x="24168" y="6633"/>
                    <a:pt x="19086" y="1566"/>
                    <a:pt x="12866" y="1566"/>
                  </a:cubicBezTo>
                  <a:cubicBezTo>
                    <a:pt x="6647" y="1566"/>
                    <a:pt x="1566" y="6633"/>
                    <a:pt x="1566" y="12835"/>
                  </a:cubicBezTo>
                  <a:cubicBezTo>
                    <a:pt x="1566" y="19113"/>
                    <a:pt x="6647" y="24105"/>
                    <a:pt x="12866" y="24105"/>
                  </a:cubicBezTo>
                  <a:close/>
                </a:path>
              </a:pathLst>
            </a:custGeom>
            <a:solidFill>
              <a:srgbClr val="FFFFFF"/>
            </a:solidFill>
            <a:ln w="44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32563">
                <a:defRPr/>
              </a:pPr>
              <a:endParaRPr lang="en-US" sz="1428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25" name="Freeform: Shape 34">
              <a:extLst>
                <a:ext uri="{FF2B5EF4-FFF2-40B4-BE49-F238E27FC236}">
                  <a16:creationId xmlns:a16="http://schemas.microsoft.com/office/drawing/2014/main" id="{F89902C0-9099-3845-81EB-5A520F0673B8}"/>
                </a:ext>
              </a:extLst>
            </p:cNvPr>
            <p:cNvSpPr/>
            <p:nvPr/>
          </p:nvSpPr>
          <p:spPr>
            <a:xfrm>
              <a:off x="4585211" y="5888997"/>
              <a:ext cx="22497" cy="22497"/>
            </a:xfrm>
            <a:custGeom>
              <a:avLst/>
              <a:gdLst>
                <a:gd name="connsiteX0" fmla="*/ 12867 w 22497"/>
                <a:gd name="connsiteY0" fmla="*/ 24105 h 22497"/>
                <a:gd name="connsiteX1" fmla="*/ 24168 w 22497"/>
                <a:gd name="connsiteY1" fmla="*/ 12835 h 22497"/>
                <a:gd name="connsiteX2" fmla="*/ 12867 w 22497"/>
                <a:gd name="connsiteY2" fmla="*/ 1566 h 22497"/>
                <a:gd name="connsiteX3" fmla="*/ 1566 w 22497"/>
                <a:gd name="connsiteY3" fmla="*/ 12835 h 22497"/>
                <a:gd name="connsiteX4" fmla="*/ 12867 w 22497"/>
                <a:gd name="connsiteY4" fmla="*/ 24105 h 2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97" h="22497">
                  <a:moveTo>
                    <a:pt x="12867" y="24105"/>
                  </a:moveTo>
                  <a:cubicBezTo>
                    <a:pt x="19086" y="24105"/>
                    <a:pt x="24168" y="19037"/>
                    <a:pt x="24168" y="12835"/>
                  </a:cubicBezTo>
                  <a:cubicBezTo>
                    <a:pt x="24168" y="6633"/>
                    <a:pt x="19086" y="1566"/>
                    <a:pt x="12867" y="1566"/>
                  </a:cubicBezTo>
                  <a:cubicBezTo>
                    <a:pt x="6647" y="1566"/>
                    <a:pt x="1566" y="6633"/>
                    <a:pt x="1566" y="12835"/>
                  </a:cubicBezTo>
                  <a:cubicBezTo>
                    <a:pt x="1566" y="19113"/>
                    <a:pt x="6647" y="24105"/>
                    <a:pt x="12867" y="24105"/>
                  </a:cubicBezTo>
                  <a:close/>
                </a:path>
              </a:pathLst>
            </a:custGeom>
            <a:solidFill>
              <a:srgbClr val="FFFFFF"/>
            </a:solidFill>
            <a:ln w="44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32563">
                <a:defRPr/>
              </a:pPr>
              <a:endParaRPr lang="en-US" sz="1428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8A701559-7F9B-594A-94BA-FB6FF45F2BEC}"/>
              </a:ext>
            </a:extLst>
          </p:cNvPr>
          <p:cNvSpPr txBox="1"/>
          <p:nvPr/>
        </p:nvSpPr>
        <p:spPr>
          <a:xfrm>
            <a:off x="7059600" y="1924701"/>
            <a:ext cx="1523109" cy="483516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algn="ctr" defTabSz="914377">
              <a:lnSpc>
                <a:spcPct val="90000"/>
              </a:lnSpc>
              <a:defRPr/>
            </a:pPr>
            <a:r>
              <a:rPr lang="en-US" sz="1400" b="1"/>
              <a:t>Express</a:t>
            </a:r>
            <a:r>
              <a:rPr lang="en-US" sz="883">
                <a:gradFill>
                  <a:gsLst>
                    <a:gs pos="2917">
                      <a:srgbClr val="3C3C41"/>
                    </a:gs>
                    <a:gs pos="30000">
                      <a:srgbClr val="3C3C41"/>
                    </a:gs>
                  </a:gsLst>
                  <a:lin ang="5400000" scaled="0"/>
                </a:gradFill>
                <a:latin typeface="Segoe UI"/>
              </a:rPr>
              <a:t> </a:t>
            </a:r>
            <a:r>
              <a:rPr lang="en-US" sz="1400" b="1"/>
              <a:t>Route</a:t>
            </a:r>
          </a:p>
        </p:txBody>
      </p:sp>
      <p:pic>
        <p:nvPicPr>
          <p:cNvPr id="127" name="Graphic 126">
            <a:extLst>
              <a:ext uri="{FF2B5EF4-FFF2-40B4-BE49-F238E27FC236}">
                <a16:creationId xmlns:a16="http://schemas.microsoft.com/office/drawing/2014/main" id="{0613FE08-74AA-DD49-87D0-AECF585C72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8434" y="1567785"/>
            <a:ext cx="691533" cy="310655"/>
          </a:xfrm>
          <a:prstGeom prst="rect">
            <a:avLst/>
          </a:prstGeom>
        </p:spPr>
      </p:pic>
      <p:sp>
        <p:nvSpPr>
          <p:cNvPr id="268" name="TextBox 267">
            <a:extLst>
              <a:ext uri="{FF2B5EF4-FFF2-40B4-BE49-F238E27FC236}">
                <a16:creationId xmlns:a16="http://schemas.microsoft.com/office/drawing/2014/main" id="{E303EE94-F14B-184A-AD3A-9849F58F1F95}"/>
              </a:ext>
            </a:extLst>
          </p:cNvPr>
          <p:cNvSpPr txBox="1"/>
          <p:nvPr/>
        </p:nvSpPr>
        <p:spPr>
          <a:xfrm>
            <a:off x="9898818" y="1629412"/>
            <a:ext cx="2041968" cy="534171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algn="ctr"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83" b="1">
                <a:solidFill>
                  <a:srgbClr val="3C3C41"/>
                </a:solidFill>
                <a:latin typeface="Segoe UI"/>
              </a:rPr>
              <a:t>Microsoft Dedicated Enterprise </a:t>
            </a:r>
            <a:br>
              <a:rPr lang="en-US" sz="883" b="1">
                <a:solidFill>
                  <a:srgbClr val="3C3C41"/>
                </a:solidFill>
                <a:latin typeface="Segoe UI"/>
              </a:rPr>
            </a:br>
            <a:r>
              <a:rPr lang="en-US" sz="883" b="1">
                <a:solidFill>
                  <a:srgbClr val="3C3C41"/>
                </a:solidFill>
                <a:latin typeface="Segoe UI"/>
              </a:rPr>
              <a:t>Edge routers (D-MSEE)</a:t>
            </a:r>
            <a:endParaRPr lang="en-US" sz="883" b="1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86E2B2A9-E91B-C44E-A7A5-F39D008944F3}"/>
              </a:ext>
            </a:extLst>
          </p:cNvPr>
          <p:cNvSpPr txBox="1"/>
          <p:nvPr/>
        </p:nvSpPr>
        <p:spPr>
          <a:xfrm>
            <a:off x="7193418" y="2700306"/>
            <a:ext cx="2202390" cy="5665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marL="0" marR="0" lvl="0" indent="0" algn="l" defTabSz="9140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 Semibold"/>
                <a:ea typeface="+mn-ea"/>
                <a:cs typeface="+mn-cs"/>
              </a:rPr>
              <a:t>AVS</a:t>
            </a:r>
          </a:p>
        </p:txBody>
      </p:sp>
      <p:sp>
        <p:nvSpPr>
          <p:cNvPr id="270" name="Rectangle: Rounded Corners 4">
            <a:extLst>
              <a:ext uri="{FF2B5EF4-FFF2-40B4-BE49-F238E27FC236}">
                <a16:creationId xmlns:a16="http://schemas.microsoft.com/office/drawing/2014/main" id="{93ADACA0-0E3A-E14C-B711-1731D8A212EC}"/>
              </a:ext>
            </a:extLst>
          </p:cNvPr>
          <p:cNvSpPr/>
          <p:nvPr/>
        </p:nvSpPr>
        <p:spPr bwMode="auto">
          <a:xfrm>
            <a:off x="7302816" y="3249612"/>
            <a:ext cx="4433907" cy="3151188"/>
          </a:xfrm>
          <a:prstGeom prst="roundRect">
            <a:avLst>
              <a:gd name="adj" fmla="val 8649"/>
            </a:avLst>
          </a:prstGeom>
          <a:noFill/>
          <a:ln w="19050" cap="sq">
            <a:solidFill>
              <a:schemeClr val="accent5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271" name="Rounded Rectangle 112">
            <a:extLst>
              <a:ext uri="{FF2B5EF4-FFF2-40B4-BE49-F238E27FC236}">
                <a16:creationId xmlns:a16="http://schemas.microsoft.com/office/drawing/2014/main" id="{4A488D10-452F-664B-8B43-2F0FAD8039FA}"/>
              </a:ext>
            </a:extLst>
          </p:cNvPr>
          <p:cNvSpPr/>
          <p:nvPr/>
        </p:nvSpPr>
        <p:spPr>
          <a:xfrm>
            <a:off x="7440933" y="4482303"/>
            <a:ext cx="4166688" cy="1781337"/>
          </a:xfrm>
          <a:prstGeom prst="roundRect">
            <a:avLst>
              <a:gd name="adj" fmla="val 132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7222" tIns="67222" rIns="67222" bIns="6722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7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Microsoft YaHei" panose="020B0503020204020204" pitchFamily="34" charset="-122"/>
              <a:cs typeface="Futura Medium" panose="020B0602020204020303" pitchFamily="34" charset="-79"/>
              <a:sym typeface="Arial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F47976D-982B-5742-8DE1-D7D0FB70A6E0}"/>
              </a:ext>
            </a:extLst>
          </p:cNvPr>
          <p:cNvSpPr/>
          <p:nvPr/>
        </p:nvSpPr>
        <p:spPr>
          <a:xfrm>
            <a:off x="7679491" y="4569405"/>
            <a:ext cx="3638796" cy="2306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NSX-T</a:t>
            </a:r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49BA09DB-2BC9-4D4C-96CE-97F702CA0B98}"/>
              </a:ext>
            </a:extLst>
          </p:cNvPr>
          <p:cNvGrpSpPr>
            <a:grpSpLocks noChangeAspect="1"/>
          </p:cNvGrpSpPr>
          <p:nvPr/>
        </p:nvGrpSpPr>
        <p:grpSpPr>
          <a:xfrm>
            <a:off x="9505939" y="3371467"/>
            <a:ext cx="443220" cy="435106"/>
            <a:chOff x="7736620" y="7009631"/>
            <a:chExt cx="4501800" cy="4503600"/>
          </a:xfrm>
          <a:solidFill>
            <a:schemeClr val="accent5"/>
          </a:solidFill>
        </p:grpSpPr>
        <p:sp>
          <p:nvSpPr>
            <p:cNvPr id="274" name="Freeform: Shape 1">
              <a:extLst>
                <a:ext uri="{FF2B5EF4-FFF2-40B4-BE49-F238E27FC236}">
                  <a16:creationId xmlns:a16="http://schemas.microsoft.com/office/drawing/2014/main" id="{B8CA5449-F6C1-A14C-BFFD-CAF3533E80FF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275" name="Freeform: Shape 2">
              <a:extLst>
                <a:ext uri="{FF2B5EF4-FFF2-40B4-BE49-F238E27FC236}">
                  <a16:creationId xmlns:a16="http://schemas.microsoft.com/office/drawing/2014/main" id="{05EF9354-13AD-5D4E-BA6E-95D791BA6F6E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276" name="Freeform: Shape 3">
              <a:extLst>
                <a:ext uri="{FF2B5EF4-FFF2-40B4-BE49-F238E27FC236}">
                  <a16:creationId xmlns:a16="http://schemas.microsoft.com/office/drawing/2014/main" id="{D019A6B1-6457-8142-A81F-E922B31F936B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277" name="Freeform: Shape 4">
              <a:extLst>
                <a:ext uri="{FF2B5EF4-FFF2-40B4-BE49-F238E27FC236}">
                  <a16:creationId xmlns:a16="http://schemas.microsoft.com/office/drawing/2014/main" id="{41CC520D-5869-0446-B87A-0DDEF08EC31B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278" name="Freeform: Shape 5">
              <a:extLst>
                <a:ext uri="{FF2B5EF4-FFF2-40B4-BE49-F238E27FC236}">
                  <a16:creationId xmlns:a16="http://schemas.microsoft.com/office/drawing/2014/main" id="{1797674C-A198-8C4C-8E32-DFD848816A45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9B25E492-6E99-D545-90E7-073CDE85FAE4}"/>
              </a:ext>
            </a:extLst>
          </p:cNvPr>
          <p:cNvGrpSpPr>
            <a:grpSpLocks noChangeAspect="1"/>
          </p:cNvGrpSpPr>
          <p:nvPr/>
        </p:nvGrpSpPr>
        <p:grpSpPr>
          <a:xfrm>
            <a:off x="9510913" y="3944528"/>
            <a:ext cx="443220" cy="435106"/>
            <a:chOff x="7736620" y="7009631"/>
            <a:chExt cx="4501800" cy="4503600"/>
          </a:xfrm>
          <a:solidFill>
            <a:schemeClr val="tx2"/>
          </a:solidFill>
        </p:grpSpPr>
        <p:sp>
          <p:nvSpPr>
            <p:cNvPr id="280" name="Freeform: Shape 1">
              <a:extLst>
                <a:ext uri="{FF2B5EF4-FFF2-40B4-BE49-F238E27FC236}">
                  <a16:creationId xmlns:a16="http://schemas.microsoft.com/office/drawing/2014/main" id="{008EB0EB-790C-B047-827F-2C31DFA1CCB2}"/>
                </a:ext>
              </a:extLst>
            </p:cNvPr>
            <p:cNvSpPr/>
            <p:nvPr/>
          </p:nvSpPr>
          <p:spPr>
            <a:xfrm>
              <a:off x="7736620" y="7009631"/>
              <a:ext cx="4501800" cy="450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06" h="12511">
                  <a:moveTo>
                    <a:pt x="6251" y="521"/>
                  </a:moveTo>
                  <a:lnTo>
                    <a:pt x="6399" y="525"/>
                  </a:lnTo>
                  <a:lnTo>
                    <a:pt x="6546" y="530"/>
                  </a:lnTo>
                  <a:lnTo>
                    <a:pt x="6694" y="538"/>
                  </a:lnTo>
                  <a:lnTo>
                    <a:pt x="6838" y="550"/>
                  </a:lnTo>
                  <a:lnTo>
                    <a:pt x="6981" y="566"/>
                  </a:lnTo>
                  <a:lnTo>
                    <a:pt x="7125" y="587"/>
                  </a:lnTo>
                  <a:lnTo>
                    <a:pt x="7265" y="612"/>
                  </a:lnTo>
                  <a:lnTo>
                    <a:pt x="7409" y="640"/>
                  </a:lnTo>
                  <a:lnTo>
                    <a:pt x="7548" y="669"/>
                  </a:lnTo>
                  <a:lnTo>
                    <a:pt x="7684" y="702"/>
                  </a:lnTo>
                  <a:lnTo>
                    <a:pt x="7819" y="739"/>
                  </a:lnTo>
                  <a:lnTo>
                    <a:pt x="7954" y="780"/>
                  </a:lnTo>
                  <a:lnTo>
                    <a:pt x="8090" y="825"/>
                  </a:lnTo>
                  <a:lnTo>
                    <a:pt x="8221" y="870"/>
                  </a:lnTo>
                  <a:lnTo>
                    <a:pt x="8352" y="919"/>
                  </a:lnTo>
                  <a:lnTo>
                    <a:pt x="8484" y="973"/>
                  </a:lnTo>
                  <a:lnTo>
                    <a:pt x="8611" y="1030"/>
                  </a:lnTo>
                  <a:lnTo>
                    <a:pt x="8734" y="1088"/>
                  </a:lnTo>
                  <a:lnTo>
                    <a:pt x="8861" y="1149"/>
                  </a:lnTo>
                  <a:lnTo>
                    <a:pt x="8985" y="1215"/>
                  </a:lnTo>
                  <a:lnTo>
                    <a:pt x="9104" y="1285"/>
                  </a:lnTo>
                  <a:lnTo>
                    <a:pt x="9222" y="1354"/>
                  </a:lnTo>
                  <a:lnTo>
                    <a:pt x="9341" y="1428"/>
                  </a:lnTo>
                  <a:lnTo>
                    <a:pt x="9456" y="1502"/>
                  </a:lnTo>
                  <a:lnTo>
                    <a:pt x="9571" y="1581"/>
                  </a:lnTo>
                  <a:lnTo>
                    <a:pt x="9682" y="1663"/>
                  </a:lnTo>
                  <a:lnTo>
                    <a:pt x="9789" y="1749"/>
                  </a:lnTo>
                  <a:lnTo>
                    <a:pt x="9896" y="1835"/>
                  </a:lnTo>
                  <a:lnTo>
                    <a:pt x="10002" y="1921"/>
                  </a:lnTo>
                  <a:lnTo>
                    <a:pt x="10105" y="2016"/>
                  </a:lnTo>
                  <a:lnTo>
                    <a:pt x="10207" y="2106"/>
                  </a:lnTo>
                  <a:lnTo>
                    <a:pt x="10306" y="2205"/>
                  </a:lnTo>
                  <a:lnTo>
                    <a:pt x="10400" y="2303"/>
                  </a:lnTo>
                  <a:lnTo>
                    <a:pt x="10495" y="2401"/>
                  </a:lnTo>
                  <a:lnTo>
                    <a:pt x="10585" y="2504"/>
                  </a:lnTo>
                  <a:lnTo>
                    <a:pt x="10675" y="2611"/>
                  </a:lnTo>
                  <a:lnTo>
                    <a:pt x="10762" y="2717"/>
                  </a:lnTo>
                  <a:lnTo>
                    <a:pt x="10844" y="2828"/>
                  </a:lnTo>
                  <a:lnTo>
                    <a:pt x="10926" y="2939"/>
                  </a:lnTo>
                  <a:lnTo>
                    <a:pt x="11004" y="3054"/>
                  </a:lnTo>
                  <a:lnTo>
                    <a:pt x="11082" y="3169"/>
                  </a:lnTo>
                  <a:lnTo>
                    <a:pt x="11156" y="3284"/>
                  </a:lnTo>
                  <a:lnTo>
                    <a:pt x="11225" y="3403"/>
                  </a:lnTo>
                  <a:lnTo>
                    <a:pt x="11291" y="3526"/>
                  </a:lnTo>
                  <a:lnTo>
                    <a:pt x="11357" y="3649"/>
                  </a:lnTo>
                  <a:lnTo>
                    <a:pt x="11419" y="3773"/>
                  </a:lnTo>
                  <a:lnTo>
                    <a:pt x="11480" y="3900"/>
                  </a:lnTo>
                  <a:lnTo>
                    <a:pt x="11533" y="4027"/>
                  </a:lnTo>
                  <a:lnTo>
                    <a:pt x="11587" y="4154"/>
                  </a:lnTo>
                  <a:lnTo>
                    <a:pt x="11636" y="4285"/>
                  </a:lnTo>
                  <a:lnTo>
                    <a:pt x="11685" y="4417"/>
                  </a:lnTo>
                  <a:lnTo>
                    <a:pt x="11726" y="4553"/>
                  </a:lnTo>
                  <a:lnTo>
                    <a:pt x="11767" y="4688"/>
                  </a:lnTo>
                  <a:lnTo>
                    <a:pt x="11804" y="4823"/>
                  </a:lnTo>
                  <a:lnTo>
                    <a:pt x="11837" y="4963"/>
                  </a:lnTo>
                  <a:lnTo>
                    <a:pt x="11870" y="5103"/>
                  </a:lnTo>
                  <a:lnTo>
                    <a:pt x="11895" y="5242"/>
                  </a:lnTo>
                  <a:lnTo>
                    <a:pt x="11919" y="5386"/>
                  </a:lnTo>
                  <a:lnTo>
                    <a:pt x="11940" y="5525"/>
                  </a:lnTo>
                  <a:lnTo>
                    <a:pt x="11956" y="5669"/>
                  </a:lnTo>
                  <a:lnTo>
                    <a:pt x="11968" y="5817"/>
                  </a:lnTo>
                  <a:lnTo>
                    <a:pt x="11976" y="5961"/>
                  </a:lnTo>
                  <a:lnTo>
                    <a:pt x="11985" y="6108"/>
                  </a:lnTo>
                  <a:lnTo>
                    <a:pt x="11985" y="6256"/>
                  </a:lnTo>
                  <a:lnTo>
                    <a:pt x="11985" y="6403"/>
                  </a:lnTo>
                  <a:lnTo>
                    <a:pt x="11976" y="6550"/>
                  </a:lnTo>
                  <a:lnTo>
                    <a:pt x="11968" y="6694"/>
                  </a:lnTo>
                  <a:lnTo>
                    <a:pt x="11956" y="6842"/>
                  </a:lnTo>
                  <a:lnTo>
                    <a:pt x="11940" y="6986"/>
                  </a:lnTo>
                  <a:lnTo>
                    <a:pt x="11919" y="7125"/>
                  </a:lnTo>
                  <a:lnTo>
                    <a:pt x="11895" y="7269"/>
                  </a:lnTo>
                  <a:lnTo>
                    <a:pt x="11870" y="7408"/>
                  </a:lnTo>
                  <a:lnTo>
                    <a:pt x="11837" y="7548"/>
                  </a:lnTo>
                  <a:lnTo>
                    <a:pt x="11804" y="7688"/>
                  </a:lnTo>
                  <a:lnTo>
                    <a:pt x="11767" y="7823"/>
                  </a:lnTo>
                  <a:lnTo>
                    <a:pt x="11726" y="7958"/>
                  </a:lnTo>
                  <a:lnTo>
                    <a:pt x="11685" y="8094"/>
                  </a:lnTo>
                  <a:lnTo>
                    <a:pt x="11636" y="8226"/>
                  </a:lnTo>
                  <a:lnTo>
                    <a:pt x="11587" y="8357"/>
                  </a:lnTo>
                  <a:lnTo>
                    <a:pt x="11533" y="8484"/>
                  </a:lnTo>
                  <a:lnTo>
                    <a:pt x="11480" y="8611"/>
                  </a:lnTo>
                  <a:lnTo>
                    <a:pt x="11419" y="8738"/>
                  </a:lnTo>
                  <a:lnTo>
                    <a:pt x="11357" y="8862"/>
                  </a:lnTo>
                  <a:lnTo>
                    <a:pt x="11291" y="8985"/>
                  </a:lnTo>
                  <a:lnTo>
                    <a:pt x="11225" y="9108"/>
                  </a:lnTo>
                  <a:lnTo>
                    <a:pt x="11156" y="9227"/>
                  </a:lnTo>
                  <a:lnTo>
                    <a:pt x="11082" y="9342"/>
                  </a:lnTo>
                  <a:lnTo>
                    <a:pt x="11004" y="9457"/>
                  </a:lnTo>
                  <a:lnTo>
                    <a:pt x="10926" y="9572"/>
                  </a:lnTo>
                  <a:lnTo>
                    <a:pt x="10844" y="9683"/>
                  </a:lnTo>
                  <a:lnTo>
                    <a:pt x="10762" y="9794"/>
                  </a:lnTo>
                  <a:lnTo>
                    <a:pt x="10675" y="9900"/>
                  </a:lnTo>
                  <a:lnTo>
                    <a:pt x="10585" y="10007"/>
                  </a:lnTo>
                  <a:lnTo>
                    <a:pt x="10495" y="10110"/>
                  </a:lnTo>
                  <a:lnTo>
                    <a:pt x="10400" y="10208"/>
                  </a:lnTo>
                  <a:lnTo>
                    <a:pt x="10306" y="10306"/>
                  </a:lnTo>
                  <a:lnTo>
                    <a:pt x="10207" y="10405"/>
                  </a:lnTo>
                  <a:lnTo>
                    <a:pt x="10105" y="10495"/>
                  </a:lnTo>
                  <a:lnTo>
                    <a:pt x="10002" y="10590"/>
                  </a:lnTo>
                  <a:lnTo>
                    <a:pt x="9896" y="10676"/>
                  </a:lnTo>
                  <a:lnTo>
                    <a:pt x="9789" y="10762"/>
                  </a:lnTo>
                  <a:lnTo>
                    <a:pt x="9682" y="10848"/>
                  </a:lnTo>
                  <a:lnTo>
                    <a:pt x="9571" y="10930"/>
                  </a:lnTo>
                  <a:lnTo>
                    <a:pt x="9456" y="11009"/>
                  </a:lnTo>
                  <a:lnTo>
                    <a:pt x="9341" y="11083"/>
                  </a:lnTo>
                  <a:lnTo>
                    <a:pt x="9222" y="11157"/>
                  </a:lnTo>
                  <a:lnTo>
                    <a:pt x="9104" y="11226"/>
                  </a:lnTo>
                  <a:lnTo>
                    <a:pt x="8985" y="11296"/>
                  </a:lnTo>
                  <a:lnTo>
                    <a:pt x="8861" y="11362"/>
                  </a:lnTo>
                  <a:lnTo>
                    <a:pt x="8734" y="11423"/>
                  </a:lnTo>
                  <a:lnTo>
                    <a:pt x="8611" y="11481"/>
                  </a:lnTo>
                  <a:lnTo>
                    <a:pt x="8484" y="11538"/>
                  </a:lnTo>
                  <a:lnTo>
                    <a:pt x="8352" y="11592"/>
                  </a:lnTo>
                  <a:lnTo>
                    <a:pt x="8221" y="11641"/>
                  </a:lnTo>
                  <a:lnTo>
                    <a:pt x="8090" y="11686"/>
                  </a:lnTo>
                  <a:lnTo>
                    <a:pt x="7954" y="11731"/>
                  </a:lnTo>
                  <a:lnTo>
                    <a:pt x="7819" y="11772"/>
                  </a:lnTo>
                  <a:lnTo>
                    <a:pt x="7684" y="11809"/>
                  </a:lnTo>
                  <a:lnTo>
                    <a:pt x="7548" y="11842"/>
                  </a:lnTo>
                  <a:lnTo>
                    <a:pt x="7409" y="11871"/>
                  </a:lnTo>
                  <a:lnTo>
                    <a:pt x="7265" y="11899"/>
                  </a:lnTo>
                  <a:lnTo>
                    <a:pt x="7125" y="11924"/>
                  </a:lnTo>
                  <a:lnTo>
                    <a:pt x="6981" y="11945"/>
                  </a:lnTo>
                  <a:lnTo>
                    <a:pt x="6838" y="11961"/>
                  </a:lnTo>
                  <a:lnTo>
                    <a:pt x="6694" y="11973"/>
                  </a:lnTo>
                  <a:lnTo>
                    <a:pt x="6546" y="11981"/>
                  </a:lnTo>
                  <a:lnTo>
                    <a:pt x="6399" y="11986"/>
                  </a:lnTo>
                  <a:lnTo>
                    <a:pt x="6251" y="11990"/>
                  </a:lnTo>
                  <a:lnTo>
                    <a:pt x="6103" y="11986"/>
                  </a:lnTo>
                  <a:lnTo>
                    <a:pt x="5960" y="11981"/>
                  </a:lnTo>
                  <a:lnTo>
                    <a:pt x="5812" y="11973"/>
                  </a:lnTo>
                  <a:lnTo>
                    <a:pt x="5668" y="11961"/>
                  </a:lnTo>
                  <a:lnTo>
                    <a:pt x="5524" y="11945"/>
                  </a:lnTo>
                  <a:lnTo>
                    <a:pt x="5381" y="11924"/>
                  </a:lnTo>
                  <a:lnTo>
                    <a:pt x="5241" y="11899"/>
                  </a:lnTo>
                  <a:lnTo>
                    <a:pt x="5098" y="11871"/>
                  </a:lnTo>
                  <a:lnTo>
                    <a:pt x="4958" y="11842"/>
                  </a:lnTo>
                  <a:lnTo>
                    <a:pt x="4823" y="11809"/>
                  </a:lnTo>
                  <a:lnTo>
                    <a:pt x="4687" y="11772"/>
                  </a:lnTo>
                  <a:lnTo>
                    <a:pt x="4552" y="11731"/>
                  </a:lnTo>
                  <a:lnTo>
                    <a:pt x="4416" y="11686"/>
                  </a:lnTo>
                  <a:lnTo>
                    <a:pt x="4285" y="11641"/>
                  </a:lnTo>
                  <a:lnTo>
                    <a:pt x="4154" y="11592"/>
                  </a:lnTo>
                  <a:lnTo>
                    <a:pt x="4022" y="11538"/>
                  </a:lnTo>
                  <a:lnTo>
                    <a:pt x="3895" y="11481"/>
                  </a:lnTo>
                  <a:lnTo>
                    <a:pt x="3768" y="11423"/>
                  </a:lnTo>
                  <a:lnTo>
                    <a:pt x="3645" y="11362"/>
                  </a:lnTo>
                  <a:lnTo>
                    <a:pt x="3521" y="11296"/>
                  </a:lnTo>
                  <a:lnTo>
                    <a:pt x="3403" y="11226"/>
                  </a:lnTo>
                  <a:lnTo>
                    <a:pt x="3284" y="11157"/>
                  </a:lnTo>
                  <a:lnTo>
                    <a:pt x="3164" y="11083"/>
                  </a:lnTo>
                  <a:lnTo>
                    <a:pt x="3050" y="11009"/>
                  </a:lnTo>
                  <a:lnTo>
                    <a:pt x="2935" y="10930"/>
                  </a:lnTo>
                  <a:lnTo>
                    <a:pt x="2824" y="10848"/>
                  </a:lnTo>
                  <a:lnTo>
                    <a:pt x="2717" y="10762"/>
                  </a:lnTo>
                  <a:lnTo>
                    <a:pt x="2610" y="10676"/>
                  </a:lnTo>
                  <a:lnTo>
                    <a:pt x="2504" y="10590"/>
                  </a:lnTo>
                  <a:lnTo>
                    <a:pt x="2401" y="10495"/>
                  </a:lnTo>
                  <a:lnTo>
                    <a:pt x="2299" y="10405"/>
                  </a:lnTo>
                  <a:lnTo>
                    <a:pt x="2200" y="10306"/>
                  </a:lnTo>
                  <a:lnTo>
                    <a:pt x="2105" y="10208"/>
                  </a:lnTo>
                  <a:lnTo>
                    <a:pt x="2011" y="10110"/>
                  </a:lnTo>
                  <a:lnTo>
                    <a:pt x="1921" y="10007"/>
                  </a:lnTo>
                  <a:lnTo>
                    <a:pt x="1830" y="9900"/>
                  </a:lnTo>
                  <a:lnTo>
                    <a:pt x="1744" y="9794"/>
                  </a:lnTo>
                  <a:lnTo>
                    <a:pt x="1662" y="9683"/>
                  </a:lnTo>
                  <a:lnTo>
                    <a:pt x="1580" y="9572"/>
                  </a:lnTo>
                  <a:lnTo>
                    <a:pt x="1502" y="9457"/>
                  </a:lnTo>
                  <a:lnTo>
                    <a:pt x="1424" y="9342"/>
                  </a:lnTo>
                  <a:lnTo>
                    <a:pt x="1350" y="9227"/>
                  </a:lnTo>
                  <a:lnTo>
                    <a:pt x="1280" y="9108"/>
                  </a:lnTo>
                  <a:lnTo>
                    <a:pt x="1215" y="8985"/>
                  </a:lnTo>
                  <a:lnTo>
                    <a:pt x="1149" y="8862"/>
                  </a:lnTo>
                  <a:lnTo>
                    <a:pt x="1088" y="8738"/>
                  </a:lnTo>
                  <a:lnTo>
                    <a:pt x="1026" y="8611"/>
                  </a:lnTo>
                  <a:lnTo>
                    <a:pt x="973" y="8484"/>
                  </a:lnTo>
                  <a:lnTo>
                    <a:pt x="919" y="8357"/>
                  </a:lnTo>
                  <a:lnTo>
                    <a:pt x="870" y="8226"/>
                  </a:lnTo>
                  <a:lnTo>
                    <a:pt x="821" y="8094"/>
                  </a:lnTo>
                  <a:lnTo>
                    <a:pt x="780" y="7958"/>
                  </a:lnTo>
                  <a:lnTo>
                    <a:pt x="739" y="7823"/>
                  </a:lnTo>
                  <a:lnTo>
                    <a:pt x="702" y="7688"/>
                  </a:lnTo>
                  <a:lnTo>
                    <a:pt x="669" y="7548"/>
                  </a:lnTo>
                  <a:lnTo>
                    <a:pt x="636" y="7408"/>
                  </a:lnTo>
                  <a:lnTo>
                    <a:pt x="612" y="7269"/>
                  </a:lnTo>
                  <a:lnTo>
                    <a:pt x="587" y="7125"/>
                  </a:lnTo>
                  <a:lnTo>
                    <a:pt x="567" y="6986"/>
                  </a:lnTo>
                  <a:lnTo>
                    <a:pt x="550" y="6842"/>
                  </a:lnTo>
                  <a:lnTo>
                    <a:pt x="538" y="6694"/>
                  </a:lnTo>
                  <a:lnTo>
                    <a:pt x="529" y="6550"/>
                  </a:lnTo>
                  <a:lnTo>
                    <a:pt x="521" y="6403"/>
                  </a:lnTo>
                  <a:lnTo>
                    <a:pt x="521" y="6256"/>
                  </a:lnTo>
                  <a:lnTo>
                    <a:pt x="521" y="6108"/>
                  </a:lnTo>
                  <a:lnTo>
                    <a:pt x="529" y="5961"/>
                  </a:lnTo>
                  <a:lnTo>
                    <a:pt x="538" y="5817"/>
                  </a:lnTo>
                  <a:lnTo>
                    <a:pt x="550" y="5669"/>
                  </a:lnTo>
                  <a:lnTo>
                    <a:pt x="567" y="5525"/>
                  </a:lnTo>
                  <a:lnTo>
                    <a:pt x="587" y="5386"/>
                  </a:lnTo>
                  <a:lnTo>
                    <a:pt x="612" y="5242"/>
                  </a:lnTo>
                  <a:lnTo>
                    <a:pt x="636" y="5103"/>
                  </a:lnTo>
                  <a:lnTo>
                    <a:pt x="669" y="4963"/>
                  </a:lnTo>
                  <a:lnTo>
                    <a:pt x="702" y="4823"/>
                  </a:lnTo>
                  <a:lnTo>
                    <a:pt x="739" y="4688"/>
                  </a:lnTo>
                  <a:lnTo>
                    <a:pt x="780" y="4553"/>
                  </a:lnTo>
                  <a:lnTo>
                    <a:pt x="821" y="4417"/>
                  </a:lnTo>
                  <a:lnTo>
                    <a:pt x="870" y="4285"/>
                  </a:lnTo>
                  <a:lnTo>
                    <a:pt x="919" y="4154"/>
                  </a:lnTo>
                  <a:lnTo>
                    <a:pt x="973" y="4027"/>
                  </a:lnTo>
                  <a:lnTo>
                    <a:pt x="1026" y="3900"/>
                  </a:lnTo>
                  <a:lnTo>
                    <a:pt x="1088" y="3773"/>
                  </a:lnTo>
                  <a:lnTo>
                    <a:pt x="1149" y="3649"/>
                  </a:lnTo>
                  <a:lnTo>
                    <a:pt x="1215" y="3526"/>
                  </a:lnTo>
                  <a:lnTo>
                    <a:pt x="1280" y="3403"/>
                  </a:lnTo>
                  <a:lnTo>
                    <a:pt x="1350" y="3284"/>
                  </a:lnTo>
                  <a:lnTo>
                    <a:pt x="1424" y="3169"/>
                  </a:lnTo>
                  <a:lnTo>
                    <a:pt x="1502" y="3054"/>
                  </a:lnTo>
                  <a:lnTo>
                    <a:pt x="1580" y="2939"/>
                  </a:lnTo>
                  <a:lnTo>
                    <a:pt x="1662" y="2828"/>
                  </a:lnTo>
                  <a:lnTo>
                    <a:pt x="1744" y="2717"/>
                  </a:lnTo>
                  <a:lnTo>
                    <a:pt x="1830" y="2611"/>
                  </a:lnTo>
                  <a:lnTo>
                    <a:pt x="1921" y="2504"/>
                  </a:lnTo>
                  <a:lnTo>
                    <a:pt x="2011" y="2401"/>
                  </a:lnTo>
                  <a:lnTo>
                    <a:pt x="2105" y="2303"/>
                  </a:lnTo>
                  <a:lnTo>
                    <a:pt x="2200" y="2205"/>
                  </a:lnTo>
                  <a:lnTo>
                    <a:pt x="2299" y="2106"/>
                  </a:lnTo>
                  <a:lnTo>
                    <a:pt x="2401" y="2016"/>
                  </a:lnTo>
                  <a:lnTo>
                    <a:pt x="2504" y="1921"/>
                  </a:lnTo>
                  <a:lnTo>
                    <a:pt x="2610" y="1835"/>
                  </a:lnTo>
                  <a:lnTo>
                    <a:pt x="2717" y="1749"/>
                  </a:lnTo>
                  <a:lnTo>
                    <a:pt x="2824" y="1663"/>
                  </a:lnTo>
                  <a:lnTo>
                    <a:pt x="2935" y="1581"/>
                  </a:lnTo>
                  <a:lnTo>
                    <a:pt x="3050" y="1502"/>
                  </a:lnTo>
                  <a:lnTo>
                    <a:pt x="3164" y="1428"/>
                  </a:lnTo>
                  <a:lnTo>
                    <a:pt x="3284" y="1354"/>
                  </a:lnTo>
                  <a:lnTo>
                    <a:pt x="3403" y="1285"/>
                  </a:lnTo>
                  <a:lnTo>
                    <a:pt x="3521" y="1215"/>
                  </a:lnTo>
                  <a:lnTo>
                    <a:pt x="3645" y="1149"/>
                  </a:lnTo>
                  <a:lnTo>
                    <a:pt x="3768" y="1088"/>
                  </a:lnTo>
                  <a:lnTo>
                    <a:pt x="3895" y="1030"/>
                  </a:lnTo>
                  <a:lnTo>
                    <a:pt x="4022" y="973"/>
                  </a:lnTo>
                  <a:lnTo>
                    <a:pt x="4154" y="919"/>
                  </a:lnTo>
                  <a:lnTo>
                    <a:pt x="4285" y="870"/>
                  </a:lnTo>
                  <a:lnTo>
                    <a:pt x="4416" y="825"/>
                  </a:lnTo>
                  <a:lnTo>
                    <a:pt x="4552" y="780"/>
                  </a:lnTo>
                  <a:lnTo>
                    <a:pt x="4687" y="739"/>
                  </a:lnTo>
                  <a:lnTo>
                    <a:pt x="4823" y="702"/>
                  </a:lnTo>
                  <a:lnTo>
                    <a:pt x="4958" y="669"/>
                  </a:lnTo>
                  <a:lnTo>
                    <a:pt x="5098" y="640"/>
                  </a:lnTo>
                  <a:lnTo>
                    <a:pt x="5241" y="612"/>
                  </a:lnTo>
                  <a:lnTo>
                    <a:pt x="5381" y="587"/>
                  </a:lnTo>
                  <a:lnTo>
                    <a:pt x="5524" y="566"/>
                  </a:lnTo>
                  <a:lnTo>
                    <a:pt x="5668" y="550"/>
                  </a:lnTo>
                  <a:lnTo>
                    <a:pt x="5812" y="538"/>
                  </a:lnTo>
                  <a:lnTo>
                    <a:pt x="5960" y="530"/>
                  </a:lnTo>
                  <a:lnTo>
                    <a:pt x="6103" y="525"/>
                  </a:lnTo>
                  <a:close/>
                  <a:moveTo>
                    <a:pt x="6251" y="0"/>
                  </a:moveTo>
                  <a:lnTo>
                    <a:pt x="6091" y="4"/>
                  </a:lnTo>
                  <a:lnTo>
                    <a:pt x="5931" y="8"/>
                  </a:lnTo>
                  <a:lnTo>
                    <a:pt x="5771" y="20"/>
                  </a:lnTo>
                  <a:lnTo>
                    <a:pt x="5615" y="33"/>
                  </a:lnTo>
                  <a:lnTo>
                    <a:pt x="5455" y="54"/>
                  </a:lnTo>
                  <a:lnTo>
                    <a:pt x="5299" y="74"/>
                  </a:lnTo>
                  <a:lnTo>
                    <a:pt x="5147" y="99"/>
                  </a:lnTo>
                  <a:lnTo>
                    <a:pt x="4991" y="127"/>
                  </a:lnTo>
                  <a:lnTo>
                    <a:pt x="4839" y="160"/>
                  </a:lnTo>
                  <a:lnTo>
                    <a:pt x="4691" y="197"/>
                  </a:lnTo>
                  <a:lnTo>
                    <a:pt x="4539" y="238"/>
                  </a:lnTo>
                  <a:lnTo>
                    <a:pt x="4391" y="283"/>
                  </a:lnTo>
                  <a:lnTo>
                    <a:pt x="4248" y="329"/>
                  </a:lnTo>
                  <a:lnTo>
                    <a:pt x="4104" y="382"/>
                  </a:lnTo>
                  <a:lnTo>
                    <a:pt x="3961" y="435"/>
                  </a:lnTo>
                  <a:lnTo>
                    <a:pt x="3817" y="493"/>
                  </a:lnTo>
                  <a:lnTo>
                    <a:pt x="3678" y="554"/>
                  </a:lnTo>
                  <a:lnTo>
                    <a:pt x="3542" y="620"/>
                  </a:lnTo>
                  <a:lnTo>
                    <a:pt x="3406" y="685"/>
                  </a:lnTo>
                  <a:lnTo>
                    <a:pt x="3271" y="755"/>
                  </a:lnTo>
                  <a:lnTo>
                    <a:pt x="3140" y="829"/>
                  </a:lnTo>
                  <a:lnTo>
                    <a:pt x="3009" y="907"/>
                  </a:lnTo>
                  <a:lnTo>
                    <a:pt x="2881" y="985"/>
                  </a:lnTo>
                  <a:lnTo>
                    <a:pt x="2758" y="1067"/>
                  </a:lnTo>
                  <a:lnTo>
                    <a:pt x="2631" y="1153"/>
                  </a:lnTo>
                  <a:lnTo>
                    <a:pt x="2512" y="1244"/>
                  </a:lnTo>
                  <a:lnTo>
                    <a:pt x="2393" y="1334"/>
                  </a:lnTo>
                  <a:lnTo>
                    <a:pt x="2274" y="1428"/>
                  </a:lnTo>
                  <a:lnTo>
                    <a:pt x="2159" y="1527"/>
                  </a:lnTo>
                  <a:lnTo>
                    <a:pt x="2048" y="1626"/>
                  </a:lnTo>
                  <a:lnTo>
                    <a:pt x="1937" y="1728"/>
                  </a:lnTo>
                  <a:lnTo>
                    <a:pt x="1830" y="1835"/>
                  </a:lnTo>
                  <a:lnTo>
                    <a:pt x="1724" y="1942"/>
                  </a:lnTo>
                  <a:lnTo>
                    <a:pt x="1625" y="2048"/>
                  </a:lnTo>
                  <a:lnTo>
                    <a:pt x="1523" y="2163"/>
                  </a:lnTo>
                  <a:lnTo>
                    <a:pt x="1428" y="2278"/>
                  </a:lnTo>
                  <a:lnTo>
                    <a:pt x="1334" y="2393"/>
                  </a:lnTo>
                  <a:lnTo>
                    <a:pt x="1239" y="2512"/>
                  </a:lnTo>
                  <a:lnTo>
                    <a:pt x="1153" y="2635"/>
                  </a:lnTo>
                  <a:lnTo>
                    <a:pt x="1067" y="2759"/>
                  </a:lnTo>
                  <a:lnTo>
                    <a:pt x="985" y="2886"/>
                  </a:lnTo>
                  <a:lnTo>
                    <a:pt x="903" y="3013"/>
                  </a:lnTo>
                  <a:lnTo>
                    <a:pt x="829" y="3145"/>
                  </a:lnTo>
                  <a:lnTo>
                    <a:pt x="755" y="3276"/>
                  </a:lnTo>
                  <a:lnTo>
                    <a:pt x="681" y="3407"/>
                  </a:lnTo>
                  <a:lnTo>
                    <a:pt x="615" y="3543"/>
                  </a:lnTo>
                  <a:lnTo>
                    <a:pt x="550" y="3682"/>
                  </a:lnTo>
                  <a:lnTo>
                    <a:pt x="488" y="3822"/>
                  </a:lnTo>
                  <a:lnTo>
                    <a:pt x="431" y="3961"/>
                  </a:lnTo>
                  <a:lnTo>
                    <a:pt x="378" y="4105"/>
                  </a:lnTo>
                  <a:lnTo>
                    <a:pt x="328" y="4249"/>
                  </a:lnTo>
                  <a:lnTo>
                    <a:pt x="279" y="4397"/>
                  </a:lnTo>
                  <a:lnTo>
                    <a:pt x="238" y="4544"/>
                  </a:lnTo>
                  <a:lnTo>
                    <a:pt x="197" y="4692"/>
                  </a:lnTo>
                  <a:lnTo>
                    <a:pt x="160" y="4844"/>
                  </a:lnTo>
                  <a:lnTo>
                    <a:pt x="127" y="4996"/>
                  </a:lnTo>
                  <a:lnTo>
                    <a:pt x="99" y="5148"/>
                  </a:lnTo>
                  <a:lnTo>
                    <a:pt x="70" y="5304"/>
                  </a:lnTo>
                  <a:lnTo>
                    <a:pt x="49" y="5459"/>
                  </a:lnTo>
                  <a:lnTo>
                    <a:pt x="33" y="5616"/>
                  </a:lnTo>
                  <a:lnTo>
                    <a:pt x="17" y="5776"/>
                  </a:lnTo>
                  <a:lnTo>
                    <a:pt x="8" y="5936"/>
                  </a:lnTo>
                  <a:lnTo>
                    <a:pt x="0" y="6096"/>
                  </a:lnTo>
                  <a:lnTo>
                    <a:pt x="0" y="6256"/>
                  </a:lnTo>
                  <a:lnTo>
                    <a:pt x="0" y="6415"/>
                  </a:lnTo>
                  <a:lnTo>
                    <a:pt x="8" y="6575"/>
                  </a:lnTo>
                  <a:lnTo>
                    <a:pt x="17" y="6735"/>
                  </a:lnTo>
                  <a:lnTo>
                    <a:pt x="33" y="6895"/>
                  </a:lnTo>
                  <a:lnTo>
                    <a:pt x="49" y="7052"/>
                  </a:lnTo>
                  <a:lnTo>
                    <a:pt x="70" y="7207"/>
                  </a:lnTo>
                  <a:lnTo>
                    <a:pt x="99" y="7363"/>
                  </a:lnTo>
                  <a:lnTo>
                    <a:pt x="127" y="7515"/>
                  </a:lnTo>
                  <a:lnTo>
                    <a:pt x="160" y="7667"/>
                  </a:lnTo>
                  <a:lnTo>
                    <a:pt x="197" y="7819"/>
                  </a:lnTo>
                  <a:lnTo>
                    <a:pt x="238" y="7967"/>
                  </a:lnTo>
                  <a:lnTo>
                    <a:pt x="279" y="8114"/>
                  </a:lnTo>
                  <a:lnTo>
                    <a:pt x="328" y="8262"/>
                  </a:lnTo>
                  <a:lnTo>
                    <a:pt x="378" y="8406"/>
                  </a:lnTo>
                  <a:lnTo>
                    <a:pt x="431" y="8550"/>
                  </a:lnTo>
                  <a:lnTo>
                    <a:pt x="488" y="8689"/>
                  </a:lnTo>
                  <a:lnTo>
                    <a:pt x="550" y="8829"/>
                  </a:lnTo>
                  <a:lnTo>
                    <a:pt x="615" y="8968"/>
                  </a:lnTo>
                  <a:lnTo>
                    <a:pt x="681" y="9104"/>
                  </a:lnTo>
                  <a:lnTo>
                    <a:pt x="755" y="9235"/>
                  </a:lnTo>
                  <a:lnTo>
                    <a:pt x="829" y="9366"/>
                  </a:lnTo>
                  <a:lnTo>
                    <a:pt x="903" y="9498"/>
                  </a:lnTo>
                  <a:lnTo>
                    <a:pt x="985" y="9625"/>
                  </a:lnTo>
                  <a:lnTo>
                    <a:pt x="1067" y="9752"/>
                  </a:lnTo>
                  <a:lnTo>
                    <a:pt x="1153" y="9876"/>
                  </a:lnTo>
                  <a:lnTo>
                    <a:pt x="1239" y="9999"/>
                  </a:lnTo>
                  <a:lnTo>
                    <a:pt x="1334" y="10118"/>
                  </a:lnTo>
                  <a:lnTo>
                    <a:pt x="1428" y="10233"/>
                  </a:lnTo>
                  <a:lnTo>
                    <a:pt x="1523" y="10348"/>
                  </a:lnTo>
                  <a:lnTo>
                    <a:pt x="1625" y="10463"/>
                  </a:lnTo>
                  <a:lnTo>
                    <a:pt x="1724" y="10569"/>
                  </a:lnTo>
                  <a:lnTo>
                    <a:pt x="1830" y="10676"/>
                  </a:lnTo>
                  <a:lnTo>
                    <a:pt x="1937" y="10783"/>
                  </a:lnTo>
                  <a:lnTo>
                    <a:pt x="2048" y="10885"/>
                  </a:lnTo>
                  <a:lnTo>
                    <a:pt x="2159" y="10984"/>
                  </a:lnTo>
                  <a:lnTo>
                    <a:pt x="2274" y="11083"/>
                  </a:lnTo>
                  <a:lnTo>
                    <a:pt x="2393" y="11177"/>
                  </a:lnTo>
                  <a:lnTo>
                    <a:pt x="2512" y="11267"/>
                  </a:lnTo>
                  <a:lnTo>
                    <a:pt x="2631" y="11358"/>
                  </a:lnTo>
                  <a:lnTo>
                    <a:pt x="2758" y="11444"/>
                  </a:lnTo>
                  <a:lnTo>
                    <a:pt x="2881" y="11526"/>
                  </a:lnTo>
                  <a:lnTo>
                    <a:pt x="3009" y="11604"/>
                  </a:lnTo>
                  <a:lnTo>
                    <a:pt x="3140" y="11682"/>
                  </a:lnTo>
                  <a:lnTo>
                    <a:pt x="3271" y="11756"/>
                  </a:lnTo>
                  <a:lnTo>
                    <a:pt x="3406" y="11826"/>
                  </a:lnTo>
                  <a:lnTo>
                    <a:pt x="3542" y="11891"/>
                  </a:lnTo>
                  <a:lnTo>
                    <a:pt x="3678" y="11957"/>
                  </a:lnTo>
                  <a:lnTo>
                    <a:pt x="3817" y="12018"/>
                  </a:lnTo>
                  <a:lnTo>
                    <a:pt x="3961" y="12076"/>
                  </a:lnTo>
                  <a:lnTo>
                    <a:pt x="4104" y="12129"/>
                  </a:lnTo>
                  <a:lnTo>
                    <a:pt x="4248" y="12182"/>
                  </a:lnTo>
                  <a:lnTo>
                    <a:pt x="4391" y="12228"/>
                  </a:lnTo>
                  <a:lnTo>
                    <a:pt x="4539" y="12273"/>
                  </a:lnTo>
                  <a:lnTo>
                    <a:pt x="4691" y="12314"/>
                  </a:lnTo>
                  <a:lnTo>
                    <a:pt x="4839" y="12351"/>
                  </a:lnTo>
                  <a:lnTo>
                    <a:pt x="4991" y="12384"/>
                  </a:lnTo>
                  <a:lnTo>
                    <a:pt x="5147" y="12412"/>
                  </a:lnTo>
                  <a:lnTo>
                    <a:pt x="5299" y="12437"/>
                  </a:lnTo>
                  <a:lnTo>
                    <a:pt x="5455" y="12457"/>
                  </a:lnTo>
                  <a:lnTo>
                    <a:pt x="5615" y="12478"/>
                  </a:lnTo>
                  <a:lnTo>
                    <a:pt x="5771" y="12491"/>
                  </a:lnTo>
                  <a:lnTo>
                    <a:pt x="5931" y="12503"/>
                  </a:lnTo>
                  <a:lnTo>
                    <a:pt x="6091" y="12507"/>
                  </a:lnTo>
                  <a:lnTo>
                    <a:pt x="6251" y="12511"/>
                  </a:lnTo>
                  <a:lnTo>
                    <a:pt x="6415" y="12507"/>
                  </a:lnTo>
                  <a:lnTo>
                    <a:pt x="6575" y="12503"/>
                  </a:lnTo>
                  <a:lnTo>
                    <a:pt x="6735" y="12491"/>
                  </a:lnTo>
                  <a:lnTo>
                    <a:pt x="6891" y="12478"/>
                  </a:lnTo>
                  <a:lnTo>
                    <a:pt x="7051" y="12457"/>
                  </a:lnTo>
                  <a:lnTo>
                    <a:pt x="7207" y="12437"/>
                  </a:lnTo>
                  <a:lnTo>
                    <a:pt x="7359" y="12412"/>
                  </a:lnTo>
                  <a:lnTo>
                    <a:pt x="7515" y="12384"/>
                  </a:lnTo>
                  <a:lnTo>
                    <a:pt x="7667" y="12351"/>
                  </a:lnTo>
                  <a:lnTo>
                    <a:pt x="7815" y="12314"/>
                  </a:lnTo>
                  <a:lnTo>
                    <a:pt x="7966" y="12273"/>
                  </a:lnTo>
                  <a:lnTo>
                    <a:pt x="8114" y="12228"/>
                  </a:lnTo>
                  <a:lnTo>
                    <a:pt x="8258" y="12182"/>
                  </a:lnTo>
                  <a:lnTo>
                    <a:pt x="8402" y="12129"/>
                  </a:lnTo>
                  <a:lnTo>
                    <a:pt x="8545" y="12076"/>
                  </a:lnTo>
                  <a:lnTo>
                    <a:pt x="8689" y="12018"/>
                  </a:lnTo>
                  <a:lnTo>
                    <a:pt x="8829" y="11957"/>
                  </a:lnTo>
                  <a:lnTo>
                    <a:pt x="8964" y="11891"/>
                  </a:lnTo>
                  <a:lnTo>
                    <a:pt x="9099" y="11826"/>
                  </a:lnTo>
                  <a:lnTo>
                    <a:pt x="9235" y="11756"/>
                  </a:lnTo>
                  <a:lnTo>
                    <a:pt x="9366" y="11682"/>
                  </a:lnTo>
                  <a:lnTo>
                    <a:pt x="9497" y="11604"/>
                  </a:lnTo>
                  <a:lnTo>
                    <a:pt x="9625" y="11526"/>
                  </a:lnTo>
                  <a:lnTo>
                    <a:pt x="9748" y="11444"/>
                  </a:lnTo>
                  <a:lnTo>
                    <a:pt x="9875" y="11358"/>
                  </a:lnTo>
                  <a:lnTo>
                    <a:pt x="9994" y="11267"/>
                  </a:lnTo>
                  <a:lnTo>
                    <a:pt x="10113" y="11177"/>
                  </a:lnTo>
                  <a:lnTo>
                    <a:pt x="10232" y="11083"/>
                  </a:lnTo>
                  <a:lnTo>
                    <a:pt x="10347" y="10984"/>
                  </a:lnTo>
                  <a:lnTo>
                    <a:pt x="10458" y="10885"/>
                  </a:lnTo>
                  <a:lnTo>
                    <a:pt x="10569" y="10783"/>
                  </a:lnTo>
                  <a:lnTo>
                    <a:pt x="10675" y="10676"/>
                  </a:lnTo>
                  <a:lnTo>
                    <a:pt x="10778" y="10569"/>
                  </a:lnTo>
                  <a:lnTo>
                    <a:pt x="10881" y="10463"/>
                  </a:lnTo>
                  <a:lnTo>
                    <a:pt x="10984" y="10348"/>
                  </a:lnTo>
                  <a:lnTo>
                    <a:pt x="11077" y="10233"/>
                  </a:lnTo>
                  <a:lnTo>
                    <a:pt x="11172" y="10118"/>
                  </a:lnTo>
                  <a:lnTo>
                    <a:pt x="11262" y="9999"/>
                  </a:lnTo>
                  <a:lnTo>
                    <a:pt x="11352" y="9876"/>
                  </a:lnTo>
                  <a:lnTo>
                    <a:pt x="11439" y="9752"/>
                  </a:lnTo>
                  <a:lnTo>
                    <a:pt x="11521" y="9625"/>
                  </a:lnTo>
                  <a:lnTo>
                    <a:pt x="11603" y="9498"/>
                  </a:lnTo>
                  <a:lnTo>
                    <a:pt x="11677" y="9366"/>
                  </a:lnTo>
                  <a:lnTo>
                    <a:pt x="11751" y="9235"/>
                  </a:lnTo>
                  <a:lnTo>
                    <a:pt x="11825" y="9104"/>
                  </a:lnTo>
                  <a:lnTo>
                    <a:pt x="11890" y="8968"/>
                  </a:lnTo>
                  <a:lnTo>
                    <a:pt x="11956" y="8829"/>
                  </a:lnTo>
                  <a:lnTo>
                    <a:pt x="12014" y="8689"/>
                  </a:lnTo>
                  <a:lnTo>
                    <a:pt x="12075" y="8550"/>
                  </a:lnTo>
                  <a:lnTo>
                    <a:pt x="12128" y="8406"/>
                  </a:lnTo>
                  <a:lnTo>
                    <a:pt x="12177" y="8262"/>
                  </a:lnTo>
                  <a:lnTo>
                    <a:pt x="12227" y="8114"/>
                  </a:lnTo>
                  <a:lnTo>
                    <a:pt x="12268" y="7967"/>
                  </a:lnTo>
                  <a:lnTo>
                    <a:pt x="12309" y="7819"/>
                  </a:lnTo>
                  <a:lnTo>
                    <a:pt x="12346" y="7667"/>
                  </a:lnTo>
                  <a:lnTo>
                    <a:pt x="12379" y="7515"/>
                  </a:lnTo>
                  <a:lnTo>
                    <a:pt x="12407" y="7363"/>
                  </a:lnTo>
                  <a:lnTo>
                    <a:pt x="12436" y="7207"/>
                  </a:lnTo>
                  <a:lnTo>
                    <a:pt x="12457" y="7052"/>
                  </a:lnTo>
                  <a:lnTo>
                    <a:pt x="12473" y="6895"/>
                  </a:lnTo>
                  <a:lnTo>
                    <a:pt x="12490" y="6735"/>
                  </a:lnTo>
                  <a:lnTo>
                    <a:pt x="12498" y="6575"/>
                  </a:lnTo>
                  <a:lnTo>
                    <a:pt x="12506" y="6415"/>
                  </a:lnTo>
                  <a:lnTo>
                    <a:pt x="12506" y="6256"/>
                  </a:lnTo>
                  <a:lnTo>
                    <a:pt x="12506" y="6096"/>
                  </a:lnTo>
                  <a:lnTo>
                    <a:pt x="12498" y="5936"/>
                  </a:lnTo>
                  <a:lnTo>
                    <a:pt x="12490" y="5776"/>
                  </a:lnTo>
                  <a:lnTo>
                    <a:pt x="12473" y="5616"/>
                  </a:lnTo>
                  <a:lnTo>
                    <a:pt x="12457" y="5459"/>
                  </a:lnTo>
                  <a:lnTo>
                    <a:pt x="12436" y="5304"/>
                  </a:lnTo>
                  <a:lnTo>
                    <a:pt x="12407" y="5148"/>
                  </a:lnTo>
                  <a:lnTo>
                    <a:pt x="12379" y="4996"/>
                  </a:lnTo>
                  <a:lnTo>
                    <a:pt x="12346" y="4844"/>
                  </a:lnTo>
                  <a:lnTo>
                    <a:pt x="12309" y="4692"/>
                  </a:lnTo>
                  <a:lnTo>
                    <a:pt x="12268" y="4544"/>
                  </a:lnTo>
                  <a:lnTo>
                    <a:pt x="12227" y="4397"/>
                  </a:lnTo>
                  <a:lnTo>
                    <a:pt x="12177" y="4249"/>
                  </a:lnTo>
                  <a:lnTo>
                    <a:pt x="12128" y="4105"/>
                  </a:lnTo>
                  <a:lnTo>
                    <a:pt x="12075" y="3961"/>
                  </a:lnTo>
                  <a:lnTo>
                    <a:pt x="12014" y="3822"/>
                  </a:lnTo>
                  <a:lnTo>
                    <a:pt x="11956" y="3682"/>
                  </a:lnTo>
                  <a:lnTo>
                    <a:pt x="11890" y="3543"/>
                  </a:lnTo>
                  <a:lnTo>
                    <a:pt x="11825" y="3407"/>
                  </a:lnTo>
                  <a:lnTo>
                    <a:pt x="11751" y="3276"/>
                  </a:lnTo>
                  <a:lnTo>
                    <a:pt x="11677" y="3145"/>
                  </a:lnTo>
                  <a:lnTo>
                    <a:pt x="11603" y="3013"/>
                  </a:lnTo>
                  <a:lnTo>
                    <a:pt x="11521" y="2886"/>
                  </a:lnTo>
                  <a:lnTo>
                    <a:pt x="11439" y="2759"/>
                  </a:lnTo>
                  <a:lnTo>
                    <a:pt x="11352" y="2635"/>
                  </a:lnTo>
                  <a:lnTo>
                    <a:pt x="11262" y="2512"/>
                  </a:lnTo>
                  <a:lnTo>
                    <a:pt x="11172" y="2393"/>
                  </a:lnTo>
                  <a:lnTo>
                    <a:pt x="11077" y="2278"/>
                  </a:lnTo>
                  <a:lnTo>
                    <a:pt x="10984" y="2163"/>
                  </a:lnTo>
                  <a:lnTo>
                    <a:pt x="10881" y="2048"/>
                  </a:lnTo>
                  <a:lnTo>
                    <a:pt x="10778" y="1942"/>
                  </a:lnTo>
                  <a:lnTo>
                    <a:pt x="10675" y="1835"/>
                  </a:lnTo>
                  <a:lnTo>
                    <a:pt x="10569" y="1728"/>
                  </a:lnTo>
                  <a:lnTo>
                    <a:pt x="10458" y="1626"/>
                  </a:lnTo>
                  <a:lnTo>
                    <a:pt x="10347" y="1527"/>
                  </a:lnTo>
                  <a:lnTo>
                    <a:pt x="10232" y="1428"/>
                  </a:lnTo>
                  <a:lnTo>
                    <a:pt x="10113" y="1334"/>
                  </a:lnTo>
                  <a:lnTo>
                    <a:pt x="9994" y="1244"/>
                  </a:lnTo>
                  <a:lnTo>
                    <a:pt x="9875" y="1153"/>
                  </a:lnTo>
                  <a:lnTo>
                    <a:pt x="9748" y="1067"/>
                  </a:lnTo>
                  <a:lnTo>
                    <a:pt x="9625" y="985"/>
                  </a:lnTo>
                  <a:lnTo>
                    <a:pt x="9497" y="907"/>
                  </a:lnTo>
                  <a:lnTo>
                    <a:pt x="9366" y="829"/>
                  </a:lnTo>
                  <a:lnTo>
                    <a:pt x="9235" y="755"/>
                  </a:lnTo>
                  <a:lnTo>
                    <a:pt x="9099" y="685"/>
                  </a:lnTo>
                  <a:lnTo>
                    <a:pt x="8964" y="620"/>
                  </a:lnTo>
                  <a:lnTo>
                    <a:pt x="8829" y="554"/>
                  </a:lnTo>
                  <a:lnTo>
                    <a:pt x="8689" y="493"/>
                  </a:lnTo>
                  <a:lnTo>
                    <a:pt x="8545" y="435"/>
                  </a:lnTo>
                  <a:lnTo>
                    <a:pt x="8402" y="382"/>
                  </a:lnTo>
                  <a:lnTo>
                    <a:pt x="8258" y="329"/>
                  </a:lnTo>
                  <a:lnTo>
                    <a:pt x="8114" y="283"/>
                  </a:lnTo>
                  <a:lnTo>
                    <a:pt x="7966" y="238"/>
                  </a:lnTo>
                  <a:lnTo>
                    <a:pt x="7815" y="197"/>
                  </a:lnTo>
                  <a:lnTo>
                    <a:pt x="7667" y="160"/>
                  </a:lnTo>
                  <a:lnTo>
                    <a:pt x="7515" y="127"/>
                  </a:lnTo>
                  <a:lnTo>
                    <a:pt x="7359" y="99"/>
                  </a:lnTo>
                  <a:lnTo>
                    <a:pt x="7207" y="74"/>
                  </a:lnTo>
                  <a:lnTo>
                    <a:pt x="7051" y="54"/>
                  </a:lnTo>
                  <a:lnTo>
                    <a:pt x="6891" y="33"/>
                  </a:lnTo>
                  <a:lnTo>
                    <a:pt x="6735" y="20"/>
                  </a:lnTo>
                  <a:lnTo>
                    <a:pt x="6575" y="8"/>
                  </a:lnTo>
                  <a:lnTo>
                    <a:pt x="6415" y="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281" name="Freeform: Shape 2">
              <a:extLst>
                <a:ext uri="{FF2B5EF4-FFF2-40B4-BE49-F238E27FC236}">
                  <a16:creationId xmlns:a16="http://schemas.microsoft.com/office/drawing/2014/main" id="{F9DB5C2C-BB58-5247-905C-4156F2A73868}"/>
                </a:ext>
              </a:extLst>
            </p:cNvPr>
            <p:cNvSpPr/>
            <p:nvPr/>
          </p:nvSpPr>
          <p:spPr>
            <a:xfrm>
              <a:off x="9530500" y="753127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0"/>
                  </a:moveTo>
                  <a:lnTo>
                    <a:pt x="0" y="1273"/>
                  </a:lnTo>
                  <a:lnTo>
                    <a:pt x="693" y="1273"/>
                  </a:lnTo>
                  <a:lnTo>
                    <a:pt x="693" y="3719"/>
                  </a:lnTo>
                  <a:lnTo>
                    <a:pt x="1847" y="3719"/>
                  </a:lnTo>
                  <a:lnTo>
                    <a:pt x="1847" y="1273"/>
                  </a:lnTo>
                  <a:lnTo>
                    <a:pt x="2540" y="127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282" name="Freeform: Shape 3">
              <a:extLst>
                <a:ext uri="{FF2B5EF4-FFF2-40B4-BE49-F238E27FC236}">
                  <a16:creationId xmlns:a16="http://schemas.microsoft.com/office/drawing/2014/main" id="{04B6BF3F-EE87-8042-A2BA-B2381DEC4A8C}"/>
                </a:ext>
              </a:extLst>
            </p:cNvPr>
            <p:cNvSpPr/>
            <p:nvPr/>
          </p:nvSpPr>
          <p:spPr>
            <a:xfrm>
              <a:off x="9530500" y="9653112"/>
              <a:ext cx="914039" cy="133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0" h="3719">
                  <a:moveTo>
                    <a:pt x="1268" y="3719"/>
                  </a:moveTo>
                  <a:lnTo>
                    <a:pt x="2540" y="2446"/>
                  </a:lnTo>
                  <a:lnTo>
                    <a:pt x="1847" y="2446"/>
                  </a:lnTo>
                  <a:lnTo>
                    <a:pt x="1847" y="0"/>
                  </a:lnTo>
                  <a:lnTo>
                    <a:pt x="693" y="0"/>
                  </a:lnTo>
                  <a:lnTo>
                    <a:pt x="693" y="2446"/>
                  </a:lnTo>
                  <a:lnTo>
                    <a:pt x="0" y="244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283" name="Freeform: Shape 4">
              <a:extLst>
                <a:ext uri="{FF2B5EF4-FFF2-40B4-BE49-F238E27FC236}">
                  <a16:creationId xmlns:a16="http://schemas.microsoft.com/office/drawing/2014/main" id="{2E487AA7-6C96-CA4E-A094-C36088EDC8E7}"/>
                </a:ext>
              </a:extLst>
            </p:cNvPr>
            <p:cNvSpPr/>
            <p:nvPr/>
          </p:nvSpPr>
          <p:spPr>
            <a:xfrm>
              <a:off x="10380099" y="8805312"/>
              <a:ext cx="133668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4" h="2536">
                  <a:moveTo>
                    <a:pt x="0" y="1268"/>
                  </a:moveTo>
                  <a:lnTo>
                    <a:pt x="1268" y="2536"/>
                  </a:lnTo>
                  <a:lnTo>
                    <a:pt x="1268" y="1847"/>
                  </a:lnTo>
                  <a:lnTo>
                    <a:pt x="3714" y="1847"/>
                  </a:lnTo>
                  <a:lnTo>
                    <a:pt x="3714" y="689"/>
                  </a:lnTo>
                  <a:lnTo>
                    <a:pt x="1268" y="689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  <p:sp>
          <p:nvSpPr>
            <p:cNvPr id="284" name="Freeform: Shape 5">
              <a:extLst>
                <a:ext uri="{FF2B5EF4-FFF2-40B4-BE49-F238E27FC236}">
                  <a16:creationId xmlns:a16="http://schemas.microsoft.com/office/drawing/2014/main" id="{CDC72F41-2A75-7A45-9F96-069B131DB62E}"/>
                </a:ext>
              </a:extLst>
            </p:cNvPr>
            <p:cNvSpPr/>
            <p:nvPr/>
          </p:nvSpPr>
          <p:spPr>
            <a:xfrm>
              <a:off x="8256820" y="8805312"/>
              <a:ext cx="133812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8" h="2536">
                  <a:moveTo>
                    <a:pt x="3718" y="1268"/>
                  </a:moveTo>
                  <a:lnTo>
                    <a:pt x="2450" y="0"/>
                  </a:lnTo>
                  <a:lnTo>
                    <a:pt x="2450" y="689"/>
                  </a:lnTo>
                  <a:lnTo>
                    <a:pt x="0" y="689"/>
                  </a:lnTo>
                  <a:lnTo>
                    <a:pt x="0" y="1847"/>
                  </a:lnTo>
                  <a:lnTo>
                    <a:pt x="2450" y="1847"/>
                  </a:lnTo>
                  <a:lnTo>
                    <a:pt x="2450" y="25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endParaRPr>
            </a:p>
          </p:txBody>
        </p:sp>
      </p:grp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AD95F92C-4FB5-CA44-8312-F356D309901B}"/>
              </a:ext>
            </a:extLst>
          </p:cNvPr>
          <p:cNvCxnSpPr>
            <a:cxnSpLocks/>
            <a:endCxn id="274" idx="0"/>
          </p:cNvCxnSpPr>
          <p:nvPr/>
        </p:nvCxnSpPr>
        <p:spPr>
          <a:xfrm>
            <a:off x="9390499" y="3136287"/>
            <a:ext cx="337050" cy="23518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19308896-0A7C-3B41-A5C7-986FEE574654}"/>
              </a:ext>
            </a:extLst>
          </p:cNvPr>
          <p:cNvCxnSpPr>
            <a:cxnSpLocks/>
            <a:endCxn id="274" idx="0"/>
          </p:cNvCxnSpPr>
          <p:nvPr/>
        </p:nvCxnSpPr>
        <p:spPr>
          <a:xfrm flipH="1">
            <a:off x="9727549" y="3141451"/>
            <a:ext cx="331287" cy="230016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EC85904B-CFE3-9A48-8DE4-C7EF94CA42ED}"/>
              </a:ext>
            </a:extLst>
          </p:cNvPr>
          <p:cNvCxnSpPr>
            <a:cxnSpLocks/>
            <a:stCxn id="274" idx="2"/>
            <a:endCxn id="280" idx="0"/>
          </p:cNvCxnSpPr>
          <p:nvPr/>
        </p:nvCxnSpPr>
        <p:spPr>
          <a:xfrm>
            <a:off x="9727549" y="3806573"/>
            <a:ext cx="4974" cy="137955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CC8FE64D-52B4-464B-82A6-145382DC5F76}"/>
              </a:ext>
            </a:extLst>
          </p:cNvPr>
          <p:cNvSpPr txBox="1"/>
          <p:nvPr/>
        </p:nvSpPr>
        <p:spPr>
          <a:xfrm>
            <a:off x="9866959" y="3396435"/>
            <a:ext cx="1264512" cy="4281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lvl="0" defTabSz="914377">
              <a:lnSpc>
                <a:spcPct val="90000"/>
              </a:lnSpc>
              <a:defRPr/>
            </a:pPr>
            <a:r>
              <a:rPr lang="en-US" sz="1000" b="1">
                <a:solidFill>
                  <a:srgbClr val="000000"/>
                </a:solidFill>
              </a:rPr>
              <a:t>Tier-0</a:t>
            </a:r>
          </a:p>
        </p:txBody>
      </p:sp>
      <p:sp>
        <p:nvSpPr>
          <p:cNvPr id="301" name="Freeform 13" title="Icon of a cloud">
            <a:extLst>
              <a:ext uri="{FF2B5EF4-FFF2-40B4-BE49-F238E27FC236}">
                <a16:creationId xmlns:a16="http://schemas.microsoft.com/office/drawing/2014/main" id="{65744040-6DA1-CB44-BC20-EBAB2F83947F}"/>
              </a:ext>
            </a:extLst>
          </p:cNvPr>
          <p:cNvSpPr>
            <a:spLocks noChangeAspect="1"/>
          </p:cNvSpPr>
          <p:nvPr/>
        </p:nvSpPr>
        <p:spPr bwMode="auto">
          <a:xfrm>
            <a:off x="9097808" y="2383720"/>
            <a:ext cx="1267598" cy="740977"/>
          </a:xfrm>
          <a:custGeom>
            <a:avLst/>
            <a:gdLst>
              <a:gd name="T0" fmla="*/ 384 w 771"/>
              <a:gd name="T1" fmla="*/ 0 h 422"/>
              <a:gd name="T2" fmla="*/ 549 w 771"/>
              <a:gd name="T3" fmla="*/ 110 h 422"/>
              <a:gd name="T4" fmla="*/ 551 w 771"/>
              <a:gd name="T5" fmla="*/ 115 h 422"/>
              <a:gd name="T6" fmla="*/ 565 w 771"/>
              <a:gd name="T7" fmla="*/ 110 h 422"/>
              <a:gd name="T8" fmla="*/ 612 w 771"/>
              <a:gd name="T9" fmla="*/ 103 h 422"/>
              <a:gd name="T10" fmla="*/ 771 w 771"/>
              <a:gd name="T11" fmla="*/ 262 h 422"/>
              <a:gd name="T12" fmla="*/ 628 w 771"/>
              <a:gd name="T13" fmla="*/ 420 h 422"/>
              <a:gd name="T14" fmla="*/ 616 w 771"/>
              <a:gd name="T15" fmla="*/ 421 h 422"/>
              <a:gd name="T16" fmla="*/ 610 w 771"/>
              <a:gd name="T17" fmla="*/ 421 h 422"/>
              <a:gd name="T18" fmla="*/ 98 w 771"/>
              <a:gd name="T19" fmla="*/ 421 h 422"/>
              <a:gd name="T20" fmla="*/ 91 w 771"/>
              <a:gd name="T21" fmla="*/ 422 h 422"/>
              <a:gd name="T22" fmla="*/ 74 w 771"/>
              <a:gd name="T23" fmla="*/ 419 h 422"/>
              <a:gd name="T24" fmla="*/ 12 w 771"/>
              <a:gd name="T25" fmla="*/ 312 h 422"/>
              <a:gd name="T26" fmla="*/ 101 w 771"/>
              <a:gd name="T27" fmla="*/ 247 h 422"/>
              <a:gd name="T28" fmla="*/ 108 w 771"/>
              <a:gd name="T29" fmla="*/ 249 h 422"/>
              <a:gd name="T30" fmla="*/ 106 w 771"/>
              <a:gd name="T31" fmla="*/ 238 h 422"/>
              <a:gd name="T32" fmla="*/ 119 w 771"/>
              <a:gd name="T33" fmla="*/ 179 h 422"/>
              <a:gd name="T34" fmla="*/ 201 w 771"/>
              <a:gd name="T35" fmla="*/ 128 h 422"/>
              <a:gd name="T36" fmla="*/ 213 w 771"/>
              <a:gd name="T37" fmla="*/ 128 h 422"/>
              <a:gd name="T38" fmla="*/ 213 w 771"/>
              <a:gd name="T39" fmla="*/ 127 h 422"/>
              <a:gd name="T40" fmla="*/ 384 w 771"/>
              <a:gd name="T41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1" h="422">
                <a:moveTo>
                  <a:pt x="384" y="0"/>
                </a:moveTo>
                <a:cubicBezTo>
                  <a:pt x="458" y="0"/>
                  <a:pt x="522" y="46"/>
                  <a:pt x="549" y="110"/>
                </a:cubicBezTo>
                <a:cubicBezTo>
                  <a:pt x="551" y="115"/>
                  <a:pt x="551" y="115"/>
                  <a:pt x="551" y="115"/>
                </a:cubicBezTo>
                <a:cubicBezTo>
                  <a:pt x="565" y="110"/>
                  <a:pt x="565" y="110"/>
                  <a:pt x="565" y="110"/>
                </a:cubicBezTo>
                <a:cubicBezTo>
                  <a:pt x="580" y="105"/>
                  <a:pt x="596" y="103"/>
                  <a:pt x="612" y="103"/>
                </a:cubicBezTo>
                <a:cubicBezTo>
                  <a:pt x="700" y="103"/>
                  <a:pt x="771" y="174"/>
                  <a:pt x="771" y="262"/>
                </a:cubicBezTo>
                <a:cubicBezTo>
                  <a:pt x="771" y="344"/>
                  <a:pt x="708" y="412"/>
                  <a:pt x="628" y="420"/>
                </a:cubicBezTo>
                <a:cubicBezTo>
                  <a:pt x="616" y="421"/>
                  <a:pt x="616" y="421"/>
                  <a:pt x="616" y="421"/>
                </a:cubicBezTo>
                <a:cubicBezTo>
                  <a:pt x="610" y="421"/>
                  <a:pt x="610" y="421"/>
                  <a:pt x="610" y="421"/>
                </a:cubicBezTo>
                <a:cubicBezTo>
                  <a:pt x="98" y="421"/>
                  <a:pt x="98" y="421"/>
                  <a:pt x="98" y="421"/>
                </a:cubicBezTo>
                <a:cubicBezTo>
                  <a:pt x="91" y="422"/>
                  <a:pt x="91" y="422"/>
                  <a:pt x="91" y="422"/>
                </a:cubicBezTo>
                <a:cubicBezTo>
                  <a:pt x="85" y="421"/>
                  <a:pt x="79" y="420"/>
                  <a:pt x="74" y="419"/>
                </a:cubicBezTo>
                <a:cubicBezTo>
                  <a:pt x="27" y="406"/>
                  <a:pt x="0" y="359"/>
                  <a:pt x="12" y="312"/>
                </a:cubicBezTo>
                <a:cubicBezTo>
                  <a:pt x="23" y="271"/>
                  <a:pt x="61" y="245"/>
                  <a:pt x="101" y="247"/>
                </a:cubicBezTo>
                <a:cubicBezTo>
                  <a:pt x="108" y="249"/>
                  <a:pt x="108" y="249"/>
                  <a:pt x="108" y="249"/>
                </a:cubicBezTo>
                <a:cubicBezTo>
                  <a:pt x="106" y="238"/>
                  <a:pt x="106" y="238"/>
                  <a:pt x="106" y="238"/>
                </a:cubicBezTo>
                <a:cubicBezTo>
                  <a:pt x="105" y="218"/>
                  <a:pt x="109" y="198"/>
                  <a:pt x="119" y="179"/>
                </a:cubicBezTo>
                <a:cubicBezTo>
                  <a:pt x="137" y="148"/>
                  <a:pt x="168" y="130"/>
                  <a:pt x="201" y="128"/>
                </a:cubicBezTo>
                <a:cubicBezTo>
                  <a:pt x="213" y="128"/>
                  <a:pt x="213" y="128"/>
                  <a:pt x="213" y="128"/>
                </a:cubicBezTo>
                <a:cubicBezTo>
                  <a:pt x="213" y="127"/>
                  <a:pt x="213" y="127"/>
                  <a:pt x="213" y="127"/>
                </a:cubicBezTo>
                <a:cubicBezTo>
                  <a:pt x="236" y="53"/>
                  <a:pt x="304" y="0"/>
                  <a:pt x="384" y="0"/>
                </a:cubicBezTo>
                <a:close/>
              </a:path>
            </a:pathLst>
          </a:custGeom>
          <a:solidFill>
            <a:schemeClr val="bg1"/>
          </a:solidFill>
          <a:ln w="19050" cap="sq">
            <a:solidFill>
              <a:schemeClr val="accent5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C0C0C0"/>
              </a:highlight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5E214E5C-8876-F642-A36E-323F51BA2A7D}"/>
              </a:ext>
            </a:extLst>
          </p:cNvPr>
          <p:cNvSpPr txBox="1"/>
          <p:nvPr/>
        </p:nvSpPr>
        <p:spPr>
          <a:xfrm>
            <a:off x="8988551" y="2482631"/>
            <a:ext cx="1520083" cy="6773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lvl="0" algn="ctr" defTabSz="914026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latin typeface="Segoe UI Semibold"/>
              </a:rPr>
              <a:t> AVS </a:t>
            </a:r>
          </a:p>
          <a:p>
            <a:pPr lvl="0" algn="ctr" defTabSz="914026">
              <a:lnSpc>
                <a:spcPct val="90000"/>
              </a:lnSpc>
              <a:defRPr/>
            </a:pPr>
            <a:r>
              <a:rPr lang="en-US" sz="1400" b="1">
                <a:solidFill>
                  <a:srgbClr val="000000"/>
                </a:solidFill>
                <a:latin typeface="Segoe UI Semibold"/>
              </a:rPr>
              <a:t>Underlay 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5E891256-1C05-064A-B36A-E53293A3C8C4}"/>
              </a:ext>
            </a:extLst>
          </p:cNvPr>
          <p:cNvSpPr txBox="1"/>
          <p:nvPr/>
        </p:nvSpPr>
        <p:spPr>
          <a:xfrm>
            <a:off x="9866959" y="3976340"/>
            <a:ext cx="1386341" cy="4281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lvl="0" defTabSz="914377">
              <a:lnSpc>
                <a:spcPct val="90000"/>
              </a:lnSpc>
              <a:defRPr/>
            </a:pPr>
            <a:r>
              <a:rPr lang="en-US" sz="1000" b="1">
                <a:solidFill>
                  <a:srgbClr val="000000"/>
                </a:solidFill>
              </a:rPr>
              <a:t>Tier-1</a:t>
            </a:r>
          </a:p>
        </p:txBody>
      </p: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21896E58-9F35-9F42-AE9C-3411500406A0}"/>
              </a:ext>
            </a:extLst>
          </p:cNvPr>
          <p:cNvCxnSpPr>
            <a:cxnSpLocks/>
            <a:endCxn id="301" idx="0"/>
          </p:cNvCxnSpPr>
          <p:nvPr/>
        </p:nvCxnSpPr>
        <p:spPr>
          <a:xfrm flipH="1">
            <a:off x="9729141" y="2052065"/>
            <a:ext cx="1998" cy="331655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" name="Graphic 194">
            <a:extLst>
              <a:ext uri="{FF2B5EF4-FFF2-40B4-BE49-F238E27FC236}">
                <a16:creationId xmlns:a16="http://schemas.microsoft.com/office/drawing/2014/main" id="{CA8A39B1-7B91-7E47-B8F6-22FD8E20E969}"/>
              </a:ext>
            </a:extLst>
          </p:cNvPr>
          <p:cNvGrpSpPr/>
          <p:nvPr/>
        </p:nvGrpSpPr>
        <p:grpSpPr>
          <a:xfrm>
            <a:off x="9497795" y="1723725"/>
            <a:ext cx="467623" cy="466689"/>
            <a:chOff x="10849928" y="863324"/>
            <a:chExt cx="477000" cy="476047"/>
          </a:xfrm>
        </p:grpSpPr>
        <p:sp>
          <p:nvSpPr>
            <p:cNvPr id="309" name="Freeform: Shape 68">
              <a:extLst>
                <a:ext uri="{FF2B5EF4-FFF2-40B4-BE49-F238E27FC236}">
                  <a16:creationId xmlns:a16="http://schemas.microsoft.com/office/drawing/2014/main" id="{FCC01B0B-F3C3-3044-8AE9-67F12D0B1A87}"/>
                </a:ext>
              </a:extLst>
            </p:cNvPr>
            <p:cNvSpPr/>
            <p:nvPr/>
          </p:nvSpPr>
          <p:spPr>
            <a:xfrm>
              <a:off x="10849928" y="863324"/>
              <a:ext cx="477000" cy="476047"/>
            </a:xfrm>
            <a:custGeom>
              <a:avLst/>
              <a:gdLst>
                <a:gd name="connsiteX0" fmla="*/ 238024 w 477000"/>
                <a:gd name="connsiteY0" fmla="*/ 476048 h 476047"/>
                <a:gd name="connsiteX1" fmla="*/ 206605 w 477000"/>
                <a:gd name="connsiteY1" fmla="*/ 462719 h 476047"/>
                <a:gd name="connsiteX2" fmla="*/ 13329 w 477000"/>
                <a:gd name="connsiteY2" fmla="*/ 269443 h 476047"/>
                <a:gd name="connsiteX3" fmla="*/ 0 w 477000"/>
                <a:gd name="connsiteY3" fmla="*/ 238024 h 476047"/>
                <a:gd name="connsiteX4" fmla="*/ 13329 w 477000"/>
                <a:gd name="connsiteY4" fmla="*/ 206605 h 476047"/>
                <a:gd name="connsiteX5" fmla="*/ 206605 w 477000"/>
                <a:gd name="connsiteY5" fmla="*/ 13329 h 476047"/>
                <a:gd name="connsiteX6" fmla="*/ 238024 w 477000"/>
                <a:gd name="connsiteY6" fmla="*/ 0 h 476047"/>
                <a:gd name="connsiteX7" fmla="*/ 269443 w 477000"/>
                <a:gd name="connsiteY7" fmla="*/ 13329 h 476047"/>
                <a:gd name="connsiteX8" fmla="*/ 463671 w 477000"/>
                <a:gd name="connsiteY8" fmla="*/ 207557 h 476047"/>
                <a:gd name="connsiteX9" fmla="*/ 477000 w 477000"/>
                <a:gd name="connsiteY9" fmla="*/ 238976 h 476047"/>
                <a:gd name="connsiteX10" fmla="*/ 463671 w 477000"/>
                <a:gd name="connsiteY10" fmla="*/ 270395 h 476047"/>
                <a:gd name="connsiteX11" fmla="*/ 269443 w 477000"/>
                <a:gd name="connsiteY11" fmla="*/ 462719 h 476047"/>
                <a:gd name="connsiteX12" fmla="*/ 238024 w 477000"/>
                <a:gd name="connsiteY12" fmla="*/ 476048 h 4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000" h="476047">
                  <a:moveTo>
                    <a:pt x="238024" y="476048"/>
                  </a:moveTo>
                  <a:cubicBezTo>
                    <a:pt x="226599" y="476048"/>
                    <a:pt x="215174" y="471288"/>
                    <a:pt x="206605" y="462719"/>
                  </a:cubicBezTo>
                  <a:lnTo>
                    <a:pt x="13329" y="269443"/>
                  </a:lnTo>
                  <a:cubicBezTo>
                    <a:pt x="4760" y="260874"/>
                    <a:pt x="0" y="249449"/>
                    <a:pt x="0" y="238024"/>
                  </a:cubicBezTo>
                  <a:cubicBezTo>
                    <a:pt x="0" y="226599"/>
                    <a:pt x="4760" y="215174"/>
                    <a:pt x="13329" y="206605"/>
                  </a:cubicBezTo>
                  <a:lnTo>
                    <a:pt x="206605" y="13329"/>
                  </a:lnTo>
                  <a:cubicBezTo>
                    <a:pt x="215174" y="4760"/>
                    <a:pt x="226599" y="0"/>
                    <a:pt x="238024" y="0"/>
                  </a:cubicBezTo>
                  <a:cubicBezTo>
                    <a:pt x="249449" y="0"/>
                    <a:pt x="260874" y="4760"/>
                    <a:pt x="269443" y="13329"/>
                  </a:cubicBezTo>
                  <a:lnTo>
                    <a:pt x="463671" y="207557"/>
                  </a:lnTo>
                  <a:cubicBezTo>
                    <a:pt x="472240" y="216126"/>
                    <a:pt x="477000" y="226599"/>
                    <a:pt x="477000" y="238976"/>
                  </a:cubicBezTo>
                  <a:cubicBezTo>
                    <a:pt x="477000" y="250401"/>
                    <a:pt x="472240" y="261826"/>
                    <a:pt x="463671" y="270395"/>
                  </a:cubicBezTo>
                  <a:lnTo>
                    <a:pt x="269443" y="462719"/>
                  </a:lnTo>
                  <a:cubicBezTo>
                    <a:pt x="260874" y="471288"/>
                    <a:pt x="249449" y="476048"/>
                    <a:pt x="238024" y="476048"/>
                  </a:cubicBezTo>
                </a:path>
              </a:pathLst>
            </a:custGeom>
            <a:solidFill>
              <a:schemeClr val="accent5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10" name="Freeform: Shape 69">
              <a:extLst>
                <a:ext uri="{FF2B5EF4-FFF2-40B4-BE49-F238E27FC236}">
                  <a16:creationId xmlns:a16="http://schemas.microsoft.com/office/drawing/2014/main" id="{F67D27C7-20D0-244C-AF8C-72761A8E876B}"/>
                </a:ext>
              </a:extLst>
            </p:cNvPr>
            <p:cNvSpPr/>
            <p:nvPr/>
          </p:nvSpPr>
          <p:spPr>
            <a:xfrm>
              <a:off x="10849928" y="863324"/>
              <a:ext cx="329425" cy="378934"/>
            </a:xfrm>
            <a:custGeom>
              <a:avLst/>
              <a:gdLst>
                <a:gd name="connsiteX0" fmla="*/ 269443 w 329425"/>
                <a:gd name="connsiteY0" fmla="*/ 13329 h 378934"/>
                <a:gd name="connsiteX1" fmla="*/ 238024 w 329425"/>
                <a:gd name="connsiteY1" fmla="*/ 0 h 378934"/>
                <a:gd name="connsiteX2" fmla="*/ 206605 w 329425"/>
                <a:gd name="connsiteY2" fmla="*/ 13329 h 378934"/>
                <a:gd name="connsiteX3" fmla="*/ 13329 w 329425"/>
                <a:gd name="connsiteY3" fmla="*/ 206605 h 378934"/>
                <a:gd name="connsiteX4" fmla="*/ 0 w 329425"/>
                <a:gd name="connsiteY4" fmla="*/ 238024 h 378934"/>
                <a:gd name="connsiteX5" fmla="*/ 13329 w 329425"/>
                <a:gd name="connsiteY5" fmla="*/ 269443 h 378934"/>
                <a:gd name="connsiteX6" fmla="*/ 122820 w 329425"/>
                <a:gd name="connsiteY6" fmla="*/ 378934 h 378934"/>
                <a:gd name="connsiteX7" fmla="*/ 329425 w 329425"/>
                <a:gd name="connsiteY7" fmla="*/ 73311 h 378934"/>
                <a:gd name="connsiteX8" fmla="*/ 269443 w 329425"/>
                <a:gd name="connsiteY8" fmla="*/ 13329 h 3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25" h="378934">
                  <a:moveTo>
                    <a:pt x="269443" y="13329"/>
                  </a:moveTo>
                  <a:cubicBezTo>
                    <a:pt x="260874" y="4760"/>
                    <a:pt x="249449" y="0"/>
                    <a:pt x="238024" y="0"/>
                  </a:cubicBezTo>
                  <a:cubicBezTo>
                    <a:pt x="226599" y="0"/>
                    <a:pt x="215174" y="4760"/>
                    <a:pt x="206605" y="13329"/>
                  </a:cubicBezTo>
                  <a:lnTo>
                    <a:pt x="13329" y="206605"/>
                  </a:lnTo>
                  <a:cubicBezTo>
                    <a:pt x="4760" y="215174"/>
                    <a:pt x="0" y="226599"/>
                    <a:pt x="0" y="238024"/>
                  </a:cubicBezTo>
                  <a:cubicBezTo>
                    <a:pt x="0" y="249449"/>
                    <a:pt x="4760" y="260874"/>
                    <a:pt x="13329" y="269443"/>
                  </a:cubicBezTo>
                  <a:lnTo>
                    <a:pt x="122820" y="378934"/>
                  </a:lnTo>
                  <a:lnTo>
                    <a:pt x="329425" y="73311"/>
                  </a:lnTo>
                  <a:lnTo>
                    <a:pt x="269443" y="13329"/>
                  </a:lnTo>
                  <a:close/>
                </a:path>
              </a:pathLst>
            </a:custGeom>
            <a:solidFill>
              <a:schemeClr val="accent5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11" name="Freeform: Shape 70">
              <a:extLst>
                <a:ext uri="{FF2B5EF4-FFF2-40B4-BE49-F238E27FC236}">
                  <a16:creationId xmlns:a16="http://schemas.microsoft.com/office/drawing/2014/main" id="{FCBC96AA-13AB-0D43-BF34-6A25D6EAFEBE}"/>
                </a:ext>
              </a:extLst>
            </p:cNvPr>
            <p:cNvSpPr/>
            <p:nvPr/>
          </p:nvSpPr>
          <p:spPr>
            <a:xfrm>
              <a:off x="11025113" y="905216"/>
              <a:ext cx="125676" cy="154239"/>
            </a:xfrm>
            <a:custGeom>
              <a:avLst/>
              <a:gdLst>
                <a:gd name="connsiteX0" fmla="*/ 62838 w 125676"/>
                <a:gd name="connsiteY0" fmla="*/ 0 h 154239"/>
                <a:gd name="connsiteX1" fmla="*/ 0 w 125676"/>
                <a:gd name="connsiteY1" fmla="*/ 62838 h 154239"/>
                <a:gd name="connsiteX2" fmla="*/ 44749 w 125676"/>
                <a:gd name="connsiteY2" fmla="*/ 62838 h 154239"/>
                <a:gd name="connsiteX3" fmla="*/ 44749 w 125676"/>
                <a:gd name="connsiteY3" fmla="*/ 154240 h 154239"/>
                <a:gd name="connsiteX4" fmla="*/ 81880 w 125676"/>
                <a:gd name="connsiteY4" fmla="*/ 154240 h 154239"/>
                <a:gd name="connsiteX5" fmla="*/ 81880 w 125676"/>
                <a:gd name="connsiteY5" fmla="*/ 62838 h 154239"/>
                <a:gd name="connsiteX6" fmla="*/ 125677 w 125676"/>
                <a:gd name="connsiteY6" fmla="*/ 62838 h 1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4239">
                  <a:moveTo>
                    <a:pt x="62838" y="0"/>
                  </a:moveTo>
                  <a:lnTo>
                    <a:pt x="0" y="62838"/>
                  </a:lnTo>
                  <a:lnTo>
                    <a:pt x="44749" y="62838"/>
                  </a:lnTo>
                  <a:lnTo>
                    <a:pt x="44749" y="154240"/>
                  </a:lnTo>
                  <a:lnTo>
                    <a:pt x="81880" y="154240"/>
                  </a:lnTo>
                  <a:lnTo>
                    <a:pt x="81880" y="62838"/>
                  </a:lnTo>
                  <a:lnTo>
                    <a:pt x="125677" y="62838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12" name="Freeform: Shape 71">
              <a:extLst>
                <a:ext uri="{FF2B5EF4-FFF2-40B4-BE49-F238E27FC236}">
                  <a16:creationId xmlns:a16="http://schemas.microsoft.com/office/drawing/2014/main" id="{337CD122-41ED-AC46-9E0B-0BFA32240CD4}"/>
                </a:ext>
              </a:extLst>
            </p:cNvPr>
            <p:cNvSpPr/>
            <p:nvPr/>
          </p:nvSpPr>
          <p:spPr>
            <a:xfrm>
              <a:off x="11025113" y="1145144"/>
              <a:ext cx="125676" cy="152335"/>
            </a:xfrm>
            <a:custGeom>
              <a:avLst/>
              <a:gdLst>
                <a:gd name="connsiteX0" fmla="*/ 62838 w 125676"/>
                <a:gd name="connsiteY0" fmla="*/ 152335 h 152335"/>
                <a:gd name="connsiteX1" fmla="*/ 125677 w 125676"/>
                <a:gd name="connsiteY1" fmla="*/ 89497 h 152335"/>
                <a:gd name="connsiteX2" fmla="*/ 80928 w 125676"/>
                <a:gd name="connsiteY2" fmla="*/ 89497 h 152335"/>
                <a:gd name="connsiteX3" fmla="*/ 80928 w 125676"/>
                <a:gd name="connsiteY3" fmla="*/ 0 h 152335"/>
                <a:gd name="connsiteX4" fmla="*/ 43796 w 125676"/>
                <a:gd name="connsiteY4" fmla="*/ 0 h 152335"/>
                <a:gd name="connsiteX5" fmla="*/ 43796 w 125676"/>
                <a:gd name="connsiteY5" fmla="*/ 89497 h 152335"/>
                <a:gd name="connsiteX6" fmla="*/ 0 w 125676"/>
                <a:gd name="connsiteY6" fmla="*/ 89497 h 1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2335">
                  <a:moveTo>
                    <a:pt x="62838" y="152335"/>
                  </a:moveTo>
                  <a:lnTo>
                    <a:pt x="125677" y="89497"/>
                  </a:lnTo>
                  <a:lnTo>
                    <a:pt x="80928" y="89497"/>
                  </a:lnTo>
                  <a:lnTo>
                    <a:pt x="80928" y="0"/>
                  </a:lnTo>
                  <a:lnTo>
                    <a:pt x="43796" y="0"/>
                  </a:lnTo>
                  <a:lnTo>
                    <a:pt x="43796" y="89497"/>
                  </a:lnTo>
                  <a:lnTo>
                    <a:pt x="0" y="89497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13" name="Freeform: Shape 72">
              <a:extLst>
                <a:ext uri="{FF2B5EF4-FFF2-40B4-BE49-F238E27FC236}">
                  <a16:creationId xmlns:a16="http://schemas.microsoft.com/office/drawing/2014/main" id="{400A64B5-1809-BF4F-AE41-86EA0D9CE25F}"/>
                </a:ext>
              </a:extLst>
            </p:cNvPr>
            <p:cNvSpPr/>
            <p:nvPr/>
          </p:nvSpPr>
          <p:spPr>
            <a:xfrm>
              <a:off x="11117466" y="1038509"/>
              <a:ext cx="147574" cy="125676"/>
            </a:xfrm>
            <a:custGeom>
              <a:avLst/>
              <a:gdLst>
                <a:gd name="connsiteX0" fmla="*/ 0 w 147574"/>
                <a:gd name="connsiteY0" fmla="*/ 62838 h 125676"/>
                <a:gd name="connsiteX1" fmla="*/ 62838 w 147574"/>
                <a:gd name="connsiteY1" fmla="*/ 125677 h 125676"/>
                <a:gd name="connsiteX2" fmla="*/ 62838 w 147574"/>
                <a:gd name="connsiteY2" fmla="*/ 81880 h 125676"/>
                <a:gd name="connsiteX3" fmla="*/ 147575 w 147574"/>
                <a:gd name="connsiteY3" fmla="*/ 81880 h 125676"/>
                <a:gd name="connsiteX4" fmla="*/ 147575 w 147574"/>
                <a:gd name="connsiteY4" fmla="*/ 43796 h 125676"/>
                <a:gd name="connsiteX5" fmla="*/ 62838 w 147574"/>
                <a:gd name="connsiteY5" fmla="*/ 43796 h 125676"/>
                <a:gd name="connsiteX6" fmla="*/ 62838 w 147574"/>
                <a:gd name="connsiteY6" fmla="*/ 0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74" h="125676">
                  <a:moveTo>
                    <a:pt x="0" y="62838"/>
                  </a:moveTo>
                  <a:lnTo>
                    <a:pt x="62838" y="125677"/>
                  </a:lnTo>
                  <a:lnTo>
                    <a:pt x="62838" y="81880"/>
                  </a:lnTo>
                  <a:lnTo>
                    <a:pt x="147575" y="81880"/>
                  </a:lnTo>
                  <a:lnTo>
                    <a:pt x="147575" y="43796"/>
                  </a:lnTo>
                  <a:lnTo>
                    <a:pt x="62838" y="43796"/>
                  </a:lnTo>
                  <a:lnTo>
                    <a:pt x="62838" y="0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14" name="Freeform: Shape 73">
              <a:extLst>
                <a:ext uri="{FF2B5EF4-FFF2-40B4-BE49-F238E27FC236}">
                  <a16:creationId xmlns:a16="http://schemas.microsoft.com/office/drawing/2014/main" id="{4AE5EF2C-FBBB-444C-A763-0FAF3F3C7188}"/>
                </a:ext>
              </a:extLst>
            </p:cNvPr>
            <p:cNvSpPr/>
            <p:nvPr/>
          </p:nvSpPr>
          <p:spPr>
            <a:xfrm>
              <a:off x="10910862" y="1038509"/>
              <a:ext cx="148526" cy="125676"/>
            </a:xfrm>
            <a:custGeom>
              <a:avLst/>
              <a:gdLst>
                <a:gd name="connsiteX0" fmla="*/ 148527 w 148526"/>
                <a:gd name="connsiteY0" fmla="*/ 62838 h 125676"/>
                <a:gd name="connsiteX1" fmla="*/ 85689 w 148526"/>
                <a:gd name="connsiteY1" fmla="*/ 0 h 125676"/>
                <a:gd name="connsiteX2" fmla="*/ 85689 w 148526"/>
                <a:gd name="connsiteY2" fmla="*/ 43796 h 125676"/>
                <a:gd name="connsiteX3" fmla="*/ 0 w 148526"/>
                <a:gd name="connsiteY3" fmla="*/ 43796 h 125676"/>
                <a:gd name="connsiteX4" fmla="*/ 0 w 148526"/>
                <a:gd name="connsiteY4" fmla="*/ 81880 h 125676"/>
                <a:gd name="connsiteX5" fmla="*/ 85689 w 148526"/>
                <a:gd name="connsiteY5" fmla="*/ 81880 h 125676"/>
                <a:gd name="connsiteX6" fmla="*/ 85689 w 148526"/>
                <a:gd name="connsiteY6" fmla="*/ 125677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26" h="125676">
                  <a:moveTo>
                    <a:pt x="148527" y="62838"/>
                  </a:moveTo>
                  <a:lnTo>
                    <a:pt x="85689" y="0"/>
                  </a:lnTo>
                  <a:lnTo>
                    <a:pt x="85689" y="43796"/>
                  </a:lnTo>
                  <a:lnTo>
                    <a:pt x="0" y="43796"/>
                  </a:lnTo>
                  <a:lnTo>
                    <a:pt x="0" y="81880"/>
                  </a:lnTo>
                  <a:lnTo>
                    <a:pt x="85689" y="81880"/>
                  </a:lnTo>
                  <a:lnTo>
                    <a:pt x="85689" y="125677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</p:grpSp>
      <p:sp>
        <p:nvSpPr>
          <p:cNvPr id="316" name="TextBox 315">
            <a:extLst>
              <a:ext uri="{FF2B5EF4-FFF2-40B4-BE49-F238E27FC236}">
                <a16:creationId xmlns:a16="http://schemas.microsoft.com/office/drawing/2014/main" id="{B05D54B1-AB70-5344-93C7-7341486A50D0}"/>
              </a:ext>
            </a:extLst>
          </p:cNvPr>
          <p:cNvSpPr txBox="1"/>
          <p:nvPr/>
        </p:nvSpPr>
        <p:spPr>
          <a:xfrm>
            <a:off x="8940404" y="5840135"/>
            <a:ext cx="1520083" cy="511133"/>
          </a:xfrm>
          <a:prstGeom prst="rect">
            <a:avLst/>
          </a:prstGeom>
          <a:noFill/>
        </p:spPr>
        <p:txBody>
          <a:bodyPr wrap="square" lIns="179208" tIns="143367" rIns="179208" bIns="143367" rtlCol="0" anchor="t">
            <a:spAutoFit/>
          </a:bodyPr>
          <a:lstStyle/>
          <a:p>
            <a:pPr marL="0" marR="0" lvl="0" indent="0" algn="l" defTabSz="9140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ESXi Host</a:t>
            </a:r>
          </a:p>
        </p:txBody>
      </p: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1B3A3B99-7810-B841-A376-0BD2D4731B6A}"/>
              </a:ext>
            </a:extLst>
          </p:cNvPr>
          <p:cNvCxnSpPr>
            <a:cxnSpLocks/>
          </p:cNvCxnSpPr>
          <p:nvPr/>
        </p:nvCxnSpPr>
        <p:spPr>
          <a:xfrm flipH="1">
            <a:off x="8372820" y="4937877"/>
            <a:ext cx="1642483" cy="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02D00CB6-E921-1240-8603-A9139F3B5507}"/>
              </a:ext>
            </a:extLst>
          </p:cNvPr>
          <p:cNvCxnSpPr>
            <a:cxnSpLocks/>
          </p:cNvCxnSpPr>
          <p:nvPr/>
        </p:nvCxnSpPr>
        <p:spPr>
          <a:xfrm flipH="1">
            <a:off x="8836552" y="4367259"/>
            <a:ext cx="908626" cy="561681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A748D945-8507-4E4D-9500-C874B3FEDDAE}"/>
              </a:ext>
            </a:extLst>
          </p:cNvPr>
          <p:cNvSpPr txBox="1"/>
          <p:nvPr/>
        </p:nvSpPr>
        <p:spPr>
          <a:xfrm>
            <a:off x="7288576" y="4732812"/>
            <a:ext cx="1266981" cy="4281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Web Segment</a:t>
            </a:r>
          </a:p>
        </p:txBody>
      </p: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C095C7A5-5741-6A48-A26B-434E0790800D}"/>
              </a:ext>
            </a:extLst>
          </p:cNvPr>
          <p:cNvCxnSpPr>
            <a:cxnSpLocks/>
          </p:cNvCxnSpPr>
          <p:nvPr/>
        </p:nvCxnSpPr>
        <p:spPr>
          <a:xfrm>
            <a:off x="8458107" y="4936595"/>
            <a:ext cx="1" cy="192637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200A2F7E-5270-8E47-9F2E-611C11950D62}"/>
              </a:ext>
            </a:extLst>
          </p:cNvPr>
          <p:cNvCxnSpPr>
            <a:cxnSpLocks/>
          </p:cNvCxnSpPr>
          <p:nvPr/>
        </p:nvCxnSpPr>
        <p:spPr>
          <a:xfrm>
            <a:off x="9108903" y="4941722"/>
            <a:ext cx="1" cy="192637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7" name="TextBox 336">
            <a:extLst>
              <a:ext uri="{FF2B5EF4-FFF2-40B4-BE49-F238E27FC236}">
                <a16:creationId xmlns:a16="http://schemas.microsoft.com/office/drawing/2014/main" id="{2D536C9B-A841-9846-8B35-A424DEB817DA}"/>
              </a:ext>
            </a:extLst>
          </p:cNvPr>
          <p:cNvSpPr txBox="1"/>
          <p:nvPr/>
        </p:nvSpPr>
        <p:spPr>
          <a:xfrm>
            <a:off x="7828150" y="5668163"/>
            <a:ext cx="126698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10.1.1.10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2E6740C7-35EA-6F4C-A2B5-A8F020FCDB74}"/>
              </a:ext>
            </a:extLst>
          </p:cNvPr>
          <p:cNvSpPr txBox="1"/>
          <p:nvPr/>
        </p:nvSpPr>
        <p:spPr>
          <a:xfrm>
            <a:off x="8517945" y="5677281"/>
            <a:ext cx="126698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10.1.1.20</a:t>
            </a: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81593D5-06F0-0E4A-AACA-357FCCB9B718}"/>
              </a:ext>
            </a:extLst>
          </p:cNvPr>
          <p:cNvGrpSpPr/>
          <p:nvPr/>
        </p:nvGrpSpPr>
        <p:grpSpPr>
          <a:xfrm>
            <a:off x="8227503" y="5142986"/>
            <a:ext cx="1835143" cy="465789"/>
            <a:chOff x="4437289" y="4967885"/>
            <a:chExt cx="1835143" cy="465789"/>
          </a:xfrm>
        </p:grpSpPr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C925C38D-D8EA-D042-BB3C-E642EE1F6CD8}"/>
                </a:ext>
              </a:extLst>
            </p:cNvPr>
            <p:cNvSpPr/>
            <p:nvPr/>
          </p:nvSpPr>
          <p:spPr>
            <a:xfrm>
              <a:off x="4437289" y="4967885"/>
              <a:ext cx="465789" cy="46578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b="1">
                  <a:solidFill>
                    <a:schemeClr val="tx1"/>
                  </a:solidFill>
                </a:rPr>
                <a:t>Web1</a:t>
              </a: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BF113B19-91E3-B34D-9B55-176B94884161}"/>
                </a:ext>
              </a:extLst>
            </p:cNvPr>
            <p:cNvSpPr/>
            <p:nvPr/>
          </p:nvSpPr>
          <p:spPr>
            <a:xfrm>
              <a:off x="5806643" y="4967885"/>
              <a:ext cx="465789" cy="46578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b="1">
                  <a:solidFill>
                    <a:schemeClr val="tx1"/>
                  </a:solidFill>
                </a:rPr>
                <a:t>Web3</a:t>
              </a:r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43675D86-ED32-2A4C-89A7-6AAD94BAC2D8}"/>
                </a:ext>
              </a:extLst>
            </p:cNvPr>
            <p:cNvSpPr/>
            <p:nvPr/>
          </p:nvSpPr>
          <p:spPr>
            <a:xfrm>
              <a:off x="5121966" y="4967885"/>
              <a:ext cx="465789" cy="46578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b="1">
                  <a:solidFill>
                    <a:schemeClr val="tx1"/>
                  </a:solidFill>
                </a:rPr>
                <a:t>Web2</a:t>
              </a:r>
            </a:p>
          </p:txBody>
        </p:sp>
      </p:grp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8FE6F4CF-0615-0743-B7C8-BF5BBA772600}"/>
              </a:ext>
            </a:extLst>
          </p:cNvPr>
          <p:cNvCxnSpPr>
            <a:cxnSpLocks/>
          </p:cNvCxnSpPr>
          <p:nvPr/>
        </p:nvCxnSpPr>
        <p:spPr>
          <a:xfrm>
            <a:off x="9835356" y="4928763"/>
            <a:ext cx="1" cy="192637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4" name="TextBox 343">
            <a:extLst>
              <a:ext uri="{FF2B5EF4-FFF2-40B4-BE49-F238E27FC236}">
                <a16:creationId xmlns:a16="http://schemas.microsoft.com/office/drawing/2014/main" id="{9E5D155F-97FD-B041-A977-62041A61F4EA}"/>
              </a:ext>
            </a:extLst>
          </p:cNvPr>
          <p:cNvSpPr txBox="1"/>
          <p:nvPr/>
        </p:nvSpPr>
        <p:spPr>
          <a:xfrm>
            <a:off x="9192223" y="5662825"/>
            <a:ext cx="126698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10.1.1.30</a:t>
            </a:r>
          </a:p>
        </p:txBody>
      </p:sp>
      <p:grpSp>
        <p:nvGrpSpPr>
          <p:cNvPr id="345" name="Graphic 25">
            <a:extLst>
              <a:ext uri="{FF2B5EF4-FFF2-40B4-BE49-F238E27FC236}">
                <a16:creationId xmlns:a16="http://schemas.microsoft.com/office/drawing/2014/main" id="{414BCB52-5843-A841-93F2-43507FA80E74}"/>
              </a:ext>
            </a:extLst>
          </p:cNvPr>
          <p:cNvGrpSpPr/>
          <p:nvPr/>
        </p:nvGrpSpPr>
        <p:grpSpPr>
          <a:xfrm>
            <a:off x="3804624" y="2426908"/>
            <a:ext cx="715336" cy="709379"/>
            <a:chOff x="4000610" y="4540000"/>
            <a:chExt cx="578654" cy="573835"/>
          </a:xfrm>
        </p:grpSpPr>
        <p:sp>
          <p:nvSpPr>
            <p:cNvPr id="346" name="Rounded Rectangle 345">
              <a:extLst>
                <a:ext uri="{FF2B5EF4-FFF2-40B4-BE49-F238E27FC236}">
                  <a16:creationId xmlns:a16="http://schemas.microsoft.com/office/drawing/2014/main" id="{5DC5697B-AC71-7741-8209-3361C938A52F}"/>
                </a:ext>
              </a:extLst>
            </p:cNvPr>
            <p:cNvSpPr/>
            <p:nvPr/>
          </p:nvSpPr>
          <p:spPr>
            <a:xfrm rot="18900000">
              <a:off x="4000610" y="4540000"/>
              <a:ext cx="578654" cy="573835"/>
            </a:xfrm>
            <a:prstGeom prst="roundRect">
              <a:avLst/>
            </a:prstGeom>
            <a:solidFill>
              <a:schemeClr val="accent5"/>
            </a:solidFill>
            <a:ln w="460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7" name="Graphic 25">
              <a:extLst>
                <a:ext uri="{FF2B5EF4-FFF2-40B4-BE49-F238E27FC236}">
                  <a16:creationId xmlns:a16="http://schemas.microsoft.com/office/drawing/2014/main" id="{51FA6AA6-AD9C-A346-9505-4EF5D639FD5B}"/>
                </a:ext>
              </a:extLst>
            </p:cNvPr>
            <p:cNvGrpSpPr/>
            <p:nvPr/>
          </p:nvGrpSpPr>
          <p:grpSpPr>
            <a:xfrm>
              <a:off x="4059756" y="4633838"/>
              <a:ext cx="456776" cy="474735"/>
              <a:chOff x="4059756" y="4633838"/>
              <a:chExt cx="456776" cy="474735"/>
            </a:xfrm>
            <a:solidFill>
              <a:srgbClr val="FFFFFF"/>
            </a:solidFill>
          </p:grpSpPr>
          <p:sp>
            <p:nvSpPr>
              <p:cNvPr id="356" name="Freeform 355">
                <a:extLst>
                  <a:ext uri="{FF2B5EF4-FFF2-40B4-BE49-F238E27FC236}">
                    <a16:creationId xmlns:a16="http://schemas.microsoft.com/office/drawing/2014/main" id="{A36A9C11-D109-E24B-B54F-5514105E529B}"/>
                  </a:ext>
                </a:extLst>
              </p:cNvPr>
              <p:cNvSpPr/>
              <p:nvPr/>
            </p:nvSpPr>
            <p:spPr>
              <a:xfrm>
                <a:off x="4255396" y="4633838"/>
                <a:ext cx="261135" cy="261529"/>
              </a:xfrm>
              <a:custGeom>
                <a:avLst/>
                <a:gdLst>
                  <a:gd name="connsiteX0" fmla="*/ 124503 w 261135"/>
                  <a:gd name="connsiteY0" fmla="*/ 261529 h 261529"/>
                  <a:gd name="connsiteX1" fmla="*/ 256462 w 261135"/>
                  <a:gd name="connsiteY1" fmla="*/ 261529 h 261529"/>
                  <a:gd name="connsiteX2" fmla="*/ 261108 w 261135"/>
                  <a:gd name="connsiteY2" fmla="*/ 256418 h 261529"/>
                  <a:gd name="connsiteX3" fmla="*/ 261108 w 261135"/>
                  <a:gd name="connsiteY3" fmla="*/ 124924 h 261529"/>
                  <a:gd name="connsiteX4" fmla="*/ 256990 w 261135"/>
                  <a:gd name="connsiteY4" fmla="*/ 119803 h 261529"/>
                  <a:gd name="connsiteX5" fmla="*/ 252745 w 261135"/>
                  <a:gd name="connsiteY5" fmla="*/ 121671 h 261529"/>
                  <a:gd name="connsiteX6" fmla="*/ 216503 w 261135"/>
                  <a:gd name="connsiteY6" fmla="*/ 157913 h 261529"/>
                  <a:gd name="connsiteX7" fmla="*/ 216503 w 261135"/>
                  <a:gd name="connsiteY7" fmla="*/ 160237 h 261529"/>
                  <a:gd name="connsiteX8" fmla="*/ 209998 w 261135"/>
                  <a:gd name="connsiteY8" fmla="*/ 160237 h 261529"/>
                  <a:gd name="connsiteX9" fmla="*/ 48766 w 261135"/>
                  <a:gd name="connsiteY9" fmla="*/ 1328 h 261529"/>
                  <a:gd name="connsiteX10" fmla="*/ 42261 w 261135"/>
                  <a:gd name="connsiteY10" fmla="*/ 1328 h 261529"/>
                  <a:gd name="connsiteX11" fmla="*/ 1372 w 261135"/>
                  <a:gd name="connsiteY11" fmla="*/ 42217 h 261529"/>
                  <a:gd name="connsiteX12" fmla="*/ 1372 w 261135"/>
                  <a:gd name="connsiteY12" fmla="*/ 49187 h 261529"/>
                  <a:gd name="connsiteX13" fmla="*/ 159816 w 261135"/>
                  <a:gd name="connsiteY13" fmla="*/ 207630 h 261529"/>
                  <a:gd name="connsiteX14" fmla="*/ 159816 w 261135"/>
                  <a:gd name="connsiteY14" fmla="*/ 214600 h 261529"/>
                  <a:gd name="connsiteX15" fmla="*/ 157493 w 261135"/>
                  <a:gd name="connsiteY15" fmla="*/ 216923 h 261529"/>
                  <a:gd name="connsiteX16" fmla="*/ 121250 w 261135"/>
                  <a:gd name="connsiteY16" fmla="*/ 253166 h 261529"/>
                  <a:gd name="connsiteX17" fmla="*/ 121863 w 261135"/>
                  <a:gd name="connsiteY17" fmla="*/ 260368 h 261529"/>
                  <a:gd name="connsiteX18" fmla="*/ 124503 w 261135"/>
                  <a:gd name="connsiteY18" fmla="*/ 261529 h 26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1135" h="261529">
                    <a:moveTo>
                      <a:pt x="124503" y="261529"/>
                    </a:moveTo>
                    <a:lnTo>
                      <a:pt x="256462" y="261529"/>
                    </a:lnTo>
                    <a:cubicBezTo>
                      <a:pt x="259102" y="261288"/>
                      <a:pt x="261119" y="259069"/>
                      <a:pt x="261108" y="256418"/>
                    </a:cubicBezTo>
                    <a:lnTo>
                      <a:pt x="261108" y="124924"/>
                    </a:lnTo>
                    <a:cubicBezTo>
                      <a:pt x="261385" y="122372"/>
                      <a:pt x="259541" y="120080"/>
                      <a:pt x="256990" y="119803"/>
                    </a:cubicBezTo>
                    <a:cubicBezTo>
                      <a:pt x="255343" y="119624"/>
                      <a:pt x="253726" y="120336"/>
                      <a:pt x="252745" y="121671"/>
                    </a:cubicBezTo>
                    <a:lnTo>
                      <a:pt x="216503" y="157913"/>
                    </a:lnTo>
                    <a:lnTo>
                      <a:pt x="216503" y="160237"/>
                    </a:lnTo>
                    <a:cubicBezTo>
                      <a:pt x="214696" y="162008"/>
                      <a:pt x="211804" y="162008"/>
                      <a:pt x="209998" y="160237"/>
                    </a:cubicBezTo>
                    <a:lnTo>
                      <a:pt x="48766" y="1328"/>
                    </a:lnTo>
                    <a:cubicBezTo>
                      <a:pt x="46959" y="-443"/>
                      <a:pt x="44068" y="-443"/>
                      <a:pt x="42261" y="1328"/>
                    </a:cubicBezTo>
                    <a:lnTo>
                      <a:pt x="1372" y="42217"/>
                    </a:lnTo>
                    <a:cubicBezTo>
                      <a:pt x="-457" y="44180"/>
                      <a:pt x="-457" y="47224"/>
                      <a:pt x="1372" y="49187"/>
                    </a:cubicBezTo>
                    <a:lnTo>
                      <a:pt x="159816" y="207630"/>
                    </a:lnTo>
                    <a:cubicBezTo>
                      <a:pt x="161646" y="209593"/>
                      <a:pt x="161646" y="212637"/>
                      <a:pt x="159816" y="214600"/>
                    </a:cubicBezTo>
                    <a:lnTo>
                      <a:pt x="157493" y="216923"/>
                    </a:lnTo>
                    <a:lnTo>
                      <a:pt x="121250" y="253166"/>
                    </a:lnTo>
                    <a:cubicBezTo>
                      <a:pt x="119431" y="255324"/>
                      <a:pt x="119705" y="258548"/>
                      <a:pt x="121863" y="260368"/>
                    </a:cubicBezTo>
                    <a:cubicBezTo>
                      <a:pt x="122613" y="261000"/>
                      <a:pt x="123530" y="261403"/>
                      <a:pt x="124503" y="2615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0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 356">
                <a:extLst>
                  <a:ext uri="{FF2B5EF4-FFF2-40B4-BE49-F238E27FC236}">
                    <a16:creationId xmlns:a16="http://schemas.microsoft.com/office/drawing/2014/main" id="{69BE4E04-7A2D-8B48-BEB9-9CEB96BDAE14}"/>
                  </a:ext>
                </a:extLst>
              </p:cNvPr>
              <p:cNvSpPr/>
              <p:nvPr/>
            </p:nvSpPr>
            <p:spPr>
              <a:xfrm>
                <a:off x="4059756" y="4633838"/>
                <a:ext cx="260182" cy="261529"/>
              </a:xfrm>
              <a:custGeom>
                <a:avLst/>
                <a:gdLst>
                  <a:gd name="connsiteX0" fmla="*/ 135680 w 260182"/>
                  <a:gd name="connsiteY0" fmla="*/ 261529 h 261529"/>
                  <a:gd name="connsiteX1" fmla="*/ 3721 w 260182"/>
                  <a:gd name="connsiteY1" fmla="*/ 261529 h 261529"/>
                  <a:gd name="connsiteX2" fmla="*/ 4 w 260182"/>
                  <a:gd name="connsiteY2" fmla="*/ 256418 h 261529"/>
                  <a:gd name="connsiteX3" fmla="*/ 4 w 260182"/>
                  <a:gd name="connsiteY3" fmla="*/ 124924 h 261529"/>
                  <a:gd name="connsiteX4" fmla="*/ 4715 w 260182"/>
                  <a:gd name="connsiteY4" fmla="*/ 120343 h 261529"/>
                  <a:gd name="connsiteX5" fmla="*/ 7903 w 260182"/>
                  <a:gd name="connsiteY5" fmla="*/ 121671 h 261529"/>
                  <a:gd name="connsiteX6" fmla="*/ 44610 w 260182"/>
                  <a:gd name="connsiteY6" fmla="*/ 157913 h 261529"/>
                  <a:gd name="connsiteX7" fmla="*/ 44610 w 260182"/>
                  <a:gd name="connsiteY7" fmla="*/ 160237 h 261529"/>
                  <a:gd name="connsiteX8" fmla="*/ 51115 w 260182"/>
                  <a:gd name="connsiteY8" fmla="*/ 160237 h 261529"/>
                  <a:gd name="connsiteX9" fmla="*/ 211417 w 260182"/>
                  <a:gd name="connsiteY9" fmla="*/ 1328 h 261529"/>
                  <a:gd name="connsiteX10" fmla="*/ 217922 w 260182"/>
                  <a:gd name="connsiteY10" fmla="*/ 1328 h 261529"/>
                  <a:gd name="connsiteX11" fmla="*/ 258811 w 260182"/>
                  <a:gd name="connsiteY11" fmla="*/ 42217 h 261529"/>
                  <a:gd name="connsiteX12" fmla="*/ 258811 w 260182"/>
                  <a:gd name="connsiteY12" fmla="*/ 49187 h 261529"/>
                  <a:gd name="connsiteX13" fmla="*/ 100367 w 260182"/>
                  <a:gd name="connsiteY13" fmla="*/ 207630 h 261529"/>
                  <a:gd name="connsiteX14" fmla="*/ 100367 w 260182"/>
                  <a:gd name="connsiteY14" fmla="*/ 214600 h 261529"/>
                  <a:gd name="connsiteX15" fmla="*/ 100367 w 260182"/>
                  <a:gd name="connsiteY15" fmla="*/ 216923 h 261529"/>
                  <a:gd name="connsiteX16" fmla="*/ 136609 w 260182"/>
                  <a:gd name="connsiteY16" fmla="*/ 253166 h 261529"/>
                  <a:gd name="connsiteX17" fmla="*/ 137122 w 260182"/>
                  <a:gd name="connsiteY17" fmla="*/ 260375 h 261529"/>
                  <a:gd name="connsiteX18" fmla="*/ 135680 w 260182"/>
                  <a:gd name="connsiteY18" fmla="*/ 261529 h 26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0182" h="261529">
                    <a:moveTo>
                      <a:pt x="135680" y="261529"/>
                    </a:moveTo>
                    <a:lnTo>
                      <a:pt x="3721" y="261529"/>
                    </a:lnTo>
                    <a:cubicBezTo>
                      <a:pt x="1451" y="260887"/>
                      <a:pt x="-85" y="258775"/>
                      <a:pt x="4" y="256418"/>
                    </a:cubicBezTo>
                    <a:lnTo>
                      <a:pt x="4" y="124924"/>
                    </a:lnTo>
                    <a:cubicBezTo>
                      <a:pt x="40" y="122358"/>
                      <a:pt x="2149" y="120307"/>
                      <a:pt x="4715" y="120343"/>
                    </a:cubicBezTo>
                    <a:cubicBezTo>
                      <a:pt x="5909" y="120360"/>
                      <a:pt x="7050" y="120835"/>
                      <a:pt x="7903" y="121671"/>
                    </a:cubicBezTo>
                    <a:lnTo>
                      <a:pt x="44610" y="157913"/>
                    </a:lnTo>
                    <a:lnTo>
                      <a:pt x="44610" y="160237"/>
                    </a:lnTo>
                    <a:cubicBezTo>
                      <a:pt x="46416" y="162008"/>
                      <a:pt x="49308" y="162008"/>
                      <a:pt x="51115" y="160237"/>
                    </a:cubicBezTo>
                    <a:lnTo>
                      <a:pt x="211417" y="1328"/>
                    </a:lnTo>
                    <a:cubicBezTo>
                      <a:pt x="213224" y="-443"/>
                      <a:pt x="216115" y="-443"/>
                      <a:pt x="217922" y="1328"/>
                    </a:cubicBezTo>
                    <a:lnTo>
                      <a:pt x="258811" y="42217"/>
                    </a:lnTo>
                    <a:cubicBezTo>
                      <a:pt x="260640" y="44180"/>
                      <a:pt x="260640" y="47224"/>
                      <a:pt x="258811" y="49187"/>
                    </a:cubicBezTo>
                    <a:lnTo>
                      <a:pt x="100367" y="207630"/>
                    </a:lnTo>
                    <a:cubicBezTo>
                      <a:pt x="98537" y="209593"/>
                      <a:pt x="98537" y="212637"/>
                      <a:pt x="100367" y="214600"/>
                    </a:cubicBezTo>
                    <a:lnTo>
                      <a:pt x="100367" y="216923"/>
                    </a:lnTo>
                    <a:lnTo>
                      <a:pt x="136609" y="253166"/>
                    </a:lnTo>
                    <a:cubicBezTo>
                      <a:pt x="138742" y="255015"/>
                      <a:pt x="138971" y="258243"/>
                      <a:pt x="137122" y="260375"/>
                    </a:cubicBezTo>
                    <a:cubicBezTo>
                      <a:pt x="136715" y="260844"/>
                      <a:pt x="136227" y="261235"/>
                      <a:pt x="135680" y="2615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0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 357">
                <a:extLst>
                  <a:ext uri="{FF2B5EF4-FFF2-40B4-BE49-F238E27FC236}">
                    <a16:creationId xmlns:a16="http://schemas.microsoft.com/office/drawing/2014/main" id="{BEE37FCB-CE6F-3542-870C-3C58D154409F}"/>
                  </a:ext>
                </a:extLst>
              </p:cNvPr>
              <p:cNvSpPr/>
              <p:nvPr/>
            </p:nvSpPr>
            <p:spPr>
              <a:xfrm>
                <a:off x="4189460" y="4773630"/>
                <a:ext cx="195020" cy="334942"/>
              </a:xfrm>
              <a:custGeom>
                <a:avLst/>
                <a:gdLst>
                  <a:gd name="connsiteX0" fmla="*/ 1329 w 195020"/>
                  <a:gd name="connsiteY0" fmla="*/ 240686 h 334942"/>
                  <a:gd name="connsiteX1" fmla="*/ 94258 w 195020"/>
                  <a:gd name="connsiteY1" fmla="*/ 333615 h 334942"/>
                  <a:gd name="connsiteX2" fmla="*/ 100763 w 195020"/>
                  <a:gd name="connsiteY2" fmla="*/ 333615 h 334942"/>
                  <a:gd name="connsiteX3" fmla="*/ 193691 w 195020"/>
                  <a:gd name="connsiteY3" fmla="*/ 240686 h 334942"/>
                  <a:gd name="connsiteX4" fmla="*/ 193627 w 195020"/>
                  <a:gd name="connsiteY4" fmla="*/ 234115 h 334942"/>
                  <a:gd name="connsiteX5" fmla="*/ 190439 w 195020"/>
                  <a:gd name="connsiteY5" fmla="*/ 232787 h 334942"/>
                  <a:gd name="connsiteX6" fmla="*/ 136076 w 195020"/>
                  <a:gd name="connsiteY6" fmla="*/ 232787 h 334942"/>
                  <a:gd name="connsiteX7" fmla="*/ 131429 w 195020"/>
                  <a:gd name="connsiteY7" fmla="*/ 228140 h 334942"/>
                  <a:gd name="connsiteX8" fmla="*/ 131429 w 195020"/>
                  <a:gd name="connsiteY8" fmla="*/ 5111 h 334942"/>
                  <a:gd name="connsiteX9" fmla="*/ 127271 w 195020"/>
                  <a:gd name="connsiteY9" fmla="*/ 23 h 334942"/>
                  <a:gd name="connsiteX10" fmla="*/ 126783 w 195020"/>
                  <a:gd name="connsiteY10" fmla="*/ 0 h 334942"/>
                  <a:gd name="connsiteX11" fmla="*/ 69167 w 195020"/>
                  <a:gd name="connsiteY11" fmla="*/ 0 h 334942"/>
                  <a:gd name="connsiteX12" fmla="*/ 64056 w 195020"/>
                  <a:gd name="connsiteY12" fmla="*/ 5111 h 334942"/>
                  <a:gd name="connsiteX13" fmla="*/ 64056 w 195020"/>
                  <a:gd name="connsiteY13" fmla="*/ 228141 h 334942"/>
                  <a:gd name="connsiteX14" fmla="*/ 59409 w 195020"/>
                  <a:gd name="connsiteY14" fmla="*/ 232787 h 334942"/>
                  <a:gd name="connsiteX15" fmla="*/ 4581 w 195020"/>
                  <a:gd name="connsiteY15" fmla="*/ 232787 h 334942"/>
                  <a:gd name="connsiteX16" fmla="*/ 0 w 195020"/>
                  <a:gd name="connsiteY16" fmla="*/ 237498 h 334942"/>
                  <a:gd name="connsiteX17" fmla="*/ 1329 w 195020"/>
                  <a:gd name="connsiteY17" fmla="*/ 240686 h 33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5020" h="334942">
                    <a:moveTo>
                      <a:pt x="1329" y="240686"/>
                    </a:moveTo>
                    <a:lnTo>
                      <a:pt x="94258" y="333615"/>
                    </a:lnTo>
                    <a:cubicBezTo>
                      <a:pt x="96064" y="335386"/>
                      <a:pt x="98956" y="335386"/>
                      <a:pt x="100763" y="333615"/>
                    </a:cubicBezTo>
                    <a:lnTo>
                      <a:pt x="193691" y="240686"/>
                    </a:lnTo>
                    <a:cubicBezTo>
                      <a:pt x="195488" y="238854"/>
                      <a:pt x="195459" y="235912"/>
                      <a:pt x="193627" y="234115"/>
                    </a:cubicBezTo>
                    <a:cubicBezTo>
                      <a:pt x="192774" y="233279"/>
                      <a:pt x="191633" y="232804"/>
                      <a:pt x="190439" y="232787"/>
                    </a:cubicBezTo>
                    <a:lnTo>
                      <a:pt x="136076" y="232787"/>
                    </a:lnTo>
                    <a:cubicBezTo>
                      <a:pt x="133604" y="232571"/>
                      <a:pt x="131645" y="230612"/>
                      <a:pt x="131429" y="228140"/>
                    </a:cubicBezTo>
                    <a:lnTo>
                      <a:pt x="131429" y="5111"/>
                    </a:lnTo>
                    <a:cubicBezTo>
                      <a:pt x="131686" y="2558"/>
                      <a:pt x="129824" y="280"/>
                      <a:pt x="127271" y="23"/>
                    </a:cubicBezTo>
                    <a:cubicBezTo>
                      <a:pt x="127109" y="7"/>
                      <a:pt x="126946" y="-1"/>
                      <a:pt x="126783" y="0"/>
                    </a:cubicBezTo>
                    <a:lnTo>
                      <a:pt x="69167" y="0"/>
                    </a:lnTo>
                    <a:cubicBezTo>
                      <a:pt x="66344" y="0"/>
                      <a:pt x="64056" y="2288"/>
                      <a:pt x="64056" y="5111"/>
                    </a:cubicBezTo>
                    <a:lnTo>
                      <a:pt x="64056" y="228141"/>
                    </a:lnTo>
                    <a:cubicBezTo>
                      <a:pt x="64056" y="230707"/>
                      <a:pt x="61975" y="232787"/>
                      <a:pt x="59409" y="232787"/>
                    </a:cubicBezTo>
                    <a:lnTo>
                      <a:pt x="4581" y="232787"/>
                    </a:lnTo>
                    <a:cubicBezTo>
                      <a:pt x="2015" y="232823"/>
                      <a:pt x="-36" y="234932"/>
                      <a:pt x="0" y="237498"/>
                    </a:cubicBezTo>
                    <a:cubicBezTo>
                      <a:pt x="17" y="238692"/>
                      <a:pt x="493" y="239833"/>
                      <a:pt x="1329" y="2406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0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8CEF1602-0447-744B-B086-A79CC6525273}"/>
                </a:ext>
              </a:extLst>
            </p:cNvPr>
            <p:cNvSpPr/>
            <p:nvPr/>
          </p:nvSpPr>
          <p:spPr>
            <a:xfrm>
              <a:off x="4169157" y="4547143"/>
              <a:ext cx="243081" cy="245182"/>
            </a:xfrm>
            <a:custGeom>
              <a:avLst/>
              <a:gdLst>
                <a:gd name="connsiteX0" fmla="*/ 199591 w 243081"/>
                <a:gd name="connsiteY0" fmla="*/ 221375 h 245182"/>
                <a:gd name="connsiteX1" fmla="*/ 23803 w 243081"/>
                <a:gd name="connsiteY1" fmla="*/ 192922 h 245182"/>
                <a:gd name="connsiteX2" fmla="*/ 45329 w 243081"/>
                <a:gd name="connsiteY2" fmla="*/ 22508 h 245182"/>
                <a:gd name="connsiteX3" fmla="*/ 220580 w 243081"/>
                <a:gd name="connsiteY3" fmla="*/ 54101 h 245182"/>
                <a:gd name="connsiteX4" fmla="*/ 198197 w 243081"/>
                <a:gd name="connsiteY4" fmla="*/ 222305 h 24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81" h="245182">
                  <a:moveTo>
                    <a:pt x="199591" y="221375"/>
                  </a:moveTo>
                  <a:cubicBezTo>
                    <a:pt x="143191" y="262061"/>
                    <a:pt x="64488" y="249322"/>
                    <a:pt x="23803" y="192922"/>
                  </a:cubicBezTo>
                  <a:cubicBezTo>
                    <a:pt x="-14893" y="139280"/>
                    <a:pt x="-5491" y="64842"/>
                    <a:pt x="45329" y="22508"/>
                  </a:cubicBezTo>
                  <a:cubicBezTo>
                    <a:pt x="102448" y="-17162"/>
                    <a:pt x="180910" y="-3017"/>
                    <a:pt x="220580" y="54101"/>
                  </a:cubicBezTo>
                  <a:cubicBezTo>
                    <a:pt x="257689" y="107533"/>
                    <a:pt x="247988" y="180437"/>
                    <a:pt x="198197" y="222305"/>
                  </a:cubicBezTo>
                </a:path>
              </a:pathLst>
            </a:custGeom>
            <a:solidFill>
              <a:srgbClr val="0078D4"/>
            </a:solidFill>
            <a:ln w="460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DA983D73-141E-B24D-9B33-DF2EF636D550}"/>
                </a:ext>
              </a:extLst>
            </p:cNvPr>
            <p:cNvSpPr/>
            <p:nvPr/>
          </p:nvSpPr>
          <p:spPr>
            <a:xfrm>
              <a:off x="4183355" y="4624479"/>
              <a:ext cx="80848" cy="80848"/>
            </a:xfrm>
            <a:custGeom>
              <a:avLst/>
              <a:gdLst>
                <a:gd name="connsiteX0" fmla="*/ 80848 w 80848"/>
                <a:gd name="connsiteY0" fmla="*/ 40424 h 80848"/>
                <a:gd name="connsiteX1" fmla="*/ 40424 w 80848"/>
                <a:gd name="connsiteY1" fmla="*/ 80848 h 80848"/>
                <a:gd name="connsiteX2" fmla="*/ 0 w 80848"/>
                <a:gd name="connsiteY2" fmla="*/ 40424 h 80848"/>
                <a:gd name="connsiteX3" fmla="*/ 40424 w 80848"/>
                <a:gd name="connsiteY3" fmla="*/ 0 h 80848"/>
                <a:gd name="connsiteX4" fmla="*/ 80848 w 80848"/>
                <a:gd name="connsiteY4" fmla="*/ 40424 h 8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48" h="80848">
                  <a:moveTo>
                    <a:pt x="80848" y="40424"/>
                  </a:moveTo>
                  <a:cubicBezTo>
                    <a:pt x="80848" y="62750"/>
                    <a:pt x="62750" y="80848"/>
                    <a:pt x="40424" y="80848"/>
                  </a:cubicBezTo>
                  <a:cubicBezTo>
                    <a:pt x="18098" y="80848"/>
                    <a:pt x="0" y="62750"/>
                    <a:pt x="0" y="40424"/>
                  </a:cubicBezTo>
                  <a:cubicBezTo>
                    <a:pt x="0" y="18098"/>
                    <a:pt x="18098" y="0"/>
                    <a:pt x="40424" y="0"/>
                  </a:cubicBezTo>
                  <a:cubicBezTo>
                    <a:pt x="62750" y="0"/>
                    <a:pt x="80848" y="18098"/>
                    <a:pt x="80848" y="40424"/>
                  </a:cubicBezTo>
                  <a:close/>
                </a:path>
              </a:pathLst>
            </a:custGeom>
            <a:solidFill>
              <a:srgbClr val="CCCCCC"/>
            </a:solidFill>
            <a:ln w="460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AF24C2D1-DB4B-E04B-B8C8-972679FEE297}"/>
                </a:ext>
              </a:extLst>
            </p:cNvPr>
            <p:cNvSpPr/>
            <p:nvPr/>
          </p:nvSpPr>
          <p:spPr>
            <a:xfrm>
              <a:off x="4183355" y="4583590"/>
              <a:ext cx="211413" cy="175577"/>
            </a:xfrm>
            <a:custGeom>
              <a:avLst/>
              <a:gdLst>
                <a:gd name="connsiteX0" fmla="*/ 465 w 211413"/>
                <a:gd name="connsiteY0" fmla="*/ 148686 h 175577"/>
                <a:gd name="connsiteX1" fmla="*/ 9293 w 211413"/>
                <a:gd name="connsiteY1" fmla="*/ 162626 h 175577"/>
                <a:gd name="connsiteX2" fmla="*/ 15798 w 211413"/>
                <a:gd name="connsiteY2" fmla="*/ 171918 h 175577"/>
                <a:gd name="connsiteX3" fmla="*/ 31596 w 211413"/>
                <a:gd name="connsiteY3" fmla="*/ 120808 h 175577"/>
                <a:gd name="connsiteX4" fmla="*/ 10687 w 211413"/>
                <a:gd name="connsiteY4" fmla="*/ 110121 h 175577"/>
                <a:gd name="connsiteX5" fmla="*/ 465 w 211413"/>
                <a:gd name="connsiteY5" fmla="*/ 148686 h 175577"/>
                <a:gd name="connsiteX6" fmla="*/ 26949 w 211413"/>
                <a:gd name="connsiteY6" fmla="*/ 43212 h 175577"/>
                <a:gd name="connsiteX7" fmla="*/ 15798 w 211413"/>
                <a:gd name="connsiteY7" fmla="*/ 0 h 175577"/>
                <a:gd name="connsiteX8" fmla="*/ 0 w 211413"/>
                <a:gd name="connsiteY8" fmla="*/ 21374 h 175577"/>
                <a:gd name="connsiteX9" fmla="*/ 9293 w 211413"/>
                <a:gd name="connsiteY9" fmla="*/ 55757 h 175577"/>
                <a:gd name="connsiteX10" fmla="*/ 26949 w 211413"/>
                <a:gd name="connsiteY10" fmla="*/ 43212 h 175577"/>
                <a:gd name="connsiteX11" fmla="*/ 70161 w 211413"/>
                <a:gd name="connsiteY11" fmla="*/ 108727 h 175577"/>
                <a:gd name="connsiteX12" fmla="*/ 47858 w 211413"/>
                <a:gd name="connsiteY12" fmla="*/ 120808 h 175577"/>
                <a:gd name="connsiteX13" fmla="*/ 69232 w 211413"/>
                <a:gd name="connsiteY13" fmla="*/ 139858 h 175577"/>
                <a:gd name="connsiteX14" fmla="*/ 99434 w 211413"/>
                <a:gd name="connsiteY14" fmla="*/ 157979 h 175577"/>
                <a:gd name="connsiteX15" fmla="*/ 99434 w 211413"/>
                <a:gd name="connsiteY15" fmla="*/ 154727 h 175577"/>
                <a:gd name="connsiteX16" fmla="*/ 108727 w 211413"/>
                <a:gd name="connsiteY16" fmla="*/ 136141 h 175577"/>
                <a:gd name="connsiteX17" fmla="*/ 70161 w 211413"/>
                <a:gd name="connsiteY17" fmla="*/ 108727 h 175577"/>
                <a:gd name="connsiteX18" fmla="*/ 191898 w 211413"/>
                <a:gd name="connsiteY18" fmla="*/ 157979 h 175577"/>
                <a:gd name="connsiteX19" fmla="*/ 151474 w 211413"/>
                <a:gd name="connsiteY19" fmla="*/ 153333 h 175577"/>
                <a:gd name="connsiteX20" fmla="*/ 144040 w 211413"/>
                <a:gd name="connsiteY20" fmla="*/ 171454 h 175577"/>
                <a:gd name="connsiteX21" fmla="*/ 194221 w 211413"/>
                <a:gd name="connsiteY21" fmla="*/ 175171 h 175577"/>
                <a:gd name="connsiteX22" fmla="*/ 211413 w 211413"/>
                <a:gd name="connsiteY22" fmla="*/ 155656 h 17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1413" h="175577">
                  <a:moveTo>
                    <a:pt x="465" y="148686"/>
                  </a:moveTo>
                  <a:lnTo>
                    <a:pt x="9293" y="162626"/>
                  </a:lnTo>
                  <a:lnTo>
                    <a:pt x="15798" y="171918"/>
                  </a:lnTo>
                  <a:cubicBezTo>
                    <a:pt x="19396" y="154410"/>
                    <a:pt x="24687" y="137293"/>
                    <a:pt x="31596" y="120808"/>
                  </a:cubicBezTo>
                  <a:cubicBezTo>
                    <a:pt x="23704" y="119448"/>
                    <a:pt x="16412" y="115720"/>
                    <a:pt x="10687" y="110121"/>
                  </a:cubicBezTo>
                  <a:cubicBezTo>
                    <a:pt x="6460" y="122744"/>
                    <a:pt x="3045" y="135626"/>
                    <a:pt x="465" y="148686"/>
                  </a:cubicBezTo>
                  <a:close/>
                  <a:moveTo>
                    <a:pt x="26949" y="43212"/>
                  </a:moveTo>
                  <a:cubicBezTo>
                    <a:pt x="21510" y="29308"/>
                    <a:pt x="17766" y="14800"/>
                    <a:pt x="15798" y="0"/>
                  </a:cubicBezTo>
                  <a:cubicBezTo>
                    <a:pt x="9725" y="6491"/>
                    <a:pt x="4424" y="13664"/>
                    <a:pt x="0" y="21374"/>
                  </a:cubicBezTo>
                  <a:cubicBezTo>
                    <a:pt x="1833" y="33140"/>
                    <a:pt x="4949" y="44670"/>
                    <a:pt x="9293" y="55757"/>
                  </a:cubicBezTo>
                  <a:cubicBezTo>
                    <a:pt x="14108" y="50243"/>
                    <a:pt x="20158" y="45944"/>
                    <a:pt x="26949" y="43212"/>
                  </a:cubicBezTo>
                  <a:close/>
                  <a:moveTo>
                    <a:pt x="70161" y="108727"/>
                  </a:moveTo>
                  <a:cubicBezTo>
                    <a:pt x="64216" y="115042"/>
                    <a:pt x="56396" y="119278"/>
                    <a:pt x="47858" y="120808"/>
                  </a:cubicBezTo>
                  <a:cubicBezTo>
                    <a:pt x="54551" y="127626"/>
                    <a:pt x="61691" y="133991"/>
                    <a:pt x="69232" y="139858"/>
                  </a:cubicBezTo>
                  <a:cubicBezTo>
                    <a:pt x="78724" y="146809"/>
                    <a:pt x="88834" y="152875"/>
                    <a:pt x="99434" y="157979"/>
                  </a:cubicBezTo>
                  <a:lnTo>
                    <a:pt x="99434" y="154727"/>
                  </a:lnTo>
                  <a:cubicBezTo>
                    <a:pt x="99638" y="147464"/>
                    <a:pt x="103039" y="140662"/>
                    <a:pt x="108727" y="136141"/>
                  </a:cubicBezTo>
                  <a:cubicBezTo>
                    <a:pt x="94638" y="128876"/>
                    <a:pt x="81653" y="119646"/>
                    <a:pt x="70161" y="108727"/>
                  </a:cubicBezTo>
                  <a:close/>
                  <a:moveTo>
                    <a:pt x="191898" y="157979"/>
                  </a:moveTo>
                  <a:cubicBezTo>
                    <a:pt x="178297" y="157864"/>
                    <a:pt x="164747" y="156306"/>
                    <a:pt x="151474" y="153333"/>
                  </a:cubicBezTo>
                  <a:cubicBezTo>
                    <a:pt x="151501" y="160121"/>
                    <a:pt x="148826" y="166641"/>
                    <a:pt x="144040" y="171454"/>
                  </a:cubicBezTo>
                  <a:cubicBezTo>
                    <a:pt x="160507" y="175057"/>
                    <a:pt x="177403" y="176309"/>
                    <a:pt x="194221" y="175171"/>
                  </a:cubicBezTo>
                  <a:cubicBezTo>
                    <a:pt x="200562" y="169229"/>
                    <a:pt x="206319" y="162695"/>
                    <a:pt x="211413" y="155656"/>
                  </a:cubicBezTo>
                  <a:close/>
                </a:path>
              </a:pathLst>
            </a:custGeom>
            <a:solidFill>
              <a:srgbClr val="F2F2F2">
                <a:alpha val="55000"/>
              </a:srgbClr>
            </a:solidFill>
            <a:ln w="460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961F3FDA-5F2F-5048-A43A-926D93E9B0EB}"/>
                </a:ext>
              </a:extLst>
            </p:cNvPr>
            <p:cNvSpPr/>
            <p:nvPr/>
          </p:nvSpPr>
          <p:spPr>
            <a:xfrm>
              <a:off x="4282789" y="4712297"/>
              <a:ext cx="52040" cy="52040"/>
            </a:xfrm>
            <a:custGeom>
              <a:avLst/>
              <a:gdLst>
                <a:gd name="connsiteX0" fmla="*/ 52040 w 52040"/>
                <a:gd name="connsiteY0" fmla="*/ 26020 h 52040"/>
                <a:gd name="connsiteX1" fmla="*/ 26020 w 52040"/>
                <a:gd name="connsiteY1" fmla="*/ 52040 h 52040"/>
                <a:gd name="connsiteX2" fmla="*/ 0 w 52040"/>
                <a:gd name="connsiteY2" fmla="*/ 26020 h 52040"/>
                <a:gd name="connsiteX3" fmla="*/ 26020 w 52040"/>
                <a:gd name="connsiteY3" fmla="*/ 0 h 52040"/>
                <a:gd name="connsiteX4" fmla="*/ 52040 w 52040"/>
                <a:gd name="connsiteY4" fmla="*/ 26020 h 5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40" h="52040">
                  <a:moveTo>
                    <a:pt x="52040" y="26020"/>
                  </a:moveTo>
                  <a:cubicBezTo>
                    <a:pt x="52040" y="40391"/>
                    <a:pt x="40391" y="52040"/>
                    <a:pt x="26020" y="52040"/>
                  </a:cubicBezTo>
                  <a:cubicBezTo>
                    <a:pt x="11650" y="52040"/>
                    <a:pt x="0" y="40391"/>
                    <a:pt x="0" y="26020"/>
                  </a:cubicBezTo>
                  <a:cubicBezTo>
                    <a:pt x="0" y="11650"/>
                    <a:pt x="11650" y="0"/>
                    <a:pt x="26020" y="0"/>
                  </a:cubicBezTo>
                  <a:cubicBezTo>
                    <a:pt x="40391" y="0"/>
                    <a:pt x="52040" y="11650"/>
                    <a:pt x="52040" y="26020"/>
                  </a:cubicBezTo>
                  <a:close/>
                </a:path>
              </a:pathLst>
            </a:custGeom>
            <a:solidFill>
              <a:srgbClr val="CCCCCC"/>
            </a:solidFill>
            <a:ln w="460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BA5589C7-F296-0B4E-AA75-1DB6ECD61F7E}"/>
                </a:ext>
              </a:extLst>
            </p:cNvPr>
            <p:cNvSpPr/>
            <p:nvPr/>
          </p:nvSpPr>
          <p:spPr>
            <a:xfrm>
              <a:off x="4340405" y="4645853"/>
              <a:ext cx="55757" cy="55757"/>
            </a:xfrm>
            <a:custGeom>
              <a:avLst/>
              <a:gdLst>
                <a:gd name="connsiteX0" fmla="*/ 55757 w 55757"/>
                <a:gd name="connsiteY0" fmla="*/ 27879 h 55757"/>
                <a:gd name="connsiteX1" fmla="*/ 27879 w 55757"/>
                <a:gd name="connsiteY1" fmla="*/ 55757 h 55757"/>
                <a:gd name="connsiteX2" fmla="*/ 0 w 55757"/>
                <a:gd name="connsiteY2" fmla="*/ 27879 h 55757"/>
                <a:gd name="connsiteX3" fmla="*/ 27879 w 55757"/>
                <a:gd name="connsiteY3" fmla="*/ 0 h 55757"/>
                <a:gd name="connsiteX4" fmla="*/ 55757 w 55757"/>
                <a:gd name="connsiteY4" fmla="*/ 27879 h 5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57" h="55757">
                  <a:moveTo>
                    <a:pt x="55757" y="27879"/>
                  </a:moveTo>
                  <a:cubicBezTo>
                    <a:pt x="55757" y="43276"/>
                    <a:pt x="43276" y="55757"/>
                    <a:pt x="27879" y="55757"/>
                  </a:cubicBezTo>
                  <a:cubicBezTo>
                    <a:pt x="12482" y="55757"/>
                    <a:pt x="0" y="43276"/>
                    <a:pt x="0" y="27879"/>
                  </a:cubicBezTo>
                  <a:cubicBezTo>
                    <a:pt x="0" y="12482"/>
                    <a:pt x="12482" y="0"/>
                    <a:pt x="27879" y="0"/>
                  </a:cubicBezTo>
                  <a:cubicBezTo>
                    <a:pt x="43276" y="0"/>
                    <a:pt x="55757" y="12482"/>
                    <a:pt x="55757" y="27879"/>
                  </a:cubicBezTo>
                  <a:close/>
                </a:path>
              </a:pathLst>
            </a:custGeom>
            <a:solidFill>
              <a:srgbClr val="F2F2F2"/>
            </a:solidFill>
            <a:ln w="460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1000E3B7-D1A2-A34F-948A-E27FE80390B8}"/>
                </a:ext>
              </a:extLst>
            </p:cNvPr>
            <p:cNvSpPr/>
            <p:nvPr/>
          </p:nvSpPr>
          <p:spPr>
            <a:xfrm>
              <a:off x="4238647" y="4552459"/>
              <a:ext cx="177494" cy="161231"/>
            </a:xfrm>
            <a:custGeom>
              <a:avLst/>
              <a:gdLst>
                <a:gd name="connsiteX0" fmla="*/ 63192 w 177494"/>
                <a:gd name="connsiteY0" fmla="*/ 59939 h 161231"/>
                <a:gd name="connsiteX1" fmla="*/ 150545 w 177494"/>
                <a:gd name="connsiteY1" fmla="*/ 40424 h 161231"/>
                <a:gd name="connsiteX2" fmla="*/ 128707 w 177494"/>
                <a:gd name="connsiteY2" fmla="*/ 19515 h 161231"/>
                <a:gd name="connsiteX3" fmla="*/ 59475 w 177494"/>
                <a:gd name="connsiteY3" fmla="*/ 35778 h 161231"/>
                <a:gd name="connsiteX4" fmla="*/ 46000 w 177494"/>
                <a:gd name="connsiteY4" fmla="*/ 43212 h 161231"/>
                <a:gd name="connsiteX5" fmla="*/ 16727 w 177494"/>
                <a:gd name="connsiteY5" fmla="*/ 0 h 161231"/>
                <a:gd name="connsiteX6" fmla="*/ 929 w 177494"/>
                <a:gd name="connsiteY6" fmla="*/ 6040 h 161231"/>
                <a:gd name="connsiteX7" fmla="*/ 31131 w 177494"/>
                <a:gd name="connsiteY7" fmla="*/ 52505 h 161231"/>
                <a:gd name="connsiteX8" fmla="*/ 0 w 177494"/>
                <a:gd name="connsiteY8" fmla="*/ 78060 h 161231"/>
                <a:gd name="connsiteX9" fmla="*/ 19980 w 177494"/>
                <a:gd name="connsiteY9" fmla="*/ 94323 h 161231"/>
                <a:gd name="connsiteX10" fmla="*/ 48323 w 177494"/>
                <a:gd name="connsiteY10" fmla="*/ 72020 h 161231"/>
                <a:gd name="connsiteX11" fmla="*/ 102686 w 177494"/>
                <a:gd name="connsiteY11" fmla="*/ 118484 h 161231"/>
                <a:gd name="connsiteX12" fmla="*/ 111979 w 177494"/>
                <a:gd name="connsiteY12" fmla="*/ 103616 h 161231"/>
                <a:gd name="connsiteX13" fmla="*/ 63192 w 177494"/>
                <a:gd name="connsiteY13" fmla="*/ 59939 h 161231"/>
                <a:gd name="connsiteX14" fmla="*/ 171918 w 177494"/>
                <a:gd name="connsiteY14" fmla="*/ 137535 h 161231"/>
                <a:gd name="connsiteX15" fmla="*/ 163555 w 177494"/>
                <a:gd name="connsiteY15" fmla="*/ 137535 h 161231"/>
                <a:gd name="connsiteX16" fmla="*/ 158908 w 177494"/>
                <a:gd name="connsiteY16" fmla="*/ 134747 h 161231"/>
                <a:gd name="connsiteX17" fmla="*/ 149616 w 177494"/>
                <a:gd name="connsiteY17" fmla="*/ 148686 h 161231"/>
                <a:gd name="connsiteX18" fmla="*/ 155191 w 177494"/>
                <a:gd name="connsiteY18" fmla="*/ 151939 h 161231"/>
                <a:gd name="connsiteX19" fmla="*/ 160302 w 177494"/>
                <a:gd name="connsiteY19" fmla="*/ 154727 h 161231"/>
                <a:gd name="connsiteX20" fmla="*/ 173312 w 177494"/>
                <a:gd name="connsiteY20" fmla="*/ 161232 h 161231"/>
                <a:gd name="connsiteX21" fmla="*/ 177494 w 177494"/>
                <a:gd name="connsiteY21" fmla="*/ 144969 h 16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494" h="161231">
                  <a:moveTo>
                    <a:pt x="63192" y="59939"/>
                  </a:moveTo>
                  <a:cubicBezTo>
                    <a:pt x="90454" y="46896"/>
                    <a:pt x="120324" y="40223"/>
                    <a:pt x="150545" y="40424"/>
                  </a:cubicBezTo>
                  <a:cubicBezTo>
                    <a:pt x="144322" y="32429"/>
                    <a:pt x="136965" y="25385"/>
                    <a:pt x="128707" y="19515"/>
                  </a:cubicBezTo>
                  <a:cubicBezTo>
                    <a:pt x="104870" y="20943"/>
                    <a:pt x="81454" y="26443"/>
                    <a:pt x="59475" y="35778"/>
                  </a:cubicBezTo>
                  <a:cubicBezTo>
                    <a:pt x="54828" y="35778"/>
                    <a:pt x="50646" y="40889"/>
                    <a:pt x="46000" y="43212"/>
                  </a:cubicBezTo>
                  <a:cubicBezTo>
                    <a:pt x="34879" y="29780"/>
                    <a:pt x="25076" y="15310"/>
                    <a:pt x="16727" y="0"/>
                  </a:cubicBezTo>
                  <a:lnTo>
                    <a:pt x="929" y="6040"/>
                  </a:lnTo>
                  <a:cubicBezTo>
                    <a:pt x="9233" y="22606"/>
                    <a:pt x="19364" y="38191"/>
                    <a:pt x="31131" y="52505"/>
                  </a:cubicBezTo>
                  <a:cubicBezTo>
                    <a:pt x="19841" y="59846"/>
                    <a:pt x="9400" y="68417"/>
                    <a:pt x="0" y="78060"/>
                  </a:cubicBezTo>
                  <a:cubicBezTo>
                    <a:pt x="8255" y="81157"/>
                    <a:pt x="15272" y="86868"/>
                    <a:pt x="19980" y="94323"/>
                  </a:cubicBezTo>
                  <a:cubicBezTo>
                    <a:pt x="28514" y="85796"/>
                    <a:pt x="38028" y="78310"/>
                    <a:pt x="48323" y="72020"/>
                  </a:cubicBezTo>
                  <a:cubicBezTo>
                    <a:pt x="65109" y="89006"/>
                    <a:pt x="83294" y="104549"/>
                    <a:pt x="102686" y="118484"/>
                  </a:cubicBezTo>
                  <a:cubicBezTo>
                    <a:pt x="104006" y="112617"/>
                    <a:pt x="107283" y="107373"/>
                    <a:pt x="111979" y="103616"/>
                  </a:cubicBezTo>
                  <a:cubicBezTo>
                    <a:pt x="94528" y="90442"/>
                    <a:pt x="78208" y="75833"/>
                    <a:pt x="63192" y="59939"/>
                  </a:cubicBezTo>
                  <a:close/>
                  <a:moveTo>
                    <a:pt x="171918" y="137535"/>
                  </a:moveTo>
                  <a:lnTo>
                    <a:pt x="163555" y="137535"/>
                  </a:lnTo>
                  <a:lnTo>
                    <a:pt x="158908" y="134747"/>
                  </a:lnTo>
                  <a:cubicBezTo>
                    <a:pt x="157286" y="140224"/>
                    <a:pt x="154047" y="145082"/>
                    <a:pt x="149616" y="148686"/>
                  </a:cubicBezTo>
                  <a:lnTo>
                    <a:pt x="155191" y="151939"/>
                  </a:lnTo>
                  <a:lnTo>
                    <a:pt x="160302" y="154727"/>
                  </a:lnTo>
                  <a:lnTo>
                    <a:pt x="173312" y="161232"/>
                  </a:lnTo>
                  <a:cubicBezTo>
                    <a:pt x="174979" y="155885"/>
                    <a:pt x="176375" y="150457"/>
                    <a:pt x="177494" y="144969"/>
                  </a:cubicBezTo>
                  <a:close/>
                </a:path>
              </a:pathLst>
            </a:custGeom>
            <a:solidFill>
              <a:srgbClr val="F2F2F2">
                <a:alpha val="55000"/>
              </a:srgbClr>
            </a:solidFill>
            <a:ln w="460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C79FD3E0-A26B-7C49-9F7D-EC2A12AA5DC6}"/>
                </a:ext>
              </a:extLst>
            </p:cNvPr>
            <p:cNvSpPr/>
            <p:nvPr/>
          </p:nvSpPr>
          <p:spPr>
            <a:xfrm>
              <a:off x="4183355" y="4624479"/>
              <a:ext cx="80848" cy="80848"/>
            </a:xfrm>
            <a:custGeom>
              <a:avLst/>
              <a:gdLst>
                <a:gd name="connsiteX0" fmla="*/ 80848 w 80848"/>
                <a:gd name="connsiteY0" fmla="*/ 40424 h 80848"/>
                <a:gd name="connsiteX1" fmla="*/ 40424 w 80848"/>
                <a:gd name="connsiteY1" fmla="*/ 80848 h 80848"/>
                <a:gd name="connsiteX2" fmla="*/ 0 w 80848"/>
                <a:gd name="connsiteY2" fmla="*/ 40424 h 80848"/>
                <a:gd name="connsiteX3" fmla="*/ 40424 w 80848"/>
                <a:gd name="connsiteY3" fmla="*/ 0 h 80848"/>
                <a:gd name="connsiteX4" fmla="*/ 80848 w 80848"/>
                <a:gd name="connsiteY4" fmla="*/ 40424 h 8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48" h="80848">
                  <a:moveTo>
                    <a:pt x="80848" y="40424"/>
                  </a:moveTo>
                  <a:cubicBezTo>
                    <a:pt x="80848" y="62750"/>
                    <a:pt x="62750" y="80848"/>
                    <a:pt x="40424" y="80848"/>
                  </a:cubicBezTo>
                  <a:cubicBezTo>
                    <a:pt x="18098" y="80848"/>
                    <a:pt x="0" y="62750"/>
                    <a:pt x="0" y="40424"/>
                  </a:cubicBezTo>
                  <a:cubicBezTo>
                    <a:pt x="0" y="18098"/>
                    <a:pt x="18098" y="0"/>
                    <a:pt x="40424" y="0"/>
                  </a:cubicBezTo>
                  <a:cubicBezTo>
                    <a:pt x="62750" y="0"/>
                    <a:pt x="80848" y="18098"/>
                    <a:pt x="80848" y="40424"/>
                  </a:cubicBezTo>
                  <a:close/>
                </a:path>
              </a:pathLst>
            </a:custGeom>
            <a:solidFill>
              <a:srgbClr val="F2F2F2"/>
            </a:solidFill>
            <a:ln w="460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407B9A3D-ACE6-7E4A-99D6-42A2B006DB06}"/>
                </a:ext>
              </a:extLst>
            </p:cNvPr>
            <p:cNvSpPr/>
            <p:nvPr/>
          </p:nvSpPr>
          <p:spPr>
            <a:xfrm>
              <a:off x="4282789" y="4712297"/>
              <a:ext cx="52040" cy="52040"/>
            </a:xfrm>
            <a:custGeom>
              <a:avLst/>
              <a:gdLst>
                <a:gd name="connsiteX0" fmla="*/ 52040 w 52040"/>
                <a:gd name="connsiteY0" fmla="*/ 26020 h 52040"/>
                <a:gd name="connsiteX1" fmla="*/ 26020 w 52040"/>
                <a:gd name="connsiteY1" fmla="*/ 52040 h 52040"/>
                <a:gd name="connsiteX2" fmla="*/ 0 w 52040"/>
                <a:gd name="connsiteY2" fmla="*/ 26020 h 52040"/>
                <a:gd name="connsiteX3" fmla="*/ 26020 w 52040"/>
                <a:gd name="connsiteY3" fmla="*/ 0 h 52040"/>
                <a:gd name="connsiteX4" fmla="*/ 52040 w 52040"/>
                <a:gd name="connsiteY4" fmla="*/ 26020 h 5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40" h="52040">
                  <a:moveTo>
                    <a:pt x="52040" y="26020"/>
                  </a:moveTo>
                  <a:cubicBezTo>
                    <a:pt x="52040" y="40391"/>
                    <a:pt x="40391" y="52040"/>
                    <a:pt x="26020" y="52040"/>
                  </a:cubicBezTo>
                  <a:cubicBezTo>
                    <a:pt x="11650" y="52040"/>
                    <a:pt x="0" y="40391"/>
                    <a:pt x="0" y="26020"/>
                  </a:cubicBezTo>
                  <a:cubicBezTo>
                    <a:pt x="0" y="11650"/>
                    <a:pt x="11650" y="0"/>
                    <a:pt x="26020" y="0"/>
                  </a:cubicBezTo>
                  <a:cubicBezTo>
                    <a:pt x="40391" y="0"/>
                    <a:pt x="52040" y="11650"/>
                    <a:pt x="52040" y="26020"/>
                  </a:cubicBezTo>
                  <a:close/>
                </a:path>
              </a:pathLst>
            </a:custGeom>
            <a:solidFill>
              <a:srgbClr val="F2F2F2"/>
            </a:solidFill>
            <a:ln w="460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279653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9F8B-A3CD-430D-879E-DD77A67E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1" y="225078"/>
            <a:ext cx="5428936" cy="1793104"/>
          </a:xfrm>
        </p:spPr>
        <p:txBody>
          <a:bodyPr vert="horz" wrap="square" lIns="0" tIns="0" rIns="0" bIns="182880" rtlCol="0" anchor="b" anchorCtr="0">
            <a:normAutofit/>
          </a:bodyPr>
          <a:lstStyle/>
          <a:p>
            <a:r>
              <a:rPr lang="en-US" sz="2800" b="0" strike="noStrike" kern="1200" cap="none" spc="-49" baseline="0">
                <a:ln w="3175">
                  <a:noFill/>
                </a:ln>
                <a:effectLst/>
                <a:latin typeface="+mj-lt"/>
                <a:ea typeface="+mn-ea"/>
                <a:cs typeface="Segoe UI" pitchFamily="34" charset="0"/>
              </a:rPr>
              <a:t>Summary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2B89B6-C7AF-F14F-8E49-C7295DAB6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855843"/>
              </p:ext>
            </p:extLst>
          </p:nvPr>
        </p:nvGraphicFramePr>
        <p:xfrm>
          <a:off x="428681" y="2153485"/>
          <a:ext cx="5520298" cy="422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339324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BF15BD-001C-49B3-9A01-B39DEDA4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F6BD0B-C4D8-42DE-A3A7-50D8219CE6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4523" y="2309812"/>
            <a:ext cx="7254865" cy="3696012"/>
          </a:xfrm>
        </p:spPr>
        <p:txBody>
          <a:bodyPr/>
          <a:lstStyle/>
          <a:p>
            <a:r>
              <a:rPr lang="en-US"/>
              <a:t>Azure Terminology</a:t>
            </a:r>
          </a:p>
          <a:p>
            <a:r>
              <a:rPr lang="en-US"/>
              <a:t>Azure VMware Solution (AVS) Network Connectivity</a:t>
            </a:r>
          </a:p>
          <a:p>
            <a:r>
              <a:rPr lang="en-US" sz="2350"/>
              <a:t>Networking in an AVS Software Defined Data Center (SDDC)</a:t>
            </a:r>
            <a:endParaRPr lang="en-US" sz="2350">
              <a:cs typeface="Segoe UI Semibold"/>
            </a:endParaRPr>
          </a:p>
          <a:p>
            <a:r>
              <a:rPr lang="en-US"/>
              <a:t>AVS Integration with Azure Services</a:t>
            </a:r>
          </a:p>
          <a:p>
            <a:r>
              <a:rPr lang="en-US"/>
              <a:t>Summary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8051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4F1FDA-9B7B-9A44-B176-DA08D4CC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7394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3E7AD6-EE6A-46C7-B629-9CFB0EB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Azure VMware Solution (AVS) – What Is It?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1ABC9C1-A1E8-4504-9FA2-7A87704DB02A}"/>
              </a:ext>
            </a:extLst>
          </p:cNvPr>
          <p:cNvSpPr/>
          <p:nvPr/>
        </p:nvSpPr>
        <p:spPr>
          <a:xfrm>
            <a:off x="5333849" y="6087394"/>
            <a:ext cx="149383" cy="149383"/>
          </a:xfrm>
          <a:custGeom>
            <a:avLst/>
            <a:gdLst>
              <a:gd name="connsiteX0" fmla="*/ 0 w 152400"/>
              <a:gd name="connsiteY0" fmla="*/ 0 h 152400"/>
              <a:gd name="connsiteX1" fmla="*/ 152400 w 152400"/>
              <a:gd name="connsiteY1" fmla="*/ 0 h 152400"/>
              <a:gd name="connsiteX2" fmla="*/ 152400 w 152400"/>
              <a:gd name="connsiteY2" fmla="*/ 152400 h 152400"/>
              <a:gd name="connsiteX3" fmla="*/ 0 w 152400"/>
              <a:gd name="connsiteY3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152400">
                <a:moveTo>
                  <a:pt x="0" y="0"/>
                </a:moveTo>
                <a:lnTo>
                  <a:pt x="152400" y="0"/>
                </a:lnTo>
                <a:lnTo>
                  <a:pt x="152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F7F7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273">
              <a:defRPr/>
            </a:pPr>
            <a:endParaRPr lang="en-US" sz="1765">
              <a:solidFill>
                <a:srgbClr val="3C3C41"/>
              </a:solidFill>
              <a:latin typeface="Segoe U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3964785-0882-41EA-9FB3-FBCCF1F14273}"/>
              </a:ext>
            </a:extLst>
          </p:cNvPr>
          <p:cNvSpPr txBox="1">
            <a:spLocks/>
          </p:cNvSpPr>
          <p:nvPr/>
        </p:nvSpPr>
        <p:spPr>
          <a:xfrm>
            <a:off x="1016000" y="1584748"/>
            <a:ext cx="5398109" cy="31364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Tx/>
              <a:buNone/>
              <a:tabLst/>
              <a:defRPr sz="1400" b="1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600" marR="0" indent="-118872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sz="14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4" indent="0" algn="l" defTabSz="93274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3274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lvl="1" indent="-228589" defTabSz="914414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600" kern="900">
              <a:solidFill>
                <a:srgbClr val="0078D3"/>
              </a:solidFill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D295A9-F6BE-4B38-A5D9-D401EBB26F70}"/>
              </a:ext>
            </a:extLst>
          </p:cNvPr>
          <p:cNvGrpSpPr/>
          <p:nvPr/>
        </p:nvGrpSpPr>
        <p:grpSpPr>
          <a:xfrm>
            <a:off x="6819884" y="1358098"/>
            <a:ext cx="4231017" cy="2198983"/>
            <a:chOff x="5114912" y="1018573"/>
            <a:chExt cx="3173263" cy="16492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258807C-4754-48B4-99DB-86436BD67989}"/>
                </a:ext>
              </a:extLst>
            </p:cNvPr>
            <p:cNvGrpSpPr/>
            <p:nvPr/>
          </p:nvGrpSpPr>
          <p:grpSpPr>
            <a:xfrm>
              <a:off x="6752571" y="2249400"/>
              <a:ext cx="1484365" cy="418410"/>
              <a:chOff x="8364618" y="2911047"/>
              <a:chExt cx="1581526" cy="47699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173DB84-61CD-4594-8B24-82B7704455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64618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63" name="Freeform: Shape 68">
                  <a:extLst>
                    <a:ext uri="{FF2B5EF4-FFF2-40B4-BE49-F238E27FC236}">
                      <a16:creationId xmlns:a16="http://schemas.microsoft.com/office/drawing/2014/main" id="{107CBCAE-3BE7-4B6E-AE3D-0C94D12A03EF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64" name="Freeform: Shape 69">
                  <a:extLst>
                    <a:ext uri="{FF2B5EF4-FFF2-40B4-BE49-F238E27FC236}">
                      <a16:creationId xmlns:a16="http://schemas.microsoft.com/office/drawing/2014/main" id="{BF232404-D075-4612-8882-1C65DB3139A2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65" name="Freeform: Shape 70">
                  <a:extLst>
                    <a:ext uri="{FF2B5EF4-FFF2-40B4-BE49-F238E27FC236}">
                      <a16:creationId xmlns:a16="http://schemas.microsoft.com/office/drawing/2014/main" id="{2D455F5E-ADC2-445B-8AB6-8D20E37C43FF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66" name="Freeform: Shape 71">
                  <a:extLst>
                    <a:ext uri="{FF2B5EF4-FFF2-40B4-BE49-F238E27FC236}">
                      <a16:creationId xmlns:a16="http://schemas.microsoft.com/office/drawing/2014/main" id="{C34C86D5-DAE2-44B2-B657-DCF77C88982D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67" name="Freeform: Shape 72">
                  <a:extLst>
                    <a:ext uri="{FF2B5EF4-FFF2-40B4-BE49-F238E27FC236}">
                      <a16:creationId xmlns:a16="http://schemas.microsoft.com/office/drawing/2014/main" id="{70D4CCC8-FA3F-4ECB-BF6B-B0D8D4E7DBE3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68" name="Freeform: Shape 73">
                  <a:extLst>
                    <a:ext uri="{FF2B5EF4-FFF2-40B4-BE49-F238E27FC236}">
                      <a16:creationId xmlns:a16="http://schemas.microsoft.com/office/drawing/2014/main" id="{3E24C7F2-567B-424D-9E67-D4F3D66053D4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69" name="Freeform: Shape 74">
                  <a:extLst>
                    <a:ext uri="{FF2B5EF4-FFF2-40B4-BE49-F238E27FC236}">
                      <a16:creationId xmlns:a16="http://schemas.microsoft.com/office/drawing/2014/main" id="{9BDFDCD4-8D49-4832-960A-B23AAA1313DA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99C75F3-38B1-41D5-BEE3-9A789581854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633223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56" name="Freeform: Shape 61">
                  <a:extLst>
                    <a:ext uri="{FF2B5EF4-FFF2-40B4-BE49-F238E27FC236}">
                      <a16:creationId xmlns:a16="http://schemas.microsoft.com/office/drawing/2014/main" id="{67946D61-AA7B-4FA7-AA4E-9683208B0169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57" name="Freeform: Shape 62">
                  <a:extLst>
                    <a:ext uri="{FF2B5EF4-FFF2-40B4-BE49-F238E27FC236}">
                      <a16:creationId xmlns:a16="http://schemas.microsoft.com/office/drawing/2014/main" id="{AC09D398-2B63-4C76-8332-7515B37675DB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58" name="Freeform: Shape 63">
                  <a:extLst>
                    <a:ext uri="{FF2B5EF4-FFF2-40B4-BE49-F238E27FC236}">
                      <a16:creationId xmlns:a16="http://schemas.microsoft.com/office/drawing/2014/main" id="{10B08F3A-A69E-41B3-B7E8-C09A5D9F70C0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59" name="Freeform: Shape 64">
                  <a:extLst>
                    <a:ext uri="{FF2B5EF4-FFF2-40B4-BE49-F238E27FC236}">
                      <a16:creationId xmlns:a16="http://schemas.microsoft.com/office/drawing/2014/main" id="{EEDEB480-04C0-4512-A530-4D63945A7F74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60" name="Freeform: Shape 65">
                  <a:extLst>
                    <a:ext uri="{FF2B5EF4-FFF2-40B4-BE49-F238E27FC236}">
                      <a16:creationId xmlns:a16="http://schemas.microsoft.com/office/drawing/2014/main" id="{B435D26A-5E06-46D4-AE24-B00A933147A3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61" name="Freeform: Shape 66">
                  <a:extLst>
                    <a:ext uri="{FF2B5EF4-FFF2-40B4-BE49-F238E27FC236}">
                      <a16:creationId xmlns:a16="http://schemas.microsoft.com/office/drawing/2014/main" id="{B62B9E31-AA98-4BDF-880A-32A8DB08F87B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62" name="Freeform: Shape 67">
                  <a:extLst>
                    <a:ext uri="{FF2B5EF4-FFF2-40B4-BE49-F238E27FC236}">
                      <a16:creationId xmlns:a16="http://schemas.microsoft.com/office/drawing/2014/main" id="{6BE7003F-2119-4FAF-8EE2-33EB9422576A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C5B2C3C-5681-4FD5-8686-9F6AEF017C6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901828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49" name="Freeform: Shape 54">
                  <a:extLst>
                    <a:ext uri="{FF2B5EF4-FFF2-40B4-BE49-F238E27FC236}">
                      <a16:creationId xmlns:a16="http://schemas.microsoft.com/office/drawing/2014/main" id="{4CC028C4-99A9-4E9A-B4C6-9C57D97D93D1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50" name="Freeform: Shape 55">
                  <a:extLst>
                    <a:ext uri="{FF2B5EF4-FFF2-40B4-BE49-F238E27FC236}">
                      <a16:creationId xmlns:a16="http://schemas.microsoft.com/office/drawing/2014/main" id="{051BE106-1BC1-4E04-BE24-0BE82C18416F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51" name="Freeform: Shape 56">
                  <a:extLst>
                    <a:ext uri="{FF2B5EF4-FFF2-40B4-BE49-F238E27FC236}">
                      <a16:creationId xmlns:a16="http://schemas.microsoft.com/office/drawing/2014/main" id="{5D3976E6-84EC-4004-8732-4C6F2AB997EE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52" name="Freeform: Shape 57">
                  <a:extLst>
                    <a:ext uri="{FF2B5EF4-FFF2-40B4-BE49-F238E27FC236}">
                      <a16:creationId xmlns:a16="http://schemas.microsoft.com/office/drawing/2014/main" id="{991C724A-532C-4A86-BC1B-34EE483D87E5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53" name="Freeform: Shape 58">
                  <a:extLst>
                    <a:ext uri="{FF2B5EF4-FFF2-40B4-BE49-F238E27FC236}">
                      <a16:creationId xmlns:a16="http://schemas.microsoft.com/office/drawing/2014/main" id="{19AA306B-301D-4CC6-A22A-4DCF226E282C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54" name="Freeform: Shape 59">
                  <a:extLst>
                    <a:ext uri="{FF2B5EF4-FFF2-40B4-BE49-F238E27FC236}">
                      <a16:creationId xmlns:a16="http://schemas.microsoft.com/office/drawing/2014/main" id="{2C4D867B-AD27-4A29-917E-FB98BAB102AE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55" name="Freeform: Shape 60">
                  <a:extLst>
                    <a:ext uri="{FF2B5EF4-FFF2-40B4-BE49-F238E27FC236}">
                      <a16:creationId xmlns:a16="http://schemas.microsoft.com/office/drawing/2014/main" id="{3CAB6A83-EEAE-427F-B2FE-DE42C1FC4494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9CF4F13-CE3B-4570-8ACE-E37EB4F2F45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170433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42" name="Freeform: Shape 47">
                  <a:extLst>
                    <a:ext uri="{FF2B5EF4-FFF2-40B4-BE49-F238E27FC236}">
                      <a16:creationId xmlns:a16="http://schemas.microsoft.com/office/drawing/2014/main" id="{E679EE7E-A9C5-4A31-9F5C-BEA4D6D3325A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43" name="Freeform: Shape 48">
                  <a:extLst>
                    <a:ext uri="{FF2B5EF4-FFF2-40B4-BE49-F238E27FC236}">
                      <a16:creationId xmlns:a16="http://schemas.microsoft.com/office/drawing/2014/main" id="{778A1102-F54B-422D-9A99-4262B8C9DC51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44" name="Freeform: Shape 49">
                  <a:extLst>
                    <a:ext uri="{FF2B5EF4-FFF2-40B4-BE49-F238E27FC236}">
                      <a16:creationId xmlns:a16="http://schemas.microsoft.com/office/drawing/2014/main" id="{DD75BC11-9CB6-46D8-8038-8F8CE4E07F70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45" name="Freeform: Shape 50">
                  <a:extLst>
                    <a:ext uri="{FF2B5EF4-FFF2-40B4-BE49-F238E27FC236}">
                      <a16:creationId xmlns:a16="http://schemas.microsoft.com/office/drawing/2014/main" id="{447FD19E-72C5-45D9-9D92-96FD665D31E9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46" name="Freeform: Shape 51">
                  <a:extLst>
                    <a:ext uri="{FF2B5EF4-FFF2-40B4-BE49-F238E27FC236}">
                      <a16:creationId xmlns:a16="http://schemas.microsoft.com/office/drawing/2014/main" id="{5E929773-CF5E-4160-B310-A8F29A69B496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47" name="Freeform: Shape 52">
                  <a:extLst>
                    <a:ext uri="{FF2B5EF4-FFF2-40B4-BE49-F238E27FC236}">
                      <a16:creationId xmlns:a16="http://schemas.microsoft.com/office/drawing/2014/main" id="{9BD2745C-224C-4AF1-9269-328E0403813C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48" name="Freeform: Shape 53">
                  <a:extLst>
                    <a:ext uri="{FF2B5EF4-FFF2-40B4-BE49-F238E27FC236}">
                      <a16:creationId xmlns:a16="http://schemas.microsoft.com/office/drawing/2014/main" id="{8368B057-26CB-44F7-9CE4-5DD9F86FDA53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BCDC861-6EC3-4B42-9E61-4F15156E538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439038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35" name="Freeform: Shape 40">
                  <a:extLst>
                    <a:ext uri="{FF2B5EF4-FFF2-40B4-BE49-F238E27FC236}">
                      <a16:creationId xmlns:a16="http://schemas.microsoft.com/office/drawing/2014/main" id="{8E4E924B-87F1-4683-8C62-A6B837A7192D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6" name="Freeform: Shape 41">
                  <a:extLst>
                    <a:ext uri="{FF2B5EF4-FFF2-40B4-BE49-F238E27FC236}">
                      <a16:creationId xmlns:a16="http://schemas.microsoft.com/office/drawing/2014/main" id="{B737BEF9-564F-421E-916D-D948ED41A022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7" name="Freeform: Shape 42">
                  <a:extLst>
                    <a:ext uri="{FF2B5EF4-FFF2-40B4-BE49-F238E27FC236}">
                      <a16:creationId xmlns:a16="http://schemas.microsoft.com/office/drawing/2014/main" id="{AB444A2F-1B93-4297-840A-5D60BD63A855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" name="Freeform: Shape 43">
                  <a:extLst>
                    <a:ext uri="{FF2B5EF4-FFF2-40B4-BE49-F238E27FC236}">
                      <a16:creationId xmlns:a16="http://schemas.microsoft.com/office/drawing/2014/main" id="{333DF745-B832-45E2-9C71-87E5FA110E71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9" name="Freeform: Shape 44">
                  <a:extLst>
                    <a:ext uri="{FF2B5EF4-FFF2-40B4-BE49-F238E27FC236}">
                      <a16:creationId xmlns:a16="http://schemas.microsoft.com/office/drawing/2014/main" id="{511793BC-4E66-48FF-9A3C-FB7570746BD4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40" name="Freeform: Shape 45">
                  <a:extLst>
                    <a:ext uri="{FF2B5EF4-FFF2-40B4-BE49-F238E27FC236}">
                      <a16:creationId xmlns:a16="http://schemas.microsoft.com/office/drawing/2014/main" id="{9B0124F5-E456-4AB0-BCA6-179BF7967A38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41" name="Freeform: Shape 46">
                  <a:extLst>
                    <a:ext uri="{FF2B5EF4-FFF2-40B4-BE49-F238E27FC236}">
                      <a16:creationId xmlns:a16="http://schemas.microsoft.com/office/drawing/2014/main" id="{D393D841-A184-4650-8FCA-32E3C15B88CE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C5A1FF7-B942-4213-BE83-9B49FCD4E7D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07644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28" name="Freeform: Shape 33">
                  <a:extLst>
                    <a:ext uri="{FF2B5EF4-FFF2-40B4-BE49-F238E27FC236}">
                      <a16:creationId xmlns:a16="http://schemas.microsoft.com/office/drawing/2014/main" id="{EB3FD36F-2A37-4435-A993-9A1802520DD1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29" name="Freeform: Shape 34">
                  <a:extLst>
                    <a:ext uri="{FF2B5EF4-FFF2-40B4-BE49-F238E27FC236}">
                      <a16:creationId xmlns:a16="http://schemas.microsoft.com/office/drawing/2014/main" id="{21BAE48C-B330-407A-B6C1-62EAC3B40D30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0" name="Freeform: Shape 35">
                  <a:extLst>
                    <a:ext uri="{FF2B5EF4-FFF2-40B4-BE49-F238E27FC236}">
                      <a16:creationId xmlns:a16="http://schemas.microsoft.com/office/drawing/2014/main" id="{FD40F531-9639-46EC-B33B-1936CBCB9BD5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1" name="Freeform: Shape 36">
                  <a:extLst>
                    <a:ext uri="{FF2B5EF4-FFF2-40B4-BE49-F238E27FC236}">
                      <a16:creationId xmlns:a16="http://schemas.microsoft.com/office/drawing/2014/main" id="{247299CF-6D8B-41F0-A1B1-976FE19C2391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" name="Freeform: Shape 37">
                  <a:extLst>
                    <a:ext uri="{FF2B5EF4-FFF2-40B4-BE49-F238E27FC236}">
                      <a16:creationId xmlns:a16="http://schemas.microsoft.com/office/drawing/2014/main" id="{16BA0684-21EE-4BBD-A26B-22AFBCAEFC6F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" name="Freeform: Shape 38">
                  <a:extLst>
                    <a:ext uri="{FF2B5EF4-FFF2-40B4-BE49-F238E27FC236}">
                      <a16:creationId xmlns:a16="http://schemas.microsoft.com/office/drawing/2014/main" id="{7D6D518D-F831-402C-9FC1-4AF9B4E934B5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4" name="Freeform: Shape 39">
                  <a:extLst>
                    <a:ext uri="{FF2B5EF4-FFF2-40B4-BE49-F238E27FC236}">
                      <a16:creationId xmlns:a16="http://schemas.microsoft.com/office/drawing/2014/main" id="{C4A59395-06E5-4954-97AA-F48EA526CD1E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765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</p:grpSp>
        <p:sp>
          <p:nvSpPr>
            <p:cNvPr id="8" name="Rounded Rectangle 105">
              <a:extLst>
                <a:ext uri="{FF2B5EF4-FFF2-40B4-BE49-F238E27FC236}">
                  <a16:creationId xmlns:a16="http://schemas.microsoft.com/office/drawing/2014/main" id="{DAD6C8A8-B632-4F1E-8940-FBB2AA843DAA}"/>
                </a:ext>
              </a:extLst>
            </p:cNvPr>
            <p:cNvSpPr/>
            <p:nvPr/>
          </p:nvSpPr>
          <p:spPr>
            <a:xfrm>
              <a:off x="5231163" y="2246756"/>
              <a:ext cx="1510916" cy="378507"/>
            </a:xfrm>
            <a:prstGeom prst="roundRect">
              <a:avLst>
                <a:gd name="adj" fmla="val 5935"/>
              </a:avLst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rot="0" spcFirstLastPara="0" vert="horz" wrap="square" lIns="89629" tIns="89629" rIns="89629" bIns="896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6374">
                <a:defRPr/>
              </a:pPr>
              <a:r>
                <a:rPr lang="en-US" sz="1079">
                  <a:solidFill>
                    <a:srgbClr val="0078D3"/>
                  </a:solidFill>
                  <a:latin typeface="Segoe UI Semibold"/>
                  <a:ea typeface="Microsoft YaHei" panose="020B0503020204020204" pitchFamily="34" charset="-122"/>
                  <a:cs typeface="Futura Medium" panose="020B0602020204020303" pitchFamily="34" charset="-79"/>
                </a:rPr>
                <a:t>Azure Bare-Metal Dedicated</a:t>
              </a:r>
            </a:p>
            <a:p>
              <a:pPr defTabSz="896374">
                <a:defRPr/>
              </a:pPr>
              <a:r>
                <a:rPr lang="en-US" sz="1079">
                  <a:solidFill>
                    <a:srgbClr val="0078D3"/>
                  </a:solidFill>
                  <a:latin typeface="Segoe UI Semibold"/>
                  <a:ea typeface="Microsoft YaHei" panose="020B0503020204020204" pitchFamily="34" charset="-122"/>
                  <a:cs typeface="Futura Medium" panose="020B0602020204020303" pitchFamily="34" charset="-79"/>
                </a:rPr>
                <a:t>Infrastructure</a:t>
              </a:r>
            </a:p>
          </p:txBody>
        </p:sp>
        <p:sp>
          <p:nvSpPr>
            <p:cNvPr id="9" name="Rounded Rectangle 105">
              <a:extLst>
                <a:ext uri="{FF2B5EF4-FFF2-40B4-BE49-F238E27FC236}">
                  <a16:creationId xmlns:a16="http://schemas.microsoft.com/office/drawing/2014/main" id="{2FE5C045-460E-48DB-849A-0A42319E6141}"/>
                </a:ext>
              </a:extLst>
            </p:cNvPr>
            <p:cNvSpPr/>
            <p:nvPr/>
          </p:nvSpPr>
          <p:spPr>
            <a:xfrm>
              <a:off x="6103294" y="1545232"/>
              <a:ext cx="2039205" cy="374039"/>
            </a:xfrm>
            <a:prstGeom prst="roundRect">
              <a:avLst>
                <a:gd name="adj" fmla="val 2950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7880" tIns="87880" rIns="87880" bIns="878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endParaRPr lang="en-US" sz="1345">
                <a:solidFill>
                  <a:srgbClr val="3C3C41"/>
                </a:solidFill>
                <a:latin typeface="Segoe UI Semibold"/>
                <a:ea typeface="Microsoft YaHei" panose="020B0503020204020204" pitchFamily="34" charset="-122"/>
                <a:cs typeface="Futura Medium" panose="020B0602020204020303" pitchFamily="34" charset="-79"/>
              </a:endParaRPr>
            </a:p>
          </p:txBody>
        </p:sp>
        <p:sp>
          <p:nvSpPr>
            <p:cNvPr id="10" name="Rounded Rectangle 111">
              <a:extLst>
                <a:ext uri="{FF2B5EF4-FFF2-40B4-BE49-F238E27FC236}">
                  <a16:creationId xmlns:a16="http://schemas.microsoft.com/office/drawing/2014/main" id="{F1DB7090-86D2-4023-8F67-D9DD5ED6BCD1}"/>
                </a:ext>
              </a:extLst>
            </p:cNvPr>
            <p:cNvSpPr/>
            <p:nvPr/>
          </p:nvSpPr>
          <p:spPr>
            <a:xfrm>
              <a:off x="5889807" y="1813936"/>
              <a:ext cx="546921" cy="201696"/>
            </a:xfrm>
            <a:prstGeom prst="roundRect">
              <a:avLst>
                <a:gd name="adj" fmla="val 786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883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NSX and HCX</a:t>
              </a:r>
            </a:p>
          </p:txBody>
        </p:sp>
        <p:sp>
          <p:nvSpPr>
            <p:cNvPr id="11" name="Rounded Rectangle 111">
              <a:extLst>
                <a:ext uri="{FF2B5EF4-FFF2-40B4-BE49-F238E27FC236}">
                  <a16:creationId xmlns:a16="http://schemas.microsoft.com/office/drawing/2014/main" id="{0A84F7CF-CFDA-4225-A16D-68275866EFF1}"/>
                </a:ext>
              </a:extLst>
            </p:cNvPr>
            <p:cNvSpPr/>
            <p:nvPr/>
          </p:nvSpPr>
          <p:spPr>
            <a:xfrm>
              <a:off x="7793961" y="1805257"/>
              <a:ext cx="494214" cy="201696"/>
            </a:xfrm>
            <a:prstGeom prst="roundRect">
              <a:avLst>
                <a:gd name="adj" fmla="val 786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883" err="1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vSAN</a:t>
              </a:r>
              <a:endParaRPr lang="en-US" sz="883">
                <a:solidFill>
                  <a:srgbClr val="3C3C41"/>
                </a:solidFill>
                <a:latin typeface="Segoe UI"/>
                <a:ea typeface="Microsoft YaHei" panose="020B0503020204020204" pitchFamily="34" charset="-122"/>
                <a:cs typeface="Futura Medium" panose="020B0602020204020303" pitchFamily="34" charset="-79"/>
              </a:endParaRPr>
            </a:p>
          </p:txBody>
        </p:sp>
        <p:sp>
          <p:nvSpPr>
            <p:cNvPr id="12" name="Rounded Rectangle 111">
              <a:extLst>
                <a:ext uri="{FF2B5EF4-FFF2-40B4-BE49-F238E27FC236}">
                  <a16:creationId xmlns:a16="http://schemas.microsoft.com/office/drawing/2014/main" id="{26E69192-82DD-4778-BC62-77E950990A5C}"/>
                </a:ext>
              </a:extLst>
            </p:cNvPr>
            <p:cNvSpPr/>
            <p:nvPr/>
          </p:nvSpPr>
          <p:spPr>
            <a:xfrm>
              <a:off x="6780551" y="1821429"/>
              <a:ext cx="624974" cy="201696"/>
            </a:xfrm>
            <a:prstGeom prst="roundRect">
              <a:avLst>
                <a:gd name="adj" fmla="val 786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883" err="1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ESXi</a:t>
              </a:r>
              <a:endParaRPr lang="en-US" sz="883">
                <a:solidFill>
                  <a:srgbClr val="3C3C41"/>
                </a:solidFill>
                <a:latin typeface="Segoe UI"/>
                <a:ea typeface="Microsoft YaHei" panose="020B0503020204020204" pitchFamily="34" charset="-122"/>
                <a:cs typeface="Futura Medium" panose="020B0602020204020303" pitchFamily="34" charset="-79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62ED8C2-3BD5-4EA0-91E6-CC5B03A61E6E}"/>
                </a:ext>
              </a:extLst>
            </p:cNvPr>
            <p:cNvGrpSpPr/>
            <p:nvPr/>
          </p:nvGrpSpPr>
          <p:grpSpPr>
            <a:xfrm>
              <a:off x="5231164" y="1239012"/>
              <a:ext cx="3049290" cy="981965"/>
              <a:chOff x="4360117" y="1944443"/>
              <a:chExt cx="3403581" cy="1067247"/>
            </a:xfrm>
          </p:grpSpPr>
          <p:sp>
            <p:nvSpPr>
              <p:cNvPr id="15" name="Rounded Rectangle 105">
                <a:extLst>
                  <a:ext uri="{FF2B5EF4-FFF2-40B4-BE49-F238E27FC236}">
                    <a16:creationId xmlns:a16="http://schemas.microsoft.com/office/drawing/2014/main" id="{9EFB6F31-D905-4B5C-A7FC-47C467ACA5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60117" y="1944443"/>
                <a:ext cx="3403581" cy="1067247"/>
              </a:xfrm>
              <a:prstGeom prst="roundRect">
                <a:avLst>
                  <a:gd name="adj" fmla="val 5935"/>
                </a:avLst>
              </a:prstGeom>
              <a:solidFill>
                <a:srgbClr val="FFFFFF"/>
              </a:solidFill>
              <a:ln w="19050" cap="flat" cmpd="sng" algn="ctr">
                <a:solidFill>
                  <a:srgbClr val="107C10"/>
                </a:solidFill>
                <a:prstDash val="solid"/>
              </a:ln>
              <a:effectLst/>
            </p:spPr>
            <p:txBody>
              <a:bodyPr rot="0" spcFirstLastPara="0" vert="horz" wrap="square" lIns="89629" tIns="89629" rIns="89629" bIns="89629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96374">
                  <a:defRPr/>
                </a:pPr>
                <a:endParaRPr lang="en-US" sz="1200">
                  <a:solidFill>
                    <a:srgbClr val="107C10"/>
                  </a:solidFill>
                  <a:latin typeface="Segoe UI Semibold"/>
                  <a:ea typeface="Microsoft YaHei" panose="020B0503020204020204" pitchFamily="34" charset="-122"/>
                  <a:cs typeface="Futura Medium" panose="020B0602020204020303" pitchFamily="34" charset="-79"/>
                </a:endParaRPr>
              </a:p>
            </p:txBody>
          </p:sp>
          <p:sp>
            <p:nvSpPr>
              <p:cNvPr id="16" name="Rounded Rectangle 105">
                <a:extLst>
                  <a:ext uri="{FF2B5EF4-FFF2-40B4-BE49-F238E27FC236}">
                    <a16:creationId xmlns:a16="http://schemas.microsoft.com/office/drawing/2014/main" id="{DBFC6D7F-47AB-4A11-9F53-AD935BED23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65961" y="2301695"/>
                <a:ext cx="3001251" cy="512420"/>
              </a:xfrm>
              <a:prstGeom prst="roundRect">
                <a:avLst>
                  <a:gd name="adj" fmla="val 2950"/>
                </a:avLst>
              </a:prstGeom>
              <a:noFill/>
              <a:ln w="19050" cap="flat" cmpd="sng" algn="ctr">
                <a:solidFill>
                  <a:srgbClr val="FFFFFF">
                    <a:lumMod val="65000"/>
                  </a:srgbClr>
                </a:solidFill>
                <a:prstDash val="sysDash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endParaRPr lang="en-US" sz="1467">
                  <a:solidFill>
                    <a:srgbClr val="3C3C41"/>
                  </a:solidFill>
                  <a:latin typeface="Segoe UI Semibold"/>
                  <a:ea typeface="Microsoft YaHei" panose="020B0503020204020204" pitchFamily="34" charset="-122"/>
                  <a:cs typeface="Futura Medium" panose="020B0602020204020303" pitchFamily="34" charset="-79"/>
                </a:endParaRPr>
              </a:p>
            </p:txBody>
          </p:sp>
          <p:sp>
            <p:nvSpPr>
              <p:cNvPr id="17" name="Rounded Rectangle 111">
                <a:extLst>
                  <a:ext uri="{FF2B5EF4-FFF2-40B4-BE49-F238E27FC236}">
                    <a16:creationId xmlns:a16="http://schemas.microsoft.com/office/drawing/2014/main" id="{733A1FCA-F7AB-445C-AAC3-AA5303EE7D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51807" y="2670445"/>
                <a:ext cx="657006" cy="274320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1200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NSX</a:t>
                </a:r>
              </a:p>
            </p:txBody>
          </p:sp>
          <p:sp>
            <p:nvSpPr>
              <p:cNvPr id="18" name="Rounded Rectangle 111">
                <a:extLst>
                  <a:ext uri="{FF2B5EF4-FFF2-40B4-BE49-F238E27FC236}">
                    <a16:creationId xmlns:a16="http://schemas.microsoft.com/office/drawing/2014/main" id="{8C9DABC5-E9F2-4848-98DF-22E209EA75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06536" y="2670445"/>
                <a:ext cx="672165" cy="274320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1200" err="1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vSAN</a:t>
                </a:r>
                <a:endParaRPr lang="en-US" sz="1200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endParaRPr>
              </a:p>
            </p:txBody>
          </p:sp>
          <p:sp>
            <p:nvSpPr>
              <p:cNvPr id="19" name="Rounded Rectangle 111">
                <a:extLst>
                  <a:ext uri="{FF2B5EF4-FFF2-40B4-BE49-F238E27FC236}">
                    <a16:creationId xmlns:a16="http://schemas.microsoft.com/office/drawing/2014/main" id="{5CAF9490-87D7-4794-BE3B-9C3B0C7F7A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7642" y="2670445"/>
                <a:ext cx="740065" cy="274320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1200" err="1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ESXi</a:t>
                </a:r>
                <a:endParaRPr lang="en-US" sz="1200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endParaRPr>
              </a:p>
            </p:txBody>
          </p:sp>
          <p:sp>
            <p:nvSpPr>
              <p:cNvPr id="20" name="Rounded Rectangle 111">
                <a:extLst>
                  <a:ext uri="{FF2B5EF4-FFF2-40B4-BE49-F238E27FC236}">
                    <a16:creationId xmlns:a16="http://schemas.microsoft.com/office/drawing/2014/main" id="{387B430D-465E-4A4B-A5EA-D4D9BD7348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99799" y="2188572"/>
                <a:ext cx="2098318" cy="274321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1200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vCenter</a:t>
                </a:r>
              </a:p>
            </p:txBody>
          </p:sp>
          <p:sp>
            <p:nvSpPr>
              <p:cNvPr id="21" name="Rounded Rectangle 111">
                <a:extLst>
                  <a:ext uri="{FF2B5EF4-FFF2-40B4-BE49-F238E27FC236}">
                    <a16:creationId xmlns:a16="http://schemas.microsoft.com/office/drawing/2014/main" id="{6E9B055F-9C6D-40C2-B034-FB283083A9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5972" y="2670445"/>
                <a:ext cx="657006" cy="274320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1200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HCX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DF9D13-67C4-481E-B371-2F5E2AD13C02}"/>
                </a:ext>
              </a:extLst>
            </p:cNvPr>
            <p:cNvSpPr txBox="1"/>
            <p:nvPr/>
          </p:nvSpPr>
          <p:spPr>
            <a:xfrm>
              <a:off x="5114912" y="1018573"/>
              <a:ext cx="1378693" cy="2385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96374">
                <a:defRPr/>
              </a:pPr>
              <a:r>
                <a:rPr lang="en-US" sz="1467">
                  <a:solidFill>
                    <a:srgbClr val="107C10"/>
                  </a:solidFill>
                  <a:latin typeface="Segoe UI Semibold"/>
                  <a:ea typeface="Microsoft YaHei" panose="020B0503020204020204" pitchFamily="34" charset="-122"/>
                  <a:cs typeface="Futura Medium" panose="020B0602020204020303" pitchFamily="34" charset="-79"/>
                </a:rPr>
                <a:t>VMware SDDC</a:t>
              </a:r>
            </a:p>
          </p:txBody>
        </p:sp>
      </p:grpSp>
      <p:sp>
        <p:nvSpPr>
          <p:cNvPr id="70" name="Content Placeholder 5">
            <a:extLst>
              <a:ext uri="{FF2B5EF4-FFF2-40B4-BE49-F238E27FC236}">
                <a16:creationId xmlns:a16="http://schemas.microsoft.com/office/drawing/2014/main" id="{E81736D9-1E14-42FB-9BC0-5D467877F4C1}"/>
              </a:ext>
            </a:extLst>
          </p:cNvPr>
          <p:cNvSpPr txBox="1">
            <a:spLocks/>
          </p:cNvSpPr>
          <p:nvPr/>
        </p:nvSpPr>
        <p:spPr>
          <a:xfrm>
            <a:off x="933593" y="1380196"/>
            <a:ext cx="4956640" cy="3806887"/>
          </a:xfrm>
          <a:prstGeom prst="rect">
            <a:avLst/>
          </a:prstGeom>
        </p:spPr>
        <p:txBody>
          <a:bodyPr vert="horz" wrap="square" lIns="0" tIns="121920" rIns="195072" bIns="121920" rtlCol="0">
            <a:noAutofit/>
          </a:bodyPr>
          <a:lstStyle>
            <a:lvl1pPr marL="0" marR="0" indent="0" algn="l" defTabSz="685714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500" kern="1200" spc="-37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685714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5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685714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05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marR="0" indent="0" algn="l" defTabSz="685714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05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685714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5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283" indent="0" algn="l" defTabSz="685714" rtl="0" eaLnBrk="1" latinLnBrk="0" hangingPunct="1">
              <a:spcBef>
                <a:spcPct val="20000"/>
              </a:spcBef>
              <a:buFont typeface="Arial" pitchFamily="34" charset="0"/>
              <a:buNone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7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26" indent="-171429" algn="l" defTabSz="6857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84" indent="-171429" algn="l" defTabSz="6857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" lvl="3" defTabSz="932742">
              <a:spcBef>
                <a:spcPts val="0"/>
              </a:spcBef>
              <a:spcAft>
                <a:spcPts val="3200"/>
              </a:spcAft>
            </a:pPr>
            <a:r>
              <a:rPr lang="en-US" sz="2000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First party offering </a:t>
            </a:r>
            <a:r>
              <a:rPr lang="en-US" sz="2000" dirty="0">
                <a:latin typeface="+mj-lt"/>
                <a:cs typeface="Segoe UI" panose="020B0502040204020203" pitchFamily="34" charset="0"/>
              </a:rPr>
              <a:t>from Microsoft that enables you to bring your native VMware workloads to Azure</a:t>
            </a:r>
          </a:p>
          <a:p>
            <a:pPr marL="47625" lvl="3" defTabSz="932742">
              <a:spcBef>
                <a:spcPts val="0"/>
              </a:spcBef>
              <a:spcAft>
                <a:spcPts val="3200"/>
              </a:spcAft>
            </a:pPr>
            <a:r>
              <a:rPr lang="en-US" sz="2000" dirty="0">
                <a:latin typeface="+mj-lt"/>
                <a:cs typeface="Segoe UI" panose="020B0502040204020203" pitchFamily="34" charset="0"/>
              </a:rPr>
              <a:t>AVS is a 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full VMware SDDC stack (ESXi, NSX, vSAN, HCX) </a:t>
            </a:r>
            <a:r>
              <a:rPr lang="en-US" sz="2000" dirty="0">
                <a:latin typeface="+mj-lt"/>
                <a:cs typeface="Segoe UI" panose="020B0502040204020203" pitchFamily="34" charset="0"/>
              </a:rPr>
              <a:t>running on top of bare metal dedicated azure infrastructure.</a:t>
            </a:r>
          </a:p>
          <a:p>
            <a:pPr marL="47625" lvl="3" defTabSz="932742">
              <a:spcBef>
                <a:spcPts val="0"/>
              </a:spcBef>
              <a:spcAft>
                <a:spcPts val="3200"/>
              </a:spcAft>
            </a:pPr>
            <a:r>
              <a:rPr lang="en-US" sz="2000" dirty="0">
                <a:latin typeface="+mj-lt"/>
                <a:cs typeface="Segoe UI" panose="020B0502040204020203" pitchFamily="34" charset="0"/>
              </a:rPr>
              <a:t>Access to 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vSphere, HCX and NSX-T are enabled during the Private Cloud (SDDC) deployment</a:t>
            </a:r>
            <a:r>
              <a:rPr lang="en-US" sz="2000" dirty="0">
                <a:latin typeface="+mj-lt"/>
                <a:cs typeface="Segoe UI" panose="020B0502040204020203" pitchFamily="34" charset="0"/>
              </a:rPr>
              <a:t> process.</a:t>
            </a:r>
          </a:p>
          <a:p>
            <a:pPr marL="47625" lvl="3" defTabSz="932742">
              <a:spcBef>
                <a:spcPts val="0"/>
              </a:spcBef>
              <a:spcAft>
                <a:spcPts val="3200"/>
              </a:spcAft>
            </a:pPr>
            <a:endParaRPr lang="en-US" sz="2000" dirty="0"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DFEFF58-092D-40EB-AEDF-AD42BB03B605}"/>
              </a:ext>
            </a:extLst>
          </p:cNvPr>
          <p:cNvGrpSpPr/>
          <p:nvPr/>
        </p:nvGrpSpPr>
        <p:grpSpPr>
          <a:xfrm>
            <a:off x="7181941" y="4713292"/>
            <a:ext cx="3506903" cy="979632"/>
            <a:chOff x="5197262" y="3386176"/>
            <a:chExt cx="2630177" cy="734724"/>
          </a:xfrm>
        </p:grpSpPr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7A397AE0-EA6C-496F-B359-5F7C58B094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" t="29208" r="8815" b="28869"/>
            <a:stretch/>
          </p:blipFill>
          <p:spPr bwMode="auto">
            <a:xfrm>
              <a:off x="5197262" y="3685558"/>
              <a:ext cx="2630177" cy="435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>
              <a:extLst>
                <a:ext uri="{FF2B5EF4-FFF2-40B4-BE49-F238E27FC236}">
                  <a16:creationId xmlns:a16="http://schemas.microsoft.com/office/drawing/2014/main" id="{96FCC3A8-D0EB-4187-8160-FFA4D8D46F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4258" y="3386176"/>
              <a:ext cx="1585154" cy="249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B9F44150-5477-491D-BF3A-E4CBF4AF278E}"/>
              </a:ext>
            </a:extLst>
          </p:cNvPr>
          <p:cNvSpPr/>
          <p:nvPr/>
        </p:nvSpPr>
        <p:spPr bwMode="auto">
          <a:xfrm>
            <a:off x="2346069" y="5391635"/>
            <a:ext cx="4628816" cy="1407404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ea typeface="Segoe UI" pitchFamily="34" charset="0"/>
                <a:cs typeface="Segoe UI" pitchFamily="34" charset="0"/>
              </a:rPr>
              <a:t>AVS Solution Overview </a:t>
            </a:r>
            <a:endParaRPr lang="en-US" sz="1800" b="1" dirty="0"/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Session: 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What's New for Azure VMware Solution to Accelerate Migration and Simplify Management</a:t>
            </a:r>
            <a:r>
              <a:rPr lang="en-US" sz="18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51235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E9111DBC-0BAF-0449-AFF6-8BD052F81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996" y="1549135"/>
            <a:ext cx="5210530" cy="4585871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lvl="0" indent="0" defTabSz="914367">
              <a:lnSpc>
                <a:spcPct val="100000"/>
              </a:lnSpc>
              <a:buSzTx/>
              <a:buNone/>
            </a:pPr>
            <a:r>
              <a:rPr lang="en-US" sz="1800" b="1" kern="0" spc="-49" dirty="0">
                <a:solidFill>
                  <a:schemeClr val="tx2"/>
                </a:solidFill>
              </a:rPr>
              <a:t>Subscription</a:t>
            </a:r>
            <a:r>
              <a:rPr lang="en-US" sz="1800" kern="0" spc="-49" dirty="0">
                <a:solidFill>
                  <a:schemeClr val="tx2"/>
                </a:solidFill>
              </a:rPr>
              <a:t> </a:t>
            </a:r>
          </a:p>
          <a:p>
            <a:pPr marL="0" lvl="0" indent="0" defTabSz="914367">
              <a:lnSpc>
                <a:spcPct val="100000"/>
              </a:lnSpc>
              <a:buSzTx/>
              <a:buNone/>
            </a:pPr>
            <a:r>
              <a:rPr lang="en-US" sz="1400" dirty="0">
                <a:solidFill>
                  <a:srgbClr val="171717"/>
                </a:solidFill>
                <a:latin typeface="Segoe UI" panose="020B0502040204020203" pitchFamily="34" charset="0"/>
              </a:rPr>
              <a:t>A subscription is an agreement with Microsoft to use one or more Microsoft cloud platforms or services</a:t>
            </a:r>
            <a:endParaRPr lang="en-US" sz="1400" kern="0" spc="-49" dirty="0"/>
          </a:p>
          <a:p>
            <a:pPr marL="0" indent="0" defTabSz="914367">
              <a:lnSpc>
                <a:spcPct val="100000"/>
              </a:lnSpc>
              <a:spcBef>
                <a:spcPts val="1200"/>
              </a:spcBef>
              <a:buSzTx/>
              <a:buNone/>
              <a:defRPr/>
            </a:pPr>
            <a:r>
              <a:rPr lang="en-US" sz="1800" b="1" kern="0" spc="-49" dirty="0">
                <a:solidFill>
                  <a:schemeClr val="tx2"/>
                </a:solidFill>
              </a:rPr>
              <a:t>Virtual Network (VNET)</a:t>
            </a:r>
          </a:p>
          <a:p>
            <a:pPr marL="0" lvl="0" indent="0" defTabSz="914367">
              <a:lnSpc>
                <a:spcPct val="100000"/>
              </a:lnSpc>
              <a:buSzTx/>
              <a:buNone/>
              <a:defRPr/>
            </a:pPr>
            <a:r>
              <a:rPr lang="en-US" sz="1400" dirty="0">
                <a:solidFill>
                  <a:srgbClr val="171717"/>
                </a:solidFill>
                <a:latin typeface="Segoe UI"/>
                <a:cs typeface="Segoe UI"/>
              </a:rPr>
              <a:t>Fundamental building block for your private network in Azure</a:t>
            </a:r>
          </a:p>
          <a:p>
            <a:pPr marL="0" lvl="0" indent="0" defTabSz="914367">
              <a:lnSpc>
                <a:spcPct val="100000"/>
              </a:lnSpc>
              <a:spcBef>
                <a:spcPts val="1200"/>
              </a:spcBef>
              <a:buSzTx/>
              <a:buNone/>
              <a:defRPr/>
            </a:pPr>
            <a:r>
              <a:rPr lang="en-US" sz="1800" b="1" kern="0" spc="-49" dirty="0">
                <a:solidFill>
                  <a:schemeClr val="tx2"/>
                </a:solidFill>
              </a:rPr>
              <a:t>ExpressRoute </a:t>
            </a:r>
          </a:p>
          <a:p>
            <a:pPr marL="0" lvl="0" indent="0" defTabSz="914367">
              <a:lnSpc>
                <a:spcPct val="100000"/>
              </a:lnSpc>
              <a:buSzTx/>
              <a:buNone/>
              <a:defRPr/>
            </a:pPr>
            <a:r>
              <a:rPr lang="en-US" sz="1400" dirty="0">
                <a:solidFill>
                  <a:srgbClr val="171717"/>
                </a:solidFill>
                <a:latin typeface="Segoe UI"/>
                <a:cs typeface="Segoe UI"/>
              </a:rPr>
              <a:t>Private connections between Azure datacenters and infrastructure on your premises or in a colocation environment</a:t>
            </a:r>
          </a:p>
          <a:p>
            <a:pPr marL="0" lvl="0" indent="0" defTabSz="914367">
              <a:lnSpc>
                <a:spcPct val="100000"/>
              </a:lnSpc>
              <a:spcBef>
                <a:spcPts val="1200"/>
              </a:spcBef>
              <a:buSzTx/>
              <a:buNone/>
              <a:defRPr/>
            </a:pPr>
            <a:r>
              <a:rPr lang="en-US" sz="1800" b="1" kern="0" spc="-49" dirty="0">
                <a:solidFill>
                  <a:schemeClr val="tx2"/>
                </a:solidFill>
              </a:rPr>
              <a:t>Microsoft Enterprise Edge (MSEE) </a:t>
            </a:r>
          </a:p>
          <a:p>
            <a:pPr marL="0" indent="0" defTabSz="914367">
              <a:lnSpc>
                <a:spcPct val="100000"/>
              </a:lnSpc>
              <a:buSzTx/>
              <a:buNone/>
              <a:defRPr/>
            </a:pPr>
            <a:r>
              <a:rPr lang="en-US" sz="1400" dirty="0">
                <a:solidFill>
                  <a:srgbClr val="171717"/>
                </a:solidFill>
                <a:latin typeface="Segoe UI"/>
                <a:cs typeface="Segoe UI"/>
              </a:rPr>
              <a:t>Two routers in an Active/Active highly available configuration. These routers enable a connectivity provider to connect their circuits directly to their datacenter</a:t>
            </a:r>
            <a:endParaRPr lang="en-US" sz="1400" b="1" kern="0" spc="-49" dirty="0">
              <a:latin typeface="Segoe UI"/>
              <a:cs typeface="Segoe UI"/>
            </a:endParaRPr>
          </a:p>
          <a:p>
            <a:pPr marL="0" indent="0" defTabSz="914367">
              <a:lnSpc>
                <a:spcPct val="100000"/>
              </a:lnSpc>
              <a:spcBef>
                <a:spcPts val="1200"/>
              </a:spcBef>
              <a:buSzTx/>
              <a:buNone/>
              <a:defRPr/>
            </a:pPr>
            <a:r>
              <a:rPr lang="en-US" sz="1800" b="1" kern="0" spc="-49" dirty="0">
                <a:solidFill>
                  <a:schemeClr val="tx2"/>
                </a:solidFill>
              </a:rPr>
              <a:t>Virtual Network Gateways – VPN or ER</a:t>
            </a:r>
            <a:endParaRPr lang="en-US" sz="1400" dirty="0">
              <a:solidFill>
                <a:srgbClr val="171717"/>
              </a:solidFill>
              <a:latin typeface="Segoe UI" panose="020B0502040204020203" pitchFamily="34" charset="0"/>
            </a:endParaRPr>
          </a:p>
          <a:p>
            <a:pPr marL="0" indent="0" defTabSz="914367">
              <a:lnSpc>
                <a:spcPct val="100000"/>
              </a:lnSpc>
              <a:buSzTx/>
              <a:buNone/>
              <a:defRPr/>
            </a:pPr>
            <a:r>
              <a:rPr kumimoji="0" lang="en-US" sz="1400" b="0" i="0" u="none" strike="noStrike" kern="1200" cap="none" spc="-37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Connects Azure virtual network and on-premises network via VPN</a:t>
            </a:r>
            <a:endParaRPr lang="en-US" sz="1400" spc="-37" dirty="0">
              <a:solidFill>
                <a:srgbClr val="171717"/>
              </a:solidFill>
              <a:latin typeface="Segoe UI" panose="020B0502040204020203" pitchFamily="34" charset="0"/>
            </a:endParaRPr>
          </a:p>
          <a:p>
            <a:pPr marL="0" indent="0" defTabSz="914367">
              <a:lnSpc>
                <a:spcPct val="100000"/>
              </a:lnSpc>
              <a:buSzTx/>
              <a:buNone/>
              <a:defRPr/>
            </a:pPr>
            <a:r>
              <a:rPr lang="en-US" sz="1400" dirty="0">
                <a:solidFill>
                  <a:srgbClr val="171717"/>
                </a:solidFill>
                <a:latin typeface="Segoe UI" panose="020B0502040204020203" pitchFamily="34" charset="0"/>
              </a:rPr>
              <a:t>Connects Azure virtual network and on-premises network via ExpressRoute</a:t>
            </a:r>
          </a:p>
          <a:p>
            <a:pPr marL="0" lvl="0" indent="0" defTabSz="914367">
              <a:lnSpc>
                <a:spcPct val="100000"/>
              </a:lnSpc>
              <a:buSzTx/>
              <a:buNone/>
              <a:defRPr/>
            </a:pPr>
            <a:endParaRPr lang="en-US" sz="1400" b="1" kern="0" spc="-49" dirty="0">
              <a:solidFill>
                <a:srgbClr val="171717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F9A1-0781-4A61-A367-D88E460F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Azure Terminology</a:t>
            </a:r>
          </a:p>
        </p:txBody>
      </p:sp>
      <p:sp>
        <p:nvSpPr>
          <p:cNvPr id="6" name="Freeform 13" title="Icon of a cloud">
            <a:extLst>
              <a:ext uri="{FF2B5EF4-FFF2-40B4-BE49-F238E27FC236}">
                <a16:creationId xmlns:a16="http://schemas.microsoft.com/office/drawing/2014/main" id="{6378F1CC-A160-45D8-9705-B6ECEEACE4FF}"/>
              </a:ext>
            </a:extLst>
          </p:cNvPr>
          <p:cNvSpPr>
            <a:spLocks noChangeAspect="1"/>
          </p:cNvSpPr>
          <p:nvPr/>
        </p:nvSpPr>
        <p:spPr bwMode="auto">
          <a:xfrm>
            <a:off x="6096000" y="2608888"/>
            <a:ext cx="5492122" cy="3436097"/>
          </a:xfrm>
          <a:custGeom>
            <a:avLst/>
            <a:gdLst>
              <a:gd name="T0" fmla="*/ 384 w 771"/>
              <a:gd name="T1" fmla="*/ 0 h 422"/>
              <a:gd name="T2" fmla="*/ 549 w 771"/>
              <a:gd name="T3" fmla="*/ 110 h 422"/>
              <a:gd name="T4" fmla="*/ 551 w 771"/>
              <a:gd name="T5" fmla="*/ 115 h 422"/>
              <a:gd name="T6" fmla="*/ 565 w 771"/>
              <a:gd name="T7" fmla="*/ 110 h 422"/>
              <a:gd name="T8" fmla="*/ 612 w 771"/>
              <a:gd name="T9" fmla="*/ 103 h 422"/>
              <a:gd name="T10" fmla="*/ 771 w 771"/>
              <a:gd name="T11" fmla="*/ 262 h 422"/>
              <a:gd name="T12" fmla="*/ 628 w 771"/>
              <a:gd name="T13" fmla="*/ 420 h 422"/>
              <a:gd name="T14" fmla="*/ 616 w 771"/>
              <a:gd name="T15" fmla="*/ 421 h 422"/>
              <a:gd name="T16" fmla="*/ 610 w 771"/>
              <a:gd name="T17" fmla="*/ 421 h 422"/>
              <a:gd name="T18" fmla="*/ 98 w 771"/>
              <a:gd name="T19" fmla="*/ 421 h 422"/>
              <a:gd name="T20" fmla="*/ 91 w 771"/>
              <a:gd name="T21" fmla="*/ 422 h 422"/>
              <a:gd name="T22" fmla="*/ 74 w 771"/>
              <a:gd name="T23" fmla="*/ 419 h 422"/>
              <a:gd name="T24" fmla="*/ 12 w 771"/>
              <a:gd name="T25" fmla="*/ 312 h 422"/>
              <a:gd name="T26" fmla="*/ 101 w 771"/>
              <a:gd name="T27" fmla="*/ 247 h 422"/>
              <a:gd name="T28" fmla="*/ 108 w 771"/>
              <a:gd name="T29" fmla="*/ 249 h 422"/>
              <a:gd name="T30" fmla="*/ 106 w 771"/>
              <a:gd name="T31" fmla="*/ 238 h 422"/>
              <a:gd name="T32" fmla="*/ 119 w 771"/>
              <a:gd name="T33" fmla="*/ 179 h 422"/>
              <a:gd name="T34" fmla="*/ 201 w 771"/>
              <a:gd name="T35" fmla="*/ 128 h 422"/>
              <a:gd name="T36" fmla="*/ 213 w 771"/>
              <a:gd name="T37" fmla="*/ 128 h 422"/>
              <a:gd name="T38" fmla="*/ 213 w 771"/>
              <a:gd name="T39" fmla="*/ 127 h 422"/>
              <a:gd name="T40" fmla="*/ 384 w 771"/>
              <a:gd name="T41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1" h="422">
                <a:moveTo>
                  <a:pt x="384" y="0"/>
                </a:moveTo>
                <a:cubicBezTo>
                  <a:pt x="458" y="0"/>
                  <a:pt x="522" y="46"/>
                  <a:pt x="549" y="110"/>
                </a:cubicBezTo>
                <a:cubicBezTo>
                  <a:pt x="551" y="115"/>
                  <a:pt x="551" y="115"/>
                  <a:pt x="551" y="115"/>
                </a:cubicBezTo>
                <a:cubicBezTo>
                  <a:pt x="565" y="110"/>
                  <a:pt x="565" y="110"/>
                  <a:pt x="565" y="110"/>
                </a:cubicBezTo>
                <a:cubicBezTo>
                  <a:pt x="580" y="105"/>
                  <a:pt x="596" y="103"/>
                  <a:pt x="612" y="103"/>
                </a:cubicBezTo>
                <a:cubicBezTo>
                  <a:pt x="700" y="103"/>
                  <a:pt x="771" y="174"/>
                  <a:pt x="771" y="262"/>
                </a:cubicBezTo>
                <a:cubicBezTo>
                  <a:pt x="771" y="344"/>
                  <a:pt x="708" y="412"/>
                  <a:pt x="628" y="420"/>
                </a:cubicBezTo>
                <a:cubicBezTo>
                  <a:pt x="616" y="421"/>
                  <a:pt x="616" y="421"/>
                  <a:pt x="616" y="421"/>
                </a:cubicBezTo>
                <a:cubicBezTo>
                  <a:pt x="610" y="421"/>
                  <a:pt x="610" y="421"/>
                  <a:pt x="610" y="421"/>
                </a:cubicBezTo>
                <a:cubicBezTo>
                  <a:pt x="98" y="421"/>
                  <a:pt x="98" y="421"/>
                  <a:pt x="98" y="421"/>
                </a:cubicBezTo>
                <a:cubicBezTo>
                  <a:pt x="91" y="422"/>
                  <a:pt x="91" y="422"/>
                  <a:pt x="91" y="422"/>
                </a:cubicBezTo>
                <a:cubicBezTo>
                  <a:pt x="85" y="421"/>
                  <a:pt x="79" y="420"/>
                  <a:pt x="74" y="419"/>
                </a:cubicBezTo>
                <a:cubicBezTo>
                  <a:pt x="27" y="406"/>
                  <a:pt x="0" y="359"/>
                  <a:pt x="12" y="312"/>
                </a:cubicBezTo>
                <a:cubicBezTo>
                  <a:pt x="23" y="271"/>
                  <a:pt x="61" y="245"/>
                  <a:pt x="101" y="247"/>
                </a:cubicBezTo>
                <a:cubicBezTo>
                  <a:pt x="108" y="249"/>
                  <a:pt x="108" y="249"/>
                  <a:pt x="108" y="249"/>
                </a:cubicBezTo>
                <a:cubicBezTo>
                  <a:pt x="106" y="238"/>
                  <a:pt x="106" y="238"/>
                  <a:pt x="106" y="238"/>
                </a:cubicBezTo>
                <a:cubicBezTo>
                  <a:pt x="105" y="218"/>
                  <a:pt x="109" y="198"/>
                  <a:pt x="119" y="179"/>
                </a:cubicBezTo>
                <a:cubicBezTo>
                  <a:pt x="137" y="148"/>
                  <a:pt x="168" y="130"/>
                  <a:pt x="201" y="128"/>
                </a:cubicBezTo>
                <a:cubicBezTo>
                  <a:pt x="213" y="128"/>
                  <a:pt x="213" y="128"/>
                  <a:pt x="213" y="128"/>
                </a:cubicBezTo>
                <a:cubicBezTo>
                  <a:pt x="213" y="127"/>
                  <a:pt x="213" y="127"/>
                  <a:pt x="213" y="127"/>
                </a:cubicBezTo>
                <a:cubicBezTo>
                  <a:pt x="236" y="53"/>
                  <a:pt x="304" y="0"/>
                  <a:pt x="384" y="0"/>
                </a:cubicBezTo>
                <a:close/>
              </a:path>
            </a:pathLst>
          </a:custGeom>
          <a:noFill/>
          <a:ln w="19050" cap="sq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8F7601-2B60-4572-875D-B57FB14A7A58}"/>
              </a:ext>
            </a:extLst>
          </p:cNvPr>
          <p:cNvSpPr txBox="1"/>
          <p:nvPr/>
        </p:nvSpPr>
        <p:spPr>
          <a:xfrm>
            <a:off x="9721109" y="3736273"/>
            <a:ext cx="1889271" cy="773560"/>
          </a:xfrm>
          <a:prstGeom prst="rect">
            <a:avLst/>
          </a:prstGeom>
          <a:noFill/>
        </p:spPr>
        <p:txBody>
          <a:bodyPr wrap="square" lIns="243771" tIns="195016" rIns="243771" bIns="195016" rtlCol="0">
            <a:spAutoFit/>
          </a:bodyPr>
          <a:lstStyle/>
          <a:p>
            <a:pPr algn="ctr" defTabSz="1243148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371">
                <a:solidFill>
                  <a:srgbClr val="000000"/>
                </a:solidFill>
                <a:latin typeface="Segoe UI Semibold"/>
              </a:rPr>
              <a:t>Azure Subscription(s)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932C8A-87BE-4FAD-BE2C-EE9E823B287C}"/>
              </a:ext>
            </a:extLst>
          </p:cNvPr>
          <p:cNvSpPr/>
          <p:nvPr/>
        </p:nvSpPr>
        <p:spPr bwMode="auto">
          <a:xfrm>
            <a:off x="7060497" y="4712118"/>
            <a:ext cx="1767372" cy="787091"/>
          </a:xfrm>
          <a:prstGeom prst="roundRect">
            <a:avLst/>
          </a:prstGeom>
          <a:noFill/>
          <a:ln w="19050" cap="sq">
            <a:solidFill>
              <a:schemeClr val="accent4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388276-AF13-42A6-9091-403ECB807BF4}"/>
              </a:ext>
            </a:extLst>
          </p:cNvPr>
          <p:cNvSpPr txBox="1"/>
          <p:nvPr/>
        </p:nvSpPr>
        <p:spPr>
          <a:xfrm>
            <a:off x="7762752" y="1597709"/>
            <a:ext cx="1744441" cy="411895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algn="r"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83">
                <a:solidFill>
                  <a:srgbClr val="3C3C41"/>
                </a:solidFill>
                <a:latin typeface="Segoe UI"/>
              </a:rPr>
              <a:t>Customer Edge Router</a:t>
            </a:r>
            <a:endParaRPr lang="en-US" sz="883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129BF-0B24-4472-A4E8-C6239B76884C}"/>
              </a:ext>
            </a:extLst>
          </p:cNvPr>
          <p:cNvSpPr txBox="1"/>
          <p:nvPr/>
        </p:nvSpPr>
        <p:spPr>
          <a:xfrm>
            <a:off x="7952481" y="3123957"/>
            <a:ext cx="1767371" cy="611115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83">
                <a:solidFill>
                  <a:srgbClr val="3C3C41"/>
                </a:solidFill>
                <a:latin typeface="Segoe UI"/>
              </a:rPr>
              <a:t>Microsoft Enterprise </a:t>
            </a:r>
          </a:p>
          <a:p>
            <a:pPr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83">
                <a:solidFill>
                  <a:srgbClr val="3C3C41"/>
                </a:solidFill>
                <a:latin typeface="Segoe UI"/>
              </a:rPr>
              <a:t>Edge (MSEE)</a:t>
            </a:r>
            <a:endParaRPr lang="en-US" sz="883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27C30-810B-4582-A2CB-8821CCDBB793}"/>
              </a:ext>
            </a:extLst>
          </p:cNvPr>
          <p:cNvSpPr txBox="1"/>
          <p:nvPr/>
        </p:nvSpPr>
        <p:spPr>
          <a:xfrm>
            <a:off x="6837430" y="2779177"/>
            <a:ext cx="1059328" cy="411895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83">
                <a:gradFill>
                  <a:gsLst>
                    <a:gs pos="2917">
                      <a:srgbClr val="3C3C41"/>
                    </a:gs>
                    <a:gs pos="30000">
                      <a:srgbClr val="3C3C41"/>
                    </a:gs>
                  </a:gsLst>
                  <a:lin ang="5400000" scaled="0"/>
                </a:gradFill>
                <a:latin typeface="Segoe UI"/>
              </a:rPr>
              <a:t>Express Route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FCD7733-E420-4E28-AABA-9DA7784FD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4921" y="2554754"/>
            <a:ext cx="684984" cy="307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50126E-AE91-402A-99C4-CB5BD1F29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634" y="4314045"/>
            <a:ext cx="483973" cy="847245"/>
          </a:xfrm>
          <a:prstGeom prst="rect">
            <a:avLst/>
          </a:prstGeom>
        </p:spPr>
      </p:pic>
      <p:grpSp>
        <p:nvGrpSpPr>
          <p:cNvPr id="16" name="Graphic 194">
            <a:extLst>
              <a:ext uri="{FF2B5EF4-FFF2-40B4-BE49-F238E27FC236}">
                <a16:creationId xmlns:a16="http://schemas.microsoft.com/office/drawing/2014/main" id="{A613B902-A1A8-4721-A767-C2FB04D2AD71}"/>
              </a:ext>
            </a:extLst>
          </p:cNvPr>
          <p:cNvGrpSpPr/>
          <p:nvPr/>
        </p:nvGrpSpPr>
        <p:grpSpPr>
          <a:xfrm>
            <a:off x="7608984" y="1565234"/>
            <a:ext cx="467623" cy="466689"/>
            <a:chOff x="10849928" y="863324"/>
            <a:chExt cx="477000" cy="47604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193612F-FB64-495C-9622-304AAAB67622}"/>
                </a:ext>
              </a:extLst>
            </p:cNvPr>
            <p:cNvSpPr/>
            <p:nvPr/>
          </p:nvSpPr>
          <p:spPr>
            <a:xfrm>
              <a:off x="10849928" y="863324"/>
              <a:ext cx="477000" cy="476047"/>
            </a:xfrm>
            <a:custGeom>
              <a:avLst/>
              <a:gdLst>
                <a:gd name="connsiteX0" fmla="*/ 238024 w 477000"/>
                <a:gd name="connsiteY0" fmla="*/ 476048 h 476047"/>
                <a:gd name="connsiteX1" fmla="*/ 206605 w 477000"/>
                <a:gd name="connsiteY1" fmla="*/ 462719 h 476047"/>
                <a:gd name="connsiteX2" fmla="*/ 13329 w 477000"/>
                <a:gd name="connsiteY2" fmla="*/ 269443 h 476047"/>
                <a:gd name="connsiteX3" fmla="*/ 0 w 477000"/>
                <a:gd name="connsiteY3" fmla="*/ 238024 h 476047"/>
                <a:gd name="connsiteX4" fmla="*/ 13329 w 477000"/>
                <a:gd name="connsiteY4" fmla="*/ 206605 h 476047"/>
                <a:gd name="connsiteX5" fmla="*/ 206605 w 477000"/>
                <a:gd name="connsiteY5" fmla="*/ 13329 h 476047"/>
                <a:gd name="connsiteX6" fmla="*/ 238024 w 477000"/>
                <a:gd name="connsiteY6" fmla="*/ 0 h 476047"/>
                <a:gd name="connsiteX7" fmla="*/ 269443 w 477000"/>
                <a:gd name="connsiteY7" fmla="*/ 13329 h 476047"/>
                <a:gd name="connsiteX8" fmla="*/ 463671 w 477000"/>
                <a:gd name="connsiteY8" fmla="*/ 207557 h 476047"/>
                <a:gd name="connsiteX9" fmla="*/ 477000 w 477000"/>
                <a:gd name="connsiteY9" fmla="*/ 238976 h 476047"/>
                <a:gd name="connsiteX10" fmla="*/ 463671 w 477000"/>
                <a:gd name="connsiteY10" fmla="*/ 270395 h 476047"/>
                <a:gd name="connsiteX11" fmla="*/ 269443 w 477000"/>
                <a:gd name="connsiteY11" fmla="*/ 462719 h 476047"/>
                <a:gd name="connsiteX12" fmla="*/ 238024 w 477000"/>
                <a:gd name="connsiteY12" fmla="*/ 476048 h 4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000" h="476047">
                  <a:moveTo>
                    <a:pt x="238024" y="476048"/>
                  </a:moveTo>
                  <a:cubicBezTo>
                    <a:pt x="226599" y="476048"/>
                    <a:pt x="215174" y="471288"/>
                    <a:pt x="206605" y="462719"/>
                  </a:cubicBezTo>
                  <a:lnTo>
                    <a:pt x="13329" y="269443"/>
                  </a:lnTo>
                  <a:cubicBezTo>
                    <a:pt x="4760" y="260874"/>
                    <a:pt x="0" y="249449"/>
                    <a:pt x="0" y="238024"/>
                  </a:cubicBezTo>
                  <a:cubicBezTo>
                    <a:pt x="0" y="226599"/>
                    <a:pt x="4760" y="215174"/>
                    <a:pt x="13329" y="206605"/>
                  </a:cubicBezTo>
                  <a:lnTo>
                    <a:pt x="206605" y="13329"/>
                  </a:lnTo>
                  <a:cubicBezTo>
                    <a:pt x="215174" y="4760"/>
                    <a:pt x="226599" y="0"/>
                    <a:pt x="238024" y="0"/>
                  </a:cubicBezTo>
                  <a:cubicBezTo>
                    <a:pt x="249449" y="0"/>
                    <a:pt x="260874" y="4760"/>
                    <a:pt x="269443" y="13329"/>
                  </a:cubicBezTo>
                  <a:lnTo>
                    <a:pt x="463671" y="207557"/>
                  </a:lnTo>
                  <a:cubicBezTo>
                    <a:pt x="472240" y="216126"/>
                    <a:pt x="477000" y="226599"/>
                    <a:pt x="477000" y="238976"/>
                  </a:cubicBezTo>
                  <a:cubicBezTo>
                    <a:pt x="477000" y="250401"/>
                    <a:pt x="472240" y="261826"/>
                    <a:pt x="463671" y="270395"/>
                  </a:cubicBezTo>
                  <a:lnTo>
                    <a:pt x="269443" y="462719"/>
                  </a:lnTo>
                  <a:cubicBezTo>
                    <a:pt x="260874" y="471288"/>
                    <a:pt x="249449" y="476048"/>
                    <a:pt x="238024" y="476048"/>
                  </a:cubicBezTo>
                </a:path>
              </a:pathLst>
            </a:custGeom>
            <a:solidFill>
              <a:schemeClr val="accent5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B0FB34A-BD5B-43C9-8016-D82A50587BB9}"/>
                </a:ext>
              </a:extLst>
            </p:cNvPr>
            <p:cNvSpPr/>
            <p:nvPr/>
          </p:nvSpPr>
          <p:spPr>
            <a:xfrm>
              <a:off x="10849928" y="863324"/>
              <a:ext cx="329425" cy="378934"/>
            </a:xfrm>
            <a:custGeom>
              <a:avLst/>
              <a:gdLst>
                <a:gd name="connsiteX0" fmla="*/ 269443 w 329425"/>
                <a:gd name="connsiteY0" fmla="*/ 13329 h 378934"/>
                <a:gd name="connsiteX1" fmla="*/ 238024 w 329425"/>
                <a:gd name="connsiteY1" fmla="*/ 0 h 378934"/>
                <a:gd name="connsiteX2" fmla="*/ 206605 w 329425"/>
                <a:gd name="connsiteY2" fmla="*/ 13329 h 378934"/>
                <a:gd name="connsiteX3" fmla="*/ 13329 w 329425"/>
                <a:gd name="connsiteY3" fmla="*/ 206605 h 378934"/>
                <a:gd name="connsiteX4" fmla="*/ 0 w 329425"/>
                <a:gd name="connsiteY4" fmla="*/ 238024 h 378934"/>
                <a:gd name="connsiteX5" fmla="*/ 13329 w 329425"/>
                <a:gd name="connsiteY5" fmla="*/ 269443 h 378934"/>
                <a:gd name="connsiteX6" fmla="*/ 122820 w 329425"/>
                <a:gd name="connsiteY6" fmla="*/ 378934 h 378934"/>
                <a:gd name="connsiteX7" fmla="*/ 329425 w 329425"/>
                <a:gd name="connsiteY7" fmla="*/ 73311 h 378934"/>
                <a:gd name="connsiteX8" fmla="*/ 269443 w 329425"/>
                <a:gd name="connsiteY8" fmla="*/ 13329 h 3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25" h="378934">
                  <a:moveTo>
                    <a:pt x="269443" y="13329"/>
                  </a:moveTo>
                  <a:cubicBezTo>
                    <a:pt x="260874" y="4760"/>
                    <a:pt x="249449" y="0"/>
                    <a:pt x="238024" y="0"/>
                  </a:cubicBezTo>
                  <a:cubicBezTo>
                    <a:pt x="226599" y="0"/>
                    <a:pt x="215174" y="4760"/>
                    <a:pt x="206605" y="13329"/>
                  </a:cubicBezTo>
                  <a:lnTo>
                    <a:pt x="13329" y="206605"/>
                  </a:lnTo>
                  <a:cubicBezTo>
                    <a:pt x="4760" y="215174"/>
                    <a:pt x="0" y="226599"/>
                    <a:pt x="0" y="238024"/>
                  </a:cubicBezTo>
                  <a:cubicBezTo>
                    <a:pt x="0" y="249449"/>
                    <a:pt x="4760" y="260874"/>
                    <a:pt x="13329" y="269443"/>
                  </a:cubicBezTo>
                  <a:lnTo>
                    <a:pt x="122820" y="378934"/>
                  </a:lnTo>
                  <a:lnTo>
                    <a:pt x="329425" y="73311"/>
                  </a:lnTo>
                  <a:lnTo>
                    <a:pt x="269443" y="13329"/>
                  </a:lnTo>
                  <a:close/>
                </a:path>
              </a:pathLst>
            </a:custGeom>
            <a:solidFill>
              <a:schemeClr val="accent5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2840FE4-F80A-4725-BCF3-436D5C1BDE79}"/>
                </a:ext>
              </a:extLst>
            </p:cNvPr>
            <p:cNvSpPr/>
            <p:nvPr/>
          </p:nvSpPr>
          <p:spPr>
            <a:xfrm>
              <a:off x="11025113" y="905216"/>
              <a:ext cx="125676" cy="154239"/>
            </a:xfrm>
            <a:custGeom>
              <a:avLst/>
              <a:gdLst>
                <a:gd name="connsiteX0" fmla="*/ 62838 w 125676"/>
                <a:gd name="connsiteY0" fmla="*/ 0 h 154239"/>
                <a:gd name="connsiteX1" fmla="*/ 0 w 125676"/>
                <a:gd name="connsiteY1" fmla="*/ 62838 h 154239"/>
                <a:gd name="connsiteX2" fmla="*/ 44749 w 125676"/>
                <a:gd name="connsiteY2" fmla="*/ 62838 h 154239"/>
                <a:gd name="connsiteX3" fmla="*/ 44749 w 125676"/>
                <a:gd name="connsiteY3" fmla="*/ 154240 h 154239"/>
                <a:gd name="connsiteX4" fmla="*/ 81880 w 125676"/>
                <a:gd name="connsiteY4" fmla="*/ 154240 h 154239"/>
                <a:gd name="connsiteX5" fmla="*/ 81880 w 125676"/>
                <a:gd name="connsiteY5" fmla="*/ 62838 h 154239"/>
                <a:gd name="connsiteX6" fmla="*/ 125677 w 125676"/>
                <a:gd name="connsiteY6" fmla="*/ 62838 h 1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4239">
                  <a:moveTo>
                    <a:pt x="62838" y="0"/>
                  </a:moveTo>
                  <a:lnTo>
                    <a:pt x="0" y="62838"/>
                  </a:lnTo>
                  <a:lnTo>
                    <a:pt x="44749" y="62838"/>
                  </a:lnTo>
                  <a:lnTo>
                    <a:pt x="44749" y="154240"/>
                  </a:lnTo>
                  <a:lnTo>
                    <a:pt x="81880" y="154240"/>
                  </a:lnTo>
                  <a:lnTo>
                    <a:pt x="81880" y="62838"/>
                  </a:lnTo>
                  <a:lnTo>
                    <a:pt x="125677" y="62838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0E0441-0D6C-4AA8-A54F-34A2DFF180AC}"/>
                </a:ext>
              </a:extLst>
            </p:cNvPr>
            <p:cNvSpPr/>
            <p:nvPr/>
          </p:nvSpPr>
          <p:spPr>
            <a:xfrm>
              <a:off x="11025113" y="1145144"/>
              <a:ext cx="125676" cy="152335"/>
            </a:xfrm>
            <a:custGeom>
              <a:avLst/>
              <a:gdLst>
                <a:gd name="connsiteX0" fmla="*/ 62838 w 125676"/>
                <a:gd name="connsiteY0" fmla="*/ 152335 h 152335"/>
                <a:gd name="connsiteX1" fmla="*/ 125677 w 125676"/>
                <a:gd name="connsiteY1" fmla="*/ 89497 h 152335"/>
                <a:gd name="connsiteX2" fmla="*/ 80928 w 125676"/>
                <a:gd name="connsiteY2" fmla="*/ 89497 h 152335"/>
                <a:gd name="connsiteX3" fmla="*/ 80928 w 125676"/>
                <a:gd name="connsiteY3" fmla="*/ 0 h 152335"/>
                <a:gd name="connsiteX4" fmla="*/ 43796 w 125676"/>
                <a:gd name="connsiteY4" fmla="*/ 0 h 152335"/>
                <a:gd name="connsiteX5" fmla="*/ 43796 w 125676"/>
                <a:gd name="connsiteY5" fmla="*/ 89497 h 152335"/>
                <a:gd name="connsiteX6" fmla="*/ 0 w 125676"/>
                <a:gd name="connsiteY6" fmla="*/ 89497 h 1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2335">
                  <a:moveTo>
                    <a:pt x="62838" y="152335"/>
                  </a:moveTo>
                  <a:lnTo>
                    <a:pt x="125677" y="89497"/>
                  </a:lnTo>
                  <a:lnTo>
                    <a:pt x="80928" y="89497"/>
                  </a:lnTo>
                  <a:lnTo>
                    <a:pt x="80928" y="0"/>
                  </a:lnTo>
                  <a:lnTo>
                    <a:pt x="43796" y="0"/>
                  </a:lnTo>
                  <a:lnTo>
                    <a:pt x="43796" y="89497"/>
                  </a:lnTo>
                  <a:lnTo>
                    <a:pt x="0" y="89497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A4952E-6479-4DB7-9166-E50916FD72C1}"/>
                </a:ext>
              </a:extLst>
            </p:cNvPr>
            <p:cNvSpPr/>
            <p:nvPr/>
          </p:nvSpPr>
          <p:spPr>
            <a:xfrm>
              <a:off x="11117466" y="1038509"/>
              <a:ext cx="147574" cy="125676"/>
            </a:xfrm>
            <a:custGeom>
              <a:avLst/>
              <a:gdLst>
                <a:gd name="connsiteX0" fmla="*/ 0 w 147574"/>
                <a:gd name="connsiteY0" fmla="*/ 62838 h 125676"/>
                <a:gd name="connsiteX1" fmla="*/ 62838 w 147574"/>
                <a:gd name="connsiteY1" fmla="*/ 125677 h 125676"/>
                <a:gd name="connsiteX2" fmla="*/ 62838 w 147574"/>
                <a:gd name="connsiteY2" fmla="*/ 81880 h 125676"/>
                <a:gd name="connsiteX3" fmla="*/ 147575 w 147574"/>
                <a:gd name="connsiteY3" fmla="*/ 81880 h 125676"/>
                <a:gd name="connsiteX4" fmla="*/ 147575 w 147574"/>
                <a:gd name="connsiteY4" fmla="*/ 43796 h 125676"/>
                <a:gd name="connsiteX5" fmla="*/ 62838 w 147574"/>
                <a:gd name="connsiteY5" fmla="*/ 43796 h 125676"/>
                <a:gd name="connsiteX6" fmla="*/ 62838 w 147574"/>
                <a:gd name="connsiteY6" fmla="*/ 0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74" h="125676">
                  <a:moveTo>
                    <a:pt x="0" y="62838"/>
                  </a:moveTo>
                  <a:lnTo>
                    <a:pt x="62838" y="125677"/>
                  </a:lnTo>
                  <a:lnTo>
                    <a:pt x="62838" y="81880"/>
                  </a:lnTo>
                  <a:lnTo>
                    <a:pt x="147575" y="81880"/>
                  </a:lnTo>
                  <a:lnTo>
                    <a:pt x="147575" y="43796"/>
                  </a:lnTo>
                  <a:lnTo>
                    <a:pt x="62838" y="43796"/>
                  </a:lnTo>
                  <a:lnTo>
                    <a:pt x="62838" y="0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E260BA7-8B5B-4EA9-9355-E167C5BC1579}"/>
                </a:ext>
              </a:extLst>
            </p:cNvPr>
            <p:cNvSpPr/>
            <p:nvPr/>
          </p:nvSpPr>
          <p:spPr>
            <a:xfrm>
              <a:off x="10910862" y="1038509"/>
              <a:ext cx="148526" cy="125676"/>
            </a:xfrm>
            <a:custGeom>
              <a:avLst/>
              <a:gdLst>
                <a:gd name="connsiteX0" fmla="*/ 148527 w 148526"/>
                <a:gd name="connsiteY0" fmla="*/ 62838 h 125676"/>
                <a:gd name="connsiteX1" fmla="*/ 85689 w 148526"/>
                <a:gd name="connsiteY1" fmla="*/ 0 h 125676"/>
                <a:gd name="connsiteX2" fmla="*/ 85689 w 148526"/>
                <a:gd name="connsiteY2" fmla="*/ 43796 h 125676"/>
                <a:gd name="connsiteX3" fmla="*/ 0 w 148526"/>
                <a:gd name="connsiteY3" fmla="*/ 43796 h 125676"/>
                <a:gd name="connsiteX4" fmla="*/ 0 w 148526"/>
                <a:gd name="connsiteY4" fmla="*/ 81880 h 125676"/>
                <a:gd name="connsiteX5" fmla="*/ 85689 w 148526"/>
                <a:gd name="connsiteY5" fmla="*/ 81880 h 125676"/>
                <a:gd name="connsiteX6" fmla="*/ 85689 w 148526"/>
                <a:gd name="connsiteY6" fmla="*/ 125677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26" h="125676">
                  <a:moveTo>
                    <a:pt x="148527" y="62838"/>
                  </a:moveTo>
                  <a:lnTo>
                    <a:pt x="85689" y="0"/>
                  </a:lnTo>
                  <a:lnTo>
                    <a:pt x="85689" y="43796"/>
                  </a:lnTo>
                  <a:lnTo>
                    <a:pt x="0" y="43796"/>
                  </a:lnTo>
                  <a:lnTo>
                    <a:pt x="0" y="81880"/>
                  </a:lnTo>
                  <a:lnTo>
                    <a:pt x="85689" y="81880"/>
                  </a:lnTo>
                  <a:lnTo>
                    <a:pt x="85689" y="125677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814662A-05CA-42C3-9905-B5224701C4E6}"/>
              </a:ext>
            </a:extLst>
          </p:cNvPr>
          <p:cNvSpPr txBox="1"/>
          <p:nvPr/>
        </p:nvSpPr>
        <p:spPr>
          <a:xfrm>
            <a:off x="7547340" y="5003134"/>
            <a:ext cx="1520083" cy="479394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defTabSz="91402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371">
                <a:solidFill>
                  <a:srgbClr val="000000"/>
                </a:solidFill>
                <a:latin typeface="Segoe UI Semibold"/>
              </a:rPr>
              <a:t>Azure VNET</a:t>
            </a:r>
          </a:p>
        </p:txBody>
      </p:sp>
      <p:pic>
        <p:nvPicPr>
          <p:cNvPr id="24" name="Graphic 105">
            <a:extLst>
              <a:ext uri="{FF2B5EF4-FFF2-40B4-BE49-F238E27FC236}">
                <a16:creationId xmlns:a16="http://schemas.microsoft.com/office/drawing/2014/main" id="{FA6BE84A-BAD6-44DC-8855-F10DE15A85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19486" y="5136566"/>
            <a:ext cx="448212" cy="21246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A008189-CFCF-4AA4-A088-123316ACAE1D}"/>
              </a:ext>
            </a:extLst>
          </p:cNvPr>
          <p:cNvCxnSpPr>
            <a:cxnSpLocks/>
            <a:endCxn id="17" idx="0"/>
          </p:cNvCxnSpPr>
          <p:nvPr/>
        </p:nvCxnSpPr>
        <p:spPr>
          <a:xfrm flipH="1" flipV="1">
            <a:off x="7842329" y="2031924"/>
            <a:ext cx="9347" cy="1159148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11E984-012F-4CC1-90E8-266E3A4A70AA}"/>
              </a:ext>
            </a:extLst>
          </p:cNvPr>
          <p:cNvCxnSpPr>
            <a:cxnSpLocks/>
          </p:cNvCxnSpPr>
          <p:nvPr/>
        </p:nvCxnSpPr>
        <p:spPr>
          <a:xfrm flipH="1" flipV="1">
            <a:off x="7825908" y="3635149"/>
            <a:ext cx="8712" cy="678896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194">
            <a:extLst>
              <a:ext uri="{FF2B5EF4-FFF2-40B4-BE49-F238E27FC236}">
                <a16:creationId xmlns:a16="http://schemas.microsoft.com/office/drawing/2014/main" id="{4645FFF5-2F43-4249-BD03-AA202D269604}"/>
              </a:ext>
            </a:extLst>
          </p:cNvPr>
          <p:cNvGrpSpPr/>
          <p:nvPr/>
        </p:nvGrpSpPr>
        <p:grpSpPr>
          <a:xfrm>
            <a:off x="7618327" y="3156267"/>
            <a:ext cx="467622" cy="466688"/>
            <a:chOff x="10849928" y="863324"/>
            <a:chExt cx="477000" cy="476047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A336A87-475D-484F-AB08-AE02BB2EE38A}"/>
                </a:ext>
              </a:extLst>
            </p:cNvPr>
            <p:cNvSpPr/>
            <p:nvPr/>
          </p:nvSpPr>
          <p:spPr>
            <a:xfrm>
              <a:off x="10849928" y="863324"/>
              <a:ext cx="477000" cy="476047"/>
            </a:xfrm>
            <a:custGeom>
              <a:avLst/>
              <a:gdLst>
                <a:gd name="connsiteX0" fmla="*/ 238024 w 477000"/>
                <a:gd name="connsiteY0" fmla="*/ 476048 h 476047"/>
                <a:gd name="connsiteX1" fmla="*/ 206605 w 477000"/>
                <a:gd name="connsiteY1" fmla="*/ 462719 h 476047"/>
                <a:gd name="connsiteX2" fmla="*/ 13329 w 477000"/>
                <a:gd name="connsiteY2" fmla="*/ 269443 h 476047"/>
                <a:gd name="connsiteX3" fmla="*/ 0 w 477000"/>
                <a:gd name="connsiteY3" fmla="*/ 238024 h 476047"/>
                <a:gd name="connsiteX4" fmla="*/ 13329 w 477000"/>
                <a:gd name="connsiteY4" fmla="*/ 206605 h 476047"/>
                <a:gd name="connsiteX5" fmla="*/ 206605 w 477000"/>
                <a:gd name="connsiteY5" fmla="*/ 13329 h 476047"/>
                <a:gd name="connsiteX6" fmla="*/ 238024 w 477000"/>
                <a:gd name="connsiteY6" fmla="*/ 0 h 476047"/>
                <a:gd name="connsiteX7" fmla="*/ 269443 w 477000"/>
                <a:gd name="connsiteY7" fmla="*/ 13329 h 476047"/>
                <a:gd name="connsiteX8" fmla="*/ 463671 w 477000"/>
                <a:gd name="connsiteY8" fmla="*/ 207557 h 476047"/>
                <a:gd name="connsiteX9" fmla="*/ 477000 w 477000"/>
                <a:gd name="connsiteY9" fmla="*/ 238976 h 476047"/>
                <a:gd name="connsiteX10" fmla="*/ 463671 w 477000"/>
                <a:gd name="connsiteY10" fmla="*/ 270395 h 476047"/>
                <a:gd name="connsiteX11" fmla="*/ 269443 w 477000"/>
                <a:gd name="connsiteY11" fmla="*/ 462719 h 476047"/>
                <a:gd name="connsiteX12" fmla="*/ 238024 w 477000"/>
                <a:gd name="connsiteY12" fmla="*/ 476048 h 4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000" h="476047">
                  <a:moveTo>
                    <a:pt x="238024" y="476048"/>
                  </a:moveTo>
                  <a:cubicBezTo>
                    <a:pt x="226599" y="476048"/>
                    <a:pt x="215174" y="471288"/>
                    <a:pt x="206605" y="462719"/>
                  </a:cubicBezTo>
                  <a:lnTo>
                    <a:pt x="13329" y="269443"/>
                  </a:lnTo>
                  <a:cubicBezTo>
                    <a:pt x="4760" y="260874"/>
                    <a:pt x="0" y="249449"/>
                    <a:pt x="0" y="238024"/>
                  </a:cubicBezTo>
                  <a:cubicBezTo>
                    <a:pt x="0" y="226599"/>
                    <a:pt x="4760" y="215174"/>
                    <a:pt x="13329" y="206605"/>
                  </a:cubicBezTo>
                  <a:lnTo>
                    <a:pt x="206605" y="13329"/>
                  </a:lnTo>
                  <a:cubicBezTo>
                    <a:pt x="215174" y="4760"/>
                    <a:pt x="226599" y="0"/>
                    <a:pt x="238024" y="0"/>
                  </a:cubicBezTo>
                  <a:cubicBezTo>
                    <a:pt x="249449" y="0"/>
                    <a:pt x="260874" y="4760"/>
                    <a:pt x="269443" y="13329"/>
                  </a:cubicBezTo>
                  <a:lnTo>
                    <a:pt x="463671" y="207557"/>
                  </a:lnTo>
                  <a:cubicBezTo>
                    <a:pt x="472240" y="216126"/>
                    <a:pt x="477000" y="226599"/>
                    <a:pt x="477000" y="238976"/>
                  </a:cubicBezTo>
                  <a:cubicBezTo>
                    <a:pt x="477000" y="250401"/>
                    <a:pt x="472240" y="261826"/>
                    <a:pt x="463671" y="270395"/>
                  </a:cubicBezTo>
                  <a:lnTo>
                    <a:pt x="269443" y="462719"/>
                  </a:lnTo>
                  <a:cubicBezTo>
                    <a:pt x="260874" y="471288"/>
                    <a:pt x="249449" y="476048"/>
                    <a:pt x="238024" y="476048"/>
                  </a:cubicBezTo>
                </a:path>
              </a:pathLst>
            </a:custGeom>
            <a:solidFill>
              <a:schemeClr val="accent5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51599CF-29FF-43A4-99C5-0D8727467746}"/>
                </a:ext>
              </a:extLst>
            </p:cNvPr>
            <p:cNvSpPr/>
            <p:nvPr/>
          </p:nvSpPr>
          <p:spPr>
            <a:xfrm>
              <a:off x="10849928" y="863324"/>
              <a:ext cx="329425" cy="378934"/>
            </a:xfrm>
            <a:custGeom>
              <a:avLst/>
              <a:gdLst>
                <a:gd name="connsiteX0" fmla="*/ 269443 w 329425"/>
                <a:gd name="connsiteY0" fmla="*/ 13329 h 378934"/>
                <a:gd name="connsiteX1" fmla="*/ 238024 w 329425"/>
                <a:gd name="connsiteY1" fmla="*/ 0 h 378934"/>
                <a:gd name="connsiteX2" fmla="*/ 206605 w 329425"/>
                <a:gd name="connsiteY2" fmla="*/ 13329 h 378934"/>
                <a:gd name="connsiteX3" fmla="*/ 13329 w 329425"/>
                <a:gd name="connsiteY3" fmla="*/ 206605 h 378934"/>
                <a:gd name="connsiteX4" fmla="*/ 0 w 329425"/>
                <a:gd name="connsiteY4" fmla="*/ 238024 h 378934"/>
                <a:gd name="connsiteX5" fmla="*/ 13329 w 329425"/>
                <a:gd name="connsiteY5" fmla="*/ 269443 h 378934"/>
                <a:gd name="connsiteX6" fmla="*/ 122820 w 329425"/>
                <a:gd name="connsiteY6" fmla="*/ 378934 h 378934"/>
                <a:gd name="connsiteX7" fmla="*/ 329425 w 329425"/>
                <a:gd name="connsiteY7" fmla="*/ 73311 h 378934"/>
                <a:gd name="connsiteX8" fmla="*/ 269443 w 329425"/>
                <a:gd name="connsiteY8" fmla="*/ 13329 h 3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25" h="378934">
                  <a:moveTo>
                    <a:pt x="269443" y="13329"/>
                  </a:moveTo>
                  <a:cubicBezTo>
                    <a:pt x="260874" y="4760"/>
                    <a:pt x="249449" y="0"/>
                    <a:pt x="238024" y="0"/>
                  </a:cubicBezTo>
                  <a:cubicBezTo>
                    <a:pt x="226599" y="0"/>
                    <a:pt x="215174" y="4760"/>
                    <a:pt x="206605" y="13329"/>
                  </a:cubicBezTo>
                  <a:lnTo>
                    <a:pt x="13329" y="206605"/>
                  </a:lnTo>
                  <a:cubicBezTo>
                    <a:pt x="4760" y="215174"/>
                    <a:pt x="0" y="226599"/>
                    <a:pt x="0" y="238024"/>
                  </a:cubicBezTo>
                  <a:cubicBezTo>
                    <a:pt x="0" y="249449"/>
                    <a:pt x="4760" y="260874"/>
                    <a:pt x="13329" y="269443"/>
                  </a:cubicBezTo>
                  <a:lnTo>
                    <a:pt x="122820" y="378934"/>
                  </a:lnTo>
                  <a:lnTo>
                    <a:pt x="329425" y="73311"/>
                  </a:lnTo>
                  <a:lnTo>
                    <a:pt x="269443" y="13329"/>
                  </a:lnTo>
                  <a:close/>
                </a:path>
              </a:pathLst>
            </a:custGeom>
            <a:solidFill>
              <a:schemeClr val="accent5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674B8DD-1011-4404-8DE9-D9AC6ABCF0C0}"/>
                </a:ext>
              </a:extLst>
            </p:cNvPr>
            <p:cNvSpPr/>
            <p:nvPr/>
          </p:nvSpPr>
          <p:spPr>
            <a:xfrm>
              <a:off x="11025113" y="905216"/>
              <a:ext cx="125676" cy="154239"/>
            </a:xfrm>
            <a:custGeom>
              <a:avLst/>
              <a:gdLst>
                <a:gd name="connsiteX0" fmla="*/ 62838 w 125676"/>
                <a:gd name="connsiteY0" fmla="*/ 0 h 154239"/>
                <a:gd name="connsiteX1" fmla="*/ 0 w 125676"/>
                <a:gd name="connsiteY1" fmla="*/ 62838 h 154239"/>
                <a:gd name="connsiteX2" fmla="*/ 44749 w 125676"/>
                <a:gd name="connsiteY2" fmla="*/ 62838 h 154239"/>
                <a:gd name="connsiteX3" fmla="*/ 44749 w 125676"/>
                <a:gd name="connsiteY3" fmla="*/ 154240 h 154239"/>
                <a:gd name="connsiteX4" fmla="*/ 81880 w 125676"/>
                <a:gd name="connsiteY4" fmla="*/ 154240 h 154239"/>
                <a:gd name="connsiteX5" fmla="*/ 81880 w 125676"/>
                <a:gd name="connsiteY5" fmla="*/ 62838 h 154239"/>
                <a:gd name="connsiteX6" fmla="*/ 125677 w 125676"/>
                <a:gd name="connsiteY6" fmla="*/ 62838 h 1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4239">
                  <a:moveTo>
                    <a:pt x="62838" y="0"/>
                  </a:moveTo>
                  <a:lnTo>
                    <a:pt x="0" y="62838"/>
                  </a:lnTo>
                  <a:lnTo>
                    <a:pt x="44749" y="62838"/>
                  </a:lnTo>
                  <a:lnTo>
                    <a:pt x="44749" y="154240"/>
                  </a:lnTo>
                  <a:lnTo>
                    <a:pt x="81880" y="154240"/>
                  </a:lnTo>
                  <a:lnTo>
                    <a:pt x="81880" y="62838"/>
                  </a:lnTo>
                  <a:lnTo>
                    <a:pt x="125677" y="62838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9E7EE07-0888-45B4-B398-49EF44DB5DC1}"/>
                </a:ext>
              </a:extLst>
            </p:cNvPr>
            <p:cNvSpPr/>
            <p:nvPr/>
          </p:nvSpPr>
          <p:spPr>
            <a:xfrm>
              <a:off x="11025113" y="1145144"/>
              <a:ext cx="125676" cy="152335"/>
            </a:xfrm>
            <a:custGeom>
              <a:avLst/>
              <a:gdLst>
                <a:gd name="connsiteX0" fmla="*/ 62838 w 125676"/>
                <a:gd name="connsiteY0" fmla="*/ 152335 h 152335"/>
                <a:gd name="connsiteX1" fmla="*/ 125677 w 125676"/>
                <a:gd name="connsiteY1" fmla="*/ 89497 h 152335"/>
                <a:gd name="connsiteX2" fmla="*/ 80928 w 125676"/>
                <a:gd name="connsiteY2" fmla="*/ 89497 h 152335"/>
                <a:gd name="connsiteX3" fmla="*/ 80928 w 125676"/>
                <a:gd name="connsiteY3" fmla="*/ 0 h 152335"/>
                <a:gd name="connsiteX4" fmla="*/ 43796 w 125676"/>
                <a:gd name="connsiteY4" fmla="*/ 0 h 152335"/>
                <a:gd name="connsiteX5" fmla="*/ 43796 w 125676"/>
                <a:gd name="connsiteY5" fmla="*/ 89497 h 152335"/>
                <a:gd name="connsiteX6" fmla="*/ 0 w 125676"/>
                <a:gd name="connsiteY6" fmla="*/ 89497 h 1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2335">
                  <a:moveTo>
                    <a:pt x="62838" y="152335"/>
                  </a:moveTo>
                  <a:lnTo>
                    <a:pt x="125677" y="89497"/>
                  </a:lnTo>
                  <a:lnTo>
                    <a:pt x="80928" y="89497"/>
                  </a:lnTo>
                  <a:lnTo>
                    <a:pt x="80928" y="0"/>
                  </a:lnTo>
                  <a:lnTo>
                    <a:pt x="43796" y="0"/>
                  </a:lnTo>
                  <a:lnTo>
                    <a:pt x="43796" y="89497"/>
                  </a:lnTo>
                  <a:lnTo>
                    <a:pt x="0" y="89497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79DE7B-632C-4CED-9BC1-6F4A24B02250}"/>
                </a:ext>
              </a:extLst>
            </p:cNvPr>
            <p:cNvSpPr/>
            <p:nvPr/>
          </p:nvSpPr>
          <p:spPr>
            <a:xfrm>
              <a:off x="11117466" y="1038509"/>
              <a:ext cx="147574" cy="125676"/>
            </a:xfrm>
            <a:custGeom>
              <a:avLst/>
              <a:gdLst>
                <a:gd name="connsiteX0" fmla="*/ 0 w 147574"/>
                <a:gd name="connsiteY0" fmla="*/ 62838 h 125676"/>
                <a:gd name="connsiteX1" fmla="*/ 62838 w 147574"/>
                <a:gd name="connsiteY1" fmla="*/ 125677 h 125676"/>
                <a:gd name="connsiteX2" fmla="*/ 62838 w 147574"/>
                <a:gd name="connsiteY2" fmla="*/ 81880 h 125676"/>
                <a:gd name="connsiteX3" fmla="*/ 147575 w 147574"/>
                <a:gd name="connsiteY3" fmla="*/ 81880 h 125676"/>
                <a:gd name="connsiteX4" fmla="*/ 147575 w 147574"/>
                <a:gd name="connsiteY4" fmla="*/ 43796 h 125676"/>
                <a:gd name="connsiteX5" fmla="*/ 62838 w 147574"/>
                <a:gd name="connsiteY5" fmla="*/ 43796 h 125676"/>
                <a:gd name="connsiteX6" fmla="*/ 62838 w 147574"/>
                <a:gd name="connsiteY6" fmla="*/ 0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74" h="125676">
                  <a:moveTo>
                    <a:pt x="0" y="62838"/>
                  </a:moveTo>
                  <a:lnTo>
                    <a:pt x="62838" y="125677"/>
                  </a:lnTo>
                  <a:lnTo>
                    <a:pt x="62838" y="81880"/>
                  </a:lnTo>
                  <a:lnTo>
                    <a:pt x="147575" y="81880"/>
                  </a:lnTo>
                  <a:lnTo>
                    <a:pt x="147575" y="43796"/>
                  </a:lnTo>
                  <a:lnTo>
                    <a:pt x="62838" y="43796"/>
                  </a:lnTo>
                  <a:lnTo>
                    <a:pt x="62838" y="0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82397B2-D0D1-453A-A66B-57B9F553E02C}"/>
                </a:ext>
              </a:extLst>
            </p:cNvPr>
            <p:cNvSpPr/>
            <p:nvPr/>
          </p:nvSpPr>
          <p:spPr>
            <a:xfrm>
              <a:off x="10910862" y="1038509"/>
              <a:ext cx="148526" cy="125676"/>
            </a:xfrm>
            <a:custGeom>
              <a:avLst/>
              <a:gdLst>
                <a:gd name="connsiteX0" fmla="*/ 148527 w 148526"/>
                <a:gd name="connsiteY0" fmla="*/ 62838 h 125676"/>
                <a:gd name="connsiteX1" fmla="*/ 85689 w 148526"/>
                <a:gd name="connsiteY1" fmla="*/ 0 h 125676"/>
                <a:gd name="connsiteX2" fmla="*/ 85689 w 148526"/>
                <a:gd name="connsiteY2" fmla="*/ 43796 h 125676"/>
                <a:gd name="connsiteX3" fmla="*/ 0 w 148526"/>
                <a:gd name="connsiteY3" fmla="*/ 43796 h 125676"/>
                <a:gd name="connsiteX4" fmla="*/ 0 w 148526"/>
                <a:gd name="connsiteY4" fmla="*/ 81880 h 125676"/>
                <a:gd name="connsiteX5" fmla="*/ 85689 w 148526"/>
                <a:gd name="connsiteY5" fmla="*/ 81880 h 125676"/>
                <a:gd name="connsiteX6" fmla="*/ 85689 w 148526"/>
                <a:gd name="connsiteY6" fmla="*/ 125677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26" h="125676">
                  <a:moveTo>
                    <a:pt x="148527" y="62838"/>
                  </a:moveTo>
                  <a:lnTo>
                    <a:pt x="85689" y="0"/>
                  </a:lnTo>
                  <a:lnTo>
                    <a:pt x="85689" y="43796"/>
                  </a:lnTo>
                  <a:lnTo>
                    <a:pt x="0" y="43796"/>
                  </a:lnTo>
                  <a:lnTo>
                    <a:pt x="0" y="81880"/>
                  </a:lnTo>
                  <a:lnTo>
                    <a:pt x="85689" y="81880"/>
                  </a:lnTo>
                  <a:lnTo>
                    <a:pt x="85689" y="125677"/>
                  </a:lnTo>
                  <a:close/>
                </a:path>
              </a:pathLst>
            </a:custGeom>
            <a:solidFill>
              <a:schemeClr val="tx1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7"/>
              <a:endParaRPr lang="en-US" sz="1765">
                <a:solidFill>
                  <a:srgbClr val="000000"/>
                </a:solidFill>
                <a:latin typeface="Segoe UI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BB2E875-7D9D-4D70-8E69-567DDAA237EF}"/>
              </a:ext>
            </a:extLst>
          </p:cNvPr>
          <p:cNvSpPr txBox="1"/>
          <p:nvPr/>
        </p:nvSpPr>
        <p:spPr>
          <a:xfrm>
            <a:off x="7180275" y="5398961"/>
            <a:ext cx="1767371" cy="4558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200" b="1">
                <a:solidFill>
                  <a:srgbClr val="3C3C41"/>
                </a:solidFill>
                <a:latin typeface="Segoe UI"/>
              </a:rPr>
              <a:t>10.1.1.0/24</a:t>
            </a:r>
            <a:endParaRPr lang="en-US" sz="1200" b="1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6207397-FBE8-3C44-9C80-53CB8DC899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9054" y="3141913"/>
            <a:ext cx="593379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516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96A76E0-96C9-0347-ADBA-D84D190C7520}"/>
              </a:ext>
            </a:extLst>
          </p:cNvPr>
          <p:cNvSpPr/>
          <p:nvPr/>
        </p:nvSpPr>
        <p:spPr bwMode="auto">
          <a:xfrm>
            <a:off x="4110426" y="1661846"/>
            <a:ext cx="3971147" cy="3990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00D40-20E4-E242-98EB-E3764E5ECB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081" y="1370200"/>
            <a:ext cx="2874679" cy="489973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Global Reach</a:t>
            </a:r>
          </a:p>
          <a:p>
            <a:pPr marL="0" indent="0">
              <a:buNone/>
            </a:pPr>
            <a:r>
              <a:rPr lang="en-US" sz="1800" b="1" dirty="0"/>
              <a:t>Link ExpressRoute circuits together to:</a:t>
            </a: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Create a private network </a:t>
            </a:r>
            <a:r>
              <a:rPr lang="en-US" sz="1800" dirty="0">
                <a:solidFill>
                  <a:srgbClr val="000000"/>
                </a:solidFill>
              </a:rPr>
              <a:t>between your on-premises networks. GR connection established between the ExpressRoute circuits you own.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Connect your on-premises</a:t>
            </a:r>
            <a:r>
              <a:rPr lang="en-US" sz="1800" dirty="0"/>
              <a:t> environment to your AVS private clouds.  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BFB05-898B-4002-9F7C-26115633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Terminology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D2BABB8-FC03-4017-87BA-FB0F3FD01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95" y="1750051"/>
            <a:ext cx="3765306" cy="37564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8CD2C6-329E-034E-832B-831760546D9B}"/>
              </a:ext>
            </a:extLst>
          </p:cNvPr>
          <p:cNvSpPr/>
          <p:nvPr/>
        </p:nvSpPr>
        <p:spPr bwMode="auto">
          <a:xfrm>
            <a:off x="8307386" y="1661845"/>
            <a:ext cx="3834419" cy="3990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78DC827E-EF3F-4D53-AFBA-8A1DE1960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12" y="1750051"/>
            <a:ext cx="3625580" cy="37564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AB2E60-25AC-4483-A4CA-786F99D92522}"/>
              </a:ext>
            </a:extLst>
          </p:cNvPr>
          <p:cNvCxnSpPr>
            <a:cxnSpLocks/>
          </p:cNvCxnSpPr>
          <p:nvPr/>
        </p:nvCxnSpPr>
        <p:spPr>
          <a:xfrm flipH="1">
            <a:off x="5736575" y="4663821"/>
            <a:ext cx="801371" cy="0"/>
          </a:xfrm>
          <a:prstGeom prst="line">
            <a:avLst/>
          </a:prstGeom>
          <a:ln w="57150">
            <a:solidFill>
              <a:srgbClr val="92D05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40D9FD4-409C-454A-AF29-3718AB80A41F}"/>
              </a:ext>
            </a:extLst>
          </p:cNvPr>
          <p:cNvSpPr/>
          <p:nvPr/>
        </p:nvSpPr>
        <p:spPr>
          <a:xfrm>
            <a:off x="4723247" y="1446401"/>
            <a:ext cx="2442940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defTabSz="914437">
              <a:buSzPct val="90000"/>
            </a:pPr>
            <a:r>
              <a:rPr lang="en-US" sz="1400" b="1" dirty="0">
                <a:solidFill>
                  <a:srgbClr val="000000"/>
                </a:solidFill>
              </a:rPr>
              <a:t>        Without Global Reach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8299D-A2F7-43F8-BAF9-127000CF621D}"/>
              </a:ext>
            </a:extLst>
          </p:cNvPr>
          <p:cNvSpPr/>
          <p:nvPr/>
        </p:nvSpPr>
        <p:spPr>
          <a:xfrm>
            <a:off x="8990832" y="1446401"/>
            <a:ext cx="2442940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defTabSz="914437">
              <a:buSzPct val="90000"/>
            </a:pPr>
            <a:r>
              <a:rPr lang="en-US" sz="1400" b="1" dirty="0">
                <a:solidFill>
                  <a:srgbClr val="000000"/>
                </a:solidFill>
              </a:rPr>
              <a:t>  With Global Reach Enabled</a:t>
            </a:r>
          </a:p>
        </p:txBody>
      </p:sp>
    </p:spTree>
    <p:extLst>
      <p:ext uri="{BB962C8B-B14F-4D97-AF65-F5344CB8AC3E}">
        <p14:creationId xmlns:p14="http://schemas.microsoft.com/office/powerpoint/2010/main" val="374190095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Azure VMware Solution (AVS) Network Connectivity</a:t>
            </a:r>
          </a:p>
        </p:txBody>
      </p:sp>
    </p:spTree>
    <p:extLst>
      <p:ext uri="{BB962C8B-B14F-4D97-AF65-F5344CB8AC3E}">
        <p14:creationId xmlns:p14="http://schemas.microsoft.com/office/powerpoint/2010/main" val="32494969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982A-BD31-429D-B673-171BCC37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Azure VMware Solution – Connectivity </a:t>
            </a:r>
          </a:p>
        </p:txBody>
      </p:sp>
      <p:sp>
        <p:nvSpPr>
          <p:cNvPr id="177" name="Freeform 13" title="Icon of a cloud">
            <a:extLst>
              <a:ext uri="{FF2B5EF4-FFF2-40B4-BE49-F238E27FC236}">
                <a16:creationId xmlns:a16="http://schemas.microsoft.com/office/drawing/2014/main" id="{03346333-0368-44B4-AD05-04CC8FE3CAE7}"/>
              </a:ext>
            </a:extLst>
          </p:cNvPr>
          <p:cNvSpPr>
            <a:spLocks noChangeAspect="1"/>
          </p:cNvSpPr>
          <p:nvPr/>
        </p:nvSpPr>
        <p:spPr bwMode="auto">
          <a:xfrm>
            <a:off x="4180593" y="2183839"/>
            <a:ext cx="7006216" cy="4227612"/>
          </a:xfrm>
          <a:custGeom>
            <a:avLst/>
            <a:gdLst>
              <a:gd name="T0" fmla="*/ 384 w 771"/>
              <a:gd name="T1" fmla="*/ 0 h 422"/>
              <a:gd name="T2" fmla="*/ 549 w 771"/>
              <a:gd name="T3" fmla="*/ 110 h 422"/>
              <a:gd name="T4" fmla="*/ 551 w 771"/>
              <a:gd name="T5" fmla="*/ 115 h 422"/>
              <a:gd name="T6" fmla="*/ 565 w 771"/>
              <a:gd name="T7" fmla="*/ 110 h 422"/>
              <a:gd name="T8" fmla="*/ 612 w 771"/>
              <a:gd name="T9" fmla="*/ 103 h 422"/>
              <a:gd name="T10" fmla="*/ 771 w 771"/>
              <a:gd name="T11" fmla="*/ 262 h 422"/>
              <a:gd name="T12" fmla="*/ 628 w 771"/>
              <a:gd name="T13" fmla="*/ 420 h 422"/>
              <a:gd name="T14" fmla="*/ 616 w 771"/>
              <a:gd name="T15" fmla="*/ 421 h 422"/>
              <a:gd name="T16" fmla="*/ 610 w 771"/>
              <a:gd name="T17" fmla="*/ 421 h 422"/>
              <a:gd name="T18" fmla="*/ 98 w 771"/>
              <a:gd name="T19" fmla="*/ 421 h 422"/>
              <a:gd name="T20" fmla="*/ 91 w 771"/>
              <a:gd name="T21" fmla="*/ 422 h 422"/>
              <a:gd name="T22" fmla="*/ 74 w 771"/>
              <a:gd name="T23" fmla="*/ 419 h 422"/>
              <a:gd name="T24" fmla="*/ 12 w 771"/>
              <a:gd name="T25" fmla="*/ 312 h 422"/>
              <a:gd name="T26" fmla="*/ 101 w 771"/>
              <a:gd name="T27" fmla="*/ 247 h 422"/>
              <a:gd name="T28" fmla="*/ 108 w 771"/>
              <a:gd name="T29" fmla="*/ 249 h 422"/>
              <a:gd name="T30" fmla="*/ 106 w 771"/>
              <a:gd name="T31" fmla="*/ 238 h 422"/>
              <a:gd name="T32" fmla="*/ 119 w 771"/>
              <a:gd name="T33" fmla="*/ 179 h 422"/>
              <a:gd name="T34" fmla="*/ 201 w 771"/>
              <a:gd name="T35" fmla="*/ 128 h 422"/>
              <a:gd name="T36" fmla="*/ 213 w 771"/>
              <a:gd name="T37" fmla="*/ 128 h 422"/>
              <a:gd name="T38" fmla="*/ 213 w 771"/>
              <a:gd name="T39" fmla="*/ 127 h 422"/>
              <a:gd name="T40" fmla="*/ 384 w 771"/>
              <a:gd name="T41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1" h="422">
                <a:moveTo>
                  <a:pt x="384" y="0"/>
                </a:moveTo>
                <a:cubicBezTo>
                  <a:pt x="458" y="0"/>
                  <a:pt x="522" y="46"/>
                  <a:pt x="549" y="110"/>
                </a:cubicBezTo>
                <a:cubicBezTo>
                  <a:pt x="551" y="115"/>
                  <a:pt x="551" y="115"/>
                  <a:pt x="551" y="115"/>
                </a:cubicBezTo>
                <a:cubicBezTo>
                  <a:pt x="565" y="110"/>
                  <a:pt x="565" y="110"/>
                  <a:pt x="565" y="110"/>
                </a:cubicBezTo>
                <a:cubicBezTo>
                  <a:pt x="580" y="105"/>
                  <a:pt x="596" y="103"/>
                  <a:pt x="612" y="103"/>
                </a:cubicBezTo>
                <a:cubicBezTo>
                  <a:pt x="700" y="103"/>
                  <a:pt x="771" y="174"/>
                  <a:pt x="771" y="262"/>
                </a:cubicBezTo>
                <a:cubicBezTo>
                  <a:pt x="771" y="344"/>
                  <a:pt x="708" y="412"/>
                  <a:pt x="628" y="420"/>
                </a:cubicBezTo>
                <a:cubicBezTo>
                  <a:pt x="616" y="421"/>
                  <a:pt x="616" y="421"/>
                  <a:pt x="616" y="421"/>
                </a:cubicBezTo>
                <a:cubicBezTo>
                  <a:pt x="610" y="421"/>
                  <a:pt x="610" y="421"/>
                  <a:pt x="610" y="421"/>
                </a:cubicBezTo>
                <a:cubicBezTo>
                  <a:pt x="98" y="421"/>
                  <a:pt x="98" y="421"/>
                  <a:pt x="98" y="421"/>
                </a:cubicBezTo>
                <a:cubicBezTo>
                  <a:pt x="91" y="422"/>
                  <a:pt x="91" y="422"/>
                  <a:pt x="91" y="422"/>
                </a:cubicBezTo>
                <a:cubicBezTo>
                  <a:pt x="85" y="421"/>
                  <a:pt x="79" y="420"/>
                  <a:pt x="74" y="419"/>
                </a:cubicBezTo>
                <a:cubicBezTo>
                  <a:pt x="27" y="406"/>
                  <a:pt x="0" y="359"/>
                  <a:pt x="12" y="312"/>
                </a:cubicBezTo>
                <a:cubicBezTo>
                  <a:pt x="23" y="271"/>
                  <a:pt x="61" y="245"/>
                  <a:pt x="101" y="247"/>
                </a:cubicBezTo>
                <a:cubicBezTo>
                  <a:pt x="108" y="249"/>
                  <a:pt x="108" y="249"/>
                  <a:pt x="108" y="249"/>
                </a:cubicBezTo>
                <a:cubicBezTo>
                  <a:pt x="106" y="238"/>
                  <a:pt x="106" y="238"/>
                  <a:pt x="106" y="238"/>
                </a:cubicBezTo>
                <a:cubicBezTo>
                  <a:pt x="105" y="218"/>
                  <a:pt x="109" y="198"/>
                  <a:pt x="119" y="179"/>
                </a:cubicBezTo>
                <a:cubicBezTo>
                  <a:pt x="137" y="148"/>
                  <a:pt x="168" y="130"/>
                  <a:pt x="201" y="128"/>
                </a:cubicBezTo>
                <a:cubicBezTo>
                  <a:pt x="213" y="128"/>
                  <a:pt x="213" y="128"/>
                  <a:pt x="213" y="128"/>
                </a:cubicBezTo>
                <a:cubicBezTo>
                  <a:pt x="213" y="127"/>
                  <a:pt x="213" y="127"/>
                  <a:pt x="213" y="127"/>
                </a:cubicBezTo>
                <a:cubicBezTo>
                  <a:pt x="236" y="53"/>
                  <a:pt x="304" y="0"/>
                  <a:pt x="384" y="0"/>
                </a:cubicBezTo>
                <a:close/>
              </a:path>
            </a:pathLst>
          </a:custGeom>
          <a:noFill/>
          <a:ln w="19050" cap="sq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C6D33BE-19A9-4031-B752-2732C52ABDCC}"/>
              </a:ext>
            </a:extLst>
          </p:cNvPr>
          <p:cNvSpPr/>
          <p:nvPr/>
        </p:nvSpPr>
        <p:spPr bwMode="auto">
          <a:xfrm>
            <a:off x="4792024" y="4952467"/>
            <a:ext cx="1627565" cy="724828"/>
          </a:xfrm>
          <a:prstGeom prst="roundRect">
            <a:avLst/>
          </a:prstGeom>
          <a:noFill/>
          <a:ln w="19050" cap="sq">
            <a:solidFill>
              <a:schemeClr val="accent4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C47D659-CF6F-4EB6-92B0-246F370939C9}"/>
              </a:ext>
            </a:extLst>
          </p:cNvPr>
          <p:cNvSpPr/>
          <p:nvPr/>
        </p:nvSpPr>
        <p:spPr bwMode="auto">
          <a:xfrm>
            <a:off x="1744295" y="1308364"/>
            <a:ext cx="4068478" cy="1443578"/>
          </a:xfrm>
          <a:prstGeom prst="roundRect">
            <a:avLst/>
          </a:prstGeom>
          <a:noFill/>
          <a:ln w="28575">
            <a:solidFill>
              <a:schemeClr val="accent1">
                <a:lumMod val="1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08" tIns="143367" rIns="179208" bIns="14336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6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BB717D-BED6-491B-B8D7-0DEFE64A221B}"/>
              </a:ext>
            </a:extLst>
          </p:cNvPr>
          <p:cNvGrpSpPr/>
          <p:nvPr/>
        </p:nvGrpSpPr>
        <p:grpSpPr>
          <a:xfrm>
            <a:off x="1664321" y="2148862"/>
            <a:ext cx="761868" cy="668942"/>
            <a:chOff x="7616519" y="4785178"/>
            <a:chExt cx="2484865" cy="180472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035FA23-0934-4B93-9068-E48B5C728258}"/>
                </a:ext>
              </a:extLst>
            </p:cNvPr>
            <p:cNvGrpSpPr/>
            <p:nvPr/>
          </p:nvGrpSpPr>
          <p:grpSpPr>
            <a:xfrm>
              <a:off x="7616519" y="4785178"/>
              <a:ext cx="1804730" cy="1804729"/>
              <a:chOff x="5037519" y="5142545"/>
              <a:chExt cx="1219200" cy="1219200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C0BC7E9-E8F4-40C5-8524-5F1E07001075}"/>
                  </a:ext>
                </a:extLst>
              </p:cNvPr>
              <p:cNvSpPr/>
              <p:nvPr/>
            </p:nvSpPr>
            <p:spPr>
              <a:xfrm>
                <a:off x="5037519" y="5142545"/>
                <a:ext cx="609600" cy="1219200"/>
              </a:xfrm>
              <a:custGeom>
                <a:avLst/>
                <a:gdLst>
                  <a:gd name="connsiteX0" fmla="*/ 0 w 609600"/>
                  <a:gd name="connsiteY0" fmla="*/ 0 h 1219200"/>
                  <a:gd name="connsiteX1" fmla="*/ 609600 w 609600"/>
                  <a:gd name="connsiteY1" fmla="*/ 0 h 1219200"/>
                  <a:gd name="connsiteX2" fmla="*/ 609600 w 609600"/>
                  <a:gd name="connsiteY2" fmla="*/ 1219200 h 1219200"/>
                  <a:gd name="connsiteX3" fmla="*/ 0 w 609600"/>
                  <a:gd name="connsiteY3" fmla="*/ 12192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00" h="1219200">
                    <a:moveTo>
                      <a:pt x="0" y="0"/>
                    </a:moveTo>
                    <a:lnTo>
                      <a:pt x="609600" y="0"/>
                    </a:lnTo>
                    <a:lnTo>
                      <a:pt x="609600" y="1219200"/>
                    </a:lnTo>
                    <a:lnTo>
                      <a:pt x="0" y="1219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CB69C5D-3F1E-4BC6-903D-507EF60353EC}"/>
                  </a:ext>
                </a:extLst>
              </p:cNvPr>
              <p:cNvGrpSpPr/>
              <p:nvPr/>
            </p:nvGrpSpPr>
            <p:grpSpPr>
              <a:xfrm>
                <a:off x="5189919" y="5333045"/>
                <a:ext cx="1066800" cy="1028700"/>
                <a:chOff x="5189919" y="5333045"/>
                <a:chExt cx="1066800" cy="1028700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7F52842-1C37-4B61-BD5F-C41130F3623F}"/>
                    </a:ext>
                  </a:extLst>
                </p:cNvPr>
                <p:cNvSpPr/>
                <p:nvPr/>
              </p:nvSpPr>
              <p:spPr>
                <a:xfrm>
                  <a:off x="5647119" y="5752145"/>
                  <a:ext cx="609600" cy="609600"/>
                </a:xfrm>
                <a:custGeom>
                  <a:avLst/>
                  <a:gdLst>
                    <a:gd name="connsiteX0" fmla="*/ 0 w 609600"/>
                    <a:gd name="connsiteY0" fmla="*/ 0 h 609600"/>
                    <a:gd name="connsiteX1" fmla="*/ 609600 w 609600"/>
                    <a:gd name="connsiteY1" fmla="*/ 0 h 609600"/>
                    <a:gd name="connsiteX2" fmla="*/ 609600 w 609600"/>
                    <a:gd name="connsiteY2" fmla="*/ 609600 h 609600"/>
                    <a:gd name="connsiteX3" fmla="*/ 0 w 609600"/>
                    <a:gd name="connsiteY3" fmla="*/ 6096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6096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609600"/>
                      </a:lnTo>
                      <a:lnTo>
                        <a:pt x="0" y="6096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779528C0-0AEA-4F7E-877A-A72D1143D9A8}"/>
                    </a:ext>
                  </a:extLst>
                </p:cNvPr>
                <p:cNvSpPr/>
                <p:nvPr/>
              </p:nvSpPr>
              <p:spPr>
                <a:xfrm>
                  <a:off x="5189919" y="53330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6E4B042F-93C7-47F3-9F34-021937AE961A}"/>
                    </a:ext>
                  </a:extLst>
                </p:cNvPr>
                <p:cNvSpPr/>
                <p:nvPr/>
              </p:nvSpPr>
              <p:spPr>
                <a:xfrm>
                  <a:off x="5380419" y="53330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527C57A-41D6-4557-AA74-CA9F3336F50F}"/>
                    </a:ext>
                  </a:extLst>
                </p:cNvPr>
                <p:cNvSpPr/>
                <p:nvPr/>
              </p:nvSpPr>
              <p:spPr>
                <a:xfrm>
                  <a:off x="5189919" y="5523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4F167425-247F-487F-A348-A1C59239E125}"/>
                    </a:ext>
                  </a:extLst>
                </p:cNvPr>
                <p:cNvSpPr/>
                <p:nvPr/>
              </p:nvSpPr>
              <p:spPr>
                <a:xfrm>
                  <a:off x="5380419" y="5523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8038D20C-9B79-4E1F-B8DC-1750D0936F8A}"/>
                    </a:ext>
                  </a:extLst>
                </p:cNvPr>
                <p:cNvSpPr/>
                <p:nvPr/>
              </p:nvSpPr>
              <p:spPr>
                <a:xfrm>
                  <a:off x="5189919" y="57140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88A2B2D5-FAC0-4B9A-B49E-1FD233B47C85}"/>
                    </a:ext>
                  </a:extLst>
                </p:cNvPr>
                <p:cNvSpPr/>
                <p:nvPr/>
              </p:nvSpPr>
              <p:spPr>
                <a:xfrm>
                  <a:off x="5380419" y="57140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9A870CF-4CDC-41EC-8267-0F0BACB5D089}"/>
                    </a:ext>
                  </a:extLst>
                </p:cNvPr>
                <p:cNvSpPr/>
                <p:nvPr/>
              </p:nvSpPr>
              <p:spPr>
                <a:xfrm>
                  <a:off x="5189919" y="5904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D2B0A67-0194-42AD-BF3A-37F2FC4627D0}"/>
                    </a:ext>
                  </a:extLst>
                </p:cNvPr>
                <p:cNvSpPr/>
                <p:nvPr/>
              </p:nvSpPr>
              <p:spPr>
                <a:xfrm>
                  <a:off x="5380419" y="5904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46FA8A1-AE5F-4BC3-8528-945286BBD96F}"/>
                  </a:ext>
                </a:extLst>
              </p:cNvPr>
              <p:cNvGrpSpPr/>
              <p:nvPr/>
            </p:nvGrpSpPr>
            <p:grpSpPr>
              <a:xfrm>
                <a:off x="5799519" y="5904545"/>
                <a:ext cx="304800" cy="457200"/>
                <a:chOff x="5799519" y="5904545"/>
                <a:chExt cx="304800" cy="457200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34EA7E15-F6E5-40DB-BE5A-A2E8EE27B18E}"/>
                    </a:ext>
                  </a:extLst>
                </p:cNvPr>
                <p:cNvSpPr/>
                <p:nvPr/>
              </p:nvSpPr>
              <p:spPr>
                <a:xfrm>
                  <a:off x="5875719" y="6209345"/>
                  <a:ext cx="152400" cy="152400"/>
                </a:xfrm>
                <a:custGeom>
                  <a:avLst/>
                  <a:gdLst>
                    <a:gd name="connsiteX0" fmla="*/ 0 w 152400"/>
                    <a:gd name="connsiteY0" fmla="*/ 0 h 152400"/>
                    <a:gd name="connsiteX1" fmla="*/ 152400 w 152400"/>
                    <a:gd name="connsiteY1" fmla="*/ 0 h 152400"/>
                    <a:gd name="connsiteX2" fmla="*/ 152400 w 152400"/>
                    <a:gd name="connsiteY2" fmla="*/ 152400 h 152400"/>
                    <a:gd name="connsiteX3" fmla="*/ 0 w 1524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5240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7F7F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3B0FC3A3-1F0B-41EF-A7CA-E0BCE458B935}"/>
                    </a:ext>
                  </a:extLst>
                </p:cNvPr>
                <p:cNvSpPr/>
                <p:nvPr/>
              </p:nvSpPr>
              <p:spPr>
                <a:xfrm>
                  <a:off x="5799519" y="5904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9BF0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B2FE0554-4AEB-4EE4-87CE-3F13041D1586}"/>
                    </a:ext>
                  </a:extLst>
                </p:cNvPr>
                <p:cNvSpPr/>
                <p:nvPr/>
              </p:nvSpPr>
              <p:spPr>
                <a:xfrm>
                  <a:off x="5990019" y="5904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9BF0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A842F7D-6610-4B97-A6B8-AFC8AACFDFF6}"/>
                </a:ext>
              </a:extLst>
            </p:cNvPr>
            <p:cNvGrpSpPr/>
            <p:nvPr/>
          </p:nvGrpSpPr>
          <p:grpSpPr>
            <a:xfrm>
              <a:off x="9503556" y="5974957"/>
              <a:ext cx="597828" cy="597829"/>
              <a:chOff x="5608637" y="2887662"/>
              <a:chExt cx="1219200" cy="1219200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CB1A43F-8924-421F-929A-0BA2354D0FBC}"/>
                  </a:ext>
                </a:extLst>
              </p:cNvPr>
              <p:cNvSpPr/>
              <p:nvPr/>
            </p:nvSpPr>
            <p:spPr>
              <a:xfrm>
                <a:off x="5608637" y="3649662"/>
                <a:ext cx="1219200" cy="457200"/>
              </a:xfrm>
              <a:custGeom>
                <a:avLst/>
                <a:gdLst>
                  <a:gd name="connsiteX0" fmla="*/ 0 w 1219200"/>
                  <a:gd name="connsiteY0" fmla="*/ 0 h 457200"/>
                  <a:gd name="connsiteX1" fmla="*/ 1219200 w 1219200"/>
                  <a:gd name="connsiteY1" fmla="*/ 0 h 457200"/>
                  <a:gd name="connsiteX2" fmla="*/ 1219200 w 1219200"/>
                  <a:gd name="connsiteY2" fmla="*/ 457200 h 457200"/>
                  <a:gd name="connsiteX3" fmla="*/ 0 w 1219200"/>
                  <a:gd name="connsiteY3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200" h="457200">
                    <a:moveTo>
                      <a:pt x="0" y="0"/>
                    </a:moveTo>
                    <a:lnTo>
                      <a:pt x="1219200" y="0"/>
                    </a:lnTo>
                    <a:lnTo>
                      <a:pt x="121920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CBC88DC-2626-4FF8-A42E-136916AB9266}"/>
                  </a:ext>
                </a:extLst>
              </p:cNvPr>
              <p:cNvSpPr/>
              <p:nvPr/>
            </p:nvSpPr>
            <p:spPr>
              <a:xfrm>
                <a:off x="5761037" y="2887662"/>
                <a:ext cx="304800" cy="304800"/>
              </a:xfrm>
              <a:custGeom>
                <a:avLst/>
                <a:gdLst>
                  <a:gd name="connsiteX0" fmla="*/ 304800 w 304800"/>
                  <a:gd name="connsiteY0" fmla="*/ 152400 h 304800"/>
                  <a:gd name="connsiteX1" fmla="*/ 152400 w 304800"/>
                  <a:gd name="connsiteY1" fmla="*/ 304800 h 304800"/>
                  <a:gd name="connsiteX2" fmla="*/ 0 w 304800"/>
                  <a:gd name="connsiteY2" fmla="*/ 152400 h 304800"/>
                  <a:gd name="connsiteX3" fmla="*/ 152400 w 304800"/>
                  <a:gd name="connsiteY3" fmla="*/ 0 h 304800"/>
                  <a:gd name="connsiteX4" fmla="*/ 304800 w 304800"/>
                  <a:gd name="connsiteY4" fmla="*/ 1524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304800">
                    <a:moveTo>
                      <a:pt x="304800" y="152400"/>
                    </a:moveTo>
                    <a:cubicBezTo>
                      <a:pt x="304800" y="236568"/>
                      <a:pt x="236568" y="304800"/>
                      <a:pt x="152400" y="304800"/>
                    </a:cubicBezTo>
                    <a:cubicBezTo>
                      <a:pt x="68232" y="304800"/>
                      <a:pt x="0" y="236568"/>
                      <a:pt x="0" y="152400"/>
                    </a:cubicBezTo>
                    <a:cubicBezTo>
                      <a:pt x="0" y="68232"/>
                      <a:pt x="68232" y="0"/>
                      <a:pt x="152400" y="0"/>
                    </a:cubicBezTo>
                    <a:cubicBezTo>
                      <a:pt x="236568" y="0"/>
                      <a:pt x="304800" y="68232"/>
                      <a:pt x="304800" y="1524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D117AA3-9469-4515-96AD-C78E592E219A}"/>
                  </a:ext>
                </a:extLst>
              </p:cNvPr>
              <p:cNvSpPr/>
              <p:nvPr/>
            </p:nvSpPr>
            <p:spPr>
              <a:xfrm>
                <a:off x="5608637" y="3268662"/>
                <a:ext cx="609600" cy="304800"/>
              </a:xfrm>
              <a:custGeom>
                <a:avLst/>
                <a:gdLst>
                  <a:gd name="connsiteX0" fmla="*/ 0 w 609600"/>
                  <a:gd name="connsiteY0" fmla="*/ 304800 h 304800"/>
                  <a:gd name="connsiteX1" fmla="*/ 304800 w 609600"/>
                  <a:gd name="connsiteY1" fmla="*/ 0 h 304800"/>
                  <a:gd name="connsiteX2" fmla="*/ 609600 w 609600"/>
                  <a:gd name="connsiteY2" fmla="*/ 304800 h 304800"/>
                  <a:gd name="connsiteX3" fmla="*/ 0 w 609600"/>
                  <a:gd name="connsiteY3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00" h="304800">
                    <a:moveTo>
                      <a:pt x="0" y="304800"/>
                    </a:moveTo>
                    <a:cubicBezTo>
                      <a:pt x="0" y="136208"/>
                      <a:pt x="136208" y="0"/>
                      <a:pt x="304800" y="0"/>
                    </a:cubicBezTo>
                    <a:cubicBezTo>
                      <a:pt x="473393" y="0"/>
                      <a:pt x="609600" y="136208"/>
                      <a:pt x="609600" y="304800"/>
                    </a:cubicBezTo>
                    <a:lnTo>
                      <a:pt x="0" y="304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5991AEC-6D13-481E-9833-B634D39E5FEE}"/>
                  </a:ext>
                </a:extLst>
              </p:cNvPr>
              <p:cNvSpPr/>
              <p:nvPr/>
            </p:nvSpPr>
            <p:spPr>
              <a:xfrm>
                <a:off x="6294437" y="3459162"/>
                <a:ext cx="533400" cy="114300"/>
              </a:xfrm>
              <a:custGeom>
                <a:avLst/>
                <a:gdLst>
                  <a:gd name="connsiteX0" fmla="*/ 0 w 533400"/>
                  <a:gd name="connsiteY0" fmla="*/ 0 h 114300"/>
                  <a:gd name="connsiteX1" fmla="*/ 533400 w 533400"/>
                  <a:gd name="connsiteY1" fmla="*/ 0 h 114300"/>
                  <a:gd name="connsiteX2" fmla="*/ 533400 w 533400"/>
                  <a:gd name="connsiteY2" fmla="*/ 114300 h 114300"/>
                  <a:gd name="connsiteX3" fmla="*/ 0 w 533400"/>
                  <a:gd name="connsiteY3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14300">
                    <a:moveTo>
                      <a:pt x="0" y="0"/>
                    </a:moveTo>
                    <a:lnTo>
                      <a:pt x="533400" y="0"/>
                    </a:lnTo>
                    <a:lnTo>
                      <a:pt x="533400" y="114300"/>
                    </a:lnTo>
                    <a:lnTo>
                      <a:pt x="0" y="11430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945A1410-6B11-4A03-AFEA-18180EFA616A}"/>
              </a:ext>
            </a:extLst>
          </p:cNvPr>
          <p:cNvSpPr txBox="1"/>
          <p:nvPr/>
        </p:nvSpPr>
        <p:spPr>
          <a:xfrm>
            <a:off x="3960569" y="2407725"/>
            <a:ext cx="1606448" cy="400417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algn="r"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00">
                <a:solidFill>
                  <a:srgbClr val="3C3C41"/>
                </a:solidFill>
                <a:latin typeface="Segoe UI"/>
              </a:rPr>
              <a:t>Customer Edge Router</a:t>
            </a:r>
            <a:endParaRPr lang="en-US" sz="800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EE17AD7-8CF9-4C16-A16A-A27CEFB6D984}"/>
              </a:ext>
            </a:extLst>
          </p:cNvPr>
          <p:cNvSpPr txBox="1"/>
          <p:nvPr/>
        </p:nvSpPr>
        <p:spPr>
          <a:xfrm>
            <a:off x="5426147" y="3805696"/>
            <a:ext cx="1627564" cy="5112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00">
                <a:solidFill>
                  <a:srgbClr val="3C3C41"/>
                </a:solidFill>
                <a:latin typeface="Segoe UI"/>
              </a:rPr>
              <a:t>Microsoft Enterprise</a:t>
            </a:r>
            <a:br>
              <a:rPr lang="en-US" sz="800">
                <a:solidFill>
                  <a:srgbClr val="3C3C41"/>
                </a:solidFill>
                <a:latin typeface="Segoe UI"/>
              </a:rPr>
            </a:br>
            <a:r>
              <a:rPr lang="en-US" sz="800">
                <a:solidFill>
                  <a:srgbClr val="3C3C41"/>
                </a:solidFill>
                <a:latin typeface="Segoe UI"/>
              </a:rPr>
              <a:t>Edge (MSEE)</a:t>
            </a:r>
            <a:endParaRPr lang="en-US" sz="800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AD2ABE3-788B-4FA2-8548-A2B9EA11F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066" y="4585884"/>
            <a:ext cx="445689" cy="78022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850EE39B-5F94-4CBC-91E3-D9AE46544480}"/>
              </a:ext>
            </a:extLst>
          </p:cNvPr>
          <p:cNvSpPr txBox="1"/>
          <p:nvPr/>
        </p:nvSpPr>
        <p:spPr>
          <a:xfrm>
            <a:off x="5240355" y="5220463"/>
            <a:ext cx="1399838" cy="4557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defTabSz="91402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Segoe UI Semibold"/>
              </a:rPr>
              <a:t>Azure VNET</a:t>
            </a:r>
          </a:p>
        </p:txBody>
      </p:sp>
      <p:pic>
        <p:nvPicPr>
          <p:cNvPr id="72" name="Graphic 105">
            <a:extLst>
              <a:ext uri="{FF2B5EF4-FFF2-40B4-BE49-F238E27FC236}">
                <a16:creationId xmlns:a16="http://schemas.microsoft.com/office/drawing/2014/main" id="{58709E7F-079F-4442-A7A9-0D1C40BC4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8436" y="5343339"/>
            <a:ext cx="412757" cy="195657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CE6A08F9-15D2-4938-AB54-F1A4594ABC20}"/>
              </a:ext>
            </a:extLst>
          </p:cNvPr>
          <p:cNvGrpSpPr/>
          <p:nvPr/>
        </p:nvGrpSpPr>
        <p:grpSpPr>
          <a:xfrm>
            <a:off x="2161120" y="1475620"/>
            <a:ext cx="2653026" cy="861176"/>
            <a:chOff x="5281205" y="1458037"/>
            <a:chExt cx="2160689" cy="701363"/>
          </a:xfrm>
        </p:grpSpPr>
        <p:sp>
          <p:nvSpPr>
            <p:cNvPr id="74" name="Rounded Rectangle 105">
              <a:extLst>
                <a:ext uri="{FF2B5EF4-FFF2-40B4-BE49-F238E27FC236}">
                  <a16:creationId xmlns:a16="http://schemas.microsoft.com/office/drawing/2014/main" id="{17D8A02C-85DD-4D23-8FF0-5558B7142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15581" y="1567717"/>
              <a:ext cx="1713544" cy="471473"/>
            </a:xfrm>
            <a:prstGeom prst="roundRect">
              <a:avLst>
                <a:gd name="adj" fmla="val 2950"/>
              </a:avLst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ash"/>
            </a:ln>
            <a:effectLst/>
          </p:spPr>
          <p:txBody>
            <a:bodyPr rot="0" spcFirstLastPara="0" vert="horz" wrap="square" lIns="87880" tIns="87880" rIns="87880" bIns="878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endParaRPr lang="en-US" sz="1400">
                <a:solidFill>
                  <a:srgbClr val="3C3C41"/>
                </a:solidFill>
                <a:latin typeface="Segoe UI Semibold"/>
                <a:ea typeface="Microsoft YaHei" panose="020B0503020204020204" pitchFamily="34" charset="-122"/>
                <a:cs typeface="Futura Medium" panose="020B0602020204020303" pitchFamily="34" charset="-79"/>
              </a:endParaRPr>
            </a:p>
          </p:txBody>
        </p:sp>
        <p:sp>
          <p:nvSpPr>
            <p:cNvPr id="75" name="Rounded Rectangle 111">
              <a:extLst>
                <a:ext uri="{FF2B5EF4-FFF2-40B4-BE49-F238E27FC236}">
                  <a16:creationId xmlns:a16="http://schemas.microsoft.com/office/drawing/2014/main" id="{16F7CC5A-FD2E-4ADF-BED9-31BC1D9C28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30035" y="1907000"/>
              <a:ext cx="588616" cy="252400"/>
            </a:xfrm>
            <a:prstGeom prst="roundRect">
              <a:avLst>
                <a:gd name="adj" fmla="val 7861"/>
              </a:avLst>
            </a:prstGeom>
            <a:solidFill>
              <a:srgbClr val="EBEBEB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1100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Network</a:t>
              </a:r>
            </a:p>
          </p:txBody>
        </p:sp>
        <p:sp>
          <p:nvSpPr>
            <p:cNvPr id="76" name="Rounded Rectangle 111">
              <a:extLst>
                <a:ext uri="{FF2B5EF4-FFF2-40B4-BE49-F238E27FC236}">
                  <a16:creationId xmlns:a16="http://schemas.microsoft.com/office/drawing/2014/main" id="{D400DD2A-9838-4768-AC06-8FFCC8674A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8865" y="1907000"/>
              <a:ext cx="663029" cy="252400"/>
            </a:xfrm>
            <a:prstGeom prst="roundRect">
              <a:avLst>
                <a:gd name="adj" fmla="val 7861"/>
              </a:avLst>
            </a:prstGeom>
            <a:solidFill>
              <a:srgbClr val="EBEBEB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1100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ESXi</a:t>
              </a:r>
            </a:p>
          </p:txBody>
        </p:sp>
        <p:sp>
          <p:nvSpPr>
            <p:cNvPr id="77" name="Rounded Rectangle 111">
              <a:extLst>
                <a:ext uri="{FF2B5EF4-FFF2-40B4-BE49-F238E27FC236}">
                  <a16:creationId xmlns:a16="http://schemas.microsoft.com/office/drawing/2014/main" id="{05CC984F-DF59-44A8-8A5B-B40E8922F9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5921" y="1458037"/>
              <a:ext cx="1276843" cy="252400"/>
            </a:xfrm>
            <a:prstGeom prst="roundRect">
              <a:avLst>
                <a:gd name="adj" fmla="val 7861"/>
              </a:avLst>
            </a:prstGeom>
            <a:solidFill>
              <a:srgbClr val="EBEBEB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1100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vCenter</a:t>
              </a:r>
            </a:p>
          </p:txBody>
        </p:sp>
        <p:sp>
          <p:nvSpPr>
            <p:cNvPr id="78" name="Rounded Rectangle 111">
              <a:extLst>
                <a:ext uri="{FF2B5EF4-FFF2-40B4-BE49-F238E27FC236}">
                  <a16:creationId xmlns:a16="http://schemas.microsoft.com/office/drawing/2014/main" id="{F7AB4FF8-AC2F-44C9-88C0-796D8A6DC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1205" y="1907000"/>
              <a:ext cx="588616" cy="252400"/>
            </a:xfrm>
            <a:prstGeom prst="roundRect">
              <a:avLst>
                <a:gd name="adj" fmla="val 7861"/>
              </a:avLst>
            </a:prstGeom>
            <a:solidFill>
              <a:srgbClr val="EBEBEB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1100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Storage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E84826-B4EC-4115-8DC6-0B9B9FBD4D22}"/>
              </a:ext>
            </a:extLst>
          </p:cNvPr>
          <p:cNvCxnSpPr>
            <a:cxnSpLocks/>
          </p:cNvCxnSpPr>
          <p:nvPr/>
        </p:nvCxnSpPr>
        <p:spPr>
          <a:xfrm flipH="1" flipV="1">
            <a:off x="5520187" y="2589638"/>
            <a:ext cx="430" cy="967871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CAD73B-96FF-4F72-9100-7DDF9AB37437}"/>
              </a:ext>
            </a:extLst>
          </p:cNvPr>
          <p:cNvCxnSpPr>
            <a:cxnSpLocks/>
          </p:cNvCxnSpPr>
          <p:nvPr/>
        </p:nvCxnSpPr>
        <p:spPr>
          <a:xfrm flipH="1" flipV="1">
            <a:off x="5496887" y="3960691"/>
            <a:ext cx="8023" cy="625192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61E460C-7849-435C-9A29-C4E58B8AC04B}"/>
              </a:ext>
            </a:extLst>
          </p:cNvPr>
          <p:cNvSpPr txBox="1"/>
          <p:nvPr/>
        </p:nvSpPr>
        <p:spPr>
          <a:xfrm>
            <a:off x="1082886" y="2778577"/>
            <a:ext cx="1716207" cy="5942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defTabSz="91402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100" b="1">
                <a:gradFill>
                  <a:gsLst>
                    <a:gs pos="2917">
                      <a:srgbClr val="3C3C41"/>
                    </a:gs>
                    <a:gs pos="30000">
                      <a:srgbClr val="3C3C41"/>
                    </a:gs>
                  </a:gsLst>
                  <a:lin ang="5400000" scaled="0"/>
                </a:gradFill>
                <a:latin typeface="Segoe UI"/>
              </a:rPr>
              <a:t>Customer Datacenter</a:t>
            </a:r>
          </a:p>
        </p:txBody>
      </p:sp>
      <p:grpSp>
        <p:nvGrpSpPr>
          <p:cNvPr id="88" name="Graphic 194">
            <a:extLst>
              <a:ext uri="{FF2B5EF4-FFF2-40B4-BE49-F238E27FC236}">
                <a16:creationId xmlns:a16="http://schemas.microsoft.com/office/drawing/2014/main" id="{0C8C2632-78EE-45C1-91F8-E4EE62A92547}"/>
              </a:ext>
            </a:extLst>
          </p:cNvPr>
          <p:cNvGrpSpPr/>
          <p:nvPr/>
        </p:nvGrpSpPr>
        <p:grpSpPr>
          <a:xfrm>
            <a:off x="5289594" y="2196973"/>
            <a:ext cx="430632" cy="429772"/>
            <a:chOff x="10849928" y="863324"/>
            <a:chExt cx="477000" cy="476047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D92989D-B20F-4D5C-AF16-3D96AD40D045}"/>
                </a:ext>
              </a:extLst>
            </p:cNvPr>
            <p:cNvSpPr/>
            <p:nvPr/>
          </p:nvSpPr>
          <p:spPr>
            <a:xfrm>
              <a:off x="10849928" y="863324"/>
              <a:ext cx="477000" cy="476047"/>
            </a:xfrm>
            <a:custGeom>
              <a:avLst/>
              <a:gdLst>
                <a:gd name="connsiteX0" fmla="*/ 238024 w 477000"/>
                <a:gd name="connsiteY0" fmla="*/ 476048 h 476047"/>
                <a:gd name="connsiteX1" fmla="*/ 206605 w 477000"/>
                <a:gd name="connsiteY1" fmla="*/ 462719 h 476047"/>
                <a:gd name="connsiteX2" fmla="*/ 13329 w 477000"/>
                <a:gd name="connsiteY2" fmla="*/ 269443 h 476047"/>
                <a:gd name="connsiteX3" fmla="*/ 0 w 477000"/>
                <a:gd name="connsiteY3" fmla="*/ 238024 h 476047"/>
                <a:gd name="connsiteX4" fmla="*/ 13329 w 477000"/>
                <a:gd name="connsiteY4" fmla="*/ 206605 h 476047"/>
                <a:gd name="connsiteX5" fmla="*/ 206605 w 477000"/>
                <a:gd name="connsiteY5" fmla="*/ 13329 h 476047"/>
                <a:gd name="connsiteX6" fmla="*/ 238024 w 477000"/>
                <a:gd name="connsiteY6" fmla="*/ 0 h 476047"/>
                <a:gd name="connsiteX7" fmla="*/ 269443 w 477000"/>
                <a:gd name="connsiteY7" fmla="*/ 13329 h 476047"/>
                <a:gd name="connsiteX8" fmla="*/ 463671 w 477000"/>
                <a:gd name="connsiteY8" fmla="*/ 207557 h 476047"/>
                <a:gd name="connsiteX9" fmla="*/ 477000 w 477000"/>
                <a:gd name="connsiteY9" fmla="*/ 238976 h 476047"/>
                <a:gd name="connsiteX10" fmla="*/ 463671 w 477000"/>
                <a:gd name="connsiteY10" fmla="*/ 270395 h 476047"/>
                <a:gd name="connsiteX11" fmla="*/ 269443 w 477000"/>
                <a:gd name="connsiteY11" fmla="*/ 462719 h 476047"/>
                <a:gd name="connsiteX12" fmla="*/ 238024 w 477000"/>
                <a:gd name="connsiteY12" fmla="*/ 476048 h 4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000" h="476047">
                  <a:moveTo>
                    <a:pt x="238024" y="476048"/>
                  </a:moveTo>
                  <a:cubicBezTo>
                    <a:pt x="226599" y="476048"/>
                    <a:pt x="215174" y="471288"/>
                    <a:pt x="206605" y="462719"/>
                  </a:cubicBezTo>
                  <a:lnTo>
                    <a:pt x="13329" y="269443"/>
                  </a:lnTo>
                  <a:cubicBezTo>
                    <a:pt x="4760" y="260874"/>
                    <a:pt x="0" y="249449"/>
                    <a:pt x="0" y="238024"/>
                  </a:cubicBezTo>
                  <a:cubicBezTo>
                    <a:pt x="0" y="226599"/>
                    <a:pt x="4760" y="215174"/>
                    <a:pt x="13329" y="206605"/>
                  </a:cubicBezTo>
                  <a:lnTo>
                    <a:pt x="206605" y="13329"/>
                  </a:lnTo>
                  <a:cubicBezTo>
                    <a:pt x="215174" y="4760"/>
                    <a:pt x="226599" y="0"/>
                    <a:pt x="238024" y="0"/>
                  </a:cubicBezTo>
                  <a:cubicBezTo>
                    <a:pt x="249449" y="0"/>
                    <a:pt x="260874" y="4760"/>
                    <a:pt x="269443" y="13329"/>
                  </a:cubicBezTo>
                  <a:lnTo>
                    <a:pt x="463671" y="207557"/>
                  </a:lnTo>
                  <a:cubicBezTo>
                    <a:pt x="472240" y="216126"/>
                    <a:pt x="477000" y="226599"/>
                    <a:pt x="477000" y="238976"/>
                  </a:cubicBezTo>
                  <a:cubicBezTo>
                    <a:pt x="477000" y="250401"/>
                    <a:pt x="472240" y="261826"/>
                    <a:pt x="463671" y="270395"/>
                  </a:cubicBezTo>
                  <a:lnTo>
                    <a:pt x="269443" y="462719"/>
                  </a:lnTo>
                  <a:cubicBezTo>
                    <a:pt x="260874" y="471288"/>
                    <a:pt x="249449" y="476048"/>
                    <a:pt x="238024" y="476048"/>
                  </a:cubicBezTo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871A729-DD70-413F-AD19-736956BAF0CD}"/>
                </a:ext>
              </a:extLst>
            </p:cNvPr>
            <p:cNvSpPr/>
            <p:nvPr/>
          </p:nvSpPr>
          <p:spPr>
            <a:xfrm>
              <a:off x="10849928" y="863324"/>
              <a:ext cx="329425" cy="378934"/>
            </a:xfrm>
            <a:custGeom>
              <a:avLst/>
              <a:gdLst>
                <a:gd name="connsiteX0" fmla="*/ 269443 w 329425"/>
                <a:gd name="connsiteY0" fmla="*/ 13329 h 378934"/>
                <a:gd name="connsiteX1" fmla="*/ 238024 w 329425"/>
                <a:gd name="connsiteY1" fmla="*/ 0 h 378934"/>
                <a:gd name="connsiteX2" fmla="*/ 206605 w 329425"/>
                <a:gd name="connsiteY2" fmla="*/ 13329 h 378934"/>
                <a:gd name="connsiteX3" fmla="*/ 13329 w 329425"/>
                <a:gd name="connsiteY3" fmla="*/ 206605 h 378934"/>
                <a:gd name="connsiteX4" fmla="*/ 0 w 329425"/>
                <a:gd name="connsiteY4" fmla="*/ 238024 h 378934"/>
                <a:gd name="connsiteX5" fmla="*/ 13329 w 329425"/>
                <a:gd name="connsiteY5" fmla="*/ 269443 h 378934"/>
                <a:gd name="connsiteX6" fmla="*/ 122820 w 329425"/>
                <a:gd name="connsiteY6" fmla="*/ 378934 h 378934"/>
                <a:gd name="connsiteX7" fmla="*/ 329425 w 329425"/>
                <a:gd name="connsiteY7" fmla="*/ 73311 h 378934"/>
                <a:gd name="connsiteX8" fmla="*/ 269443 w 329425"/>
                <a:gd name="connsiteY8" fmla="*/ 13329 h 3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25" h="378934">
                  <a:moveTo>
                    <a:pt x="269443" y="13329"/>
                  </a:moveTo>
                  <a:cubicBezTo>
                    <a:pt x="260874" y="4760"/>
                    <a:pt x="249449" y="0"/>
                    <a:pt x="238024" y="0"/>
                  </a:cubicBezTo>
                  <a:cubicBezTo>
                    <a:pt x="226599" y="0"/>
                    <a:pt x="215174" y="4760"/>
                    <a:pt x="206605" y="13329"/>
                  </a:cubicBezTo>
                  <a:lnTo>
                    <a:pt x="13329" y="206605"/>
                  </a:lnTo>
                  <a:cubicBezTo>
                    <a:pt x="4760" y="215174"/>
                    <a:pt x="0" y="226599"/>
                    <a:pt x="0" y="238024"/>
                  </a:cubicBezTo>
                  <a:cubicBezTo>
                    <a:pt x="0" y="249449"/>
                    <a:pt x="4760" y="260874"/>
                    <a:pt x="13329" y="269443"/>
                  </a:cubicBezTo>
                  <a:lnTo>
                    <a:pt x="122820" y="378934"/>
                  </a:lnTo>
                  <a:lnTo>
                    <a:pt x="329425" y="73311"/>
                  </a:lnTo>
                  <a:lnTo>
                    <a:pt x="269443" y="13329"/>
                  </a:lnTo>
                  <a:close/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9F7BBB4-2204-4711-8491-89F1331D928F}"/>
                </a:ext>
              </a:extLst>
            </p:cNvPr>
            <p:cNvSpPr/>
            <p:nvPr/>
          </p:nvSpPr>
          <p:spPr>
            <a:xfrm>
              <a:off x="11025113" y="905216"/>
              <a:ext cx="125676" cy="154239"/>
            </a:xfrm>
            <a:custGeom>
              <a:avLst/>
              <a:gdLst>
                <a:gd name="connsiteX0" fmla="*/ 62838 w 125676"/>
                <a:gd name="connsiteY0" fmla="*/ 0 h 154239"/>
                <a:gd name="connsiteX1" fmla="*/ 0 w 125676"/>
                <a:gd name="connsiteY1" fmla="*/ 62838 h 154239"/>
                <a:gd name="connsiteX2" fmla="*/ 44749 w 125676"/>
                <a:gd name="connsiteY2" fmla="*/ 62838 h 154239"/>
                <a:gd name="connsiteX3" fmla="*/ 44749 w 125676"/>
                <a:gd name="connsiteY3" fmla="*/ 154240 h 154239"/>
                <a:gd name="connsiteX4" fmla="*/ 81880 w 125676"/>
                <a:gd name="connsiteY4" fmla="*/ 154240 h 154239"/>
                <a:gd name="connsiteX5" fmla="*/ 81880 w 125676"/>
                <a:gd name="connsiteY5" fmla="*/ 62838 h 154239"/>
                <a:gd name="connsiteX6" fmla="*/ 125677 w 125676"/>
                <a:gd name="connsiteY6" fmla="*/ 62838 h 1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4239">
                  <a:moveTo>
                    <a:pt x="62838" y="0"/>
                  </a:moveTo>
                  <a:lnTo>
                    <a:pt x="0" y="62838"/>
                  </a:lnTo>
                  <a:lnTo>
                    <a:pt x="44749" y="62838"/>
                  </a:lnTo>
                  <a:lnTo>
                    <a:pt x="44749" y="154240"/>
                  </a:lnTo>
                  <a:lnTo>
                    <a:pt x="81880" y="154240"/>
                  </a:lnTo>
                  <a:lnTo>
                    <a:pt x="81880" y="62838"/>
                  </a:lnTo>
                  <a:lnTo>
                    <a:pt x="125677" y="62838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D69A58-1B10-4903-B71F-F61D2BF2D52D}"/>
                </a:ext>
              </a:extLst>
            </p:cNvPr>
            <p:cNvSpPr/>
            <p:nvPr/>
          </p:nvSpPr>
          <p:spPr>
            <a:xfrm>
              <a:off x="11025113" y="1145144"/>
              <a:ext cx="125676" cy="152335"/>
            </a:xfrm>
            <a:custGeom>
              <a:avLst/>
              <a:gdLst>
                <a:gd name="connsiteX0" fmla="*/ 62838 w 125676"/>
                <a:gd name="connsiteY0" fmla="*/ 152335 h 152335"/>
                <a:gd name="connsiteX1" fmla="*/ 125677 w 125676"/>
                <a:gd name="connsiteY1" fmla="*/ 89497 h 152335"/>
                <a:gd name="connsiteX2" fmla="*/ 80928 w 125676"/>
                <a:gd name="connsiteY2" fmla="*/ 89497 h 152335"/>
                <a:gd name="connsiteX3" fmla="*/ 80928 w 125676"/>
                <a:gd name="connsiteY3" fmla="*/ 0 h 152335"/>
                <a:gd name="connsiteX4" fmla="*/ 43796 w 125676"/>
                <a:gd name="connsiteY4" fmla="*/ 0 h 152335"/>
                <a:gd name="connsiteX5" fmla="*/ 43796 w 125676"/>
                <a:gd name="connsiteY5" fmla="*/ 89497 h 152335"/>
                <a:gd name="connsiteX6" fmla="*/ 0 w 125676"/>
                <a:gd name="connsiteY6" fmla="*/ 89497 h 1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2335">
                  <a:moveTo>
                    <a:pt x="62838" y="152335"/>
                  </a:moveTo>
                  <a:lnTo>
                    <a:pt x="125677" y="89497"/>
                  </a:lnTo>
                  <a:lnTo>
                    <a:pt x="80928" y="89497"/>
                  </a:lnTo>
                  <a:lnTo>
                    <a:pt x="80928" y="0"/>
                  </a:lnTo>
                  <a:lnTo>
                    <a:pt x="43796" y="0"/>
                  </a:lnTo>
                  <a:lnTo>
                    <a:pt x="43796" y="89497"/>
                  </a:lnTo>
                  <a:lnTo>
                    <a:pt x="0" y="8949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22587B3-E672-4287-A261-0A1163CF2535}"/>
                </a:ext>
              </a:extLst>
            </p:cNvPr>
            <p:cNvSpPr/>
            <p:nvPr/>
          </p:nvSpPr>
          <p:spPr>
            <a:xfrm>
              <a:off x="11117466" y="1038509"/>
              <a:ext cx="147574" cy="125676"/>
            </a:xfrm>
            <a:custGeom>
              <a:avLst/>
              <a:gdLst>
                <a:gd name="connsiteX0" fmla="*/ 0 w 147574"/>
                <a:gd name="connsiteY0" fmla="*/ 62838 h 125676"/>
                <a:gd name="connsiteX1" fmla="*/ 62838 w 147574"/>
                <a:gd name="connsiteY1" fmla="*/ 125677 h 125676"/>
                <a:gd name="connsiteX2" fmla="*/ 62838 w 147574"/>
                <a:gd name="connsiteY2" fmla="*/ 81880 h 125676"/>
                <a:gd name="connsiteX3" fmla="*/ 147575 w 147574"/>
                <a:gd name="connsiteY3" fmla="*/ 81880 h 125676"/>
                <a:gd name="connsiteX4" fmla="*/ 147575 w 147574"/>
                <a:gd name="connsiteY4" fmla="*/ 43796 h 125676"/>
                <a:gd name="connsiteX5" fmla="*/ 62838 w 147574"/>
                <a:gd name="connsiteY5" fmla="*/ 43796 h 125676"/>
                <a:gd name="connsiteX6" fmla="*/ 62838 w 147574"/>
                <a:gd name="connsiteY6" fmla="*/ 0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74" h="125676">
                  <a:moveTo>
                    <a:pt x="0" y="62838"/>
                  </a:moveTo>
                  <a:lnTo>
                    <a:pt x="62838" y="125677"/>
                  </a:lnTo>
                  <a:lnTo>
                    <a:pt x="62838" y="81880"/>
                  </a:lnTo>
                  <a:lnTo>
                    <a:pt x="147575" y="81880"/>
                  </a:lnTo>
                  <a:lnTo>
                    <a:pt x="147575" y="43796"/>
                  </a:lnTo>
                  <a:lnTo>
                    <a:pt x="62838" y="43796"/>
                  </a:lnTo>
                  <a:lnTo>
                    <a:pt x="62838" y="0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1D9FD2E-05A9-4B7F-AF4D-5DEE71BC21F1}"/>
                </a:ext>
              </a:extLst>
            </p:cNvPr>
            <p:cNvSpPr/>
            <p:nvPr/>
          </p:nvSpPr>
          <p:spPr>
            <a:xfrm>
              <a:off x="10910862" y="1038509"/>
              <a:ext cx="148526" cy="125676"/>
            </a:xfrm>
            <a:custGeom>
              <a:avLst/>
              <a:gdLst>
                <a:gd name="connsiteX0" fmla="*/ 148527 w 148526"/>
                <a:gd name="connsiteY0" fmla="*/ 62838 h 125676"/>
                <a:gd name="connsiteX1" fmla="*/ 85689 w 148526"/>
                <a:gd name="connsiteY1" fmla="*/ 0 h 125676"/>
                <a:gd name="connsiteX2" fmla="*/ 85689 w 148526"/>
                <a:gd name="connsiteY2" fmla="*/ 43796 h 125676"/>
                <a:gd name="connsiteX3" fmla="*/ 0 w 148526"/>
                <a:gd name="connsiteY3" fmla="*/ 43796 h 125676"/>
                <a:gd name="connsiteX4" fmla="*/ 0 w 148526"/>
                <a:gd name="connsiteY4" fmla="*/ 81880 h 125676"/>
                <a:gd name="connsiteX5" fmla="*/ 85689 w 148526"/>
                <a:gd name="connsiteY5" fmla="*/ 81880 h 125676"/>
                <a:gd name="connsiteX6" fmla="*/ 85689 w 148526"/>
                <a:gd name="connsiteY6" fmla="*/ 125677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26" h="125676">
                  <a:moveTo>
                    <a:pt x="148527" y="62838"/>
                  </a:moveTo>
                  <a:lnTo>
                    <a:pt x="85689" y="0"/>
                  </a:lnTo>
                  <a:lnTo>
                    <a:pt x="85689" y="43796"/>
                  </a:lnTo>
                  <a:lnTo>
                    <a:pt x="0" y="43796"/>
                  </a:lnTo>
                  <a:lnTo>
                    <a:pt x="0" y="81880"/>
                  </a:lnTo>
                  <a:lnTo>
                    <a:pt x="85689" y="81880"/>
                  </a:lnTo>
                  <a:lnTo>
                    <a:pt x="85689" y="12567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248DD7F6-4A3F-184F-B886-35E0F29A4FC1}"/>
              </a:ext>
            </a:extLst>
          </p:cNvPr>
          <p:cNvSpPr txBox="1"/>
          <p:nvPr/>
        </p:nvSpPr>
        <p:spPr>
          <a:xfrm>
            <a:off x="4678126" y="3078226"/>
            <a:ext cx="992002" cy="400417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00">
                <a:gradFill>
                  <a:gsLst>
                    <a:gs pos="2917">
                      <a:srgbClr val="3C3C41"/>
                    </a:gs>
                    <a:gs pos="30000">
                      <a:srgbClr val="3C3C41"/>
                    </a:gs>
                  </a:gsLst>
                  <a:lin ang="5400000" scaled="0"/>
                </a:gradFill>
                <a:latin typeface="Segoe UI"/>
              </a:rPr>
              <a:t>ExpressRoute</a:t>
            </a:r>
          </a:p>
        </p:txBody>
      </p:sp>
      <p:pic>
        <p:nvPicPr>
          <p:cNvPr id="191" name="Graphic 190">
            <a:extLst>
              <a:ext uri="{FF2B5EF4-FFF2-40B4-BE49-F238E27FC236}">
                <a16:creationId xmlns:a16="http://schemas.microsoft.com/office/drawing/2014/main" id="{E840DDE4-B20F-634D-BD24-3C2F353B67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77345" y="2872657"/>
            <a:ext cx="627438" cy="281862"/>
          </a:xfrm>
          <a:prstGeom prst="rect">
            <a:avLst/>
          </a:prstGeom>
        </p:spPr>
      </p:pic>
      <p:sp>
        <p:nvSpPr>
          <p:cNvPr id="316" name="TextBox 315">
            <a:extLst>
              <a:ext uri="{FF2B5EF4-FFF2-40B4-BE49-F238E27FC236}">
                <a16:creationId xmlns:a16="http://schemas.microsoft.com/office/drawing/2014/main" id="{093445B8-7AF9-9E42-98F9-ED2A58106864}"/>
              </a:ext>
            </a:extLst>
          </p:cNvPr>
          <p:cNvSpPr txBox="1"/>
          <p:nvPr/>
        </p:nvSpPr>
        <p:spPr>
          <a:xfrm>
            <a:off x="10472510" y="3414652"/>
            <a:ext cx="1739822" cy="726240"/>
          </a:xfrm>
          <a:prstGeom prst="rect">
            <a:avLst/>
          </a:prstGeom>
          <a:noFill/>
        </p:spPr>
        <p:txBody>
          <a:bodyPr wrap="square" lIns="243771" tIns="195016" rIns="243771" bIns="195016" rtlCol="0">
            <a:spAutoFit/>
          </a:bodyPr>
          <a:lstStyle/>
          <a:p>
            <a:pPr defTabSz="1243148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Segoe UI Semibold"/>
              </a:rPr>
              <a:t>Azure Subscription(s)</a:t>
            </a:r>
          </a:p>
        </p:txBody>
      </p:sp>
      <p:pic>
        <p:nvPicPr>
          <p:cNvPr id="320" name="Picture 319">
            <a:extLst>
              <a:ext uri="{FF2B5EF4-FFF2-40B4-BE49-F238E27FC236}">
                <a16:creationId xmlns:a16="http://schemas.microsoft.com/office/drawing/2014/main" id="{90EC8B7E-90BC-294F-8C0B-880CD4AA3B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1809" y="3441851"/>
            <a:ext cx="546440" cy="547343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2A3F421E-CD14-A946-B5F0-719B4F0997B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651470" y="5617713"/>
            <a:ext cx="594360" cy="594360"/>
          </a:xfrm>
          <a:prstGeom prst="rect">
            <a:avLst/>
          </a:prstGeom>
        </p:spPr>
      </p:pic>
      <p:sp>
        <p:nvSpPr>
          <p:cNvPr id="322" name="TextBox 321">
            <a:extLst>
              <a:ext uri="{FF2B5EF4-FFF2-40B4-BE49-F238E27FC236}">
                <a16:creationId xmlns:a16="http://schemas.microsoft.com/office/drawing/2014/main" id="{382C5B60-3BD3-F945-B872-F5D5E75C9874}"/>
              </a:ext>
            </a:extLst>
          </p:cNvPr>
          <p:cNvSpPr txBox="1"/>
          <p:nvPr/>
        </p:nvSpPr>
        <p:spPr>
          <a:xfrm>
            <a:off x="7059103" y="5828805"/>
            <a:ext cx="1739822" cy="560040"/>
          </a:xfrm>
          <a:prstGeom prst="rect">
            <a:avLst/>
          </a:prstGeom>
          <a:noFill/>
        </p:spPr>
        <p:txBody>
          <a:bodyPr wrap="square" lIns="243771" tIns="195016" rIns="243771" bIns="195016" rtlCol="0">
            <a:spAutoFit/>
          </a:bodyPr>
          <a:lstStyle/>
          <a:p>
            <a:pPr defTabSz="1243148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Segoe UI Semibold"/>
              </a:rPr>
              <a:t>Azure Services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ED615D-D37B-B246-90E3-C7CF2F893113}"/>
              </a:ext>
            </a:extLst>
          </p:cNvPr>
          <p:cNvGrpSpPr/>
          <p:nvPr/>
        </p:nvGrpSpPr>
        <p:grpSpPr>
          <a:xfrm>
            <a:off x="5594526" y="1106502"/>
            <a:ext cx="5923827" cy="2674423"/>
            <a:chOff x="5594526" y="1106502"/>
            <a:chExt cx="5923827" cy="267442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479537-313C-454D-9D84-B33924820E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4526" y="3763964"/>
              <a:ext cx="2651284" cy="16961"/>
            </a:xfrm>
            <a:prstGeom prst="line">
              <a:avLst/>
            </a:prstGeom>
            <a:ln w="57150">
              <a:solidFill>
                <a:schemeClr val="accent5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EDA0BF26-F7E9-AE42-BB05-E9BE7FCB39AA}"/>
                </a:ext>
              </a:extLst>
            </p:cNvPr>
            <p:cNvSpPr txBox="1"/>
            <p:nvPr/>
          </p:nvSpPr>
          <p:spPr>
            <a:xfrm>
              <a:off x="6537787" y="3059216"/>
              <a:ext cx="992002" cy="412728"/>
            </a:xfrm>
            <a:prstGeom prst="rect">
              <a:avLst/>
            </a:prstGeom>
            <a:noFill/>
          </p:spPr>
          <p:txBody>
            <a:bodyPr wrap="none" lIns="179260" tIns="143408" rIns="179260" bIns="143408" rtlCol="0">
              <a:spAutoFit/>
            </a:bodyPr>
            <a:lstStyle/>
            <a:p>
              <a:pPr algn="ctr" defTabSz="914377">
                <a:defRPr/>
              </a:pPr>
              <a:r>
                <a:rPr lang="en-US" sz="800">
                  <a:gradFill>
                    <a:gsLst>
                      <a:gs pos="2917">
                        <a:srgbClr val="3C3C41"/>
                      </a:gs>
                      <a:gs pos="30000">
                        <a:srgbClr val="3C3C41"/>
                      </a:gs>
                    </a:gsLst>
                    <a:lin ang="5400000" scaled="0"/>
                  </a:gradFill>
                  <a:latin typeface="Segoe UI"/>
                </a:rPr>
                <a:t>ExpressRoute</a:t>
              </a:r>
            </a:p>
          </p:txBody>
        </p:sp>
        <p:pic>
          <p:nvPicPr>
            <p:cNvPr id="194" name="Graphic 193">
              <a:extLst>
                <a:ext uri="{FF2B5EF4-FFF2-40B4-BE49-F238E27FC236}">
                  <a16:creationId xmlns:a16="http://schemas.microsoft.com/office/drawing/2014/main" id="{85112780-2765-3E45-9933-AC1C38D09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27288" y="2872873"/>
              <a:ext cx="630799" cy="283371"/>
            </a:xfrm>
            <a:prstGeom prst="rect">
              <a:avLst/>
            </a:prstGeom>
          </p:spPr>
        </p:pic>
        <p:sp>
          <p:nvSpPr>
            <p:cNvPr id="323" name="Title 1">
              <a:extLst>
                <a:ext uri="{FF2B5EF4-FFF2-40B4-BE49-F238E27FC236}">
                  <a16:creationId xmlns:a16="http://schemas.microsoft.com/office/drawing/2014/main" id="{D8C2DD94-79CA-604F-9773-3085C3E1FFB8}"/>
                </a:ext>
              </a:extLst>
            </p:cNvPr>
            <p:cNvSpPr txBox="1">
              <a:spLocks/>
            </p:cNvSpPr>
            <p:nvPr/>
          </p:nvSpPr>
          <p:spPr>
            <a:xfrm>
              <a:off x="8523848" y="1123513"/>
              <a:ext cx="2994505" cy="86177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685714" rtl="0" eaLnBrk="1" latinLnBrk="0" hangingPunct="1">
                <a:lnSpc>
                  <a:spcPts val="2352"/>
                </a:lnSpc>
                <a:spcBef>
                  <a:spcPct val="0"/>
                </a:spcBef>
                <a:buNone/>
                <a:defRPr lang="en-US" sz="2059" b="0" kern="1200" cap="none" spc="-37" baseline="0">
                  <a:ln w="3175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Segoe UI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>
                  <a:solidFill>
                    <a:schemeClr val="tx2"/>
                  </a:solidFill>
                </a:rPr>
                <a:t>The ExpressRoute between AVS </a:t>
              </a:r>
              <a:br>
                <a:rPr lang="en-US" sz="1400">
                  <a:solidFill>
                    <a:schemeClr val="tx2"/>
                  </a:solidFill>
                </a:rPr>
              </a:br>
              <a:r>
                <a:rPr lang="en-US" sz="1400">
                  <a:solidFill>
                    <a:schemeClr val="tx2"/>
                  </a:solidFill>
                </a:rPr>
                <a:t>D-MSEE and MSEE is part of the AVS service providing backbone connectivity to/from Azure Dedicated</a:t>
              </a:r>
            </a:p>
          </p:txBody>
        </p: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2998FE71-EEF4-F544-87D3-BCFAB81FC0EF}"/>
                </a:ext>
              </a:extLst>
            </p:cNvPr>
            <p:cNvCxnSpPr>
              <a:cxnSpLocks/>
            </p:cNvCxnSpPr>
            <p:nvPr/>
          </p:nvCxnSpPr>
          <p:spPr>
            <a:xfrm>
              <a:off x="8294603" y="1106502"/>
              <a:ext cx="0" cy="856207"/>
            </a:xfrm>
            <a:prstGeom prst="line">
              <a:avLst/>
            </a:prstGeom>
            <a:ln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>
              <a:extLst>
                <a:ext uri="{FF2B5EF4-FFF2-40B4-BE49-F238E27FC236}">
                  <a16:creationId xmlns:a16="http://schemas.microsoft.com/office/drawing/2014/main" id="{54CB0659-6C49-364C-B08C-6DABF3FD8D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0418" y="2162826"/>
              <a:ext cx="971574" cy="1102643"/>
            </a:xfrm>
            <a:prstGeom prst="straightConnector1">
              <a:avLst/>
            </a:prstGeom>
            <a:ln w="28575">
              <a:solidFill>
                <a:schemeClr val="accent5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aphic 194">
            <a:extLst>
              <a:ext uri="{FF2B5EF4-FFF2-40B4-BE49-F238E27FC236}">
                <a16:creationId xmlns:a16="http://schemas.microsoft.com/office/drawing/2014/main" id="{398A063D-B157-4B71-92B9-0867E9E73A37}"/>
              </a:ext>
            </a:extLst>
          </p:cNvPr>
          <p:cNvGrpSpPr/>
          <p:nvPr/>
        </p:nvGrpSpPr>
        <p:grpSpPr>
          <a:xfrm>
            <a:off x="5297123" y="3571197"/>
            <a:ext cx="430632" cy="429772"/>
            <a:chOff x="10849928" y="863324"/>
            <a:chExt cx="477000" cy="476047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6D089EA-C5E8-4293-8A43-E77F63FCF19C}"/>
                </a:ext>
              </a:extLst>
            </p:cNvPr>
            <p:cNvSpPr/>
            <p:nvPr/>
          </p:nvSpPr>
          <p:spPr>
            <a:xfrm>
              <a:off x="10849928" y="863324"/>
              <a:ext cx="477000" cy="476047"/>
            </a:xfrm>
            <a:custGeom>
              <a:avLst/>
              <a:gdLst>
                <a:gd name="connsiteX0" fmla="*/ 238024 w 477000"/>
                <a:gd name="connsiteY0" fmla="*/ 476048 h 476047"/>
                <a:gd name="connsiteX1" fmla="*/ 206605 w 477000"/>
                <a:gd name="connsiteY1" fmla="*/ 462719 h 476047"/>
                <a:gd name="connsiteX2" fmla="*/ 13329 w 477000"/>
                <a:gd name="connsiteY2" fmla="*/ 269443 h 476047"/>
                <a:gd name="connsiteX3" fmla="*/ 0 w 477000"/>
                <a:gd name="connsiteY3" fmla="*/ 238024 h 476047"/>
                <a:gd name="connsiteX4" fmla="*/ 13329 w 477000"/>
                <a:gd name="connsiteY4" fmla="*/ 206605 h 476047"/>
                <a:gd name="connsiteX5" fmla="*/ 206605 w 477000"/>
                <a:gd name="connsiteY5" fmla="*/ 13329 h 476047"/>
                <a:gd name="connsiteX6" fmla="*/ 238024 w 477000"/>
                <a:gd name="connsiteY6" fmla="*/ 0 h 476047"/>
                <a:gd name="connsiteX7" fmla="*/ 269443 w 477000"/>
                <a:gd name="connsiteY7" fmla="*/ 13329 h 476047"/>
                <a:gd name="connsiteX8" fmla="*/ 463671 w 477000"/>
                <a:gd name="connsiteY8" fmla="*/ 207557 h 476047"/>
                <a:gd name="connsiteX9" fmla="*/ 477000 w 477000"/>
                <a:gd name="connsiteY9" fmla="*/ 238976 h 476047"/>
                <a:gd name="connsiteX10" fmla="*/ 463671 w 477000"/>
                <a:gd name="connsiteY10" fmla="*/ 270395 h 476047"/>
                <a:gd name="connsiteX11" fmla="*/ 269443 w 477000"/>
                <a:gd name="connsiteY11" fmla="*/ 462719 h 476047"/>
                <a:gd name="connsiteX12" fmla="*/ 238024 w 477000"/>
                <a:gd name="connsiteY12" fmla="*/ 476048 h 4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000" h="476047">
                  <a:moveTo>
                    <a:pt x="238024" y="476048"/>
                  </a:moveTo>
                  <a:cubicBezTo>
                    <a:pt x="226599" y="476048"/>
                    <a:pt x="215174" y="471288"/>
                    <a:pt x="206605" y="462719"/>
                  </a:cubicBezTo>
                  <a:lnTo>
                    <a:pt x="13329" y="269443"/>
                  </a:lnTo>
                  <a:cubicBezTo>
                    <a:pt x="4760" y="260874"/>
                    <a:pt x="0" y="249449"/>
                    <a:pt x="0" y="238024"/>
                  </a:cubicBezTo>
                  <a:cubicBezTo>
                    <a:pt x="0" y="226599"/>
                    <a:pt x="4760" y="215174"/>
                    <a:pt x="13329" y="206605"/>
                  </a:cubicBezTo>
                  <a:lnTo>
                    <a:pt x="206605" y="13329"/>
                  </a:lnTo>
                  <a:cubicBezTo>
                    <a:pt x="215174" y="4760"/>
                    <a:pt x="226599" y="0"/>
                    <a:pt x="238024" y="0"/>
                  </a:cubicBezTo>
                  <a:cubicBezTo>
                    <a:pt x="249449" y="0"/>
                    <a:pt x="260874" y="4760"/>
                    <a:pt x="269443" y="13329"/>
                  </a:cubicBezTo>
                  <a:lnTo>
                    <a:pt x="463671" y="207557"/>
                  </a:lnTo>
                  <a:cubicBezTo>
                    <a:pt x="472240" y="216126"/>
                    <a:pt x="477000" y="226599"/>
                    <a:pt x="477000" y="238976"/>
                  </a:cubicBezTo>
                  <a:cubicBezTo>
                    <a:pt x="477000" y="250401"/>
                    <a:pt x="472240" y="261826"/>
                    <a:pt x="463671" y="270395"/>
                  </a:cubicBezTo>
                  <a:lnTo>
                    <a:pt x="269443" y="462719"/>
                  </a:lnTo>
                  <a:cubicBezTo>
                    <a:pt x="260874" y="471288"/>
                    <a:pt x="249449" y="476048"/>
                    <a:pt x="238024" y="476048"/>
                  </a:cubicBezTo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7DD5271-FE44-4C3D-A6FE-0F5087014FA9}"/>
                </a:ext>
              </a:extLst>
            </p:cNvPr>
            <p:cNvSpPr/>
            <p:nvPr/>
          </p:nvSpPr>
          <p:spPr>
            <a:xfrm>
              <a:off x="10849928" y="863324"/>
              <a:ext cx="329425" cy="378934"/>
            </a:xfrm>
            <a:custGeom>
              <a:avLst/>
              <a:gdLst>
                <a:gd name="connsiteX0" fmla="*/ 269443 w 329425"/>
                <a:gd name="connsiteY0" fmla="*/ 13329 h 378934"/>
                <a:gd name="connsiteX1" fmla="*/ 238024 w 329425"/>
                <a:gd name="connsiteY1" fmla="*/ 0 h 378934"/>
                <a:gd name="connsiteX2" fmla="*/ 206605 w 329425"/>
                <a:gd name="connsiteY2" fmla="*/ 13329 h 378934"/>
                <a:gd name="connsiteX3" fmla="*/ 13329 w 329425"/>
                <a:gd name="connsiteY3" fmla="*/ 206605 h 378934"/>
                <a:gd name="connsiteX4" fmla="*/ 0 w 329425"/>
                <a:gd name="connsiteY4" fmla="*/ 238024 h 378934"/>
                <a:gd name="connsiteX5" fmla="*/ 13329 w 329425"/>
                <a:gd name="connsiteY5" fmla="*/ 269443 h 378934"/>
                <a:gd name="connsiteX6" fmla="*/ 122820 w 329425"/>
                <a:gd name="connsiteY6" fmla="*/ 378934 h 378934"/>
                <a:gd name="connsiteX7" fmla="*/ 329425 w 329425"/>
                <a:gd name="connsiteY7" fmla="*/ 73311 h 378934"/>
                <a:gd name="connsiteX8" fmla="*/ 269443 w 329425"/>
                <a:gd name="connsiteY8" fmla="*/ 13329 h 3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25" h="378934">
                  <a:moveTo>
                    <a:pt x="269443" y="13329"/>
                  </a:moveTo>
                  <a:cubicBezTo>
                    <a:pt x="260874" y="4760"/>
                    <a:pt x="249449" y="0"/>
                    <a:pt x="238024" y="0"/>
                  </a:cubicBezTo>
                  <a:cubicBezTo>
                    <a:pt x="226599" y="0"/>
                    <a:pt x="215174" y="4760"/>
                    <a:pt x="206605" y="13329"/>
                  </a:cubicBezTo>
                  <a:lnTo>
                    <a:pt x="13329" y="206605"/>
                  </a:lnTo>
                  <a:cubicBezTo>
                    <a:pt x="4760" y="215174"/>
                    <a:pt x="0" y="226599"/>
                    <a:pt x="0" y="238024"/>
                  </a:cubicBezTo>
                  <a:cubicBezTo>
                    <a:pt x="0" y="249449"/>
                    <a:pt x="4760" y="260874"/>
                    <a:pt x="13329" y="269443"/>
                  </a:cubicBezTo>
                  <a:lnTo>
                    <a:pt x="122820" y="378934"/>
                  </a:lnTo>
                  <a:lnTo>
                    <a:pt x="329425" y="73311"/>
                  </a:lnTo>
                  <a:lnTo>
                    <a:pt x="269443" y="13329"/>
                  </a:lnTo>
                  <a:close/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84CE5B8-F89F-4FC2-8C5D-14A20CE0708C}"/>
                </a:ext>
              </a:extLst>
            </p:cNvPr>
            <p:cNvSpPr/>
            <p:nvPr/>
          </p:nvSpPr>
          <p:spPr>
            <a:xfrm>
              <a:off x="11025113" y="905216"/>
              <a:ext cx="125676" cy="154239"/>
            </a:xfrm>
            <a:custGeom>
              <a:avLst/>
              <a:gdLst>
                <a:gd name="connsiteX0" fmla="*/ 62838 w 125676"/>
                <a:gd name="connsiteY0" fmla="*/ 0 h 154239"/>
                <a:gd name="connsiteX1" fmla="*/ 0 w 125676"/>
                <a:gd name="connsiteY1" fmla="*/ 62838 h 154239"/>
                <a:gd name="connsiteX2" fmla="*/ 44749 w 125676"/>
                <a:gd name="connsiteY2" fmla="*/ 62838 h 154239"/>
                <a:gd name="connsiteX3" fmla="*/ 44749 w 125676"/>
                <a:gd name="connsiteY3" fmla="*/ 154240 h 154239"/>
                <a:gd name="connsiteX4" fmla="*/ 81880 w 125676"/>
                <a:gd name="connsiteY4" fmla="*/ 154240 h 154239"/>
                <a:gd name="connsiteX5" fmla="*/ 81880 w 125676"/>
                <a:gd name="connsiteY5" fmla="*/ 62838 h 154239"/>
                <a:gd name="connsiteX6" fmla="*/ 125677 w 125676"/>
                <a:gd name="connsiteY6" fmla="*/ 62838 h 1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4239">
                  <a:moveTo>
                    <a:pt x="62838" y="0"/>
                  </a:moveTo>
                  <a:lnTo>
                    <a:pt x="0" y="62838"/>
                  </a:lnTo>
                  <a:lnTo>
                    <a:pt x="44749" y="62838"/>
                  </a:lnTo>
                  <a:lnTo>
                    <a:pt x="44749" y="154240"/>
                  </a:lnTo>
                  <a:lnTo>
                    <a:pt x="81880" y="154240"/>
                  </a:lnTo>
                  <a:lnTo>
                    <a:pt x="81880" y="62838"/>
                  </a:lnTo>
                  <a:lnTo>
                    <a:pt x="125677" y="62838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166E40B-869A-4C1A-B9A0-14559D1E0E1D}"/>
                </a:ext>
              </a:extLst>
            </p:cNvPr>
            <p:cNvSpPr/>
            <p:nvPr/>
          </p:nvSpPr>
          <p:spPr>
            <a:xfrm>
              <a:off x="11025113" y="1145144"/>
              <a:ext cx="125676" cy="152335"/>
            </a:xfrm>
            <a:custGeom>
              <a:avLst/>
              <a:gdLst>
                <a:gd name="connsiteX0" fmla="*/ 62838 w 125676"/>
                <a:gd name="connsiteY0" fmla="*/ 152335 h 152335"/>
                <a:gd name="connsiteX1" fmla="*/ 125677 w 125676"/>
                <a:gd name="connsiteY1" fmla="*/ 89497 h 152335"/>
                <a:gd name="connsiteX2" fmla="*/ 80928 w 125676"/>
                <a:gd name="connsiteY2" fmla="*/ 89497 h 152335"/>
                <a:gd name="connsiteX3" fmla="*/ 80928 w 125676"/>
                <a:gd name="connsiteY3" fmla="*/ 0 h 152335"/>
                <a:gd name="connsiteX4" fmla="*/ 43796 w 125676"/>
                <a:gd name="connsiteY4" fmla="*/ 0 h 152335"/>
                <a:gd name="connsiteX5" fmla="*/ 43796 w 125676"/>
                <a:gd name="connsiteY5" fmla="*/ 89497 h 152335"/>
                <a:gd name="connsiteX6" fmla="*/ 0 w 125676"/>
                <a:gd name="connsiteY6" fmla="*/ 89497 h 1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2335">
                  <a:moveTo>
                    <a:pt x="62838" y="152335"/>
                  </a:moveTo>
                  <a:lnTo>
                    <a:pt x="125677" y="89497"/>
                  </a:lnTo>
                  <a:lnTo>
                    <a:pt x="80928" y="89497"/>
                  </a:lnTo>
                  <a:lnTo>
                    <a:pt x="80928" y="0"/>
                  </a:lnTo>
                  <a:lnTo>
                    <a:pt x="43796" y="0"/>
                  </a:lnTo>
                  <a:lnTo>
                    <a:pt x="43796" y="89497"/>
                  </a:lnTo>
                  <a:lnTo>
                    <a:pt x="0" y="8949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18F09DB-1857-4172-8A75-8430DF34A569}"/>
                </a:ext>
              </a:extLst>
            </p:cNvPr>
            <p:cNvSpPr/>
            <p:nvPr/>
          </p:nvSpPr>
          <p:spPr>
            <a:xfrm>
              <a:off x="11117466" y="1038509"/>
              <a:ext cx="147574" cy="125676"/>
            </a:xfrm>
            <a:custGeom>
              <a:avLst/>
              <a:gdLst>
                <a:gd name="connsiteX0" fmla="*/ 0 w 147574"/>
                <a:gd name="connsiteY0" fmla="*/ 62838 h 125676"/>
                <a:gd name="connsiteX1" fmla="*/ 62838 w 147574"/>
                <a:gd name="connsiteY1" fmla="*/ 125677 h 125676"/>
                <a:gd name="connsiteX2" fmla="*/ 62838 w 147574"/>
                <a:gd name="connsiteY2" fmla="*/ 81880 h 125676"/>
                <a:gd name="connsiteX3" fmla="*/ 147575 w 147574"/>
                <a:gd name="connsiteY3" fmla="*/ 81880 h 125676"/>
                <a:gd name="connsiteX4" fmla="*/ 147575 w 147574"/>
                <a:gd name="connsiteY4" fmla="*/ 43796 h 125676"/>
                <a:gd name="connsiteX5" fmla="*/ 62838 w 147574"/>
                <a:gd name="connsiteY5" fmla="*/ 43796 h 125676"/>
                <a:gd name="connsiteX6" fmla="*/ 62838 w 147574"/>
                <a:gd name="connsiteY6" fmla="*/ 0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74" h="125676">
                  <a:moveTo>
                    <a:pt x="0" y="62838"/>
                  </a:moveTo>
                  <a:lnTo>
                    <a:pt x="62838" y="125677"/>
                  </a:lnTo>
                  <a:lnTo>
                    <a:pt x="62838" y="81880"/>
                  </a:lnTo>
                  <a:lnTo>
                    <a:pt x="147575" y="81880"/>
                  </a:lnTo>
                  <a:lnTo>
                    <a:pt x="147575" y="43796"/>
                  </a:lnTo>
                  <a:lnTo>
                    <a:pt x="62838" y="43796"/>
                  </a:lnTo>
                  <a:lnTo>
                    <a:pt x="62838" y="0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1AE1AF0-0E40-4CE2-9481-34C2325F6A9F}"/>
                </a:ext>
              </a:extLst>
            </p:cNvPr>
            <p:cNvSpPr/>
            <p:nvPr/>
          </p:nvSpPr>
          <p:spPr>
            <a:xfrm>
              <a:off x="10910862" y="1038509"/>
              <a:ext cx="148526" cy="125676"/>
            </a:xfrm>
            <a:custGeom>
              <a:avLst/>
              <a:gdLst>
                <a:gd name="connsiteX0" fmla="*/ 148527 w 148526"/>
                <a:gd name="connsiteY0" fmla="*/ 62838 h 125676"/>
                <a:gd name="connsiteX1" fmla="*/ 85689 w 148526"/>
                <a:gd name="connsiteY1" fmla="*/ 0 h 125676"/>
                <a:gd name="connsiteX2" fmla="*/ 85689 w 148526"/>
                <a:gd name="connsiteY2" fmla="*/ 43796 h 125676"/>
                <a:gd name="connsiteX3" fmla="*/ 0 w 148526"/>
                <a:gd name="connsiteY3" fmla="*/ 43796 h 125676"/>
                <a:gd name="connsiteX4" fmla="*/ 0 w 148526"/>
                <a:gd name="connsiteY4" fmla="*/ 81880 h 125676"/>
                <a:gd name="connsiteX5" fmla="*/ 85689 w 148526"/>
                <a:gd name="connsiteY5" fmla="*/ 81880 h 125676"/>
                <a:gd name="connsiteX6" fmla="*/ 85689 w 148526"/>
                <a:gd name="connsiteY6" fmla="*/ 125677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26" h="125676">
                  <a:moveTo>
                    <a:pt x="148527" y="62838"/>
                  </a:moveTo>
                  <a:lnTo>
                    <a:pt x="85689" y="0"/>
                  </a:lnTo>
                  <a:lnTo>
                    <a:pt x="85689" y="43796"/>
                  </a:lnTo>
                  <a:lnTo>
                    <a:pt x="0" y="43796"/>
                  </a:lnTo>
                  <a:lnTo>
                    <a:pt x="0" y="81880"/>
                  </a:lnTo>
                  <a:lnTo>
                    <a:pt x="85689" y="81880"/>
                  </a:lnTo>
                  <a:lnTo>
                    <a:pt x="85689" y="12567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D711F15-1B93-9F47-A940-2432686E753E}"/>
              </a:ext>
            </a:extLst>
          </p:cNvPr>
          <p:cNvGrpSpPr/>
          <p:nvPr/>
        </p:nvGrpSpPr>
        <p:grpSpPr>
          <a:xfrm>
            <a:off x="8048115" y="3527177"/>
            <a:ext cx="2740912" cy="2101754"/>
            <a:chOff x="8048115" y="3527177"/>
            <a:chExt cx="2740912" cy="2101754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1CECDCD-E42D-4F96-9908-8C5EEF118011}"/>
                </a:ext>
              </a:extLst>
            </p:cNvPr>
            <p:cNvCxnSpPr>
              <a:cxnSpLocks/>
            </p:cNvCxnSpPr>
            <p:nvPr/>
          </p:nvCxnSpPr>
          <p:spPr>
            <a:xfrm>
              <a:off x="8309436" y="3774115"/>
              <a:ext cx="7843" cy="1019119"/>
            </a:xfrm>
            <a:prstGeom prst="line">
              <a:avLst/>
            </a:prstGeom>
            <a:ln w="19050">
              <a:solidFill>
                <a:schemeClr val="accent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C3350582-83CE-4867-86CF-B188D1FC107C}"/>
                </a:ext>
              </a:extLst>
            </p:cNvPr>
            <p:cNvSpPr/>
            <p:nvPr/>
          </p:nvSpPr>
          <p:spPr bwMode="auto">
            <a:xfrm>
              <a:off x="8178787" y="4486855"/>
              <a:ext cx="2610240" cy="1142076"/>
            </a:xfrm>
            <a:prstGeom prst="roundRect">
              <a:avLst/>
            </a:prstGeom>
            <a:noFill/>
            <a:ln w="19050" cap="sq">
              <a:solidFill>
                <a:schemeClr val="accent4"/>
              </a:solidFill>
              <a:prstDash val="dash"/>
              <a:miter lim="800000"/>
              <a:headEnd/>
              <a:tailEnd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89629" tIns="44815" rIns="89629" bIns="44815" numCol="1" anchor="t" anchorCtr="0" compatLnSpc="1">
              <a:prstTxWarp prst="textNoShape">
                <a:avLst/>
              </a:prstTxWarp>
            </a:bodyPr>
            <a:lstStyle/>
            <a:p>
              <a:pPr defTabSz="914296"/>
              <a:endParaRPr lang="en-US" sz="160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  <a:latin typeface="Segoe UI"/>
              </a:endParaRPr>
            </a:p>
          </p:txBody>
        </p:sp>
        <p:grpSp>
          <p:nvGrpSpPr>
            <p:cNvPr id="182" name="Graphic 194">
              <a:extLst>
                <a:ext uri="{FF2B5EF4-FFF2-40B4-BE49-F238E27FC236}">
                  <a16:creationId xmlns:a16="http://schemas.microsoft.com/office/drawing/2014/main" id="{5A8CFABB-BCE3-4145-999D-6D4EBD94E24A}"/>
                </a:ext>
              </a:extLst>
            </p:cNvPr>
            <p:cNvGrpSpPr/>
            <p:nvPr/>
          </p:nvGrpSpPr>
          <p:grpSpPr>
            <a:xfrm>
              <a:off x="8048115" y="3539767"/>
              <a:ext cx="430632" cy="429772"/>
              <a:chOff x="10849928" y="863324"/>
              <a:chExt cx="477000" cy="476047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E4A396FE-300C-4C45-83E2-B42392A4CDBA}"/>
                  </a:ext>
                </a:extLst>
              </p:cNvPr>
              <p:cNvSpPr/>
              <p:nvPr/>
            </p:nvSpPr>
            <p:spPr>
              <a:xfrm>
                <a:off x="10849928" y="863324"/>
                <a:ext cx="477000" cy="476047"/>
              </a:xfrm>
              <a:custGeom>
                <a:avLst/>
                <a:gdLst>
                  <a:gd name="connsiteX0" fmla="*/ 238024 w 477000"/>
                  <a:gd name="connsiteY0" fmla="*/ 476048 h 476047"/>
                  <a:gd name="connsiteX1" fmla="*/ 206605 w 477000"/>
                  <a:gd name="connsiteY1" fmla="*/ 462719 h 476047"/>
                  <a:gd name="connsiteX2" fmla="*/ 13329 w 477000"/>
                  <a:gd name="connsiteY2" fmla="*/ 269443 h 476047"/>
                  <a:gd name="connsiteX3" fmla="*/ 0 w 477000"/>
                  <a:gd name="connsiteY3" fmla="*/ 238024 h 476047"/>
                  <a:gd name="connsiteX4" fmla="*/ 13329 w 477000"/>
                  <a:gd name="connsiteY4" fmla="*/ 206605 h 476047"/>
                  <a:gd name="connsiteX5" fmla="*/ 206605 w 477000"/>
                  <a:gd name="connsiteY5" fmla="*/ 13329 h 476047"/>
                  <a:gd name="connsiteX6" fmla="*/ 238024 w 477000"/>
                  <a:gd name="connsiteY6" fmla="*/ 0 h 476047"/>
                  <a:gd name="connsiteX7" fmla="*/ 269443 w 477000"/>
                  <a:gd name="connsiteY7" fmla="*/ 13329 h 476047"/>
                  <a:gd name="connsiteX8" fmla="*/ 463671 w 477000"/>
                  <a:gd name="connsiteY8" fmla="*/ 207557 h 476047"/>
                  <a:gd name="connsiteX9" fmla="*/ 477000 w 477000"/>
                  <a:gd name="connsiteY9" fmla="*/ 238976 h 476047"/>
                  <a:gd name="connsiteX10" fmla="*/ 463671 w 477000"/>
                  <a:gd name="connsiteY10" fmla="*/ 270395 h 476047"/>
                  <a:gd name="connsiteX11" fmla="*/ 269443 w 477000"/>
                  <a:gd name="connsiteY11" fmla="*/ 462719 h 476047"/>
                  <a:gd name="connsiteX12" fmla="*/ 238024 w 477000"/>
                  <a:gd name="connsiteY12" fmla="*/ 476048 h 47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7000" h="476047">
                    <a:moveTo>
                      <a:pt x="238024" y="476048"/>
                    </a:moveTo>
                    <a:cubicBezTo>
                      <a:pt x="226599" y="476048"/>
                      <a:pt x="215174" y="471288"/>
                      <a:pt x="206605" y="462719"/>
                    </a:cubicBezTo>
                    <a:lnTo>
                      <a:pt x="13329" y="269443"/>
                    </a:lnTo>
                    <a:cubicBezTo>
                      <a:pt x="4760" y="260874"/>
                      <a:pt x="0" y="249449"/>
                      <a:pt x="0" y="238024"/>
                    </a:cubicBezTo>
                    <a:cubicBezTo>
                      <a:pt x="0" y="226599"/>
                      <a:pt x="4760" y="215174"/>
                      <a:pt x="13329" y="206605"/>
                    </a:cubicBezTo>
                    <a:lnTo>
                      <a:pt x="206605" y="13329"/>
                    </a:lnTo>
                    <a:cubicBezTo>
                      <a:pt x="215174" y="4760"/>
                      <a:pt x="226599" y="0"/>
                      <a:pt x="238024" y="0"/>
                    </a:cubicBezTo>
                    <a:cubicBezTo>
                      <a:pt x="249449" y="0"/>
                      <a:pt x="260874" y="4760"/>
                      <a:pt x="269443" y="13329"/>
                    </a:cubicBezTo>
                    <a:lnTo>
                      <a:pt x="463671" y="207557"/>
                    </a:lnTo>
                    <a:cubicBezTo>
                      <a:pt x="472240" y="216126"/>
                      <a:pt x="477000" y="226599"/>
                      <a:pt x="477000" y="238976"/>
                    </a:cubicBezTo>
                    <a:cubicBezTo>
                      <a:pt x="477000" y="250401"/>
                      <a:pt x="472240" y="261826"/>
                      <a:pt x="463671" y="270395"/>
                    </a:cubicBezTo>
                    <a:lnTo>
                      <a:pt x="269443" y="462719"/>
                    </a:lnTo>
                    <a:cubicBezTo>
                      <a:pt x="260874" y="471288"/>
                      <a:pt x="249449" y="476048"/>
                      <a:pt x="238024" y="476048"/>
                    </a:cubicBezTo>
                  </a:path>
                </a:pathLst>
              </a:custGeom>
              <a:solidFill>
                <a:srgbClr val="50E6FF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D2E1F0F5-4407-4516-9655-943246B7C6C3}"/>
                  </a:ext>
                </a:extLst>
              </p:cNvPr>
              <p:cNvSpPr/>
              <p:nvPr/>
            </p:nvSpPr>
            <p:spPr>
              <a:xfrm>
                <a:off x="10849928" y="863324"/>
                <a:ext cx="329425" cy="378934"/>
              </a:xfrm>
              <a:custGeom>
                <a:avLst/>
                <a:gdLst>
                  <a:gd name="connsiteX0" fmla="*/ 269443 w 329425"/>
                  <a:gd name="connsiteY0" fmla="*/ 13329 h 378934"/>
                  <a:gd name="connsiteX1" fmla="*/ 238024 w 329425"/>
                  <a:gd name="connsiteY1" fmla="*/ 0 h 378934"/>
                  <a:gd name="connsiteX2" fmla="*/ 206605 w 329425"/>
                  <a:gd name="connsiteY2" fmla="*/ 13329 h 378934"/>
                  <a:gd name="connsiteX3" fmla="*/ 13329 w 329425"/>
                  <a:gd name="connsiteY3" fmla="*/ 206605 h 378934"/>
                  <a:gd name="connsiteX4" fmla="*/ 0 w 329425"/>
                  <a:gd name="connsiteY4" fmla="*/ 238024 h 378934"/>
                  <a:gd name="connsiteX5" fmla="*/ 13329 w 329425"/>
                  <a:gd name="connsiteY5" fmla="*/ 269443 h 378934"/>
                  <a:gd name="connsiteX6" fmla="*/ 122820 w 329425"/>
                  <a:gd name="connsiteY6" fmla="*/ 378934 h 378934"/>
                  <a:gd name="connsiteX7" fmla="*/ 329425 w 329425"/>
                  <a:gd name="connsiteY7" fmla="*/ 73311 h 378934"/>
                  <a:gd name="connsiteX8" fmla="*/ 269443 w 329425"/>
                  <a:gd name="connsiteY8" fmla="*/ 13329 h 37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425" h="378934">
                    <a:moveTo>
                      <a:pt x="269443" y="13329"/>
                    </a:moveTo>
                    <a:cubicBezTo>
                      <a:pt x="260874" y="4760"/>
                      <a:pt x="249449" y="0"/>
                      <a:pt x="238024" y="0"/>
                    </a:cubicBezTo>
                    <a:cubicBezTo>
                      <a:pt x="226599" y="0"/>
                      <a:pt x="215174" y="4760"/>
                      <a:pt x="206605" y="13329"/>
                    </a:cubicBezTo>
                    <a:lnTo>
                      <a:pt x="13329" y="206605"/>
                    </a:lnTo>
                    <a:cubicBezTo>
                      <a:pt x="4760" y="215174"/>
                      <a:pt x="0" y="226599"/>
                      <a:pt x="0" y="238024"/>
                    </a:cubicBezTo>
                    <a:cubicBezTo>
                      <a:pt x="0" y="249449"/>
                      <a:pt x="4760" y="260874"/>
                      <a:pt x="13329" y="269443"/>
                    </a:cubicBezTo>
                    <a:lnTo>
                      <a:pt x="122820" y="378934"/>
                    </a:lnTo>
                    <a:lnTo>
                      <a:pt x="329425" y="73311"/>
                    </a:lnTo>
                    <a:lnTo>
                      <a:pt x="269443" y="13329"/>
                    </a:lnTo>
                    <a:close/>
                  </a:path>
                </a:pathLst>
              </a:custGeom>
              <a:solidFill>
                <a:srgbClr val="50E6FF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1FA57317-1C4C-47BA-9610-60BA96BD4308}"/>
                  </a:ext>
                </a:extLst>
              </p:cNvPr>
              <p:cNvSpPr/>
              <p:nvPr/>
            </p:nvSpPr>
            <p:spPr>
              <a:xfrm>
                <a:off x="11025113" y="905216"/>
                <a:ext cx="125676" cy="154239"/>
              </a:xfrm>
              <a:custGeom>
                <a:avLst/>
                <a:gdLst>
                  <a:gd name="connsiteX0" fmla="*/ 62838 w 125676"/>
                  <a:gd name="connsiteY0" fmla="*/ 0 h 154239"/>
                  <a:gd name="connsiteX1" fmla="*/ 0 w 125676"/>
                  <a:gd name="connsiteY1" fmla="*/ 62838 h 154239"/>
                  <a:gd name="connsiteX2" fmla="*/ 44749 w 125676"/>
                  <a:gd name="connsiteY2" fmla="*/ 62838 h 154239"/>
                  <a:gd name="connsiteX3" fmla="*/ 44749 w 125676"/>
                  <a:gd name="connsiteY3" fmla="*/ 154240 h 154239"/>
                  <a:gd name="connsiteX4" fmla="*/ 81880 w 125676"/>
                  <a:gd name="connsiteY4" fmla="*/ 154240 h 154239"/>
                  <a:gd name="connsiteX5" fmla="*/ 81880 w 125676"/>
                  <a:gd name="connsiteY5" fmla="*/ 62838 h 154239"/>
                  <a:gd name="connsiteX6" fmla="*/ 125677 w 125676"/>
                  <a:gd name="connsiteY6" fmla="*/ 62838 h 15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676" h="154239">
                    <a:moveTo>
                      <a:pt x="62838" y="0"/>
                    </a:moveTo>
                    <a:lnTo>
                      <a:pt x="0" y="62838"/>
                    </a:lnTo>
                    <a:lnTo>
                      <a:pt x="44749" y="62838"/>
                    </a:lnTo>
                    <a:lnTo>
                      <a:pt x="44749" y="154240"/>
                    </a:lnTo>
                    <a:lnTo>
                      <a:pt x="81880" y="154240"/>
                    </a:lnTo>
                    <a:lnTo>
                      <a:pt x="81880" y="62838"/>
                    </a:lnTo>
                    <a:lnTo>
                      <a:pt x="125677" y="62838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143AF8F2-1692-4B1F-823A-54887E2ACC06}"/>
                  </a:ext>
                </a:extLst>
              </p:cNvPr>
              <p:cNvSpPr/>
              <p:nvPr/>
            </p:nvSpPr>
            <p:spPr>
              <a:xfrm>
                <a:off x="11025113" y="1145144"/>
                <a:ext cx="125676" cy="152335"/>
              </a:xfrm>
              <a:custGeom>
                <a:avLst/>
                <a:gdLst>
                  <a:gd name="connsiteX0" fmla="*/ 62838 w 125676"/>
                  <a:gd name="connsiteY0" fmla="*/ 152335 h 152335"/>
                  <a:gd name="connsiteX1" fmla="*/ 125677 w 125676"/>
                  <a:gd name="connsiteY1" fmla="*/ 89497 h 152335"/>
                  <a:gd name="connsiteX2" fmla="*/ 80928 w 125676"/>
                  <a:gd name="connsiteY2" fmla="*/ 89497 h 152335"/>
                  <a:gd name="connsiteX3" fmla="*/ 80928 w 125676"/>
                  <a:gd name="connsiteY3" fmla="*/ 0 h 152335"/>
                  <a:gd name="connsiteX4" fmla="*/ 43796 w 125676"/>
                  <a:gd name="connsiteY4" fmla="*/ 0 h 152335"/>
                  <a:gd name="connsiteX5" fmla="*/ 43796 w 125676"/>
                  <a:gd name="connsiteY5" fmla="*/ 89497 h 152335"/>
                  <a:gd name="connsiteX6" fmla="*/ 0 w 125676"/>
                  <a:gd name="connsiteY6" fmla="*/ 89497 h 152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676" h="152335">
                    <a:moveTo>
                      <a:pt x="62838" y="152335"/>
                    </a:moveTo>
                    <a:lnTo>
                      <a:pt x="125677" y="89497"/>
                    </a:lnTo>
                    <a:lnTo>
                      <a:pt x="80928" y="89497"/>
                    </a:lnTo>
                    <a:lnTo>
                      <a:pt x="80928" y="0"/>
                    </a:lnTo>
                    <a:lnTo>
                      <a:pt x="43796" y="0"/>
                    </a:lnTo>
                    <a:lnTo>
                      <a:pt x="43796" y="89497"/>
                    </a:lnTo>
                    <a:lnTo>
                      <a:pt x="0" y="89497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D0504FC-E145-4AD4-B2E5-259C5AAC3B0A}"/>
                  </a:ext>
                </a:extLst>
              </p:cNvPr>
              <p:cNvSpPr/>
              <p:nvPr/>
            </p:nvSpPr>
            <p:spPr>
              <a:xfrm>
                <a:off x="11117466" y="1038509"/>
                <a:ext cx="147574" cy="125676"/>
              </a:xfrm>
              <a:custGeom>
                <a:avLst/>
                <a:gdLst>
                  <a:gd name="connsiteX0" fmla="*/ 0 w 147574"/>
                  <a:gd name="connsiteY0" fmla="*/ 62838 h 125676"/>
                  <a:gd name="connsiteX1" fmla="*/ 62838 w 147574"/>
                  <a:gd name="connsiteY1" fmla="*/ 125677 h 125676"/>
                  <a:gd name="connsiteX2" fmla="*/ 62838 w 147574"/>
                  <a:gd name="connsiteY2" fmla="*/ 81880 h 125676"/>
                  <a:gd name="connsiteX3" fmla="*/ 147575 w 147574"/>
                  <a:gd name="connsiteY3" fmla="*/ 81880 h 125676"/>
                  <a:gd name="connsiteX4" fmla="*/ 147575 w 147574"/>
                  <a:gd name="connsiteY4" fmla="*/ 43796 h 125676"/>
                  <a:gd name="connsiteX5" fmla="*/ 62838 w 147574"/>
                  <a:gd name="connsiteY5" fmla="*/ 43796 h 125676"/>
                  <a:gd name="connsiteX6" fmla="*/ 62838 w 147574"/>
                  <a:gd name="connsiteY6" fmla="*/ 0 h 12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574" h="125676">
                    <a:moveTo>
                      <a:pt x="0" y="62838"/>
                    </a:moveTo>
                    <a:lnTo>
                      <a:pt x="62838" y="125677"/>
                    </a:lnTo>
                    <a:lnTo>
                      <a:pt x="62838" y="81880"/>
                    </a:lnTo>
                    <a:lnTo>
                      <a:pt x="147575" y="81880"/>
                    </a:lnTo>
                    <a:lnTo>
                      <a:pt x="147575" y="43796"/>
                    </a:lnTo>
                    <a:lnTo>
                      <a:pt x="62838" y="43796"/>
                    </a:lnTo>
                    <a:lnTo>
                      <a:pt x="628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AD3F62F2-D56B-4590-A3D9-08610919F1D4}"/>
                  </a:ext>
                </a:extLst>
              </p:cNvPr>
              <p:cNvSpPr/>
              <p:nvPr/>
            </p:nvSpPr>
            <p:spPr>
              <a:xfrm>
                <a:off x="10910862" y="1038509"/>
                <a:ext cx="148526" cy="125676"/>
              </a:xfrm>
              <a:custGeom>
                <a:avLst/>
                <a:gdLst>
                  <a:gd name="connsiteX0" fmla="*/ 148527 w 148526"/>
                  <a:gd name="connsiteY0" fmla="*/ 62838 h 125676"/>
                  <a:gd name="connsiteX1" fmla="*/ 85689 w 148526"/>
                  <a:gd name="connsiteY1" fmla="*/ 0 h 125676"/>
                  <a:gd name="connsiteX2" fmla="*/ 85689 w 148526"/>
                  <a:gd name="connsiteY2" fmla="*/ 43796 h 125676"/>
                  <a:gd name="connsiteX3" fmla="*/ 0 w 148526"/>
                  <a:gd name="connsiteY3" fmla="*/ 43796 h 125676"/>
                  <a:gd name="connsiteX4" fmla="*/ 0 w 148526"/>
                  <a:gd name="connsiteY4" fmla="*/ 81880 h 125676"/>
                  <a:gd name="connsiteX5" fmla="*/ 85689 w 148526"/>
                  <a:gd name="connsiteY5" fmla="*/ 81880 h 125676"/>
                  <a:gd name="connsiteX6" fmla="*/ 85689 w 148526"/>
                  <a:gd name="connsiteY6" fmla="*/ 125677 h 12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526" h="125676">
                    <a:moveTo>
                      <a:pt x="148527" y="62838"/>
                    </a:moveTo>
                    <a:lnTo>
                      <a:pt x="85689" y="0"/>
                    </a:lnTo>
                    <a:lnTo>
                      <a:pt x="85689" y="43796"/>
                    </a:lnTo>
                    <a:lnTo>
                      <a:pt x="0" y="43796"/>
                    </a:lnTo>
                    <a:lnTo>
                      <a:pt x="0" y="81880"/>
                    </a:lnTo>
                    <a:lnTo>
                      <a:pt x="85689" y="81880"/>
                    </a:lnTo>
                    <a:lnTo>
                      <a:pt x="85689" y="125677"/>
                    </a:lnTo>
                    <a:close/>
                  </a:path>
                </a:pathLst>
              </a:custGeom>
              <a:solidFill>
                <a:srgbClr val="000000"/>
              </a:solidFill>
              <a:ln w="9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83258655-D65B-C745-9AEC-E65955CAF0D0}"/>
                </a:ext>
              </a:extLst>
            </p:cNvPr>
            <p:cNvGrpSpPr/>
            <p:nvPr/>
          </p:nvGrpSpPr>
          <p:grpSpPr>
            <a:xfrm>
              <a:off x="8630172" y="4711777"/>
              <a:ext cx="2023831" cy="724461"/>
              <a:chOff x="5012328" y="1463634"/>
              <a:chExt cx="3224608" cy="1204176"/>
            </a:xfrm>
          </p:grpSpPr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DD3ECAFC-D8C3-AE41-8438-0E1AC574872B}"/>
                  </a:ext>
                </a:extLst>
              </p:cNvPr>
              <p:cNvGrpSpPr/>
              <p:nvPr/>
            </p:nvGrpSpPr>
            <p:grpSpPr>
              <a:xfrm>
                <a:off x="6752571" y="2249400"/>
                <a:ext cx="1484365" cy="418410"/>
                <a:chOff x="8364618" y="2911047"/>
                <a:chExt cx="1581526" cy="476999"/>
              </a:xfrm>
            </p:grpSpPr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A0347565-5D5A-CA4F-AAD7-BAF7C133D72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364618" y="2911047"/>
                  <a:ext cx="238500" cy="476999"/>
                  <a:chOff x="5068138" y="4939587"/>
                  <a:chExt cx="609600" cy="1219200"/>
                </a:xfrm>
              </p:grpSpPr>
              <p:sp>
                <p:nvSpPr>
                  <p:cNvPr id="309" name="Freeform: Shape 68">
                    <a:extLst>
                      <a:ext uri="{FF2B5EF4-FFF2-40B4-BE49-F238E27FC236}">
                        <a16:creationId xmlns:a16="http://schemas.microsoft.com/office/drawing/2014/main" id="{9DD26EAD-F54E-BA41-83AD-F0263754FE02}"/>
                      </a:ext>
                    </a:extLst>
                  </p:cNvPr>
                  <p:cNvSpPr/>
                  <p:nvPr/>
                </p:nvSpPr>
                <p:spPr>
                  <a:xfrm>
                    <a:off x="5068138" y="4939587"/>
                    <a:ext cx="609600" cy="1219200"/>
                  </a:xfrm>
                  <a:custGeom>
                    <a:avLst/>
                    <a:gdLst>
                      <a:gd name="connsiteX0" fmla="*/ 0 w 609600"/>
                      <a:gd name="connsiteY0" fmla="*/ 0 h 1219200"/>
                      <a:gd name="connsiteX1" fmla="*/ 609600 w 609600"/>
                      <a:gd name="connsiteY1" fmla="*/ 0 h 1219200"/>
                      <a:gd name="connsiteX2" fmla="*/ 609600 w 609600"/>
                      <a:gd name="connsiteY2" fmla="*/ 1219200 h 1219200"/>
                      <a:gd name="connsiteX3" fmla="*/ 0 w 609600"/>
                      <a:gd name="connsiteY3" fmla="*/ 1219200 h 1219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600" h="1219200">
                        <a:moveTo>
                          <a:pt x="0" y="0"/>
                        </a:moveTo>
                        <a:lnTo>
                          <a:pt x="609600" y="0"/>
                        </a:lnTo>
                        <a:lnTo>
                          <a:pt x="609600" y="1219200"/>
                        </a:lnTo>
                        <a:lnTo>
                          <a:pt x="0" y="12192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310" name="Freeform: Shape 69">
                    <a:extLst>
                      <a:ext uri="{FF2B5EF4-FFF2-40B4-BE49-F238E27FC236}">
                        <a16:creationId xmlns:a16="http://schemas.microsoft.com/office/drawing/2014/main" id="{E00DAF6F-1E00-EA4E-8CE9-3FE28E274CDC}"/>
                      </a:ext>
                    </a:extLst>
                  </p:cNvPr>
                  <p:cNvSpPr/>
                  <p:nvPr/>
                </p:nvSpPr>
                <p:spPr>
                  <a:xfrm>
                    <a:off x="5144338" y="5815887"/>
                    <a:ext cx="457200" cy="76200"/>
                  </a:xfrm>
                  <a:custGeom>
                    <a:avLst/>
                    <a:gdLst>
                      <a:gd name="connsiteX0" fmla="*/ 0 w 457200"/>
                      <a:gd name="connsiteY0" fmla="*/ 0 h 76200"/>
                      <a:gd name="connsiteX1" fmla="*/ 457200 w 457200"/>
                      <a:gd name="connsiteY1" fmla="*/ 0 h 76200"/>
                      <a:gd name="connsiteX2" fmla="*/ 457200 w 457200"/>
                      <a:gd name="connsiteY2" fmla="*/ 76200 h 76200"/>
                      <a:gd name="connsiteX3" fmla="*/ 0 w 457200"/>
                      <a:gd name="connsiteY3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76200">
                        <a:moveTo>
                          <a:pt x="0" y="0"/>
                        </a:moveTo>
                        <a:lnTo>
                          <a:pt x="457200" y="0"/>
                        </a:lnTo>
                        <a:lnTo>
                          <a:pt x="457200" y="7620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78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311" name="Freeform: Shape 70">
                    <a:extLst>
                      <a:ext uri="{FF2B5EF4-FFF2-40B4-BE49-F238E27FC236}">
                        <a16:creationId xmlns:a16="http://schemas.microsoft.com/office/drawing/2014/main" id="{D43FA58B-114E-D543-9FAA-BB32A3B83507}"/>
                      </a:ext>
                    </a:extLst>
                  </p:cNvPr>
                  <p:cNvSpPr/>
                  <p:nvPr/>
                </p:nvSpPr>
                <p:spPr>
                  <a:xfrm>
                    <a:off x="5144338" y="5053887"/>
                    <a:ext cx="457200" cy="76200"/>
                  </a:xfrm>
                  <a:custGeom>
                    <a:avLst/>
                    <a:gdLst>
                      <a:gd name="connsiteX0" fmla="*/ 0 w 457200"/>
                      <a:gd name="connsiteY0" fmla="*/ 0 h 76200"/>
                      <a:gd name="connsiteX1" fmla="*/ 457200 w 457200"/>
                      <a:gd name="connsiteY1" fmla="*/ 0 h 76200"/>
                      <a:gd name="connsiteX2" fmla="*/ 457200 w 457200"/>
                      <a:gd name="connsiteY2" fmla="*/ 76200 h 76200"/>
                      <a:gd name="connsiteX3" fmla="*/ 0 w 457200"/>
                      <a:gd name="connsiteY3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76200">
                        <a:moveTo>
                          <a:pt x="0" y="0"/>
                        </a:moveTo>
                        <a:lnTo>
                          <a:pt x="457200" y="0"/>
                        </a:lnTo>
                        <a:lnTo>
                          <a:pt x="457200" y="7620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78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312" name="Freeform: Shape 71">
                    <a:extLst>
                      <a:ext uri="{FF2B5EF4-FFF2-40B4-BE49-F238E27FC236}">
                        <a16:creationId xmlns:a16="http://schemas.microsoft.com/office/drawing/2014/main" id="{D26B4AD1-2C2A-0B45-AF80-5D7194CA2FB5}"/>
                      </a:ext>
                    </a:extLst>
                  </p:cNvPr>
                  <p:cNvSpPr/>
                  <p:nvPr/>
                </p:nvSpPr>
                <p:spPr>
                  <a:xfrm>
                    <a:off x="5144338" y="5968287"/>
                    <a:ext cx="457200" cy="76200"/>
                  </a:xfrm>
                  <a:custGeom>
                    <a:avLst/>
                    <a:gdLst>
                      <a:gd name="connsiteX0" fmla="*/ 0 w 457200"/>
                      <a:gd name="connsiteY0" fmla="*/ 0 h 76200"/>
                      <a:gd name="connsiteX1" fmla="*/ 457200 w 457200"/>
                      <a:gd name="connsiteY1" fmla="*/ 0 h 76200"/>
                      <a:gd name="connsiteX2" fmla="*/ 457200 w 457200"/>
                      <a:gd name="connsiteY2" fmla="*/ 76200 h 76200"/>
                      <a:gd name="connsiteX3" fmla="*/ 0 w 457200"/>
                      <a:gd name="connsiteY3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76200">
                        <a:moveTo>
                          <a:pt x="0" y="0"/>
                        </a:moveTo>
                        <a:lnTo>
                          <a:pt x="457200" y="0"/>
                        </a:lnTo>
                        <a:lnTo>
                          <a:pt x="457200" y="7620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78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313" name="Freeform: Shape 72">
                    <a:extLst>
                      <a:ext uri="{FF2B5EF4-FFF2-40B4-BE49-F238E27FC236}">
                        <a16:creationId xmlns:a16="http://schemas.microsoft.com/office/drawing/2014/main" id="{EB6E0A3D-6D36-9A4D-8967-FB52F8E320CA}"/>
                      </a:ext>
                    </a:extLst>
                  </p:cNvPr>
                  <p:cNvSpPr/>
                  <p:nvPr/>
                </p:nvSpPr>
                <p:spPr>
                  <a:xfrm>
                    <a:off x="5249113" y="5377737"/>
                    <a:ext cx="171450" cy="171450"/>
                  </a:xfrm>
                  <a:custGeom>
                    <a:avLst/>
                    <a:gdLst>
                      <a:gd name="connsiteX0" fmla="*/ 171450 w 171450"/>
                      <a:gd name="connsiteY0" fmla="*/ 85725 h 171450"/>
                      <a:gd name="connsiteX1" fmla="*/ 85725 w 171450"/>
                      <a:gd name="connsiteY1" fmla="*/ 171450 h 171450"/>
                      <a:gd name="connsiteX2" fmla="*/ 0 w 171450"/>
                      <a:gd name="connsiteY2" fmla="*/ 85725 h 171450"/>
                      <a:gd name="connsiteX3" fmla="*/ 85725 w 171450"/>
                      <a:gd name="connsiteY3" fmla="*/ 0 h 171450"/>
                      <a:gd name="connsiteX4" fmla="*/ 171450 w 171450"/>
                      <a:gd name="connsiteY4" fmla="*/ 85725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450" h="171450">
                        <a:moveTo>
                          <a:pt x="171450" y="85725"/>
                        </a:moveTo>
                        <a:cubicBezTo>
                          <a:pt x="171450" y="133070"/>
                          <a:pt x="133070" y="171450"/>
                          <a:pt x="85725" y="171450"/>
                        </a:cubicBezTo>
                        <a:cubicBezTo>
                          <a:pt x="38380" y="171450"/>
                          <a:pt x="0" y="133070"/>
                          <a:pt x="0" y="85725"/>
                        </a:cubicBezTo>
                        <a:cubicBezTo>
                          <a:pt x="0" y="38380"/>
                          <a:pt x="38380" y="0"/>
                          <a:pt x="85725" y="0"/>
                        </a:cubicBezTo>
                        <a:cubicBezTo>
                          <a:pt x="133070" y="0"/>
                          <a:pt x="171450" y="38380"/>
                          <a:pt x="171450" y="85725"/>
                        </a:cubicBezTo>
                        <a:close/>
                      </a:path>
                    </a:pathLst>
                  </a:custGeom>
                  <a:solidFill>
                    <a:srgbClr val="50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314" name="Freeform: Shape 73">
                    <a:extLst>
                      <a:ext uri="{FF2B5EF4-FFF2-40B4-BE49-F238E27FC236}">
                        <a16:creationId xmlns:a16="http://schemas.microsoft.com/office/drawing/2014/main" id="{75541250-CCF4-F84E-82AA-25E96C8C07E6}"/>
                      </a:ext>
                    </a:extLst>
                  </p:cNvPr>
                  <p:cNvSpPr/>
                  <p:nvPr/>
                </p:nvSpPr>
                <p:spPr>
                  <a:xfrm>
                    <a:off x="5220538" y="5472987"/>
                    <a:ext cx="304800" cy="76200"/>
                  </a:xfrm>
                  <a:custGeom>
                    <a:avLst/>
                    <a:gdLst>
                      <a:gd name="connsiteX0" fmla="*/ 267653 w 304800"/>
                      <a:gd name="connsiteY0" fmla="*/ 76200 h 76200"/>
                      <a:gd name="connsiteX1" fmla="*/ 37147 w 304800"/>
                      <a:gd name="connsiteY1" fmla="*/ 76200 h 76200"/>
                      <a:gd name="connsiteX2" fmla="*/ 0 w 304800"/>
                      <a:gd name="connsiteY2" fmla="*/ 39052 h 76200"/>
                      <a:gd name="connsiteX3" fmla="*/ 0 w 304800"/>
                      <a:gd name="connsiteY3" fmla="*/ 37148 h 76200"/>
                      <a:gd name="connsiteX4" fmla="*/ 37147 w 304800"/>
                      <a:gd name="connsiteY4" fmla="*/ 0 h 76200"/>
                      <a:gd name="connsiteX5" fmla="*/ 267653 w 304800"/>
                      <a:gd name="connsiteY5" fmla="*/ 0 h 76200"/>
                      <a:gd name="connsiteX6" fmla="*/ 304800 w 304800"/>
                      <a:gd name="connsiteY6" fmla="*/ 37148 h 76200"/>
                      <a:gd name="connsiteX7" fmla="*/ 304800 w 304800"/>
                      <a:gd name="connsiteY7" fmla="*/ 39052 h 76200"/>
                      <a:gd name="connsiteX8" fmla="*/ 267653 w 304800"/>
                      <a:gd name="connsiteY8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4800" h="76200">
                        <a:moveTo>
                          <a:pt x="267653" y="76200"/>
                        </a:moveTo>
                        <a:lnTo>
                          <a:pt x="37147" y="76200"/>
                        </a:lnTo>
                        <a:cubicBezTo>
                          <a:pt x="16193" y="76200"/>
                          <a:pt x="0" y="60007"/>
                          <a:pt x="0" y="39052"/>
                        </a:cubicBezTo>
                        <a:lnTo>
                          <a:pt x="0" y="37148"/>
                        </a:lnTo>
                        <a:cubicBezTo>
                          <a:pt x="0" y="16193"/>
                          <a:pt x="16193" y="0"/>
                          <a:pt x="37147" y="0"/>
                        </a:cubicBezTo>
                        <a:lnTo>
                          <a:pt x="267653" y="0"/>
                        </a:lnTo>
                        <a:cubicBezTo>
                          <a:pt x="288608" y="0"/>
                          <a:pt x="304800" y="16193"/>
                          <a:pt x="304800" y="37148"/>
                        </a:cubicBezTo>
                        <a:lnTo>
                          <a:pt x="304800" y="39052"/>
                        </a:lnTo>
                        <a:cubicBezTo>
                          <a:pt x="304800" y="60007"/>
                          <a:pt x="288608" y="76200"/>
                          <a:pt x="267653" y="76200"/>
                        </a:cubicBezTo>
                        <a:close/>
                      </a:path>
                    </a:pathLst>
                  </a:custGeom>
                  <a:solidFill>
                    <a:srgbClr val="50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315" name="Freeform: Shape 74">
                    <a:extLst>
                      <a:ext uri="{FF2B5EF4-FFF2-40B4-BE49-F238E27FC236}">
                        <a16:creationId xmlns:a16="http://schemas.microsoft.com/office/drawing/2014/main" id="{5350FB33-243C-0F46-959E-09B8E35DD535}"/>
                      </a:ext>
                    </a:extLst>
                  </p:cNvPr>
                  <p:cNvSpPr/>
                  <p:nvPr/>
                </p:nvSpPr>
                <p:spPr>
                  <a:xfrm>
                    <a:off x="5363413" y="5415837"/>
                    <a:ext cx="114300" cy="114300"/>
                  </a:xfrm>
                  <a:custGeom>
                    <a:avLst/>
                    <a:gdLst>
                      <a:gd name="connsiteX0" fmla="*/ 114300 w 114300"/>
                      <a:gd name="connsiteY0" fmla="*/ 57150 h 114300"/>
                      <a:gd name="connsiteX1" fmla="*/ 57150 w 114300"/>
                      <a:gd name="connsiteY1" fmla="*/ 114300 h 114300"/>
                      <a:gd name="connsiteX2" fmla="*/ 0 w 114300"/>
                      <a:gd name="connsiteY2" fmla="*/ 57150 h 114300"/>
                      <a:gd name="connsiteX3" fmla="*/ 57150 w 114300"/>
                      <a:gd name="connsiteY3" fmla="*/ 0 h 114300"/>
                      <a:gd name="connsiteX4" fmla="*/ 114300 w 114300"/>
                      <a:gd name="connsiteY4" fmla="*/ 57150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00" h="114300">
                        <a:moveTo>
                          <a:pt x="114300" y="57150"/>
                        </a:moveTo>
                        <a:cubicBezTo>
                          <a:pt x="114300" y="88713"/>
                          <a:pt x="88713" y="114300"/>
                          <a:pt x="57150" y="114300"/>
                        </a:cubicBezTo>
                        <a:cubicBezTo>
                          <a:pt x="25587" y="114300"/>
                          <a:pt x="0" y="88713"/>
                          <a:pt x="0" y="57150"/>
                        </a:cubicBezTo>
                        <a:cubicBezTo>
                          <a:pt x="0" y="25587"/>
                          <a:pt x="25587" y="0"/>
                          <a:pt x="57150" y="0"/>
                        </a:cubicBezTo>
                        <a:cubicBezTo>
                          <a:pt x="88713" y="0"/>
                          <a:pt x="114300" y="25587"/>
                          <a:pt x="114300" y="57150"/>
                        </a:cubicBezTo>
                        <a:close/>
                      </a:path>
                    </a:pathLst>
                  </a:custGeom>
                  <a:solidFill>
                    <a:srgbClr val="50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</p:grpSp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A1A0B6A3-88F3-4645-9F9B-772C26D19DD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633223" y="2911047"/>
                  <a:ext cx="238500" cy="476999"/>
                  <a:chOff x="5068138" y="4939587"/>
                  <a:chExt cx="609600" cy="1219200"/>
                </a:xfrm>
              </p:grpSpPr>
              <p:sp>
                <p:nvSpPr>
                  <p:cNvPr id="302" name="Freeform: Shape 61">
                    <a:extLst>
                      <a:ext uri="{FF2B5EF4-FFF2-40B4-BE49-F238E27FC236}">
                        <a16:creationId xmlns:a16="http://schemas.microsoft.com/office/drawing/2014/main" id="{1CC6F82C-CF92-A74C-AB23-BD1DFB1986D1}"/>
                      </a:ext>
                    </a:extLst>
                  </p:cNvPr>
                  <p:cNvSpPr/>
                  <p:nvPr/>
                </p:nvSpPr>
                <p:spPr>
                  <a:xfrm>
                    <a:off x="5068138" y="4939587"/>
                    <a:ext cx="609600" cy="1219200"/>
                  </a:xfrm>
                  <a:custGeom>
                    <a:avLst/>
                    <a:gdLst>
                      <a:gd name="connsiteX0" fmla="*/ 0 w 609600"/>
                      <a:gd name="connsiteY0" fmla="*/ 0 h 1219200"/>
                      <a:gd name="connsiteX1" fmla="*/ 609600 w 609600"/>
                      <a:gd name="connsiteY1" fmla="*/ 0 h 1219200"/>
                      <a:gd name="connsiteX2" fmla="*/ 609600 w 609600"/>
                      <a:gd name="connsiteY2" fmla="*/ 1219200 h 1219200"/>
                      <a:gd name="connsiteX3" fmla="*/ 0 w 609600"/>
                      <a:gd name="connsiteY3" fmla="*/ 1219200 h 1219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600" h="1219200">
                        <a:moveTo>
                          <a:pt x="0" y="0"/>
                        </a:moveTo>
                        <a:lnTo>
                          <a:pt x="609600" y="0"/>
                        </a:lnTo>
                        <a:lnTo>
                          <a:pt x="609600" y="1219200"/>
                        </a:lnTo>
                        <a:lnTo>
                          <a:pt x="0" y="12192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303" name="Freeform: Shape 62">
                    <a:extLst>
                      <a:ext uri="{FF2B5EF4-FFF2-40B4-BE49-F238E27FC236}">
                        <a16:creationId xmlns:a16="http://schemas.microsoft.com/office/drawing/2014/main" id="{A584F94A-7502-3541-B55D-5926FE2201DE}"/>
                      </a:ext>
                    </a:extLst>
                  </p:cNvPr>
                  <p:cNvSpPr/>
                  <p:nvPr/>
                </p:nvSpPr>
                <p:spPr>
                  <a:xfrm>
                    <a:off x="5144338" y="5815887"/>
                    <a:ext cx="457200" cy="76200"/>
                  </a:xfrm>
                  <a:custGeom>
                    <a:avLst/>
                    <a:gdLst>
                      <a:gd name="connsiteX0" fmla="*/ 0 w 457200"/>
                      <a:gd name="connsiteY0" fmla="*/ 0 h 76200"/>
                      <a:gd name="connsiteX1" fmla="*/ 457200 w 457200"/>
                      <a:gd name="connsiteY1" fmla="*/ 0 h 76200"/>
                      <a:gd name="connsiteX2" fmla="*/ 457200 w 457200"/>
                      <a:gd name="connsiteY2" fmla="*/ 76200 h 76200"/>
                      <a:gd name="connsiteX3" fmla="*/ 0 w 457200"/>
                      <a:gd name="connsiteY3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76200">
                        <a:moveTo>
                          <a:pt x="0" y="0"/>
                        </a:moveTo>
                        <a:lnTo>
                          <a:pt x="457200" y="0"/>
                        </a:lnTo>
                        <a:lnTo>
                          <a:pt x="457200" y="7620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78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304" name="Freeform: Shape 63">
                    <a:extLst>
                      <a:ext uri="{FF2B5EF4-FFF2-40B4-BE49-F238E27FC236}">
                        <a16:creationId xmlns:a16="http://schemas.microsoft.com/office/drawing/2014/main" id="{A8A1F8B4-ED8E-044D-B0EE-A5C27A27BC27}"/>
                      </a:ext>
                    </a:extLst>
                  </p:cNvPr>
                  <p:cNvSpPr/>
                  <p:nvPr/>
                </p:nvSpPr>
                <p:spPr>
                  <a:xfrm>
                    <a:off x="5144338" y="5053887"/>
                    <a:ext cx="457200" cy="76200"/>
                  </a:xfrm>
                  <a:custGeom>
                    <a:avLst/>
                    <a:gdLst>
                      <a:gd name="connsiteX0" fmla="*/ 0 w 457200"/>
                      <a:gd name="connsiteY0" fmla="*/ 0 h 76200"/>
                      <a:gd name="connsiteX1" fmla="*/ 457200 w 457200"/>
                      <a:gd name="connsiteY1" fmla="*/ 0 h 76200"/>
                      <a:gd name="connsiteX2" fmla="*/ 457200 w 457200"/>
                      <a:gd name="connsiteY2" fmla="*/ 76200 h 76200"/>
                      <a:gd name="connsiteX3" fmla="*/ 0 w 457200"/>
                      <a:gd name="connsiteY3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76200">
                        <a:moveTo>
                          <a:pt x="0" y="0"/>
                        </a:moveTo>
                        <a:lnTo>
                          <a:pt x="457200" y="0"/>
                        </a:lnTo>
                        <a:lnTo>
                          <a:pt x="457200" y="7620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78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305" name="Freeform: Shape 64">
                    <a:extLst>
                      <a:ext uri="{FF2B5EF4-FFF2-40B4-BE49-F238E27FC236}">
                        <a16:creationId xmlns:a16="http://schemas.microsoft.com/office/drawing/2014/main" id="{11A61951-AAA6-C340-84E5-6299ABE4C378}"/>
                      </a:ext>
                    </a:extLst>
                  </p:cNvPr>
                  <p:cNvSpPr/>
                  <p:nvPr/>
                </p:nvSpPr>
                <p:spPr>
                  <a:xfrm>
                    <a:off x="5144338" y="5968287"/>
                    <a:ext cx="457200" cy="76200"/>
                  </a:xfrm>
                  <a:custGeom>
                    <a:avLst/>
                    <a:gdLst>
                      <a:gd name="connsiteX0" fmla="*/ 0 w 457200"/>
                      <a:gd name="connsiteY0" fmla="*/ 0 h 76200"/>
                      <a:gd name="connsiteX1" fmla="*/ 457200 w 457200"/>
                      <a:gd name="connsiteY1" fmla="*/ 0 h 76200"/>
                      <a:gd name="connsiteX2" fmla="*/ 457200 w 457200"/>
                      <a:gd name="connsiteY2" fmla="*/ 76200 h 76200"/>
                      <a:gd name="connsiteX3" fmla="*/ 0 w 457200"/>
                      <a:gd name="connsiteY3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76200">
                        <a:moveTo>
                          <a:pt x="0" y="0"/>
                        </a:moveTo>
                        <a:lnTo>
                          <a:pt x="457200" y="0"/>
                        </a:lnTo>
                        <a:lnTo>
                          <a:pt x="457200" y="7620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78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306" name="Freeform: Shape 65">
                    <a:extLst>
                      <a:ext uri="{FF2B5EF4-FFF2-40B4-BE49-F238E27FC236}">
                        <a16:creationId xmlns:a16="http://schemas.microsoft.com/office/drawing/2014/main" id="{DFE07617-7936-0B44-B9B7-6A762166E432}"/>
                      </a:ext>
                    </a:extLst>
                  </p:cNvPr>
                  <p:cNvSpPr/>
                  <p:nvPr/>
                </p:nvSpPr>
                <p:spPr>
                  <a:xfrm>
                    <a:off x="5249113" y="5377737"/>
                    <a:ext cx="171450" cy="171450"/>
                  </a:xfrm>
                  <a:custGeom>
                    <a:avLst/>
                    <a:gdLst>
                      <a:gd name="connsiteX0" fmla="*/ 171450 w 171450"/>
                      <a:gd name="connsiteY0" fmla="*/ 85725 h 171450"/>
                      <a:gd name="connsiteX1" fmla="*/ 85725 w 171450"/>
                      <a:gd name="connsiteY1" fmla="*/ 171450 h 171450"/>
                      <a:gd name="connsiteX2" fmla="*/ 0 w 171450"/>
                      <a:gd name="connsiteY2" fmla="*/ 85725 h 171450"/>
                      <a:gd name="connsiteX3" fmla="*/ 85725 w 171450"/>
                      <a:gd name="connsiteY3" fmla="*/ 0 h 171450"/>
                      <a:gd name="connsiteX4" fmla="*/ 171450 w 171450"/>
                      <a:gd name="connsiteY4" fmla="*/ 85725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450" h="171450">
                        <a:moveTo>
                          <a:pt x="171450" y="85725"/>
                        </a:moveTo>
                        <a:cubicBezTo>
                          <a:pt x="171450" y="133070"/>
                          <a:pt x="133070" y="171450"/>
                          <a:pt x="85725" y="171450"/>
                        </a:cubicBezTo>
                        <a:cubicBezTo>
                          <a:pt x="38380" y="171450"/>
                          <a:pt x="0" y="133070"/>
                          <a:pt x="0" y="85725"/>
                        </a:cubicBezTo>
                        <a:cubicBezTo>
                          <a:pt x="0" y="38380"/>
                          <a:pt x="38380" y="0"/>
                          <a:pt x="85725" y="0"/>
                        </a:cubicBezTo>
                        <a:cubicBezTo>
                          <a:pt x="133070" y="0"/>
                          <a:pt x="171450" y="38380"/>
                          <a:pt x="171450" y="85725"/>
                        </a:cubicBezTo>
                        <a:close/>
                      </a:path>
                    </a:pathLst>
                  </a:custGeom>
                  <a:solidFill>
                    <a:srgbClr val="50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307" name="Freeform: Shape 66">
                    <a:extLst>
                      <a:ext uri="{FF2B5EF4-FFF2-40B4-BE49-F238E27FC236}">
                        <a16:creationId xmlns:a16="http://schemas.microsoft.com/office/drawing/2014/main" id="{3DABC197-F276-7F4A-A0D7-7D030C779447}"/>
                      </a:ext>
                    </a:extLst>
                  </p:cNvPr>
                  <p:cNvSpPr/>
                  <p:nvPr/>
                </p:nvSpPr>
                <p:spPr>
                  <a:xfrm>
                    <a:off x="5220538" y="5472987"/>
                    <a:ext cx="304800" cy="76200"/>
                  </a:xfrm>
                  <a:custGeom>
                    <a:avLst/>
                    <a:gdLst>
                      <a:gd name="connsiteX0" fmla="*/ 267653 w 304800"/>
                      <a:gd name="connsiteY0" fmla="*/ 76200 h 76200"/>
                      <a:gd name="connsiteX1" fmla="*/ 37147 w 304800"/>
                      <a:gd name="connsiteY1" fmla="*/ 76200 h 76200"/>
                      <a:gd name="connsiteX2" fmla="*/ 0 w 304800"/>
                      <a:gd name="connsiteY2" fmla="*/ 39052 h 76200"/>
                      <a:gd name="connsiteX3" fmla="*/ 0 w 304800"/>
                      <a:gd name="connsiteY3" fmla="*/ 37148 h 76200"/>
                      <a:gd name="connsiteX4" fmla="*/ 37147 w 304800"/>
                      <a:gd name="connsiteY4" fmla="*/ 0 h 76200"/>
                      <a:gd name="connsiteX5" fmla="*/ 267653 w 304800"/>
                      <a:gd name="connsiteY5" fmla="*/ 0 h 76200"/>
                      <a:gd name="connsiteX6" fmla="*/ 304800 w 304800"/>
                      <a:gd name="connsiteY6" fmla="*/ 37148 h 76200"/>
                      <a:gd name="connsiteX7" fmla="*/ 304800 w 304800"/>
                      <a:gd name="connsiteY7" fmla="*/ 39052 h 76200"/>
                      <a:gd name="connsiteX8" fmla="*/ 267653 w 304800"/>
                      <a:gd name="connsiteY8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4800" h="76200">
                        <a:moveTo>
                          <a:pt x="267653" y="76200"/>
                        </a:moveTo>
                        <a:lnTo>
                          <a:pt x="37147" y="76200"/>
                        </a:lnTo>
                        <a:cubicBezTo>
                          <a:pt x="16193" y="76200"/>
                          <a:pt x="0" y="60007"/>
                          <a:pt x="0" y="39052"/>
                        </a:cubicBezTo>
                        <a:lnTo>
                          <a:pt x="0" y="37148"/>
                        </a:lnTo>
                        <a:cubicBezTo>
                          <a:pt x="0" y="16193"/>
                          <a:pt x="16193" y="0"/>
                          <a:pt x="37147" y="0"/>
                        </a:cubicBezTo>
                        <a:lnTo>
                          <a:pt x="267653" y="0"/>
                        </a:lnTo>
                        <a:cubicBezTo>
                          <a:pt x="288608" y="0"/>
                          <a:pt x="304800" y="16193"/>
                          <a:pt x="304800" y="37148"/>
                        </a:cubicBezTo>
                        <a:lnTo>
                          <a:pt x="304800" y="39052"/>
                        </a:lnTo>
                        <a:cubicBezTo>
                          <a:pt x="304800" y="60007"/>
                          <a:pt x="288608" y="76200"/>
                          <a:pt x="267653" y="76200"/>
                        </a:cubicBezTo>
                        <a:close/>
                      </a:path>
                    </a:pathLst>
                  </a:custGeom>
                  <a:solidFill>
                    <a:srgbClr val="50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308" name="Freeform: Shape 67">
                    <a:extLst>
                      <a:ext uri="{FF2B5EF4-FFF2-40B4-BE49-F238E27FC236}">
                        <a16:creationId xmlns:a16="http://schemas.microsoft.com/office/drawing/2014/main" id="{11EC717B-9E9B-434B-9BB8-6E7010E8A592}"/>
                      </a:ext>
                    </a:extLst>
                  </p:cNvPr>
                  <p:cNvSpPr/>
                  <p:nvPr/>
                </p:nvSpPr>
                <p:spPr>
                  <a:xfrm>
                    <a:off x="5363413" y="5415837"/>
                    <a:ext cx="114300" cy="114300"/>
                  </a:xfrm>
                  <a:custGeom>
                    <a:avLst/>
                    <a:gdLst>
                      <a:gd name="connsiteX0" fmla="*/ 114300 w 114300"/>
                      <a:gd name="connsiteY0" fmla="*/ 57150 h 114300"/>
                      <a:gd name="connsiteX1" fmla="*/ 57150 w 114300"/>
                      <a:gd name="connsiteY1" fmla="*/ 114300 h 114300"/>
                      <a:gd name="connsiteX2" fmla="*/ 0 w 114300"/>
                      <a:gd name="connsiteY2" fmla="*/ 57150 h 114300"/>
                      <a:gd name="connsiteX3" fmla="*/ 57150 w 114300"/>
                      <a:gd name="connsiteY3" fmla="*/ 0 h 114300"/>
                      <a:gd name="connsiteX4" fmla="*/ 114300 w 114300"/>
                      <a:gd name="connsiteY4" fmla="*/ 57150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00" h="114300">
                        <a:moveTo>
                          <a:pt x="114300" y="57150"/>
                        </a:moveTo>
                        <a:cubicBezTo>
                          <a:pt x="114300" y="88713"/>
                          <a:pt x="88713" y="114300"/>
                          <a:pt x="57150" y="114300"/>
                        </a:cubicBezTo>
                        <a:cubicBezTo>
                          <a:pt x="25587" y="114300"/>
                          <a:pt x="0" y="88713"/>
                          <a:pt x="0" y="57150"/>
                        </a:cubicBezTo>
                        <a:cubicBezTo>
                          <a:pt x="0" y="25587"/>
                          <a:pt x="25587" y="0"/>
                          <a:pt x="57150" y="0"/>
                        </a:cubicBezTo>
                        <a:cubicBezTo>
                          <a:pt x="88713" y="0"/>
                          <a:pt x="114300" y="25587"/>
                          <a:pt x="114300" y="57150"/>
                        </a:cubicBezTo>
                        <a:close/>
                      </a:path>
                    </a:pathLst>
                  </a:custGeom>
                  <a:solidFill>
                    <a:srgbClr val="50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</p:grpSp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1EDBAC67-56AC-BD40-9F67-F14DAE74628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901828" y="2911047"/>
                  <a:ext cx="238500" cy="476999"/>
                  <a:chOff x="5068138" y="4939587"/>
                  <a:chExt cx="609600" cy="1219200"/>
                </a:xfrm>
              </p:grpSpPr>
              <p:sp>
                <p:nvSpPr>
                  <p:cNvPr id="295" name="Freeform: Shape 54">
                    <a:extLst>
                      <a:ext uri="{FF2B5EF4-FFF2-40B4-BE49-F238E27FC236}">
                        <a16:creationId xmlns:a16="http://schemas.microsoft.com/office/drawing/2014/main" id="{5C9A0166-CBA9-8141-A893-F108BC59FDA6}"/>
                      </a:ext>
                    </a:extLst>
                  </p:cNvPr>
                  <p:cNvSpPr/>
                  <p:nvPr/>
                </p:nvSpPr>
                <p:spPr>
                  <a:xfrm>
                    <a:off x="5068138" y="4939587"/>
                    <a:ext cx="609600" cy="1219200"/>
                  </a:xfrm>
                  <a:custGeom>
                    <a:avLst/>
                    <a:gdLst>
                      <a:gd name="connsiteX0" fmla="*/ 0 w 609600"/>
                      <a:gd name="connsiteY0" fmla="*/ 0 h 1219200"/>
                      <a:gd name="connsiteX1" fmla="*/ 609600 w 609600"/>
                      <a:gd name="connsiteY1" fmla="*/ 0 h 1219200"/>
                      <a:gd name="connsiteX2" fmla="*/ 609600 w 609600"/>
                      <a:gd name="connsiteY2" fmla="*/ 1219200 h 1219200"/>
                      <a:gd name="connsiteX3" fmla="*/ 0 w 609600"/>
                      <a:gd name="connsiteY3" fmla="*/ 1219200 h 1219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600" h="1219200">
                        <a:moveTo>
                          <a:pt x="0" y="0"/>
                        </a:moveTo>
                        <a:lnTo>
                          <a:pt x="609600" y="0"/>
                        </a:lnTo>
                        <a:lnTo>
                          <a:pt x="609600" y="1219200"/>
                        </a:lnTo>
                        <a:lnTo>
                          <a:pt x="0" y="12192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96" name="Freeform: Shape 55">
                    <a:extLst>
                      <a:ext uri="{FF2B5EF4-FFF2-40B4-BE49-F238E27FC236}">
                        <a16:creationId xmlns:a16="http://schemas.microsoft.com/office/drawing/2014/main" id="{7C3AA274-555F-9343-A832-3B4A1B64EE7E}"/>
                      </a:ext>
                    </a:extLst>
                  </p:cNvPr>
                  <p:cNvSpPr/>
                  <p:nvPr/>
                </p:nvSpPr>
                <p:spPr>
                  <a:xfrm>
                    <a:off x="5144338" y="5815887"/>
                    <a:ext cx="457200" cy="76200"/>
                  </a:xfrm>
                  <a:custGeom>
                    <a:avLst/>
                    <a:gdLst>
                      <a:gd name="connsiteX0" fmla="*/ 0 w 457200"/>
                      <a:gd name="connsiteY0" fmla="*/ 0 h 76200"/>
                      <a:gd name="connsiteX1" fmla="*/ 457200 w 457200"/>
                      <a:gd name="connsiteY1" fmla="*/ 0 h 76200"/>
                      <a:gd name="connsiteX2" fmla="*/ 457200 w 457200"/>
                      <a:gd name="connsiteY2" fmla="*/ 76200 h 76200"/>
                      <a:gd name="connsiteX3" fmla="*/ 0 w 457200"/>
                      <a:gd name="connsiteY3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76200">
                        <a:moveTo>
                          <a:pt x="0" y="0"/>
                        </a:moveTo>
                        <a:lnTo>
                          <a:pt x="457200" y="0"/>
                        </a:lnTo>
                        <a:lnTo>
                          <a:pt x="457200" y="7620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78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97" name="Freeform: Shape 56">
                    <a:extLst>
                      <a:ext uri="{FF2B5EF4-FFF2-40B4-BE49-F238E27FC236}">
                        <a16:creationId xmlns:a16="http://schemas.microsoft.com/office/drawing/2014/main" id="{667771E8-9030-D544-863D-50E923E73DDA}"/>
                      </a:ext>
                    </a:extLst>
                  </p:cNvPr>
                  <p:cNvSpPr/>
                  <p:nvPr/>
                </p:nvSpPr>
                <p:spPr>
                  <a:xfrm>
                    <a:off x="5144338" y="5053887"/>
                    <a:ext cx="457200" cy="76200"/>
                  </a:xfrm>
                  <a:custGeom>
                    <a:avLst/>
                    <a:gdLst>
                      <a:gd name="connsiteX0" fmla="*/ 0 w 457200"/>
                      <a:gd name="connsiteY0" fmla="*/ 0 h 76200"/>
                      <a:gd name="connsiteX1" fmla="*/ 457200 w 457200"/>
                      <a:gd name="connsiteY1" fmla="*/ 0 h 76200"/>
                      <a:gd name="connsiteX2" fmla="*/ 457200 w 457200"/>
                      <a:gd name="connsiteY2" fmla="*/ 76200 h 76200"/>
                      <a:gd name="connsiteX3" fmla="*/ 0 w 457200"/>
                      <a:gd name="connsiteY3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76200">
                        <a:moveTo>
                          <a:pt x="0" y="0"/>
                        </a:moveTo>
                        <a:lnTo>
                          <a:pt x="457200" y="0"/>
                        </a:lnTo>
                        <a:lnTo>
                          <a:pt x="457200" y="7620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78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98" name="Freeform: Shape 57">
                    <a:extLst>
                      <a:ext uri="{FF2B5EF4-FFF2-40B4-BE49-F238E27FC236}">
                        <a16:creationId xmlns:a16="http://schemas.microsoft.com/office/drawing/2014/main" id="{33FB80AC-054B-F843-AE52-EB5FEEA0F44B}"/>
                      </a:ext>
                    </a:extLst>
                  </p:cNvPr>
                  <p:cNvSpPr/>
                  <p:nvPr/>
                </p:nvSpPr>
                <p:spPr>
                  <a:xfrm>
                    <a:off x="5144338" y="5968287"/>
                    <a:ext cx="457200" cy="76200"/>
                  </a:xfrm>
                  <a:custGeom>
                    <a:avLst/>
                    <a:gdLst>
                      <a:gd name="connsiteX0" fmla="*/ 0 w 457200"/>
                      <a:gd name="connsiteY0" fmla="*/ 0 h 76200"/>
                      <a:gd name="connsiteX1" fmla="*/ 457200 w 457200"/>
                      <a:gd name="connsiteY1" fmla="*/ 0 h 76200"/>
                      <a:gd name="connsiteX2" fmla="*/ 457200 w 457200"/>
                      <a:gd name="connsiteY2" fmla="*/ 76200 h 76200"/>
                      <a:gd name="connsiteX3" fmla="*/ 0 w 457200"/>
                      <a:gd name="connsiteY3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76200">
                        <a:moveTo>
                          <a:pt x="0" y="0"/>
                        </a:moveTo>
                        <a:lnTo>
                          <a:pt x="457200" y="0"/>
                        </a:lnTo>
                        <a:lnTo>
                          <a:pt x="457200" y="7620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78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99" name="Freeform: Shape 58">
                    <a:extLst>
                      <a:ext uri="{FF2B5EF4-FFF2-40B4-BE49-F238E27FC236}">
                        <a16:creationId xmlns:a16="http://schemas.microsoft.com/office/drawing/2014/main" id="{9618BBF9-D3D4-834A-B037-11F2E76747D4}"/>
                      </a:ext>
                    </a:extLst>
                  </p:cNvPr>
                  <p:cNvSpPr/>
                  <p:nvPr/>
                </p:nvSpPr>
                <p:spPr>
                  <a:xfrm>
                    <a:off x="5249113" y="5377737"/>
                    <a:ext cx="171450" cy="171450"/>
                  </a:xfrm>
                  <a:custGeom>
                    <a:avLst/>
                    <a:gdLst>
                      <a:gd name="connsiteX0" fmla="*/ 171450 w 171450"/>
                      <a:gd name="connsiteY0" fmla="*/ 85725 h 171450"/>
                      <a:gd name="connsiteX1" fmla="*/ 85725 w 171450"/>
                      <a:gd name="connsiteY1" fmla="*/ 171450 h 171450"/>
                      <a:gd name="connsiteX2" fmla="*/ 0 w 171450"/>
                      <a:gd name="connsiteY2" fmla="*/ 85725 h 171450"/>
                      <a:gd name="connsiteX3" fmla="*/ 85725 w 171450"/>
                      <a:gd name="connsiteY3" fmla="*/ 0 h 171450"/>
                      <a:gd name="connsiteX4" fmla="*/ 171450 w 171450"/>
                      <a:gd name="connsiteY4" fmla="*/ 85725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450" h="171450">
                        <a:moveTo>
                          <a:pt x="171450" y="85725"/>
                        </a:moveTo>
                        <a:cubicBezTo>
                          <a:pt x="171450" y="133070"/>
                          <a:pt x="133070" y="171450"/>
                          <a:pt x="85725" y="171450"/>
                        </a:cubicBezTo>
                        <a:cubicBezTo>
                          <a:pt x="38380" y="171450"/>
                          <a:pt x="0" y="133070"/>
                          <a:pt x="0" y="85725"/>
                        </a:cubicBezTo>
                        <a:cubicBezTo>
                          <a:pt x="0" y="38380"/>
                          <a:pt x="38380" y="0"/>
                          <a:pt x="85725" y="0"/>
                        </a:cubicBezTo>
                        <a:cubicBezTo>
                          <a:pt x="133070" y="0"/>
                          <a:pt x="171450" y="38380"/>
                          <a:pt x="171450" y="85725"/>
                        </a:cubicBezTo>
                        <a:close/>
                      </a:path>
                    </a:pathLst>
                  </a:custGeom>
                  <a:solidFill>
                    <a:srgbClr val="50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300" name="Freeform: Shape 59">
                    <a:extLst>
                      <a:ext uri="{FF2B5EF4-FFF2-40B4-BE49-F238E27FC236}">
                        <a16:creationId xmlns:a16="http://schemas.microsoft.com/office/drawing/2014/main" id="{02FE8F7C-93B0-1047-AC05-64A034EB35F8}"/>
                      </a:ext>
                    </a:extLst>
                  </p:cNvPr>
                  <p:cNvSpPr/>
                  <p:nvPr/>
                </p:nvSpPr>
                <p:spPr>
                  <a:xfrm>
                    <a:off x="5220538" y="5472987"/>
                    <a:ext cx="304800" cy="76200"/>
                  </a:xfrm>
                  <a:custGeom>
                    <a:avLst/>
                    <a:gdLst>
                      <a:gd name="connsiteX0" fmla="*/ 267653 w 304800"/>
                      <a:gd name="connsiteY0" fmla="*/ 76200 h 76200"/>
                      <a:gd name="connsiteX1" fmla="*/ 37147 w 304800"/>
                      <a:gd name="connsiteY1" fmla="*/ 76200 h 76200"/>
                      <a:gd name="connsiteX2" fmla="*/ 0 w 304800"/>
                      <a:gd name="connsiteY2" fmla="*/ 39052 h 76200"/>
                      <a:gd name="connsiteX3" fmla="*/ 0 w 304800"/>
                      <a:gd name="connsiteY3" fmla="*/ 37148 h 76200"/>
                      <a:gd name="connsiteX4" fmla="*/ 37147 w 304800"/>
                      <a:gd name="connsiteY4" fmla="*/ 0 h 76200"/>
                      <a:gd name="connsiteX5" fmla="*/ 267653 w 304800"/>
                      <a:gd name="connsiteY5" fmla="*/ 0 h 76200"/>
                      <a:gd name="connsiteX6" fmla="*/ 304800 w 304800"/>
                      <a:gd name="connsiteY6" fmla="*/ 37148 h 76200"/>
                      <a:gd name="connsiteX7" fmla="*/ 304800 w 304800"/>
                      <a:gd name="connsiteY7" fmla="*/ 39052 h 76200"/>
                      <a:gd name="connsiteX8" fmla="*/ 267653 w 304800"/>
                      <a:gd name="connsiteY8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4800" h="76200">
                        <a:moveTo>
                          <a:pt x="267653" y="76200"/>
                        </a:moveTo>
                        <a:lnTo>
                          <a:pt x="37147" y="76200"/>
                        </a:lnTo>
                        <a:cubicBezTo>
                          <a:pt x="16193" y="76200"/>
                          <a:pt x="0" y="60007"/>
                          <a:pt x="0" y="39052"/>
                        </a:cubicBezTo>
                        <a:lnTo>
                          <a:pt x="0" y="37148"/>
                        </a:lnTo>
                        <a:cubicBezTo>
                          <a:pt x="0" y="16193"/>
                          <a:pt x="16193" y="0"/>
                          <a:pt x="37147" y="0"/>
                        </a:cubicBezTo>
                        <a:lnTo>
                          <a:pt x="267653" y="0"/>
                        </a:lnTo>
                        <a:cubicBezTo>
                          <a:pt x="288608" y="0"/>
                          <a:pt x="304800" y="16193"/>
                          <a:pt x="304800" y="37148"/>
                        </a:cubicBezTo>
                        <a:lnTo>
                          <a:pt x="304800" y="39052"/>
                        </a:lnTo>
                        <a:cubicBezTo>
                          <a:pt x="304800" y="60007"/>
                          <a:pt x="288608" y="76200"/>
                          <a:pt x="267653" y="76200"/>
                        </a:cubicBezTo>
                        <a:close/>
                      </a:path>
                    </a:pathLst>
                  </a:custGeom>
                  <a:solidFill>
                    <a:srgbClr val="50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301" name="Freeform: Shape 60">
                    <a:extLst>
                      <a:ext uri="{FF2B5EF4-FFF2-40B4-BE49-F238E27FC236}">
                        <a16:creationId xmlns:a16="http://schemas.microsoft.com/office/drawing/2014/main" id="{41DB55D4-3CA9-2941-9A34-64B538B06281}"/>
                      </a:ext>
                    </a:extLst>
                  </p:cNvPr>
                  <p:cNvSpPr/>
                  <p:nvPr/>
                </p:nvSpPr>
                <p:spPr>
                  <a:xfrm>
                    <a:off x="5363413" y="5415837"/>
                    <a:ext cx="114300" cy="114300"/>
                  </a:xfrm>
                  <a:custGeom>
                    <a:avLst/>
                    <a:gdLst>
                      <a:gd name="connsiteX0" fmla="*/ 114300 w 114300"/>
                      <a:gd name="connsiteY0" fmla="*/ 57150 h 114300"/>
                      <a:gd name="connsiteX1" fmla="*/ 57150 w 114300"/>
                      <a:gd name="connsiteY1" fmla="*/ 114300 h 114300"/>
                      <a:gd name="connsiteX2" fmla="*/ 0 w 114300"/>
                      <a:gd name="connsiteY2" fmla="*/ 57150 h 114300"/>
                      <a:gd name="connsiteX3" fmla="*/ 57150 w 114300"/>
                      <a:gd name="connsiteY3" fmla="*/ 0 h 114300"/>
                      <a:gd name="connsiteX4" fmla="*/ 114300 w 114300"/>
                      <a:gd name="connsiteY4" fmla="*/ 57150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00" h="114300">
                        <a:moveTo>
                          <a:pt x="114300" y="57150"/>
                        </a:moveTo>
                        <a:cubicBezTo>
                          <a:pt x="114300" y="88713"/>
                          <a:pt x="88713" y="114300"/>
                          <a:pt x="57150" y="114300"/>
                        </a:cubicBezTo>
                        <a:cubicBezTo>
                          <a:pt x="25587" y="114300"/>
                          <a:pt x="0" y="88713"/>
                          <a:pt x="0" y="57150"/>
                        </a:cubicBezTo>
                        <a:cubicBezTo>
                          <a:pt x="0" y="25587"/>
                          <a:pt x="25587" y="0"/>
                          <a:pt x="57150" y="0"/>
                        </a:cubicBezTo>
                        <a:cubicBezTo>
                          <a:pt x="88713" y="0"/>
                          <a:pt x="114300" y="25587"/>
                          <a:pt x="114300" y="57150"/>
                        </a:cubicBezTo>
                        <a:close/>
                      </a:path>
                    </a:pathLst>
                  </a:custGeom>
                  <a:solidFill>
                    <a:srgbClr val="50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B7C2CB28-CE5E-2247-A5A9-47D09ABE016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170433" y="2911047"/>
                  <a:ext cx="238500" cy="476999"/>
                  <a:chOff x="5068138" y="4939587"/>
                  <a:chExt cx="609600" cy="1219200"/>
                </a:xfrm>
              </p:grpSpPr>
              <p:sp>
                <p:nvSpPr>
                  <p:cNvPr id="288" name="Freeform: Shape 47">
                    <a:extLst>
                      <a:ext uri="{FF2B5EF4-FFF2-40B4-BE49-F238E27FC236}">
                        <a16:creationId xmlns:a16="http://schemas.microsoft.com/office/drawing/2014/main" id="{6AACFF8C-166E-7548-98A5-44FABCC35907}"/>
                      </a:ext>
                    </a:extLst>
                  </p:cNvPr>
                  <p:cNvSpPr/>
                  <p:nvPr/>
                </p:nvSpPr>
                <p:spPr>
                  <a:xfrm>
                    <a:off x="5068138" y="4939587"/>
                    <a:ext cx="609600" cy="1219200"/>
                  </a:xfrm>
                  <a:custGeom>
                    <a:avLst/>
                    <a:gdLst>
                      <a:gd name="connsiteX0" fmla="*/ 0 w 609600"/>
                      <a:gd name="connsiteY0" fmla="*/ 0 h 1219200"/>
                      <a:gd name="connsiteX1" fmla="*/ 609600 w 609600"/>
                      <a:gd name="connsiteY1" fmla="*/ 0 h 1219200"/>
                      <a:gd name="connsiteX2" fmla="*/ 609600 w 609600"/>
                      <a:gd name="connsiteY2" fmla="*/ 1219200 h 1219200"/>
                      <a:gd name="connsiteX3" fmla="*/ 0 w 609600"/>
                      <a:gd name="connsiteY3" fmla="*/ 1219200 h 1219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600" h="1219200">
                        <a:moveTo>
                          <a:pt x="0" y="0"/>
                        </a:moveTo>
                        <a:lnTo>
                          <a:pt x="609600" y="0"/>
                        </a:lnTo>
                        <a:lnTo>
                          <a:pt x="609600" y="1219200"/>
                        </a:lnTo>
                        <a:lnTo>
                          <a:pt x="0" y="12192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89" name="Freeform: Shape 48">
                    <a:extLst>
                      <a:ext uri="{FF2B5EF4-FFF2-40B4-BE49-F238E27FC236}">
                        <a16:creationId xmlns:a16="http://schemas.microsoft.com/office/drawing/2014/main" id="{1D243187-F7B4-6F4F-94C8-02567DA8FA4A}"/>
                      </a:ext>
                    </a:extLst>
                  </p:cNvPr>
                  <p:cNvSpPr/>
                  <p:nvPr/>
                </p:nvSpPr>
                <p:spPr>
                  <a:xfrm>
                    <a:off x="5144338" y="5815887"/>
                    <a:ext cx="457200" cy="76200"/>
                  </a:xfrm>
                  <a:custGeom>
                    <a:avLst/>
                    <a:gdLst>
                      <a:gd name="connsiteX0" fmla="*/ 0 w 457200"/>
                      <a:gd name="connsiteY0" fmla="*/ 0 h 76200"/>
                      <a:gd name="connsiteX1" fmla="*/ 457200 w 457200"/>
                      <a:gd name="connsiteY1" fmla="*/ 0 h 76200"/>
                      <a:gd name="connsiteX2" fmla="*/ 457200 w 457200"/>
                      <a:gd name="connsiteY2" fmla="*/ 76200 h 76200"/>
                      <a:gd name="connsiteX3" fmla="*/ 0 w 457200"/>
                      <a:gd name="connsiteY3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76200">
                        <a:moveTo>
                          <a:pt x="0" y="0"/>
                        </a:moveTo>
                        <a:lnTo>
                          <a:pt x="457200" y="0"/>
                        </a:lnTo>
                        <a:lnTo>
                          <a:pt x="457200" y="7620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78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90" name="Freeform: Shape 49">
                    <a:extLst>
                      <a:ext uri="{FF2B5EF4-FFF2-40B4-BE49-F238E27FC236}">
                        <a16:creationId xmlns:a16="http://schemas.microsoft.com/office/drawing/2014/main" id="{C9D0D501-8032-0B4C-973D-AD17FD3A8EBC}"/>
                      </a:ext>
                    </a:extLst>
                  </p:cNvPr>
                  <p:cNvSpPr/>
                  <p:nvPr/>
                </p:nvSpPr>
                <p:spPr>
                  <a:xfrm>
                    <a:off x="5144338" y="5053887"/>
                    <a:ext cx="457200" cy="76200"/>
                  </a:xfrm>
                  <a:custGeom>
                    <a:avLst/>
                    <a:gdLst>
                      <a:gd name="connsiteX0" fmla="*/ 0 w 457200"/>
                      <a:gd name="connsiteY0" fmla="*/ 0 h 76200"/>
                      <a:gd name="connsiteX1" fmla="*/ 457200 w 457200"/>
                      <a:gd name="connsiteY1" fmla="*/ 0 h 76200"/>
                      <a:gd name="connsiteX2" fmla="*/ 457200 w 457200"/>
                      <a:gd name="connsiteY2" fmla="*/ 76200 h 76200"/>
                      <a:gd name="connsiteX3" fmla="*/ 0 w 457200"/>
                      <a:gd name="connsiteY3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76200">
                        <a:moveTo>
                          <a:pt x="0" y="0"/>
                        </a:moveTo>
                        <a:lnTo>
                          <a:pt x="457200" y="0"/>
                        </a:lnTo>
                        <a:lnTo>
                          <a:pt x="457200" y="7620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78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91" name="Freeform: Shape 50">
                    <a:extLst>
                      <a:ext uri="{FF2B5EF4-FFF2-40B4-BE49-F238E27FC236}">
                        <a16:creationId xmlns:a16="http://schemas.microsoft.com/office/drawing/2014/main" id="{74CDAFC7-2532-DC40-B4D3-DBAEEA6DD775}"/>
                      </a:ext>
                    </a:extLst>
                  </p:cNvPr>
                  <p:cNvSpPr/>
                  <p:nvPr/>
                </p:nvSpPr>
                <p:spPr>
                  <a:xfrm>
                    <a:off x="5144338" y="5968287"/>
                    <a:ext cx="457200" cy="76200"/>
                  </a:xfrm>
                  <a:custGeom>
                    <a:avLst/>
                    <a:gdLst>
                      <a:gd name="connsiteX0" fmla="*/ 0 w 457200"/>
                      <a:gd name="connsiteY0" fmla="*/ 0 h 76200"/>
                      <a:gd name="connsiteX1" fmla="*/ 457200 w 457200"/>
                      <a:gd name="connsiteY1" fmla="*/ 0 h 76200"/>
                      <a:gd name="connsiteX2" fmla="*/ 457200 w 457200"/>
                      <a:gd name="connsiteY2" fmla="*/ 76200 h 76200"/>
                      <a:gd name="connsiteX3" fmla="*/ 0 w 457200"/>
                      <a:gd name="connsiteY3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76200">
                        <a:moveTo>
                          <a:pt x="0" y="0"/>
                        </a:moveTo>
                        <a:lnTo>
                          <a:pt x="457200" y="0"/>
                        </a:lnTo>
                        <a:lnTo>
                          <a:pt x="457200" y="7620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78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92" name="Freeform: Shape 51">
                    <a:extLst>
                      <a:ext uri="{FF2B5EF4-FFF2-40B4-BE49-F238E27FC236}">
                        <a16:creationId xmlns:a16="http://schemas.microsoft.com/office/drawing/2014/main" id="{41264B4A-813D-BF43-A2F3-16F61F890D73}"/>
                      </a:ext>
                    </a:extLst>
                  </p:cNvPr>
                  <p:cNvSpPr/>
                  <p:nvPr/>
                </p:nvSpPr>
                <p:spPr>
                  <a:xfrm>
                    <a:off x="5249113" y="5377737"/>
                    <a:ext cx="171450" cy="171450"/>
                  </a:xfrm>
                  <a:custGeom>
                    <a:avLst/>
                    <a:gdLst>
                      <a:gd name="connsiteX0" fmla="*/ 171450 w 171450"/>
                      <a:gd name="connsiteY0" fmla="*/ 85725 h 171450"/>
                      <a:gd name="connsiteX1" fmla="*/ 85725 w 171450"/>
                      <a:gd name="connsiteY1" fmla="*/ 171450 h 171450"/>
                      <a:gd name="connsiteX2" fmla="*/ 0 w 171450"/>
                      <a:gd name="connsiteY2" fmla="*/ 85725 h 171450"/>
                      <a:gd name="connsiteX3" fmla="*/ 85725 w 171450"/>
                      <a:gd name="connsiteY3" fmla="*/ 0 h 171450"/>
                      <a:gd name="connsiteX4" fmla="*/ 171450 w 171450"/>
                      <a:gd name="connsiteY4" fmla="*/ 85725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450" h="171450">
                        <a:moveTo>
                          <a:pt x="171450" y="85725"/>
                        </a:moveTo>
                        <a:cubicBezTo>
                          <a:pt x="171450" y="133070"/>
                          <a:pt x="133070" y="171450"/>
                          <a:pt x="85725" y="171450"/>
                        </a:cubicBezTo>
                        <a:cubicBezTo>
                          <a:pt x="38380" y="171450"/>
                          <a:pt x="0" y="133070"/>
                          <a:pt x="0" y="85725"/>
                        </a:cubicBezTo>
                        <a:cubicBezTo>
                          <a:pt x="0" y="38380"/>
                          <a:pt x="38380" y="0"/>
                          <a:pt x="85725" y="0"/>
                        </a:cubicBezTo>
                        <a:cubicBezTo>
                          <a:pt x="133070" y="0"/>
                          <a:pt x="171450" y="38380"/>
                          <a:pt x="171450" y="85725"/>
                        </a:cubicBezTo>
                        <a:close/>
                      </a:path>
                    </a:pathLst>
                  </a:custGeom>
                  <a:solidFill>
                    <a:srgbClr val="50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93" name="Freeform: Shape 52">
                    <a:extLst>
                      <a:ext uri="{FF2B5EF4-FFF2-40B4-BE49-F238E27FC236}">
                        <a16:creationId xmlns:a16="http://schemas.microsoft.com/office/drawing/2014/main" id="{5DDE9CE1-D3BF-FD4A-A31F-B9166F54EBD5}"/>
                      </a:ext>
                    </a:extLst>
                  </p:cNvPr>
                  <p:cNvSpPr/>
                  <p:nvPr/>
                </p:nvSpPr>
                <p:spPr>
                  <a:xfrm>
                    <a:off x="5220538" y="5472987"/>
                    <a:ext cx="304800" cy="76200"/>
                  </a:xfrm>
                  <a:custGeom>
                    <a:avLst/>
                    <a:gdLst>
                      <a:gd name="connsiteX0" fmla="*/ 267653 w 304800"/>
                      <a:gd name="connsiteY0" fmla="*/ 76200 h 76200"/>
                      <a:gd name="connsiteX1" fmla="*/ 37147 w 304800"/>
                      <a:gd name="connsiteY1" fmla="*/ 76200 h 76200"/>
                      <a:gd name="connsiteX2" fmla="*/ 0 w 304800"/>
                      <a:gd name="connsiteY2" fmla="*/ 39052 h 76200"/>
                      <a:gd name="connsiteX3" fmla="*/ 0 w 304800"/>
                      <a:gd name="connsiteY3" fmla="*/ 37148 h 76200"/>
                      <a:gd name="connsiteX4" fmla="*/ 37147 w 304800"/>
                      <a:gd name="connsiteY4" fmla="*/ 0 h 76200"/>
                      <a:gd name="connsiteX5" fmla="*/ 267653 w 304800"/>
                      <a:gd name="connsiteY5" fmla="*/ 0 h 76200"/>
                      <a:gd name="connsiteX6" fmla="*/ 304800 w 304800"/>
                      <a:gd name="connsiteY6" fmla="*/ 37148 h 76200"/>
                      <a:gd name="connsiteX7" fmla="*/ 304800 w 304800"/>
                      <a:gd name="connsiteY7" fmla="*/ 39052 h 76200"/>
                      <a:gd name="connsiteX8" fmla="*/ 267653 w 304800"/>
                      <a:gd name="connsiteY8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4800" h="76200">
                        <a:moveTo>
                          <a:pt x="267653" y="76200"/>
                        </a:moveTo>
                        <a:lnTo>
                          <a:pt x="37147" y="76200"/>
                        </a:lnTo>
                        <a:cubicBezTo>
                          <a:pt x="16193" y="76200"/>
                          <a:pt x="0" y="60007"/>
                          <a:pt x="0" y="39052"/>
                        </a:cubicBezTo>
                        <a:lnTo>
                          <a:pt x="0" y="37148"/>
                        </a:lnTo>
                        <a:cubicBezTo>
                          <a:pt x="0" y="16193"/>
                          <a:pt x="16193" y="0"/>
                          <a:pt x="37147" y="0"/>
                        </a:cubicBezTo>
                        <a:lnTo>
                          <a:pt x="267653" y="0"/>
                        </a:lnTo>
                        <a:cubicBezTo>
                          <a:pt x="288608" y="0"/>
                          <a:pt x="304800" y="16193"/>
                          <a:pt x="304800" y="37148"/>
                        </a:cubicBezTo>
                        <a:lnTo>
                          <a:pt x="304800" y="39052"/>
                        </a:lnTo>
                        <a:cubicBezTo>
                          <a:pt x="304800" y="60007"/>
                          <a:pt x="288608" y="76200"/>
                          <a:pt x="267653" y="76200"/>
                        </a:cubicBezTo>
                        <a:close/>
                      </a:path>
                    </a:pathLst>
                  </a:custGeom>
                  <a:solidFill>
                    <a:srgbClr val="50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94" name="Freeform: Shape 53">
                    <a:extLst>
                      <a:ext uri="{FF2B5EF4-FFF2-40B4-BE49-F238E27FC236}">
                        <a16:creationId xmlns:a16="http://schemas.microsoft.com/office/drawing/2014/main" id="{02BDC10A-913B-E545-AACF-A650C981B763}"/>
                      </a:ext>
                    </a:extLst>
                  </p:cNvPr>
                  <p:cNvSpPr/>
                  <p:nvPr/>
                </p:nvSpPr>
                <p:spPr>
                  <a:xfrm>
                    <a:off x="5363413" y="5415837"/>
                    <a:ext cx="114300" cy="114300"/>
                  </a:xfrm>
                  <a:custGeom>
                    <a:avLst/>
                    <a:gdLst>
                      <a:gd name="connsiteX0" fmla="*/ 114300 w 114300"/>
                      <a:gd name="connsiteY0" fmla="*/ 57150 h 114300"/>
                      <a:gd name="connsiteX1" fmla="*/ 57150 w 114300"/>
                      <a:gd name="connsiteY1" fmla="*/ 114300 h 114300"/>
                      <a:gd name="connsiteX2" fmla="*/ 0 w 114300"/>
                      <a:gd name="connsiteY2" fmla="*/ 57150 h 114300"/>
                      <a:gd name="connsiteX3" fmla="*/ 57150 w 114300"/>
                      <a:gd name="connsiteY3" fmla="*/ 0 h 114300"/>
                      <a:gd name="connsiteX4" fmla="*/ 114300 w 114300"/>
                      <a:gd name="connsiteY4" fmla="*/ 57150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00" h="114300">
                        <a:moveTo>
                          <a:pt x="114300" y="57150"/>
                        </a:moveTo>
                        <a:cubicBezTo>
                          <a:pt x="114300" y="88713"/>
                          <a:pt x="88713" y="114300"/>
                          <a:pt x="57150" y="114300"/>
                        </a:cubicBezTo>
                        <a:cubicBezTo>
                          <a:pt x="25587" y="114300"/>
                          <a:pt x="0" y="88713"/>
                          <a:pt x="0" y="57150"/>
                        </a:cubicBezTo>
                        <a:cubicBezTo>
                          <a:pt x="0" y="25587"/>
                          <a:pt x="25587" y="0"/>
                          <a:pt x="57150" y="0"/>
                        </a:cubicBezTo>
                        <a:cubicBezTo>
                          <a:pt x="88713" y="0"/>
                          <a:pt x="114300" y="25587"/>
                          <a:pt x="114300" y="57150"/>
                        </a:cubicBezTo>
                        <a:close/>
                      </a:path>
                    </a:pathLst>
                  </a:custGeom>
                  <a:solidFill>
                    <a:srgbClr val="50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8E91A596-57E3-BC40-B021-2A5AA712044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439038" y="2911047"/>
                  <a:ext cx="238500" cy="476999"/>
                  <a:chOff x="5068138" y="4939587"/>
                  <a:chExt cx="609600" cy="1219200"/>
                </a:xfrm>
              </p:grpSpPr>
              <p:sp>
                <p:nvSpPr>
                  <p:cNvPr id="281" name="Freeform: Shape 40">
                    <a:extLst>
                      <a:ext uri="{FF2B5EF4-FFF2-40B4-BE49-F238E27FC236}">
                        <a16:creationId xmlns:a16="http://schemas.microsoft.com/office/drawing/2014/main" id="{F6FD7F07-9CB5-9044-A851-5BEEBDA53939}"/>
                      </a:ext>
                    </a:extLst>
                  </p:cNvPr>
                  <p:cNvSpPr/>
                  <p:nvPr/>
                </p:nvSpPr>
                <p:spPr>
                  <a:xfrm>
                    <a:off x="5068138" y="4939587"/>
                    <a:ext cx="609600" cy="1219200"/>
                  </a:xfrm>
                  <a:custGeom>
                    <a:avLst/>
                    <a:gdLst>
                      <a:gd name="connsiteX0" fmla="*/ 0 w 609600"/>
                      <a:gd name="connsiteY0" fmla="*/ 0 h 1219200"/>
                      <a:gd name="connsiteX1" fmla="*/ 609600 w 609600"/>
                      <a:gd name="connsiteY1" fmla="*/ 0 h 1219200"/>
                      <a:gd name="connsiteX2" fmla="*/ 609600 w 609600"/>
                      <a:gd name="connsiteY2" fmla="*/ 1219200 h 1219200"/>
                      <a:gd name="connsiteX3" fmla="*/ 0 w 609600"/>
                      <a:gd name="connsiteY3" fmla="*/ 1219200 h 1219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600" h="1219200">
                        <a:moveTo>
                          <a:pt x="0" y="0"/>
                        </a:moveTo>
                        <a:lnTo>
                          <a:pt x="609600" y="0"/>
                        </a:lnTo>
                        <a:lnTo>
                          <a:pt x="609600" y="1219200"/>
                        </a:lnTo>
                        <a:lnTo>
                          <a:pt x="0" y="12192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82" name="Freeform: Shape 41">
                    <a:extLst>
                      <a:ext uri="{FF2B5EF4-FFF2-40B4-BE49-F238E27FC236}">
                        <a16:creationId xmlns:a16="http://schemas.microsoft.com/office/drawing/2014/main" id="{3FBB6623-3DD4-3D4E-87A2-0056B1C46E9C}"/>
                      </a:ext>
                    </a:extLst>
                  </p:cNvPr>
                  <p:cNvSpPr/>
                  <p:nvPr/>
                </p:nvSpPr>
                <p:spPr>
                  <a:xfrm>
                    <a:off x="5144338" y="5815887"/>
                    <a:ext cx="457200" cy="76200"/>
                  </a:xfrm>
                  <a:custGeom>
                    <a:avLst/>
                    <a:gdLst>
                      <a:gd name="connsiteX0" fmla="*/ 0 w 457200"/>
                      <a:gd name="connsiteY0" fmla="*/ 0 h 76200"/>
                      <a:gd name="connsiteX1" fmla="*/ 457200 w 457200"/>
                      <a:gd name="connsiteY1" fmla="*/ 0 h 76200"/>
                      <a:gd name="connsiteX2" fmla="*/ 457200 w 457200"/>
                      <a:gd name="connsiteY2" fmla="*/ 76200 h 76200"/>
                      <a:gd name="connsiteX3" fmla="*/ 0 w 457200"/>
                      <a:gd name="connsiteY3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76200">
                        <a:moveTo>
                          <a:pt x="0" y="0"/>
                        </a:moveTo>
                        <a:lnTo>
                          <a:pt x="457200" y="0"/>
                        </a:lnTo>
                        <a:lnTo>
                          <a:pt x="457200" y="7620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78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83" name="Freeform: Shape 42">
                    <a:extLst>
                      <a:ext uri="{FF2B5EF4-FFF2-40B4-BE49-F238E27FC236}">
                        <a16:creationId xmlns:a16="http://schemas.microsoft.com/office/drawing/2014/main" id="{1C9DBE48-4EE3-4A49-A0F1-31B9EA486026}"/>
                      </a:ext>
                    </a:extLst>
                  </p:cNvPr>
                  <p:cNvSpPr/>
                  <p:nvPr/>
                </p:nvSpPr>
                <p:spPr>
                  <a:xfrm>
                    <a:off x="5144338" y="5053887"/>
                    <a:ext cx="457200" cy="76200"/>
                  </a:xfrm>
                  <a:custGeom>
                    <a:avLst/>
                    <a:gdLst>
                      <a:gd name="connsiteX0" fmla="*/ 0 w 457200"/>
                      <a:gd name="connsiteY0" fmla="*/ 0 h 76200"/>
                      <a:gd name="connsiteX1" fmla="*/ 457200 w 457200"/>
                      <a:gd name="connsiteY1" fmla="*/ 0 h 76200"/>
                      <a:gd name="connsiteX2" fmla="*/ 457200 w 457200"/>
                      <a:gd name="connsiteY2" fmla="*/ 76200 h 76200"/>
                      <a:gd name="connsiteX3" fmla="*/ 0 w 457200"/>
                      <a:gd name="connsiteY3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76200">
                        <a:moveTo>
                          <a:pt x="0" y="0"/>
                        </a:moveTo>
                        <a:lnTo>
                          <a:pt x="457200" y="0"/>
                        </a:lnTo>
                        <a:lnTo>
                          <a:pt x="457200" y="7620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78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84" name="Freeform: Shape 43">
                    <a:extLst>
                      <a:ext uri="{FF2B5EF4-FFF2-40B4-BE49-F238E27FC236}">
                        <a16:creationId xmlns:a16="http://schemas.microsoft.com/office/drawing/2014/main" id="{85B4FADD-8750-DF4E-B6B8-41C0D09F85B3}"/>
                      </a:ext>
                    </a:extLst>
                  </p:cNvPr>
                  <p:cNvSpPr/>
                  <p:nvPr/>
                </p:nvSpPr>
                <p:spPr>
                  <a:xfrm>
                    <a:off x="5144338" y="5968287"/>
                    <a:ext cx="457200" cy="76200"/>
                  </a:xfrm>
                  <a:custGeom>
                    <a:avLst/>
                    <a:gdLst>
                      <a:gd name="connsiteX0" fmla="*/ 0 w 457200"/>
                      <a:gd name="connsiteY0" fmla="*/ 0 h 76200"/>
                      <a:gd name="connsiteX1" fmla="*/ 457200 w 457200"/>
                      <a:gd name="connsiteY1" fmla="*/ 0 h 76200"/>
                      <a:gd name="connsiteX2" fmla="*/ 457200 w 457200"/>
                      <a:gd name="connsiteY2" fmla="*/ 76200 h 76200"/>
                      <a:gd name="connsiteX3" fmla="*/ 0 w 457200"/>
                      <a:gd name="connsiteY3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76200">
                        <a:moveTo>
                          <a:pt x="0" y="0"/>
                        </a:moveTo>
                        <a:lnTo>
                          <a:pt x="457200" y="0"/>
                        </a:lnTo>
                        <a:lnTo>
                          <a:pt x="457200" y="7620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78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85" name="Freeform: Shape 44">
                    <a:extLst>
                      <a:ext uri="{FF2B5EF4-FFF2-40B4-BE49-F238E27FC236}">
                        <a16:creationId xmlns:a16="http://schemas.microsoft.com/office/drawing/2014/main" id="{F32E7B32-C34E-3D4E-9781-E123C4F565E5}"/>
                      </a:ext>
                    </a:extLst>
                  </p:cNvPr>
                  <p:cNvSpPr/>
                  <p:nvPr/>
                </p:nvSpPr>
                <p:spPr>
                  <a:xfrm>
                    <a:off x="5249113" y="5377737"/>
                    <a:ext cx="171450" cy="171450"/>
                  </a:xfrm>
                  <a:custGeom>
                    <a:avLst/>
                    <a:gdLst>
                      <a:gd name="connsiteX0" fmla="*/ 171450 w 171450"/>
                      <a:gd name="connsiteY0" fmla="*/ 85725 h 171450"/>
                      <a:gd name="connsiteX1" fmla="*/ 85725 w 171450"/>
                      <a:gd name="connsiteY1" fmla="*/ 171450 h 171450"/>
                      <a:gd name="connsiteX2" fmla="*/ 0 w 171450"/>
                      <a:gd name="connsiteY2" fmla="*/ 85725 h 171450"/>
                      <a:gd name="connsiteX3" fmla="*/ 85725 w 171450"/>
                      <a:gd name="connsiteY3" fmla="*/ 0 h 171450"/>
                      <a:gd name="connsiteX4" fmla="*/ 171450 w 171450"/>
                      <a:gd name="connsiteY4" fmla="*/ 85725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450" h="171450">
                        <a:moveTo>
                          <a:pt x="171450" y="85725"/>
                        </a:moveTo>
                        <a:cubicBezTo>
                          <a:pt x="171450" y="133070"/>
                          <a:pt x="133070" y="171450"/>
                          <a:pt x="85725" y="171450"/>
                        </a:cubicBezTo>
                        <a:cubicBezTo>
                          <a:pt x="38380" y="171450"/>
                          <a:pt x="0" y="133070"/>
                          <a:pt x="0" y="85725"/>
                        </a:cubicBezTo>
                        <a:cubicBezTo>
                          <a:pt x="0" y="38380"/>
                          <a:pt x="38380" y="0"/>
                          <a:pt x="85725" y="0"/>
                        </a:cubicBezTo>
                        <a:cubicBezTo>
                          <a:pt x="133070" y="0"/>
                          <a:pt x="171450" y="38380"/>
                          <a:pt x="171450" y="85725"/>
                        </a:cubicBezTo>
                        <a:close/>
                      </a:path>
                    </a:pathLst>
                  </a:custGeom>
                  <a:solidFill>
                    <a:srgbClr val="50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86" name="Freeform: Shape 45">
                    <a:extLst>
                      <a:ext uri="{FF2B5EF4-FFF2-40B4-BE49-F238E27FC236}">
                        <a16:creationId xmlns:a16="http://schemas.microsoft.com/office/drawing/2014/main" id="{8A2D4283-5B3B-834F-8651-07B3B4373485}"/>
                      </a:ext>
                    </a:extLst>
                  </p:cNvPr>
                  <p:cNvSpPr/>
                  <p:nvPr/>
                </p:nvSpPr>
                <p:spPr>
                  <a:xfrm>
                    <a:off x="5220538" y="5472987"/>
                    <a:ext cx="304800" cy="76200"/>
                  </a:xfrm>
                  <a:custGeom>
                    <a:avLst/>
                    <a:gdLst>
                      <a:gd name="connsiteX0" fmla="*/ 267653 w 304800"/>
                      <a:gd name="connsiteY0" fmla="*/ 76200 h 76200"/>
                      <a:gd name="connsiteX1" fmla="*/ 37147 w 304800"/>
                      <a:gd name="connsiteY1" fmla="*/ 76200 h 76200"/>
                      <a:gd name="connsiteX2" fmla="*/ 0 w 304800"/>
                      <a:gd name="connsiteY2" fmla="*/ 39052 h 76200"/>
                      <a:gd name="connsiteX3" fmla="*/ 0 w 304800"/>
                      <a:gd name="connsiteY3" fmla="*/ 37148 h 76200"/>
                      <a:gd name="connsiteX4" fmla="*/ 37147 w 304800"/>
                      <a:gd name="connsiteY4" fmla="*/ 0 h 76200"/>
                      <a:gd name="connsiteX5" fmla="*/ 267653 w 304800"/>
                      <a:gd name="connsiteY5" fmla="*/ 0 h 76200"/>
                      <a:gd name="connsiteX6" fmla="*/ 304800 w 304800"/>
                      <a:gd name="connsiteY6" fmla="*/ 37148 h 76200"/>
                      <a:gd name="connsiteX7" fmla="*/ 304800 w 304800"/>
                      <a:gd name="connsiteY7" fmla="*/ 39052 h 76200"/>
                      <a:gd name="connsiteX8" fmla="*/ 267653 w 304800"/>
                      <a:gd name="connsiteY8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4800" h="76200">
                        <a:moveTo>
                          <a:pt x="267653" y="76200"/>
                        </a:moveTo>
                        <a:lnTo>
                          <a:pt x="37147" y="76200"/>
                        </a:lnTo>
                        <a:cubicBezTo>
                          <a:pt x="16193" y="76200"/>
                          <a:pt x="0" y="60007"/>
                          <a:pt x="0" y="39052"/>
                        </a:cubicBezTo>
                        <a:lnTo>
                          <a:pt x="0" y="37148"/>
                        </a:lnTo>
                        <a:cubicBezTo>
                          <a:pt x="0" y="16193"/>
                          <a:pt x="16193" y="0"/>
                          <a:pt x="37147" y="0"/>
                        </a:cubicBezTo>
                        <a:lnTo>
                          <a:pt x="267653" y="0"/>
                        </a:lnTo>
                        <a:cubicBezTo>
                          <a:pt x="288608" y="0"/>
                          <a:pt x="304800" y="16193"/>
                          <a:pt x="304800" y="37148"/>
                        </a:cubicBezTo>
                        <a:lnTo>
                          <a:pt x="304800" y="39052"/>
                        </a:lnTo>
                        <a:cubicBezTo>
                          <a:pt x="304800" y="60007"/>
                          <a:pt x="288608" y="76200"/>
                          <a:pt x="267653" y="76200"/>
                        </a:cubicBezTo>
                        <a:close/>
                      </a:path>
                    </a:pathLst>
                  </a:custGeom>
                  <a:solidFill>
                    <a:srgbClr val="50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87" name="Freeform: Shape 46">
                    <a:extLst>
                      <a:ext uri="{FF2B5EF4-FFF2-40B4-BE49-F238E27FC236}">
                        <a16:creationId xmlns:a16="http://schemas.microsoft.com/office/drawing/2014/main" id="{9872B457-4D16-3A4E-AA36-6A0DE9FCC06C}"/>
                      </a:ext>
                    </a:extLst>
                  </p:cNvPr>
                  <p:cNvSpPr/>
                  <p:nvPr/>
                </p:nvSpPr>
                <p:spPr>
                  <a:xfrm>
                    <a:off x="5363413" y="5415837"/>
                    <a:ext cx="114300" cy="114300"/>
                  </a:xfrm>
                  <a:custGeom>
                    <a:avLst/>
                    <a:gdLst>
                      <a:gd name="connsiteX0" fmla="*/ 114300 w 114300"/>
                      <a:gd name="connsiteY0" fmla="*/ 57150 h 114300"/>
                      <a:gd name="connsiteX1" fmla="*/ 57150 w 114300"/>
                      <a:gd name="connsiteY1" fmla="*/ 114300 h 114300"/>
                      <a:gd name="connsiteX2" fmla="*/ 0 w 114300"/>
                      <a:gd name="connsiteY2" fmla="*/ 57150 h 114300"/>
                      <a:gd name="connsiteX3" fmla="*/ 57150 w 114300"/>
                      <a:gd name="connsiteY3" fmla="*/ 0 h 114300"/>
                      <a:gd name="connsiteX4" fmla="*/ 114300 w 114300"/>
                      <a:gd name="connsiteY4" fmla="*/ 57150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00" h="114300">
                        <a:moveTo>
                          <a:pt x="114300" y="57150"/>
                        </a:moveTo>
                        <a:cubicBezTo>
                          <a:pt x="114300" y="88713"/>
                          <a:pt x="88713" y="114300"/>
                          <a:pt x="57150" y="114300"/>
                        </a:cubicBezTo>
                        <a:cubicBezTo>
                          <a:pt x="25587" y="114300"/>
                          <a:pt x="0" y="88713"/>
                          <a:pt x="0" y="57150"/>
                        </a:cubicBezTo>
                        <a:cubicBezTo>
                          <a:pt x="0" y="25587"/>
                          <a:pt x="25587" y="0"/>
                          <a:pt x="57150" y="0"/>
                        </a:cubicBezTo>
                        <a:cubicBezTo>
                          <a:pt x="88713" y="0"/>
                          <a:pt x="114300" y="25587"/>
                          <a:pt x="114300" y="57150"/>
                        </a:cubicBezTo>
                        <a:close/>
                      </a:path>
                    </a:pathLst>
                  </a:custGeom>
                  <a:solidFill>
                    <a:srgbClr val="50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2F6FB728-59D8-674C-8CBF-8B0815C2FE8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707644" y="2911047"/>
                  <a:ext cx="238500" cy="476999"/>
                  <a:chOff x="5068138" y="4939587"/>
                  <a:chExt cx="609600" cy="1219200"/>
                </a:xfrm>
              </p:grpSpPr>
              <p:sp>
                <p:nvSpPr>
                  <p:cNvPr id="274" name="Freeform: Shape 33">
                    <a:extLst>
                      <a:ext uri="{FF2B5EF4-FFF2-40B4-BE49-F238E27FC236}">
                        <a16:creationId xmlns:a16="http://schemas.microsoft.com/office/drawing/2014/main" id="{2045E519-BC2F-0443-A224-3D3F9F3B5F18}"/>
                      </a:ext>
                    </a:extLst>
                  </p:cNvPr>
                  <p:cNvSpPr/>
                  <p:nvPr/>
                </p:nvSpPr>
                <p:spPr>
                  <a:xfrm>
                    <a:off x="5068138" y="4939587"/>
                    <a:ext cx="609600" cy="1219200"/>
                  </a:xfrm>
                  <a:custGeom>
                    <a:avLst/>
                    <a:gdLst>
                      <a:gd name="connsiteX0" fmla="*/ 0 w 609600"/>
                      <a:gd name="connsiteY0" fmla="*/ 0 h 1219200"/>
                      <a:gd name="connsiteX1" fmla="*/ 609600 w 609600"/>
                      <a:gd name="connsiteY1" fmla="*/ 0 h 1219200"/>
                      <a:gd name="connsiteX2" fmla="*/ 609600 w 609600"/>
                      <a:gd name="connsiteY2" fmla="*/ 1219200 h 1219200"/>
                      <a:gd name="connsiteX3" fmla="*/ 0 w 609600"/>
                      <a:gd name="connsiteY3" fmla="*/ 1219200 h 1219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600" h="1219200">
                        <a:moveTo>
                          <a:pt x="0" y="0"/>
                        </a:moveTo>
                        <a:lnTo>
                          <a:pt x="609600" y="0"/>
                        </a:lnTo>
                        <a:lnTo>
                          <a:pt x="609600" y="1219200"/>
                        </a:lnTo>
                        <a:lnTo>
                          <a:pt x="0" y="12192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75" name="Freeform: Shape 34">
                    <a:extLst>
                      <a:ext uri="{FF2B5EF4-FFF2-40B4-BE49-F238E27FC236}">
                        <a16:creationId xmlns:a16="http://schemas.microsoft.com/office/drawing/2014/main" id="{5C153D92-F43B-974E-9516-EFC355169159}"/>
                      </a:ext>
                    </a:extLst>
                  </p:cNvPr>
                  <p:cNvSpPr/>
                  <p:nvPr/>
                </p:nvSpPr>
                <p:spPr>
                  <a:xfrm>
                    <a:off x="5144338" y="5815887"/>
                    <a:ext cx="457200" cy="76200"/>
                  </a:xfrm>
                  <a:custGeom>
                    <a:avLst/>
                    <a:gdLst>
                      <a:gd name="connsiteX0" fmla="*/ 0 w 457200"/>
                      <a:gd name="connsiteY0" fmla="*/ 0 h 76200"/>
                      <a:gd name="connsiteX1" fmla="*/ 457200 w 457200"/>
                      <a:gd name="connsiteY1" fmla="*/ 0 h 76200"/>
                      <a:gd name="connsiteX2" fmla="*/ 457200 w 457200"/>
                      <a:gd name="connsiteY2" fmla="*/ 76200 h 76200"/>
                      <a:gd name="connsiteX3" fmla="*/ 0 w 457200"/>
                      <a:gd name="connsiteY3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76200">
                        <a:moveTo>
                          <a:pt x="0" y="0"/>
                        </a:moveTo>
                        <a:lnTo>
                          <a:pt x="457200" y="0"/>
                        </a:lnTo>
                        <a:lnTo>
                          <a:pt x="457200" y="7620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78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76" name="Freeform: Shape 35">
                    <a:extLst>
                      <a:ext uri="{FF2B5EF4-FFF2-40B4-BE49-F238E27FC236}">
                        <a16:creationId xmlns:a16="http://schemas.microsoft.com/office/drawing/2014/main" id="{59AEAF11-E33C-8C40-85CE-8A8DF3C77336}"/>
                      </a:ext>
                    </a:extLst>
                  </p:cNvPr>
                  <p:cNvSpPr/>
                  <p:nvPr/>
                </p:nvSpPr>
                <p:spPr>
                  <a:xfrm>
                    <a:off x="5144338" y="5053887"/>
                    <a:ext cx="457200" cy="76200"/>
                  </a:xfrm>
                  <a:custGeom>
                    <a:avLst/>
                    <a:gdLst>
                      <a:gd name="connsiteX0" fmla="*/ 0 w 457200"/>
                      <a:gd name="connsiteY0" fmla="*/ 0 h 76200"/>
                      <a:gd name="connsiteX1" fmla="*/ 457200 w 457200"/>
                      <a:gd name="connsiteY1" fmla="*/ 0 h 76200"/>
                      <a:gd name="connsiteX2" fmla="*/ 457200 w 457200"/>
                      <a:gd name="connsiteY2" fmla="*/ 76200 h 76200"/>
                      <a:gd name="connsiteX3" fmla="*/ 0 w 457200"/>
                      <a:gd name="connsiteY3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76200">
                        <a:moveTo>
                          <a:pt x="0" y="0"/>
                        </a:moveTo>
                        <a:lnTo>
                          <a:pt x="457200" y="0"/>
                        </a:lnTo>
                        <a:lnTo>
                          <a:pt x="457200" y="7620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78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77" name="Freeform: Shape 36">
                    <a:extLst>
                      <a:ext uri="{FF2B5EF4-FFF2-40B4-BE49-F238E27FC236}">
                        <a16:creationId xmlns:a16="http://schemas.microsoft.com/office/drawing/2014/main" id="{840F7151-B157-0B43-BB8E-F81F954E6F52}"/>
                      </a:ext>
                    </a:extLst>
                  </p:cNvPr>
                  <p:cNvSpPr/>
                  <p:nvPr/>
                </p:nvSpPr>
                <p:spPr>
                  <a:xfrm>
                    <a:off x="5144338" y="5968287"/>
                    <a:ext cx="457200" cy="76200"/>
                  </a:xfrm>
                  <a:custGeom>
                    <a:avLst/>
                    <a:gdLst>
                      <a:gd name="connsiteX0" fmla="*/ 0 w 457200"/>
                      <a:gd name="connsiteY0" fmla="*/ 0 h 76200"/>
                      <a:gd name="connsiteX1" fmla="*/ 457200 w 457200"/>
                      <a:gd name="connsiteY1" fmla="*/ 0 h 76200"/>
                      <a:gd name="connsiteX2" fmla="*/ 457200 w 457200"/>
                      <a:gd name="connsiteY2" fmla="*/ 76200 h 76200"/>
                      <a:gd name="connsiteX3" fmla="*/ 0 w 457200"/>
                      <a:gd name="connsiteY3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76200">
                        <a:moveTo>
                          <a:pt x="0" y="0"/>
                        </a:moveTo>
                        <a:lnTo>
                          <a:pt x="457200" y="0"/>
                        </a:lnTo>
                        <a:lnTo>
                          <a:pt x="457200" y="7620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78D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78" name="Freeform: Shape 37">
                    <a:extLst>
                      <a:ext uri="{FF2B5EF4-FFF2-40B4-BE49-F238E27FC236}">
                        <a16:creationId xmlns:a16="http://schemas.microsoft.com/office/drawing/2014/main" id="{399569DB-FC37-7743-8283-D6401CCA6413}"/>
                      </a:ext>
                    </a:extLst>
                  </p:cNvPr>
                  <p:cNvSpPr/>
                  <p:nvPr/>
                </p:nvSpPr>
                <p:spPr>
                  <a:xfrm>
                    <a:off x="5249113" y="5377737"/>
                    <a:ext cx="171450" cy="171450"/>
                  </a:xfrm>
                  <a:custGeom>
                    <a:avLst/>
                    <a:gdLst>
                      <a:gd name="connsiteX0" fmla="*/ 171450 w 171450"/>
                      <a:gd name="connsiteY0" fmla="*/ 85725 h 171450"/>
                      <a:gd name="connsiteX1" fmla="*/ 85725 w 171450"/>
                      <a:gd name="connsiteY1" fmla="*/ 171450 h 171450"/>
                      <a:gd name="connsiteX2" fmla="*/ 0 w 171450"/>
                      <a:gd name="connsiteY2" fmla="*/ 85725 h 171450"/>
                      <a:gd name="connsiteX3" fmla="*/ 85725 w 171450"/>
                      <a:gd name="connsiteY3" fmla="*/ 0 h 171450"/>
                      <a:gd name="connsiteX4" fmla="*/ 171450 w 171450"/>
                      <a:gd name="connsiteY4" fmla="*/ 85725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450" h="171450">
                        <a:moveTo>
                          <a:pt x="171450" y="85725"/>
                        </a:moveTo>
                        <a:cubicBezTo>
                          <a:pt x="171450" y="133070"/>
                          <a:pt x="133070" y="171450"/>
                          <a:pt x="85725" y="171450"/>
                        </a:cubicBezTo>
                        <a:cubicBezTo>
                          <a:pt x="38380" y="171450"/>
                          <a:pt x="0" y="133070"/>
                          <a:pt x="0" y="85725"/>
                        </a:cubicBezTo>
                        <a:cubicBezTo>
                          <a:pt x="0" y="38380"/>
                          <a:pt x="38380" y="0"/>
                          <a:pt x="85725" y="0"/>
                        </a:cubicBezTo>
                        <a:cubicBezTo>
                          <a:pt x="133070" y="0"/>
                          <a:pt x="171450" y="38380"/>
                          <a:pt x="171450" y="85725"/>
                        </a:cubicBezTo>
                        <a:close/>
                      </a:path>
                    </a:pathLst>
                  </a:custGeom>
                  <a:solidFill>
                    <a:srgbClr val="50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79" name="Freeform: Shape 38">
                    <a:extLst>
                      <a:ext uri="{FF2B5EF4-FFF2-40B4-BE49-F238E27FC236}">
                        <a16:creationId xmlns:a16="http://schemas.microsoft.com/office/drawing/2014/main" id="{FF820AF4-A095-954C-ABF2-D18394D13897}"/>
                      </a:ext>
                    </a:extLst>
                  </p:cNvPr>
                  <p:cNvSpPr/>
                  <p:nvPr/>
                </p:nvSpPr>
                <p:spPr>
                  <a:xfrm>
                    <a:off x="5220538" y="5472987"/>
                    <a:ext cx="304800" cy="76200"/>
                  </a:xfrm>
                  <a:custGeom>
                    <a:avLst/>
                    <a:gdLst>
                      <a:gd name="connsiteX0" fmla="*/ 267653 w 304800"/>
                      <a:gd name="connsiteY0" fmla="*/ 76200 h 76200"/>
                      <a:gd name="connsiteX1" fmla="*/ 37147 w 304800"/>
                      <a:gd name="connsiteY1" fmla="*/ 76200 h 76200"/>
                      <a:gd name="connsiteX2" fmla="*/ 0 w 304800"/>
                      <a:gd name="connsiteY2" fmla="*/ 39052 h 76200"/>
                      <a:gd name="connsiteX3" fmla="*/ 0 w 304800"/>
                      <a:gd name="connsiteY3" fmla="*/ 37148 h 76200"/>
                      <a:gd name="connsiteX4" fmla="*/ 37147 w 304800"/>
                      <a:gd name="connsiteY4" fmla="*/ 0 h 76200"/>
                      <a:gd name="connsiteX5" fmla="*/ 267653 w 304800"/>
                      <a:gd name="connsiteY5" fmla="*/ 0 h 76200"/>
                      <a:gd name="connsiteX6" fmla="*/ 304800 w 304800"/>
                      <a:gd name="connsiteY6" fmla="*/ 37148 h 76200"/>
                      <a:gd name="connsiteX7" fmla="*/ 304800 w 304800"/>
                      <a:gd name="connsiteY7" fmla="*/ 39052 h 76200"/>
                      <a:gd name="connsiteX8" fmla="*/ 267653 w 304800"/>
                      <a:gd name="connsiteY8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4800" h="76200">
                        <a:moveTo>
                          <a:pt x="267653" y="76200"/>
                        </a:moveTo>
                        <a:lnTo>
                          <a:pt x="37147" y="76200"/>
                        </a:lnTo>
                        <a:cubicBezTo>
                          <a:pt x="16193" y="76200"/>
                          <a:pt x="0" y="60007"/>
                          <a:pt x="0" y="39052"/>
                        </a:cubicBezTo>
                        <a:lnTo>
                          <a:pt x="0" y="37148"/>
                        </a:lnTo>
                        <a:cubicBezTo>
                          <a:pt x="0" y="16193"/>
                          <a:pt x="16193" y="0"/>
                          <a:pt x="37147" y="0"/>
                        </a:cubicBezTo>
                        <a:lnTo>
                          <a:pt x="267653" y="0"/>
                        </a:lnTo>
                        <a:cubicBezTo>
                          <a:pt x="288608" y="0"/>
                          <a:pt x="304800" y="16193"/>
                          <a:pt x="304800" y="37148"/>
                        </a:cubicBezTo>
                        <a:lnTo>
                          <a:pt x="304800" y="39052"/>
                        </a:lnTo>
                        <a:cubicBezTo>
                          <a:pt x="304800" y="60007"/>
                          <a:pt x="288608" y="76200"/>
                          <a:pt x="267653" y="76200"/>
                        </a:cubicBezTo>
                        <a:close/>
                      </a:path>
                    </a:pathLst>
                  </a:custGeom>
                  <a:solidFill>
                    <a:srgbClr val="50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80" name="Freeform: Shape 39">
                    <a:extLst>
                      <a:ext uri="{FF2B5EF4-FFF2-40B4-BE49-F238E27FC236}">
                        <a16:creationId xmlns:a16="http://schemas.microsoft.com/office/drawing/2014/main" id="{69838529-C6AC-304C-81E6-22E4E238F0C9}"/>
                      </a:ext>
                    </a:extLst>
                  </p:cNvPr>
                  <p:cNvSpPr/>
                  <p:nvPr/>
                </p:nvSpPr>
                <p:spPr>
                  <a:xfrm>
                    <a:off x="5363413" y="5415837"/>
                    <a:ext cx="114300" cy="114300"/>
                  </a:xfrm>
                  <a:custGeom>
                    <a:avLst/>
                    <a:gdLst>
                      <a:gd name="connsiteX0" fmla="*/ 114300 w 114300"/>
                      <a:gd name="connsiteY0" fmla="*/ 57150 h 114300"/>
                      <a:gd name="connsiteX1" fmla="*/ 57150 w 114300"/>
                      <a:gd name="connsiteY1" fmla="*/ 114300 h 114300"/>
                      <a:gd name="connsiteX2" fmla="*/ 0 w 114300"/>
                      <a:gd name="connsiteY2" fmla="*/ 57150 h 114300"/>
                      <a:gd name="connsiteX3" fmla="*/ 57150 w 114300"/>
                      <a:gd name="connsiteY3" fmla="*/ 0 h 114300"/>
                      <a:gd name="connsiteX4" fmla="*/ 114300 w 114300"/>
                      <a:gd name="connsiteY4" fmla="*/ 57150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00" h="114300">
                        <a:moveTo>
                          <a:pt x="114300" y="57150"/>
                        </a:moveTo>
                        <a:cubicBezTo>
                          <a:pt x="114300" y="88713"/>
                          <a:pt x="88713" y="114300"/>
                          <a:pt x="57150" y="114300"/>
                        </a:cubicBezTo>
                        <a:cubicBezTo>
                          <a:pt x="25587" y="114300"/>
                          <a:pt x="0" y="88713"/>
                          <a:pt x="0" y="57150"/>
                        </a:cubicBezTo>
                        <a:cubicBezTo>
                          <a:pt x="0" y="25587"/>
                          <a:pt x="25587" y="0"/>
                          <a:pt x="57150" y="0"/>
                        </a:cubicBezTo>
                        <a:cubicBezTo>
                          <a:pt x="88713" y="0"/>
                          <a:pt x="114300" y="25587"/>
                          <a:pt x="114300" y="57150"/>
                        </a:cubicBezTo>
                        <a:close/>
                      </a:path>
                    </a:pathLst>
                  </a:custGeom>
                  <a:solidFill>
                    <a:srgbClr val="50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1200" kern="0">
                      <a:solidFill>
                        <a:srgbClr val="3C3C41"/>
                      </a:solidFill>
                      <a:latin typeface="Segoe UI"/>
                    </a:endParaRPr>
                  </a:p>
                </p:txBody>
              </p:sp>
            </p:grpSp>
          </p:grpSp>
          <p:sp>
            <p:nvSpPr>
              <p:cNvPr id="260" name="Rounded Rectangle 105">
                <a:extLst>
                  <a:ext uri="{FF2B5EF4-FFF2-40B4-BE49-F238E27FC236}">
                    <a16:creationId xmlns:a16="http://schemas.microsoft.com/office/drawing/2014/main" id="{6A08860B-D720-2D46-8CC0-A02D50EE0783}"/>
                  </a:ext>
                </a:extLst>
              </p:cNvPr>
              <p:cNvSpPr/>
              <p:nvPr/>
            </p:nvSpPr>
            <p:spPr>
              <a:xfrm>
                <a:off x="5012328" y="2246756"/>
                <a:ext cx="1869656" cy="378507"/>
              </a:xfrm>
              <a:prstGeom prst="roundRect">
                <a:avLst>
                  <a:gd name="adj" fmla="val 5935"/>
                </a:avLst>
              </a:prstGeom>
              <a:noFill/>
              <a:ln w="1905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9629" tIns="89629" rIns="89629" bIns="89629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96374">
                  <a:defRPr/>
                </a:pPr>
                <a:r>
                  <a:rPr lang="en-US" sz="600">
                    <a:solidFill>
                      <a:srgbClr val="0078D3"/>
                    </a:solidFill>
                    <a:latin typeface="Segoe UI Semibold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Azure Bare-Metal Dedicated</a:t>
                </a:r>
              </a:p>
              <a:p>
                <a:pPr defTabSz="896374">
                  <a:defRPr/>
                </a:pPr>
                <a:r>
                  <a:rPr lang="en-US" sz="600">
                    <a:solidFill>
                      <a:srgbClr val="0078D3"/>
                    </a:solidFill>
                    <a:latin typeface="Segoe UI Semibold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Infrastructure</a:t>
                </a:r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888E1B65-D154-D945-8737-F52C590E85BA}"/>
                  </a:ext>
                </a:extLst>
              </p:cNvPr>
              <p:cNvGrpSpPr/>
              <p:nvPr/>
            </p:nvGrpSpPr>
            <p:grpSpPr>
              <a:xfrm>
                <a:off x="5281205" y="1463634"/>
                <a:ext cx="2923100" cy="695767"/>
                <a:chOff x="4415972" y="2188572"/>
                <a:chExt cx="3262729" cy="756193"/>
              </a:xfrm>
            </p:grpSpPr>
            <p:sp>
              <p:nvSpPr>
                <p:cNvPr id="262" name="Rounded Rectangle 105">
                  <a:extLst>
                    <a:ext uri="{FF2B5EF4-FFF2-40B4-BE49-F238E27FC236}">
                      <a16:creationId xmlns:a16="http://schemas.microsoft.com/office/drawing/2014/main" id="{3AE3F05D-711B-9A44-B002-A82FDFCADB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65961" y="2301695"/>
                  <a:ext cx="3001251" cy="512420"/>
                </a:xfrm>
                <a:prstGeom prst="roundRect">
                  <a:avLst>
                    <a:gd name="adj" fmla="val 2950"/>
                  </a:avLst>
                </a:prstGeom>
                <a:noFill/>
                <a:ln w="19050" cap="flat" cmpd="sng" algn="ctr">
                  <a:solidFill>
                    <a:srgbClr val="FFFFFF">
                      <a:lumMod val="65000"/>
                    </a:srgbClr>
                  </a:solidFill>
                  <a:prstDash val="sysDash"/>
                </a:ln>
                <a:effectLst/>
              </p:spPr>
              <p:txBody>
                <a:bodyPr rot="0" spcFirstLastPara="0" vert="horz" wrap="square" lIns="87880" tIns="87880" rIns="87880" bIns="8788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878773">
                    <a:defRPr/>
                  </a:pPr>
                  <a:endParaRPr lang="en-US" sz="1050">
                    <a:solidFill>
                      <a:srgbClr val="3C3C41"/>
                    </a:solidFill>
                    <a:latin typeface="Segoe UI Semibold"/>
                    <a:ea typeface="Microsoft YaHei" panose="020B0503020204020204" pitchFamily="34" charset="-122"/>
                    <a:cs typeface="Futura Medium" panose="020B0602020204020303" pitchFamily="34" charset="-79"/>
                  </a:endParaRPr>
                </a:p>
              </p:txBody>
            </p:sp>
            <p:sp>
              <p:nvSpPr>
                <p:cNvPr id="263" name="Rounded Rectangle 111">
                  <a:extLst>
                    <a:ext uri="{FF2B5EF4-FFF2-40B4-BE49-F238E27FC236}">
                      <a16:creationId xmlns:a16="http://schemas.microsoft.com/office/drawing/2014/main" id="{6C62FBC7-D7E9-B043-90A7-6A4B7D1B61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51807" y="2670445"/>
                  <a:ext cx="657006" cy="274320"/>
                </a:xfrm>
                <a:prstGeom prst="roundRect">
                  <a:avLst>
                    <a:gd name="adj" fmla="val 7861"/>
                  </a:avLst>
                </a:prstGeom>
                <a:solidFill>
                  <a:srgbClr val="EBEBEB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87880" tIns="87880" rIns="87880" bIns="87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878773">
                    <a:defRPr/>
                  </a:pPr>
                  <a:r>
                    <a:rPr lang="en-US" sz="600">
                      <a:solidFill>
                        <a:srgbClr val="3C3C41"/>
                      </a:solidFill>
                      <a:latin typeface="Segoe UI"/>
                      <a:ea typeface="Microsoft YaHei" panose="020B0503020204020204" pitchFamily="34" charset="-122"/>
                      <a:cs typeface="Futura Medium" panose="020B0602020204020303" pitchFamily="34" charset="-79"/>
                    </a:rPr>
                    <a:t>NSX</a:t>
                  </a:r>
                </a:p>
              </p:txBody>
            </p:sp>
            <p:sp>
              <p:nvSpPr>
                <p:cNvPr id="264" name="Rounded Rectangle 111">
                  <a:extLst>
                    <a:ext uri="{FF2B5EF4-FFF2-40B4-BE49-F238E27FC236}">
                      <a16:creationId xmlns:a16="http://schemas.microsoft.com/office/drawing/2014/main" id="{3E1F81B5-DA31-4E41-895E-D8FBE98206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06536" y="2670445"/>
                  <a:ext cx="672165" cy="274320"/>
                </a:xfrm>
                <a:prstGeom prst="roundRect">
                  <a:avLst>
                    <a:gd name="adj" fmla="val 7861"/>
                  </a:avLst>
                </a:prstGeom>
                <a:solidFill>
                  <a:srgbClr val="EBEBEB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87880" tIns="87880" rIns="87880" bIns="87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878773">
                    <a:defRPr/>
                  </a:pPr>
                  <a:r>
                    <a:rPr lang="en-US" sz="600">
                      <a:solidFill>
                        <a:srgbClr val="3C3C41"/>
                      </a:solidFill>
                      <a:latin typeface="Segoe UI"/>
                      <a:ea typeface="Microsoft YaHei" panose="020B0503020204020204" pitchFamily="34" charset="-122"/>
                      <a:cs typeface="Futura Medium" panose="020B0602020204020303" pitchFamily="34" charset="-79"/>
                    </a:rPr>
                    <a:t>vSAN</a:t>
                  </a:r>
                </a:p>
              </p:txBody>
            </p:sp>
            <p:sp>
              <p:nvSpPr>
                <p:cNvPr id="265" name="Rounded Rectangle 111">
                  <a:extLst>
                    <a:ext uri="{FF2B5EF4-FFF2-40B4-BE49-F238E27FC236}">
                      <a16:creationId xmlns:a16="http://schemas.microsoft.com/office/drawing/2014/main" id="{1733911A-8E5B-554F-9B96-D9C4F11420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87642" y="2670445"/>
                  <a:ext cx="740065" cy="274320"/>
                </a:xfrm>
                <a:prstGeom prst="roundRect">
                  <a:avLst>
                    <a:gd name="adj" fmla="val 7861"/>
                  </a:avLst>
                </a:prstGeom>
                <a:solidFill>
                  <a:srgbClr val="EBEBEB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87880" tIns="87880" rIns="87880" bIns="87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878773">
                    <a:defRPr/>
                  </a:pPr>
                  <a:r>
                    <a:rPr lang="en-US" sz="600">
                      <a:solidFill>
                        <a:srgbClr val="3C3C41"/>
                      </a:solidFill>
                      <a:latin typeface="Segoe UI"/>
                      <a:ea typeface="Microsoft YaHei" panose="020B0503020204020204" pitchFamily="34" charset="-122"/>
                      <a:cs typeface="Futura Medium" panose="020B0602020204020303" pitchFamily="34" charset="-79"/>
                    </a:rPr>
                    <a:t>ESXi</a:t>
                  </a:r>
                </a:p>
              </p:txBody>
            </p:sp>
            <p:sp>
              <p:nvSpPr>
                <p:cNvPr id="266" name="Rounded Rectangle 111">
                  <a:extLst>
                    <a:ext uri="{FF2B5EF4-FFF2-40B4-BE49-F238E27FC236}">
                      <a16:creationId xmlns:a16="http://schemas.microsoft.com/office/drawing/2014/main" id="{033F4BF8-E297-0445-B2B0-20D7B6F909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99799" y="2188572"/>
                  <a:ext cx="2098318" cy="274321"/>
                </a:xfrm>
                <a:prstGeom prst="roundRect">
                  <a:avLst>
                    <a:gd name="adj" fmla="val 7861"/>
                  </a:avLst>
                </a:prstGeom>
                <a:solidFill>
                  <a:srgbClr val="EBEBEB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87880" tIns="87880" rIns="87880" bIns="87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878773">
                    <a:defRPr/>
                  </a:pPr>
                  <a:r>
                    <a:rPr lang="en-US" sz="600">
                      <a:solidFill>
                        <a:srgbClr val="3C3C41"/>
                      </a:solidFill>
                      <a:latin typeface="Segoe UI"/>
                      <a:ea typeface="Microsoft YaHei" panose="020B0503020204020204" pitchFamily="34" charset="-122"/>
                      <a:cs typeface="Futura Medium" panose="020B0602020204020303" pitchFamily="34" charset="-79"/>
                    </a:rPr>
                    <a:t>vCenter</a:t>
                  </a:r>
                </a:p>
              </p:txBody>
            </p:sp>
            <p:sp>
              <p:nvSpPr>
                <p:cNvPr id="267" name="Rounded Rectangle 111">
                  <a:extLst>
                    <a:ext uri="{FF2B5EF4-FFF2-40B4-BE49-F238E27FC236}">
                      <a16:creationId xmlns:a16="http://schemas.microsoft.com/office/drawing/2014/main" id="{5F49EAA6-B0AD-F746-A48E-642FC86D464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15972" y="2670445"/>
                  <a:ext cx="657006" cy="274320"/>
                </a:xfrm>
                <a:prstGeom prst="roundRect">
                  <a:avLst>
                    <a:gd name="adj" fmla="val 7861"/>
                  </a:avLst>
                </a:prstGeom>
                <a:solidFill>
                  <a:srgbClr val="EBEBEB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87880" tIns="87880" rIns="87880" bIns="87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878773">
                    <a:defRPr/>
                  </a:pPr>
                  <a:r>
                    <a:rPr lang="en-US" sz="600">
                      <a:solidFill>
                        <a:srgbClr val="3C3C41"/>
                      </a:solidFill>
                      <a:latin typeface="Segoe UI"/>
                      <a:ea typeface="Microsoft YaHei" panose="020B0503020204020204" pitchFamily="34" charset="-122"/>
                      <a:cs typeface="Futura Medium" panose="020B0602020204020303" pitchFamily="34" charset="-79"/>
                    </a:rPr>
                    <a:t>HCX</a:t>
                  </a:r>
                </a:p>
              </p:txBody>
            </p:sp>
          </p:grpSp>
        </p:grpSp>
        <p:pic>
          <p:nvPicPr>
            <p:cNvPr id="317" name="Graphic 316">
              <a:extLst>
                <a:ext uri="{FF2B5EF4-FFF2-40B4-BE49-F238E27FC236}">
                  <a16:creationId xmlns:a16="http://schemas.microsoft.com/office/drawing/2014/main" id="{4A23C447-0A74-4C49-8824-89E882CA4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87184" y="4879991"/>
              <a:ext cx="380160" cy="380160"/>
            </a:xfrm>
            <a:prstGeom prst="rect">
              <a:avLst/>
            </a:prstGeom>
          </p:spPr>
        </p:pic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19A852C8-2015-6B4A-9418-B02A4A11282E}"/>
                </a:ext>
              </a:extLst>
            </p:cNvPr>
            <p:cNvSpPr txBox="1"/>
            <p:nvPr/>
          </p:nvSpPr>
          <p:spPr>
            <a:xfrm>
              <a:off x="8184852" y="5157449"/>
              <a:ext cx="1399838" cy="455733"/>
            </a:xfrm>
            <a:prstGeom prst="rect">
              <a:avLst/>
            </a:prstGeom>
            <a:noFill/>
          </p:spPr>
          <p:txBody>
            <a:bodyPr wrap="square" lIns="179208" tIns="143367" rIns="179208" bIns="143367" rtlCol="0">
              <a:spAutoFit/>
            </a:bodyPr>
            <a:lstStyle/>
            <a:p>
              <a:pPr defTabSz="914026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Segoe UI Semibold"/>
                </a:rPr>
                <a:t>AVS</a:t>
              </a: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917347C1-BE80-BD4F-9CA5-EF8CCE9E00D7}"/>
                </a:ext>
              </a:extLst>
            </p:cNvPr>
            <p:cNvSpPr txBox="1"/>
            <p:nvPr/>
          </p:nvSpPr>
          <p:spPr>
            <a:xfrm>
              <a:off x="8394963" y="3527177"/>
              <a:ext cx="1295550" cy="622016"/>
            </a:xfrm>
            <a:prstGeom prst="rect">
              <a:avLst/>
            </a:prstGeom>
            <a:noFill/>
          </p:spPr>
          <p:txBody>
            <a:bodyPr wrap="square" lIns="179260" tIns="143408" rIns="179260" bIns="143408" rtlCol="0">
              <a:spAutoFit/>
            </a:bodyPr>
            <a:lstStyle/>
            <a:p>
              <a:pPr defTabSz="914377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800" b="1">
                  <a:solidFill>
                    <a:srgbClr val="3C3C41"/>
                  </a:solidFill>
                  <a:latin typeface="Segoe UI"/>
                </a:rPr>
                <a:t>Dedicated</a:t>
              </a:r>
              <a:r>
                <a:rPr lang="en-US" sz="800">
                  <a:solidFill>
                    <a:srgbClr val="3C3C41"/>
                  </a:solidFill>
                  <a:latin typeface="Segoe UI"/>
                </a:rPr>
                <a:t> Microsoft Enterprise Edge (D-MSEE)</a:t>
              </a:r>
              <a:endParaRPr lang="en-US" sz="800">
                <a:gradFill>
                  <a:gsLst>
                    <a:gs pos="2917">
                      <a:srgbClr val="3C3C41"/>
                    </a:gs>
                    <a:gs pos="30000">
                      <a:srgbClr val="3C3C41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1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DB0B694-DD53-A244-8BFC-58B2C46F7E99}"/>
              </a:ext>
            </a:extLst>
          </p:cNvPr>
          <p:cNvGrpSpPr/>
          <p:nvPr/>
        </p:nvGrpSpPr>
        <p:grpSpPr>
          <a:xfrm>
            <a:off x="2161120" y="1475620"/>
            <a:ext cx="2653026" cy="861176"/>
            <a:chOff x="5281205" y="1458037"/>
            <a:chExt cx="2160689" cy="701363"/>
          </a:xfrm>
        </p:grpSpPr>
        <p:sp>
          <p:nvSpPr>
            <p:cNvPr id="276" name="Rounded Rectangle 105">
              <a:extLst>
                <a:ext uri="{FF2B5EF4-FFF2-40B4-BE49-F238E27FC236}">
                  <a16:creationId xmlns:a16="http://schemas.microsoft.com/office/drawing/2014/main" id="{7A442A47-148C-934F-9A6A-8ADF396571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15581" y="1567717"/>
              <a:ext cx="1713544" cy="471473"/>
            </a:xfrm>
            <a:prstGeom prst="roundRect">
              <a:avLst>
                <a:gd name="adj" fmla="val 2950"/>
              </a:avLst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ash"/>
            </a:ln>
            <a:effectLst/>
          </p:spPr>
          <p:txBody>
            <a:bodyPr rot="0" spcFirstLastPara="0" vert="horz" wrap="square" lIns="87880" tIns="87880" rIns="87880" bIns="878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endParaRPr lang="en-US" sz="1400">
                <a:solidFill>
                  <a:srgbClr val="3C3C41"/>
                </a:solidFill>
                <a:latin typeface="Segoe UI Semibold"/>
                <a:ea typeface="Microsoft YaHei" panose="020B0503020204020204" pitchFamily="34" charset="-122"/>
                <a:cs typeface="Futura Medium" panose="020B0602020204020303" pitchFamily="34" charset="-79"/>
              </a:endParaRPr>
            </a:p>
          </p:txBody>
        </p:sp>
        <p:sp>
          <p:nvSpPr>
            <p:cNvPr id="277" name="Rounded Rectangle 111">
              <a:extLst>
                <a:ext uri="{FF2B5EF4-FFF2-40B4-BE49-F238E27FC236}">
                  <a16:creationId xmlns:a16="http://schemas.microsoft.com/office/drawing/2014/main" id="{3F10715E-3087-C540-A5DF-3FC85E5DD0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30035" y="1907000"/>
              <a:ext cx="588616" cy="252400"/>
            </a:xfrm>
            <a:prstGeom prst="roundRect">
              <a:avLst>
                <a:gd name="adj" fmla="val 7861"/>
              </a:avLst>
            </a:prstGeom>
            <a:solidFill>
              <a:srgbClr val="EBEBEB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1100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Network</a:t>
              </a:r>
            </a:p>
          </p:txBody>
        </p:sp>
        <p:sp>
          <p:nvSpPr>
            <p:cNvPr id="278" name="Rounded Rectangle 111">
              <a:extLst>
                <a:ext uri="{FF2B5EF4-FFF2-40B4-BE49-F238E27FC236}">
                  <a16:creationId xmlns:a16="http://schemas.microsoft.com/office/drawing/2014/main" id="{C172188D-76DC-0049-80B2-F0F70916DC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8865" y="1907000"/>
              <a:ext cx="663029" cy="252400"/>
            </a:xfrm>
            <a:prstGeom prst="roundRect">
              <a:avLst>
                <a:gd name="adj" fmla="val 7861"/>
              </a:avLst>
            </a:prstGeom>
            <a:solidFill>
              <a:srgbClr val="EBEBEB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1100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ESXi</a:t>
              </a:r>
            </a:p>
          </p:txBody>
        </p:sp>
        <p:sp>
          <p:nvSpPr>
            <p:cNvPr id="279" name="Rounded Rectangle 111">
              <a:extLst>
                <a:ext uri="{FF2B5EF4-FFF2-40B4-BE49-F238E27FC236}">
                  <a16:creationId xmlns:a16="http://schemas.microsoft.com/office/drawing/2014/main" id="{A8945440-EE58-B348-84C1-573389CAD8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5921" y="1458037"/>
              <a:ext cx="1276843" cy="252400"/>
            </a:xfrm>
            <a:prstGeom prst="roundRect">
              <a:avLst>
                <a:gd name="adj" fmla="val 7861"/>
              </a:avLst>
            </a:prstGeom>
            <a:solidFill>
              <a:srgbClr val="EBEBEB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1100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vCenter</a:t>
              </a:r>
            </a:p>
          </p:txBody>
        </p:sp>
        <p:sp>
          <p:nvSpPr>
            <p:cNvPr id="280" name="Rounded Rectangle 111">
              <a:extLst>
                <a:ext uri="{FF2B5EF4-FFF2-40B4-BE49-F238E27FC236}">
                  <a16:creationId xmlns:a16="http://schemas.microsoft.com/office/drawing/2014/main" id="{EC705FFD-313C-BD4C-8BC7-BD07E3A782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1205" y="1907000"/>
              <a:ext cx="588616" cy="252400"/>
            </a:xfrm>
            <a:prstGeom prst="roundRect">
              <a:avLst>
                <a:gd name="adj" fmla="val 7861"/>
              </a:avLst>
            </a:prstGeom>
            <a:solidFill>
              <a:srgbClr val="EBEBEB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1100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Storage</a:t>
              </a: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C6E3C788-AF74-5E47-9884-F5808B5500A7}"/>
              </a:ext>
            </a:extLst>
          </p:cNvPr>
          <p:cNvGrpSpPr/>
          <p:nvPr/>
        </p:nvGrpSpPr>
        <p:grpSpPr>
          <a:xfrm>
            <a:off x="8630172" y="4711777"/>
            <a:ext cx="2023831" cy="724461"/>
            <a:chOff x="5012328" y="1463634"/>
            <a:chExt cx="3224608" cy="1204176"/>
          </a:xfrm>
        </p:grpSpPr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4D22F115-71CA-674E-BC17-47A19A68C06D}"/>
                </a:ext>
              </a:extLst>
            </p:cNvPr>
            <p:cNvGrpSpPr/>
            <p:nvPr/>
          </p:nvGrpSpPr>
          <p:grpSpPr>
            <a:xfrm>
              <a:off x="6752571" y="2249400"/>
              <a:ext cx="1484365" cy="418410"/>
              <a:chOff x="8364618" y="2911047"/>
              <a:chExt cx="1581526" cy="476999"/>
            </a:xfrm>
          </p:grpSpPr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44A30EFE-17C5-4842-ABC4-E0AFA90C683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64618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402" name="Freeform: Shape 68">
                  <a:extLst>
                    <a:ext uri="{FF2B5EF4-FFF2-40B4-BE49-F238E27FC236}">
                      <a16:creationId xmlns:a16="http://schemas.microsoft.com/office/drawing/2014/main" id="{E598B529-5B38-B14C-B01F-29385D6A1938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403" name="Freeform: Shape 69">
                  <a:extLst>
                    <a:ext uri="{FF2B5EF4-FFF2-40B4-BE49-F238E27FC236}">
                      <a16:creationId xmlns:a16="http://schemas.microsoft.com/office/drawing/2014/main" id="{A01F6E6F-397D-9D43-A574-B392959B4F1C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404" name="Freeform: Shape 70">
                  <a:extLst>
                    <a:ext uri="{FF2B5EF4-FFF2-40B4-BE49-F238E27FC236}">
                      <a16:creationId xmlns:a16="http://schemas.microsoft.com/office/drawing/2014/main" id="{2C47824A-A141-EB49-8D1B-29C4003AE06D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405" name="Freeform: Shape 71">
                  <a:extLst>
                    <a:ext uri="{FF2B5EF4-FFF2-40B4-BE49-F238E27FC236}">
                      <a16:creationId xmlns:a16="http://schemas.microsoft.com/office/drawing/2014/main" id="{1AF122CB-4827-E943-9ECA-91DDEEF30924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406" name="Freeform: Shape 72">
                  <a:extLst>
                    <a:ext uri="{FF2B5EF4-FFF2-40B4-BE49-F238E27FC236}">
                      <a16:creationId xmlns:a16="http://schemas.microsoft.com/office/drawing/2014/main" id="{D3FF086E-50B6-8B4C-A111-F382FF6A4B2E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407" name="Freeform: Shape 73">
                  <a:extLst>
                    <a:ext uri="{FF2B5EF4-FFF2-40B4-BE49-F238E27FC236}">
                      <a16:creationId xmlns:a16="http://schemas.microsoft.com/office/drawing/2014/main" id="{6BFC6970-624F-B24F-BD1E-40443225F27B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408" name="Freeform: Shape 74">
                  <a:extLst>
                    <a:ext uri="{FF2B5EF4-FFF2-40B4-BE49-F238E27FC236}">
                      <a16:creationId xmlns:a16="http://schemas.microsoft.com/office/drawing/2014/main" id="{D858BB7E-C24D-164F-8B31-6E2A82250045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C7033D6D-20C3-1B4F-906A-A6BF4C1EC4C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633223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395" name="Freeform: Shape 61">
                  <a:extLst>
                    <a:ext uri="{FF2B5EF4-FFF2-40B4-BE49-F238E27FC236}">
                      <a16:creationId xmlns:a16="http://schemas.microsoft.com/office/drawing/2014/main" id="{EDD8D752-82A1-BD45-B215-0251F6C384B0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96" name="Freeform: Shape 62">
                  <a:extLst>
                    <a:ext uri="{FF2B5EF4-FFF2-40B4-BE49-F238E27FC236}">
                      <a16:creationId xmlns:a16="http://schemas.microsoft.com/office/drawing/2014/main" id="{69961D20-D91D-1C4B-8ADB-DE793FB238ED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97" name="Freeform: Shape 63">
                  <a:extLst>
                    <a:ext uri="{FF2B5EF4-FFF2-40B4-BE49-F238E27FC236}">
                      <a16:creationId xmlns:a16="http://schemas.microsoft.com/office/drawing/2014/main" id="{B2B28221-03AA-5C44-BF4A-5ACBA10905C3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98" name="Freeform: Shape 64">
                  <a:extLst>
                    <a:ext uri="{FF2B5EF4-FFF2-40B4-BE49-F238E27FC236}">
                      <a16:creationId xmlns:a16="http://schemas.microsoft.com/office/drawing/2014/main" id="{BC653FBB-D23F-1F4C-8092-882C97D9F518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99" name="Freeform: Shape 65">
                  <a:extLst>
                    <a:ext uri="{FF2B5EF4-FFF2-40B4-BE49-F238E27FC236}">
                      <a16:creationId xmlns:a16="http://schemas.microsoft.com/office/drawing/2014/main" id="{6148A722-7CF2-A743-B4A3-ECABC2F9727F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400" name="Freeform: Shape 66">
                  <a:extLst>
                    <a:ext uri="{FF2B5EF4-FFF2-40B4-BE49-F238E27FC236}">
                      <a16:creationId xmlns:a16="http://schemas.microsoft.com/office/drawing/2014/main" id="{E0E5DB89-1538-5641-A6AF-DCC93A575B17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401" name="Freeform: Shape 67">
                  <a:extLst>
                    <a:ext uri="{FF2B5EF4-FFF2-40B4-BE49-F238E27FC236}">
                      <a16:creationId xmlns:a16="http://schemas.microsoft.com/office/drawing/2014/main" id="{C4AF5D7E-123C-7C46-BB54-C36B31E0B7EA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FD00AC7F-B81A-A549-AF46-72084FC178A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901828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388" name="Freeform: Shape 54">
                  <a:extLst>
                    <a:ext uri="{FF2B5EF4-FFF2-40B4-BE49-F238E27FC236}">
                      <a16:creationId xmlns:a16="http://schemas.microsoft.com/office/drawing/2014/main" id="{53918EB2-FFD9-964C-AE71-31DBAF5BD9A8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9" name="Freeform: Shape 55">
                  <a:extLst>
                    <a:ext uri="{FF2B5EF4-FFF2-40B4-BE49-F238E27FC236}">
                      <a16:creationId xmlns:a16="http://schemas.microsoft.com/office/drawing/2014/main" id="{7DEDE05E-C217-A945-9FD8-8F634334E3CB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90" name="Freeform: Shape 56">
                  <a:extLst>
                    <a:ext uri="{FF2B5EF4-FFF2-40B4-BE49-F238E27FC236}">
                      <a16:creationId xmlns:a16="http://schemas.microsoft.com/office/drawing/2014/main" id="{5A169875-4903-4A4C-BD85-26B77413A863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91" name="Freeform: Shape 57">
                  <a:extLst>
                    <a:ext uri="{FF2B5EF4-FFF2-40B4-BE49-F238E27FC236}">
                      <a16:creationId xmlns:a16="http://schemas.microsoft.com/office/drawing/2014/main" id="{16FFE3BE-A1F8-044B-82FA-D67A97516D1E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92" name="Freeform: Shape 58">
                  <a:extLst>
                    <a:ext uri="{FF2B5EF4-FFF2-40B4-BE49-F238E27FC236}">
                      <a16:creationId xmlns:a16="http://schemas.microsoft.com/office/drawing/2014/main" id="{9B06BBB5-FDFC-9744-9FC1-80842276D297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93" name="Freeform: Shape 59">
                  <a:extLst>
                    <a:ext uri="{FF2B5EF4-FFF2-40B4-BE49-F238E27FC236}">
                      <a16:creationId xmlns:a16="http://schemas.microsoft.com/office/drawing/2014/main" id="{FF8BE5D1-1DC4-9544-8CF6-E5E37A8B1DB9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94" name="Freeform: Shape 60">
                  <a:extLst>
                    <a:ext uri="{FF2B5EF4-FFF2-40B4-BE49-F238E27FC236}">
                      <a16:creationId xmlns:a16="http://schemas.microsoft.com/office/drawing/2014/main" id="{AEBCCFCD-0932-1C47-85E0-7B6FE4AE81AF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29F82D2F-4E14-A34D-AA18-4F3D25392B0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170433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381" name="Freeform: Shape 47">
                  <a:extLst>
                    <a:ext uri="{FF2B5EF4-FFF2-40B4-BE49-F238E27FC236}">
                      <a16:creationId xmlns:a16="http://schemas.microsoft.com/office/drawing/2014/main" id="{8CA0CED6-2A08-9F46-9439-CBBB054D48EC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2" name="Freeform: Shape 48">
                  <a:extLst>
                    <a:ext uri="{FF2B5EF4-FFF2-40B4-BE49-F238E27FC236}">
                      <a16:creationId xmlns:a16="http://schemas.microsoft.com/office/drawing/2014/main" id="{2B0E4191-8AD8-4444-BEC8-DE486712D51C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3" name="Freeform: Shape 49">
                  <a:extLst>
                    <a:ext uri="{FF2B5EF4-FFF2-40B4-BE49-F238E27FC236}">
                      <a16:creationId xmlns:a16="http://schemas.microsoft.com/office/drawing/2014/main" id="{35BC1F5F-3446-CA43-9087-E1239E0A14EA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4" name="Freeform: Shape 50">
                  <a:extLst>
                    <a:ext uri="{FF2B5EF4-FFF2-40B4-BE49-F238E27FC236}">
                      <a16:creationId xmlns:a16="http://schemas.microsoft.com/office/drawing/2014/main" id="{5DA35223-04BB-3F44-B53F-9A393FF12D88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5" name="Freeform: Shape 51">
                  <a:extLst>
                    <a:ext uri="{FF2B5EF4-FFF2-40B4-BE49-F238E27FC236}">
                      <a16:creationId xmlns:a16="http://schemas.microsoft.com/office/drawing/2014/main" id="{AA4BD672-92C0-C44A-A280-1860C4CB41CD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6" name="Freeform: Shape 52">
                  <a:extLst>
                    <a:ext uri="{FF2B5EF4-FFF2-40B4-BE49-F238E27FC236}">
                      <a16:creationId xmlns:a16="http://schemas.microsoft.com/office/drawing/2014/main" id="{2A0EA36C-F596-6040-B612-6730D3BB5EFB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7" name="Freeform: Shape 53">
                  <a:extLst>
                    <a:ext uri="{FF2B5EF4-FFF2-40B4-BE49-F238E27FC236}">
                      <a16:creationId xmlns:a16="http://schemas.microsoft.com/office/drawing/2014/main" id="{F2ECF5E1-943B-874C-BA1A-C0571F615AB5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E7935496-B6C9-7749-8F1E-5D16C5FB1B6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439038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374" name="Freeform: Shape 40">
                  <a:extLst>
                    <a:ext uri="{FF2B5EF4-FFF2-40B4-BE49-F238E27FC236}">
                      <a16:creationId xmlns:a16="http://schemas.microsoft.com/office/drawing/2014/main" id="{0C2FD152-8B1A-1648-973F-668D29435DE0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75" name="Freeform: Shape 41">
                  <a:extLst>
                    <a:ext uri="{FF2B5EF4-FFF2-40B4-BE49-F238E27FC236}">
                      <a16:creationId xmlns:a16="http://schemas.microsoft.com/office/drawing/2014/main" id="{D95EC894-F1E5-0646-91F1-A00A585735DA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76" name="Freeform: Shape 42">
                  <a:extLst>
                    <a:ext uri="{FF2B5EF4-FFF2-40B4-BE49-F238E27FC236}">
                      <a16:creationId xmlns:a16="http://schemas.microsoft.com/office/drawing/2014/main" id="{5972C1BD-0CE1-404E-B897-269DFB03B838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77" name="Freeform: Shape 43">
                  <a:extLst>
                    <a:ext uri="{FF2B5EF4-FFF2-40B4-BE49-F238E27FC236}">
                      <a16:creationId xmlns:a16="http://schemas.microsoft.com/office/drawing/2014/main" id="{873F0E97-C6C2-4143-A174-0A9B5DF3509C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78" name="Freeform: Shape 44">
                  <a:extLst>
                    <a:ext uri="{FF2B5EF4-FFF2-40B4-BE49-F238E27FC236}">
                      <a16:creationId xmlns:a16="http://schemas.microsoft.com/office/drawing/2014/main" id="{DEDB2C9C-8862-044A-B0DA-2B86442C5C6E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79" name="Freeform: Shape 45">
                  <a:extLst>
                    <a:ext uri="{FF2B5EF4-FFF2-40B4-BE49-F238E27FC236}">
                      <a16:creationId xmlns:a16="http://schemas.microsoft.com/office/drawing/2014/main" id="{3EB1D148-C7C2-BE4C-88AC-578CE962F5E6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0" name="Freeform: Shape 46">
                  <a:extLst>
                    <a:ext uri="{FF2B5EF4-FFF2-40B4-BE49-F238E27FC236}">
                      <a16:creationId xmlns:a16="http://schemas.microsoft.com/office/drawing/2014/main" id="{A79A9CAC-30D1-A749-9140-E9F12358F8BD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B8873F19-6AC7-604E-8880-D1CA37AFE08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07644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367" name="Freeform: Shape 33">
                  <a:extLst>
                    <a:ext uri="{FF2B5EF4-FFF2-40B4-BE49-F238E27FC236}">
                      <a16:creationId xmlns:a16="http://schemas.microsoft.com/office/drawing/2014/main" id="{7E12AD58-123E-9446-8C36-BFD14D5E6226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68" name="Freeform: Shape 34">
                  <a:extLst>
                    <a:ext uri="{FF2B5EF4-FFF2-40B4-BE49-F238E27FC236}">
                      <a16:creationId xmlns:a16="http://schemas.microsoft.com/office/drawing/2014/main" id="{5F3E6DD0-4933-154C-8D62-4DFE3A6F5379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69" name="Freeform: Shape 35">
                  <a:extLst>
                    <a:ext uri="{FF2B5EF4-FFF2-40B4-BE49-F238E27FC236}">
                      <a16:creationId xmlns:a16="http://schemas.microsoft.com/office/drawing/2014/main" id="{8C39F046-99BA-0246-A28E-414B4DCD3E55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70" name="Freeform: Shape 36">
                  <a:extLst>
                    <a:ext uri="{FF2B5EF4-FFF2-40B4-BE49-F238E27FC236}">
                      <a16:creationId xmlns:a16="http://schemas.microsoft.com/office/drawing/2014/main" id="{47B8A71C-D193-D94A-8913-A49F45C741AA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71" name="Freeform: Shape 37">
                  <a:extLst>
                    <a:ext uri="{FF2B5EF4-FFF2-40B4-BE49-F238E27FC236}">
                      <a16:creationId xmlns:a16="http://schemas.microsoft.com/office/drawing/2014/main" id="{2435FCB4-A8C0-C847-B0A1-F8F7D3EAB889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72" name="Freeform: Shape 38">
                  <a:extLst>
                    <a:ext uri="{FF2B5EF4-FFF2-40B4-BE49-F238E27FC236}">
                      <a16:creationId xmlns:a16="http://schemas.microsoft.com/office/drawing/2014/main" id="{505ED524-E081-E544-B285-3B924CD1EFA4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73" name="Freeform: Shape 39">
                  <a:extLst>
                    <a:ext uri="{FF2B5EF4-FFF2-40B4-BE49-F238E27FC236}">
                      <a16:creationId xmlns:a16="http://schemas.microsoft.com/office/drawing/2014/main" id="{D112D159-24EA-CA46-A22F-DB4B14DA0CD6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</p:grpSp>
        <p:sp>
          <p:nvSpPr>
            <p:cNvPr id="353" name="Rounded Rectangle 105">
              <a:extLst>
                <a:ext uri="{FF2B5EF4-FFF2-40B4-BE49-F238E27FC236}">
                  <a16:creationId xmlns:a16="http://schemas.microsoft.com/office/drawing/2014/main" id="{45E673DF-58EF-214A-B7D1-A285EF4D894D}"/>
                </a:ext>
              </a:extLst>
            </p:cNvPr>
            <p:cNvSpPr/>
            <p:nvPr/>
          </p:nvSpPr>
          <p:spPr>
            <a:xfrm>
              <a:off x="5012328" y="2246756"/>
              <a:ext cx="1869656" cy="378507"/>
            </a:xfrm>
            <a:prstGeom prst="roundRect">
              <a:avLst>
                <a:gd name="adj" fmla="val 5935"/>
              </a:avLst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rot="0" spcFirstLastPara="0" vert="horz" wrap="square" lIns="89629" tIns="89629" rIns="89629" bIns="896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6374">
                <a:defRPr/>
              </a:pPr>
              <a:r>
                <a:rPr lang="en-US" sz="600">
                  <a:solidFill>
                    <a:srgbClr val="0078D3"/>
                  </a:solidFill>
                  <a:latin typeface="Segoe UI Semibold"/>
                  <a:ea typeface="Microsoft YaHei" panose="020B0503020204020204" pitchFamily="34" charset="-122"/>
                  <a:cs typeface="Futura Medium" panose="020B0602020204020303" pitchFamily="34" charset="-79"/>
                </a:rPr>
                <a:t>Azure Bare-Metal Dedicated</a:t>
              </a:r>
            </a:p>
            <a:p>
              <a:pPr defTabSz="896374">
                <a:defRPr/>
              </a:pPr>
              <a:r>
                <a:rPr lang="en-US" sz="600">
                  <a:solidFill>
                    <a:srgbClr val="0078D3"/>
                  </a:solidFill>
                  <a:latin typeface="Segoe UI Semibold"/>
                  <a:ea typeface="Microsoft YaHei" panose="020B0503020204020204" pitchFamily="34" charset="-122"/>
                  <a:cs typeface="Futura Medium" panose="020B0602020204020303" pitchFamily="34" charset="-79"/>
                </a:rPr>
                <a:t>Infrastructure</a:t>
              </a:r>
            </a:p>
          </p:txBody>
        </p: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B5B2B506-9FFB-4742-88EC-394AF1617E46}"/>
                </a:ext>
              </a:extLst>
            </p:cNvPr>
            <p:cNvGrpSpPr/>
            <p:nvPr/>
          </p:nvGrpSpPr>
          <p:grpSpPr>
            <a:xfrm>
              <a:off x="5281205" y="1463634"/>
              <a:ext cx="2923100" cy="695767"/>
              <a:chOff x="4415972" y="2188572"/>
              <a:chExt cx="3262729" cy="756193"/>
            </a:xfrm>
          </p:grpSpPr>
          <p:sp>
            <p:nvSpPr>
              <p:cNvPr id="355" name="Rounded Rectangle 105">
                <a:extLst>
                  <a:ext uri="{FF2B5EF4-FFF2-40B4-BE49-F238E27FC236}">
                    <a16:creationId xmlns:a16="http://schemas.microsoft.com/office/drawing/2014/main" id="{EA4F2812-5A85-4442-8869-7EB0BD4AF6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65961" y="2301695"/>
                <a:ext cx="3001251" cy="512420"/>
              </a:xfrm>
              <a:prstGeom prst="roundRect">
                <a:avLst>
                  <a:gd name="adj" fmla="val 2950"/>
                </a:avLst>
              </a:prstGeom>
              <a:noFill/>
              <a:ln w="19050" cap="flat" cmpd="sng" algn="ctr">
                <a:solidFill>
                  <a:srgbClr val="FFFFFF">
                    <a:lumMod val="65000"/>
                  </a:srgbClr>
                </a:solidFill>
                <a:prstDash val="sysDash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endParaRPr lang="en-US" sz="1050">
                  <a:solidFill>
                    <a:srgbClr val="3C3C41"/>
                  </a:solidFill>
                  <a:latin typeface="Segoe UI Semibold"/>
                  <a:ea typeface="Microsoft YaHei" panose="020B0503020204020204" pitchFamily="34" charset="-122"/>
                  <a:cs typeface="Futura Medium" panose="020B0602020204020303" pitchFamily="34" charset="-79"/>
                </a:endParaRPr>
              </a:p>
            </p:txBody>
          </p:sp>
          <p:sp>
            <p:nvSpPr>
              <p:cNvPr id="356" name="Rounded Rectangle 111">
                <a:extLst>
                  <a:ext uri="{FF2B5EF4-FFF2-40B4-BE49-F238E27FC236}">
                    <a16:creationId xmlns:a16="http://schemas.microsoft.com/office/drawing/2014/main" id="{9260F572-474E-C94F-8EA0-D2D939D8AF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51807" y="2670445"/>
                <a:ext cx="657006" cy="274320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600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NSX</a:t>
                </a:r>
              </a:p>
            </p:txBody>
          </p:sp>
          <p:sp>
            <p:nvSpPr>
              <p:cNvPr id="357" name="Rounded Rectangle 111">
                <a:extLst>
                  <a:ext uri="{FF2B5EF4-FFF2-40B4-BE49-F238E27FC236}">
                    <a16:creationId xmlns:a16="http://schemas.microsoft.com/office/drawing/2014/main" id="{08478468-53A6-504B-B8E9-B4677BDCB7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06536" y="2670445"/>
                <a:ext cx="672165" cy="274320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600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vSAN</a:t>
                </a:r>
              </a:p>
            </p:txBody>
          </p:sp>
          <p:sp>
            <p:nvSpPr>
              <p:cNvPr id="358" name="Rounded Rectangle 111">
                <a:extLst>
                  <a:ext uri="{FF2B5EF4-FFF2-40B4-BE49-F238E27FC236}">
                    <a16:creationId xmlns:a16="http://schemas.microsoft.com/office/drawing/2014/main" id="{76EA351D-19B8-D941-9E4E-AA9A17CA6A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7642" y="2670445"/>
                <a:ext cx="740065" cy="274320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600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ESXi</a:t>
                </a:r>
              </a:p>
            </p:txBody>
          </p:sp>
          <p:sp>
            <p:nvSpPr>
              <p:cNvPr id="359" name="Rounded Rectangle 111">
                <a:extLst>
                  <a:ext uri="{FF2B5EF4-FFF2-40B4-BE49-F238E27FC236}">
                    <a16:creationId xmlns:a16="http://schemas.microsoft.com/office/drawing/2014/main" id="{19E75F60-A412-6545-93E5-631DB62265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99799" y="2188572"/>
                <a:ext cx="2098318" cy="274321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600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vCenter</a:t>
                </a:r>
              </a:p>
            </p:txBody>
          </p:sp>
          <p:sp>
            <p:nvSpPr>
              <p:cNvPr id="360" name="Rounded Rectangle 111">
                <a:extLst>
                  <a:ext uri="{FF2B5EF4-FFF2-40B4-BE49-F238E27FC236}">
                    <a16:creationId xmlns:a16="http://schemas.microsoft.com/office/drawing/2014/main" id="{22FA10EA-8093-8442-9A6A-46390132E0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5972" y="2670445"/>
                <a:ext cx="657006" cy="274320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600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HCX</a:t>
                </a:r>
              </a:p>
            </p:txBody>
          </p:sp>
        </p:grpSp>
      </p:grp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7BB94679-EF02-C140-AEB5-F06047805DAD}"/>
              </a:ext>
            </a:extLst>
          </p:cNvPr>
          <p:cNvCxnSpPr>
            <a:cxnSpLocks/>
          </p:cNvCxnSpPr>
          <p:nvPr/>
        </p:nvCxnSpPr>
        <p:spPr>
          <a:xfrm flipH="1" flipV="1">
            <a:off x="5520187" y="2589638"/>
            <a:ext cx="430" cy="967871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F6DB717C-27D0-344B-A393-7FF8107CD43F}"/>
              </a:ext>
            </a:extLst>
          </p:cNvPr>
          <p:cNvCxnSpPr>
            <a:cxnSpLocks/>
            <a:stCxn id="350" idx="2"/>
          </p:cNvCxnSpPr>
          <p:nvPr/>
        </p:nvCxnSpPr>
        <p:spPr>
          <a:xfrm flipH="1">
            <a:off x="5593830" y="3771843"/>
            <a:ext cx="2752546" cy="8645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6229D639-4D08-7E44-81DD-6AC12A1B1F9E}"/>
              </a:ext>
            </a:extLst>
          </p:cNvPr>
          <p:cNvCxnSpPr>
            <a:cxnSpLocks/>
          </p:cNvCxnSpPr>
          <p:nvPr/>
        </p:nvCxnSpPr>
        <p:spPr>
          <a:xfrm>
            <a:off x="8309436" y="3774115"/>
            <a:ext cx="7843" cy="1019119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773CF00B-FEFF-1F4C-8D48-CD4BA90E0199}"/>
              </a:ext>
            </a:extLst>
          </p:cNvPr>
          <p:cNvGrpSpPr/>
          <p:nvPr/>
        </p:nvGrpSpPr>
        <p:grpSpPr>
          <a:xfrm>
            <a:off x="4223670" y="1516468"/>
            <a:ext cx="5045235" cy="3409252"/>
            <a:chOff x="3591915" y="1185531"/>
            <a:chExt cx="5506892" cy="3721210"/>
          </a:xfrm>
          <a:solidFill>
            <a:srgbClr val="92D050"/>
          </a:solidFill>
        </p:grpSpPr>
        <p:sp>
          <p:nvSpPr>
            <p:cNvPr id="432" name="Cylinder 171">
              <a:extLst>
                <a:ext uri="{FF2B5EF4-FFF2-40B4-BE49-F238E27FC236}">
                  <a16:creationId xmlns:a16="http://schemas.microsoft.com/office/drawing/2014/main" id="{B07B9DCC-5CE7-D540-987C-C94D028F39AC}"/>
                </a:ext>
              </a:extLst>
            </p:cNvPr>
            <p:cNvSpPr/>
            <p:nvPr/>
          </p:nvSpPr>
          <p:spPr bwMode="auto">
            <a:xfrm rot="16200000">
              <a:off x="6359742" y="1921617"/>
              <a:ext cx="291101" cy="3330267"/>
            </a:xfrm>
            <a:prstGeom prst="can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3840" tIns="195072" rIns="243840" bIns="19507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4326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3" name="Cylinder 169">
              <a:extLst>
                <a:ext uri="{FF2B5EF4-FFF2-40B4-BE49-F238E27FC236}">
                  <a16:creationId xmlns:a16="http://schemas.microsoft.com/office/drawing/2014/main" id="{3657EB55-F5E8-E849-9325-D560DAB78FE9}"/>
                </a:ext>
              </a:extLst>
            </p:cNvPr>
            <p:cNvSpPr/>
            <p:nvPr/>
          </p:nvSpPr>
          <p:spPr bwMode="auto">
            <a:xfrm>
              <a:off x="4858772" y="1185531"/>
              <a:ext cx="291101" cy="2546771"/>
            </a:xfrm>
            <a:prstGeom prst="can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3840" tIns="195072" rIns="243840" bIns="19507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4326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4" name="Cylinder 167">
              <a:extLst>
                <a:ext uri="{FF2B5EF4-FFF2-40B4-BE49-F238E27FC236}">
                  <a16:creationId xmlns:a16="http://schemas.microsoft.com/office/drawing/2014/main" id="{28DE4419-D81F-DB4F-A2B2-BAF912379139}"/>
                </a:ext>
              </a:extLst>
            </p:cNvPr>
            <p:cNvSpPr/>
            <p:nvPr/>
          </p:nvSpPr>
          <p:spPr bwMode="auto">
            <a:xfrm rot="5400000">
              <a:off x="8366326" y="4174260"/>
              <a:ext cx="291101" cy="1173861"/>
            </a:xfrm>
            <a:prstGeom prst="can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3840" tIns="195072" rIns="243840" bIns="19507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4326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5" name="Cylinder 168">
              <a:extLst>
                <a:ext uri="{FF2B5EF4-FFF2-40B4-BE49-F238E27FC236}">
                  <a16:creationId xmlns:a16="http://schemas.microsoft.com/office/drawing/2014/main" id="{3FB59450-EE8B-4B46-B90E-7BF088C5552C}"/>
                </a:ext>
              </a:extLst>
            </p:cNvPr>
            <p:cNvSpPr/>
            <p:nvPr/>
          </p:nvSpPr>
          <p:spPr bwMode="auto">
            <a:xfrm>
              <a:off x="7886463" y="3429001"/>
              <a:ext cx="291101" cy="1466291"/>
            </a:xfrm>
            <a:prstGeom prst="can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3840" tIns="195072" rIns="243840" bIns="19507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4326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6" name="Cylinder 170">
              <a:extLst>
                <a:ext uri="{FF2B5EF4-FFF2-40B4-BE49-F238E27FC236}">
                  <a16:creationId xmlns:a16="http://schemas.microsoft.com/office/drawing/2014/main" id="{8BFF7F7D-1537-574A-BFB0-ECD0A156A443}"/>
                </a:ext>
              </a:extLst>
            </p:cNvPr>
            <p:cNvSpPr/>
            <p:nvPr/>
          </p:nvSpPr>
          <p:spPr bwMode="auto">
            <a:xfrm rot="16200000">
              <a:off x="4209362" y="568087"/>
              <a:ext cx="291101" cy="1525995"/>
            </a:xfrm>
            <a:prstGeom prst="can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3840" tIns="195072" rIns="243840" bIns="19507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4326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34982A-BD31-429D-B673-171BCC37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Azure VMware Solution – On-Prem to SDDC</a:t>
            </a:r>
          </a:p>
        </p:txBody>
      </p:sp>
      <p:sp>
        <p:nvSpPr>
          <p:cNvPr id="152" name="Freeform 13" title="Icon of a cloud">
            <a:extLst>
              <a:ext uri="{FF2B5EF4-FFF2-40B4-BE49-F238E27FC236}">
                <a16:creationId xmlns:a16="http://schemas.microsoft.com/office/drawing/2014/main" id="{35CE461B-40B0-8B4C-89C1-83E10FE4B05E}"/>
              </a:ext>
            </a:extLst>
          </p:cNvPr>
          <p:cNvSpPr>
            <a:spLocks noChangeAspect="1"/>
          </p:cNvSpPr>
          <p:nvPr/>
        </p:nvSpPr>
        <p:spPr bwMode="auto">
          <a:xfrm>
            <a:off x="4180593" y="2183839"/>
            <a:ext cx="7006216" cy="4227612"/>
          </a:xfrm>
          <a:custGeom>
            <a:avLst/>
            <a:gdLst>
              <a:gd name="T0" fmla="*/ 384 w 771"/>
              <a:gd name="T1" fmla="*/ 0 h 422"/>
              <a:gd name="T2" fmla="*/ 549 w 771"/>
              <a:gd name="T3" fmla="*/ 110 h 422"/>
              <a:gd name="T4" fmla="*/ 551 w 771"/>
              <a:gd name="T5" fmla="*/ 115 h 422"/>
              <a:gd name="T6" fmla="*/ 565 w 771"/>
              <a:gd name="T7" fmla="*/ 110 h 422"/>
              <a:gd name="T8" fmla="*/ 612 w 771"/>
              <a:gd name="T9" fmla="*/ 103 h 422"/>
              <a:gd name="T10" fmla="*/ 771 w 771"/>
              <a:gd name="T11" fmla="*/ 262 h 422"/>
              <a:gd name="T12" fmla="*/ 628 w 771"/>
              <a:gd name="T13" fmla="*/ 420 h 422"/>
              <a:gd name="T14" fmla="*/ 616 w 771"/>
              <a:gd name="T15" fmla="*/ 421 h 422"/>
              <a:gd name="T16" fmla="*/ 610 w 771"/>
              <a:gd name="T17" fmla="*/ 421 h 422"/>
              <a:gd name="T18" fmla="*/ 98 w 771"/>
              <a:gd name="T19" fmla="*/ 421 h 422"/>
              <a:gd name="T20" fmla="*/ 91 w 771"/>
              <a:gd name="T21" fmla="*/ 422 h 422"/>
              <a:gd name="T22" fmla="*/ 74 w 771"/>
              <a:gd name="T23" fmla="*/ 419 h 422"/>
              <a:gd name="T24" fmla="*/ 12 w 771"/>
              <a:gd name="T25" fmla="*/ 312 h 422"/>
              <a:gd name="T26" fmla="*/ 101 w 771"/>
              <a:gd name="T27" fmla="*/ 247 h 422"/>
              <a:gd name="T28" fmla="*/ 108 w 771"/>
              <a:gd name="T29" fmla="*/ 249 h 422"/>
              <a:gd name="T30" fmla="*/ 106 w 771"/>
              <a:gd name="T31" fmla="*/ 238 h 422"/>
              <a:gd name="T32" fmla="*/ 119 w 771"/>
              <a:gd name="T33" fmla="*/ 179 h 422"/>
              <a:gd name="T34" fmla="*/ 201 w 771"/>
              <a:gd name="T35" fmla="*/ 128 h 422"/>
              <a:gd name="T36" fmla="*/ 213 w 771"/>
              <a:gd name="T37" fmla="*/ 128 h 422"/>
              <a:gd name="T38" fmla="*/ 213 w 771"/>
              <a:gd name="T39" fmla="*/ 127 h 422"/>
              <a:gd name="T40" fmla="*/ 384 w 771"/>
              <a:gd name="T41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1" h="422">
                <a:moveTo>
                  <a:pt x="384" y="0"/>
                </a:moveTo>
                <a:cubicBezTo>
                  <a:pt x="458" y="0"/>
                  <a:pt x="522" y="46"/>
                  <a:pt x="549" y="110"/>
                </a:cubicBezTo>
                <a:cubicBezTo>
                  <a:pt x="551" y="115"/>
                  <a:pt x="551" y="115"/>
                  <a:pt x="551" y="115"/>
                </a:cubicBezTo>
                <a:cubicBezTo>
                  <a:pt x="565" y="110"/>
                  <a:pt x="565" y="110"/>
                  <a:pt x="565" y="110"/>
                </a:cubicBezTo>
                <a:cubicBezTo>
                  <a:pt x="580" y="105"/>
                  <a:pt x="596" y="103"/>
                  <a:pt x="612" y="103"/>
                </a:cubicBezTo>
                <a:cubicBezTo>
                  <a:pt x="700" y="103"/>
                  <a:pt x="771" y="174"/>
                  <a:pt x="771" y="262"/>
                </a:cubicBezTo>
                <a:cubicBezTo>
                  <a:pt x="771" y="344"/>
                  <a:pt x="708" y="412"/>
                  <a:pt x="628" y="420"/>
                </a:cubicBezTo>
                <a:cubicBezTo>
                  <a:pt x="616" y="421"/>
                  <a:pt x="616" y="421"/>
                  <a:pt x="616" y="421"/>
                </a:cubicBezTo>
                <a:cubicBezTo>
                  <a:pt x="610" y="421"/>
                  <a:pt x="610" y="421"/>
                  <a:pt x="610" y="421"/>
                </a:cubicBezTo>
                <a:cubicBezTo>
                  <a:pt x="98" y="421"/>
                  <a:pt x="98" y="421"/>
                  <a:pt x="98" y="421"/>
                </a:cubicBezTo>
                <a:cubicBezTo>
                  <a:pt x="91" y="422"/>
                  <a:pt x="91" y="422"/>
                  <a:pt x="91" y="422"/>
                </a:cubicBezTo>
                <a:cubicBezTo>
                  <a:pt x="85" y="421"/>
                  <a:pt x="79" y="420"/>
                  <a:pt x="74" y="419"/>
                </a:cubicBezTo>
                <a:cubicBezTo>
                  <a:pt x="27" y="406"/>
                  <a:pt x="0" y="359"/>
                  <a:pt x="12" y="312"/>
                </a:cubicBezTo>
                <a:cubicBezTo>
                  <a:pt x="23" y="271"/>
                  <a:pt x="61" y="245"/>
                  <a:pt x="101" y="247"/>
                </a:cubicBezTo>
                <a:cubicBezTo>
                  <a:pt x="108" y="249"/>
                  <a:pt x="108" y="249"/>
                  <a:pt x="108" y="249"/>
                </a:cubicBezTo>
                <a:cubicBezTo>
                  <a:pt x="106" y="238"/>
                  <a:pt x="106" y="238"/>
                  <a:pt x="106" y="238"/>
                </a:cubicBezTo>
                <a:cubicBezTo>
                  <a:pt x="105" y="218"/>
                  <a:pt x="109" y="198"/>
                  <a:pt x="119" y="179"/>
                </a:cubicBezTo>
                <a:cubicBezTo>
                  <a:pt x="137" y="148"/>
                  <a:pt x="168" y="130"/>
                  <a:pt x="201" y="128"/>
                </a:cubicBezTo>
                <a:cubicBezTo>
                  <a:pt x="213" y="128"/>
                  <a:pt x="213" y="128"/>
                  <a:pt x="213" y="128"/>
                </a:cubicBezTo>
                <a:cubicBezTo>
                  <a:pt x="213" y="127"/>
                  <a:pt x="213" y="127"/>
                  <a:pt x="213" y="127"/>
                </a:cubicBezTo>
                <a:cubicBezTo>
                  <a:pt x="236" y="53"/>
                  <a:pt x="304" y="0"/>
                  <a:pt x="384" y="0"/>
                </a:cubicBezTo>
                <a:close/>
              </a:path>
            </a:pathLst>
          </a:custGeom>
          <a:noFill/>
          <a:ln w="19050" cap="sq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156" name="Rectangle: Rounded Corners 34">
            <a:extLst>
              <a:ext uri="{FF2B5EF4-FFF2-40B4-BE49-F238E27FC236}">
                <a16:creationId xmlns:a16="http://schemas.microsoft.com/office/drawing/2014/main" id="{41621B1C-7C1D-D546-BDED-906C89D916E8}"/>
              </a:ext>
            </a:extLst>
          </p:cNvPr>
          <p:cNvSpPr/>
          <p:nvPr/>
        </p:nvSpPr>
        <p:spPr bwMode="auto">
          <a:xfrm>
            <a:off x="4792024" y="4952467"/>
            <a:ext cx="1627565" cy="724828"/>
          </a:xfrm>
          <a:prstGeom prst="roundRect">
            <a:avLst/>
          </a:prstGeom>
          <a:noFill/>
          <a:ln w="19050" cap="sq">
            <a:solidFill>
              <a:schemeClr val="accent4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157" name="Rectangle: Rounded Corners 35">
            <a:extLst>
              <a:ext uri="{FF2B5EF4-FFF2-40B4-BE49-F238E27FC236}">
                <a16:creationId xmlns:a16="http://schemas.microsoft.com/office/drawing/2014/main" id="{05BD811E-1CCA-684D-A2AB-B6CF8D66CC1F}"/>
              </a:ext>
            </a:extLst>
          </p:cNvPr>
          <p:cNvSpPr/>
          <p:nvPr/>
        </p:nvSpPr>
        <p:spPr bwMode="auto">
          <a:xfrm>
            <a:off x="1744295" y="1308364"/>
            <a:ext cx="4068478" cy="1443578"/>
          </a:xfrm>
          <a:prstGeom prst="roundRect">
            <a:avLst/>
          </a:prstGeom>
          <a:noFill/>
          <a:ln w="28575">
            <a:solidFill>
              <a:schemeClr val="accent1">
                <a:lumMod val="1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08" tIns="143367" rIns="179208" bIns="14336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6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0CC7C37-A5CA-1842-BA70-26C08CB17418}"/>
              </a:ext>
            </a:extLst>
          </p:cNvPr>
          <p:cNvGrpSpPr/>
          <p:nvPr/>
        </p:nvGrpSpPr>
        <p:grpSpPr>
          <a:xfrm>
            <a:off x="1664321" y="2148862"/>
            <a:ext cx="761868" cy="668942"/>
            <a:chOff x="7616519" y="4785178"/>
            <a:chExt cx="2484865" cy="1804729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17A61CAF-7F2B-8146-9ABE-4868FFACA74B}"/>
                </a:ext>
              </a:extLst>
            </p:cNvPr>
            <p:cNvGrpSpPr/>
            <p:nvPr/>
          </p:nvGrpSpPr>
          <p:grpSpPr>
            <a:xfrm>
              <a:off x="7616519" y="4785178"/>
              <a:ext cx="1804730" cy="1804729"/>
              <a:chOff x="5037519" y="5142545"/>
              <a:chExt cx="1219200" cy="1219200"/>
            </a:xfrm>
          </p:grpSpPr>
          <p:sp>
            <p:nvSpPr>
              <p:cNvPr id="165" name="Freeform: Shape 43">
                <a:extLst>
                  <a:ext uri="{FF2B5EF4-FFF2-40B4-BE49-F238E27FC236}">
                    <a16:creationId xmlns:a16="http://schemas.microsoft.com/office/drawing/2014/main" id="{348CF2CA-594F-F84E-B15B-6E84C0B6A5F9}"/>
                  </a:ext>
                </a:extLst>
              </p:cNvPr>
              <p:cNvSpPr/>
              <p:nvPr/>
            </p:nvSpPr>
            <p:spPr>
              <a:xfrm>
                <a:off x="5037519" y="5142545"/>
                <a:ext cx="609600" cy="1219200"/>
              </a:xfrm>
              <a:custGeom>
                <a:avLst/>
                <a:gdLst>
                  <a:gd name="connsiteX0" fmla="*/ 0 w 609600"/>
                  <a:gd name="connsiteY0" fmla="*/ 0 h 1219200"/>
                  <a:gd name="connsiteX1" fmla="*/ 609600 w 609600"/>
                  <a:gd name="connsiteY1" fmla="*/ 0 h 1219200"/>
                  <a:gd name="connsiteX2" fmla="*/ 609600 w 609600"/>
                  <a:gd name="connsiteY2" fmla="*/ 1219200 h 1219200"/>
                  <a:gd name="connsiteX3" fmla="*/ 0 w 609600"/>
                  <a:gd name="connsiteY3" fmla="*/ 12192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00" h="1219200">
                    <a:moveTo>
                      <a:pt x="0" y="0"/>
                    </a:moveTo>
                    <a:lnTo>
                      <a:pt x="609600" y="0"/>
                    </a:lnTo>
                    <a:lnTo>
                      <a:pt x="609600" y="1219200"/>
                    </a:lnTo>
                    <a:lnTo>
                      <a:pt x="0" y="1219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A89FA7D6-D640-2640-A204-529519233731}"/>
                  </a:ext>
                </a:extLst>
              </p:cNvPr>
              <p:cNvGrpSpPr/>
              <p:nvPr/>
            </p:nvGrpSpPr>
            <p:grpSpPr>
              <a:xfrm>
                <a:off x="5189919" y="5333045"/>
                <a:ext cx="1066800" cy="1028700"/>
                <a:chOff x="5189919" y="5333045"/>
                <a:chExt cx="1066800" cy="1028700"/>
              </a:xfrm>
            </p:grpSpPr>
            <p:sp>
              <p:nvSpPr>
                <p:cNvPr id="183" name="Freeform: Shape 49">
                  <a:extLst>
                    <a:ext uri="{FF2B5EF4-FFF2-40B4-BE49-F238E27FC236}">
                      <a16:creationId xmlns:a16="http://schemas.microsoft.com/office/drawing/2014/main" id="{A872A48C-54E9-AF44-8968-9D2C15401746}"/>
                    </a:ext>
                  </a:extLst>
                </p:cNvPr>
                <p:cNvSpPr/>
                <p:nvPr/>
              </p:nvSpPr>
              <p:spPr>
                <a:xfrm>
                  <a:off x="5647119" y="5752145"/>
                  <a:ext cx="609600" cy="609600"/>
                </a:xfrm>
                <a:custGeom>
                  <a:avLst/>
                  <a:gdLst>
                    <a:gd name="connsiteX0" fmla="*/ 0 w 609600"/>
                    <a:gd name="connsiteY0" fmla="*/ 0 h 609600"/>
                    <a:gd name="connsiteX1" fmla="*/ 609600 w 609600"/>
                    <a:gd name="connsiteY1" fmla="*/ 0 h 609600"/>
                    <a:gd name="connsiteX2" fmla="*/ 609600 w 609600"/>
                    <a:gd name="connsiteY2" fmla="*/ 609600 h 609600"/>
                    <a:gd name="connsiteX3" fmla="*/ 0 w 609600"/>
                    <a:gd name="connsiteY3" fmla="*/ 6096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6096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609600"/>
                      </a:lnTo>
                      <a:lnTo>
                        <a:pt x="0" y="6096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184" name="Freeform: Shape 50">
                  <a:extLst>
                    <a:ext uri="{FF2B5EF4-FFF2-40B4-BE49-F238E27FC236}">
                      <a16:creationId xmlns:a16="http://schemas.microsoft.com/office/drawing/2014/main" id="{AA03EA5D-5AA5-984A-ABED-5A3F3F463362}"/>
                    </a:ext>
                  </a:extLst>
                </p:cNvPr>
                <p:cNvSpPr/>
                <p:nvPr/>
              </p:nvSpPr>
              <p:spPr>
                <a:xfrm>
                  <a:off x="5189919" y="53330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202" name="Freeform: Shape 51">
                  <a:extLst>
                    <a:ext uri="{FF2B5EF4-FFF2-40B4-BE49-F238E27FC236}">
                      <a16:creationId xmlns:a16="http://schemas.microsoft.com/office/drawing/2014/main" id="{9F8D1915-2720-5E44-9CB6-AF8C63B77167}"/>
                    </a:ext>
                  </a:extLst>
                </p:cNvPr>
                <p:cNvSpPr/>
                <p:nvPr/>
              </p:nvSpPr>
              <p:spPr>
                <a:xfrm>
                  <a:off x="5380419" y="53330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204" name="Freeform: Shape 52">
                  <a:extLst>
                    <a:ext uri="{FF2B5EF4-FFF2-40B4-BE49-F238E27FC236}">
                      <a16:creationId xmlns:a16="http://schemas.microsoft.com/office/drawing/2014/main" id="{BB543A6D-BEF6-9647-AEF5-6CB162769711}"/>
                    </a:ext>
                  </a:extLst>
                </p:cNvPr>
                <p:cNvSpPr/>
                <p:nvPr/>
              </p:nvSpPr>
              <p:spPr>
                <a:xfrm>
                  <a:off x="5189919" y="5523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205" name="Freeform: Shape 53">
                  <a:extLst>
                    <a:ext uri="{FF2B5EF4-FFF2-40B4-BE49-F238E27FC236}">
                      <a16:creationId xmlns:a16="http://schemas.microsoft.com/office/drawing/2014/main" id="{CCDF1B5B-C68E-2A44-8014-DEB6DEB64EF2}"/>
                    </a:ext>
                  </a:extLst>
                </p:cNvPr>
                <p:cNvSpPr/>
                <p:nvPr/>
              </p:nvSpPr>
              <p:spPr>
                <a:xfrm>
                  <a:off x="5380419" y="5523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206" name="Freeform: Shape 54">
                  <a:extLst>
                    <a:ext uri="{FF2B5EF4-FFF2-40B4-BE49-F238E27FC236}">
                      <a16:creationId xmlns:a16="http://schemas.microsoft.com/office/drawing/2014/main" id="{73ACF5B6-DC43-C443-B29F-A0DCA230785C}"/>
                    </a:ext>
                  </a:extLst>
                </p:cNvPr>
                <p:cNvSpPr/>
                <p:nvPr/>
              </p:nvSpPr>
              <p:spPr>
                <a:xfrm>
                  <a:off x="5189919" y="57140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207" name="Freeform: Shape 55">
                  <a:extLst>
                    <a:ext uri="{FF2B5EF4-FFF2-40B4-BE49-F238E27FC236}">
                      <a16:creationId xmlns:a16="http://schemas.microsoft.com/office/drawing/2014/main" id="{DA3A2992-A9D3-BC45-8591-84218AE42C0E}"/>
                    </a:ext>
                  </a:extLst>
                </p:cNvPr>
                <p:cNvSpPr/>
                <p:nvPr/>
              </p:nvSpPr>
              <p:spPr>
                <a:xfrm>
                  <a:off x="5380419" y="57140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208" name="Freeform: Shape 56">
                  <a:extLst>
                    <a:ext uri="{FF2B5EF4-FFF2-40B4-BE49-F238E27FC236}">
                      <a16:creationId xmlns:a16="http://schemas.microsoft.com/office/drawing/2014/main" id="{6E10BF66-0901-AB49-9ADA-5C1AC3645722}"/>
                    </a:ext>
                  </a:extLst>
                </p:cNvPr>
                <p:cNvSpPr/>
                <p:nvPr/>
              </p:nvSpPr>
              <p:spPr>
                <a:xfrm>
                  <a:off x="5189919" y="5904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209" name="Freeform: Shape 57">
                  <a:extLst>
                    <a:ext uri="{FF2B5EF4-FFF2-40B4-BE49-F238E27FC236}">
                      <a16:creationId xmlns:a16="http://schemas.microsoft.com/office/drawing/2014/main" id="{98B41738-C9E1-2340-B602-AE0D4338A08E}"/>
                    </a:ext>
                  </a:extLst>
                </p:cNvPr>
                <p:cNvSpPr/>
                <p:nvPr/>
              </p:nvSpPr>
              <p:spPr>
                <a:xfrm>
                  <a:off x="5380419" y="5904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59E881A3-243A-BB4F-AB0E-8BDAE11B5696}"/>
                  </a:ext>
                </a:extLst>
              </p:cNvPr>
              <p:cNvGrpSpPr/>
              <p:nvPr/>
            </p:nvGrpSpPr>
            <p:grpSpPr>
              <a:xfrm>
                <a:off x="5799519" y="5904545"/>
                <a:ext cx="304800" cy="457200"/>
                <a:chOff x="5799519" y="5904545"/>
                <a:chExt cx="304800" cy="457200"/>
              </a:xfrm>
            </p:grpSpPr>
            <p:sp>
              <p:nvSpPr>
                <p:cNvPr id="180" name="Freeform: Shape 46">
                  <a:extLst>
                    <a:ext uri="{FF2B5EF4-FFF2-40B4-BE49-F238E27FC236}">
                      <a16:creationId xmlns:a16="http://schemas.microsoft.com/office/drawing/2014/main" id="{684B726B-3491-034E-A0FC-4C57573D205E}"/>
                    </a:ext>
                  </a:extLst>
                </p:cNvPr>
                <p:cNvSpPr/>
                <p:nvPr/>
              </p:nvSpPr>
              <p:spPr>
                <a:xfrm>
                  <a:off x="5875719" y="6209345"/>
                  <a:ext cx="152400" cy="152400"/>
                </a:xfrm>
                <a:custGeom>
                  <a:avLst/>
                  <a:gdLst>
                    <a:gd name="connsiteX0" fmla="*/ 0 w 152400"/>
                    <a:gd name="connsiteY0" fmla="*/ 0 h 152400"/>
                    <a:gd name="connsiteX1" fmla="*/ 152400 w 152400"/>
                    <a:gd name="connsiteY1" fmla="*/ 0 h 152400"/>
                    <a:gd name="connsiteX2" fmla="*/ 152400 w 152400"/>
                    <a:gd name="connsiteY2" fmla="*/ 152400 h 152400"/>
                    <a:gd name="connsiteX3" fmla="*/ 0 w 1524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5240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7F7F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181" name="Freeform: Shape 47">
                  <a:extLst>
                    <a:ext uri="{FF2B5EF4-FFF2-40B4-BE49-F238E27FC236}">
                      <a16:creationId xmlns:a16="http://schemas.microsoft.com/office/drawing/2014/main" id="{FAB6F3DC-30C3-D349-A7C3-AD06B309D269}"/>
                    </a:ext>
                  </a:extLst>
                </p:cNvPr>
                <p:cNvSpPr/>
                <p:nvPr/>
              </p:nvSpPr>
              <p:spPr>
                <a:xfrm>
                  <a:off x="5799519" y="5904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9BF0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182" name="Freeform: Shape 48">
                  <a:extLst>
                    <a:ext uri="{FF2B5EF4-FFF2-40B4-BE49-F238E27FC236}">
                      <a16:creationId xmlns:a16="http://schemas.microsoft.com/office/drawing/2014/main" id="{364F3198-EB83-E043-94FE-021FC30FF03D}"/>
                    </a:ext>
                  </a:extLst>
                </p:cNvPr>
                <p:cNvSpPr/>
                <p:nvPr/>
              </p:nvSpPr>
              <p:spPr>
                <a:xfrm>
                  <a:off x="5990019" y="5904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9BF0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BC9FDD64-09C7-5A4A-8787-16895F164E17}"/>
                </a:ext>
              </a:extLst>
            </p:cNvPr>
            <p:cNvGrpSpPr/>
            <p:nvPr/>
          </p:nvGrpSpPr>
          <p:grpSpPr>
            <a:xfrm>
              <a:off x="9503556" y="5974957"/>
              <a:ext cx="597828" cy="597829"/>
              <a:chOff x="5608637" y="2887662"/>
              <a:chExt cx="1219200" cy="1219200"/>
            </a:xfrm>
          </p:grpSpPr>
          <p:sp>
            <p:nvSpPr>
              <p:cNvPr id="161" name="Freeform: Shape 39">
                <a:extLst>
                  <a:ext uri="{FF2B5EF4-FFF2-40B4-BE49-F238E27FC236}">
                    <a16:creationId xmlns:a16="http://schemas.microsoft.com/office/drawing/2014/main" id="{38CE4A29-5465-8749-B607-3B40446343D0}"/>
                  </a:ext>
                </a:extLst>
              </p:cNvPr>
              <p:cNvSpPr/>
              <p:nvPr/>
            </p:nvSpPr>
            <p:spPr>
              <a:xfrm>
                <a:off x="5608637" y="3649662"/>
                <a:ext cx="1219200" cy="457200"/>
              </a:xfrm>
              <a:custGeom>
                <a:avLst/>
                <a:gdLst>
                  <a:gd name="connsiteX0" fmla="*/ 0 w 1219200"/>
                  <a:gd name="connsiteY0" fmla="*/ 0 h 457200"/>
                  <a:gd name="connsiteX1" fmla="*/ 1219200 w 1219200"/>
                  <a:gd name="connsiteY1" fmla="*/ 0 h 457200"/>
                  <a:gd name="connsiteX2" fmla="*/ 1219200 w 1219200"/>
                  <a:gd name="connsiteY2" fmla="*/ 457200 h 457200"/>
                  <a:gd name="connsiteX3" fmla="*/ 0 w 1219200"/>
                  <a:gd name="connsiteY3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200" h="457200">
                    <a:moveTo>
                      <a:pt x="0" y="0"/>
                    </a:moveTo>
                    <a:lnTo>
                      <a:pt x="1219200" y="0"/>
                    </a:lnTo>
                    <a:lnTo>
                      <a:pt x="121920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  <p:sp>
            <p:nvSpPr>
              <p:cNvPr id="162" name="Freeform: Shape 40">
                <a:extLst>
                  <a:ext uri="{FF2B5EF4-FFF2-40B4-BE49-F238E27FC236}">
                    <a16:creationId xmlns:a16="http://schemas.microsoft.com/office/drawing/2014/main" id="{0B0940E4-4D25-8043-B247-68577A1BD934}"/>
                  </a:ext>
                </a:extLst>
              </p:cNvPr>
              <p:cNvSpPr/>
              <p:nvPr/>
            </p:nvSpPr>
            <p:spPr>
              <a:xfrm>
                <a:off x="5761037" y="2887662"/>
                <a:ext cx="304800" cy="304800"/>
              </a:xfrm>
              <a:custGeom>
                <a:avLst/>
                <a:gdLst>
                  <a:gd name="connsiteX0" fmla="*/ 304800 w 304800"/>
                  <a:gd name="connsiteY0" fmla="*/ 152400 h 304800"/>
                  <a:gd name="connsiteX1" fmla="*/ 152400 w 304800"/>
                  <a:gd name="connsiteY1" fmla="*/ 304800 h 304800"/>
                  <a:gd name="connsiteX2" fmla="*/ 0 w 304800"/>
                  <a:gd name="connsiteY2" fmla="*/ 152400 h 304800"/>
                  <a:gd name="connsiteX3" fmla="*/ 152400 w 304800"/>
                  <a:gd name="connsiteY3" fmla="*/ 0 h 304800"/>
                  <a:gd name="connsiteX4" fmla="*/ 304800 w 304800"/>
                  <a:gd name="connsiteY4" fmla="*/ 1524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304800">
                    <a:moveTo>
                      <a:pt x="304800" y="152400"/>
                    </a:moveTo>
                    <a:cubicBezTo>
                      <a:pt x="304800" y="236568"/>
                      <a:pt x="236568" y="304800"/>
                      <a:pt x="152400" y="304800"/>
                    </a:cubicBezTo>
                    <a:cubicBezTo>
                      <a:pt x="68232" y="304800"/>
                      <a:pt x="0" y="236568"/>
                      <a:pt x="0" y="152400"/>
                    </a:cubicBezTo>
                    <a:cubicBezTo>
                      <a:pt x="0" y="68232"/>
                      <a:pt x="68232" y="0"/>
                      <a:pt x="152400" y="0"/>
                    </a:cubicBezTo>
                    <a:cubicBezTo>
                      <a:pt x="236568" y="0"/>
                      <a:pt x="304800" y="68232"/>
                      <a:pt x="304800" y="1524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  <p:sp>
            <p:nvSpPr>
              <p:cNvPr id="163" name="Freeform: Shape 41">
                <a:extLst>
                  <a:ext uri="{FF2B5EF4-FFF2-40B4-BE49-F238E27FC236}">
                    <a16:creationId xmlns:a16="http://schemas.microsoft.com/office/drawing/2014/main" id="{C988E302-889F-224A-8021-8A46D4E9CF75}"/>
                  </a:ext>
                </a:extLst>
              </p:cNvPr>
              <p:cNvSpPr/>
              <p:nvPr/>
            </p:nvSpPr>
            <p:spPr>
              <a:xfrm>
                <a:off x="5608637" y="3268662"/>
                <a:ext cx="609600" cy="304800"/>
              </a:xfrm>
              <a:custGeom>
                <a:avLst/>
                <a:gdLst>
                  <a:gd name="connsiteX0" fmla="*/ 0 w 609600"/>
                  <a:gd name="connsiteY0" fmla="*/ 304800 h 304800"/>
                  <a:gd name="connsiteX1" fmla="*/ 304800 w 609600"/>
                  <a:gd name="connsiteY1" fmla="*/ 0 h 304800"/>
                  <a:gd name="connsiteX2" fmla="*/ 609600 w 609600"/>
                  <a:gd name="connsiteY2" fmla="*/ 304800 h 304800"/>
                  <a:gd name="connsiteX3" fmla="*/ 0 w 609600"/>
                  <a:gd name="connsiteY3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00" h="304800">
                    <a:moveTo>
                      <a:pt x="0" y="304800"/>
                    </a:moveTo>
                    <a:cubicBezTo>
                      <a:pt x="0" y="136208"/>
                      <a:pt x="136208" y="0"/>
                      <a:pt x="304800" y="0"/>
                    </a:cubicBezTo>
                    <a:cubicBezTo>
                      <a:pt x="473393" y="0"/>
                      <a:pt x="609600" y="136208"/>
                      <a:pt x="609600" y="304800"/>
                    </a:cubicBezTo>
                    <a:lnTo>
                      <a:pt x="0" y="304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  <p:sp>
            <p:nvSpPr>
              <p:cNvPr id="164" name="Freeform: Shape 42">
                <a:extLst>
                  <a:ext uri="{FF2B5EF4-FFF2-40B4-BE49-F238E27FC236}">
                    <a16:creationId xmlns:a16="http://schemas.microsoft.com/office/drawing/2014/main" id="{7AE8A146-273D-394A-AEA0-4E8AC15A3C75}"/>
                  </a:ext>
                </a:extLst>
              </p:cNvPr>
              <p:cNvSpPr/>
              <p:nvPr/>
            </p:nvSpPr>
            <p:spPr>
              <a:xfrm>
                <a:off x="6294437" y="3459162"/>
                <a:ext cx="533400" cy="114300"/>
              </a:xfrm>
              <a:custGeom>
                <a:avLst/>
                <a:gdLst>
                  <a:gd name="connsiteX0" fmla="*/ 0 w 533400"/>
                  <a:gd name="connsiteY0" fmla="*/ 0 h 114300"/>
                  <a:gd name="connsiteX1" fmla="*/ 533400 w 533400"/>
                  <a:gd name="connsiteY1" fmla="*/ 0 h 114300"/>
                  <a:gd name="connsiteX2" fmla="*/ 533400 w 533400"/>
                  <a:gd name="connsiteY2" fmla="*/ 114300 h 114300"/>
                  <a:gd name="connsiteX3" fmla="*/ 0 w 533400"/>
                  <a:gd name="connsiteY3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14300">
                    <a:moveTo>
                      <a:pt x="0" y="0"/>
                    </a:moveTo>
                    <a:lnTo>
                      <a:pt x="533400" y="0"/>
                    </a:lnTo>
                    <a:lnTo>
                      <a:pt x="533400" y="114300"/>
                    </a:lnTo>
                    <a:lnTo>
                      <a:pt x="0" y="11430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</p:grp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0A466908-DDC1-2443-908B-F4CE035C086B}"/>
              </a:ext>
            </a:extLst>
          </p:cNvPr>
          <p:cNvSpPr txBox="1"/>
          <p:nvPr/>
        </p:nvSpPr>
        <p:spPr>
          <a:xfrm>
            <a:off x="3960569" y="2407725"/>
            <a:ext cx="1606448" cy="400417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algn="r"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00">
                <a:solidFill>
                  <a:srgbClr val="3C3C41"/>
                </a:solidFill>
                <a:latin typeface="Segoe UI"/>
              </a:rPr>
              <a:t>Customer Edge Router</a:t>
            </a:r>
            <a:endParaRPr lang="en-US" sz="800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BC762B53-EB5E-5F48-AD99-9725A2243F61}"/>
              </a:ext>
            </a:extLst>
          </p:cNvPr>
          <p:cNvSpPr txBox="1"/>
          <p:nvPr/>
        </p:nvSpPr>
        <p:spPr>
          <a:xfrm>
            <a:off x="5426147" y="3805696"/>
            <a:ext cx="1627564" cy="5112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00">
                <a:solidFill>
                  <a:srgbClr val="3C3C41"/>
                </a:solidFill>
                <a:latin typeface="Segoe UI"/>
              </a:rPr>
              <a:t>Microsoft Enterprise </a:t>
            </a:r>
            <a:br>
              <a:rPr lang="en-US" sz="800">
                <a:solidFill>
                  <a:srgbClr val="3C3C41"/>
                </a:solidFill>
                <a:latin typeface="Segoe UI"/>
              </a:rPr>
            </a:br>
            <a:r>
              <a:rPr lang="en-US" sz="800">
                <a:solidFill>
                  <a:srgbClr val="3C3C41"/>
                </a:solidFill>
                <a:latin typeface="Segoe UI"/>
              </a:rPr>
              <a:t>Edge (MSEE)</a:t>
            </a:r>
            <a:endParaRPr lang="en-US" sz="800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pic>
        <p:nvPicPr>
          <p:cNvPr id="272" name="Picture 271">
            <a:extLst>
              <a:ext uri="{FF2B5EF4-FFF2-40B4-BE49-F238E27FC236}">
                <a16:creationId xmlns:a16="http://schemas.microsoft.com/office/drawing/2014/main" id="{EFB92782-12E0-7841-81DE-9F9EB9559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066" y="4585884"/>
            <a:ext cx="445689" cy="780224"/>
          </a:xfrm>
          <a:prstGeom prst="rect">
            <a:avLst/>
          </a:prstGeom>
        </p:spPr>
      </p:pic>
      <p:sp>
        <p:nvSpPr>
          <p:cNvPr id="273" name="TextBox 272">
            <a:extLst>
              <a:ext uri="{FF2B5EF4-FFF2-40B4-BE49-F238E27FC236}">
                <a16:creationId xmlns:a16="http://schemas.microsoft.com/office/drawing/2014/main" id="{580A59C6-A7DD-3A44-A62D-E820774254D2}"/>
              </a:ext>
            </a:extLst>
          </p:cNvPr>
          <p:cNvSpPr txBox="1"/>
          <p:nvPr/>
        </p:nvSpPr>
        <p:spPr>
          <a:xfrm>
            <a:off x="5240355" y="5220463"/>
            <a:ext cx="1399838" cy="4557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defTabSz="91402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Segoe UI Semibold"/>
              </a:rPr>
              <a:t>Azure VNET</a:t>
            </a:r>
          </a:p>
        </p:txBody>
      </p:sp>
      <p:pic>
        <p:nvPicPr>
          <p:cNvPr id="274" name="Graphic 105">
            <a:extLst>
              <a:ext uri="{FF2B5EF4-FFF2-40B4-BE49-F238E27FC236}">
                <a16:creationId xmlns:a16="http://schemas.microsoft.com/office/drawing/2014/main" id="{0EFEE816-F774-9840-884A-FF1625CD7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8436" y="5343339"/>
            <a:ext cx="412757" cy="195657"/>
          </a:xfrm>
          <a:prstGeom prst="rect">
            <a:avLst/>
          </a:prstGeom>
        </p:spPr>
      </p:pic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587A5D7F-0C1D-4C4A-931C-B62B8B92D5BC}"/>
              </a:ext>
            </a:extLst>
          </p:cNvPr>
          <p:cNvCxnSpPr>
            <a:cxnSpLocks/>
          </p:cNvCxnSpPr>
          <p:nvPr/>
        </p:nvCxnSpPr>
        <p:spPr>
          <a:xfrm flipH="1" flipV="1">
            <a:off x="5496887" y="3960691"/>
            <a:ext cx="8023" cy="625192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Box 282">
            <a:extLst>
              <a:ext uri="{FF2B5EF4-FFF2-40B4-BE49-F238E27FC236}">
                <a16:creationId xmlns:a16="http://schemas.microsoft.com/office/drawing/2014/main" id="{0F5F8A0B-DDF3-7842-BEB5-8A0A5E518351}"/>
              </a:ext>
            </a:extLst>
          </p:cNvPr>
          <p:cNvSpPr txBox="1"/>
          <p:nvPr/>
        </p:nvSpPr>
        <p:spPr>
          <a:xfrm>
            <a:off x="1082886" y="2778577"/>
            <a:ext cx="1716207" cy="5942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defTabSz="91402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100" b="1">
                <a:gradFill>
                  <a:gsLst>
                    <a:gs pos="2917">
                      <a:srgbClr val="3C3C41"/>
                    </a:gs>
                    <a:gs pos="30000">
                      <a:srgbClr val="3C3C41"/>
                    </a:gs>
                  </a:gsLst>
                  <a:lin ang="5400000" scaled="0"/>
                </a:gradFill>
                <a:latin typeface="Segoe UI"/>
              </a:rPr>
              <a:t>Customer Datacenter</a:t>
            </a:r>
          </a:p>
        </p:txBody>
      </p:sp>
      <p:pic>
        <p:nvPicPr>
          <p:cNvPr id="300" name="Graphic 299">
            <a:extLst>
              <a:ext uri="{FF2B5EF4-FFF2-40B4-BE49-F238E27FC236}">
                <a16:creationId xmlns:a16="http://schemas.microsoft.com/office/drawing/2014/main" id="{7822E25D-6EA9-A541-B771-1E842B1C1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87184" y="4879991"/>
            <a:ext cx="380160" cy="380160"/>
          </a:xfrm>
          <a:prstGeom prst="rect">
            <a:avLst/>
          </a:prstGeom>
        </p:spPr>
      </p:pic>
      <p:sp>
        <p:nvSpPr>
          <p:cNvPr id="341" name="TextBox 340">
            <a:extLst>
              <a:ext uri="{FF2B5EF4-FFF2-40B4-BE49-F238E27FC236}">
                <a16:creationId xmlns:a16="http://schemas.microsoft.com/office/drawing/2014/main" id="{2B129419-68DC-EE4B-964E-A3BCBFB5088D}"/>
              </a:ext>
            </a:extLst>
          </p:cNvPr>
          <p:cNvSpPr txBox="1"/>
          <p:nvPr/>
        </p:nvSpPr>
        <p:spPr>
          <a:xfrm>
            <a:off x="8184852" y="5157449"/>
            <a:ext cx="1399838" cy="4557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defTabSz="91402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Segoe UI Semibold"/>
              </a:rPr>
              <a:t>AVS</a:t>
            </a:r>
          </a:p>
        </p:txBody>
      </p:sp>
      <p:sp>
        <p:nvSpPr>
          <p:cNvPr id="342" name="Rectangle: Rounded Corners 83">
            <a:extLst>
              <a:ext uri="{FF2B5EF4-FFF2-40B4-BE49-F238E27FC236}">
                <a16:creationId xmlns:a16="http://schemas.microsoft.com/office/drawing/2014/main" id="{8AEAFF1A-6825-7C4B-8D33-B8FE1083DBAA}"/>
              </a:ext>
            </a:extLst>
          </p:cNvPr>
          <p:cNvSpPr/>
          <p:nvPr/>
        </p:nvSpPr>
        <p:spPr bwMode="auto">
          <a:xfrm>
            <a:off x="8178787" y="4486855"/>
            <a:ext cx="2610240" cy="1142076"/>
          </a:xfrm>
          <a:prstGeom prst="roundRect">
            <a:avLst/>
          </a:prstGeom>
          <a:noFill/>
          <a:ln w="19050" cap="sq">
            <a:solidFill>
              <a:schemeClr val="accent4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337BAE87-2E2B-0D41-BD38-F8B062FCF333}"/>
              </a:ext>
            </a:extLst>
          </p:cNvPr>
          <p:cNvSpPr txBox="1"/>
          <p:nvPr/>
        </p:nvSpPr>
        <p:spPr>
          <a:xfrm>
            <a:off x="8394963" y="3527177"/>
            <a:ext cx="1295550" cy="6220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00" b="1">
                <a:solidFill>
                  <a:srgbClr val="3C3C41"/>
                </a:solidFill>
                <a:latin typeface="Segoe UI"/>
              </a:rPr>
              <a:t>Dedicated</a:t>
            </a:r>
            <a:r>
              <a:rPr lang="en-US" sz="800">
                <a:solidFill>
                  <a:srgbClr val="3C3C41"/>
                </a:solidFill>
                <a:latin typeface="Segoe UI"/>
              </a:rPr>
              <a:t> Microsoft Enterprise Edge (D-MSEE)</a:t>
            </a:r>
            <a:endParaRPr lang="en-US" sz="800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6EBCFE74-E850-D349-9C0A-69A524696BB3}"/>
              </a:ext>
            </a:extLst>
          </p:cNvPr>
          <p:cNvSpPr txBox="1"/>
          <p:nvPr/>
        </p:nvSpPr>
        <p:spPr>
          <a:xfrm>
            <a:off x="4375268" y="3136612"/>
            <a:ext cx="992002" cy="400417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00">
                <a:gradFill>
                  <a:gsLst>
                    <a:gs pos="2917">
                      <a:srgbClr val="3C3C41"/>
                    </a:gs>
                    <a:gs pos="30000">
                      <a:srgbClr val="3C3C41"/>
                    </a:gs>
                  </a:gsLst>
                  <a:lin ang="5400000" scaled="0"/>
                </a:gradFill>
                <a:latin typeface="Segoe UI"/>
              </a:rPr>
              <a:t>ExpressRoute</a:t>
            </a:r>
          </a:p>
        </p:txBody>
      </p:sp>
      <p:pic>
        <p:nvPicPr>
          <p:cNvPr id="418" name="Graphic 417">
            <a:extLst>
              <a:ext uri="{FF2B5EF4-FFF2-40B4-BE49-F238E27FC236}">
                <a16:creationId xmlns:a16="http://schemas.microsoft.com/office/drawing/2014/main" id="{C1A1AB28-A77B-6A41-8738-59A5E0802E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4487" y="2931043"/>
            <a:ext cx="627438" cy="281862"/>
          </a:xfrm>
          <a:prstGeom prst="rect">
            <a:avLst/>
          </a:prstGeom>
        </p:spPr>
      </p:pic>
      <p:sp>
        <p:nvSpPr>
          <p:cNvPr id="420" name="TextBox 419">
            <a:extLst>
              <a:ext uri="{FF2B5EF4-FFF2-40B4-BE49-F238E27FC236}">
                <a16:creationId xmlns:a16="http://schemas.microsoft.com/office/drawing/2014/main" id="{272AC649-38C7-1344-8DEC-21AE81C82256}"/>
              </a:ext>
            </a:extLst>
          </p:cNvPr>
          <p:cNvSpPr txBox="1"/>
          <p:nvPr/>
        </p:nvSpPr>
        <p:spPr>
          <a:xfrm>
            <a:off x="6459241" y="3059216"/>
            <a:ext cx="1149095" cy="566616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algn="ctr" defTabSz="914377">
              <a:defRPr/>
            </a:pPr>
            <a:r>
              <a:rPr lang="en-US" sz="800">
                <a:gradFill>
                  <a:gsLst>
                    <a:gs pos="2917">
                      <a:srgbClr val="3C3C41"/>
                    </a:gs>
                    <a:gs pos="30000">
                      <a:srgbClr val="3C3C41"/>
                    </a:gs>
                  </a:gsLst>
                  <a:lin ang="5400000" scaled="0"/>
                </a:gradFill>
                <a:latin typeface="Segoe UI"/>
              </a:rPr>
              <a:t>ExpressRoute</a:t>
            </a:r>
          </a:p>
          <a:p>
            <a:pPr algn="ctr" defTabSz="914377">
              <a:defRPr/>
            </a:pPr>
            <a:r>
              <a:rPr lang="en-US" sz="1000" b="1">
                <a:gradFill>
                  <a:gsLst>
                    <a:gs pos="2917">
                      <a:srgbClr val="3C3C41"/>
                    </a:gs>
                    <a:gs pos="30000">
                      <a:srgbClr val="3C3C41"/>
                    </a:gs>
                  </a:gsLst>
                  <a:lin ang="5400000" scaled="0"/>
                </a:gradFill>
                <a:latin typeface="Segoe UI"/>
              </a:rPr>
              <a:t>Global Reach</a:t>
            </a:r>
          </a:p>
        </p:txBody>
      </p:sp>
      <p:pic>
        <p:nvPicPr>
          <p:cNvPr id="421" name="Graphic 420">
            <a:extLst>
              <a:ext uri="{FF2B5EF4-FFF2-40B4-BE49-F238E27FC236}">
                <a16:creationId xmlns:a16="http://schemas.microsoft.com/office/drawing/2014/main" id="{7004761E-8DCC-BC4E-93FA-7BBE4E763B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7288" y="2872873"/>
            <a:ext cx="630799" cy="283371"/>
          </a:xfrm>
          <a:prstGeom prst="rect">
            <a:avLst/>
          </a:prstGeom>
        </p:spPr>
      </p:pic>
      <p:sp>
        <p:nvSpPr>
          <p:cNvPr id="450" name="TextBox 449">
            <a:extLst>
              <a:ext uri="{FF2B5EF4-FFF2-40B4-BE49-F238E27FC236}">
                <a16:creationId xmlns:a16="http://schemas.microsoft.com/office/drawing/2014/main" id="{736DBC66-3D7F-5F4F-883D-3958D43D2819}"/>
              </a:ext>
            </a:extLst>
          </p:cNvPr>
          <p:cNvSpPr txBox="1"/>
          <p:nvPr/>
        </p:nvSpPr>
        <p:spPr>
          <a:xfrm>
            <a:off x="10472510" y="3414652"/>
            <a:ext cx="1739822" cy="726240"/>
          </a:xfrm>
          <a:prstGeom prst="rect">
            <a:avLst/>
          </a:prstGeom>
          <a:noFill/>
        </p:spPr>
        <p:txBody>
          <a:bodyPr wrap="square" lIns="243771" tIns="195016" rIns="243771" bIns="195016" rtlCol="0">
            <a:spAutoFit/>
          </a:bodyPr>
          <a:lstStyle/>
          <a:p>
            <a:pPr defTabSz="1243148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Segoe UI Semibold"/>
              </a:rPr>
              <a:t>Azure Subscription(s)</a:t>
            </a:r>
          </a:p>
        </p:txBody>
      </p:sp>
      <p:pic>
        <p:nvPicPr>
          <p:cNvPr id="451" name="Picture 450">
            <a:extLst>
              <a:ext uri="{FF2B5EF4-FFF2-40B4-BE49-F238E27FC236}">
                <a16:creationId xmlns:a16="http://schemas.microsoft.com/office/drawing/2014/main" id="{A950B0DF-06AF-474F-BFCD-B991D62607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1809" y="3441851"/>
            <a:ext cx="546440" cy="547343"/>
          </a:xfrm>
          <a:prstGeom prst="rect">
            <a:avLst/>
          </a:prstGeom>
        </p:spPr>
      </p:pic>
      <p:pic>
        <p:nvPicPr>
          <p:cNvPr id="452" name="Picture 451">
            <a:extLst>
              <a:ext uri="{FF2B5EF4-FFF2-40B4-BE49-F238E27FC236}">
                <a16:creationId xmlns:a16="http://schemas.microsoft.com/office/drawing/2014/main" id="{969C2567-9FB1-3947-A660-71E9F19AAD0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51470" y="5617713"/>
            <a:ext cx="594360" cy="594360"/>
          </a:xfrm>
          <a:prstGeom prst="rect">
            <a:avLst/>
          </a:prstGeom>
        </p:spPr>
      </p:pic>
      <p:sp>
        <p:nvSpPr>
          <p:cNvPr id="453" name="TextBox 452">
            <a:extLst>
              <a:ext uri="{FF2B5EF4-FFF2-40B4-BE49-F238E27FC236}">
                <a16:creationId xmlns:a16="http://schemas.microsoft.com/office/drawing/2014/main" id="{5C1A8962-0268-FF44-880C-4515E1572479}"/>
              </a:ext>
            </a:extLst>
          </p:cNvPr>
          <p:cNvSpPr txBox="1"/>
          <p:nvPr/>
        </p:nvSpPr>
        <p:spPr>
          <a:xfrm>
            <a:off x="7059103" y="5828805"/>
            <a:ext cx="1739822" cy="560040"/>
          </a:xfrm>
          <a:prstGeom prst="rect">
            <a:avLst/>
          </a:prstGeom>
          <a:noFill/>
        </p:spPr>
        <p:txBody>
          <a:bodyPr wrap="square" lIns="243771" tIns="195016" rIns="243771" bIns="195016" rtlCol="0">
            <a:spAutoFit/>
          </a:bodyPr>
          <a:lstStyle/>
          <a:p>
            <a:pPr defTabSz="1243148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Segoe UI Semibold"/>
              </a:rPr>
              <a:t>Azure Services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EBBF2A-DAFD-4246-A875-8E81D0B16385}"/>
              </a:ext>
            </a:extLst>
          </p:cNvPr>
          <p:cNvGrpSpPr/>
          <p:nvPr/>
        </p:nvGrpSpPr>
        <p:grpSpPr>
          <a:xfrm>
            <a:off x="7540418" y="849083"/>
            <a:ext cx="3195129" cy="2416386"/>
            <a:chOff x="7540418" y="849083"/>
            <a:chExt cx="3195129" cy="2416386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898DCAE9-FD3B-D14E-A858-F1628E3D350C}"/>
                </a:ext>
              </a:extLst>
            </p:cNvPr>
            <p:cNvSpPr/>
            <p:nvPr/>
          </p:nvSpPr>
          <p:spPr bwMode="auto">
            <a:xfrm>
              <a:off x="8565468" y="1128078"/>
              <a:ext cx="386213" cy="76847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1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bold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8785C746-E23F-384F-9A03-1FB182DB5E06}"/>
                </a:ext>
              </a:extLst>
            </p:cNvPr>
            <p:cNvGrpSpPr/>
            <p:nvPr/>
          </p:nvGrpSpPr>
          <p:grpSpPr>
            <a:xfrm>
              <a:off x="8322500" y="849083"/>
              <a:ext cx="2413047" cy="1426568"/>
              <a:chOff x="8171877" y="594342"/>
              <a:chExt cx="2767747" cy="1636262"/>
            </a:xfrm>
          </p:grpSpPr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DDB35FD8-35D2-CC43-B368-05DC86749BC5}"/>
                  </a:ext>
                </a:extLst>
              </p:cNvPr>
              <p:cNvGrpSpPr/>
              <p:nvPr/>
            </p:nvGrpSpPr>
            <p:grpSpPr>
              <a:xfrm>
                <a:off x="8171877" y="1291790"/>
                <a:ext cx="970187" cy="938814"/>
                <a:chOff x="-1699284" y="1057110"/>
                <a:chExt cx="3510800" cy="3965400"/>
              </a:xfrm>
            </p:grpSpPr>
            <p:pic>
              <p:nvPicPr>
                <p:cNvPr id="426" name="Picture 2">
                  <a:extLst>
                    <a:ext uri="{FF2B5EF4-FFF2-40B4-BE49-F238E27FC236}">
                      <a16:creationId xmlns:a16="http://schemas.microsoft.com/office/drawing/2014/main" id="{B79B1FF2-5168-F64B-B0A8-7EB8537A63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12777" y="1057110"/>
                  <a:ext cx="2143127" cy="2143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27" name="TextBox 426">
                  <a:extLst>
                    <a:ext uri="{FF2B5EF4-FFF2-40B4-BE49-F238E27FC236}">
                      <a16:creationId xmlns:a16="http://schemas.microsoft.com/office/drawing/2014/main" id="{491B8460-8DF7-F840-B52F-6D9CCEE0319F}"/>
                    </a:ext>
                  </a:extLst>
                </p:cNvPr>
                <p:cNvSpPr txBox="1"/>
                <p:nvPr/>
              </p:nvSpPr>
              <p:spPr>
                <a:xfrm>
                  <a:off x="-1699284" y="2308731"/>
                  <a:ext cx="3510800" cy="2713779"/>
                </a:xfrm>
                <a:prstGeom prst="rect">
                  <a:avLst/>
                </a:prstGeom>
                <a:noFill/>
              </p:spPr>
              <p:txBody>
                <a:bodyPr wrap="square" lIns="243840" tIns="195072" rIns="243840" bIns="195072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800"/>
                    </a:spcAft>
                  </a:pPr>
                  <a:r>
                    <a:rPr lang="en-US" sz="1200">
                      <a:solidFill>
                        <a:srgbClr val="0065AB"/>
                      </a:solidFill>
                    </a:rPr>
                    <a:t>HCX</a:t>
                  </a:r>
                </a:p>
              </p:txBody>
            </p:sp>
          </p:grpSp>
          <p:sp>
            <p:nvSpPr>
              <p:cNvPr id="425" name="TextBox 424">
                <a:extLst>
                  <a:ext uri="{FF2B5EF4-FFF2-40B4-BE49-F238E27FC236}">
                    <a16:creationId xmlns:a16="http://schemas.microsoft.com/office/drawing/2014/main" id="{898E30F0-7D05-9D42-87B8-B48CA498A11A}"/>
                  </a:ext>
                </a:extLst>
              </p:cNvPr>
              <p:cNvSpPr txBox="1"/>
              <p:nvPr/>
            </p:nvSpPr>
            <p:spPr>
              <a:xfrm>
                <a:off x="8187748" y="594342"/>
                <a:ext cx="2751876" cy="776990"/>
              </a:xfrm>
              <a:prstGeom prst="rect">
                <a:avLst/>
              </a:prstGeom>
              <a:noFill/>
            </p:spPr>
            <p:txBody>
              <a:bodyPr wrap="square" lIns="179260" tIns="143408" rIns="179260" bIns="143408" rtlCol="0" anchor="t">
                <a:spAutoFit/>
              </a:bodyPr>
              <a:lstStyle/>
              <a:p>
                <a:pPr defTabSz="914377"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1400" b="1">
                    <a:solidFill>
                      <a:schemeClr val="tx2"/>
                    </a:solidFill>
                    <a:latin typeface="Segoe UI Semibold"/>
                  </a:rPr>
                  <a:t>Customer On-Premises to AVS packet flow</a:t>
                </a:r>
              </a:p>
            </p:txBody>
          </p:sp>
        </p:grpSp>
        <p:cxnSp>
          <p:nvCxnSpPr>
            <p:cNvPr id="443" name="Straight Arrow Connector 442">
              <a:extLst>
                <a:ext uri="{FF2B5EF4-FFF2-40B4-BE49-F238E27FC236}">
                  <a16:creationId xmlns:a16="http://schemas.microsoft.com/office/drawing/2014/main" id="{CC8D8725-815D-9E42-960F-510DA6C006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0418" y="2162826"/>
              <a:ext cx="971574" cy="1102643"/>
            </a:xfrm>
            <a:prstGeom prst="straightConnector1">
              <a:avLst/>
            </a:prstGeom>
            <a:ln w="28575">
              <a:solidFill>
                <a:schemeClr val="accent5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9AECD990-F795-0246-B372-86B78FA2ED60}"/>
                </a:ext>
              </a:extLst>
            </p:cNvPr>
            <p:cNvCxnSpPr>
              <a:cxnSpLocks/>
            </p:cNvCxnSpPr>
            <p:nvPr/>
          </p:nvCxnSpPr>
          <p:spPr>
            <a:xfrm>
              <a:off x="8294603" y="993423"/>
              <a:ext cx="0" cy="973901"/>
            </a:xfrm>
            <a:prstGeom prst="line">
              <a:avLst/>
            </a:prstGeom>
            <a:ln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3850561-97EF-534B-8DC4-287345EFEC71}"/>
              </a:ext>
            </a:extLst>
          </p:cNvPr>
          <p:cNvGrpSpPr/>
          <p:nvPr/>
        </p:nvGrpSpPr>
        <p:grpSpPr>
          <a:xfrm>
            <a:off x="5515563" y="2588965"/>
            <a:ext cx="2793449" cy="2273220"/>
            <a:chOff x="5515563" y="2588965"/>
            <a:chExt cx="2793449" cy="2273220"/>
          </a:xfrm>
        </p:grpSpPr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882882CE-6F69-814B-880E-9D81DE12A8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7826" y="3730105"/>
              <a:ext cx="2293354" cy="0"/>
            </a:xfrm>
            <a:prstGeom prst="straightConnector1">
              <a:avLst/>
            </a:prstGeom>
            <a:ln w="57150">
              <a:solidFill>
                <a:srgbClr val="107C1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65DF03C4-A478-544C-815D-149988E061AD}"/>
                </a:ext>
              </a:extLst>
            </p:cNvPr>
            <p:cNvCxnSpPr>
              <a:cxnSpLocks/>
            </p:cNvCxnSpPr>
            <p:nvPr/>
          </p:nvCxnSpPr>
          <p:spPr>
            <a:xfrm>
              <a:off x="8309012" y="3843558"/>
              <a:ext cx="0" cy="1018627"/>
            </a:xfrm>
            <a:prstGeom prst="straightConnector1">
              <a:avLst/>
            </a:prstGeom>
            <a:ln w="57150">
              <a:solidFill>
                <a:srgbClr val="107C1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3C1D8C59-B0F9-1642-86A3-74E91471F653}"/>
                </a:ext>
              </a:extLst>
            </p:cNvPr>
            <p:cNvCxnSpPr>
              <a:cxnSpLocks/>
            </p:cNvCxnSpPr>
            <p:nvPr/>
          </p:nvCxnSpPr>
          <p:spPr>
            <a:xfrm>
              <a:off x="5515563" y="2588965"/>
              <a:ext cx="1" cy="973518"/>
            </a:xfrm>
            <a:prstGeom prst="straightConnector1">
              <a:avLst/>
            </a:prstGeom>
            <a:ln w="57150">
              <a:solidFill>
                <a:srgbClr val="107C1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aphic 194">
            <a:extLst>
              <a:ext uri="{FF2B5EF4-FFF2-40B4-BE49-F238E27FC236}">
                <a16:creationId xmlns:a16="http://schemas.microsoft.com/office/drawing/2014/main" id="{AFBC0035-E8E7-894D-8612-9BA9C22FF357}"/>
              </a:ext>
            </a:extLst>
          </p:cNvPr>
          <p:cNvGrpSpPr/>
          <p:nvPr/>
        </p:nvGrpSpPr>
        <p:grpSpPr>
          <a:xfrm>
            <a:off x="5289594" y="2196973"/>
            <a:ext cx="430632" cy="429772"/>
            <a:chOff x="10849928" y="863324"/>
            <a:chExt cx="477000" cy="476047"/>
          </a:xfrm>
        </p:grpSpPr>
        <p:sp>
          <p:nvSpPr>
            <p:cNvPr id="285" name="Freeform: Shape 88">
              <a:extLst>
                <a:ext uri="{FF2B5EF4-FFF2-40B4-BE49-F238E27FC236}">
                  <a16:creationId xmlns:a16="http://schemas.microsoft.com/office/drawing/2014/main" id="{AA15875B-FEAB-C745-A23F-A30A7AB7EF58}"/>
                </a:ext>
              </a:extLst>
            </p:cNvPr>
            <p:cNvSpPr/>
            <p:nvPr/>
          </p:nvSpPr>
          <p:spPr>
            <a:xfrm>
              <a:off x="10849928" y="863324"/>
              <a:ext cx="477000" cy="476047"/>
            </a:xfrm>
            <a:custGeom>
              <a:avLst/>
              <a:gdLst>
                <a:gd name="connsiteX0" fmla="*/ 238024 w 477000"/>
                <a:gd name="connsiteY0" fmla="*/ 476048 h 476047"/>
                <a:gd name="connsiteX1" fmla="*/ 206605 w 477000"/>
                <a:gd name="connsiteY1" fmla="*/ 462719 h 476047"/>
                <a:gd name="connsiteX2" fmla="*/ 13329 w 477000"/>
                <a:gd name="connsiteY2" fmla="*/ 269443 h 476047"/>
                <a:gd name="connsiteX3" fmla="*/ 0 w 477000"/>
                <a:gd name="connsiteY3" fmla="*/ 238024 h 476047"/>
                <a:gd name="connsiteX4" fmla="*/ 13329 w 477000"/>
                <a:gd name="connsiteY4" fmla="*/ 206605 h 476047"/>
                <a:gd name="connsiteX5" fmla="*/ 206605 w 477000"/>
                <a:gd name="connsiteY5" fmla="*/ 13329 h 476047"/>
                <a:gd name="connsiteX6" fmla="*/ 238024 w 477000"/>
                <a:gd name="connsiteY6" fmla="*/ 0 h 476047"/>
                <a:gd name="connsiteX7" fmla="*/ 269443 w 477000"/>
                <a:gd name="connsiteY7" fmla="*/ 13329 h 476047"/>
                <a:gd name="connsiteX8" fmla="*/ 463671 w 477000"/>
                <a:gd name="connsiteY8" fmla="*/ 207557 h 476047"/>
                <a:gd name="connsiteX9" fmla="*/ 477000 w 477000"/>
                <a:gd name="connsiteY9" fmla="*/ 238976 h 476047"/>
                <a:gd name="connsiteX10" fmla="*/ 463671 w 477000"/>
                <a:gd name="connsiteY10" fmla="*/ 270395 h 476047"/>
                <a:gd name="connsiteX11" fmla="*/ 269443 w 477000"/>
                <a:gd name="connsiteY11" fmla="*/ 462719 h 476047"/>
                <a:gd name="connsiteX12" fmla="*/ 238024 w 477000"/>
                <a:gd name="connsiteY12" fmla="*/ 476048 h 4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000" h="476047">
                  <a:moveTo>
                    <a:pt x="238024" y="476048"/>
                  </a:moveTo>
                  <a:cubicBezTo>
                    <a:pt x="226599" y="476048"/>
                    <a:pt x="215174" y="471288"/>
                    <a:pt x="206605" y="462719"/>
                  </a:cubicBezTo>
                  <a:lnTo>
                    <a:pt x="13329" y="269443"/>
                  </a:lnTo>
                  <a:cubicBezTo>
                    <a:pt x="4760" y="260874"/>
                    <a:pt x="0" y="249449"/>
                    <a:pt x="0" y="238024"/>
                  </a:cubicBezTo>
                  <a:cubicBezTo>
                    <a:pt x="0" y="226599"/>
                    <a:pt x="4760" y="215174"/>
                    <a:pt x="13329" y="206605"/>
                  </a:cubicBezTo>
                  <a:lnTo>
                    <a:pt x="206605" y="13329"/>
                  </a:lnTo>
                  <a:cubicBezTo>
                    <a:pt x="215174" y="4760"/>
                    <a:pt x="226599" y="0"/>
                    <a:pt x="238024" y="0"/>
                  </a:cubicBezTo>
                  <a:cubicBezTo>
                    <a:pt x="249449" y="0"/>
                    <a:pt x="260874" y="4760"/>
                    <a:pt x="269443" y="13329"/>
                  </a:cubicBezTo>
                  <a:lnTo>
                    <a:pt x="463671" y="207557"/>
                  </a:lnTo>
                  <a:cubicBezTo>
                    <a:pt x="472240" y="216126"/>
                    <a:pt x="477000" y="226599"/>
                    <a:pt x="477000" y="238976"/>
                  </a:cubicBezTo>
                  <a:cubicBezTo>
                    <a:pt x="477000" y="250401"/>
                    <a:pt x="472240" y="261826"/>
                    <a:pt x="463671" y="270395"/>
                  </a:cubicBezTo>
                  <a:lnTo>
                    <a:pt x="269443" y="462719"/>
                  </a:lnTo>
                  <a:cubicBezTo>
                    <a:pt x="260874" y="471288"/>
                    <a:pt x="249449" y="476048"/>
                    <a:pt x="238024" y="476048"/>
                  </a:cubicBezTo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Freeform: Shape 89">
              <a:extLst>
                <a:ext uri="{FF2B5EF4-FFF2-40B4-BE49-F238E27FC236}">
                  <a16:creationId xmlns:a16="http://schemas.microsoft.com/office/drawing/2014/main" id="{039DEABA-CF98-2348-B52D-83E57E5BFA34}"/>
                </a:ext>
              </a:extLst>
            </p:cNvPr>
            <p:cNvSpPr/>
            <p:nvPr/>
          </p:nvSpPr>
          <p:spPr>
            <a:xfrm>
              <a:off x="10849928" y="863324"/>
              <a:ext cx="329425" cy="378934"/>
            </a:xfrm>
            <a:custGeom>
              <a:avLst/>
              <a:gdLst>
                <a:gd name="connsiteX0" fmla="*/ 269443 w 329425"/>
                <a:gd name="connsiteY0" fmla="*/ 13329 h 378934"/>
                <a:gd name="connsiteX1" fmla="*/ 238024 w 329425"/>
                <a:gd name="connsiteY1" fmla="*/ 0 h 378934"/>
                <a:gd name="connsiteX2" fmla="*/ 206605 w 329425"/>
                <a:gd name="connsiteY2" fmla="*/ 13329 h 378934"/>
                <a:gd name="connsiteX3" fmla="*/ 13329 w 329425"/>
                <a:gd name="connsiteY3" fmla="*/ 206605 h 378934"/>
                <a:gd name="connsiteX4" fmla="*/ 0 w 329425"/>
                <a:gd name="connsiteY4" fmla="*/ 238024 h 378934"/>
                <a:gd name="connsiteX5" fmla="*/ 13329 w 329425"/>
                <a:gd name="connsiteY5" fmla="*/ 269443 h 378934"/>
                <a:gd name="connsiteX6" fmla="*/ 122820 w 329425"/>
                <a:gd name="connsiteY6" fmla="*/ 378934 h 378934"/>
                <a:gd name="connsiteX7" fmla="*/ 329425 w 329425"/>
                <a:gd name="connsiteY7" fmla="*/ 73311 h 378934"/>
                <a:gd name="connsiteX8" fmla="*/ 269443 w 329425"/>
                <a:gd name="connsiteY8" fmla="*/ 13329 h 3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25" h="378934">
                  <a:moveTo>
                    <a:pt x="269443" y="13329"/>
                  </a:moveTo>
                  <a:cubicBezTo>
                    <a:pt x="260874" y="4760"/>
                    <a:pt x="249449" y="0"/>
                    <a:pt x="238024" y="0"/>
                  </a:cubicBezTo>
                  <a:cubicBezTo>
                    <a:pt x="226599" y="0"/>
                    <a:pt x="215174" y="4760"/>
                    <a:pt x="206605" y="13329"/>
                  </a:cubicBezTo>
                  <a:lnTo>
                    <a:pt x="13329" y="206605"/>
                  </a:lnTo>
                  <a:cubicBezTo>
                    <a:pt x="4760" y="215174"/>
                    <a:pt x="0" y="226599"/>
                    <a:pt x="0" y="238024"/>
                  </a:cubicBezTo>
                  <a:cubicBezTo>
                    <a:pt x="0" y="249449"/>
                    <a:pt x="4760" y="260874"/>
                    <a:pt x="13329" y="269443"/>
                  </a:cubicBezTo>
                  <a:lnTo>
                    <a:pt x="122820" y="378934"/>
                  </a:lnTo>
                  <a:lnTo>
                    <a:pt x="329425" y="73311"/>
                  </a:lnTo>
                  <a:lnTo>
                    <a:pt x="269443" y="13329"/>
                  </a:lnTo>
                  <a:close/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Freeform: Shape 90">
              <a:extLst>
                <a:ext uri="{FF2B5EF4-FFF2-40B4-BE49-F238E27FC236}">
                  <a16:creationId xmlns:a16="http://schemas.microsoft.com/office/drawing/2014/main" id="{D7F45B90-C27D-3E4F-9CF3-87115EB0B8A3}"/>
                </a:ext>
              </a:extLst>
            </p:cNvPr>
            <p:cNvSpPr/>
            <p:nvPr/>
          </p:nvSpPr>
          <p:spPr>
            <a:xfrm>
              <a:off x="11025113" y="905216"/>
              <a:ext cx="125676" cy="154239"/>
            </a:xfrm>
            <a:custGeom>
              <a:avLst/>
              <a:gdLst>
                <a:gd name="connsiteX0" fmla="*/ 62838 w 125676"/>
                <a:gd name="connsiteY0" fmla="*/ 0 h 154239"/>
                <a:gd name="connsiteX1" fmla="*/ 0 w 125676"/>
                <a:gd name="connsiteY1" fmla="*/ 62838 h 154239"/>
                <a:gd name="connsiteX2" fmla="*/ 44749 w 125676"/>
                <a:gd name="connsiteY2" fmla="*/ 62838 h 154239"/>
                <a:gd name="connsiteX3" fmla="*/ 44749 w 125676"/>
                <a:gd name="connsiteY3" fmla="*/ 154240 h 154239"/>
                <a:gd name="connsiteX4" fmla="*/ 81880 w 125676"/>
                <a:gd name="connsiteY4" fmla="*/ 154240 h 154239"/>
                <a:gd name="connsiteX5" fmla="*/ 81880 w 125676"/>
                <a:gd name="connsiteY5" fmla="*/ 62838 h 154239"/>
                <a:gd name="connsiteX6" fmla="*/ 125677 w 125676"/>
                <a:gd name="connsiteY6" fmla="*/ 62838 h 1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4239">
                  <a:moveTo>
                    <a:pt x="62838" y="0"/>
                  </a:moveTo>
                  <a:lnTo>
                    <a:pt x="0" y="62838"/>
                  </a:lnTo>
                  <a:lnTo>
                    <a:pt x="44749" y="62838"/>
                  </a:lnTo>
                  <a:lnTo>
                    <a:pt x="44749" y="154240"/>
                  </a:lnTo>
                  <a:lnTo>
                    <a:pt x="81880" y="154240"/>
                  </a:lnTo>
                  <a:lnTo>
                    <a:pt x="81880" y="62838"/>
                  </a:lnTo>
                  <a:lnTo>
                    <a:pt x="125677" y="62838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Freeform: Shape 91">
              <a:extLst>
                <a:ext uri="{FF2B5EF4-FFF2-40B4-BE49-F238E27FC236}">
                  <a16:creationId xmlns:a16="http://schemas.microsoft.com/office/drawing/2014/main" id="{38832FE8-CEEB-794C-B91A-AF0B93B7F4A2}"/>
                </a:ext>
              </a:extLst>
            </p:cNvPr>
            <p:cNvSpPr/>
            <p:nvPr/>
          </p:nvSpPr>
          <p:spPr>
            <a:xfrm>
              <a:off x="11025113" y="1145144"/>
              <a:ext cx="125676" cy="152335"/>
            </a:xfrm>
            <a:custGeom>
              <a:avLst/>
              <a:gdLst>
                <a:gd name="connsiteX0" fmla="*/ 62838 w 125676"/>
                <a:gd name="connsiteY0" fmla="*/ 152335 h 152335"/>
                <a:gd name="connsiteX1" fmla="*/ 125677 w 125676"/>
                <a:gd name="connsiteY1" fmla="*/ 89497 h 152335"/>
                <a:gd name="connsiteX2" fmla="*/ 80928 w 125676"/>
                <a:gd name="connsiteY2" fmla="*/ 89497 h 152335"/>
                <a:gd name="connsiteX3" fmla="*/ 80928 w 125676"/>
                <a:gd name="connsiteY3" fmla="*/ 0 h 152335"/>
                <a:gd name="connsiteX4" fmla="*/ 43796 w 125676"/>
                <a:gd name="connsiteY4" fmla="*/ 0 h 152335"/>
                <a:gd name="connsiteX5" fmla="*/ 43796 w 125676"/>
                <a:gd name="connsiteY5" fmla="*/ 89497 h 152335"/>
                <a:gd name="connsiteX6" fmla="*/ 0 w 125676"/>
                <a:gd name="connsiteY6" fmla="*/ 89497 h 1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2335">
                  <a:moveTo>
                    <a:pt x="62838" y="152335"/>
                  </a:moveTo>
                  <a:lnTo>
                    <a:pt x="125677" y="89497"/>
                  </a:lnTo>
                  <a:lnTo>
                    <a:pt x="80928" y="89497"/>
                  </a:lnTo>
                  <a:lnTo>
                    <a:pt x="80928" y="0"/>
                  </a:lnTo>
                  <a:lnTo>
                    <a:pt x="43796" y="0"/>
                  </a:lnTo>
                  <a:lnTo>
                    <a:pt x="43796" y="89497"/>
                  </a:lnTo>
                  <a:lnTo>
                    <a:pt x="0" y="8949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Freeform: Shape 92">
              <a:extLst>
                <a:ext uri="{FF2B5EF4-FFF2-40B4-BE49-F238E27FC236}">
                  <a16:creationId xmlns:a16="http://schemas.microsoft.com/office/drawing/2014/main" id="{2F457DF3-DC4C-1241-995D-6AB0B7EC2DAA}"/>
                </a:ext>
              </a:extLst>
            </p:cNvPr>
            <p:cNvSpPr/>
            <p:nvPr/>
          </p:nvSpPr>
          <p:spPr>
            <a:xfrm>
              <a:off x="11117466" y="1038509"/>
              <a:ext cx="147574" cy="125676"/>
            </a:xfrm>
            <a:custGeom>
              <a:avLst/>
              <a:gdLst>
                <a:gd name="connsiteX0" fmla="*/ 0 w 147574"/>
                <a:gd name="connsiteY0" fmla="*/ 62838 h 125676"/>
                <a:gd name="connsiteX1" fmla="*/ 62838 w 147574"/>
                <a:gd name="connsiteY1" fmla="*/ 125677 h 125676"/>
                <a:gd name="connsiteX2" fmla="*/ 62838 w 147574"/>
                <a:gd name="connsiteY2" fmla="*/ 81880 h 125676"/>
                <a:gd name="connsiteX3" fmla="*/ 147575 w 147574"/>
                <a:gd name="connsiteY3" fmla="*/ 81880 h 125676"/>
                <a:gd name="connsiteX4" fmla="*/ 147575 w 147574"/>
                <a:gd name="connsiteY4" fmla="*/ 43796 h 125676"/>
                <a:gd name="connsiteX5" fmla="*/ 62838 w 147574"/>
                <a:gd name="connsiteY5" fmla="*/ 43796 h 125676"/>
                <a:gd name="connsiteX6" fmla="*/ 62838 w 147574"/>
                <a:gd name="connsiteY6" fmla="*/ 0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74" h="125676">
                  <a:moveTo>
                    <a:pt x="0" y="62838"/>
                  </a:moveTo>
                  <a:lnTo>
                    <a:pt x="62838" y="125677"/>
                  </a:lnTo>
                  <a:lnTo>
                    <a:pt x="62838" y="81880"/>
                  </a:lnTo>
                  <a:lnTo>
                    <a:pt x="147575" y="81880"/>
                  </a:lnTo>
                  <a:lnTo>
                    <a:pt x="147575" y="43796"/>
                  </a:lnTo>
                  <a:lnTo>
                    <a:pt x="62838" y="43796"/>
                  </a:lnTo>
                  <a:lnTo>
                    <a:pt x="62838" y="0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Freeform: Shape 93">
              <a:extLst>
                <a:ext uri="{FF2B5EF4-FFF2-40B4-BE49-F238E27FC236}">
                  <a16:creationId xmlns:a16="http://schemas.microsoft.com/office/drawing/2014/main" id="{0D4A9DD6-2A95-BA49-ADED-686323CE7925}"/>
                </a:ext>
              </a:extLst>
            </p:cNvPr>
            <p:cNvSpPr/>
            <p:nvPr/>
          </p:nvSpPr>
          <p:spPr>
            <a:xfrm>
              <a:off x="10910862" y="1038509"/>
              <a:ext cx="148526" cy="125676"/>
            </a:xfrm>
            <a:custGeom>
              <a:avLst/>
              <a:gdLst>
                <a:gd name="connsiteX0" fmla="*/ 148527 w 148526"/>
                <a:gd name="connsiteY0" fmla="*/ 62838 h 125676"/>
                <a:gd name="connsiteX1" fmla="*/ 85689 w 148526"/>
                <a:gd name="connsiteY1" fmla="*/ 0 h 125676"/>
                <a:gd name="connsiteX2" fmla="*/ 85689 w 148526"/>
                <a:gd name="connsiteY2" fmla="*/ 43796 h 125676"/>
                <a:gd name="connsiteX3" fmla="*/ 0 w 148526"/>
                <a:gd name="connsiteY3" fmla="*/ 43796 h 125676"/>
                <a:gd name="connsiteX4" fmla="*/ 0 w 148526"/>
                <a:gd name="connsiteY4" fmla="*/ 81880 h 125676"/>
                <a:gd name="connsiteX5" fmla="*/ 85689 w 148526"/>
                <a:gd name="connsiteY5" fmla="*/ 81880 h 125676"/>
                <a:gd name="connsiteX6" fmla="*/ 85689 w 148526"/>
                <a:gd name="connsiteY6" fmla="*/ 125677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26" h="125676">
                  <a:moveTo>
                    <a:pt x="148527" y="62838"/>
                  </a:moveTo>
                  <a:lnTo>
                    <a:pt x="85689" y="0"/>
                  </a:lnTo>
                  <a:lnTo>
                    <a:pt x="85689" y="43796"/>
                  </a:lnTo>
                  <a:lnTo>
                    <a:pt x="0" y="43796"/>
                  </a:lnTo>
                  <a:lnTo>
                    <a:pt x="0" y="81880"/>
                  </a:lnTo>
                  <a:lnTo>
                    <a:pt x="85689" y="81880"/>
                  </a:lnTo>
                  <a:lnTo>
                    <a:pt x="85689" y="12567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1" name="Graphic 194">
            <a:extLst>
              <a:ext uri="{FF2B5EF4-FFF2-40B4-BE49-F238E27FC236}">
                <a16:creationId xmlns:a16="http://schemas.microsoft.com/office/drawing/2014/main" id="{24E6B097-4AC1-3045-BF71-E20225DC61E6}"/>
              </a:ext>
            </a:extLst>
          </p:cNvPr>
          <p:cNvGrpSpPr/>
          <p:nvPr/>
        </p:nvGrpSpPr>
        <p:grpSpPr>
          <a:xfrm>
            <a:off x="5297123" y="3571197"/>
            <a:ext cx="430632" cy="429772"/>
            <a:chOff x="10849928" y="863324"/>
            <a:chExt cx="477000" cy="476047"/>
          </a:xfrm>
        </p:grpSpPr>
        <p:sp>
          <p:nvSpPr>
            <p:cNvPr id="292" name="Freeform: Shape 95">
              <a:extLst>
                <a:ext uri="{FF2B5EF4-FFF2-40B4-BE49-F238E27FC236}">
                  <a16:creationId xmlns:a16="http://schemas.microsoft.com/office/drawing/2014/main" id="{4F12A500-D4C1-894C-AEE7-7E1498C2F1A9}"/>
                </a:ext>
              </a:extLst>
            </p:cNvPr>
            <p:cNvSpPr/>
            <p:nvPr/>
          </p:nvSpPr>
          <p:spPr>
            <a:xfrm>
              <a:off x="10849928" y="863324"/>
              <a:ext cx="477000" cy="476047"/>
            </a:xfrm>
            <a:custGeom>
              <a:avLst/>
              <a:gdLst>
                <a:gd name="connsiteX0" fmla="*/ 238024 w 477000"/>
                <a:gd name="connsiteY0" fmla="*/ 476048 h 476047"/>
                <a:gd name="connsiteX1" fmla="*/ 206605 w 477000"/>
                <a:gd name="connsiteY1" fmla="*/ 462719 h 476047"/>
                <a:gd name="connsiteX2" fmla="*/ 13329 w 477000"/>
                <a:gd name="connsiteY2" fmla="*/ 269443 h 476047"/>
                <a:gd name="connsiteX3" fmla="*/ 0 w 477000"/>
                <a:gd name="connsiteY3" fmla="*/ 238024 h 476047"/>
                <a:gd name="connsiteX4" fmla="*/ 13329 w 477000"/>
                <a:gd name="connsiteY4" fmla="*/ 206605 h 476047"/>
                <a:gd name="connsiteX5" fmla="*/ 206605 w 477000"/>
                <a:gd name="connsiteY5" fmla="*/ 13329 h 476047"/>
                <a:gd name="connsiteX6" fmla="*/ 238024 w 477000"/>
                <a:gd name="connsiteY6" fmla="*/ 0 h 476047"/>
                <a:gd name="connsiteX7" fmla="*/ 269443 w 477000"/>
                <a:gd name="connsiteY7" fmla="*/ 13329 h 476047"/>
                <a:gd name="connsiteX8" fmla="*/ 463671 w 477000"/>
                <a:gd name="connsiteY8" fmla="*/ 207557 h 476047"/>
                <a:gd name="connsiteX9" fmla="*/ 477000 w 477000"/>
                <a:gd name="connsiteY9" fmla="*/ 238976 h 476047"/>
                <a:gd name="connsiteX10" fmla="*/ 463671 w 477000"/>
                <a:gd name="connsiteY10" fmla="*/ 270395 h 476047"/>
                <a:gd name="connsiteX11" fmla="*/ 269443 w 477000"/>
                <a:gd name="connsiteY11" fmla="*/ 462719 h 476047"/>
                <a:gd name="connsiteX12" fmla="*/ 238024 w 477000"/>
                <a:gd name="connsiteY12" fmla="*/ 476048 h 4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000" h="476047">
                  <a:moveTo>
                    <a:pt x="238024" y="476048"/>
                  </a:moveTo>
                  <a:cubicBezTo>
                    <a:pt x="226599" y="476048"/>
                    <a:pt x="215174" y="471288"/>
                    <a:pt x="206605" y="462719"/>
                  </a:cubicBezTo>
                  <a:lnTo>
                    <a:pt x="13329" y="269443"/>
                  </a:lnTo>
                  <a:cubicBezTo>
                    <a:pt x="4760" y="260874"/>
                    <a:pt x="0" y="249449"/>
                    <a:pt x="0" y="238024"/>
                  </a:cubicBezTo>
                  <a:cubicBezTo>
                    <a:pt x="0" y="226599"/>
                    <a:pt x="4760" y="215174"/>
                    <a:pt x="13329" y="206605"/>
                  </a:cubicBezTo>
                  <a:lnTo>
                    <a:pt x="206605" y="13329"/>
                  </a:lnTo>
                  <a:cubicBezTo>
                    <a:pt x="215174" y="4760"/>
                    <a:pt x="226599" y="0"/>
                    <a:pt x="238024" y="0"/>
                  </a:cubicBezTo>
                  <a:cubicBezTo>
                    <a:pt x="249449" y="0"/>
                    <a:pt x="260874" y="4760"/>
                    <a:pt x="269443" y="13329"/>
                  </a:cubicBezTo>
                  <a:lnTo>
                    <a:pt x="463671" y="207557"/>
                  </a:lnTo>
                  <a:cubicBezTo>
                    <a:pt x="472240" y="216126"/>
                    <a:pt x="477000" y="226599"/>
                    <a:pt x="477000" y="238976"/>
                  </a:cubicBezTo>
                  <a:cubicBezTo>
                    <a:pt x="477000" y="250401"/>
                    <a:pt x="472240" y="261826"/>
                    <a:pt x="463671" y="270395"/>
                  </a:cubicBezTo>
                  <a:lnTo>
                    <a:pt x="269443" y="462719"/>
                  </a:lnTo>
                  <a:cubicBezTo>
                    <a:pt x="260874" y="471288"/>
                    <a:pt x="249449" y="476048"/>
                    <a:pt x="238024" y="476048"/>
                  </a:cubicBezTo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Freeform: Shape 96">
              <a:extLst>
                <a:ext uri="{FF2B5EF4-FFF2-40B4-BE49-F238E27FC236}">
                  <a16:creationId xmlns:a16="http://schemas.microsoft.com/office/drawing/2014/main" id="{A2F84D35-9CE0-FF43-AEEA-7A3B087005C7}"/>
                </a:ext>
              </a:extLst>
            </p:cNvPr>
            <p:cNvSpPr/>
            <p:nvPr/>
          </p:nvSpPr>
          <p:spPr>
            <a:xfrm>
              <a:off x="10849928" y="863324"/>
              <a:ext cx="329425" cy="378934"/>
            </a:xfrm>
            <a:custGeom>
              <a:avLst/>
              <a:gdLst>
                <a:gd name="connsiteX0" fmla="*/ 269443 w 329425"/>
                <a:gd name="connsiteY0" fmla="*/ 13329 h 378934"/>
                <a:gd name="connsiteX1" fmla="*/ 238024 w 329425"/>
                <a:gd name="connsiteY1" fmla="*/ 0 h 378934"/>
                <a:gd name="connsiteX2" fmla="*/ 206605 w 329425"/>
                <a:gd name="connsiteY2" fmla="*/ 13329 h 378934"/>
                <a:gd name="connsiteX3" fmla="*/ 13329 w 329425"/>
                <a:gd name="connsiteY3" fmla="*/ 206605 h 378934"/>
                <a:gd name="connsiteX4" fmla="*/ 0 w 329425"/>
                <a:gd name="connsiteY4" fmla="*/ 238024 h 378934"/>
                <a:gd name="connsiteX5" fmla="*/ 13329 w 329425"/>
                <a:gd name="connsiteY5" fmla="*/ 269443 h 378934"/>
                <a:gd name="connsiteX6" fmla="*/ 122820 w 329425"/>
                <a:gd name="connsiteY6" fmla="*/ 378934 h 378934"/>
                <a:gd name="connsiteX7" fmla="*/ 329425 w 329425"/>
                <a:gd name="connsiteY7" fmla="*/ 73311 h 378934"/>
                <a:gd name="connsiteX8" fmla="*/ 269443 w 329425"/>
                <a:gd name="connsiteY8" fmla="*/ 13329 h 3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25" h="378934">
                  <a:moveTo>
                    <a:pt x="269443" y="13329"/>
                  </a:moveTo>
                  <a:cubicBezTo>
                    <a:pt x="260874" y="4760"/>
                    <a:pt x="249449" y="0"/>
                    <a:pt x="238024" y="0"/>
                  </a:cubicBezTo>
                  <a:cubicBezTo>
                    <a:pt x="226599" y="0"/>
                    <a:pt x="215174" y="4760"/>
                    <a:pt x="206605" y="13329"/>
                  </a:cubicBezTo>
                  <a:lnTo>
                    <a:pt x="13329" y="206605"/>
                  </a:lnTo>
                  <a:cubicBezTo>
                    <a:pt x="4760" y="215174"/>
                    <a:pt x="0" y="226599"/>
                    <a:pt x="0" y="238024"/>
                  </a:cubicBezTo>
                  <a:cubicBezTo>
                    <a:pt x="0" y="249449"/>
                    <a:pt x="4760" y="260874"/>
                    <a:pt x="13329" y="269443"/>
                  </a:cubicBezTo>
                  <a:lnTo>
                    <a:pt x="122820" y="378934"/>
                  </a:lnTo>
                  <a:lnTo>
                    <a:pt x="329425" y="73311"/>
                  </a:lnTo>
                  <a:lnTo>
                    <a:pt x="269443" y="13329"/>
                  </a:lnTo>
                  <a:close/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Freeform: Shape 97">
              <a:extLst>
                <a:ext uri="{FF2B5EF4-FFF2-40B4-BE49-F238E27FC236}">
                  <a16:creationId xmlns:a16="http://schemas.microsoft.com/office/drawing/2014/main" id="{D8BECCEE-7978-CF41-A7BA-6379D6D20DBD}"/>
                </a:ext>
              </a:extLst>
            </p:cNvPr>
            <p:cNvSpPr/>
            <p:nvPr/>
          </p:nvSpPr>
          <p:spPr>
            <a:xfrm>
              <a:off x="11025113" y="905216"/>
              <a:ext cx="125676" cy="154239"/>
            </a:xfrm>
            <a:custGeom>
              <a:avLst/>
              <a:gdLst>
                <a:gd name="connsiteX0" fmla="*/ 62838 w 125676"/>
                <a:gd name="connsiteY0" fmla="*/ 0 h 154239"/>
                <a:gd name="connsiteX1" fmla="*/ 0 w 125676"/>
                <a:gd name="connsiteY1" fmla="*/ 62838 h 154239"/>
                <a:gd name="connsiteX2" fmla="*/ 44749 w 125676"/>
                <a:gd name="connsiteY2" fmla="*/ 62838 h 154239"/>
                <a:gd name="connsiteX3" fmla="*/ 44749 w 125676"/>
                <a:gd name="connsiteY3" fmla="*/ 154240 h 154239"/>
                <a:gd name="connsiteX4" fmla="*/ 81880 w 125676"/>
                <a:gd name="connsiteY4" fmla="*/ 154240 h 154239"/>
                <a:gd name="connsiteX5" fmla="*/ 81880 w 125676"/>
                <a:gd name="connsiteY5" fmla="*/ 62838 h 154239"/>
                <a:gd name="connsiteX6" fmla="*/ 125677 w 125676"/>
                <a:gd name="connsiteY6" fmla="*/ 62838 h 1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4239">
                  <a:moveTo>
                    <a:pt x="62838" y="0"/>
                  </a:moveTo>
                  <a:lnTo>
                    <a:pt x="0" y="62838"/>
                  </a:lnTo>
                  <a:lnTo>
                    <a:pt x="44749" y="62838"/>
                  </a:lnTo>
                  <a:lnTo>
                    <a:pt x="44749" y="154240"/>
                  </a:lnTo>
                  <a:lnTo>
                    <a:pt x="81880" y="154240"/>
                  </a:lnTo>
                  <a:lnTo>
                    <a:pt x="81880" y="62838"/>
                  </a:lnTo>
                  <a:lnTo>
                    <a:pt x="125677" y="62838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Freeform: Shape 98">
              <a:extLst>
                <a:ext uri="{FF2B5EF4-FFF2-40B4-BE49-F238E27FC236}">
                  <a16:creationId xmlns:a16="http://schemas.microsoft.com/office/drawing/2014/main" id="{2DAEB81F-851E-7D4D-B706-034B9EE64D15}"/>
                </a:ext>
              </a:extLst>
            </p:cNvPr>
            <p:cNvSpPr/>
            <p:nvPr/>
          </p:nvSpPr>
          <p:spPr>
            <a:xfrm>
              <a:off x="11025113" y="1145144"/>
              <a:ext cx="125676" cy="152335"/>
            </a:xfrm>
            <a:custGeom>
              <a:avLst/>
              <a:gdLst>
                <a:gd name="connsiteX0" fmla="*/ 62838 w 125676"/>
                <a:gd name="connsiteY0" fmla="*/ 152335 h 152335"/>
                <a:gd name="connsiteX1" fmla="*/ 125677 w 125676"/>
                <a:gd name="connsiteY1" fmla="*/ 89497 h 152335"/>
                <a:gd name="connsiteX2" fmla="*/ 80928 w 125676"/>
                <a:gd name="connsiteY2" fmla="*/ 89497 h 152335"/>
                <a:gd name="connsiteX3" fmla="*/ 80928 w 125676"/>
                <a:gd name="connsiteY3" fmla="*/ 0 h 152335"/>
                <a:gd name="connsiteX4" fmla="*/ 43796 w 125676"/>
                <a:gd name="connsiteY4" fmla="*/ 0 h 152335"/>
                <a:gd name="connsiteX5" fmla="*/ 43796 w 125676"/>
                <a:gd name="connsiteY5" fmla="*/ 89497 h 152335"/>
                <a:gd name="connsiteX6" fmla="*/ 0 w 125676"/>
                <a:gd name="connsiteY6" fmla="*/ 89497 h 1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2335">
                  <a:moveTo>
                    <a:pt x="62838" y="152335"/>
                  </a:moveTo>
                  <a:lnTo>
                    <a:pt x="125677" y="89497"/>
                  </a:lnTo>
                  <a:lnTo>
                    <a:pt x="80928" y="89497"/>
                  </a:lnTo>
                  <a:lnTo>
                    <a:pt x="80928" y="0"/>
                  </a:lnTo>
                  <a:lnTo>
                    <a:pt x="43796" y="0"/>
                  </a:lnTo>
                  <a:lnTo>
                    <a:pt x="43796" y="89497"/>
                  </a:lnTo>
                  <a:lnTo>
                    <a:pt x="0" y="8949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Freeform: Shape 99">
              <a:extLst>
                <a:ext uri="{FF2B5EF4-FFF2-40B4-BE49-F238E27FC236}">
                  <a16:creationId xmlns:a16="http://schemas.microsoft.com/office/drawing/2014/main" id="{75109CA6-C668-1E49-99A3-9B4C9EEC4763}"/>
                </a:ext>
              </a:extLst>
            </p:cNvPr>
            <p:cNvSpPr/>
            <p:nvPr/>
          </p:nvSpPr>
          <p:spPr>
            <a:xfrm>
              <a:off x="11117466" y="1038509"/>
              <a:ext cx="147574" cy="125676"/>
            </a:xfrm>
            <a:custGeom>
              <a:avLst/>
              <a:gdLst>
                <a:gd name="connsiteX0" fmla="*/ 0 w 147574"/>
                <a:gd name="connsiteY0" fmla="*/ 62838 h 125676"/>
                <a:gd name="connsiteX1" fmla="*/ 62838 w 147574"/>
                <a:gd name="connsiteY1" fmla="*/ 125677 h 125676"/>
                <a:gd name="connsiteX2" fmla="*/ 62838 w 147574"/>
                <a:gd name="connsiteY2" fmla="*/ 81880 h 125676"/>
                <a:gd name="connsiteX3" fmla="*/ 147575 w 147574"/>
                <a:gd name="connsiteY3" fmla="*/ 81880 h 125676"/>
                <a:gd name="connsiteX4" fmla="*/ 147575 w 147574"/>
                <a:gd name="connsiteY4" fmla="*/ 43796 h 125676"/>
                <a:gd name="connsiteX5" fmla="*/ 62838 w 147574"/>
                <a:gd name="connsiteY5" fmla="*/ 43796 h 125676"/>
                <a:gd name="connsiteX6" fmla="*/ 62838 w 147574"/>
                <a:gd name="connsiteY6" fmla="*/ 0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74" h="125676">
                  <a:moveTo>
                    <a:pt x="0" y="62838"/>
                  </a:moveTo>
                  <a:lnTo>
                    <a:pt x="62838" y="125677"/>
                  </a:lnTo>
                  <a:lnTo>
                    <a:pt x="62838" y="81880"/>
                  </a:lnTo>
                  <a:lnTo>
                    <a:pt x="147575" y="81880"/>
                  </a:lnTo>
                  <a:lnTo>
                    <a:pt x="147575" y="43796"/>
                  </a:lnTo>
                  <a:lnTo>
                    <a:pt x="62838" y="43796"/>
                  </a:lnTo>
                  <a:lnTo>
                    <a:pt x="62838" y="0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Freeform: Shape 100">
              <a:extLst>
                <a:ext uri="{FF2B5EF4-FFF2-40B4-BE49-F238E27FC236}">
                  <a16:creationId xmlns:a16="http://schemas.microsoft.com/office/drawing/2014/main" id="{3385B5C7-794E-4845-A489-C55079E0A521}"/>
                </a:ext>
              </a:extLst>
            </p:cNvPr>
            <p:cNvSpPr/>
            <p:nvPr/>
          </p:nvSpPr>
          <p:spPr>
            <a:xfrm>
              <a:off x="10910862" y="1038509"/>
              <a:ext cx="148526" cy="125676"/>
            </a:xfrm>
            <a:custGeom>
              <a:avLst/>
              <a:gdLst>
                <a:gd name="connsiteX0" fmla="*/ 148527 w 148526"/>
                <a:gd name="connsiteY0" fmla="*/ 62838 h 125676"/>
                <a:gd name="connsiteX1" fmla="*/ 85689 w 148526"/>
                <a:gd name="connsiteY1" fmla="*/ 0 h 125676"/>
                <a:gd name="connsiteX2" fmla="*/ 85689 w 148526"/>
                <a:gd name="connsiteY2" fmla="*/ 43796 h 125676"/>
                <a:gd name="connsiteX3" fmla="*/ 0 w 148526"/>
                <a:gd name="connsiteY3" fmla="*/ 43796 h 125676"/>
                <a:gd name="connsiteX4" fmla="*/ 0 w 148526"/>
                <a:gd name="connsiteY4" fmla="*/ 81880 h 125676"/>
                <a:gd name="connsiteX5" fmla="*/ 85689 w 148526"/>
                <a:gd name="connsiteY5" fmla="*/ 81880 h 125676"/>
                <a:gd name="connsiteX6" fmla="*/ 85689 w 148526"/>
                <a:gd name="connsiteY6" fmla="*/ 125677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26" h="125676">
                  <a:moveTo>
                    <a:pt x="148527" y="62838"/>
                  </a:moveTo>
                  <a:lnTo>
                    <a:pt x="85689" y="0"/>
                  </a:lnTo>
                  <a:lnTo>
                    <a:pt x="85689" y="43796"/>
                  </a:lnTo>
                  <a:lnTo>
                    <a:pt x="0" y="43796"/>
                  </a:lnTo>
                  <a:lnTo>
                    <a:pt x="0" y="81880"/>
                  </a:lnTo>
                  <a:lnTo>
                    <a:pt x="85689" y="81880"/>
                  </a:lnTo>
                  <a:lnTo>
                    <a:pt x="85689" y="12567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5" name="Graphic 194">
            <a:extLst>
              <a:ext uri="{FF2B5EF4-FFF2-40B4-BE49-F238E27FC236}">
                <a16:creationId xmlns:a16="http://schemas.microsoft.com/office/drawing/2014/main" id="{566152BB-FCEF-EA49-B49A-9C9C6F6185AB}"/>
              </a:ext>
            </a:extLst>
          </p:cNvPr>
          <p:cNvGrpSpPr/>
          <p:nvPr/>
        </p:nvGrpSpPr>
        <p:grpSpPr>
          <a:xfrm>
            <a:off x="8048115" y="3539767"/>
            <a:ext cx="430632" cy="429772"/>
            <a:chOff x="10849928" y="863324"/>
            <a:chExt cx="477000" cy="476047"/>
          </a:xfrm>
        </p:grpSpPr>
        <p:sp>
          <p:nvSpPr>
            <p:cNvPr id="346" name="Freeform: Shape 182">
              <a:extLst>
                <a:ext uri="{FF2B5EF4-FFF2-40B4-BE49-F238E27FC236}">
                  <a16:creationId xmlns:a16="http://schemas.microsoft.com/office/drawing/2014/main" id="{412C61EB-3BFA-AE49-9AE0-30BA9155D919}"/>
                </a:ext>
              </a:extLst>
            </p:cNvPr>
            <p:cNvSpPr/>
            <p:nvPr/>
          </p:nvSpPr>
          <p:spPr>
            <a:xfrm>
              <a:off x="10849928" y="863324"/>
              <a:ext cx="477000" cy="476047"/>
            </a:xfrm>
            <a:custGeom>
              <a:avLst/>
              <a:gdLst>
                <a:gd name="connsiteX0" fmla="*/ 238024 w 477000"/>
                <a:gd name="connsiteY0" fmla="*/ 476048 h 476047"/>
                <a:gd name="connsiteX1" fmla="*/ 206605 w 477000"/>
                <a:gd name="connsiteY1" fmla="*/ 462719 h 476047"/>
                <a:gd name="connsiteX2" fmla="*/ 13329 w 477000"/>
                <a:gd name="connsiteY2" fmla="*/ 269443 h 476047"/>
                <a:gd name="connsiteX3" fmla="*/ 0 w 477000"/>
                <a:gd name="connsiteY3" fmla="*/ 238024 h 476047"/>
                <a:gd name="connsiteX4" fmla="*/ 13329 w 477000"/>
                <a:gd name="connsiteY4" fmla="*/ 206605 h 476047"/>
                <a:gd name="connsiteX5" fmla="*/ 206605 w 477000"/>
                <a:gd name="connsiteY5" fmla="*/ 13329 h 476047"/>
                <a:gd name="connsiteX6" fmla="*/ 238024 w 477000"/>
                <a:gd name="connsiteY6" fmla="*/ 0 h 476047"/>
                <a:gd name="connsiteX7" fmla="*/ 269443 w 477000"/>
                <a:gd name="connsiteY7" fmla="*/ 13329 h 476047"/>
                <a:gd name="connsiteX8" fmla="*/ 463671 w 477000"/>
                <a:gd name="connsiteY8" fmla="*/ 207557 h 476047"/>
                <a:gd name="connsiteX9" fmla="*/ 477000 w 477000"/>
                <a:gd name="connsiteY9" fmla="*/ 238976 h 476047"/>
                <a:gd name="connsiteX10" fmla="*/ 463671 w 477000"/>
                <a:gd name="connsiteY10" fmla="*/ 270395 h 476047"/>
                <a:gd name="connsiteX11" fmla="*/ 269443 w 477000"/>
                <a:gd name="connsiteY11" fmla="*/ 462719 h 476047"/>
                <a:gd name="connsiteX12" fmla="*/ 238024 w 477000"/>
                <a:gd name="connsiteY12" fmla="*/ 476048 h 4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000" h="476047">
                  <a:moveTo>
                    <a:pt x="238024" y="476048"/>
                  </a:moveTo>
                  <a:cubicBezTo>
                    <a:pt x="226599" y="476048"/>
                    <a:pt x="215174" y="471288"/>
                    <a:pt x="206605" y="462719"/>
                  </a:cubicBezTo>
                  <a:lnTo>
                    <a:pt x="13329" y="269443"/>
                  </a:lnTo>
                  <a:cubicBezTo>
                    <a:pt x="4760" y="260874"/>
                    <a:pt x="0" y="249449"/>
                    <a:pt x="0" y="238024"/>
                  </a:cubicBezTo>
                  <a:cubicBezTo>
                    <a:pt x="0" y="226599"/>
                    <a:pt x="4760" y="215174"/>
                    <a:pt x="13329" y="206605"/>
                  </a:cubicBezTo>
                  <a:lnTo>
                    <a:pt x="206605" y="13329"/>
                  </a:lnTo>
                  <a:cubicBezTo>
                    <a:pt x="215174" y="4760"/>
                    <a:pt x="226599" y="0"/>
                    <a:pt x="238024" y="0"/>
                  </a:cubicBezTo>
                  <a:cubicBezTo>
                    <a:pt x="249449" y="0"/>
                    <a:pt x="260874" y="4760"/>
                    <a:pt x="269443" y="13329"/>
                  </a:cubicBezTo>
                  <a:lnTo>
                    <a:pt x="463671" y="207557"/>
                  </a:lnTo>
                  <a:cubicBezTo>
                    <a:pt x="472240" y="216126"/>
                    <a:pt x="477000" y="226599"/>
                    <a:pt x="477000" y="238976"/>
                  </a:cubicBezTo>
                  <a:cubicBezTo>
                    <a:pt x="477000" y="250401"/>
                    <a:pt x="472240" y="261826"/>
                    <a:pt x="463671" y="270395"/>
                  </a:cubicBezTo>
                  <a:lnTo>
                    <a:pt x="269443" y="462719"/>
                  </a:lnTo>
                  <a:cubicBezTo>
                    <a:pt x="260874" y="471288"/>
                    <a:pt x="249449" y="476048"/>
                    <a:pt x="238024" y="476048"/>
                  </a:cubicBezTo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Freeform: Shape 183">
              <a:extLst>
                <a:ext uri="{FF2B5EF4-FFF2-40B4-BE49-F238E27FC236}">
                  <a16:creationId xmlns:a16="http://schemas.microsoft.com/office/drawing/2014/main" id="{D9DE0C47-B1C6-C146-BFBD-6A7ECA0360B4}"/>
                </a:ext>
              </a:extLst>
            </p:cNvPr>
            <p:cNvSpPr/>
            <p:nvPr/>
          </p:nvSpPr>
          <p:spPr>
            <a:xfrm>
              <a:off x="10849928" y="863324"/>
              <a:ext cx="329425" cy="378934"/>
            </a:xfrm>
            <a:custGeom>
              <a:avLst/>
              <a:gdLst>
                <a:gd name="connsiteX0" fmla="*/ 269443 w 329425"/>
                <a:gd name="connsiteY0" fmla="*/ 13329 h 378934"/>
                <a:gd name="connsiteX1" fmla="*/ 238024 w 329425"/>
                <a:gd name="connsiteY1" fmla="*/ 0 h 378934"/>
                <a:gd name="connsiteX2" fmla="*/ 206605 w 329425"/>
                <a:gd name="connsiteY2" fmla="*/ 13329 h 378934"/>
                <a:gd name="connsiteX3" fmla="*/ 13329 w 329425"/>
                <a:gd name="connsiteY3" fmla="*/ 206605 h 378934"/>
                <a:gd name="connsiteX4" fmla="*/ 0 w 329425"/>
                <a:gd name="connsiteY4" fmla="*/ 238024 h 378934"/>
                <a:gd name="connsiteX5" fmla="*/ 13329 w 329425"/>
                <a:gd name="connsiteY5" fmla="*/ 269443 h 378934"/>
                <a:gd name="connsiteX6" fmla="*/ 122820 w 329425"/>
                <a:gd name="connsiteY6" fmla="*/ 378934 h 378934"/>
                <a:gd name="connsiteX7" fmla="*/ 329425 w 329425"/>
                <a:gd name="connsiteY7" fmla="*/ 73311 h 378934"/>
                <a:gd name="connsiteX8" fmla="*/ 269443 w 329425"/>
                <a:gd name="connsiteY8" fmla="*/ 13329 h 3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25" h="378934">
                  <a:moveTo>
                    <a:pt x="269443" y="13329"/>
                  </a:moveTo>
                  <a:cubicBezTo>
                    <a:pt x="260874" y="4760"/>
                    <a:pt x="249449" y="0"/>
                    <a:pt x="238024" y="0"/>
                  </a:cubicBezTo>
                  <a:cubicBezTo>
                    <a:pt x="226599" y="0"/>
                    <a:pt x="215174" y="4760"/>
                    <a:pt x="206605" y="13329"/>
                  </a:cubicBezTo>
                  <a:lnTo>
                    <a:pt x="13329" y="206605"/>
                  </a:lnTo>
                  <a:cubicBezTo>
                    <a:pt x="4760" y="215174"/>
                    <a:pt x="0" y="226599"/>
                    <a:pt x="0" y="238024"/>
                  </a:cubicBezTo>
                  <a:cubicBezTo>
                    <a:pt x="0" y="249449"/>
                    <a:pt x="4760" y="260874"/>
                    <a:pt x="13329" y="269443"/>
                  </a:cubicBezTo>
                  <a:lnTo>
                    <a:pt x="122820" y="378934"/>
                  </a:lnTo>
                  <a:lnTo>
                    <a:pt x="329425" y="73311"/>
                  </a:lnTo>
                  <a:lnTo>
                    <a:pt x="269443" y="13329"/>
                  </a:lnTo>
                  <a:close/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Freeform: Shape 184">
              <a:extLst>
                <a:ext uri="{FF2B5EF4-FFF2-40B4-BE49-F238E27FC236}">
                  <a16:creationId xmlns:a16="http://schemas.microsoft.com/office/drawing/2014/main" id="{11BAD267-6937-D746-8ADF-4AB521EC7F44}"/>
                </a:ext>
              </a:extLst>
            </p:cNvPr>
            <p:cNvSpPr/>
            <p:nvPr/>
          </p:nvSpPr>
          <p:spPr>
            <a:xfrm>
              <a:off x="11025113" y="905216"/>
              <a:ext cx="125676" cy="154239"/>
            </a:xfrm>
            <a:custGeom>
              <a:avLst/>
              <a:gdLst>
                <a:gd name="connsiteX0" fmla="*/ 62838 w 125676"/>
                <a:gd name="connsiteY0" fmla="*/ 0 h 154239"/>
                <a:gd name="connsiteX1" fmla="*/ 0 w 125676"/>
                <a:gd name="connsiteY1" fmla="*/ 62838 h 154239"/>
                <a:gd name="connsiteX2" fmla="*/ 44749 w 125676"/>
                <a:gd name="connsiteY2" fmla="*/ 62838 h 154239"/>
                <a:gd name="connsiteX3" fmla="*/ 44749 w 125676"/>
                <a:gd name="connsiteY3" fmla="*/ 154240 h 154239"/>
                <a:gd name="connsiteX4" fmla="*/ 81880 w 125676"/>
                <a:gd name="connsiteY4" fmla="*/ 154240 h 154239"/>
                <a:gd name="connsiteX5" fmla="*/ 81880 w 125676"/>
                <a:gd name="connsiteY5" fmla="*/ 62838 h 154239"/>
                <a:gd name="connsiteX6" fmla="*/ 125677 w 125676"/>
                <a:gd name="connsiteY6" fmla="*/ 62838 h 1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4239">
                  <a:moveTo>
                    <a:pt x="62838" y="0"/>
                  </a:moveTo>
                  <a:lnTo>
                    <a:pt x="0" y="62838"/>
                  </a:lnTo>
                  <a:lnTo>
                    <a:pt x="44749" y="62838"/>
                  </a:lnTo>
                  <a:lnTo>
                    <a:pt x="44749" y="154240"/>
                  </a:lnTo>
                  <a:lnTo>
                    <a:pt x="81880" y="154240"/>
                  </a:lnTo>
                  <a:lnTo>
                    <a:pt x="81880" y="62838"/>
                  </a:lnTo>
                  <a:lnTo>
                    <a:pt x="125677" y="62838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Freeform: Shape 185">
              <a:extLst>
                <a:ext uri="{FF2B5EF4-FFF2-40B4-BE49-F238E27FC236}">
                  <a16:creationId xmlns:a16="http://schemas.microsoft.com/office/drawing/2014/main" id="{F1DE6326-5010-B744-9DF1-C8ADC71D087D}"/>
                </a:ext>
              </a:extLst>
            </p:cNvPr>
            <p:cNvSpPr/>
            <p:nvPr/>
          </p:nvSpPr>
          <p:spPr>
            <a:xfrm>
              <a:off x="11025113" y="1145144"/>
              <a:ext cx="125676" cy="152335"/>
            </a:xfrm>
            <a:custGeom>
              <a:avLst/>
              <a:gdLst>
                <a:gd name="connsiteX0" fmla="*/ 62838 w 125676"/>
                <a:gd name="connsiteY0" fmla="*/ 152335 h 152335"/>
                <a:gd name="connsiteX1" fmla="*/ 125677 w 125676"/>
                <a:gd name="connsiteY1" fmla="*/ 89497 h 152335"/>
                <a:gd name="connsiteX2" fmla="*/ 80928 w 125676"/>
                <a:gd name="connsiteY2" fmla="*/ 89497 h 152335"/>
                <a:gd name="connsiteX3" fmla="*/ 80928 w 125676"/>
                <a:gd name="connsiteY3" fmla="*/ 0 h 152335"/>
                <a:gd name="connsiteX4" fmla="*/ 43796 w 125676"/>
                <a:gd name="connsiteY4" fmla="*/ 0 h 152335"/>
                <a:gd name="connsiteX5" fmla="*/ 43796 w 125676"/>
                <a:gd name="connsiteY5" fmla="*/ 89497 h 152335"/>
                <a:gd name="connsiteX6" fmla="*/ 0 w 125676"/>
                <a:gd name="connsiteY6" fmla="*/ 89497 h 1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2335">
                  <a:moveTo>
                    <a:pt x="62838" y="152335"/>
                  </a:moveTo>
                  <a:lnTo>
                    <a:pt x="125677" y="89497"/>
                  </a:lnTo>
                  <a:lnTo>
                    <a:pt x="80928" y="89497"/>
                  </a:lnTo>
                  <a:lnTo>
                    <a:pt x="80928" y="0"/>
                  </a:lnTo>
                  <a:lnTo>
                    <a:pt x="43796" y="0"/>
                  </a:lnTo>
                  <a:lnTo>
                    <a:pt x="43796" y="89497"/>
                  </a:lnTo>
                  <a:lnTo>
                    <a:pt x="0" y="8949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Freeform: Shape 186">
              <a:extLst>
                <a:ext uri="{FF2B5EF4-FFF2-40B4-BE49-F238E27FC236}">
                  <a16:creationId xmlns:a16="http://schemas.microsoft.com/office/drawing/2014/main" id="{B1C38EBF-BAA4-AD42-AA4D-4C3DF939B329}"/>
                </a:ext>
              </a:extLst>
            </p:cNvPr>
            <p:cNvSpPr/>
            <p:nvPr/>
          </p:nvSpPr>
          <p:spPr>
            <a:xfrm>
              <a:off x="11117466" y="1038509"/>
              <a:ext cx="147574" cy="125676"/>
            </a:xfrm>
            <a:custGeom>
              <a:avLst/>
              <a:gdLst>
                <a:gd name="connsiteX0" fmla="*/ 0 w 147574"/>
                <a:gd name="connsiteY0" fmla="*/ 62838 h 125676"/>
                <a:gd name="connsiteX1" fmla="*/ 62838 w 147574"/>
                <a:gd name="connsiteY1" fmla="*/ 125677 h 125676"/>
                <a:gd name="connsiteX2" fmla="*/ 62838 w 147574"/>
                <a:gd name="connsiteY2" fmla="*/ 81880 h 125676"/>
                <a:gd name="connsiteX3" fmla="*/ 147575 w 147574"/>
                <a:gd name="connsiteY3" fmla="*/ 81880 h 125676"/>
                <a:gd name="connsiteX4" fmla="*/ 147575 w 147574"/>
                <a:gd name="connsiteY4" fmla="*/ 43796 h 125676"/>
                <a:gd name="connsiteX5" fmla="*/ 62838 w 147574"/>
                <a:gd name="connsiteY5" fmla="*/ 43796 h 125676"/>
                <a:gd name="connsiteX6" fmla="*/ 62838 w 147574"/>
                <a:gd name="connsiteY6" fmla="*/ 0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74" h="125676">
                  <a:moveTo>
                    <a:pt x="0" y="62838"/>
                  </a:moveTo>
                  <a:lnTo>
                    <a:pt x="62838" y="125677"/>
                  </a:lnTo>
                  <a:lnTo>
                    <a:pt x="62838" y="81880"/>
                  </a:lnTo>
                  <a:lnTo>
                    <a:pt x="147575" y="81880"/>
                  </a:lnTo>
                  <a:lnTo>
                    <a:pt x="147575" y="43796"/>
                  </a:lnTo>
                  <a:lnTo>
                    <a:pt x="62838" y="43796"/>
                  </a:lnTo>
                  <a:lnTo>
                    <a:pt x="62838" y="0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Freeform: Shape 187">
              <a:extLst>
                <a:ext uri="{FF2B5EF4-FFF2-40B4-BE49-F238E27FC236}">
                  <a16:creationId xmlns:a16="http://schemas.microsoft.com/office/drawing/2014/main" id="{4D2252A5-F0A2-0846-B19B-D010DFEA9E47}"/>
                </a:ext>
              </a:extLst>
            </p:cNvPr>
            <p:cNvSpPr/>
            <p:nvPr/>
          </p:nvSpPr>
          <p:spPr>
            <a:xfrm>
              <a:off x="10910862" y="1038509"/>
              <a:ext cx="148526" cy="125676"/>
            </a:xfrm>
            <a:custGeom>
              <a:avLst/>
              <a:gdLst>
                <a:gd name="connsiteX0" fmla="*/ 148527 w 148526"/>
                <a:gd name="connsiteY0" fmla="*/ 62838 h 125676"/>
                <a:gd name="connsiteX1" fmla="*/ 85689 w 148526"/>
                <a:gd name="connsiteY1" fmla="*/ 0 h 125676"/>
                <a:gd name="connsiteX2" fmla="*/ 85689 w 148526"/>
                <a:gd name="connsiteY2" fmla="*/ 43796 h 125676"/>
                <a:gd name="connsiteX3" fmla="*/ 0 w 148526"/>
                <a:gd name="connsiteY3" fmla="*/ 43796 h 125676"/>
                <a:gd name="connsiteX4" fmla="*/ 0 w 148526"/>
                <a:gd name="connsiteY4" fmla="*/ 81880 h 125676"/>
                <a:gd name="connsiteX5" fmla="*/ 85689 w 148526"/>
                <a:gd name="connsiteY5" fmla="*/ 81880 h 125676"/>
                <a:gd name="connsiteX6" fmla="*/ 85689 w 148526"/>
                <a:gd name="connsiteY6" fmla="*/ 125677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26" h="125676">
                  <a:moveTo>
                    <a:pt x="148527" y="62838"/>
                  </a:moveTo>
                  <a:lnTo>
                    <a:pt x="85689" y="0"/>
                  </a:lnTo>
                  <a:lnTo>
                    <a:pt x="85689" y="43796"/>
                  </a:lnTo>
                  <a:lnTo>
                    <a:pt x="0" y="43796"/>
                  </a:lnTo>
                  <a:lnTo>
                    <a:pt x="0" y="81880"/>
                  </a:lnTo>
                  <a:lnTo>
                    <a:pt x="85689" y="81880"/>
                  </a:lnTo>
                  <a:lnTo>
                    <a:pt x="85689" y="12567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7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982A-BD31-429D-B673-171BCC37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95" y="556381"/>
            <a:ext cx="11450660" cy="813819"/>
          </a:xfrm>
        </p:spPr>
        <p:txBody>
          <a:bodyPr/>
          <a:lstStyle/>
          <a:p>
            <a:r>
              <a:rPr lang="en-US"/>
              <a:t>Azure VMware Solution – VNET to AVS connectivity (Global Reach or ERG) 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45B1D8C-3005-0048-ACA6-86853D7CA445}"/>
              </a:ext>
            </a:extLst>
          </p:cNvPr>
          <p:cNvGrpSpPr/>
          <p:nvPr/>
        </p:nvGrpSpPr>
        <p:grpSpPr>
          <a:xfrm>
            <a:off x="2161120" y="1475620"/>
            <a:ext cx="2653026" cy="861176"/>
            <a:chOff x="5281205" y="1458037"/>
            <a:chExt cx="2160689" cy="701363"/>
          </a:xfrm>
        </p:grpSpPr>
        <p:sp>
          <p:nvSpPr>
            <p:cNvPr id="177" name="Rounded Rectangle 105">
              <a:extLst>
                <a:ext uri="{FF2B5EF4-FFF2-40B4-BE49-F238E27FC236}">
                  <a16:creationId xmlns:a16="http://schemas.microsoft.com/office/drawing/2014/main" id="{2136DB77-3AE5-234B-BE4E-ABC4F85FC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15581" y="1567717"/>
              <a:ext cx="1713544" cy="471473"/>
            </a:xfrm>
            <a:prstGeom prst="roundRect">
              <a:avLst>
                <a:gd name="adj" fmla="val 2950"/>
              </a:avLst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ash"/>
            </a:ln>
            <a:effectLst/>
          </p:spPr>
          <p:txBody>
            <a:bodyPr rot="0" spcFirstLastPara="0" vert="horz" wrap="square" lIns="87880" tIns="87880" rIns="87880" bIns="878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endParaRPr lang="en-US" sz="1400">
                <a:solidFill>
                  <a:srgbClr val="3C3C41"/>
                </a:solidFill>
                <a:latin typeface="Segoe UI Semibold"/>
                <a:ea typeface="Microsoft YaHei" panose="020B0503020204020204" pitchFamily="34" charset="-122"/>
                <a:cs typeface="Futura Medium" panose="020B0602020204020303" pitchFamily="34" charset="-79"/>
              </a:endParaRPr>
            </a:p>
          </p:txBody>
        </p:sp>
        <p:sp>
          <p:nvSpPr>
            <p:cNvPr id="178" name="Rounded Rectangle 111">
              <a:extLst>
                <a:ext uri="{FF2B5EF4-FFF2-40B4-BE49-F238E27FC236}">
                  <a16:creationId xmlns:a16="http://schemas.microsoft.com/office/drawing/2014/main" id="{40000FEC-691C-004E-86A5-EDF7F331C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30035" y="1907000"/>
              <a:ext cx="588616" cy="252400"/>
            </a:xfrm>
            <a:prstGeom prst="roundRect">
              <a:avLst>
                <a:gd name="adj" fmla="val 7861"/>
              </a:avLst>
            </a:prstGeom>
            <a:solidFill>
              <a:srgbClr val="EBEBEB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1100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Network</a:t>
              </a:r>
            </a:p>
          </p:txBody>
        </p:sp>
        <p:sp>
          <p:nvSpPr>
            <p:cNvPr id="180" name="Rounded Rectangle 111">
              <a:extLst>
                <a:ext uri="{FF2B5EF4-FFF2-40B4-BE49-F238E27FC236}">
                  <a16:creationId xmlns:a16="http://schemas.microsoft.com/office/drawing/2014/main" id="{714ABAFD-9036-DA45-8EC6-72801937DA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8865" y="1907000"/>
              <a:ext cx="663029" cy="252400"/>
            </a:xfrm>
            <a:prstGeom prst="roundRect">
              <a:avLst>
                <a:gd name="adj" fmla="val 7861"/>
              </a:avLst>
            </a:prstGeom>
            <a:solidFill>
              <a:srgbClr val="EBEBEB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1100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ESXi</a:t>
              </a:r>
            </a:p>
          </p:txBody>
        </p:sp>
        <p:sp>
          <p:nvSpPr>
            <p:cNvPr id="181" name="Rounded Rectangle 111">
              <a:extLst>
                <a:ext uri="{FF2B5EF4-FFF2-40B4-BE49-F238E27FC236}">
                  <a16:creationId xmlns:a16="http://schemas.microsoft.com/office/drawing/2014/main" id="{8B87FA2D-B93B-AA4B-8EBA-A598C2CCF4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5921" y="1458037"/>
              <a:ext cx="1276843" cy="252400"/>
            </a:xfrm>
            <a:prstGeom prst="roundRect">
              <a:avLst>
                <a:gd name="adj" fmla="val 7861"/>
              </a:avLst>
            </a:prstGeom>
            <a:solidFill>
              <a:srgbClr val="EBEBEB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1100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vCenter</a:t>
              </a:r>
            </a:p>
          </p:txBody>
        </p:sp>
        <p:sp>
          <p:nvSpPr>
            <p:cNvPr id="182" name="Rounded Rectangle 111">
              <a:extLst>
                <a:ext uri="{FF2B5EF4-FFF2-40B4-BE49-F238E27FC236}">
                  <a16:creationId xmlns:a16="http://schemas.microsoft.com/office/drawing/2014/main" id="{CD1B9BC5-04E6-5E42-ABF8-777EBED889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1205" y="1907000"/>
              <a:ext cx="588616" cy="252400"/>
            </a:xfrm>
            <a:prstGeom prst="roundRect">
              <a:avLst>
                <a:gd name="adj" fmla="val 7861"/>
              </a:avLst>
            </a:prstGeom>
            <a:solidFill>
              <a:srgbClr val="EBEBEB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="horz" wrap="square" lIns="87880" tIns="87880" rIns="87880" bIns="87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78773">
                <a:defRPr/>
              </a:pPr>
              <a:r>
                <a:rPr lang="en-US" sz="1100">
                  <a:solidFill>
                    <a:srgbClr val="3C3C41"/>
                  </a:solidFill>
                  <a:latin typeface="Segoe UI"/>
                  <a:ea typeface="Microsoft YaHei" panose="020B0503020204020204" pitchFamily="34" charset="-122"/>
                  <a:cs typeface="Futura Medium" panose="020B0602020204020303" pitchFamily="34" charset="-79"/>
                </a:rPr>
                <a:t>Storage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13FCD7B-E89B-334D-B33F-FD64DB471F63}"/>
              </a:ext>
            </a:extLst>
          </p:cNvPr>
          <p:cNvGrpSpPr/>
          <p:nvPr/>
        </p:nvGrpSpPr>
        <p:grpSpPr>
          <a:xfrm>
            <a:off x="8630172" y="4711777"/>
            <a:ext cx="2023831" cy="724461"/>
            <a:chOff x="5012328" y="1463634"/>
            <a:chExt cx="3224608" cy="12041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F23D45D6-9D7D-1E44-99A0-F2863D51260C}"/>
                </a:ext>
              </a:extLst>
            </p:cNvPr>
            <p:cNvGrpSpPr/>
            <p:nvPr/>
          </p:nvGrpSpPr>
          <p:grpSpPr>
            <a:xfrm>
              <a:off x="6752571" y="2249400"/>
              <a:ext cx="1484365" cy="418410"/>
              <a:chOff x="8364618" y="2911047"/>
              <a:chExt cx="1581526" cy="476999"/>
            </a:xfrm>
          </p:grpSpPr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F918EA6D-5C2A-AF4A-B3B4-09B71471D7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64618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340" name="Freeform: Shape 68">
                  <a:extLst>
                    <a:ext uri="{FF2B5EF4-FFF2-40B4-BE49-F238E27FC236}">
                      <a16:creationId xmlns:a16="http://schemas.microsoft.com/office/drawing/2014/main" id="{BAAB1D72-CC31-344B-93BF-F614ACDB7764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41" name="Freeform: Shape 69">
                  <a:extLst>
                    <a:ext uri="{FF2B5EF4-FFF2-40B4-BE49-F238E27FC236}">
                      <a16:creationId xmlns:a16="http://schemas.microsoft.com/office/drawing/2014/main" id="{CD2CB81D-B7BD-1D46-8EE5-917A2F3261FD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42" name="Freeform: Shape 70">
                  <a:extLst>
                    <a:ext uri="{FF2B5EF4-FFF2-40B4-BE49-F238E27FC236}">
                      <a16:creationId xmlns:a16="http://schemas.microsoft.com/office/drawing/2014/main" id="{4FF97F3A-0607-F441-8561-05469A26F09C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43" name="Freeform: Shape 71">
                  <a:extLst>
                    <a:ext uri="{FF2B5EF4-FFF2-40B4-BE49-F238E27FC236}">
                      <a16:creationId xmlns:a16="http://schemas.microsoft.com/office/drawing/2014/main" id="{0D728A54-C39C-A842-9D4C-E44CAAD839AA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44" name="Freeform: Shape 72">
                  <a:extLst>
                    <a:ext uri="{FF2B5EF4-FFF2-40B4-BE49-F238E27FC236}">
                      <a16:creationId xmlns:a16="http://schemas.microsoft.com/office/drawing/2014/main" id="{0E116F80-1BB3-374B-9ABD-C522E69EE593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45" name="Freeform: Shape 73">
                  <a:extLst>
                    <a:ext uri="{FF2B5EF4-FFF2-40B4-BE49-F238E27FC236}">
                      <a16:creationId xmlns:a16="http://schemas.microsoft.com/office/drawing/2014/main" id="{C4BA3481-50EC-6549-AC09-F7F42D5EF353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46" name="Freeform: Shape 74">
                  <a:extLst>
                    <a:ext uri="{FF2B5EF4-FFF2-40B4-BE49-F238E27FC236}">
                      <a16:creationId xmlns:a16="http://schemas.microsoft.com/office/drawing/2014/main" id="{EB00CF7D-91B2-BF4C-9CF9-313D7473F810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88D5513A-AEDD-5E48-8280-9813DDAEE98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633223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333" name="Freeform: Shape 61">
                  <a:extLst>
                    <a:ext uri="{FF2B5EF4-FFF2-40B4-BE49-F238E27FC236}">
                      <a16:creationId xmlns:a16="http://schemas.microsoft.com/office/drawing/2014/main" id="{453456B9-0574-9143-A1E9-36BF7F62B264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4" name="Freeform: Shape 62">
                  <a:extLst>
                    <a:ext uri="{FF2B5EF4-FFF2-40B4-BE49-F238E27FC236}">
                      <a16:creationId xmlns:a16="http://schemas.microsoft.com/office/drawing/2014/main" id="{A4BE11BC-91A5-1342-BC0A-EE7271E89F3A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5" name="Freeform: Shape 63">
                  <a:extLst>
                    <a:ext uri="{FF2B5EF4-FFF2-40B4-BE49-F238E27FC236}">
                      <a16:creationId xmlns:a16="http://schemas.microsoft.com/office/drawing/2014/main" id="{075CEC2A-B6D4-674D-BC85-0FB7B7C6A6F4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6" name="Freeform: Shape 64">
                  <a:extLst>
                    <a:ext uri="{FF2B5EF4-FFF2-40B4-BE49-F238E27FC236}">
                      <a16:creationId xmlns:a16="http://schemas.microsoft.com/office/drawing/2014/main" id="{E7C73DB6-8EC3-034C-956C-4AAE3F1C5EF5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7" name="Freeform: Shape 65">
                  <a:extLst>
                    <a:ext uri="{FF2B5EF4-FFF2-40B4-BE49-F238E27FC236}">
                      <a16:creationId xmlns:a16="http://schemas.microsoft.com/office/drawing/2014/main" id="{F73D16AC-F5DA-174B-AB3E-D58E305A190F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8" name="Freeform: Shape 66">
                  <a:extLst>
                    <a:ext uri="{FF2B5EF4-FFF2-40B4-BE49-F238E27FC236}">
                      <a16:creationId xmlns:a16="http://schemas.microsoft.com/office/drawing/2014/main" id="{EF309989-B5C6-154E-B9DF-DE47EF12C552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9" name="Freeform: Shape 67">
                  <a:extLst>
                    <a:ext uri="{FF2B5EF4-FFF2-40B4-BE49-F238E27FC236}">
                      <a16:creationId xmlns:a16="http://schemas.microsoft.com/office/drawing/2014/main" id="{9F3A991A-5A6B-9C40-896A-C8E1F99C5DCD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82F291AA-FFC4-C34C-99F0-0952A95D00C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901828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326" name="Freeform: Shape 54">
                  <a:extLst>
                    <a:ext uri="{FF2B5EF4-FFF2-40B4-BE49-F238E27FC236}">
                      <a16:creationId xmlns:a16="http://schemas.microsoft.com/office/drawing/2014/main" id="{DDE15395-66D1-594D-9A15-9EB6248AA43C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7" name="Freeform: Shape 55">
                  <a:extLst>
                    <a:ext uri="{FF2B5EF4-FFF2-40B4-BE49-F238E27FC236}">
                      <a16:creationId xmlns:a16="http://schemas.microsoft.com/office/drawing/2014/main" id="{C6193F82-2E8B-C94D-9979-1F8B9106F291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8" name="Freeform: Shape 56">
                  <a:extLst>
                    <a:ext uri="{FF2B5EF4-FFF2-40B4-BE49-F238E27FC236}">
                      <a16:creationId xmlns:a16="http://schemas.microsoft.com/office/drawing/2014/main" id="{291F1997-295A-DB4E-B37A-51C6DAB2720D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9" name="Freeform: Shape 57">
                  <a:extLst>
                    <a:ext uri="{FF2B5EF4-FFF2-40B4-BE49-F238E27FC236}">
                      <a16:creationId xmlns:a16="http://schemas.microsoft.com/office/drawing/2014/main" id="{99D3AFCF-E593-494F-8D9D-C8F8312CA415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0" name="Freeform: Shape 58">
                  <a:extLst>
                    <a:ext uri="{FF2B5EF4-FFF2-40B4-BE49-F238E27FC236}">
                      <a16:creationId xmlns:a16="http://schemas.microsoft.com/office/drawing/2014/main" id="{A8712768-72A1-A84B-83C7-A9E800E433CE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1" name="Freeform: Shape 59">
                  <a:extLst>
                    <a:ext uri="{FF2B5EF4-FFF2-40B4-BE49-F238E27FC236}">
                      <a16:creationId xmlns:a16="http://schemas.microsoft.com/office/drawing/2014/main" id="{FBFFA51B-AADC-2443-944E-F34F00E90263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32" name="Freeform: Shape 60">
                  <a:extLst>
                    <a:ext uri="{FF2B5EF4-FFF2-40B4-BE49-F238E27FC236}">
                      <a16:creationId xmlns:a16="http://schemas.microsoft.com/office/drawing/2014/main" id="{201F58BC-12B4-F64D-A0C5-F92F1DDC086A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05091B2B-AC35-9D49-BAB1-BA53CE2BB4E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170433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319" name="Freeform: Shape 47">
                  <a:extLst>
                    <a:ext uri="{FF2B5EF4-FFF2-40B4-BE49-F238E27FC236}">
                      <a16:creationId xmlns:a16="http://schemas.microsoft.com/office/drawing/2014/main" id="{151DF452-A0B7-544C-9758-7D25C0C6C7D8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0" name="Freeform: Shape 48">
                  <a:extLst>
                    <a:ext uri="{FF2B5EF4-FFF2-40B4-BE49-F238E27FC236}">
                      <a16:creationId xmlns:a16="http://schemas.microsoft.com/office/drawing/2014/main" id="{F3693216-8185-2445-AC45-69F39DF70B80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1" name="Freeform: Shape 49">
                  <a:extLst>
                    <a:ext uri="{FF2B5EF4-FFF2-40B4-BE49-F238E27FC236}">
                      <a16:creationId xmlns:a16="http://schemas.microsoft.com/office/drawing/2014/main" id="{E588087F-7913-0449-B8FD-5527FA874B69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2" name="Freeform: Shape 50">
                  <a:extLst>
                    <a:ext uri="{FF2B5EF4-FFF2-40B4-BE49-F238E27FC236}">
                      <a16:creationId xmlns:a16="http://schemas.microsoft.com/office/drawing/2014/main" id="{86346943-57E6-8C4A-8AF9-6338115320E8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3" name="Freeform: Shape 51">
                  <a:extLst>
                    <a:ext uri="{FF2B5EF4-FFF2-40B4-BE49-F238E27FC236}">
                      <a16:creationId xmlns:a16="http://schemas.microsoft.com/office/drawing/2014/main" id="{E932BFAF-3495-904C-AE50-F51A08EFA1DA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4" name="Freeform: Shape 52">
                  <a:extLst>
                    <a:ext uri="{FF2B5EF4-FFF2-40B4-BE49-F238E27FC236}">
                      <a16:creationId xmlns:a16="http://schemas.microsoft.com/office/drawing/2014/main" id="{5CF67EF3-6DA4-654D-AE69-873754243A4E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25" name="Freeform: Shape 53">
                  <a:extLst>
                    <a:ext uri="{FF2B5EF4-FFF2-40B4-BE49-F238E27FC236}">
                      <a16:creationId xmlns:a16="http://schemas.microsoft.com/office/drawing/2014/main" id="{6BDA5EAA-5E80-8443-ACB8-85045D680A1A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7CCB8EB2-4A83-EF4F-B314-BBA61E45609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439038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312" name="Freeform: Shape 40">
                  <a:extLst>
                    <a:ext uri="{FF2B5EF4-FFF2-40B4-BE49-F238E27FC236}">
                      <a16:creationId xmlns:a16="http://schemas.microsoft.com/office/drawing/2014/main" id="{B4CEBB48-DBCC-B14B-A5D0-904117C32678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13" name="Freeform: Shape 41">
                  <a:extLst>
                    <a:ext uri="{FF2B5EF4-FFF2-40B4-BE49-F238E27FC236}">
                      <a16:creationId xmlns:a16="http://schemas.microsoft.com/office/drawing/2014/main" id="{A5F66699-00DA-BA4F-925B-17132D77077C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14" name="Freeform: Shape 42">
                  <a:extLst>
                    <a:ext uri="{FF2B5EF4-FFF2-40B4-BE49-F238E27FC236}">
                      <a16:creationId xmlns:a16="http://schemas.microsoft.com/office/drawing/2014/main" id="{4C991F76-785B-3F4E-9480-71CA5EC4A613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15" name="Freeform: Shape 43">
                  <a:extLst>
                    <a:ext uri="{FF2B5EF4-FFF2-40B4-BE49-F238E27FC236}">
                      <a16:creationId xmlns:a16="http://schemas.microsoft.com/office/drawing/2014/main" id="{259A1154-DCD1-FD4C-A5C2-486918028B3D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16" name="Freeform: Shape 44">
                  <a:extLst>
                    <a:ext uri="{FF2B5EF4-FFF2-40B4-BE49-F238E27FC236}">
                      <a16:creationId xmlns:a16="http://schemas.microsoft.com/office/drawing/2014/main" id="{09D0CDD1-7B8A-3548-BAA2-02E146734FAA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17" name="Freeform: Shape 45">
                  <a:extLst>
                    <a:ext uri="{FF2B5EF4-FFF2-40B4-BE49-F238E27FC236}">
                      <a16:creationId xmlns:a16="http://schemas.microsoft.com/office/drawing/2014/main" id="{D7F8CADF-737B-8041-B4A3-2D165060787E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18" name="Freeform: Shape 46">
                  <a:extLst>
                    <a:ext uri="{FF2B5EF4-FFF2-40B4-BE49-F238E27FC236}">
                      <a16:creationId xmlns:a16="http://schemas.microsoft.com/office/drawing/2014/main" id="{2D8B002B-4AEC-5F48-97AD-5C0A7868C351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B613C1AA-5E3D-064A-A24E-F8B00D93958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07644" y="2911047"/>
                <a:ext cx="238500" cy="476999"/>
                <a:chOff x="5068138" y="4939587"/>
                <a:chExt cx="609600" cy="1219200"/>
              </a:xfrm>
            </p:grpSpPr>
            <p:sp>
              <p:nvSpPr>
                <p:cNvPr id="305" name="Freeform: Shape 33">
                  <a:extLst>
                    <a:ext uri="{FF2B5EF4-FFF2-40B4-BE49-F238E27FC236}">
                      <a16:creationId xmlns:a16="http://schemas.microsoft.com/office/drawing/2014/main" id="{593458A3-39AB-3446-9DA5-AC30C1B9CE3E}"/>
                    </a:ext>
                  </a:extLst>
                </p:cNvPr>
                <p:cNvSpPr/>
                <p:nvPr/>
              </p:nvSpPr>
              <p:spPr>
                <a:xfrm>
                  <a:off x="5068138" y="4939587"/>
                  <a:ext cx="609600" cy="1219200"/>
                </a:xfrm>
                <a:custGeom>
                  <a:avLst/>
                  <a:gdLst>
                    <a:gd name="connsiteX0" fmla="*/ 0 w 609600"/>
                    <a:gd name="connsiteY0" fmla="*/ 0 h 1219200"/>
                    <a:gd name="connsiteX1" fmla="*/ 609600 w 609600"/>
                    <a:gd name="connsiteY1" fmla="*/ 0 h 1219200"/>
                    <a:gd name="connsiteX2" fmla="*/ 609600 w 609600"/>
                    <a:gd name="connsiteY2" fmla="*/ 1219200 h 1219200"/>
                    <a:gd name="connsiteX3" fmla="*/ 0 w 609600"/>
                    <a:gd name="connsiteY3" fmla="*/ 121920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2192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2192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06" name="Freeform: Shape 34">
                  <a:extLst>
                    <a:ext uri="{FF2B5EF4-FFF2-40B4-BE49-F238E27FC236}">
                      <a16:creationId xmlns:a16="http://schemas.microsoft.com/office/drawing/2014/main" id="{B25300F0-9FEC-6D45-A107-EF2974BF07D5}"/>
                    </a:ext>
                  </a:extLst>
                </p:cNvPr>
                <p:cNvSpPr/>
                <p:nvPr/>
              </p:nvSpPr>
              <p:spPr>
                <a:xfrm>
                  <a:off x="5144338" y="5815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07" name="Freeform: Shape 35">
                  <a:extLst>
                    <a:ext uri="{FF2B5EF4-FFF2-40B4-BE49-F238E27FC236}">
                      <a16:creationId xmlns:a16="http://schemas.microsoft.com/office/drawing/2014/main" id="{21CDF7F5-E457-6743-B8B2-BC390F25CC9C}"/>
                    </a:ext>
                  </a:extLst>
                </p:cNvPr>
                <p:cNvSpPr/>
                <p:nvPr/>
              </p:nvSpPr>
              <p:spPr>
                <a:xfrm>
                  <a:off x="5144338" y="50538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08" name="Freeform: Shape 36">
                  <a:extLst>
                    <a:ext uri="{FF2B5EF4-FFF2-40B4-BE49-F238E27FC236}">
                      <a16:creationId xmlns:a16="http://schemas.microsoft.com/office/drawing/2014/main" id="{29543540-4E22-7E48-8DE7-D1723FFBB17C}"/>
                    </a:ext>
                  </a:extLst>
                </p:cNvPr>
                <p:cNvSpPr/>
                <p:nvPr/>
              </p:nvSpPr>
              <p:spPr>
                <a:xfrm>
                  <a:off x="5144338" y="5968287"/>
                  <a:ext cx="457200" cy="76200"/>
                </a:xfrm>
                <a:custGeom>
                  <a:avLst/>
                  <a:gdLst>
                    <a:gd name="connsiteX0" fmla="*/ 0 w 457200"/>
                    <a:gd name="connsiteY0" fmla="*/ 0 h 76200"/>
                    <a:gd name="connsiteX1" fmla="*/ 457200 w 457200"/>
                    <a:gd name="connsiteY1" fmla="*/ 0 h 76200"/>
                    <a:gd name="connsiteX2" fmla="*/ 457200 w 457200"/>
                    <a:gd name="connsiteY2" fmla="*/ 76200 h 76200"/>
                    <a:gd name="connsiteX3" fmla="*/ 0 w 45720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76200">
                      <a:moveTo>
                        <a:pt x="0" y="0"/>
                      </a:moveTo>
                      <a:lnTo>
                        <a:pt x="457200" y="0"/>
                      </a:lnTo>
                      <a:lnTo>
                        <a:pt x="45720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0078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09" name="Freeform: Shape 37">
                  <a:extLst>
                    <a:ext uri="{FF2B5EF4-FFF2-40B4-BE49-F238E27FC236}">
                      <a16:creationId xmlns:a16="http://schemas.microsoft.com/office/drawing/2014/main" id="{577CFF09-77AC-624F-91ED-B0581803942A}"/>
                    </a:ext>
                  </a:extLst>
                </p:cNvPr>
                <p:cNvSpPr/>
                <p:nvPr/>
              </p:nvSpPr>
              <p:spPr>
                <a:xfrm>
                  <a:off x="5249113" y="5377737"/>
                  <a:ext cx="171450" cy="171450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10" name="Freeform: Shape 38">
                  <a:extLst>
                    <a:ext uri="{FF2B5EF4-FFF2-40B4-BE49-F238E27FC236}">
                      <a16:creationId xmlns:a16="http://schemas.microsoft.com/office/drawing/2014/main" id="{7088D1E7-359E-1D45-ADC6-A741FD96BE1C}"/>
                    </a:ext>
                  </a:extLst>
                </p:cNvPr>
                <p:cNvSpPr/>
                <p:nvPr/>
              </p:nvSpPr>
              <p:spPr>
                <a:xfrm>
                  <a:off x="5220538" y="5472987"/>
                  <a:ext cx="304800" cy="76200"/>
                </a:xfrm>
                <a:custGeom>
                  <a:avLst/>
                  <a:gdLst>
                    <a:gd name="connsiteX0" fmla="*/ 267653 w 304800"/>
                    <a:gd name="connsiteY0" fmla="*/ 76200 h 76200"/>
                    <a:gd name="connsiteX1" fmla="*/ 37147 w 304800"/>
                    <a:gd name="connsiteY1" fmla="*/ 76200 h 76200"/>
                    <a:gd name="connsiteX2" fmla="*/ 0 w 304800"/>
                    <a:gd name="connsiteY2" fmla="*/ 39052 h 76200"/>
                    <a:gd name="connsiteX3" fmla="*/ 0 w 304800"/>
                    <a:gd name="connsiteY3" fmla="*/ 37148 h 76200"/>
                    <a:gd name="connsiteX4" fmla="*/ 37147 w 304800"/>
                    <a:gd name="connsiteY4" fmla="*/ 0 h 76200"/>
                    <a:gd name="connsiteX5" fmla="*/ 267653 w 304800"/>
                    <a:gd name="connsiteY5" fmla="*/ 0 h 76200"/>
                    <a:gd name="connsiteX6" fmla="*/ 304800 w 304800"/>
                    <a:gd name="connsiteY6" fmla="*/ 37148 h 76200"/>
                    <a:gd name="connsiteX7" fmla="*/ 304800 w 304800"/>
                    <a:gd name="connsiteY7" fmla="*/ 39052 h 76200"/>
                    <a:gd name="connsiteX8" fmla="*/ 267653 w 304800"/>
                    <a:gd name="connsiteY8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00" h="76200">
                      <a:moveTo>
                        <a:pt x="267653" y="76200"/>
                      </a:moveTo>
                      <a:lnTo>
                        <a:pt x="37147" y="76200"/>
                      </a:lnTo>
                      <a:cubicBezTo>
                        <a:pt x="16193" y="76200"/>
                        <a:pt x="0" y="60007"/>
                        <a:pt x="0" y="39052"/>
                      </a:cubicBezTo>
                      <a:lnTo>
                        <a:pt x="0" y="37148"/>
                      </a:lnTo>
                      <a:cubicBezTo>
                        <a:pt x="0" y="16193"/>
                        <a:pt x="16193" y="0"/>
                        <a:pt x="37147" y="0"/>
                      </a:cubicBezTo>
                      <a:lnTo>
                        <a:pt x="267653" y="0"/>
                      </a:lnTo>
                      <a:cubicBezTo>
                        <a:pt x="288608" y="0"/>
                        <a:pt x="304800" y="16193"/>
                        <a:pt x="304800" y="37148"/>
                      </a:cubicBezTo>
                      <a:lnTo>
                        <a:pt x="304800" y="39052"/>
                      </a:lnTo>
                      <a:cubicBezTo>
                        <a:pt x="304800" y="60007"/>
                        <a:pt x="288608" y="76200"/>
                        <a:pt x="267653" y="7620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11" name="Freeform: Shape 39">
                  <a:extLst>
                    <a:ext uri="{FF2B5EF4-FFF2-40B4-BE49-F238E27FC236}">
                      <a16:creationId xmlns:a16="http://schemas.microsoft.com/office/drawing/2014/main" id="{7DD84510-6799-FA40-A9E4-B843D7379E9D}"/>
                    </a:ext>
                  </a:extLst>
                </p:cNvPr>
                <p:cNvSpPr/>
                <p:nvPr/>
              </p:nvSpPr>
              <p:spPr>
                <a:xfrm>
                  <a:off x="5363413" y="5415837"/>
                  <a:ext cx="114300" cy="114300"/>
                </a:xfrm>
                <a:custGeom>
                  <a:avLst/>
                  <a:gdLst>
                    <a:gd name="connsiteX0" fmla="*/ 11430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0 w 114300"/>
                    <a:gd name="connsiteY2" fmla="*/ 57150 h 114300"/>
                    <a:gd name="connsiteX3" fmla="*/ 57150 w 114300"/>
                    <a:gd name="connsiteY3" fmla="*/ 0 h 114300"/>
                    <a:gd name="connsiteX4" fmla="*/ 114300 w 114300"/>
                    <a:gd name="connsiteY4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14300">
                      <a:moveTo>
                        <a:pt x="114300" y="57150"/>
                      </a:moveTo>
                      <a:cubicBezTo>
                        <a:pt x="114300" y="88713"/>
                        <a:pt x="88713" y="114300"/>
                        <a:pt x="57150" y="114300"/>
                      </a:cubicBezTo>
                      <a:cubicBezTo>
                        <a:pt x="25587" y="114300"/>
                        <a:pt x="0" y="88713"/>
                        <a:pt x="0" y="57150"/>
                      </a:cubicBezTo>
                      <a:cubicBezTo>
                        <a:pt x="0" y="25587"/>
                        <a:pt x="25587" y="0"/>
                        <a:pt x="57150" y="0"/>
                      </a:cubicBezTo>
                      <a:cubicBezTo>
                        <a:pt x="88713" y="0"/>
                        <a:pt x="114300" y="25587"/>
                        <a:pt x="114300" y="57150"/>
                      </a:cubicBezTo>
                      <a:close/>
                    </a:path>
                  </a:pathLst>
                </a:custGeom>
                <a:solidFill>
                  <a:srgbClr val="50E6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1200" kern="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</p:grpSp>
        <p:sp>
          <p:nvSpPr>
            <p:cNvPr id="291" name="Rounded Rectangle 105">
              <a:extLst>
                <a:ext uri="{FF2B5EF4-FFF2-40B4-BE49-F238E27FC236}">
                  <a16:creationId xmlns:a16="http://schemas.microsoft.com/office/drawing/2014/main" id="{F82831DB-49D7-1A4C-9292-62C621F4B9BE}"/>
                </a:ext>
              </a:extLst>
            </p:cNvPr>
            <p:cNvSpPr/>
            <p:nvPr/>
          </p:nvSpPr>
          <p:spPr>
            <a:xfrm>
              <a:off x="5012328" y="2246756"/>
              <a:ext cx="1869656" cy="378507"/>
            </a:xfrm>
            <a:prstGeom prst="roundRect">
              <a:avLst>
                <a:gd name="adj" fmla="val 5935"/>
              </a:avLst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rot="0" spcFirstLastPara="0" vert="horz" wrap="square" lIns="89629" tIns="89629" rIns="89629" bIns="896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6374">
                <a:defRPr/>
              </a:pPr>
              <a:r>
                <a:rPr lang="en-US" sz="600">
                  <a:solidFill>
                    <a:srgbClr val="0078D3"/>
                  </a:solidFill>
                  <a:latin typeface="Segoe UI Semibold"/>
                  <a:ea typeface="Microsoft YaHei" panose="020B0503020204020204" pitchFamily="34" charset="-122"/>
                  <a:cs typeface="Futura Medium" panose="020B0602020204020303" pitchFamily="34" charset="-79"/>
                </a:rPr>
                <a:t>Azure Bare-Metal Dedicated</a:t>
              </a:r>
            </a:p>
            <a:p>
              <a:pPr defTabSz="896374">
                <a:defRPr/>
              </a:pPr>
              <a:r>
                <a:rPr lang="en-US" sz="600">
                  <a:solidFill>
                    <a:srgbClr val="0078D3"/>
                  </a:solidFill>
                  <a:latin typeface="Segoe UI Semibold"/>
                  <a:ea typeface="Microsoft YaHei" panose="020B0503020204020204" pitchFamily="34" charset="-122"/>
                  <a:cs typeface="Futura Medium" panose="020B0602020204020303" pitchFamily="34" charset="-79"/>
                </a:rPr>
                <a:t>Infrastructure</a:t>
              </a:r>
            </a:p>
          </p:txBody>
        </p: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1F0D733D-DD4A-D54A-B7FC-9D3142E68863}"/>
                </a:ext>
              </a:extLst>
            </p:cNvPr>
            <p:cNvGrpSpPr/>
            <p:nvPr/>
          </p:nvGrpSpPr>
          <p:grpSpPr>
            <a:xfrm>
              <a:off x="5281205" y="1463634"/>
              <a:ext cx="2923100" cy="695767"/>
              <a:chOff x="4415972" y="2188572"/>
              <a:chExt cx="3262729" cy="756193"/>
            </a:xfrm>
          </p:grpSpPr>
          <p:sp>
            <p:nvSpPr>
              <p:cNvPr id="293" name="Rounded Rectangle 105">
                <a:extLst>
                  <a:ext uri="{FF2B5EF4-FFF2-40B4-BE49-F238E27FC236}">
                    <a16:creationId xmlns:a16="http://schemas.microsoft.com/office/drawing/2014/main" id="{3B3DFBC1-9FB4-D644-8316-370D433B89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65961" y="2301695"/>
                <a:ext cx="3001251" cy="512420"/>
              </a:xfrm>
              <a:prstGeom prst="roundRect">
                <a:avLst>
                  <a:gd name="adj" fmla="val 2950"/>
                </a:avLst>
              </a:prstGeom>
              <a:noFill/>
              <a:ln w="19050" cap="flat" cmpd="sng" algn="ctr">
                <a:solidFill>
                  <a:srgbClr val="FFFFFF">
                    <a:lumMod val="65000"/>
                  </a:srgbClr>
                </a:solidFill>
                <a:prstDash val="sysDash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endParaRPr lang="en-US" sz="1050">
                  <a:solidFill>
                    <a:srgbClr val="3C3C41"/>
                  </a:solidFill>
                  <a:latin typeface="Segoe UI Semibold"/>
                  <a:ea typeface="Microsoft YaHei" panose="020B0503020204020204" pitchFamily="34" charset="-122"/>
                  <a:cs typeface="Futura Medium" panose="020B0602020204020303" pitchFamily="34" charset="-79"/>
                </a:endParaRPr>
              </a:p>
            </p:txBody>
          </p:sp>
          <p:sp>
            <p:nvSpPr>
              <p:cNvPr id="294" name="Rounded Rectangle 111">
                <a:extLst>
                  <a:ext uri="{FF2B5EF4-FFF2-40B4-BE49-F238E27FC236}">
                    <a16:creationId xmlns:a16="http://schemas.microsoft.com/office/drawing/2014/main" id="{215D6BA0-B0E2-3346-83BE-3CAD137ABB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51807" y="2670445"/>
                <a:ext cx="657006" cy="274320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600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NSX</a:t>
                </a:r>
              </a:p>
            </p:txBody>
          </p:sp>
          <p:sp>
            <p:nvSpPr>
              <p:cNvPr id="295" name="Rounded Rectangle 111">
                <a:extLst>
                  <a:ext uri="{FF2B5EF4-FFF2-40B4-BE49-F238E27FC236}">
                    <a16:creationId xmlns:a16="http://schemas.microsoft.com/office/drawing/2014/main" id="{52FE7044-8C0A-7B4E-8AE1-6EC7E1EE38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06536" y="2670445"/>
                <a:ext cx="672165" cy="274320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600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vSAN</a:t>
                </a:r>
              </a:p>
            </p:txBody>
          </p:sp>
          <p:sp>
            <p:nvSpPr>
              <p:cNvPr id="296" name="Rounded Rectangle 111">
                <a:extLst>
                  <a:ext uri="{FF2B5EF4-FFF2-40B4-BE49-F238E27FC236}">
                    <a16:creationId xmlns:a16="http://schemas.microsoft.com/office/drawing/2014/main" id="{710CF6BC-B668-2D45-B74A-4B76A2148C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7642" y="2670445"/>
                <a:ext cx="740065" cy="274320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600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ESXi</a:t>
                </a:r>
              </a:p>
            </p:txBody>
          </p:sp>
          <p:sp>
            <p:nvSpPr>
              <p:cNvPr id="297" name="Rounded Rectangle 111">
                <a:extLst>
                  <a:ext uri="{FF2B5EF4-FFF2-40B4-BE49-F238E27FC236}">
                    <a16:creationId xmlns:a16="http://schemas.microsoft.com/office/drawing/2014/main" id="{CACD2584-70E5-484A-8726-334E8D1B39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99799" y="2188572"/>
                <a:ext cx="2098318" cy="274321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600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vCenter</a:t>
                </a:r>
              </a:p>
            </p:txBody>
          </p:sp>
          <p:sp>
            <p:nvSpPr>
              <p:cNvPr id="298" name="Rounded Rectangle 111">
                <a:extLst>
                  <a:ext uri="{FF2B5EF4-FFF2-40B4-BE49-F238E27FC236}">
                    <a16:creationId xmlns:a16="http://schemas.microsoft.com/office/drawing/2014/main" id="{486F508B-D865-494F-9A9C-9CFD986D72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5972" y="2670445"/>
                <a:ext cx="657006" cy="274320"/>
              </a:xfrm>
              <a:prstGeom prst="roundRect">
                <a:avLst>
                  <a:gd name="adj" fmla="val 7861"/>
                </a:avLst>
              </a:prstGeom>
              <a:solidFill>
                <a:srgbClr val="EBEBEB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87880" tIns="87880" rIns="87880" bIns="87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8773">
                  <a:defRPr/>
                </a:pPr>
                <a:r>
                  <a:rPr lang="en-US" sz="600">
                    <a:solidFill>
                      <a:srgbClr val="3C3C41"/>
                    </a:solidFill>
                    <a:latin typeface="Segoe UI"/>
                    <a:ea typeface="Microsoft YaHei" panose="020B0503020204020204" pitchFamily="34" charset="-122"/>
                    <a:cs typeface="Futura Medium" panose="020B0602020204020303" pitchFamily="34" charset="-79"/>
                  </a:rPr>
                  <a:t>HCX</a:t>
                </a:r>
              </a:p>
            </p:txBody>
          </p:sp>
        </p:grpSp>
      </p:grp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D1EFE6A2-38BD-8E44-B152-FEED1432EE36}"/>
              </a:ext>
            </a:extLst>
          </p:cNvPr>
          <p:cNvCxnSpPr>
            <a:cxnSpLocks/>
          </p:cNvCxnSpPr>
          <p:nvPr/>
        </p:nvCxnSpPr>
        <p:spPr>
          <a:xfrm flipH="1" flipV="1">
            <a:off x="5520187" y="2589638"/>
            <a:ext cx="430" cy="967871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Freeform 13" title="Icon of a cloud">
            <a:extLst>
              <a:ext uri="{FF2B5EF4-FFF2-40B4-BE49-F238E27FC236}">
                <a16:creationId xmlns:a16="http://schemas.microsoft.com/office/drawing/2014/main" id="{6E89B655-2D4A-4E4F-B96A-7396B7255352}"/>
              </a:ext>
            </a:extLst>
          </p:cNvPr>
          <p:cNvSpPr>
            <a:spLocks noChangeAspect="1"/>
          </p:cNvSpPr>
          <p:nvPr/>
        </p:nvSpPr>
        <p:spPr bwMode="auto">
          <a:xfrm>
            <a:off x="4180593" y="2183839"/>
            <a:ext cx="7006216" cy="4227612"/>
          </a:xfrm>
          <a:custGeom>
            <a:avLst/>
            <a:gdLst>
              <a:gd name="T0" fmla="*/ 384 w 771"/>
              <a:gd name="T1" fmla="*/ 0 h 422"/>
              <a:gd name="T2" fmla="*/ 549 w 771"/>
              <a:gd name="T3" fmla="*/ 110 h 422"/>
              <a:gd name="T4" fmla="*/ 551 w 771"/>
              <a:gd name="T5" fmla="*/ 115 h 422"/>
              <a:gd name="T6" fmla="*/ 565 w 771"/>
              <a:gd name="T7" fmla="*/ 110 h 422"/>
              <a:gd name="T8" fmla="*/ 612 w 771"/>
              <a:gd name="T9" fmla="*/ 103 h 422"/>
              <a:gd name="T10" fmla="*/ 771 w 771"/>
              <a:gd name="T11" fmla="*/ 262 h 422"/>
              <a:gd name="T12" fmla="*/ 628 w 771"/>
              <a:gd name="T13" fmla="*/ 420 h 422"/>
              <a:gd name="T14" fmla="*/ 616 w 771"/>
              <a:gd name="T15" fmla="*/ 421 h 422"/>
              <a:gd name="T16" fmla="*/ 610 w 771"/>
              <a:gd name="T17" fmla="*/ 421 h 422"/>
              <a:gd name="T18" fmla="*/ 98 w 771"/>
              <a:gd name="T19" fmla="*/ 421 h 422"/>
              <a:gd name="T20" fmla="*/ 91 w 771"/>
              <a:gd name="T21" fmla="*/ 422 h 422"/>
              <a:gd name="T22" fmla="*/ 74 w 771"/>
              <a:gd name="T23" fmla="*/ 419 h 422"/>
              <a:gd name="T24" fmla="*/ 12 w 771"/>
              <a:gd name="T25" fmla="*/ 312 h 422"/>
              <a:gd name="T26" fmla="*/ 101 w 771"/>
              <a:gd name="T27" fmla="*/ 247 h 422"/>
              <a:gd name="T28" fmla="*/ 108 w 771"/>
              <a:gd name="T29" fmla="*/ 249 h 422"/>
              <a:gd name="T30" fmla="*/ 106 w 771"/>
              <a:gd name="T31" fmla="*/ 238 h 422"/>
              <a:gd name="T32" fmla="*/ 119 w 771"/>
              <a:gd name="T33" fmla="*/ 179 h 422"/>
              <a:gd name="T34" fmla="*/ 201 w 771"/>
              <a:gd name="T35" fmla="*/ 128 h 422"/>
              <a:gd name="T36" fmla="*/ 213 w 771"/>
              <a:gd name="T37" fmla="*/ 128 h 422"/>
              <a:gd name="T38" fmla="*/ 213 w 771"/>
              <a:gd name="T39" fmla="*/ 127 h 422"/>
              <a:gd name="T40" fmla="*/ 384 w 771"/>
              <a:gd name="T41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1" h="422">
                <a:moveTo>
                  <a:pt x="384" y="0"/>
                </a:moveTo>
                <a:cubicBezTo>
                  <a:pt x="458" y="0"/>
                  <a:pt x="522" y="46"/>
                  <a:pt x="549" y="110"/>
                </a:cubicBezTo>
                <a:cubicBezTo>
                  <a:pt x="551" y="115"/>
                  <a:pt x="551" y="115"/>
                  <a:pt x="551" y="115"/>
                </a:cubicBezTo>
                <a:cubicBezTo>
                  <a:pt x="565" y="110"/>
                  <a:pt x="565" y="110"/>
                  <a:pt x="565" y="110"/>
                </a:cubicBezTo>
                <a:cubicBezTo>
                  <a:pt x="580" y="105"/>
                  <a:pt x="596" y="103"/>
                  <a:pt x="612" y="103"/>
                </a:cubicBezTo>
                <a:cubicBezTo>
                  <a:pt x="700" y="103"/>
                  <a:pt x="771" y="174"/>
                  <a:pt x="771" y="262"/>
                </a:cubicBezTo>
                <a:cubicBezTo>
                  <a:pt x="771" y="344"/>
                  <a:pt x="708" y="412"/>
                  <a:pt x="628" y="420"/>
                </a:cubicBezTo>
                <a:cubicBezTo>
                  <a:pt x="616" y="421"/>
                  <a:pt x="616" y="421"/>
                  <a:pt x="616" y="421"/>
                </a:cubicBezTo>
                <a:cubicBezTo>
                  <a:pt x="610" y="421"/>
                  <a:pt x="610" y="421"/>
                  <a:pt x="610" y="421"/>
                </a:cubicBezTo>
                <a:cubicBezTo>
                  <a:pt x="98" y="421"/>
                  <a:pt x="98" y="421"/>
                  <a:pt x="98" y="421"/>
                </a:cubicBezTo>
                <a:cubicBezTo>
                  <a:pt x="91" y="422"/>
                  <a:pt x="91" y="422"/>
                  <a:pt x="91" y="422"/>
                </a:cubicBezTo>
                <a:cubicBezTo>
                  <a:pt x="85" y="421"/>
                  <a:pt x="79" y="420"/>
                  <a:pt x="74" y="419"/>
                </a:cubicBezTo>
                <a:cubicBezTo>
                  <a:pt x="27" y="406"/>
                  <a:pt x="0" y="359"/>
                  <a:pt x="12" y="312"/>
                </a:cubicBezTo>
                <a:cubicBezTo>
                  <a:pt x="23" y="271"/>
                  <a:pt x="61" y="245"/>
                  <a:pt x="101" y="247"/>
                </a:cubicBezTo>
                <a:cubicBezTo>
                  <a:pt x="108" y="249"/>
                  <a:pt x="108" y="249"/>
                  <a:pt x="108" y="249"/>
                </a:cubicBezTo>
                <a:cubicBezTo>
                  <a:pt x="106" y="238"/>
                  <a:pt x="106" y="238"/>
                  <a:pt x="106" y="238"/>
                </a:cubicBezTo>
                <a:cubicBezTo>
                  <a:pt x="105" y="218"/>
                  <a:pt x="109" y="198"/>
                  <a:pt x="119" y="179"/>
                </a:cubicBezTo>
                <a:cubicBezTo>
                  <a:pt x="137" y="148"/>
                  <a:pt x="168" y="130"/>
                  <a:pt x="201" y="128"/>
                </a:cubicBezTo>
                <a:cubicBezTo>
                  <a:pt x="213" y="128"/>
                  <a:pt x="213" y="128"/>
                  <a:pt x="213" y="128"/>
                </a:cubicBezTo>
                <a:cubicBezTo>
                  <a:pt x="213" y="127"/>
                  <a:pt x="213" y="127"/>
                  <a:pt x="213" y="127"/>
                </a:cubicBezTo>
                <a:cubicBezTo>
                  <a:pt x="236" y="53"/>
                  <a:pt x="304" y="0"/>
                  <a:pt x="384" y="0"/>
                </a:cubicBezTo>
                <a:close/>
              </a:path>
            </a:pathLst>
          </a:custGeom>
          <a:noFill/>
          <a:ln w="19050" cap="sq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B51E2895-1445-0341-A9EC-160E8AF85BFE}"/>
              </a:ext>
            </a:extLst>
          </p:cNvPr>
          <p:cNvSpPr/>
          <p:nvPr/>
        </p:nvSpPr>
        <p:spPr bwMode="auto">
          <a:xfrm>
            <a:off x="8565468" y="1128078"/>
            <a:ext cx="386213" cy="7684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60" tIns="143408" rIns="179260" bIns="1434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6" name="Rectangle: Rounded Corners 34">
            <a:extLst>
              <a:ext uri="{FF2B5EF4-FFF2-40B4-BE49-F238E27FC236}">
                <a16:creationId xmlns:a16="http://schemas.microsoft.com/office/drawing/2014/main" id="{754CB1B1-30BE-9E4F-BC53-0F4AC70C048F}"/>
              </a:ext>
            </a:extLst>
          </p:cNvPr>
          <p:cNvSpPr/>
          <p:nvPr/>
        </p:nvSpPr>
        <p:spPr bwMode="auto">
          <a:xfrm>
            <a:off x="4792024" y="4952467"/>
            <a:ext cx="1627565" cy="724828"/>
          </a:xfrm>
          <a:prstGeom prst="roundRect">
            <a:avLst/>
          </a:prstGeom>
          <a:noFill/>
          <a:ln w="19050" cap="sq">
            <a:solidFill>
              <a:schemeClr val="accent4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367" name="Rectangle: Rounded Corners 35">
            <a:extLst>
              <a:ext uri="{FF2B5EF4-FFF2-40B4-BE49-F238E27FC236}">
                <a16:creationId xmlns:a16="http://schemas.microsoft.com/office/drawing/2014/main" id="{4DD81C1D-BBC5-5C49-B258-369D35F104B6}"/>
              </a:ext>
            </a:extLst>
          </p:cNvPr>
          <p:cNvSpPr/>
          <p:nvPr/>
        </p:nvSpPr>
        <p:spPr bwMode="auto">
          <a:xfrm>
            <a:off x="1744295" y="1308364"/>
            <a:ext cx="4068478" cy="1443578"/>
          </a:xfrm>
          <a:prstGeom prst="roundRect">
            <a:avLst/>
          </a:prstGeom>
          <a:noFill/>
          <a:ln w="28575">
            <a:solidFill>
              <a:schemeClr val="accent1">
                <a:lumMod val="1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08" tIns="143367" rIns="179208" bIns="14336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6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48DC7BE1-FF7C-C947-9A21-C643C7876619}"/>
              </a:ext>
            </a:extLst>
          </p:cNvPr>
          <p:cNvGrpSpPr/>
          <p:nvPr/>
        </p:nvGrpSpPr>
        <p:grpSpPr>
          <a:xfrm>
            <a:off x="1664321" y="2148862"/>
            <a:ext cx="761868" cy="668942"/>
            <a:chOff x="7616519" y="4785178"/>
            <a:chExt cx="2484865" cy="1804729"/>
          </a:xfrm>
        </p:grpSpPr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95BDEFD2-A33B-CF4A-B17E-07AAA536B3FE}"/>
                </a:ext>
              </a:extLst>
            </p:cNvPr>
            <p:cNvGrpSpPr/>
            <p:nvPr/>
          </p:nvGrpSpPr>
          <p:grpSpPr>
            <a:xfrm>
              <a:off x="7616519" y="4785178"/>
              <a:ext cx="1804730" cy="1804729"/>
              <a:chOff x="5037519" y="5142545"/>
              <a:chExt cx="1219200" cy="1219200"/>
            </a:xfrm>
          </p:grpSpPr>
          <p:sp>
            <p:nvSpPr>
              <p:cNvPr id="375" name="Freeform: Shape 43">
                <a:extLst>
                  <a:ext uri="{FF2B5EF4-FFF2-40B4-BE49-F238E27FC236}">
                    <a16:creationId xmlns:a16="http://schemas.microsoft.com/office/drawing/2014/main" id="{756C1C12-CD55-B64D-86AB-874DAB4D9B00}"/>
                  </a:ext>
                </a:extLst>
              </p:cNvPr>
              <p:cNvSpPr/>
              <p:nvPr/>
            </p:nvSpPr>
            <p:spPr>
              <a:xfrm>
                <a:off x="5037519" y="5142545"/>
                <a:ext cx="609600" cy="1219200"/>
              </a:xfrm>
              <a:custGeom>
                <a:avLst/>
                <a:gdLst>
                  <a:gd name="connsiteX0" fmla="*/ 0 w 609600"/>
                  <a:gd name="connsiteY0" fmla="*/ 0 h 1219200"/>
                  <a:gd name="connsiteX1" fmla="*/ 609600 w 609600"/>
                  <a:gd name="connsiteY1" fmla="*/ 0 h 1219200"/>
                  <a:gd name="connsiteX2" fmla="*/ 609600 w 609600"/>
                  <a:gd name="connsiteY2" fmla="*/ 1219200 h 1219200"/>
                  <a:gd name="connsiteX3" fmla="*/ 0 w 609600"/>
                  <a:gd name="connsiteY3" fmla="*/ 12192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00" h="1219200">
                    <a:moveTo>
                      <a:pt x="0" y="0"/>
                    </a:moveTo>
                    <a:lnTo>
                      <a:pt x="609600" y="0"/>
                    </a:lnTo>
                    <a:lnTo>
                      <a:pt x="609600" y="1219200"/>
                    </a:lnTo>
                    <a:lnTo>
                      <a:pt x="0" y="1219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7E8724B5-6CDD-F84D-BFB5-1331233016C4}"/>
                  </a:ext>
                </a:extLst>
              </p:cNvPr>
              <p:cNvGrpSpPr/>
              <p:nvPr/>
            </p:nvGrpSpPr>
            <p:grpSpPr>
              <a:xfrm>
                <a:off x="5189919" y="5333045"/>
                <a:ext cx="1066800" cy="1028700"/>
                <a:chOff x="5189919" y="5333045"/>
                <a:chExt cx="1066800" cy="1028700"/>
              </a:xfrm>
            </p:grpSpPr>
            <p:sp>
              <p:nvSpPr>
                <p:cNvPr id="381" name="Freeform: Shape 49">
                  <a:extLst>
                    <a:ext uri="{FF2B5EF4-FFF2-40B4-BE49-F238E27FC236}">
                      <a16:creationId xmlns:a16="http://schemas.microsoft.com/office/drawing/2014/main" id="{BFDECDCF-0083-6A4A-BDC1-E3C943D44AB4}"/>
                    </a:ext>
                  </a:extLst>
                </p:cNvPr>
                <p:cNvSpPr/>
                <p:nvPr/>
              </p:nvSpPr>
              <p:spPr>
                <a:xfrm>
                  <a:off x="5647119" y="5752145"/>
                  <a:ext cx="609600" cy="609600"/>
                </a:xfrm>
                <a:custGeom>
                  <a:avLst/>
                  <a:gdLst>
                    <a:gd name="connsiteX0" fmla="*/ 0 w 609600"/>
                    <a:gd name="connsiteY0" fmla="*/ 0 h 609600"/>
                    <a:gd name="connsiteX1" fmla="*/ 609600 w 609600"/>
                    <a:gd name="connsiteY1" fmla="*/ 0 h 609600"/>
                    <a:gd name="connsiteX2" fmla="*/ 609600 w 609600"/>
                    <a:gd name="connsiteY2" fmla="*/ 609600 h 609600"/>
                    <a:gd name="connsiteX3" fmla="*/ 0 w 609600"/>
                    <a:gd name="connsiteY3" fmla="*/ 6096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6096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609600"/>
                      </a:lnTo>
                      <a:lnTo>
                        <a:pt x="0" y="6096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2" name="Freeform: Shape 50">
                  <a:extLst>
                    <a:ext uri="{FF2B5EF4-FFF2-40B4-BE49-F238E27FC236}">
                      <a16:creationId xmlns:a16="http://schemas.microsoft.com/office/drawing/2014/main" id="{D78B1237-095C-3545-8508-BE5E7110479B}"/>
                    </a:ext>
                  </a:extLst>
                </p:cNvPr>
                <p:cNvSpPr/>
                <p:nvPr/>
              </p:nvSpPr>
              <p:spPr>
                <a:xfrm>
                  <a:off x="5189919" y="53330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3" name="Freeform: Shape 51">
                  <a:extLst>
                    <a:ext uri="{FF2B5EF4-FFF2-40B4-BE49-F238E27FC236}">
                      <a16:creationId xmlns:a16="http://schemas.microsoft.com/office/drawing/2014/main" id="{8355C8B2-B075-B340-9FD5-FF317A15BFA4}"/>
                    </a:ext>
                  </a:extLst>
                </p:cNvPr>
                <p:cNvSpPr/>
                <p:nvPr/>
              </p:nvSpPr>
              <p:spPr>
                <a:xfrm>
                  <a:off x="5380419" y="53330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4" name="Freeform: Shape 52">
                  <a:extLst>
                    <a:ext uri="{FF2B5EF4-FFF2-40B4-BE49-F238E27FC236}">
                      <a16:creationId xmlns:a16="http://schemas.microsoft.com/office/drawing/2014/main" id="{03A30814-0657-7B47-AD7C-F54672DE659A}"/>
                    </a:ext>
                  </a:extLst>
                </p:cNvPr>
                <p:cNvSpPr/>
                <p:nvPr/>
              </p:nvSpPr>
              <p:spPr>
                <a:xfrm>
                  <a:off x="5189919" y="5523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5" name="Freeform: Shape 53">
                  <a:extLst>
                    <a:ext uri="{FF2B5EF4-FFF2-40B4-BE49-F238E27FC236}">
                      <a16:creationId xmlns:a16="http://schemas.microsoft.com/office/drawing/2014/main" id="{71F255FE-7C92-2947-ADEB-6E7A5C40AE0B}"/>
                    </a:ext>
                  </a:extLst>
                </p:cNvPr>
                <p:cNvSpPr/>
                <p:nvPr/>
              </p:nvSpPr>
              <p:spPr>
                <a:xfrm>
                  <a:off x="5380419" y="5523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6" name="Freeform: Shape 54">
                  <a:extLst>
                    <a:ext uri="{FF2B5EF4-FFF2-40B4-BE49-F238E27FC236}">
                      <a16:creationId xmlns:a16="http://schemas.microsoft.com/office/drawing/2014/main" id="{F2892CE2-C7F6-BE45-8CB2-B06F4675FF01}"/>
                    </a:ext>
                  </a:extLst>
                </p:cNvPr>
                <p:cNvSpPr/>
                <p:nvPr/>
              </p:nvSpPr>
              <p:spPr>
                <a:xfrm>
                  <a:off x="5189919" y="57140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7" name="Freeform: Shape 55">
                  <a:extLst>
                    <a:ext uri="{FF2B5EF4-FFF2-40B4-BE49-F238E27FC236}">
                      <a16:creationId xmlns:a16="http://schemas.microsoft.com/office/drawing/2014/main" id="{6823407B-CDB8-E940-BDED-5F203D12E609}"/>
                    </a:ext>
                  </a:extLst>
                </p:cNvPr>
                <p:cNvSpPr/>
                <p:nvPr/>
              </p:nvSpPr>
              <p:spPr>
                <a:xfrm>
                  <a:off x="5380419" y="57140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8" name="Freeform: Shape 56">
                  <a:extLst>
                    <a:ext uri="{FF2B5EF4-FFF2-40B4-BE49-F238E27FC236}">
                      <a16:creationId xmlns:a16="http://schemas.microsoft.com/office/drawing/2014/main" id="{05DEB01C-0D15-1E48-ABDF-CE44EF59A97F}"/>
                    </a:ext>
                  </a:extLst>
                </p:cNvPr>
                <p:cNvSpPr/>
                <p:nvPr/>
              </p:nvSpPr>
              <p:spPr>
                <a:xfrm>
                  <a:off x="5189919" y="5904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9" name="Freeform: Shape 57">
                  <a:extLst>
                    <a:ext uri="{FF2B5EF4-FFF2-40B4-BE49-F238E27FC236}">
                      <a16:creationId xmlns:a16="http://schemas.microsoft.com/office/drawing/2014/main" id="{83CBAE34-ED22-EE48-A872-CB4C6331D78F}"/>
                    </a:ext>
                  </a:extLst>
                </p:cNvPr>
                <p:cNvSpPr/>
                <p:nvPr/>
              </p:nvSpPr>
              <p:spPr>
                <a:xfrm>
                  <a:off x="5380419" y="5904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107C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BBA49290-03AC-2044-8A5A-9354C346D6A3}"/>
                  </a:ext>
                </a:extLst>
              </p:cNvPr>
              <p:cNvGrpSpPr/>
              <p:nvPr/>
            </p:nvGrpSpPr>
            <p:grpSpPr>
              <a:xfrm>
                <a:off x="5799519" y="5904545"/>
                <a:ext cx="304800" cy="457200"/>
                <a:chOff x="5799519" y="5904545"/>
                <a:chExt cx="304800" cy="457200"/>
              </a:xfrm>
            </p:grpSpPr>
            <p:sp>
              <p:nvSpPr>
                <p:cNvPr id="378" name="Freeform: Shape 46">
                  <a:extLst>
                    <a:ext uri="{FF2B5EF4-FFF2-40B4-BE49-F238E27FC236}">
                      <a16:creationId xmlns:a16="http://schemas.microsoft.com/office/drawing/2014/main" id="{D90053CD-A8A9-E14C-AE27-C9C7BEB55025}"/>
                    </a:ext>
                  </a:extLst>
                </p:cNvPr>
                <p:cNvSpPr/>
                <p:nvPr/>
              </p:nvSpPr>
              <p:spPr>
                <a:xfrm>
                  <a:off x="5875719" y="6209345"/>
                  <a:ext cx="152400" cy="152400"/>
                </a:xfrm>
                <a:custGeom>
                  <a:avLst/>
                  <a:gdLst>
                    <a:gd name="connsiteX0" fmla="*/ 0 w 152400"/>
                    <a:gd name="connsiteY0" fmla="*/ 0 h 152400"/>
                    <a:gd name="connsiteX1" fmla="*/ 152400 w 152400"/>
                    <a:gd name="connsiteY1" fmla="*/ 0 h 152400"/>
                    <a:gd name="connsiteX2" fmla="*/ 152400 w 152400"/>
                    <a:gd name="connsiteY2" fmla="*/ 152400 h 152400"/>
                    <a:gd name="connsiteX3" fmla="*/ 0 w 1524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5240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7F7F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79" name="Freeform: Shape 47">
                  <a:extLst>
                    <a:ext uri="{FF2B5EF4-FFF2-40B4-BE49-F238E27FC236}">
                      <a16:creationId xmlns:a16="http://schemas.microsoft.com/office/drawing/2014/main" id="{458CC2B6-C879-1948-B652-C10CE0312FE3}"/>
                    </a:ext>
                  </a:extLst>
                </p:cNvPr>
                <p:cNvSpPr/>
                <p:nvPr/>
              </p:nvSpPr>
              <p:spPr>
                <a:xfrm>
                  <a:off x="5799519" y="5904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9BF0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  <p:sp>
              <p:nvSpPr>
                <p:cNvPr id="380" name="Freeform: Shape 48">
                  <a:extLst>
                    <a:ext uri="{FF2B5EF4-FFF2-40B4-BE49-F238E27FC236}">
                      <a16:creationId xmlns:a16="http://schemas.microsoft.com/office/drawing/2014/main" id="{7490922E-8051-DF4D-B03D-CE7474258DD5}"/>
                    </a:ext>
                  </a:extLst>
                </p:cNvPr>
                <p:cNvSpPr/>
                <p:nvPr/>
              </p:nvSpPr>
              <p:spPr>
                <a:xfrm>
                  <a:off x="5990019" y="5904545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solidFill>
                  <a:srgbClr val="9BF0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202">
                    <a:defRPr/>
                  </a:pPr>
                  <a:endParaRPr lang="en-US" sz="1600">
                    <a:solidFill>
                      <a:srgbClr val="3C3C41"/>
                    </a:solidFill>
                    <a:latin typeface="Segoe UI"/>
                  </a:endParaRPr>
                </a:p>
              </p:txBody>
            </p:sp>
          </p:grpSp>
        </p:grp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A9A7C590-09F1-4B4A-B8C2-BFC8C8EDFAF1}"/>
                </a:ext>
              </a:extLst>
            </p:cNvPr>
            <p:cNvGrpSpPr/>
            <p:nvPr/>
          </p:nvGrpSpPr>
          <p:grpSpPr>
            <a:xfrm>
              <a:off x="9503556" y="5974957"/>
              <a:ext cx="597828" cy="597829"/>
              <a:chOff x="5608637" y="2887662"/>
              <a:chExt cx="1219200" cy="1219200"/>
            </a:xfrm>
          </p:grpSpPr>
          <p:sp>
            <p:nvSpPr>
              <p:cNvPr id="371" name="Freeform: Shape 39">
                <a:extLst>
                  <a:ext uri="{FF2B5EF4-FFF2-40B4-BE49-F238E27FC236}">
                    <a16:creationId xmlns:a16="http://schemas.microsoft.com/office/drawing/2014/main" id="{C2122C64-CBD0-9345-8695-219D94AF02AC}"/>
                  </a:ext>
                </a:extLst>
              </p:cNvPr>
              <p:cNvSpPr/>
              <p:nvPr/>
            </p:nvSpPr>
            <p:spPr>
              <a:xfrm>
                <a:off x="5608637" y="3649662"/>
                <a:ext cx="1219200" cy="457200"/>
              </a:xfrm>
              <a:custGeom>
                <a:avLst/>
                <a:gdLst>
                  <a:gd name="connsiteX0" fmla="*/ 0 w 1219200"/>
                  <a:gd name="connsiteY0" fmla="*/ 0 h 457200"/>
                  <a:gd name="connsiteX1" fmla="*/ 1219200 w 1219200"/>
                  <a:gd name="connsiteY1" fmla="*/ 0 h 457200"/>
                  <a:gd name="connsiteX2" fmla="*/ 1219200 w 1219200"/>
                  <a:gd name="connsiteY2" fmla="*/ 457200 h 457200"/>
                  <a:gd name="connsiteX3" fmla="*/ 0 w 1219200"/>
                  <a:gd name="connsiteY3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200" h="457200">
                    <a:moveTo>
                      <a:pt x="0" y="0"/>
                    </a:moveTo>
                    <a:lnTo>
                      <a:pt x="1219200" y="0"/>
                    </a:lnTo>
                    <a:lnTo>
                      <a:pt x="121920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  <p:sp>
            <p:nvSpPr>
              <p:cNvPr id="372" name="Freeform: Shape 40">
                <a:extLst>
                  <a:ext uri="{FF2B5EF4-FFF2-40B4-BE49-F238E27FC236}">
                    <a16:creationId xmlns:a16="http://schemas.microsoft.com/office/drawing/2014/main" id="{5FA88A6F-54C1-7F4B-BE14-55BA44F6C07A}"/>
                  </a:ext>
                </a:extLst>
              </p:cNvPr>
              <p:cNvSpPr/>
              <p:nvPr/>
            </p:nvSpPr>
            <p:spPr>
              <a:xfrm>
                <a:off x="5761037" y="2887662"/>
                <a:ext cx="304800" cy="304800"/>
              </a:xfrm>
              <a:custGeom>
                <a:avLst/>
                <a:gdLst>
                  <a:gd name="connsiteX0" fmla="*/ 304800 w 304800"/>
                  <a:gd name="connsiteY0" fmla="*/ 152400 h 304800"/>
                  <a:gd name="connsiteX1" fmla="*/ 152400 w 304800"/>
                  <a:gd name="connsiteY1" fmla="*/ 304800 h 304800"/>
                  <a:gd name="connsiteX2" fmla="*/ 0 w 304800"/>
                  <a:gd name="connsiteY2" fmla="*/ 152400 h 304800"/>
                  <a:gd name="connsiteX3" fmla="*/ 152400 w 304800"/>
                  <a:gd name="connsiteY3" fmla="*/ 0 h 304800"/>
                  <a:gd name="connsiteX4" fmla="*/ 304800 w 304800"/>
                  <a:gd name="connsiteY4" fmla="*/ 1524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304800">
                    <a:moveTo>
                      <a:pt x="304800" y="152400"/>
                    </a:moveTo>
                    <a:cubicBezTo>
                      <a:pt x="304800" y="236568"/>
                      <a:pt x="236568" y="304800"/>
                      <a:pt x="152400" y="304800"/>
                    </a:cubicBezTo>
                    <a:cubicBezTo>
                      <a:pt x="68232" y="304800"/>
                      <a:pt x="0" y="236568"/>
                      <a:pt x="0" y="152400"/>
                    </a:cubicBezTo>
                    <a:cubicBezTo>
                      <a:pt x="0" y="68232"/>
                      <a:pt x="68232" y="0"/>
                      <a:pt x="152400" y="0"/>
                    </a:cubicBezTo>
                    <a:cubicBezTo>
                      <a:pt x="236568" y="0"/>
                      <a:pt x="304800" y="68232"/>
                      <a:pt x="304800" y="1524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  <p:sp>
            <p:nvSpPr>
              <p:cNvPr id="373" name="Freeform: Shape 41">
                <a:extLst>
                  <a:ext uri="{FF2B5EF4-FFF2-40B4-BE49-F238E27FC236}">
                    <a16:creationId xmlns:a16="http://schemas.microsoft.com/office/drawing/2014/main" id="{3A748E94-A9FA-5246-BE51-29ED7DB68A8A}"/>
                  </a:ext>
                </a:extLst>
              </p:cNvPr>
              <p:cNvSpPr/>
              <p:nvPr/>
            </p:nvSpPr>
            <p:spPr>
              <a:xfrm>
                <a:off x="5608637" y="3268662"/>
                <a:ext cx="609600" cy="304800"/>
              </a:xfrm>
              <a:custGeom>
                <a:avLst/>
                <a:gdLst>
                  <a:gd name="connsiteX0" fmla="*/ 0 w 609600"/>
                  <a:gd name="connsiteY0" fmla="*/ 304800 h 304800"/>
                  <a:gd name="connsiteX1" fmla="*/ 304800 w 609600"/>
                  <a:gd name="connsiteY1" fmla="*/ 0 h 304800"/>
                  <a:gd name="connsiteX2" fmla="*/ 609600 w 609600"/>
                  <a:gd name="connsiteY2" fmla="*/ 304800 h 304800"/>
                  <a:gd name="connsiteX3" fmla="*/ 0 w 609600"/>
                  <a:gd name="connsiteY3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00" h="304800">
                    <a:moveTo>
                      <a:pt x="0" y="304800"/>
                    </a:moveTo>
                    <a:cubicBezTo>
                      <a:pt x="0" y="136208"/>
                      <a:pt x="136208" y="0"/>
                      <a:pt x="304800" y="0"/>
                    </a:cubicBezTo>
                    <a:cubicBezTo>
                      <a:pt x="473393" y="0"/>
                      <a:pt x="609600" y="136208"/>
                      <a:pt x="609600" y="304800"/>
                    </a:cubicBezTo>
                    <a:lnTo>
                      <a:pt x="0" y="304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  <p:sp>
            <p:nvSpPr>
              <p:cNvPr id="374" name="Freeform: Shape 42">
                <a:extLst>
                  <a:ext uri="{FF2B5EF4-FFF2-40B4-BE49-F238E27FC236}">
                    <a16:creationId xmlns:a16="http://schemas.microsoft.com/office/drawing/2014/main" id="{A7678C13-622A-8D47-9133-CA7E041357C6}"/>
                  </a:ext>
                </a:extLst>
              </p:cNvPr>
              <p:cNvSpPr/>
              <p:nvPr/>
            </p:nvSpPr>
            <p:spPr>
              <a:xfrm>
                <a:off x="6294437" y="3459162"/>
                <a:ext cx="533400" cy="114300"/>
              </a:xfrm>
              <a:custGeom>
                <a:avLst/>
                <a:gdLst>
                  <a:gd name="connsiteX0" fmla="*/ 0 w 533400"/>
                  <a:gd name="connsiteY0" fmla="*/ 0 h 114300"/>
                  <a:gd name="connsiteX1" fmla="*/ 533400 w 533400"/>
                  <a:gd name="connsiteY1" fmla="*/ 0 h 114300"/>
                  <a:gd name="connsiteX2" fmla="*/ 533400 w 533400"/>
                  <a:gd name="connsiteY2" fmla="*/ 114300 h 114300"/>
                  <a:gd name="connsiteX3" fmla="*/ 0 w 533400"/>
                  <a:gd name="connsiteY3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14300">
                    <a:moveTo>
                      <a:pt x="0" y="0"/>
                    </a:moveTo>
                    <a:lnTo>
                      <a:pt x="533400" y="0"/>
                    </a:lnTo>
                    <a:lnTo>
                      <a:pt x="533400" y="114300"/>
                    </a:lnTo>
                    <a:lnTo>
                      <a:pt x="0" y="11430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02">
                  <a:defRPr/>
                </a:pPr>
                <a:endParaRPr lang="en-US" sz="1600">
                  <a:solidFill>
                    <a:srgbClr val="3C3C41"/>
                  </a:solidFill>
                  <a:latin typeface="Segoe UI"/>
                </a:endParaRPr>
              </a:p>
            </p:txBody>
          </p:sp>
        </p:grpSp>
      </p:grpSp>
      <p:sp>
        <p:nvSpPr>
          <p:cNvPr id="390" name="TextBox 389">
            <a:extLst>
              <a:ext uri="{FF2B5EF4-FFF2-40B4-BE49-F238E27FC236}">
                <a16:creationId xmlns:a16="http://schemas.microsoft.com/office/drawing/2014/main" id="{D682E72B-E69C-6F41-8A01-30D95190895E}"/>
              </a:ext>
            </a:extLst>
          </p:cNvPr>
          <p:cNvSpPr txBox="1"/>
          <p:nvPr/>
        </p:nvSpPr>
        <p:spPr>
          <a:xfrm>
            <a:off x="3960569" y="2407725"/>
            <a:ext cx="1606448" cy="400417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algn="r"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00">
                <a:solidFill>
                  <a:srgbClr val="3C3C41"/>
                </a:solidFill>
                <a:latin typeface="Segoe UI"/>
              </a:rPr>
              <a:t>Customer Edge Router</a:t>
            </a:r>
            <a:endParaRPr lang="en-US" sz="800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1280BE2E-A69A-194C-938F-B7E795D34F5D}"/>
              </a:ext>
            </a:extLst>
          </p:cNvPr>
          <p:cNvSpPr txBox="1"/>
          <p:nvPr/>
        </p:nvSpPr>
        <p:spPr>
          <a:xfrm>
            <a:off x="5426147" y="3805696"/>
            <a:ext cx="1627564" cy="5112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00">
                <a:solidFill>
                  <a:srgbClr val="3C3C41"/>
                </a:solidFill>
                <a:latin typeface="Segoe UI"/>
              </a:rPr>
              <a:t>Microsoft Enterprise</a:t>
            </a:r>
            <a:br>
              <a:rPr lang="en-US" sz="800">
                <a:solidFill>
                  <a:srgbClr val="3C3C41"/>
                </a:solidFill>
                <a:latin typeface="Segoe UI"/>
              </a:rPr>
            </a:br>
            <a:r>
              <a:rPr lang="en-US" sz="800">
                <a:solidFill>
                  <a:srgbClr val="3C3C41"/>
                </a:solidFill>
                <a:latin typeface="Segoe UI"/>
              </a:rPr>
              <a:t>Edge (MSEE)</a:t>
            </a:r>
            <a:endParaRPr lang="en-US" sz="800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pic>
        <p:nvPicPr>
          <p:cNvPr id="392" name="Picture 391">
            <a:extLst>
              <a:ext uri="{FF2B5EF4-FFF2-40B4-BE49-F238E27FC236}">
                <a16:creationId xmlns:a16="http://schemas.microsoft.com/office/drawing/2014/main" id="{40F4C43A-1FC6-DD48-B270-6B35A0F47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066" y="4585884"/>
            <a:ext cx="445689" cy="780224"/>
          </a:xfrm>
          <a:prstGeom prst="rect">
            <a:avLst/>
          </a:prstGeom>
        </p:spPr>
      </p:pic>
      <p:sp>
        <p:nvSpPr>
          <p:cNvPr id="393" name="TextBox 392">
            <a:extLst>
              <a:ext uri="{FF2B5EF4-FFF2-40B4-BE49-F238E27FC236}">
                <a16:creationId xmlns:a16="http://schemas.microsoft.com/office/drawing/2014/main" id="{C4557AD2-3C0D-D549-8378-F2BC43E57F4E}"/>
              </a:ext>
            </a:extLst>
          </p:cNvPr>
          <p:cNvSpPr txBox="1"/>
          <p:nvPr/>
        </p:nvSpPr>
        <p:spPr>
          <a:xfrm>
            <a:off x="5240355" y="5220463"/>
            <a:ext cx="1399838" cy="4557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defTabSz="91402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Segoe UI Semibold"/>
              </a:rPr>
              <a:t>Azure VNET</a:t>
            </a:r>
          </a:p>
        </p:txBody>
      </p:sp>
      <p:pic>
        <p:nvPicPr>
          <p:cNvPr id="394" name="Graphic 105">
            <a:extLst>
              <a:ext uri="{FF2B5EF4-FFF2-40B4-BE49-F238E27FC236}">
                <a16:creationId xmlns:a16="http://schemas.microsoft.com/office/drawing/2014/main" id="{B96A1210-763F-564F-B5DE-56B709910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8436" y="5343339"/>
            <a:ext cx="412757" cy="195657"/>
          </a:xfrm>
          <a:prstGeom prst="rect">
            <a:avLst/>
          </a:prstGeom>
        </p:spPr>
      </p:pic>
      <p:sp>
        <p:nvSpPr>
          <p:cNvPr id="396" name="TextBox 395">
            <a:extLst>
              <a:ext uri="{FF2B5EF4-FFF2-40B4-BE49-F238E27FC236}">
                <a16:creationId xmlns:a16="http://schemas.microsoft.com/office/drawing/2014/main" id="{E932A4F4-7754-2B44-A067-4CEBEFB6A27F}"/>
              </a:ext>
            </a:extLst>
          </p:cNvPr>
          <p:cNvSpPr txBox="1"/>
          <p:nvPr/>
        </p:nvSpPr>
        <p:spPr>
          <a:xfrm>
            <a:off x="1082886" y="2778577"/>
            <a:ext cx="1716207" cy="5942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defTabSz="91402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100" b="1">
                <a:gradFill>
                  <a:gsLst>
                    <a:gs pos="2917">
                      <a:srgbClr val="3C3C41"/>
                    </a:gs>
                    <a:gs pos="30000">
                      <a:srgbClr val="3C3C41"/>
                    </a:gs>
                  </a:gsLst>
                  <a:lin ang="5400000" scaled="0"/>
                </a:gradFill>
                <a:latin typeface="Segoe UI"/>
              </a:rPr>
              <a:t>Customer Datacenter</a:t>
            </a:r>
          </a:p>
        </p:txBody>
      </p:sp>
      <p:grpSp>
        <p:nvGrpSpPr>
          <p:cNvPr id="397" name="Graphic 194">
            <a:extLst>
              <a:ext uri="{FF2B5EF4-FFF2-40B4-BE49-F238E27FC236}">
                <a16:creationId xmlns:a16="http://schemas.microsoft.com/office/drawing/2014/main" id="{C2A17693-F662-B148-8DA4-6B146698833A}"/>
              </a:ext>
            </a:extLst>
          </p:cNvPr>
          <p:cNvGrpSpPr/>
          <p:nvPr/>
        </p:nvGrpSpPr>
        <p:grpSpPr>
          <a:xfrm>
            <a:off x="5289594" y="2196973"/>
            <a:ext cx="430632" cy="429772"/>
            <a:chOff x="10849928" y="863324"/>
            <a:chExt cx="477000" cy="476047"/>
          </a:xfrm>
        </p:grpSpPr>
        <p:sp>
          <p:nvSpPr>
            <p:cNvPr id="398" name="Freeform: Shape 88">
              <a:extLst>
                <a:ext uri="{FF2B5EF4-FFF2-40B4-BE49-F238E27FC236}">
                  <a16:creationId xmlns:a16="http://schemas.microsoft.com/office/drawing/2014/main" id="{F20FDB89-2431-6441-922E-90E2BB76C089}"/>
                </a:ext>
              </a:extLst>
            </p:cNvPr>
            <p:cNvSpPr/>
            <p:nvPr/>
          </p:nvSpPr>
          <p:spPr>
            <a:xfrm>
              <a:off x="10849928" y="863324"/>
              <a:ext cx="477000" cy="476047"/>
            </a:xfrm>
            <a:custGeom>
              <a:avLst/>
              <a:gdLst>
                <a:gd name="connsiteX0" fmla="*/ 238024 w 477000"/>
                <a:gd name="connsiteY0" fmla="*/ 476048 h 476047"/>
                <a:gd name="connsiteX1" fmla="*/ 206605 w 477000"/>
                <a:gd name="connsiteY1" fmla="*/ 462719 h 476047"/>
                <a:gd name="connsiteX2" fmla="*/ 13329 w 477000"/>
                <a:gd name="connsiteY2" fmla="*/ 269443 h 476047"/>
                <a:gd name="connsiteX3" fmla="*/ 0 w 477000"/>
                <a:gd name="connsiteY3" fmla="*/ 238024 h 476047"/>
                <a:gd name="connsiteX4" fmla="*/ 13329 w 477000"/>
                <a:gd name="connsiteY4" fmla="*/ 206605 h 476047"/>
                <a:gd name="connsiteX5" fmla="*/ 206605 w 477000"/>
                <a:gd name="connsiteY5" fmla="*/ 13329 h 476047"/>
                <a:gd name="connsiteX6" fmla="*/ 238024 w 477000"/>
                <a:gd name="connsiteY6" fmla="*/ 0 h 476047"/>
                <a:gd name="connsiteX7" fmla="*/ 269443 w 477000"/>
                <a:gd name="connsiteY7" fmla="*/ 13329 h 476047"/>
                <a:gd name="connsiteX8" fmla="*/ 463671 w 477000"/>
                <a:gd name="connsiteY8" fmla="*/ 207557 h 476047"/>
                <a:gd name="connsiteX9" fmla="*/ 477000 w 477000"/>
                <a:gd name="connsiteY9" fmla="*/ 238976 h 476047"/>
                <a:gd name="connsiteX10" fmla="*/ 463671 w 477000"/>
                <a:gd name="connsiteY10" fmla="*/ 270395 h 476047"/>
                <a:gd name="connsiteX11" fmla="*/ 269443 w 477000"/>
                <a:gd name="connsiteY11" fmla="*/ 462719 h 476047"/>
                <a:gd name="connsiteX12" fmla="*/ 238024 w 477000"/>
                <a:gd name="connsiteY12" fmla="*/ 476048 h 4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000" h="476047">
                  <a:moveTo>
                    <a:pt x="238024" y="476048"/>
                  </a:moveTo>
                  <a:cubicBezTo>
                    <a:pt x="226599" y="476048"/>
                    <a:pt x="215174" y="471288"/>
                    <a:pt x="206605" y="462719"/>
                  </a:cubicBezTo>
                  <a:lnTo>
                    <a:pt x="13329" y="269443"/>
                  </a:lnTo>
                  <a:cubicBezTo>
                    <a:pt x="4760" y="260874"/>
                    <a:pt x="0" y="249449"/>
                    <a:pt x="0" y="238024"/>
                  </a:cubicBezTo>
                  <a:cubicBezTo>
                    <a:pt x="0" y="226599"/>
                    <a:pt x="4760" y="215174"/>
                    <a:pt x="13329" y="206605"/>
                  </a:cubicBezTo>
                  <a:lnTo>
                    <a:pt x="206605" y="13329"/>
                  </a:lnTo>
                  <a:cubicBezTo>
                    <a:pt x="215174" y="4760"/>
                    <a:pt x="226599" y="0"/>
                    <a:pt x="238024" y="0"/>
                  </a:cubicBezTo>
                  <a:cubicBezTo>
                    <a:pt x="249449" y="0"/>
                    <a:pt x="260874" y="4760"/>
                    <a:pt x="269443" y="13329"/>
                  </a:cubicBezTo>
                  <a:lnTo>
                    <a:pt x="463671" y="207557"/>
                  </a:lnTo>
                  <a:cubicBezTo>
                    <a:pt x="472240" y="216126"/>
                    <a:pt x="477000" y="226599"/>
                    <a:pt x="477000" y="238976"/>
                  </a:cubicBezTo>
                  <a:cubicBezTo>
                    <a:pt x="477000" y="250401"/>
                    <a:pt x="472240" y="261826"/>
                    <a:pt x="463671" y="270395"/>
                  </a:cubicBezTo>
                  <a:lnTo>
                    <a:pt x="269443" y="462719"/>
                  </a:lnTo>
                  <a:cubicBezTo>
                    <a:pt x="260874" y="471288"/>
                    <a:pt x="249449" y="476048"/>
                    <a:pt x="238024" y="476048"/>
                  </a:cubicBezTo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Freeform: Shape 89">
              <a:extLst>
                <a:ext uri="{FF2B5EF4-FFF2-40B4-BE49-F238E27FC236}">
                  <a16:creationId xmlns:a16="http://schemas.microsoft.com/office/drawing/2014/main" id="{CF7DC7D9-0B37-5349-A051-7F6CE8ADD9FC}"/>
                </a:ext>
              </a:extLst>
            </p:cNvPr>
            <p:cNvSpPr/>
            <p:nvPr/>
          </p:nvSpPr>
          <p:spPr>
            <a:xfrm>
              <a:off x="10849928" y="863324"/>
              <a:ext cx="329425" cy="378934"/>
            </a:xfrm>
            <a:custGeom>
              <a:avLst/>
              <a:gdLst>
                <a:gd name="connsiteX0" fmla="*/ 269443 w 329425"/>
                <a:gd name="connsiteY0" fmla="*/ 13329 h 378934"/>
                <a:gd name="connsiteX1" fmla="*/ 238024 w 329425"/>
                <a:gd name="connsiteY1" fmla="*/ 0 h 378934"/>
                <a:gd name="connsiteX2" fmla="*/ 206605 w 329425"/>
                <a:gd name="connsiteY2" fmla="*/ 13329 h 378934"/>
                <a:gd name="connsiteX3" fmla="*/ 13329 w 329425"/>
                <a:gd name="connsiteY3" fmla="*/ 206605 h 378934"/>
                <a:gd name="connsiteX4" fmla="*/ 0 w 329425"/>
                <a:gd name="connsiteY4" fmla="*/ 238024 h 378934"/>
                <a:gd name="connsiteX5" fmla="*/ 13329 w 329425"/>
                <a:gd name="connsiteY5" fmla="*/ 269443 h 378934"/>
                <a:gd name="connsiteX6" fmla="*/ 122820 w 329425"/>
                <a:gd name="connsiteY6" fmla="*/ 378934 h 378934"/>
                <a:gd name="connsiteX7" fmla="*/ 329425 w 329425"/>
                <a:gd name="connsiteY7" fmla="*/ 73311 h 378934"/>
                <a:gd name="connsiteX8" fmla="*/ 269443 w 329425"/>
                <a:gd name="connsiteY8" fmla="*/ 13329 h 3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25" h="378934">
                  <a:moveTo>
                    <a:pt x="269443" y="13329"/>
                  </a:moveTo>
                  <a:cubicBezTo>
                    <a:pt x="260874" y="4760"/>
                    <a:pt x="249449" y="0"/>
                    <a:pt x="238024" y="0"/>
                  </a:cubicBezTo>
                  <a:cubicBezTo>
                    <a:pt x="226599" y="0"/>
                    <a:pt x="215174" y="4760"/>
                    <a:pt x="206605" y="13329"/>
                  </a:cubicBezTo>
                  <a:lnTo>
                    <a:pt x="13329" y="206605"/>
                  </a:lnTo>
                  <a:cubicBezTo>
                    <a:pt x="4760" y="215174"/>
                    <a:pt x="0" y="226599"/>
                    <a:pt x="0" y="238024"/>
                  </a:cubicBezTo>
                  <a:cubicBezTo>
                    <a:pt x="0" y="249449"/>
                    <a:pt x="4760" y="260874"/>
                    <a:pt x="13329" y="269443"/>
                  </a:cubicBezTo>
                  <a:lnTo>
                    <a:pt x="122820" y="378934"/>
                  </a:lnTo>
                  <a:lnTo>
                    <a:pt x="329425" y="73311"/>
                  </a:lnTo>
                  <a:lnTo>
                    <a:pt x="269443" y="13329"/>
                  </a:lnTo>
                  <a:close/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Freeform: Shape 90">
              <a:extLst>
                <a:ext uri="{FF2B5EF4-FFF2-40B4-BE49-F238E27FC236}">
                  <a16:creationId xmlns:a16="http://schemas.microsoft.com/office/drawing/2014/main" id="{E297CF5F-EBB1-4B4E-BD82-92F5B0D766F3}"/>
                </a:ext>
              </a:extLst>
            </p:cNvPr>
            <p:cNvSpPr/>
            <p:nvPr/>
          </p:nvSpPr>
          <p:spPr>
            <a:xfrm>
              <a:off x="11025113" y="905216"/>
              <a:ext cx="125676" cy="154239"/>
            </a:xfrm>
            <a:custGeom>
              <a:avLst/>
              <a:gdLst>
                <a:gd name="connsiteX0" fmla="*/ 62838 w 125676"/>
                <a:gd name="connsiteY0" fmla="*/ 0 h 154239"/>
                <a:gd name="connsiteX1" fmla="*/ 0 w 125676"/>
                <a:gd name="connsiteY1" fmla="*/ 62838 h 154239"/>
                <a:gd name="connsiteX2" fmla="*/ 44749 w 125676"/>
                <a:gd name="connsiteY2" fmla="*/ 62838 h 154239"/>
                <a:gd name="connsiteX3" fmla="*/ 44749 w 125676"/>
                <a:gd name="connsiteY3" fmla="*/ 154240 h 154239"/>
                <a:gd name="connsiteX4" fmla="*/ 81880 w 125676"/>
                <a:gd name="connsiteY4" fmla="*/ 154240 h 154239"/>
                <a:gd name="connsiteX5" fmla="*/ 81880 w 125676"/>
                <a:gd name="connsiteY5" fmla="*/ 62838 h 154239"/>
                <a:gd name="connsiteX6" fmla="*/ 125677 w 125676"/>
                <a:gd name="connsiteY6" fmla="*/ 62838 h 1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4239">
                  <a:moveTo>
                    <a:pt x="62838" y="0"/>
                  </a:moveTo>
                  <a:lnTo>
                    <a:pt x="0" y="62838"/>
                  </a:lnTo>
                  <a:lnTo>
                    <a:pt x="44749" y="62838"/>
                  </a:lnTo>
                  <a:lnTo>
                    <a:pt x="44749" y="154240"/>
                  </a:lnTo>
                  <a:lnTo>
                    <a:pt x="81880" y="154240"/>
                  </a:lnTo>
                  <a:lnTo>
                    <a:pt x="81880" y="62838"/>
                  </a:lnTo>
                  <a:lnTo>
                    <a:pt x="125677" y="62838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Freeform: Shape 91">
              <a:extLst>
                <a:ext uri="{FF2B5EF4-FFF2-40B4-BE49-F238E27FC236}">
                  <a16:creationId xmlns:a16="http://schemas.microsoft.com/office/drawing/2014/main" id="{69A5F962-82E8-1243-AC0E-C56CC0C8CF62}"/>
                </a:ext>
              </a:extLst>
            </p:cNvPr>
            <p:cNvSpPr/>
            <p:nvPr/>
          </p:nvSpPr>
          <p:spPr>
            <a:xfrm>
              <a:off x="11025113" y="1145144"/>
              <a:ext cx="125676" cy="152335"/>
            </a:xfrm>
            <a:custGeom>
              <a:avLst/>
              <a:gdLst>
                <a:gd name="connsiteX0" fmla="*/ 62838 w 125676"/>
                <a:gd name="connsiteY0" fmla="*/ 152335 h 152335"/>
                <a:gd name="connsiteX1" fmla="*/ 125677 w 125676"/>
                <a:gd name="connsiteY1" fmla="*/ 89497 h 152335"/>
                <a:gd name="connsiteX2" fmla="*/ 80928 w 125676"/>
                <a:gd name="connsiteY2" fmla="*/ 89497 h 152335"/>
                <a:gd name="connsiteX3" fmla="*/ 80928 w 125676"/>
                <a:gd name="connsiteY3" fmla="*/ 0 h 152335"/>
                <a:gd name="connsiteX4" fmla="*/ 43796 w 125676"/>
                <a:gd name="connsiteY4" fmla="*/ 0 h 152335"/>
                <a:gd name="connsiteX5" fmla="*/ 43796 w 125676"/>
                <a:gd name="connsiteY5" fmla="*/ 89497 h 152335"/>
                <a:gd name="connsiteX6" fmla="*/ 0 w 125676"/>
                <a:gd name="connsiteY6" fmla="*/ 89497 h 1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2335">
                  <a:moveTo>
                    <a:pt x="62838" y="152335"/>
                  </a:moveTo>
                  <a:lnTo>
                    <a:pt x="125677" y="89497"/>
                  </a:lnTo>
                  <a:lnTo>
                    <a:pt x="80928" y="89497"/>
                  </a:lnTo>
                  <a:lnTo>
                    <a:pt x="80928" y="0"/>
                  </a:lnTo>
                  <a:lnTo>
                    <a:pt x="43796" y="0"/>
                  </a:lnTo>
                  <a:lnTo>
                    <a:pt x="43796" y="89497"/>
                  </a:lnTo>
                  <a:lnTo>
                    <a:pt x="0" y="8949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Freeform: Shape 92">
              <a:extLst>
                <a:ext uri="{FF2B5EF4-FFF2-40B4-BE49-F238E27FC236}">
                  <a16:creationId xmlns:a16="http://schemas.microsoft.com/office/drawing/2014/main" id="{EC0AC95F-C866-3F4B-A6E7-FD3D8DFF06C6}"/>
                </a:ext>
              </a:extLst>
            </p:cNvPr>
            <p:cNvSpPr/>
            <p:nvPr/>
          </p:nvSpPr>
          <p:spPr>
            <a:xfrm>
              <a:off x="11117466" y="1038509"/>
              <a:ext cx="147574" cy="125676"/>
            </a:xfrm>
            <a:custGeom>
              <a:avLst/>
              <a:gdLst>
                <a:gd name="connsiteX0" fmla="*/ 0 w 147574"/>
                <a:gd name="connsiteY0" fmla="*/ 62838 h 125676"/>
                <a:gd name="connsiteX1" fmla="*/ 62838 w 147574"/>
                <a:gd name="connsiteY1" fmla="*/ 125677 h 125676"/>
                <a:gd name="connsiteX2" fmla="*/ 62838 w 147574"/>
                <a:gd name="connsiteY2" fmla="*/ 81880 h 125676"/>
                <a:gd name="connsiteX3" fmla="*/ 147575 w 147574"/>
                <a:gd name="connsiteY3" fmla="*/ 81880 h 125676"/>
                <a:gd name="connsiteX4" fmla="*/ 147575 w 147574"/>
                <a:gd name="connsiteY4" fmla="*/ 43796 h 125676"/>
                <a:gd name="connsiteX5" fmla="*/ 62838 w 147574"/>
                <a:gd name="connsiteY5" fmla="*/ 43796 h 125676"/>
                <a:gd name="connsiteX6" fmla="*/ 62838 w 147574"/>
                <a:gd name="connsiteY6" fmla="*/ 0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74" h="125676">
                  <a:moveTo>
                    <a:pt x="0" y="62838"/>
                  </a:moveTo>
                  <a:lnTo>
                    <a:pt x="62838" y="125677"/>
                  </a:lnTo>
                  <a:lnTo>
                    <a:pt x="62838" y="81880"/>
                  </a:lnTo>
                  <a:lnTo>
                    <a:pt x="147575" y="81880"/>
                  </a:lnTo>
                  <a:lnTo>
                    <a:pt x="147575" y="43796"/>
                  </a:lnTo>
                  <a:lnTo>
                    <a:pt x="62838" y="43796"/>
                  </a:lnTo>
                  <a:lnTo>
                    <a:pt x="62838" y="0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Freeform: Shape 93">
              <a:extLst>
                <a:ext uri="{FF2B5EF4-FFF2-40B4-BE49-F238E27FC236}">
                  <a16:creationId xmlns:a16="http://schemas.microsoft.com/office/drawing/2014/main" id="{8D4E95BE-69F1-6546-9219-B884097DAB79}"/>
                </a:ext>
              </a:extLst>
            </p:cNvPr>
            <p:cNvSpPr/>
            <p:nvPr/>
          </p:nvSpPr>
          <p:spPr>
            <a:xfrm>
              <a:off x="10910862" y="1038509"/>
              <a:ext cx="148526" cy="125676"/>
            </a:xfrm>
            <a:custGeom>
              <a:avLst/>
              <a:gdLst>
                <a:gd name="connsiteX0" fmla="*/ 148527 w 148526"/>
                <a:gd name="connsiteY0" fmla="*/ 62838 h 125676"/>
                <a:gd name="connsiteX1" fmla="*/ 85689 w 148526"/>
                <a:gd name="connsiteY1" fmla="*/ 0 h 125676"/>
                <a:gd name="connsiteX2" fmla="*/ 85689 w 148526"/>
                <a:gd name="connsiteY2" fmla="*/ 43796 h 125676"/>
                <a:gd name="connsiteX3" fmla="*/ 0 w 148526"/>
                <a:gd name="connsiteY3" fmla="*/ 43796 h 125676"/>
                <a:gd name="connsiteX4" fmla="*/ 0 w 148526"/>
                <a:gd name="connsiteY4" fmla="*/ 81880 h 125676"/>
                <a:gd name="connsiteX5" fmla="*/ 85689 w 148526"/>
                <a:gd name="connsiteY5" fmla="*/ 81880 h 125676"/>
                <a:gd name="connsiteX6" fmla="*/ 85689 w 148526"/>
                <a:gd name="connsiteY6" fmla="*/ 125677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26" h="125676">
                  <a:moveTo>
                    <a:pt x="148527" y="62838"/>
                  </a:moveTo>
                  <a:lnTo>
                    <a:pt x="85689" y="0"/>
                  </a:lnTo>
                  <a:lnTo>
                    <a:pt x="85689" y="43796"/>
                  </a:lnTo>
                  <a:lnTo>
                    <a:pt x="0" y="43796"/>
                  </a:lnTo>
                  <a:lnTo>
                    <a:pt x="0" y="81880"/>
                  </a:lnTo>
                  <a:lnTo>
                    <a:pt x="85689" y="81880"/>
                  </a:lnTo>
                  <a:lnTo>
                    <a:pt x="85689" y="12567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11" name="Graphic 410">
            <a:extLst>
              <a:ext uri="{FF2B5EF4-FFF2-40B4-BE49-F238E27FC236}">
                <a16:creationId xmlns:a16="http://schemas.microsoft.com/office/drawing/2014/main" id="{E135BCD5-33F5-D345-AF9A-386EECC14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4904" y="4893479"/>
            <a:ext cx="380160" cy="380160"/>
          </a:xfrm>
          <a:prstGeom prst="rect">
            <a:avLst/>
          </a:prstGeom>
        </p:spPr>
      </p:pic>
      <p:sp>
        <p:nvSpPr>
          <p:cNvPr id="412" name="TextBox 411">
            <a:extLst>
              <a:ext uri="{FF2B5EF4-FFF2-40B4-BE49-F238E27FC236}">
                <a16:creationId xmlns:a16="http://schemas.microsoft.com/office/drawing/2014/main" id="{5C9467D9-505F-8F45-9B66-132CEF109561}"/>
              </a:ext>
            </a:extLst>
          </p:cNvPr>
          <p:cNvSpPr txBox="1"/>
          <p:nvPr/>
        </p:nvSpPr>
        <p:spPr>
          <a:xfrm>
            <a:off x="8042572" y="5170937"/>
            <a:ext cx="1399838" cy="455733"/>
          </a:xfrm>
          <a:prstGeom prst="rect">
            <a:avLst/>
          </a:prstGeom>
          <a:noFill/>
        </p:spPr>
        <p:txBody>
          <a:bodyPr wrap="square" lIns="179208" tIns="143367" rIns="179208" bIns="143367" rtlCol="0">
            <a:spAutoFit/>
          </a:bodyPr>
          <a:lstStyle/>
          <a:p>
            <a:pPr defTabSz="91402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Segoe UI Semibold"/>
              </a:rPr>
              <a:t>AVS</a:t>
            </a:r>
          </a:p>
        </p:txBody>
      </p:sp>
      <p:sp>
        <p:nvSpPr>
          <p:cNvPr id="413" name="Rectangle: Rounded Corners 83">
            <a:extLst>
              <a:ext uri="{FF2B5EF4-FFF2-40B4-BE49-F238E27FC236}">
                <a16:creationId xmlns:a16="http://schemas.microsoft.com/office/drawing/2014/main" id="{D83DD0C7-B26B-9A43-9F29-CDCE8D46959D}"/>
              </a:ext>
            </a:extLst>
          </p:cNvPr>
          <p:cNvSpPr/>
          <p:nvPr/>
        </p:nvSpPr>
        <p:spPr bwMode="auto">
          <a:xfrm>
            <a:off x="8131376" y="4486855"/>
            <a:ext cx="2610240" cy="1142076"/>
          </a:xfrm>
          <a:prstGeom prst="roundRect">
            <a:avLst/>
          </a:prstGeom>
          <a:noFill/>
          <a:ln w="19050" cap="sq">
            <a:solidFill>
              <a:schemeClr val="accent4"/>
            </a:solidFill>
            <a:prstDash val="dash"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defTabSz="914296"/>
            <a:endParaRPr lang="en-US" sz="16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"/>
            </a:endParaRP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6E0E4C5F-3AAD-324C-BE61-4DBEBA6A8EE9}"/>
              </a:ext>
            </a:extLst>
          </p:cNvPr>
          <p:cNvSpPr txBox="1"/>
          <p:nvPr/>
        </p:nvSpPr>
        <p:spPr>
          <a:xfrm>
            <a:off x="8394963" y="3527177"/>
            <a:ext cx="1295550" cy="622016"/>
          </a:xfrm>
          <a:prstGeom prst="rect">
            <a:avLst/>
          </a:prstGeom>
          <a:noFill/>
        </p:spPr>
        <p:txBody>
          <a:bodyPr wrap="square" lIns="179260" tIns="143408" rIns="179260" bIns="143408" rtlCol="0">
            <a:spAutoFit/>
          </a:bodyPr>
          <a:lstStyle/>
          <a:p>
            <a:pPr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00" b="1">
                <a:solidFill>
                  <a:srgbClr val="3C3C41"/>
                </a:solidFill>
                <a:latin typeface="Segoe UI"/>
              </a:rPr>
              <a:t>Dedicated</a:t>
            </a:r>
            <a:r>
              <a:rPr lang="en-US" sz="800">
                <a:solidFill>
                  <a:srgbClr val="3C3C41"/>
                </a:solidFill>
                <a:latin typeface="Segoe UI"/>
              </a:rPr>
              <a:t> Microsoft Enterprise Edge (D-MSEE)</a:t>
            </a:r>
            <a:endParaRPr lang="en-US" sz="800">
              <a:gradFill>
                <a:gsLst>
                  <a:gs pos="2917">
                    <a:srgbClr val="3C3C41"/>
                  </a:gs>
                  <a:gs pos="30000">
                    <a:srgbClr val="3C3C41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A4B2BD66-9F78-FE45-8DB1-822006173CBE}"/>
              </a:ext>
            </a:extLst>
          </p:cNvPr>
          <p:cNvSpPr txBox="1"/>
          <p:nvPr/>
        </p:nvSpPr>
        <p:spPr>
          <a:xfrm>
            <a:off x="4375268" y="3136612"/>
            <a:ext cx="992002" cy="400417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defTabSz="91437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800">
                <a:gradFill>
                  <a:gsLst>
                    <a:gs pos="2917">
                      <a:srgbClr val="3C3C41"/>
                    </a:gs>
                    <a:gs pos="30000">
                      <a:srgbClr val="3C3C41"/>
                    </a:gs>
                  </a:gsLst>
                  <a:lin ang="5400000" scaled="0"/>
                </a:gradFill>
                <a:latin typeface="Segoe UI"/>
              </a:rPr>
              <a:t>ExpressRoute</a:t>
            </a:r>
          </a:p>
        </p:txBody>
      </p:sp>
      <p:pic>
        <p:nvPicPr>
          <p:cNvPr id="424" name="Graphic 423">
            <a:extLst>
              <a:ext uri="{FF2B5EF4-FFF2-40B4-BE49-F238E27FC236}">
                <a16:creationId xmlns:a16="http://schemas.microsoft.com/office/drawing/2014/main" id="{B5FC09CF-36F8-3F49-B527-8F887B50E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4487" y="2931043"/>
            <a:ext cx="627438" cy="281862"/>
          </a:xfrm>
          <a:prstGeom prst="rect">
            <a:avLst/>
          </a:prstGeom>
        </p:spPr>
      </p:pic>
      <p:sp>
        <p:nvSpPr>
          <p:cNvPr id="426" name="TextBox 425">
            <a:extLst>
              <a:ext uri="{FF2B5EF4-FFF2-40B4-BE49-F238E27FC236}">
                <a16:creationId xmlns:a16="http://schemas.microsoft.com/office/drawing/2014/main" id="{6D53AED5-DCC7-CF42-80F3-B1F1504DEB8F}"/>
              </a:ext>
            </a:extLst>
          </p:cNvPr>
          <p:cNvSpPr txBox="1"/>
          <p:nvPr/>
        </p:nvSpPr>
        <p:spPr>
          <a:xfrm>
            <a:off x="6459241" y="3059216"/>
            <a:ext cx="1149095" cy="566616"/>
          </a:xfrm>
          <a:prstGeom prst="rect">
            <a:avLst/>
          </a:prstGeom>
          <a:noFill/>
        </p:spPr>
        <p:txBody>
          <a:bodyPr wrap="none" lIns="179260" tIns="143408" rIns="179260" bIns="143408" rtlCol="0">
            <a:spAutoFit/>
          </a:bodyPr>
          <a:lstStyle/>
          <a:p>
            <a:pPr algn="ctr" defTabSz="914377">
              <a:defRPr/>
            </a:pPr>
            <a:r>
              <a:rPr lang="en-US" sz="800">
                <a:gradFill>
                  <a:gsLst>
                    <a:gs pos="2917">
                      <a:srgbClr val="3C3C41"/>
                    </a:gs>
                    <a:gs pos="30000">
                      <a:srgbClr val="3C3C41"/>
                    </a:gs>
                  </a:gsLst>
                  <a:lin ang="5400000" scaled="0"/>
                </a:gradFill>
                <a:latin typeface="Segoe UI"/>
              </a:rPr>
              <a:t>ExpressRoute</a:t>
            </a:r>
          </a:p>
          <a:p>
            <a:pPr algn="ctr" defTabSz="914377">
              <a:defRPr/>
            </a:pPr>
            <a:r>
              <a:rPr lang="en-US" sz="1000" b="1">
                <a:gradFill>
                  <a:gsLst>
                    <a:gs pos="2917">
                      <a:srgbClr val="3C3C41"/>
                    </a:gs>
                    <a:gs pos="30000">
                      <a:srgbClr val="3C3C41"/>
                    </a:gs>
                  </a:gsLst>
                  <a:lin ang="5400000" scaled="0"/>
                </a:gradFill>
                <a:latin typeface="Segoe UI"/>
              </a:rPr>
              <a:t>Global Reach</a:t>
            </a:r>
          </a:p>
        </p:txBody>
      </p:sp>
      <p:pic>
        <p:nvPicPr>
          <p:cNvPr id="427" name="Graphic 426">
            <a:extLst>
              <a:ext uri="{FF2B5EF4-FFF2-40B4-BE49-F238E27FC236}">
                <a16:creationId xmlns:a16="http://schemas.microsoft.com/office/drawing/2014/main" id="{BD462370-52B8-C44D-856B-5C8BDB207B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7288" y="2872873"/>
            <a:ext cx="630799" cy="283371"/>
          </a:xfrm>
          <a:prstGeom prst="rect">
            <a:avLst/>
          </a:prstGeom>
        </p:spPr>
      </p:pic>
      <p:sp>
        <p:nvSpPr>
          <p:cNvPr id="443" name="TextBox 442">
            <a:extLst>
              <a:ext uri="{FF2B5EF4-FFF2-40B4-BE49-F238E27FC236}">
                <a16:creationId xmlns:a16="http://schemas.microsoft.com/office/drawing/2014/main" id="{68F96A04-2C73-314D-8013-E0EFFFE6BB2F}"/>
              </a:ext>
            </a:extLst>
          </p:cNvPr>
          <p:cNvSpPr txBox="1"/>
          <p:nvPr/>
        </p:nvSpPr>
        <p:spPr>
          <a:xfrm>
            <a:off x="10472510" y="3414652"/>
            <a:ext cx="1739822" cy="726240"/>
          </a:xfrm>
          <a:prstGeom prst="rect">
            <a:avLst/>
          </a:prstGeom>
          <a:noFill/>
        </p:spPr>
        <p:txBody>
          <a:bodyPr wrap="square" lIns="243771" tIns="195016" rIns="243771" bIns="195016" rtlCol="0">
            <a:spAutoFit/>
          </a:bodyPr>
          <a:lstStyle/>
          <a:p>
            <a:pPr defTabSz="1243148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Segoe UI Semibold"/>
              </a:rPr>
              <a:t>Azure Subscription(s)</a:t>
            </a:r>
          </a:p>
        </p:txBody>
      </p:sp>
      <p:pic>
        <p:nvPicPr>
          <p:cNvPr id="444" name="Picture 443">
            <a:extLst>
              <a:ext uri="{FF2B5EF4-FFF2-40B4-BE49-F238E27FC236}">
                <a16:creationId xmlns:a16="http://schemas.microsoft.com/office/drawing/2014/main" id="{E4426DE9-4EC8-FC4C-B228-51A45F84F9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1809" y="3441851"/>
            <a:ext cx="546440" cy="547343"/>
          </a:xfrm>
          <a:prstGeom prst="rect">
            <a:avLst/>
          </a:prstGeom>
        </p:spPr>
      </p:pic>
      <p:pic>
        <p:nvPicPr>
          <p:cNvPr id="445" name="Picture 444">
            <a:extLst>
              <a:ext uri="{FF2B5EF4-FFF2-40B4-BE49-F238E27FC236}">
                <a16:creationId xmlns:a16="http://schemas.microsoft.com/office/drawing/2014/main" id="{D434C541-7891-0644-9EE3-BF097D7312C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51470" y="5617713"/>
            <a:ext cx="594360" cy="594360"/>
          </a:xfrm>
          <a:prstGeom prst="rect">
            <a:avLst/>
          </a:prstGeom>
        </p:spPr>
      </p:pic>
      <p:sp>
        <p:nvSpPr>
          <p:cNvPr id="446" name="TextBox 445">
            <a:extLst>
              <a:ext uri="{FF2B5EF4-FFF2-40B4-BE49-F238E27FC236}">
                <a16:creationId xmlns:a16="http://schemas.microsoft.com/office/drawing/2014/main" id="{8BD3301E-6B1C-BD49-B35A-DC15741001D8}"/>
              </a:ext>
            </a:extLst>
          </p:cNvPr>
          <p:cNvSpPr txBox="1"/>
          <p:nvPr/>
        </p:nvSpPr>
        <p:spPr>
          <a:xfrm>
            <a:off x="7059103" y="5828805"/>
            <a:ext cx="1739822" cy="560040"/>
          </a:xfrm>
          <a:prstGeom prst="rect">
            <a:avLst/>
          </a:prstGeom>
          <a:noFill/>
        </p:spPr>
        <p:txBody>
          <a:bodyPr wrap="square" lIns="243771" tIns="195016" rIns="243771" bIns="195016" rtlCol="0">
            <a:spAutoFit/>
          </a:bodyPr>
          <a:lstStyle/>
          <a:p>
            <a:pPr defTabSz="1243148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Segoe UI Semibold"/>
              </a:rPr>
              <a:t>Azure Services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52A214-31A3-4D04-9911-A94A53FCC07C}"/>
              </a:ext>
            </a:extLst>
          </p:cNvPr>
          <p:cNvCxnSpPr>
            <a:cxnSpLocks/>
            <a:stCxn id="392" idx="0"/>
          </p:cNvCxnSpPr>
          <p:nvPr/>
        </p:nvCxnSpPr>
        <p:spPr>
          <a:xfrm flipV="1">
            <a:off x="5504911" y="3805696"/>
            <a:ext cx="0" cy="780188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4" name="Graphic 194">
            <a:extLst>
              <a:ext uri="{FF2B5EF4-FFF2-40B4-BE49-F238E27FC236}">
                <a16:creationId xmlns:a16="http://schemas.microsoft.com/office/drawing/2014/main" id="{3F68173A-4C50-1441-B5AE-C75D4513D16E}"/>
              </a:ext>
            </a:extLst>
          </p:cNvPr>
          <p:cNvGrpSpPr/>
          <p:nvPr/>
        </p:nvGrpSpPr>
        <p:grpSpPr>
          <a:xfrm>
            <a:off x="5297123" y="3571197"/>
            <a:ext cx="430632" cy="429772"/>
            <a:chOff x="10849928" y="863324"/>
            <a:chExt cx="477000" cy="476047"/>
          </a:xfrm>
        </p:grpSpPr>
        <p:sp>
          <p:nvSpPr>
            <p:cNvPr id="405" name="Freeform: Shape 95">
              <a:extLst>
                <a:ext uri="{FF2B5EF4-FFF2-40B4-BE49-F238E27FC236}">
                  <a16:creationId xmlns:a16="http://schemas.microsoft.com/office/drawing/2014/main" id="{B29D9759-0E1C-0641-8A35-F4D31F8AABE5}"/>
                </a:ext>
              </a:extLst>
            </p:cNvPr>
            <p:cNvSpPr/>
            <p:nvPr/>
          </p:nvSpPr>
          <p:spPr>
            <a:xfrm>
              <a:off x="10849928" y="863324"/>
              <a:ext cx="477000" cy="476047"/>
            </a:xfrm>
            <a:custGeom>
              <a:avLst/>
              <a:gdLst>
                <a:gd name="connsiteX0" fmla="*/ 238024 w 477000"/>
                <a:gd name="connsiteY0" fmla="*/ 476048 h 476047"/>
                <a:gd name="connsiteX1" fmla="*/ 206605 w 477000"/>
                <a:gd name="connsiteY1" fmla="*/ 462719 h 476047"/>
                <a:gd name="connsiteX2" fmla="*/ 13329 w 477000"/>
                <a:gd name="connsiteY2" fmla="*/ 269443 h 476047"/>
                <a:gd name="connsiteX3" fmla="*/ 0 w 477000"/>
                <a:gd name="connsiteY3" fmla="*/ 238024 h 476047"/>
                <a:gd name="connsiteX4" fmla="*/ 13329 w 477000"/>
                <a:gd name="connsiteY4" fmla="*/ 206605 h 476047"/>
                <a:gd name="connsiteX5" fmla="*/ 206605 w 477000"/>
                <a:gd name="connsiteY5" fmla="*/ 13329 h 476047"/>
                <a:gd name="connsiteX6" fmla="*/ 238024 w 477000"/>
                <a:gd name="connsiteY6" fmla="*/ 0 h 476047"/>
                <a:gd name="connsiteX7" fmla="*/ 269443 w 477000"/>
                <a:gd name="connsiteY7" fmla="*/ 13329 h 476047"/>
                <a:gd name="connsiteX8" fmla="*/ 463671 w 477000"/>
                <a:gd name="connsiteY8" fmla="*/ 207557 h 476047"/>
                <a:gd name="connsiteX9" fmla="*/ 477000 w 477000"/>
                <a:gd name="connsiteY9" fmla="*/ 238976 h 476047"/>
                <a:gd name="connsiteX10" fmla="*/ 463671 w 477000"/>
                <a:gd name="connsiteY10" fmla="*/ 270395 h 476047"/>
                <a:gd name="connsiteX11" fmla="*/ 269443 w 477000"/>
                <a:gd name="connsiteY11" fmla="*/ 462719 h 476047"/>
                <a:gd name="connsiteX12" fmla="*/ 238024 w 477000"/>
                <a:gd name="connsiteY12" fmla="*/ 476048 h 4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000" h="476047">
                  <a:moveTo>
                    <a:pt x="238024" y="476048"/>
                  </a:moveTo>
                  <a:cubicBezTo>
                    <a:pt x="226599" y="476048"/>
                    <a:pt x="215174" y="471288"/>
                    <a:pt x="206605" y="462719"/>
                  </a:cubicBezTo>
                  <a:lnTo>
                    <a:pt x="13329" y="269443"/>
                  </a:lnTo>
                  <a:cubicBezTo>
                    <a:pt x="4760" y="260874"/>
                    <a:pt x="0" y="249449"/>
                    <a:pt x="0" y="238024"/>
                  </a:cubicBezTo>
                  <a:cubicBezTo>
                    <a:pt x="0" y="226599"/>
                    <a:pt x="4760" y="215174"/>
                    <a:pt x="13329" y="206605"/>
                  </a:cubicBezTo>
                  <a:lnTo>
                    <a:pt x="206605" y="13329"/>
                  </a:lnTo>
                  <a:cubicBezTo>
                    <a:pt x="215174" y="4760"/>
                    <a:pt x="226599" y="0"/>
                    <a:pt x="238024" y="0"/>
                  </a:cubicBezTo>
                  <a:cubicBezTo>
                    <a:pt x="249449" y="0"/>
                    <a:pt x="260874" y="4760"/>
                    <a:pt x="269443" y="13329"/>
                  </a:cubicBezTo>
                  <a:lnTo>
                    <a:pt x="463671" y="207557"/>
                  </a:lnTo>
                  <a:cubicBezTo>
                    <a:pt x="472240" y="216126"/>
                    <a:pt x="477000" y="226599"/>
                    <a:pt x="477000" y="238976"/>
                  </a:cubicBezTo>
                  <a:cubicBezTo>
                    <a:pt x="477000" y="250401"/>
                    <a:pt x="472240" y="261826"/>
                    <a:pt x="463671" y="270395"/>
                  </a:cubicBezTo>
                  <a:lnTo>
                    <a:pt x="269443" y="462719"/>
                  </a:lnTo>
                  <a:cubicBezTo>
                    <a:pt x="260874" y="471288"/>
                    <a:pt x="249449" y="476048"/>
                    <a:pt x="238024" y="476048"/>
                  </a:cubicBezTo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Freeform: Shape 96">
              <a:extLst>
                <a:ext uri="{FF2B5EF4-FFF2-40B4-BE49-F238E27FC236}">
                  <a16:creationId xmlns:a16="http://schemas.microsoft.com/office/drawing/2014/main" id="{00C7C429-6151-EB42-B260-5B99B4F6612E}"/>
                </a:ext>
              </a:extLst>
            </p:cNvPr>
            <p:cNvSpPr/>
            <p:nvPr/>
          </p:nvSpPr>
          <p:spPr>
            <a:xfrm>
              <a:off x="10849928" y="863324"/>
              <a:ext cx="329425" cy="378934"/>
            </a:xfrm>
            <a:custGeom>
              <a:avLst/>
              <a:gdLst>
                <a:gd name="connsiteX0" fmla="*/ 269443 w 329425"/>
                <a:gd name="connsiteY0" fmla="*/ 13329 h 378934"/>
                <a:gd name="connsiteX1" fmla="*/ 238024 w 329425"/>
                <a:gd name="connsiteY1" fmla="*/ 0 h 378934"/>
                <a:gd name="connsiteX2" fmla="*/ 206605 w 329425"/>
                <a:gd name="connsiteY2" fmla="*/ 13329 h 378934"/>
                <a:gd name="connsiteX3" fmla="*/ 13329 w 329425"/>
                <a:gd name="connsiteY3" fmla="*/ 206605 h 378934"/>
                <a:gd name="connsiteX4" fmla="*/ 0 w 329425"/>
                <a:gd name="connsiteY4" fmla="*/ 238024 h 378934"/>
                <a:gd name="connsiteX5" fmla="*/ 13329 w 329425"/>
                <a:gd name="connsiteY5" fmla="*/ 269443 h 378934"/>
                <a:gd name="connsiteX6" fmla="*/ 122820 w 329425"/>
                <a:gd name="connsiteY6" fmla="*/ 378934 h 378934"/>
                <a:gd name="connsiteX7" fmla="*/ 329425 w 329425"/>
                <a:gd name="connsiteY7" fmla="*/ 73311 h 378934"/>
                <a:gd name="connsiteX8" fmla="*/ 269443 w 329425"/>
                <a:gd name="connsiteY8" fmla="*/ 13329 h 3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25" h="378934">
                  <a:moveTo>
                    <a:pt x="269443" y="13329"/>
                  </a:moveTo>
                  <a:cubicBezTo>
                    <a:pt x="260874" y="4760"/>
                    <a:pt x="249449" y="0"/>
                    <a:pt x="238024" y="0"/>
                  </a:cubicBezTo>
                  <a:cubicBezTo>
                    <a:pt x="226599" y="0"/>
                    <a:pt x="215174" y="4760"/>
                    <a:pt x="206605" y="13329"/>
                  </a:cubicBezTo>
                  <a:lnTo>
                    <a:pt x="13329" y="206605"/>
                  </a:lnTo>
                  <a:cubicBezTo>
                    <a:pt x="4760" y="215174"/>
                    <a:pt x="0" y="226599"/>
                    <a:pt x="0" y="238024"/>
                  </a:cubicBezTo>
                  <a:cubicBezTo>
                    <a:pt x="0" y="249449"/>
                    <a:pt x="4760" y="260874"/>
                    <a:pt x="13329" y="269443"/>
                  </a:cubicBezTo>
                  <a:lnTo>
                    <a:pt x="122820" y="378934"/>
                  </a:lnTo>
                  <a:lnTo>
                    <a:pt x="329425" y="73311"/>
                  </a:lnTo>
                  <a:lnTo>
                    <a:pt x="269443" y="13329"/>
                  </a:lnTo>
                  <a:close/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Freeform: Shape 97">
              <a:extLst>
                <a:ext uri="{FF2B5EF4-FFF2-40B4-BE49-F238E27FC236}">
                  <a16:creationId xmlns:a16="http://schemas.microsoft.com/office/drawing/2014/main" id="{414520FB-9750-C947-9A5A-9B4330C499A2}"/>
                </a:ext>
              </a:extLst>
            </p:cNvPr>
            <p:cNvSpPr/>
            <p:nvPr/>
          </p:nvSpPr>
          <p:spPr>
            <a:xfrm>
              <a:off x="11025113" y="905216"/>
              <a:ext cx="125676" cy="154239"/>
            </a:xfrm>
            <a:custGeom>
              <a:avLst/>
              <a:gdLst>
                <a:gd name="connsiteX0" fmla="*/ 62838 w 125676"/>
                <a:gd name="connsiteY0" fmla="*/ 0 h 154239"/>
                <a:gd name="connsiteX1" fmla="*/ 0 w 125676"/>
                <a:gd name="connsiteY1" fmla="*/ 62838 h 154239"/>
                <a:gd name="connsiteX2" fmla="*/ 44749 w 125676"/>
                <a:gd name="connsiteY2" fmla="*/ 62838 h 154239"/>
                <a:gd name="connsiteX3" fmla="*/ 44749 w 125676"/>
                <a:gd name="connsiteY3" fmla="*/ 154240 h 154239"/>
                <a:gd name="connsiteX4" fmla="*/ 81880 w 125676"/>
                <a:gd name="connsiteY4" fmla="*/ 154240 h 154239"/>
                <a:gd name="connsiteX5" fmla="*/ 81880 w 125676"/>
                <a:gd name="connsiteY5" fmla="*/ 62838 h 154239"/>
                <a:gd name="connsiteX6" fmla="*/ 125677 w 125676"/>
                <a:gd name="connsiteY6" fmla="*/ 62838 h 1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4239">
                  <a:moveTo>
                    <a:pt x="62838" y="0"/>
                  </a:moveTo>
                  <a:lnTo>
                    <a:pt x="0" y="62838"/>
                  </a:lnTo>
                  <a:lnTo>
                    <a:pt x="44749" y="62838"/>
                  </a:lnTo>
                  <a:lnTo>
                    <a:pt x="44749" y="154240"/>
                  </a:lnTo>
                  <a:lnTo>
                    <a:pt x="81880" y="154240"/>
                  </a:lnTo>
                  <a:lnTo>
                    <a:pt x="81880" y="62838"/>
                  </a:lnTo>
                  <a:lnTo>
                    <a:pt x="125677" y="62838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Freeform: Shape 98">
              <a:extLst>
                <a:ext uri="{FF2B5EF4-FFF2-40B4-BE49-F238E27FC236}">
                  <a16:creationId xmlns:a16="http://schemas.microsoft.com/office/drawing/2014/main" id="{DA49B901-FD79-B743-AAB6-90D4AD2D3264}"/>
                </a:ext>
              </a:extLst>
            </p:cNvPr>
            <p:cNvSpPr/>
            <p:nvPr/>
          </p:nvSpPr>
          <p:spPr>
            <a:xfrm>
              <a:off x="11025113" y="1145144"/>
              <a:ext cx="125676" cy="152335"/>
            </a:xfrm>
            <a:custGeom>
              <a:avLst/>
              <a:gdLst>
                <a:gd name="connsiteX0" fmla="*/ 62838 w 125676"/>
                <a:gd name="connsiteY0" fmla="*/ 152335 h 152335"/>
                <a:gd name="connsiteX1" fmla="*/ 125677 w 125676"/>
                <a:gd name="connsiteY1" fmla="*/ 89497 h 152335"/>
                <a:gd name="connsiteX2" fmla="*/ 80928 w 125676"/>
                <a:gd name="connsiteY2" fmla="*/ 89497 h 152335"/>
                <a:gd name="connsiteX3" fmla="*/ 80928 w 125676"/>
                <a:gd name="connsiteY3" fmla="*/ 0 h 152335"/>
                <a:gd name="connsiteX4" fmla="*/ 43796 w 125676"/>
                <a:gd name="connsiteY4" fmla="*/ 0 h 152335"/>
                <a:gd name="connsiteX5" fmla="*/ 43796 w 125676"/>
                <a:gd name="connsiteY5" fmla="*/ 89497 h 152335"/>
                <a:gd name="connsiteX6" fmla="*/ 0 w 125676"/>
                <a:gd name="connsiteY6" fmla="*/ 89497 h 1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2335">
                  <a:moveTo>
                    <a:pt x="62838" y="152335"/>
                  </a:moveTo>
                  <a:lnTo>
                    <a:pt x="125677" y="89497"/>
                  </a:lnTo>
                  <a:lnTo>
                    <a:pt x="80928" y="89497"/>
                  </a:lnTo>
                  <a:lnTo>
                    <a:pt x="80928" y="0"/>
                  </a:lnTo>
                  <a:lnTo>
                    <a:pt x="43796" y="0"/>
                  </a:lnTo>
                  <a:lnTo>
                    <a:pt x="43796" y="89497"/>
                  </a:lnTo>
                  <a:lnTo>
                    <a:pt x="0" y="8949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Freeform: Shape 99">
              <a:extLst>
                <a:ext uri="{FF2B5EF4-FFF2-40B4-BE49-F238E27FC236}">
                  <a16:creationId xmlns:a16="http://schemas.microsoft.com/office/drawing/2014/main" id="{77935A31-47EA-D14E-9CD0-22C991DEE757}"/>
                </a:ext>
              </a:extLst>
            </p:cNvPr>
            <p:cNvSpPr/>
            <p:nvPr/>
          </p:nvSpPr>
          <p:spPr>
            <a:xfrm>
              <a:off x="11117466" y="1038509"/>
              <a:ext cx="147574" cy="125676"/>
            </a:xfrm>
            <a:custGeom>
              <a:avLst/>
              <a:gdLst>
                <a:gd name="connsiteX0" fmla="*/ 0 w 147574"/>
                <a:gd name="connsiteY0" fmla="*/ 62838 h 125676"/>
                <a:gd name="connsiteX1" fmla="*/ 62838 w 147574"/>
                <a:gd name="connsiteY1" fmla="*/ 125677 h 125676"/>
                <a:gd name="connsiteX2" fmla="*/ 62838 w 147574"/>
                <a:gd name="connsiteY2" fmla="*/ 81880 h 125676"/>
                <a:gd name="connsiteX3" fmla="*/ 147575 w 147574"/>
                <a:gd name="connsiteY3" fmla="*/ 81880 h 125676"/>
                <a:gd name="connsiteX4" fmla="*/ 147575 w 147574"/>
                <a:gd name="connsiteY4" fmla="*/ 43796 h 125676"/>
                <a:gd name="connsiteX5" fmla="*/ 62838 w 147574"/>
                <a:gd name="connsiteY5" fmla="*/ 43796 h 125676"/>
                <a:gd name="connsiteX6" fmla="*/ 62838 w 147574"/>
                <a:gd name="connsiteY6" fmla="*/ 0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74" h="125676">
                  <a:moveTo>
                    <a:pt x="0" y="62838"/>
                  </a:moveTo>
                  <a:lnTo>
                    <a:pt x="62838" y="125677"/>
                  </a:lnTo>
                  <a:lnTo>
                    <a:pt x="62838" y="81880"/>
                  </a:lnTo>
                  <a:lnTo>
                    <a:pt x="147575" y="81880"/>
                  </a:lnTo>
                  <a:lnTo>
                    <a:pt x="147575" y="43796"/>
                  </a:lnTo>
                  <a:lnTo>
                    <a:pt x="62838" y="43796"/>
                  </a:lnTo>
                  <a:lnTo>
                    <a:pt x="62838" y="0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Freeform: Shape 100">
              <a:extLst>
                <a:ext uri="{FF2B5EF4-FFF2-40B4-BE49-F238E27FC236}">
                  <a16:creationId xmlns:a16="http://schemas.microsoft.com/office/drawing/2014/main" id="{0FA392CE-91FA-7242-B03E-2832DE7C2D1B}"/>
                </a:ext>
              </a:extLst>
            </p:cNvPr>
            <p:cNvSpPr/>
            <p:nvPr/>
          </p:nvSpPr>
          <p:spPr>
            <a:xfrm>
              <a:off x="10910862" y="1038509"/>
              <a:ext cx="148526" cy="125676"/>
            </a:xfrm>
            <a:custGeom>
              <a:avLst/>
              <a:gdLst>
                <a:gd name="connsiteX0" fmla="*/ 148527 w 148526"/>
                <a:gd name="connsiteY0" fmla="*/ 62838 h 125676"/>
                <a:gd name="connsiteX1" fmla="*/ 85689 w 148526"/>
                <a:gd name="connsiteY1" fmla="*/ 0 h 125676"/>
                <a:gd name="connsiteX2" fmla="*/ 85689 w 148526"/>
                <a:gd name="connsiteY2" fmla="*/ 43796 h 125676"/>
                <a:gd name="connsiteX3" fmla="*/ 0 w 148526"/>
                <a:gd name="connsiteY3" fmla="*/ 43796 h 125676"/>
                <a:gd name="connsiteX4" fmla="*/ 0 w 148526"/>
                <a:gd name="connsiteY4" fmla="*/ 81880 h 125676"/>
                <a:gd name="connsiteX5" fmla="*/ 85689 w 148526"/>
                <a:gd name="connsiteY5" fmla="*/ 81880 h 125676"/>
                <a:gd name="connsiteX6" fmla="*/ 85689 w 148526"/>
                <a:gd name="connsiteY6" fmla="*/ 125677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26" h="125676">
                  <a:moveTo>
                    <a:pt x="148527" y="62838"/>
                  </a:moveTo>
                  <a:lnTo>
                    <a:pt x="85689" y="0"/>
                  </a:lnTo>
                  <a:lnTo>
                    <a:pt x="85689" y="43796"/>
                  </a:lnTo>
                  <a:lnTo>
                    <a:pt x="0" y="43796"/>
                  </a:lnTo>
                  <a:lnTo>
                    <a:pt x="0" y="81880"/>
                  </a:lnTo>
                  <a:lnTo>
                    <a:pt x="85689" y="81880"/>
                  </a:lnTo>
                  <a:lnTo>
                    <a:pt x="85689" y="12567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9E1D0F-29E7-45AA-9C6D-E22F22BA39B9}"/>
              </a:ext>
            </a:extLst>
          </p:cNvPr>
          <p:cNvCxnSpPr>
            <a:cxnSpLocks/>
            <a:stCxn id="392" idx="0"/>
            <a:endCxn id="417" idx="5"/>
          </p:cNvCxnSpPr>
          <p:nvPr/>
        </p:nvCxnSpPr>
        <p:spPr>
          <a:xfrm flipV="1">
            <a:off x="5504911" y="3783018"/>
            <a:ext cx="2602648" cy="802866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70279B-7B42-4CB3-938A-A8FF28951B2C}"/>
              </a:ext>
            </a:extLst>
          </p:cNvPr>
          <p:cNvCxnSpPr>
            <a:cxnSpLocks/>
            <a:stCxn id="405" idx="8"/>
            <a:endCxn id="417" idx="4"/>
          </p:cNvCxnSpPr>
          <p:nvPr/>
        </p:nvCxnSpPr>
        <p:spPr>
          <a:xfrm flipV="1">
            <a:off x="5715722" y="3754653"/>
            <a:ext cx="2379804" cy="3925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9B01196-3DCF-E44D-AFF0-4C4993623BB9}"/>
              </a:ext>
            </a:extLst>
          </p:cNvPr>
          <p:cNvGrpSpPr/>
          <p:nvPr/>
        </p:nvGrpSpPr>
        <p:grpSpPr>
          <a:xfrm>
            <a:off x="5504911" y="3783018"/>
            <a:ext cx="2686068" cy="1144767"/>
            <a:chOff x="5504911" y="3783018"/>
            <a:chExt cx="2686068" cy="1144767"/>
          </a:xfrm>
        </p:grpSpPr>
        <p:cxnSp>
          <p:nvCxnSpPr>
            <p:cNvPr id="434" name="Straight Arrow Connector 433">
              <a:extLst>
                <a:ext uri="{FF2B5EF4-FFF2-40B4-BE49-F238E27FC236}">
                  <a16:creationId xmlns:a16="http://schemas.microsoft.com/office/drawing/2014/main" id="{837606D4-49DD-4342-B485-F2A77D1DA0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0998" y="3783018"/>
              <a:ext cx="2269966" cy="3064"/>
            </a:xfrm>
            <a:prstGeom prst="straightConnector1">
              <a:avLst/>
            </a:prstGeom>
            <a:ln w="47625">
              <a:solidFill>
                <a:srgbClr val="92D05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Arrow Connector 434">
              <a:extLst>
                <a:ext uri="{FF2B5EF4-FFF2-40B4-BE49-F238E27FC236}">
                  <a16:creationId xmlns:a16="http://schemas.microsoft.com/office/drawing/2014/main" id="{88B8C702-FCE7-574F-9A1A-DF5B30BD1F18}"/>
                </a:ext>
              </a:extLst>
            </p:cNvPr>
            <p:cNvCxnSpPr>
              <a:cxnSpLocks/>
            </p:cNvCxnSpPr>
            <p:nvPr/>
          </p:nvCxnSpPr>
          <p:spPr>
            <a:xfrm>
              <a:off x="8190979" y="3989777"/>
              <a:ext cx="0" cy="938008"/>
            </a:xfrm>
            <a:prstGeom prst="straightConnector1">
              <a:avLst/>
            </a:prstGeom>
            <a:ln w="47625">
              <a:solidFill>
                <a:srgbClr val="92D05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Arrow Connector 435">
              <a:extLst>
                <a:ext uri="{FF2B5EF4-FFF2-40B4-BE49-F238E27FC236}">
                  <a16:creationId xmlns:a16="http://schemas.microsoft.com/office/drawing/2014/main" id="{FE521A79-6259-264B-8A72-40DE27434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4911" y="4017853"/>
              <a:ext cx="3911" cy="568031"/>
            </a:xfrm>
            <a:prstGeom prst="straightConnector1">
              <a:avLst/>
            </a:prstGeom>
            <a:ln w="47625">
              <a:solidFill>
                <a:srgbClr val="92D05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CDB068-B96A-4F50-92ED-1F13F3E7B9EA}"/>
              </a:ext>
            </a:extLst>
          </p:cNvPr>
          <p:cNvCxnSpPr>
            <a:cxnSpLocks/>
            <a:stCxn id="411" idx="0"/>
            <a:endCxn id="419" idx="0"/>
          </p:cNvCxnSpPr>
          <p:nvPr/>
        </p:nvCxnSpPr>
        <p:spPr>
          <a:xfrm flipH="1" flipV="1">
            <a:off x="8310412" y="3931719"/>
            <a:ext cx="24572" cy="961760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" name="Graphic 194">
            <a:extLst>
              <a:ext uri="{FF2B5EF4-FFF2-40B4-BE49-F238E27FC236}">
                <a16:creationId xmlns:a16="http://schemas.microsoft.com/office/drawing/2014/main" id="{5EEEF535-D573-B342-88E8-785B120680A4}"/>
              </a:ext>
            </a:extLst>
          </p:cNvPr>
          <p:cNvGrpSpPr/>
          <p:nvPr/>
        </p:nvGrpSpPr>
        <p:grpSpPr>
          <a:xfrm>
            <a:off x="8095526" y="3539767"/>
            <a:ext cx="430632" cy="429772"/>
            <a:chOff x="10849928" y="863324"/>
            <a:chExt cx="477000" cy="476047"/>
          </a:xfrm>
        </p:grpSpPr>
        <p:sp>
          <p:nvSpPr>
            <p:cNvPr id="416" name="Freeform: Shape 182">
              <a:extLst>
                <a:ext uri="{FF2B5EF4-FFF2-40B4-BE49-F238E27FC236}">
                  <a16:creationId xmlns:a16="http://schemas.microsoft.com/office/drawing/2014/main" id="{95010841-C8C2-D849-85DC-36268A0410D6}"/>
                </a:ext>
              </a:extLst>
            </p:cNvPr>
            <p:cNvSpPr/>
            <p:nvPr/>
          </p:nvSpPr>
          <p:spPr>
            <a:xfrm>
              <a:off x="10849928" y="863324"/>
              <a:ext cx="477000" cy="476047"/>
            </a:xfrm>
            <a:custGeom>
              <a:avLst/>
              <a:gdLst>
                <a:gd name="connsiteX0" fmla="*/ 238024 w 477000"/>
                <a:gd name="connsiteY0" fmla="*/ 476048 h 476047"/>
                <a:gd name="connsiteX1" fmla="*/ 206605 w 477000"/>
                <a:gd name="connsiteY1" fmla="*/ 462719 h 476047"/>
                <a:gd name="connsiteX2" fmla="*/ 13329 w 477000"/>
                <a:gd name="connsiteY2" fmla="*/ 269443 h 476047"/>
                <a:gd name="connsiteX3" fmla="*/ 0 w 477000"/>
                <a:gd name="connsiteY3" fmla="*/ 238024 h 476047"/>
                <a:gd name="connsiteX4" fmla="*/ 13329 w 477000"/>
                <a:gd name="connsiteY4" fmla="*/ 206605 h 476047"/>
                <a:gd name="connsiteX5" fmla="*/ 206605 w 477000"/>
                <a:gd name="connsiteY5" fmla="*/ 13329 h 476047"/>
                <a:gd name="connsiteX6" fmla="*/ 238024 w 477000"/>
                <a:gd name="connsiteY6" fmla="*/ 0 h 476047"/>
                <a:gd name="connsiteX7" fmla="*/ 269443 w 477000"/>
                <a:gd name="connsiteY7" fmla="*/ 13329 h 476047"/>
                <a:gd name="connsiteX8" fmla="*/ 463671 w 477000"/>
                <a:gd name="connsiteY8" fmla="*/ 207557 h 476047"/>
                <a:gd name="connsiteX9" fmla="*/ 477000 w 477000"/>
                <a:gd name="connsiteY9" fmla="*/ 238976 h 476047"/>
                <a:gd name="connsiteX10" fmla="*/ 463671 w 477000"/>
                <a:gd name="connsiteY10" fmla="*/ 270395 h 476047"/>
                <a:gd name="connsiteX11" fmla="*/ 269443 w 477000"/>
                <a:gd name="connsiteY11" fmla="*/ 462719 h 476047"/>
                <a:gd name="connsiteX12" fmla="*/ 238024 w 477000"/>
                <a:gd name="connsiteY12" fmla="*/ 476048 h 4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000" h="476047">
                  <a:moveTo>
                    <a:pt x="238024" y="476048"/>
                  </a:moveTo>
                  <a:cubicBezTo>
                    <a:pt x="226599" y="476048"/>
                    <a:pt x="215174" y="471288"/>
                    <a:pt x="206605" y="462719"/>
                  </a:cubicBezTo>
                  <a:lnTo>
                    <a:pt x="13329" y="269443"/>
                  </a:lnTo>
                  <a:cubicBezTo>
                    <a:pt x="4760" y="260874"/>
                    <a:pt x="0" y="249449"/>
                    <a:pt x="0" y="238024"/>
                  </a:cubicBezTo>
                  <a:cubicBezTo>
                    <a:pt x="0" y="226599"/>
                    <a:pt x="4760" y="215174"/>
                    <a:pt x="13329" y="206605"/>
                  </a:cubicBezTo>
                  <a:lnTo>
                    <a:pt x="206605" y="13329"/>
                  </a:lnTo>
                  <a:cubicBezTo>
                    <a:pt x="215174" y="4760"/>
                    <a:pt x="226599" y="0"/>
                    <a:pt x="238024" y="0"/>
                  </a:cubicBezTo>
                  <a:cubicBezTo>
                    <a:pt x="249449" y="0"/>
                    <a:pt x="260874" y="4760"/>
                    <a:pt x="269443" y="13329"/>
                  </a:cubicBezTo>
                  <a:lnTo>
                    <a:pt x="463671" y="207557"/>
                  </a:lnTo>
                  <a:cubicBezTo>
                    <a:pt x="472240" y="216126"/>
                    <a:pt x="477000" y="226599"/>
                    <a:pt x="477000" y="238976"/>
                  </a:cubicBezTo>
                  <a:cubicBezTo>
                    <a:pt x="477000" y="250401"/>
                    <a:pt x="472240" y="261826"/>
                    <a:pt x="463671" y="270395"/>
                  </a:cubicBezTo>
                  <a:lnTo>
                    <a:pt x="269443" y="462719"/>
                  </a:lnTo>
                  <a:cubicBezTo>
                    <a:pt x="260874" y="471288"/>
                    <a:pt x="249449" y="476048"/>
                    <a:pt x="238024" y="476048"/>
                  </a:cubicBezTo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Freeform: Shape 183">
              <a:extLst>
                <a:ext uri="{FF2B5EF4-FFF2-40B4-BE49-F238E27FC236}">
                  <a16:creationId xmlns:a16="http://schemas.microsoft.com/office/drawing/2014/main" id="{5D744AE4-81BE-8E4E-B47F-8DC1207FBAA9}"/>
                </a:ext>
              </a:extLst>
            </p:cNvPr>
            <p:cNvSpPr/>
            <p:nvPr/>
          </p:nvSpPr>
          <p:spPr>
            <a:xfrm>
              <a:off x="10849928" y="863324"/>
              <a:ext cx="329425" cy="378934"/>
            </a:xfrm>
            <a:custGeom>
              <a:avLst/>
              <a:gdLst>
                <a:gd name="connsiteX0" fmla="*/ 269443 w 329425"/>
                <a:gd name="connsiteY0" fmla="*/ 13329 h 378934"/>
                <a:gd name="connsiteX1" fmla="*/ 238024 w 329425"/>
                <a:gd name="connsiteY1" fmla="*/ 0 h 378934"/>
                <a:gd name="connsiteX2" fmla="*/ 206605 w 329425"/>
                <a:gd name="connsiteY2" fmla="*/ 13329 h 378934"/>
                <a:gd name="connsiteX3" fmla="*/ 13329 w 329425"/>
                <a:gd name="connsiteY3" fmla="*/ 206605 h 378934"/>
                <a:gd name="connsiteX4" fmla="*/ 0 w 329425"/>
                <a:gd name="connsiteY4" fmla="*/ 238024 h 378934"/>
                <a:gd name="connsiteX5" fmla="*/ 13329 w 329425"/>
                <a:gd name="connsiteY5" fmla="*/ 269443 h 378934"/>
                <a:gd name="connsiteX6" fmla="*/ 122820 w 329425"/>
                <a:gd name="connsiteY6" fmla="*/ 378934 h 378934"/>
                <a:gd name="connsiteX7" fmla="*/ 329425 w 329425"/>
                <a:gd name="connsiteY7" fmla="*/ 73311 h 378934"/>
                <a:gd name="connsiteX8" fmla="*/ 269443 w 329425"/>
                <a:gd name="connsiteY8" fmla="*/ 13329 h 3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25" h="378934">
                  <a:moveTo>
                    <a:pt x="269443" y="13329"/>
                  </a:moveTo>
                  <a:cubicBezTo>
                    <a:pt x="260874" y="4760"/>
                    <a:pt x="249449" y="0"/>
                    <a:pt x="238024" y="0"/>
                  </a:cubicBezTo>
                  <a:cubicBezTo>
                    <a:pt x="226599" y="0"/>
                    <a:pt x="215174" y="4760"/>
                    <a:pt x="206605" y="13329"/>
                  </a:cubicBezTo>
                  <a:lnTo>
                    <a:pt x="13329" y="206605"/>
                  </a:lnTo>
                  <a:cubicBezTo>
                    <a:pt x="4760" y="215174"/>
                    <a:pt x="0" y="226599"/>
                    <a:pt x="0" y="238024"/>
                  </a:cubicBezTo>
                  <a:cubicBezTo>
                    <a:pt x="0" y="249449"/>
                    <a:pt x="4760" y="260874"/>
                    <a:pt x="13329" y="269443"/>
                  </a:cubicBezTo>
                  <a:lnTo>
                    <a:pt x="122820" y="378934"/>
                  </a:lnTo>
                  <a:lnTo>
                    <a:pt x="329425" y="73311"/>
                  </a:lnTo>
                  <a:lnTo>
                    <a:pt x="269443" y="13329"/>
                  </a:lnTo>
                  <a:close/>
                </a:path>
              </a:pathLst>
            </a:custGeom>
            <a:solidFill>
              <a:srgbClr val="50E6FF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Freeform: Shape 184">
              <a:extLst>
                <a:ext uri="{FF2B5EF4-FFF2-40B4-BE49-F238E27FC236}">
                  <a16:creationId xmlns:a16="http://schemas.microsoft.com/office/drawing/2014/main" id="{70532B10-FB62-C440-A409-9E2EED6FF7A8}"/>
                </a:ext>
              </a:extLst>
            </p:cNvPr>
            <p:cNvSpPr/>
            <p:nvPr/>
          </p:nvSpPr>
          <p:spPr>
            <a:xfrm>
              <a:off x="11025113" y="905216"/>
              <a:ext cx="125676" cy="154239"/>
            </a:xfrm>
            <a:custGeom>
              <a:avLst/>
              <a:gdLst>
                <a:gd name="connsiteX0" fmla="*/ 62838 w 125676"/>
                <a:gd name="connsiteY0" fmla="*/ 0 h 154239"/>
                <a:gd name="connsiteX1" fmla="*/ 0 w 125676"/>
                <a:gd name="connsiteY1" fmla="*/ 62838 h 154239"/>
                <a:gd name="connsiteX2" fmla="*/ 44749 w 125676"/>
                <a:gd name="connsiteY2" fmla="*/ 62838 h 154239"/>
                <a:gd name="connsiteX3" fmla="*/ 44749 w 125676"/>
                <a:gd name="connsiteY3" fmla="*/ 154240 h 154239"/>
                <a:gd name="connsiteX4" fmla="*/ 81880 w 125676"/>
                <a:gd name="connsiteY4" fmla="*/ 154240 h 154239"/>
                <a:gd name="connsiteX5" fmla="*/ 81880 w 125676"/>
                <a:gd name="connsiteY5" fmla="*/ 62838 h 154239"/>
                <a:gd name="connsiteX6" fmla="*/ 125677 w 125676"/>
                <a:gd name="connsiteY6" fmla="*/ 62838 h 1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4239">
                  <a:moveTo>
                    <a:pt x="62838" y="0"/>
                  </a:moveTo>
                  <a:lnTo>
                    <a:pt x="0" y="62838"/>
                  </a:lnTo>
                  <a:lnTo>
                    <a:pt x="44749" y="62838"/>
                  </a:lnTo>
                  <a:lnTo>
                    <a:pt x="44749" y="154240"/>
                  </a:lnTo>
                  <a:lnTo>
                    <a:pt x="81880" y="154240"/>
                  </a:lnTo>
                  <a:lnTo>
                    <a:pt x="81880" y="62838"/>
                  </a:lnTo>
                  <a:lnTo>
                    <a:pt x="125677" y="62838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Freeform: Shape 185">
              <a:extLst>
                <a:ext uri="{FF2B5EF4-FFF2-40B4-BE49-F238E27FC236}">
                  <a16:creationId xmlns:a16="http://schemas.microsoft.com/office/drawing/2014/main" id="{A912ED7C-2818-7045-9A39-C0F4697E2D59}"/>
                </a:ext>
              </a:extLst>
            </p:cNvPr>
            <p:cNvSpPr/>
            <p:nvPr/>
          </p:nvSpPr>
          <p:spPr>
            <a:xfrm>
              <a:off x="11025113" y="1145144"/>
              <a:ext cx="125676" cy="152335"/>
            </a:xfrm>
            <a:custGeom>
              <a:avLst/>
              <a:gdLst>
                <a:gd name="connsiteX0" fmla="*/ 62838 w 125676"/>
                <a:gd name="connsiteY0" fmla="*/ 152335 h 152335"/>
                <a:gd name="connsiteX1" fmla="*/ 125677 w 125676"/>
                <a:gd name="connsiteY1" fmla="*/ 89497 h 152335"/>
                <a:gd name="connsiteX2" fmla="*/ 80928 w 125676"/>
                <a:gd name="connsiteY2" fmla="*/ 89497 h 152335"/>
                <a:gd name="connsiteX3" fmla="*/ 80928 w 125676"/>
                <a:gd name="connsiteY3" fmla="*/ 0 h 152335"/>
                <a:gd name="connsiteX4" fmla="*/ 43796 w 125676"/>
                <a:gd name="connsiteY4" fmla="*/ 0 h 152335"/>
                <a:gd name="connsiteX5" fmla="*/ 43796 w 125676"/>
                <a:gd name="connsiteY5" fmla="*/ 89497 h 152335"/>
                <a:gd name="connsiteX6" fmla="*/ 0 w 125676"/>
                <a:gd name="connsiteY6" fmla="*/ 89497 h 1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76" h="152335">
                  <a:moveTo>
                    <a:pt x="62838" y="152335"/>
                  </a:moveTo>
                  <a:lnTo>
                    <a:pt x="125677" y="89497"/>
                  </a:lnTo>
                  <a:lnTo>
                    <a:pt x="80928" y="89497"/>
                  </a:lnTo>
                  <a:lnTo>
                    <a:pt x="80928" y="0"/>
                  </a:lnTo>
                  <a:lnTo>
                    <a:pt x="43796" y="0"/>
                  </a:lnTo>
                  <a:lnTo>
                    <a:pt x="43796" y="89497"/>
                  </a:lnTo>
                  <a:lnTo>
                    <a:pt x="0" y="8949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Freeform: Shape 186">
              <a:extLst>
                <a:ext uri="{FF2B5EF4-FFF2-40B4-BE49-F238E27FC236}">
                  <a16:creationId xmlns:a16="http://schemas.microsoft.com/office/drawing/2014/main" id="{8711EFD3-B255-AA4D-AB57-C5E14F256D25}"/>
                </a:ext>
              </a:extLst>
            </p:cNvPr>
            <p:cNvSpPr/>
            <p:nvPr/>
          </p:nvSpPr>
          <p:spPr>
            <a:xfrm>
              <a:off x="11117466" y="1038509"/>
              <a:ext cx="147574" cy="125676"/>
            </a:xfrm>
            <a:custGeom>
              <a:avLst/>
              <a:gdLst>
                <a:gd name="connsiteX0" fmla="*/ 0 w 147574"/>
                <a:gd name="connsiteY0" fmla="*/ 62838 h 125676"/>
                <a:gd name="connsiteX1" fmla="*/ 62838 w 147574"/>
                <a:gd name="connsiteY1" fmla="*/ 125677 h 125676"/>
                <a:gd name="connsiteX2" fmla="*/ 62838 w 147574"/>
                <a:gd name="connsiteY2" fmla="*/ 81880 h 125676"/>
                <a:gd name="connsiteX3" fmla="*/ 147575 w 147574"/>
                <a:gd name="connsiteY3" fmla="*/ 81880 h 125676"/>
                <a:gd name="connsiteX4" fmla="*/ 147575 w 147574"/>
                <a:gd name="connsiteY4" fmla="*/ 43796 h 125676"/>
                <a:gd name="connsiteX5" fmla="*/ 62838 w 147574"/>
                <a:gd name="connsiteY5" fmla="*/ 43796 h 125676"/>
                <a:gd name="connsiteX6" fmla="*/ 62838 w 147574"/>
                <a:gd name="connsiteY6" fmla="*/ 0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74" h="125676">
                  <a:moveTo>
                    <a:pt x="0" y="62838"/>
                  </a:moveTo>
                  <a:lnTo>
                    <a:pt x="62838" y="125677"/>
                  </a:lnTo>
                  <a:lnTo>
                    <a:pt x="62838" y="81880"/>
                  </a:lnTo>
                  <a:lnTo>
                    <a:pt x="147575" y="81880"/>
                  </a:lnTo>
                  <a:lnTo>
                    <a:pt x="147575" y="43796"/>
                  </a:lnTo>
                  <a:lnTo>
                    <a:pt x="62838" y="43796"/>
                  </a:lnTo>
                  <a:lnTo>
                    <a:pt x="62838" y="0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Freeform: Shape 187">
              <a:extLst>
                <a:ext uri="{FF2B5EF4-FFF2-40B4-BE49-F238E27FC236}">
                  <a16:creationId xmlns:a16="http://schemas.microsoft.com/office/drawing/2014/main" id="{14D581DF-4072-8749-A05C-52AE9054CD1F}"/>
                </a:ext>
              </a:extLst>
            </p:cNvPr>
            <p:cNvSpPr/>
            <p:nvPr/>
          </p:nvSpPr>
          <p:spPr>
            <a:xfrm>
              <a:off x="10910862" y="1038509"/>
              <a:ext cx="148526" cy="125676"/>
            </a:xfrm>
            <a:custGeom>
              <a:avLst/>
              <a:gdLst>
                <a:gd name="connsiteX0" fmla="*/ 148527 w 148526"/>
                <a:gd name="connsiteY0" fmla="*/ 62838 h 125676"/>
                <a:gd name="connsiteX1" fmla="*/ 85689 w 148526"/>
                <a:gd name="connsiteY1" fmla="*/ 0 h 125676"/>
                <a:gd name="connsiteX2" fmla="*/ 85689 w 148526"/>
                <a:gd name="connsiteY2" fmla="*/ 43796 h 125676"/>
                <a:gd name="connsiteX3" fmla="*/ 0 w 148526"/>
                <a:gd name="connsiteY3" fmla="*/ 43796 h 125676"/>
                <a:gd name="connsiteX4" fmla="*/ 0 w 148526"/>
                <a:gd name="connsiteY4" fmla="*/ 81880 h 125676"/>
                <a:gd name="connsiteX5" fmla="*/ 85689 w 148526"/>
                <a:gd name="connsiteY5" fmla="*/ 81880 h 125676"/>
                <a:gd name="connsiteX6" fmla="*/ 85689 w 148526"/>
                <a:gd name="connsiteY6" fmla="*/ 125677 h 1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26" h="125676">
                  <a:moveTo>
                    <a:pt x="148527" y="62838"/>
                  </a:moveTo>
                  <a:lnTo>
                    <a:pt x="85689" y="0"/>
                  </a:lnTo>
                  <a:lnTo>
                    <a:pt x="85689" y="43796"/>
                  </a:lnTo>
                  <a:lnTo>
                    <a:pt x="0" y="43796"/>
                  </a:lnTo>
                  <a:lnTo>
                    <a:pt x="0" y="81880"/>
                  </a:lnTo>
                  <a:lnTo>
                    <a:pt x="85689" y="81880"/>
                  </a:lnTo>
                  <a:lnTo>
                    <a:pt x="85689" y="125677"/>
                  </a:lnTo>
                  <a:close/>
                </a:path>
              </a:pathLst>
            </a:custGeom>
            <a:solidFill>
              <a:srgbClr val="000000"/>
            </a:solidFill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728B4B-C704-E147-8CE5-6606F4543500}"/>
              </a:ext>
            </a:extLst>
          </p:cNvPr>
          <p:cNvGrpSpPr/>
          <p:nvPr/>
        </p:nvGrpSpPr>
        <p:grpSpPr>
          <a:xfrm>
            <a:off x="5727755" y="3865584"/>
            <a:ext cx="2597263" cy="1064902"/>
            <a:chOff x="5727755" y="3865584"/>
            <a:chExt cx="2597263" cy="1064902"/>
          </a:xfrm>
        </p:grpSpPr>
        <p:cxnSp>
          <p:nvCxnSpPr>
            <p:cNvPr id="430" name="Straight Arrow Connector 429">
              <a:extLst>
                <a:ext uri="{FF2B5EF4-FFF2-40B4-BE49-F238E27FC236}">
                  <a16:creationId xmlns:a16="http://schemas.microsoft.com/office/drawing/2014/main" id="{E05B3447-AD87-8E4A-8455-CBFBF27977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7755" y="3865584"/>
              <a:ext cx="2325638" cy="807051"/>
            </a:xfrm>
            <a:prstGeom prst="straightConnector1">
              <a:avLst/>
            </a:prstGeom>
            <a:ln w="47625">
              <a:solidFill>
                <a:srgbClr val="D63B0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Arrow Connector 430">
              <a:extLst>
                <a:ext uri="{FF2B5EF4-FFF2-40B4-BE49-F238E27FC236}">
                  <a16:creationId xmlns:a16="http://schemas.microsoft.com/office/drawing/2014/main" id="{BDD4F0F0-9CD0-AF44-9E94-8A87195FBBAB}"/>
                </a:ext>
              </a:extLst>
            </p:cNvPr>
            <p:cNvCxnSpPr>
              <a:cxnSpLocks/>
            </p:cNvCxnSpPr>
            <p:nvPr/>
          </p:nvCxnSpPr>
          <p:spPr>
            <a:xfrm>
              <a:off x="8325018" y="3992478"/>
              <a:ext cx="0" cy="938008"/>
            </a:xfrm>
            <a:prstGeom prst="straightConnector1">
              <a:avLst/>
            </a:prstGeom>
            <a:ln w="47625">
              <a:solidFill>
                <a:srgbClr val="D63B0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7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zure 1">
  <a:themeElements>
    <a:clrScheme name="Custom 3">
      <a:dk1>
        <a:srgbClr val="000000"/>
      </a:dk1>
      <a:lt1>
        <a:srgbClr val="FFFFFF"/>
      </a:lt1>
      <a:dk2>
        <a:srgbClr val="0078D3"/>
      </a:dk2>
      <a:lt2>
        <a:srgbClr val="FFFFFF"/>
      </a:lt2>
      <a:accent1>
        <a:srgbClr val="EBEBEB"/>
      </a:accent1>
      <a:accent2>
        <a:srgbClr val="75757A"/>
      </a:accent2>
      <a:accent3>
        <a:srgbClr val="000041"/>
      </a:accent3>
      <a:accent4>
        <a:srgbClr val="0078D3"/>
      </a:accent4>
      <a:accent5>
        <a:srgbClr val="50E6FF"/>
      </a:accent5>
      <a:accent6>
        <a:srgbClr val="EBEBEB"/>
      </a:accent6>
      <a:hlink>
        <a:srgbClr val="0078D4"/>
      </a:hlink>
      <a:folHlink>
        <a:srgbClr val="0078D4"/>
      </a:folHlink>
    </a:clrScheme>
    <a:fontScheme name="Dynamics 365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5B3B778-14F5-8246-A9D9-04A8D8071A60}" vid="{C9E98E11-734C-F14F-ADE3-6075149E5497}"/>
    </a:ext>
  </a:extLst>
</a:theme>
</file>

<file path=ppt/theme/theme2.xml><?xml version="1.0" encoding="utf-8"?>
<a:theme xmlns:a="http://schemas.openxmlformats.org/drawingml/2006/main" name="Azure 2">
  <a:themeElements>
    <a:clrScheme name="Custom 3">
      <a:dk1>
        <a:srgbClr val="000000"/>
      </a:dk1>
      <a:lt1>
        <a:srgbClr val="FFFFFF"/>
      </a:lt1>
      <a:dk2>
        <a:srgbClr val="0078D3"/>
      </a:dk2>
      <a:lt2>
        <a:srgbClr val="FFFFFF"/>
      </a:lt2>
      <a:accent1>
        <a:srgbClr val="EBEBEB"/>
      </a:accent1>
      <a:accent2>
        <a:srgbClr val="75757A"/>
      </a:accent2>
      <a:accent3>
        <a:srgbClr val="000041"/>
      </a:accent3>
      <a:accent4>
        <a:srgbClr val="0078D3"/>
      </a:accent4>
      <a:accent5>
        <a:srgbClr val="50E6FF"/>
      </a:accent5>
      <a:accent6>
        <a:srgbClr val="EBEBEB"/>
      </a:accent6>
      <a:hlink>
        <a:srgbClr val="0078D4"/>
      </a:hlink>
      <a:folHlink>
        <a:srgbClr val="0078D4"/>
      </a:folHlink>
    </a:clrScheme>
    <a:fontScheme name="Dynamics 365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5B3B778-14F5-8246-A9D9-04A8D8071A60}" vid="{C9E98E11-734C-F14F-ADE3-6075149E549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SharedWithUsers xmlns="79344fa0-aeb0-4efb-868f-6a4b70e92797">
      <UserInfo>
        <DisplayName/>
        <AccountId xsi:nil="true"/>
        <AccountType/>
      </UserInfo>
    </SharedWithUsers>
    <SharedWithDetails xmlns="79344fa0-aeb0-4efb-868f-6a4b70e92797" xsi:nil="true"/>
    <MediaServiceAutoTags xmlns="2d7eaa5d-f0e7-40e8-9359-6ec3e8eea71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0024B5E8A78C4BA4C23A5AE8EFE564" ma:contentTypeVersion="11" ma:contentTypeDescription="Create a new document." ma:contentTypeScope="" ma:versionID="eb6446603dd2d18810a5b2af06079e9b">
  <xsd:schema xmlns:xsd="http://www.w3.org/2001/XMLSchema" xmlns:xs="http://www.w3.org/2001/XMLSchema" xmlns:p="http://schemas.microsoft.com/office/2006/metadata/properties" xmlns:ns2="2d7eaa5d-f0e7-40e8-9359-6ec3e8eea716" xmlns:ns3="79344fa0-aeb0-4efb-868f-6a4b70e92797" targetNamespace="http://schemas.microsoft.com/office/2006/metadata/properties" ma:root="true" ma:fieldsID="967a68f6fc6c3c3f8669e93728f7b1d8" ns2:_="" ns3:_="">
    <xsd:import namespace="2d7eaa5d-f0e7-40e8-9359-6ec3e8eea716"/>
    <xsd:import namespace="79344fa0-aeb0-4efb-868f-6a4b70e927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eaa5d-f0e7-40e8-9359-6ec3e8eea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44fa0-aeb0-4efb-868f-6a4b70e927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36e28aba-de84-45bf-8208-5bb870106949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c9448f2-f8d8-457c-8d79-15fbf041fc77"/>
  </ds:schemaRefs>
</ds:datastoreItem>
</file>

<file path=customXml/itemProps2.xml><?xml version="1.0" encoding="utf-8"?>
<ds:datastoreItem xmlns:ds="http://schemas.openxmlformats.org/officeDocument/2006/customXml" ds:itemID="{60630C78-3611-4C86-A31F-3E2A8B0002A8}"/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1430</Words>
  <Application>Microsoft Office PowerPoint</Application>
  <PresentationFormat>Widescreen</PresentationFormat>
  <Paragraphs>323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Consolas</vt:lpstr>
      <vt:lpstr>Lato Light</vt:lpstr>
      <vt:lpstr>Metropolis</vt:lpstr>
      <vt:lpstr>Segoe UI</vt:lpstr>
      <vt:lpstr>Segoe UI Semibold</vt:lpstr>
      <vt:lpstr>Wingdings</vt:lpstr>
      <vt:lpstr>Azure 1</vt:lpstr>
      <vt:lpstr>Azure 2</vt:lpstr>
      <vt:lpstr>Azure VMware  Solution – End to End Networking</vt:lpstr>
      <vt:lpstr>Agenda</vt:lpstr>
      <vt:lpstr>Azure VMware Solution (AVS) – What Is It?</vt:lpstr>
      <vt:lpstr>Azure Terminology</vt:lpstr>
      <vt:lpstr>Azure Terminology</vt:lpstr>
      <vt:lpstr>Azure VMware Solution (AVS) Network Connectivity</vt:lpstr>
      <vt:lpstr>Azure VMware Solution – Connectivity </vt:lpstr>
      <vt:lpstr>Azure VMware Solution – On-Prem to SDDC</vt:lpstr>
      <vt:lpstr>Azure VMware Solution – VNET to AVS connectivity (Global Reach or ERG) </vt:lpstr>
      <vt:lpstr>Azure VMware Solution – VPN Connectivity</vt:lpstr>
      <vt:lpstr>Networking in an AVS SDDC  (Software Defined Data Center)</vt:lpstr>
      <vt:lpstr>Networking in AVS SDDC</vt:lpstr>
      <vt:lpstr>Networking in AVS SDDC</vt:lpstr>
      <vt:lpstr>Networking in AVS SDDC</vt:lpstr>
      <vt:lpstr>Networking in a hybrid cloud environment – Putting it together</vt:lpstr>
      <vt:lpstr>Networking in a hybrid cloud environment – Putting it together</vt:lpstr>
      <vt:lpstr>AVS Integration with  Azure Services </vt:lpstr>
      <vt:lpstr>AVS Integration with Azure Services</vt:lpstr>
      <vt:lpstr>Summary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Azure VMware Solution –  End to End Networking</dc:title>
  <dc:creator>Raquel Mayer</dc:creator>
  <cp:lastModifiedBy>Beth Ott (BRIDGE PARTNERS LLC)</cp:lastModifiedBy>
  <cp:revision>17</cp:revision>
  <dcterms:created xsi:type="dcterms:W3CDTF">2020-08-25T23:24:29Z</dcterms:created>
  <dcterms:modified xsi:type="dcterms:W3CDTF">2020-08-28T21:25:09Z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0x010100970024B5E8A78C4BA4C23A5AE8EFE564</vt:lpwstr>
  </property>
</Properties>
</file>