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932" r:id="rId5"/>
    <p:sldMasterId id="2147484744" r:id="rId6"/>
    <p:sldMasterId id="2147484971" r:id="rId7"/>
    <p:sldMasterId id="2147484988" r:id="rId8"/>
    <p:sldMasterId id="2147485021" r:id="rId9"/>
  </p:sldMasterIdLst>
  <p:notesMasterIdLst>
    <p:notesMasterId r:id="rId25"/>
  </p:notesMasterIdLst>
  <p:handoutMasterIdLst>
    <p:handoutMasterId r:id="rId26"/>
  </p:handoutMasterIdLst>
  <p:sldIdLst>
    <p:sldId id="2076136952" r:id="rId10"/>
    <p:sldId id="2076136953" r:id="rId11"/>
    <p:sldId id="2076136954" r:id="rId12"/>
    <p:sldId id="2076136955" r:id="rId13"/>
    <p:sldId id="2076136956" r:id="rId14"/>
    <p:sldId id="2076136957" r:id="rId15"/>
    <p:sldId id="2076136958" r:id="rId16"/>
    <p:sldId id="2076136960" r:id="rId17"/>
    <p:sldId id="2076136961" r:id="rId18"/>
    <p:sldId id="2076136962" r:id="rId19"/>
    <p:sldId id="2076136963" r:id="rId20"/>
    <p:sldId id="257" r:id="rId21"/>
    <p:sldId id="2076136964" r:id="rId22"/>
    <p:sldId id="2076136965" r:id="rId23"/>
    <p:sldId id="2076136951" r:id="rId24"/>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20" id="{38B656EC-D568-4EF7-8842-9FA1AE1192C9}">
          <p14:sldIdLst/>
        </p14:section>
        <p14:section name="App Health" id="{FE6E4F49-9680-4A91-8465-3DA176A1AD74}">
          <p14:sldIdLst>
            <p14:sldId id="2076136952"/>
            <p14:sldId id="2076136953"/>
            <p14:sldId id="2076136954"/>
            <p14:sldId id="2076136955"/>
            <p14:sldId id="2076136956"/>
            <p14:sldId id="2076136957"/>
            <p14:sldId id="2076136958"/>
            <p14:sldId id="2076136960"/>
            <p14:sldId id="2076136961"/>
            <p14:sldId id="2076136962"/>
            <p14:sldId id="2076136963"/>
            <p14:sldId id="257"/>
            <p14:sldId id="2076136964"/>
            <p14:sldId id="2076136965"/>
            <p14:sldId id="207613695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CC914F-22F3-8F55-6CEF-FF0EEBD93F7E}" name="Yana Terukhova" initials="YT" userId="S::yanat@microsoft.com::28c1b028-299b-4ee2-bac8-a770e006f64c" providerId="AD"/>
  <p188:author id="{6FFBBDE5-50F9-BE25-146B-CDB485AF6273}" name="Javier" initials="J" userId="Javier" providerId="None"/>
  <p188:author id="{2B1D9EF5-9265-BAD2-F52F-C63BB23A73CF}" name="Chris French" initials="CF" userId="S::v-chfren@microsoft.com::8a8416df-dc93-4e60-940a-005a1980cc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3393DD"/>
    <a:srgbClr val="66AEE5"/>
    <a:srgbClr val="99C9EE"/>
    <a:srgbClr val="CCE4F6"/>
    <a:srgbClr val="000000"/>
    <a:srgbClr val="FFFFFF"/>
    <a:srgbClr val="50E6FF"/>
    <a:srgbClr val="0069BA"/>
    <a:srgbClr val="9BF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48" y="8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11/13/2020 10:31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11/13/2020 10:31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2C61DAB-D93E-49CA-B245-379601CFE8D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252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6C18626-F474-479E-937A-543AA55347B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51451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6C18626-F474-479E-937A-543AA55347B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8782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understand that the Microsoft 365 apps play a key role in your daily operations and productivity and that, staying current with the latest versions means ensuring that there are no business disruptions. As such, we are going to deliver a new solution, Microsoft 365 App Health, that will help you discover and troubleshoot issues related to the Microsoft 365 apps in your organization. </a:t>
            </a:r>
          </a:p>
          <a:p>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a:t>App Health is powered by your diagnostics data, the one you already share with Microsoft, that we are now using not just to improve the products but also give value back to you and help you stay healthy. </a:t>
            </a:r>
          </a:p>
          <a:p>
            <a:endParaRPr lang="en-US"/>
          </a:p>
          <a:p>
            <a:r>
              <a:rPr lang="en-US"/>
              <a:t>App Health will provide you with an overview of the reliability and performance of (M365) apps in your organization as well as the recent active issues that might have been detected. Additionally, we will show you the activity across your channels (to help you track adoption of Monthly Enterprise Channel and Current Channels) and an indicator of the number of devices and users that are being monitored for health issues in your organization. </a:t>
            </a:r>
          </a:p>
          <a:p>
            <a:endParaRPr lang="en-US"/>
          </a:p>
          <a:p>
            <a:endParaRPr lang="en-US"/>
          </a:p>
          <a:p>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5206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1192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 empower organizations with insights that transform how work gets done we have Microsoft Productivity Score.  Productivity Score focus on three core areas.  The first is visibility.  We want you to see how the organization works by helping you understand the employee experience in categories like content collaboration, communication, and mobility.  To have a better picture of productivity you also need visibility into how the technology you use affects how work gets done.  That is why we also provide information on the technology experience which helps you see how your devices and network connectivity enable productivity.  Across both these areas of employee and technology experience there are also benchmarks to help you see how you are doing compared to your peers.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It’s great that we give you visibility, but you need more than just understanding where you are today.  That is why we give you insights to help enable improved experiences.  For example, in content collaboration within the employee experience you can see how many people are collaborating in the cloud and how they are doing that.  One of my favorite insights here is around the use of attachments vs links to documents in email.  They both allow you share content, but using a link helps keep that one version of the truth, so I don’t merge all the changes I get from having multiple copies of the document coming back.  All of this is moot though if my network connectivity is so bad that it takes me 20 minutes to upload a file into SharePoint.  This is why you need insights around connectivity like are you sending all your SharePoint traffic to a service front door that is near by or thousands of miles away due to the organization’s networking setup.</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Lastly, we want to help you enable everyone to do their best work by taking actions like providing training and optimizing configurations.    In the technology and employee experience there are actions for IT to help them enable features or services that will help people be more productive.  You can also find Microsoft sourced training content and documentation to help end users up skill within the employee experience.</a:t>
            </a:r>
          </a:p>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611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Track]</a:t>
            </a:r>
          </a:p>
          <a:p>
            <a:r>
              <a:rPr lang="en-US" b="0"/>
              <a:t>We have dozens of demos and step-by-step Microsoft Endpoint Manager videos, from Windows Autopilot to Zero Touch Security, to Productivity Score and Universal Print. To access those (and more!), visit aka.ms/MicrosoftIgnite2020/MEM. We’ll see you there!</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11/13/2020 10:31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80895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11/13/2020 10:31 AM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15</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85510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6040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07453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08324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0670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016893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9785426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8177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570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1452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8150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386533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50651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792384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147330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40599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72627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197178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1125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45252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1953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74168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92835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50472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26834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76873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513069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10433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690636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112103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170555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32884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07372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260502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8680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759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39581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82307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70807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541901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577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851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20162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988494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326713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4572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572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071C0FF7-08A2-4D33-80AC-371DB3C3729B}"/>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381045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6" name="Rectangle 5">
            <a:extLst>
              <a:ext uri="{FF2B5EF4-FFF2-40B4-BE49-F238E27FC236}">
                <a16:creationId xmlns:a16="http://schemas.microsoft.com/office/drawing/2014/main" id="{AEDC53B0-2DDE-4181-A709-C2651853C0C6}"/>
              </a:ext>
            </a:extLst>
          </p:cNvPr>
          <p:cNvSpPr/>
          <p:nvPr userDrawn="1"/>
        </p:nvSpPr>
        <p:spPr bwMode="auto">
          <a:xfrm>
            <a:off x="5326062" y="0"/>
            <a:ext cx="6865937" cy="6865937"/>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a:extLst>
              <a:ext uri="{FF2B5EF4-FFF2-40B4-BE49-F238E27FC236}">
                <a16:creationId xmlns:a16="http://schemas.microsoft.com/office/drawing/2014/main" id="{F91E4C37-27AF-4034-9B37-48F67F301BF1}"/>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10523847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79F1C9-08E0-4C79-B89A-07D37713CC81}"/>
              </a:ext>
            </a:extLst>
          </p:cNvPr>
          <p:cNvSpPr/>
          <p:nvPr userDrawn="1"/>
        </p:nvSpPr>
        <p:spPr bwMode="auto">
          <a:xfrm>
            <a:off x="5326062" y="0"/>
            <a:ext cx="6865937" cy="6865937"/>
          </a:xfrm>
          <a:prstGeom prst="rect">
            <a:avLst/>
          </a:prstGeom>
          <a:solidFill>
            <a:srgbClr val="DF6C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1" name="Picture 10">
            <a:extLst>
              <a:ext uri="{FF2B5EF4-FFF2-40B4-BE49-F238E27FC236}">
                <a16:creationId xmlns:a16="http://schemas.microsoft.com/office/drawing/2014/main" id="{AB13F888-410B-4A69-B710-9CC4CD3643F5}"/>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2367543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01881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9143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7414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658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13520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241636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38629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534852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177120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82041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72878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FEE20F66-3D69-4869-830F-8175356FD82E}"/>
              </a:ext>
            </a:extLst>
          </p:cNvPr>
          <p:cNvPicPr>
            <a:picLocks noChangeAspect="1"/>
          </p:cNvPicPr>
          <p:nvPr userDrawn="1"/>
        </p:nvPicPr>
        <p:blipFill>
          <a:blip r:embed="rId2"/>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2159711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922383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 title</a:t>
            </a:r>
          </a:p>
        </p:txBody>
      </p:sp>
      <p:pic>
        <p:nvPicPr>
          <p:cNvPr id="4" name="Picture 3">
            <a:extLst>
              <a:ext uri="{FF2B5EF4-FFF2-40B4-BE49-F238E27FC236}">
                <a16:creationId xmlns:a16="http://schemas.microsoft.com/office/drawing/2014/main" id="{917E6547-3ED1-4E86-946E-ABAE87453FE2}"/>
              </a:ext>
            </a:extLst>
          </p:cNvPr>
          <p:cNvPicPr>
            <a:picLocks noChangeAspect="1"/>
          </p:cNvPicPr>
          <p:nvPr userDrawn="1"/>
        </p:nvPicPr>
        <p:blipFill>
          <a:blip r:embed="rId2"/>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3316394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512537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94053E6D-3022-4F5D-B16F-2D826F1E8E30}"/>
              </a:ext>
            </a:extLst>
          </p:cNvPr>
          <p:cNvPicPr>
            <a:picLocks noChangeAspect="1"/>
          </p:cNvPicPr>
          <p:nvPr userDrawn="1"/>
        </p:nvPicPr>
        <p:blipFill>
          <a:blip r:embed="rId2"/>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20226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3706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1368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611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87965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417921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423148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4572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572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071C0FF7-08A2-4D33-80AC-371DB3C3729B}"/>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Rectangle 5">
            <a:extLst>
              <a:ext uri="{FF2B5EF4-FFF2-40B4-BE49-F238E27FC236}">
                <a16:creationId xmlns:a16="http://schemas.microsoft.com/office/drawing/2014/main" id="{AEDC53B0-2DDE-4181-A709-C2651853C0C6}"/>
              </a:ext>
            </a:extLst>
          </p:cNvPr>
          <p:cNvSpPr/>
          <p:nvPr userDrawn="1"/>
        </p:nvSpPr>
        <p:spPr bwMode="auto">
          <a:xfrm>
            <a:off x="5326062" y="0"/>
            <a:ext cx="6865937" cy="6865937"/>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a:extLst>
              <a:ext uri="{FF2B5EF4-FFF2-40B4-BE49-F238E27FC236}">
                <a16:creationId xmlns:a16="http://schemas.microsoft.com/office/drawing/2014/main" id="{F91E4C37-27AF-4034-9B37-48F67F301BF1}"/>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3017430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79F1C9-08E0-4C79-B89A-07D37713CC81}"/>
              </a:ext>
            </a:extLst>
          </p:cNvPr>
          <p:cNvSpPr/>
          <p:nvPr userDrawn="1"/>
        </p:nvSpPr>
        <p:spPr bwMode="auto">
          <a:xfrm>
            <a:off x="5326062" y="0"/>
            <a:ext cx="6865937" cy="6865937"/>
          </a:xfrm>
          <a:prstGeom prst="rect">
            <a:avLst/>
          </a:prstGeom>
          <a:solidFill>
            <a:srgbClr val="DF6C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1" name="Picture 10">
            <a:extLst>
              <a:ext uri="{FF2B5EF4-FFF2-40B4-BE49-F238E27FC236}">
                <a16:creationId xmlns:a16="http://schemas.microsoft.com/office/drawing/2014/main" id="{AB13F888-410B-4A69-B710-9CC4CD3643F5}"/>
              </a:ext>
            </a:extLst>
          </p:cNvPr>
          <p:cNvPicPr>
            <a:picLocks noChangeAspect="1"/>
          </p:cNvPicPr>
          <p:nvPr userDrawn="1"/>
        </p:nvPicPr>
        <p:blipFill>
          <a:blip r:embed="rId3"/>
          <a:stretch>
            <a:fillRect/>
          </a:stretch>
        </p:blipFill>
        <p:spPr>
          <a:xfrm>
            <a:off x="6430470" y="886333"/>
            <a:ext cx="3939065" cy="5979604"/>
          </a:xfrm>
          <a:prstGeom prst="rect">
            <a:avLst/>
          </a:prstGeom>
        </p:spPr>
      </p:pic>
    </p:spTree>
    <p:extLst>
      <p:ext uri="{BB962C8B-B14F-4D97-AF65-F5344CB8AC3E}">
        <p14:creationId xmlns:p14="http://schemas.microsoft.com/office/powerpoint/2010/main" val="1605435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81403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268474"/>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94670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9335521"/>
      </p:ext>
    </p:extLst>
  </p:cSld>
  <p:clrMapOvr>
    <a:masterClrMapping/>
  </p:clrMapOvr>
  <p:transition>
    <p:fade/>
  </p:transition>
  <p:extLst>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28665027"/>
      </p:ext>
    </p:extLst>
  </p:cSld>
  <p:clrMapOvr>
    <a:masterClrMapping/>
  </p:clrMapOvr>
  <p:transition>
    <p:fade/>
  </p:transition>
  <p:extLst>
    <p:ext uri="{DCECCB84-F9BA-43D5-87BE-67443E8EF086}">
      <p15:sldGuideLst xmlns:p15="http://schemas.microsoft.com/office/powerpoint/2012/main">
        <p15:guide id="2" pos="3360" userDrawn="1">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userDrawn="1">
          <p15:clr>
            <a:srgbClr val="C35EA4"/>
          </p15:clr>
        </p15:guide>
        <p15:guide id="11" pos="2993">
          <p15:clr>
            <a:srgbClr val="5ACBF0"/>
          </p15:clr>
        </p15:guide>
        <p15:guide id="12" pos="3543" userDrawn="1">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89229390"/>
      </p:ext>
    </p:extLst>
  </p:cSld>
  <p:clrMapOvr>
    <a:masterClrMapping/>
  </p:clrMapOvr>
  <p:transition>
    <p:fade/>
  </p:transition>
  <p:extLst>
    <p:ext uri="{DCECCB84-F9BA-43D5-87BE-67443E8EF086}">
      <p15:sldGuideLst xmlns:p15="http://schemas.microsoft.com/office/powerpoint/2012/main">
        <p15:guide id="2" pos="3360" userDrawn="1">
          <p15:clr>
            <a:srgbClr val="FBAE40"/>
          </p15:clr>
        </p15:guide>
        <p15:guide id="5" orient="horz" pos="2160">
          <p15:clr>
            <a:srgbClr val="FBAE40"/>
          </p15:clr>
        </p15:guide>
        <p15:guide id="6" pos="2991">
          <p15:clr>
            <a:srgbClr val="5ACBF0"/>
          </p15:clr>
        </p15:guide>
        <p15:guide id="7" pos="3728" userDrawn="1">
          <p15:clr>
            <a:srgbClr val="C35EA4"/>
          </p15:clr>
        </p15:guide>
        <p15:guide id="8" pos="3544" userDrawn="1">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2951245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userDrawn="1">
          <p15:clr>
            <a:srgbClr val="C35EA4"/>
          </p15:clr>
        </p15:guide>
        <p15:guide id="5" pos="2993">
          <p15:clr>
            <a:srgbClr val="5ACBF0"/>
          </p15:clr>
        </p15:guide>
        <p15:guide id="6" pos="3547"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FEE20F66-3D69-4869-830F-8175356FD82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 title</a:t>
            </a:r>
          </a:p>
        </p:txBody>
      </p:sp>
      <p:pic>
        <p:nvPicPr>
          <p:cNvPr id="4" name="Picture 3">
            <a:extLst>
              <a:ext uri="{FF2B5EF4-FFF2-40B4-BE49-F238E27FC236}">
                <a16:creationId xmlns:a16="http://schemas.microsoft.com/office/drawing/2014/main" id="{917E6547-3ED1-4E86-946E-ABAE87453FE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555510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userDrawn="1">
          <p15:clr>
            <a:srgbClr val="5ACBF0"/>
          </p15:clr>
        </p15:guide>
        <p15:guide id="3" orient="horz" pos="1914" userDrawn="1">
          <p15:clr>
            <a:srgbClr val="5ACBF0"/>
          </p15:clr>
        </p15:guide>
        <p15:guide id="4" orient="horz" pos="2505"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721148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94053E6D-3022-4F5D-B16F-2D826F1E8E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473228" y="3623190"/>
            <a:ext cx="2136160" cy="3242747"/>
          </a:xfrm>
          <a:prstGeom prst="rect">
            <a:avLst/>
          </a:prstGeom>
        </p:spPr>
      </p:pic>
    </p:spTree>
    <p:extLst>
      <p:ext uri="{BB962C8B-B14F-4D97-AF65-F5344CB8AC3E}">
        <p14:creationId xmlns:p14="http://schemas.microsoft.com/office/powerpoint/2010/main" val="3650358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1272" userDrawn="1">
          <p15:clr>
            <a:srgbClr val="5ACBF0"/>
          </p15:clr>
        </p15:guide>
        <p15:guide id="3" orient="horz" pos="288"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2" name="Picture 1" descr="Connection event illustration light&#10;">
            <a:extLst>
              <a:ext uri="{FF2B5EF4-FFF2-40B4-BE49-F238E27FC236}">
                <a16:creationId xmlns:a16="http://schemas.microsoft.com/office/drawing/2014/main" id="{3CD5AAEC-3292-4323-865A-AECEE20574F0}"/>
              </a:ext>
            </a:extLst>
          </p:cNvPr>
          <p:cNvPicPr>
            <a:picLocks noChangeAspect="1"/>
          </p:cNvPicPr>
          <p:nvPr userDrawn="1"/>
        </p:nvPicPr>
        <p:blipFill>
          <a:blip r:embed="rId2"/>
          <a:stretch>
            <a:fillRect/>
          </a:stretch>
        </p:blipFill>
        <p:spPr bwMode="ltGray">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9" name="Picture 8" descr="A close up of a logo&#10;&#10;Description automatically generated">
            <a:extLst>
              <a:ext uri="{FF2B5EF4-FFF2-40B4-BE49-F238E27FC236}">
                <a16:creationId xmlns:a16="http://schemas.microsoft.com/office/drawing/2014/main" id="{C1366E5B-51F3-442E-8ABC-79CE8D672893}"/>
              </a:ext>
            </a:extLst>
          </p:cNvPr>
          <p:cNvPicPr>
            <a:picLocks noChangeAspect="1"/>
          </p:cNvPicPr>
          <p:nvPr userDrawn="1"/>
        </p:nvPicPr>
        <p:blipFill>
          <a:blip r:embed="rId4"/>
          <a:stretch>
            <a:fillRect/>
          </a:stretch>
        </p:blipFill>
        <p:spPr>
          <a:xfrm>
            <a:off x="249743" y="2739321"/>
            <a:ext cx="2846838" cy="1676403"/>
          </a:xfrm>
          <a:prstGeom prst="rect">
            <a:avLst/>
          </a:prstGeom>
        </p:spPr>
      </p:pic>
    </p:spTree>
    <p:extLst>
      <p:ext uri="{BB962C8B-B14F-4D97-AF65-F5344CB8AC3E}">
        <p14:creationId xmlns:p14="http://schemas.microsoft.com/office/powerpoint/2010/main" val="3403042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0685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descr="Connection event illustration light">
            <a:extLst>
              <a:ext uri="{FF2B5EF4-FFF2-40B4-BE49-F238E27FC236}">
                <a16:creationId xmlns:a16="http://schemas.microsoft.com/office/drawing/2014/main" id="{93C07C25-293F-4AA4-B79C-AB4923117FCA}"/>
              </a:ext>
            </a:extLst>
          </p:cNvPr>
          <p:cNvPicPr>
            <a:picLocks noChangeAspect="1"/>
          </p:cNvPicPr>
          <p:nvPr userDrawn="1"/>
        </p:nvPicPr>
        <p:blipFill>
          <a:blip r:embed="rId2"/>
          <a:stretch>
            <a:fillRect/>
          </a:stretch>
        </p:blipFill>
        <p:spPr bwMode="ltGray">
          <a:xfrm>
            <a:off x="0" y="0"/>
            <a:ext cx="12192000" cy="6858000"/>
          </a:xfrm>
          <a:prstGeom prst="rect">
            <a:avLst/>
          </a:prstGeom>
        </p:spPr>
      </p:pic>
      <p:sp>
        <p:nvSpPr>
          <p:cNvPr id="9" name="Title 1"/>
          <p:cNvSpPr>
            <a:spLocks noGrp="1"/>
          </p:cNvSpPr>
          <p:nvPr>
            <p:ph type="title" hasCustomPrompt="1"/>
          </p:nvPr>
        </p:nvSpPr>
        <p:spPr>
          <a:xfrm>
            <a:off x="584200" y="3429000"/>
            <a:ext cx="7863840" cy="553998"/>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4411622"/>
            <a:ext cx="7863840" cy="338554"/>
          </a:xfrm>
          <a:noFill/>
        </p:spPr>
        <p:txBody>
          <a:bodyPr wrap="square" lIns="0" tIns="0" rIns="0" bIns="0">
            <a:spAutoFit/>
          </a:bodyPr>
          <a:lstStyle>
            <a:lvl1pPr marL="0" indent="0">
              <a:spcBef>
                <a:spcPts val="0"/>
              </a:spcBef>
              <a:buNone/>
              <a:defRPr sz="22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37853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Up Next Slide">
    <p:bg>
      <p:bgRef idx="1001">
        <a:schemeClr val="bg1"/>
      </p:bgRef>
    </p:bg>
    <p:spTree>
      <p:nvGrpSpPr>
        <p:cNvPr id="1" name=""/>
        <p:cNvGrpSpPr/>
        <p:nvPr/>
      </p:nvGrpSpPr>
      <p:grpSpPr>
        <a:xfrm>
          <a:off x="0" y="0"/>
          <a:ext cx="0" cy="0"/>
          <a:chOff x="0" y="0"/>
          <a:chExt cx="0" cy="0"/>
        </a:xfrm>
      </p:grpSpPr>
      <p:sp>
        <p:nvSpPr>
          <p:cNvPr id="9" name="Title 1"/>
          <p:cNvSpPr>
            <a:spLocks noGrp="1"/>
          </p:cNvSpPr>
          <p:nvPr userDrawn="1">
            <p:ph type="title" hasCustomPrompt="1"/>
          </p:nvPr>
        </p:nvSpPr>
        <p:spPr>
          <a:xfrm>
            <a:off x="584201" y="2979778"/>
            <a:ext cx="7863840" cy="553998"/>
          </a:xfrm>
          <a:noFill/>
        </p:spPr>
        <p:txBody>
          <a:bodyPr wrap="square" lIns="0" tIns="0" rIns="0" bIns="0" anchor="t" anchorCtr="0">
            <a:spAutoFit/>
          </a:bodyPr>
          <a:lstStyle>
            <a:lvl1pPr>
              <a:defRPr sz="3600" spc="-50" baseline="0">
                <a:solidFill>
                  <a:srgbClr val="000000"/>
                </a:solidFill>
                <a:latin typeface="+mj-lt"/>
                <a:cs typeface="Segoe UI" panose="020B0502040204020203" pitchFamily="34" charset="0"/>
              </a:defRPr>
            </a:lvl1pPr>
          </a:lstStyle>
          <a:p>
            <a:r>
              <a:rPr lang="en-US"/>
              <a:t>Presentation title </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13" name="TextBox 12">
            <a:extLst>
              <a:ext uri="{FF2B5EF4-FFF2-40B4-BE49-F238E27FC236}">
                <a16:creationId xmlns:a16="http://schemas.microsoft.com/office/drawing/2014/main" id="{3ED30143-AFF6-4991-B094-88E24D904AB4}"/>
              </a:ext>
            </a:extLst>
          </p:cNvPr>
          <p:cNvSpPr txBox="1"/>
          <p:nvPr userDrawn="1"/>
        </p:nvSpPr>
        <p:spPr>
          <a:xfrm>
            <a:off x="584200" y="2109621"/>
            <a:ext cx="1465145" cy="430887"/>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sz="2800" kern="1200" spc="0" baseline="0">
                <a:solidFill>
                  <a:schemeClr val="accent1"/>
                </a:solidFill>
                <a:latin typeface="+mj-lt"/>
                <a:ea typeface="+mn-ea"/>
                <a:cs typeface="Segoe UI" panose="020B0502040204020203" pitchFamily="34" charset="0"/>
              </a:rPr>
              <a:t>Up next: </a:t>
            </a:r>
          </a:p>
        </p:txBody>
      </p:sp>
    </p:spTree>
    <p:extLst>
      <p:ext uri="{BB962C8B-B14F-4D97-AF65-F5344CB8AC3E}">
        <p14:creationId xmlns:p14="http://schemas.microsoft.com/office/powerpoint/2010/main" val="3903842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5925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5358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85803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50821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46496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3412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22881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23530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53523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266989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685602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470023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3842059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822119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427865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76254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172098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4113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9343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FF9349"/>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38172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830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16570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7740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4756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58720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775721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223693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0536739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53440231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610182247"/>
      </p:ext>
    </p:extLst>
  </p:cSld>
  <p:clrMapOvr>
    <a:masterClrMapping/>
  </p:clrMapOvr>
  <p:transition>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44546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bg1"/>
                </a:solidFill>
              </a:defRPr>
            </a:lvl1pPr>
          </a:lstStyle>
          <a:p>
            <a:fld id="{846CE7D5-CF57-46EF-B807-FDD0502418D4}" type="datetimeFigureOut">
              <a:rPr lang="en-US" smtClean="0"/>
              <a:pPr/>
              <a:t>11/13/2020</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7583069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44546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846CE7D5-CF57-46EF-B807-FDD0502418D4}" type="datetimeFigureOut">
              <a:rPr lang="en-US" smtClean="0"/>
              <a:pPr/>
              <a:t>11/13/2020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1157227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6A0A3A-6BEE-9A4D-B4DC-5D034ADD69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2" name="TextBox 11">
            <a:extLst>
              <a:ext uri="{FF2B5EF4-FFF2-40B4-BE49-F238E27FC236}">
                <a16:creationId xmlns:a16="http://schemas.microsoft.com/office/drawing/2014/main" id="{00C17CD2-16ED-F646-BAE6-4954F1E4D668}"/>
              </a:ext>
            </a:extLst>
          </p:cNvPr>
          <p:cNvSpPr txBox="1"/>
          <p:nvPr userDrawn="1"/>
        </p:nvSpPr>
        <p:spPr>
          <a:xfrm>
            <a:off x="566789" y="576618"/>
            <a:ext cx="1764778" cy="307777"/>
          </a:xfrm>
          <a:prstGeom prst="rect">
            <a:avLst/>
          </a:prstGeom>
          <a:noFill/>
        </p:spPr>
        <p:txBody>
          <a:bodyPr wrap="none" lIns="0" tIns="0" rIns="0" bIns="0" rtlCol="0">
            <a:spAutoFit/>
          </a:bodyPr>
          <a:lstStyle/>
          <a:p>
            <a:pPr algn="l"/>
            <a:r>
              <a:rPr lang="en-US" sz="2000">
                <a:solidFill>
                  <a:schemeClr val="bg1"/>
                </a:solidFill>
                <a:latin typeface="+mj-lt"/>
              </a:rPr>
              <a:t>Microsoft Edge</a:t>
            </a:r>
          </a:p>
        </p:txBody>
      </p:sp>
      <p:sp>
        <p:nvSpPr>
          <p:cNvPr id="13" name="Title 1">
            <a:extLst>
              <a:ext uri="{FF2B5EF4-FFF2-40B4-BE49-F238E27FC236}">
                <a16:creationId xmlns:a16="http://schemas.microsoft.com/office/drawing/2014/main" id="{C06B4B62-0D3C-B343-9602-B75F3424F9BC}"/>
              </a:ext>
            </a:extLst>
          </p:cNvPr>
          <p:cNvSpPr>
            <a:spLocks noGrp="1"/>
          </p:cNvSpPr>
          <p:nvPr>
            <p:ph type="title" hasCustomPrompt="1"/>
          </p:nvPr>
        </p:nvSpPr>
        <p:spPr>
          <a:xfrm>
            <a:off x="515691" y="1610172"/>
            <a:ext cx="10900229" cy="1923604"/>
          </a:xfrm>
          <a:noFill/>
        </p:spPr>
        <p:txBody>
          <a:bodyPr wrap="square" lIns="0" tIns="0" rIns="0" bIns="0" anchor="b" anchorCtr="0">
            <a:spAutoFit/>
          </a:bodyPr>
          <a:lstStyle>
            <a:lvl1pPr>
              <a:lnSpc>
                <a:spcPts val="7480"/>
              </a:lnSpc>
              <a:defRPr sz="6800" spc="-50" baseline="0">
                <a:solidFill>
                  <a:schemeClr val="bg1"/>
                </a:solidFill>
                <a:latin typeface="+mj-lt"/>
                <a:cs typeface="Segoe UI" panose="020B0502040204020203" pitchFamily="34" charset="0"/>
              </a:defRPr>
            </a:lvl1pPr>
          </a:lstStyle>
          <a:p>
            <a:r>
              <a:rPr lang="en-US"/>
              <a:t>Event name or </a:t>
            </a:r>
            <a:br>
              <a:rPr lang="en-US"/>
            </a:br>
            <a:r>
              <a:rPr lang="en-US"/>
              <a:t>presentation title </a:t>
            </a:r>
          </a:p>
        </p:txBody>
      </p:sp>
      <p:sp>
        <p:nvSpPr>
          <p:cNvPr id="14" name="Text Placeholder 4">
            <a:extLst>
              <a:ext uri="{FF2B5EF4-FFF2-40B4-BE49-F238E27FC236}">
                <a16:creationId xmlns:a16="http://schemas.microsoft.com/office/drawing/2014/main" id="{8E6A97AF-643F-7E40-A0C4-4D03796692CD}"/>
              </a:ext>
            </a:extLst>
          </p:cNvPr>
          <p:cNvSpPr>
            <a:spLocks noGrp="1"/>
          </p:cNvSpPr>
          <p:nvPr>
            <p:ph type="body" sz="quarter" idx="12" hasCustomPrompt="1"/>
          </p:nvPr>
        </p:nvSpPr>
        <p:spPr>
          <a:xfrm>
            <a:off x="584199" y="3962400"/>
            <a:ext cx="10900229" cy="400110"/>
          </a:xfrm>
          <a:noFill/>
        </p:spPr>
        <p:txBody>
          <a:bodyPr wrap="square" lIns="0" tIns="0" rIns="0" bIns="0">
            <a:spAutoFit/>
          </a:bodyPr>
          <a:lstStyle>
            <a:lvl1pPr marL="0" indent="0">
              <a:spcBef>
                <a:spcPts val="0"/>
              </a:spcBef>
              <a:buNone/>
              <a:defRPr sz="2600" spc="0" baseline="0">
                <a:solidFill>
                  <a:schemeClr val="bg1"/>
                </a:solidFill>
                <a:latin typeface="+mn-lt"/>
                <a:cs typeface="Segoe UI" panose="020B0502040204020203" pitchFamily="34" charset="0"/>
              </a:defRPr>
            </a:lvl1pPr>
          </a:lstStyle>
          <a:p>
            <a:pPr lvl="0"/>
            <a:r>
              <a:rPr lang="en-US"/>
              <a:t>Subtitle goes here</a:t>
            </a:r>
          </a:p>
        </p:txBody>
      </p:sp>
      <p:sp>
        <p:nvSpPr>
          <p:cNvPr id="15" name="Text Placeholder 4">
            <a:extLst>
              <a:ext uri="{FF2B5EF4-FFF2-40B4-BE49-F238E27FC236}">
                <a16:creationId xmlns:a16="http://schemas.microsoft.com/office/drawing/2014/main" id="{E9A3BDA7-C4B7-8D40-BB59-44894CB3B387}"/>
              </a:ext>
            </a:extLst>
          </p:cNvPr>
          <p:cNvSpPr>
            <a:spLocks noGrp="1"/>
          </p:cNvSpPr>
          <p:nvPr>
            <p:ph type="body" sz="quarter" idx="13" hasCustomPrompt="1"/>
          </p:nvPr>
        </p:nvSpPr>
        <p:spPr>
          <a:xfrm>
            <a:off x="584200" y="5125807"/>
            <a:ext cx="4035924" cy="246221"/>
          </a:xfrm>
          <a:noFill/>
        </p:spPr>
        <p:txBody>
          <a:bodyPr wrap="square" lIns="0" tIns="0" rIns="0" bIns="0">
            <a:spAutoFit/>
          </a:bodyPr>
          <a:lstStyle>
            <a:lvl1pPr marL="0" indent="0">
              <a:spcBef>
                <a:spcPts val="0"/>
              </a:spcBef>
              <a:buNone/>
              <a:defRPr sz="1600" spc="0" baseline="0">
                <a:solidFill>
                  <a:schemeClr val="bg1"/>
                </a:solidFill>
                <a:latin typeface="+mj-lt"/>
                <a:cs typeface="Segoe UI" panose="020B0502040204020203" pitchFamily="34" charset="0"/>
              </a:defRPr>
            </a:lvl1pPr>
          </a:lstStyle>
          <a:p>
            <a:pPr lvl="0"/>
            <a:r>
              <a:rPr lang="en-US"/>
              <a:t>Name</a:t>
            </a:r>
          </a:p>
        </p:txBody>
      </p:sp>
      <p:sp>
        <p:nvSpPr>
          <p:cNvPr id="16" name="Text Placeholder 4">
            <a:extLst>
              <a:ext uri="{FF2B5EF4-FFF2-40B4-BE49-F238E27FC236}">
                <a16:creationId xmlns:a16="http://schemas.microsoft.com/office/drawing/2014/main" id="{71E75455-43A5-D944-9A80-EE3D7CC1392B}"/>
              </a:ext>
            </a:extLst>
          </p:cNvPr>
          <p:cNvSpPr>
            <a:spLocks noGrp="1"/>
          </p:cNvSpPr>
          <p:nvPr>
            <p:ph type="body" sz="quarter" idx="14" hasCustomPrompt="1"/>
          </p:nvPr>
        </p:nvSpPr>
        <p:spPr>
          <a:xfrm>
            <a:off x="584200" y="5430607"/>
            <a:ext cx="4035926"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Title</a:t>
            </a:r>
          </a:p>
        </p:txBody>
      </p:sp>
      <p:sp>
        <p:nvSpPr>
          <p:cNvPr id="17" name="Text Placeholder 4">
            <a:extLst>
              <a:ext uri="{FF2B5EF4-FFF2-40B4-BE49-F238E27FC236}">
                <a16:creationId xmlns:a16="http://schemas.microsoft.com/office/drawing/2014/main" id="{635FBC02-EB69-0749-A8F9-20203F0D6840}"/>
              </a:ext>
            </a:extLst>
          </p:cNvPr>
          <p:cNvSpPr>
            <a:spLocks noGrp="1"/>
          </p:cNvSpPr>
          <p:nvPr>
            <p:ph type="body" sz="quarter" idx="15" hasCustomPrompt="1"/>
          </p:nvPr>
        </p:nvSpPr>
        <p:spPr>
          <a:xfrm>
            <a:off x="584199" y="5751449"/>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solidFill>
                  <a:schemeClr val="bg1"/>
                </a:soli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Division or Business Unit</a:t>
            </a:r>
          </a:p>
        </p:txBody>
      </p:sp>
      <p:sp>
        <p:nvSpPr>
          <p:cNvPr id="18" name="Text Placeholder 4">
            <a:extLst>
              <a:ext uri="{FF2B5EF4-FFF2-40B4-BE49-F238E27FC236}">
                <a16:creationId xmlns:a16="http://schemas.microsoft.com/office/drawing/2014/main" id="{1056C851-4F34-3B49-95E5-A42DCF6226DE}"/>
              </a:ext>
            </a:extLst>
          </p:cNvPr>
          <p:cNvSpPr>
            <a:spLocks noGrp="1"/>
          </p:cNvSpPr>
          <p:nvPr>
            <p:ph type="body" sz="quarter" idx="16" hasCustomPrompt="1"/>
          </p:nvPr>
        </p:nvSpPr>
        <p:spPr>
          <a:xfrm>
            <a:off x="584199" y="6072291"/>
            <a:ext cx="4035925" cy="246221"/>
          </a:xfr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spc="0" baseline="0">
                <a:solidFill>
                  <a:schemeClr val="bg1"/>
                </a:solidFill>
                <a:latin typeface="+mn-lt"/>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a:t>Month XX, XXXX</a:t>
            </a:r>
          </a:p>
        </p:txBody>
      </p:sp>
      <p:pic>
        <p:nvPicPr>
          <p:cNvPr id="23" name="Picture 22">
            <a:extLst>
              <a:ext uri="{FF2B5EF4-FFF2-40B4-BE49-F238E27FC236}">
                <a16:creationId xmlns:a16="http://schemas.microsoft.com/office/drawing/2014/main" id="{6AA15136-9CA7-3044-BDC5-3B06FD928D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31718" y="292387"/>
            <a:ext cx="1951252" cy="876238"/>
          </a:xfrm>
          <a:prstGeom prst="rect">
            <a:avLst/>
          </a:prstGeom>
        </p:spPr>
      </p:pic>
    </p:spTree>
    <p:extLst>
      <p:ext uri="{BB962C8B-B14F-4D97-AF65-F5344CB8AC3E}">
        <p14:creationId xmlns:p14="http://schemas.microsoft.com/office/powerpoint/2010/main" val="2218019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2"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2"/>
            <a:ext cx="5138175" cy="2573509"/>
          </a:xfrm>
        </p:spPr>
        <p:txBody>
          <a:bodyPr wrap="square" lIns="0" tIns="0" rIns="0" bIns="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07" indent="0">
              <a:buNone/>
              <a:defRPr/>
            </a:lvl3pPr>
            <a:lvl4pPr marL="672161" indent="0">
              <a:buNone/>
              <a:defRPr/>
            </a:lvl4pPr>
            <a:lvl5pPr marL="89621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6"/>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08727019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804061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6280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6204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9053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heme" Target="../theme/theme2.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theme" Target="../theme/theme3.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image" Target="../media/image1.emf"/><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image" Target="../media/image1.emf"/><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4.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34" Type="http://schemas.openxmlformats.org/officeDocument/2006/relationships/image" Target="../media/image1.emf"/><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theme" Target="../theme/theme5.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8"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theme" Target="../theme/theme6.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4910" r:id="rId7"/>
    <p:sldLayoutId id="2147484474" r:id="rId8"/>
    <p:sldLayoutId id="2147484639" r:id="rId9"/>
    <p:sldLayoutId id="2147484603" r:id="rId10"/>
    <p:sldLayoutId id="2147484833" r:id="rId11"/>
    <p:sldLayoutId id="2147484834" r:id="rId12"/>
    <p:sldLayoutId id="2147484835" r:id="rId13"/>
    <p:sldLayoutId id="2147484922" r:id="rId14"/>
    <p:sldLayoutId id="2147484923" r:id="rId15"/>
    <p:sldLayoutId id="2147484924" r:id="rId16"/>
    <p:sldLayoutId id="2147484839" r:id="rId17"/>
    <p:sldLayoutId id="2147484840" r:id="rId18"/>
    <p:sldLayoutId id="2147484841" r:id="rId19"/>
    <p:sldLayoutId id="2147484842" r:id="rId20"/>
    <p:sldLayoutId id="2147484843" r:id="rId21"/>
    <p:sldLayoutId id="2147484931"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7" cstate="hq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46" r:id="rId4"/>
    <p:sldLayoutId id="2147484936" r:id="rId5"/>
    <p:sldLayoutId id="2147484947" r:id="rId6"/>
    <p:sldLayoutId id="2147484948" r:id="rId7"/>
    <p:sldLayoutId id="2147484949" r:id="rId8"/>
    <p:sldLayoutId id="2147484950" r:id="rId9"/>
    <p:sldLayoutId id="2147484937" r:id="rId10"/>
    <p:sldLayoutId id="2147484938" r:id="rId11"/>
    <p:sldLayoutId id="2147484951" r:id="rId12"/>
    <p:sldLayoutId id="2147484952" r:id="rId13"/>
    <p:sldLayoutId id="2147484953" r:id="rId14"/>
    <p:sldLayoutId id="2147484939" r:id="rId15"/>
    <p:sldLayoutId id="2147484940" r:id="rId16"/>
    <p:sldLayoutId id="2147484954" r:id="rId17"/>
    <p:sldLayoutId id="2147484955" r:id="rId18"/>
    <p:sldLayoutId id="2147484941" r:id="rId19"/>
    <p:sldLayoutId id="2147484942" r:id="rId20"/>
    <p:sldLayoutId id="2147484956" r:id="rId21"/>
    <p:sldLayoutId id="2147484957" r:id="rId22"/>
    <p:sldLayoutId id="2147484943" r:id="rId23"/>
    <p:sldLayoutId id="2147484944" r:id="rId24"/>
    <p:sldLayoutId id="2147484945" r:id="rId2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0"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413702485"/>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 id="2147484757" r:id="rId13"/>
    <p:sldLayoutId id="2147484758" r:id="rId14"/>
    <p:sldLayoutId id="2147484759" r:id="rId15"/>
    <p:sldLayoutId id="2147484760" r:id="rId16"/>
    <p:sldLayoutId id="2147484761" r:id="rId17"/>
    <p:sldLayoutId id="2147484762" r:id="rId18"/>
    <p:sldLayoutId id="2147484763" r:id="rId19"/>
    <p:sldLayoutId id="2147484764" r:id="rId20"/>
    <p:sldLayoutId id="2147484765" r:id="rId21"/>
    <p:sldLayoutId id="2147484766" r:id="rId22"/>
    <p:sldLayoutId id="2147484767" r:id="rId23"/>
    <p:sldLayoutId id="2147484768" r:id="rId24"/>
    <p:sldLayoutId id="2147484769" r:id="rId25"/>
    <p:sldLayoutId id="2147484770" r:id="rId26"/>
    <p:sldLayoutId id="2147484771" r:id="rId27"/>
    <p:sldLayoutId id="2147484772" r:id="rId28"/>
    <p:sldLayoutId id="2147484773" r:id="rId29"/>
    <p:sldLayoutId id="2147484774" r:id="rId30"/>
    <p:sldLayoutId id="2147484775" r:id="rId31"/>
    <p:sldLayoutId id="2147484776" r:id="rId32"/>
    <p:sldLayoutId id="2147484777" r:id="rId33"/>
    <p:sldLayoutId id="2147484778" r:id="rId34"/>
    <p:sldLayoutId id="2147484779" r:id="rId35"/>
    <p:sldLayoutId id="2147484780" r:id="rId36"/>
    <p:sldLayoutId id="2147484781" r:id="rId37"/>
    <p:sldLayoutId id="2147484782" r:id="rId3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8"/>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888017723"/>
      </p:ext>
    </p:extLst>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 id="2147484983" r:id="rId12"/>
    <p:sldLayoutId id="2147484984" r:id="rId13"/>
    <p:sldLayoutId id="2147484985" r:id="rId14"/>
    <p:sldLayoutId id="2147484986" r:id="rId15"/>
    <p:sldLayoutId id="2147484987"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779584197"/>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 id="2147484993" r:id="rId5"/>
    <p:sldLayoutId id="2147484994" r:id="rId6"/>
    <p:sldLayoutId id="2147484995" r:id="rId7"/>
    <p:sldLayoutId id="2147484996" r:id="rId8"/>
    <p:sldLayoutId id="2147484997" r:id="rId9"/>
    <p:sldLayoutId id="2147484998" r:id="rId10"/>
    <p:sldLayoutId id="2147484999" r:id="rId11"/>
    <p:sldLayoutId id="2147485000" r:id="rId12"/>
    <p:sldLayoutId id="2147485001" r:id="rId13"/>
    <p:sldLayoutId id="2147485002" r:id="rId14"/>
    <p:sldLayoutId id="2147485003" r:id="rId15"/>
    <p:sldLayoutId id="2147485004" r:id="rId16"/>
    <p:sldLayoutId id="2147485005" r:id="rId17"/>
    <p:sldLayoutId id="2147485006" r:id="rId18"/>
    <p:sldLayoutId id="2147485007" r:id="rId19"/>
    <p:sldLayoutId id="2147485008" r:id="rId20"/>
    <p:sldLayoutId id="2147485009" r:id="rId21"/>
    <p:sldLayoutId id="2147485010" r:id="rId22"/>
    <p:sldLayoutId id="2147485011" r:id="rId23"/>
    <p:sldLayoutId id="2147485012" r:id="rId24"/>
    <p:sldLayoutId id="2147485013" r:id="rId25"/>
    <p:sldLayoutId id="2147485014" r:id="rId26"/>
    <p:sldLayoutId id="2147485015" r:id="rId27"/>
    <p:sldLayoutId id="2147485016" r:id="rId28"/>
    <p:sldLayoutId id="2147485017" r:id="rId29"/>
    <p:sldLayoutId id="2147485018" r:id="rId30"/>
    <p:sldLayoutId id="2147485019" r:id="rId31"/>
    <p:sldLayoutId id="2147485020"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7"/>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42052908"/>
      </p:ext>
    </p:extLst>
  </p:cSld>
  <p:clrMap bg1="lt1" tx1="dk1" bg2="lt2" tx2="dk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 id="2147485030" r:id="rId9"/>
    <p:sldLayoutId id="2147485031" r:id="rId10"/>
    <p:sldLayoutId id="2147485032" r:id="rId11"/>
    <p:sldLayoutId id="2147485033" r:id="rId12"/>
    <p:sldLayoutId id="2147485034" r:id="rId13"/>
    <p:sldLayoutId id="2147485035" r:id="rId14"/>
    <p:sldLayoutId id="2147485036" r:id="rId15"/>
    <p:sldLayoutId id="2147485037" r:id="rId16"/>
    <p:sldLayoutId id="2147485038" r:id="rId17"/>
    <p:sldLayoutId id="2147485039" r:id="rId18"/>
    <p:sldLayoutId id="2147485040" r:id="rId19"/>
    <p:sldLayoutId id="2147485041" r:id="rId20"/>
    <p:sldLayoutId id="2147485042" r:id="rId21"/>
    <p:sldLayoutId id="2147485043" r:id="rId22"/>
    <p:sldLayoutId id="2147485044" r:id="rId23"/>
    <p:sldLayoutId id="2147485045" r:id="rId24"/>
    <p:sldLayoutId id="2147485046" r:id="rId2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425780"/>
            <a:ext cx="9144000" cy="1107996"/>
          </a:xfrm>
        </p:spPr>
        <p:txBody>
          <a:bodyPr/>
          <a:lstStyle/>
          <a:p>
            <a:r>
              <a:rPr lang="en-US" dirty="0"/>
              <a:t>New capabilities to advance the health </a:t>
            </a:r>
            <a:br>
              <a:rPr lang="en-US" dirty="0"/>
            </a:br>
            <a:r>
              <a:rPr lang="en-US" dirty="0"/>
              <a:t>of your Office client environment​</a:t>
            </a:r>
          </a:p>
        </p:txBody>
      </p:sp>
      <p:sp>
        <p:nvSpPr>
          <p:cNvPr id="5" name="Text Placeholder 4"/>
          <p:cNvSpPr>
            <a:spLocks noGrp="1"/>
          </p:cNvSpPr>
          <p:nvPr>
            <p:ph type="body" sz="quarter" idx="12"/>
          </p:nvPr>
        </p:nvSpPr>
        <p:spPr>
          <a:xfrm>
            <a:off x="584200" y="3962400"/>
            <a:ext cx="9144000" cy="338554"/>
          </a:xfrm>
        </p:spPr>
        <p:txBody>
          <a:bodyPr/>
          <a:lstStyle/>
          <a:p>
            <a:r>
              <a:rPr lang="en-US"/>
              <a:t>Javier Carrillo | Senior Program Manager</a:t>
            </a:r>
          </a:p>
        </p:txBody>
      </p:sp>
    </p:spTree>
    <p:extLst>
      <p:ext uri="{BB962C8B-B14F-4D97-AF65-F5344CB8AC3E}">
        <p14:creationId xmlns:p14="http://schemas.microsoft.com/office/powerpoint/2010/main" val="143253167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35C91D-7E6D-4352-BDEB-6E2D616CE40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99418" y="1473766"/>
            <a:ext cx="2867731" cy="4989027"/>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C0CDAF0A-3454-4FC9-BA39-439B86A6C3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04395" y="1473766"/>
            <a:ext cx="2869060" cy="4989027"/>
          </a:xfrm>
          <a:prstGeom prst="rect">
            <a:avLst/>
          </a:prstGeom>
          <a:ln>
            <a:no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2A58C994-D00C-4C8D-94B1-2DAD08D3D387}"/>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1A1A1A"/>
                </a:solidFill>
                <a:effectLst/>
                <a:uLnTx/>
                <a:uFillTx/>
                <a:latin typeface="Segoe UI Semibold"/>
                <a:ea typeface="+mn-ea"/>
                <a:cs typeface="Segoe UI" pitchFamily="34" charset="0"/>
              </a:rPr>
              <a:t>Delve into your data and take action</a:t>
            </a:r>
          </a:p>
        </p:txBody>
      </p:sp>
      <p:sp>
        <p:nvSpPr>
          <p:cNvPr id="8" name="Rectangle 7">
            <a:extLst>
              <a:ext uri="{FF2B5EF4-FFF2-40B4-BE49-F238E27FC236}">
                <a16:creationId xmlns:a16="http://schemas.microsoft.com/office/drawing/2014/main" id="{A6EC74C2-650F-4BC9-9023-D90DD9028D12}"/>
              </a:ext>
            </a:extLst>
          </p:cNvPr>
          <p:cNvSpPr/>
          <p:nvPr/>
        </p:nvSpPr>
        <p:spPr>
          <a:xfrm>
            <a:off x="588263" y="1604395"/>
            <a:ext cx="4474900" cy="3539430"/>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lang="en-US" sz="2000">
                <a:solidFill>
                  <a:srgbClr val="2F2F2F"/>
                </a:solidFill>
                <a:latin typeface="Segoe UI"/>
                <a:cs typeface="Segoe UI Semibold" panose="020B0702040204020203" pitchFamily="34" charset="0"/>
              </a:rPr>
              <a:t>Get technical details and impact on advisories</a:t>
            </a:r>
            <a:endPar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endParaRP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Recommended actions and troubleshooting guidance</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Root cause analysis (coming soon)</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Explore and compare </a:t>
            </a:r>
            <a:b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performance and reliability </a:t>
            </a:r>
            <a:b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evolution across your organization by application, version, and build</a:t>
            </a:r>
          </a:p>
        </p:txBody>
      </p:sp>
    </p:spTree>
    <p:extLst>
      <p:ext uri="{BB962C8B-B14F-4D97-AF65-F5344CB8AC3E}">
        <p14:creationId xmlns:p14="http://schemas.microsoft.com/office/powerpoint/2010/main" val="26578020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Demo</a:t>
            </a:r>
          </a:p>
        </p:txBody>
      </p:sp>
      <p:sp>
        <p:nvSpPr>
          <p:cNvPr id="4" name="Text Placeholder 3"/>
          <p:cNvSpPr>
            <a:spLocks noGrp="1"/>
          </p:cNvSpPr>
          <p:nvPr>
            <p:ph type="body" sz="quarter" idx="12"/>
          </p:nvPr>
        </p:nvSpPr>
        <p:spPr/>
        <p:txBody>
          <a:bodyPr/>
          <a:lstStyle/>
          <a:p>
            <a:r>
              <a:rPr lang="en-US"/>
              <a:t>Microsoft 365 Apps Health</a:t>
            </a:r>
          </a:p>
        </p:txBody>
      </p:sp>
    </p:spTree>
    <p:extLst>
      <p:ext uri="{BB962C8B-B14F-4D97-AF65-F5344CB8AC3E}">
        <p14:creationId xmlns:p14="http://schemas.microsoft.com/office/powerpoint/2010/main" val="11725646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EB47B-7A53-1849-9485-A7A81395857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410716" y="1055479"/>
            <a:ext cx="9781284" cy="5501192"/>
          </a:xfrm>
          <a:prstGeom prst="rect">
            <a:avLst/>
          </a:prstGeom>
        </p:spPr>
      </p:pic>
      <p:sp>
        <p:nvSpPr>
          <p:cNvPr id="2" name="Title 1">
            <a:extLst>
              <a:ext uri="{FF2B5EF4-FFF2-40B4-BE49-F238E27FC236}">
                <a16:creationId xmlns:a16="http://schemas.microsoft.com/office/drawing/2014/main" id="{CCBF6E80-46AA-7F4C-98FF-A58284EA7F24}"/>
              </a:ext>
            </a:extLst>
          </p:cNvPr>
          <p:cNvSpPr>
            <a:spLocks noGrp="1"/>
          </p:cNvSpPr>
          <p:nvPr>
            <p:ph type="title"/>
          </p:nvPr>
        </p:nvSpPr>
        <p:spPr/>
        <p:txBody>
          <a:bodyPr/>
          <a:lstStyle/>
          <a:p>
            <a:r>
              <a:rPr lang="en-US"/>
              <a:t>Productivity Score</a:t>
            </a:r>
          </a:p>
        </p:txBody>
      </p:sp>
      <p:sp>
        <p:nvSpPr>
          <p:cNvPr id="21" name="Title 2">
            <a:extLst>
              <a:ext uri="{FF2B5EF4-FFF2-40B4-BE49-F238E27FC236}">
                <a16:creationId xmlns:a16="http://schemas.microsoft.com/office/drawing/2014/main" id="{00F98D1A-3A45-4B3F-B209-5BC3631337B4}"/>
              </a:ext>
            </a:extLst>
          </p:cNvPr>
          <p:cNvSpPr txBox="1">
            <a:spLocks/>
          </p:cNvSpPr>
          <p:nvPr/>
        </p:nvSpPr>
        <p:spPr>
          <a:xfrm>
            <a:off x="585217" y="898049"/>
            <a:ext cx="11336039" cy="739343"/>
          </a:xfrm>
          <a:prstGeom prst="rect">
            <a:avLst/>
          </a:prstGeom>
        </p:spPr>
        <p:txBody>
          <a:bodyPr vert="horz" wrap="square" lIns="0" tIns="164592" rIns="0" bIns="0" rtlCol="0" anchor="t">
            <a:no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549" b="0" i="0" u="none" strike="noStrike" kern="1200" cap="none" spc="0" normalizeH="0" baseline="0" noProof="0">
                <a:ln>
                  <a:noFill/>
                </a:ln>
                <a:solidFill>
                  <a:srgbClr val="0078D4"/>
                </a:solidFill>
                <a:effectLst/>
                <a:uLnTx/>
                <a:uFillTx/>
                <a:latin typeface="Segoe UI"/>
                <a:ea typeface="+mn-ea"/>
                <a:cs typeface="Segoe UI" pitchFamily="34" charset="0"/>
              </a:rPr>
              <a:t>Insights that transform </a:t>
            </a:r>
            <a:br>
              <a:rPr kumimoji="0" lang="en-US" sz="2549" b="0" i="0" u="none" strike="noStrike" kern="1200" cap="none" spc="0" normalizeH="0" baseline="0" noProof="0">
                <a:ln>
                  <a:noFill/>
                </a:ln>
                <a:solidFill>
                  <a:srgbClr val="0078D4"/>
                </a:solidFill>
                <a:effectLst/>
                <a:uLnTx/>
                <a:uFillTx/>
                <a:latin typeface="Segoe UI"/>
                <a:ea typeface="+mn-ea"/>
                <a:cs typeface="Segoe UI" pitchFamily="34" charset="0"/>
              </a:rPr>
            </a:br>
            <a:r>
              <a:rPr kumimoji="0" lang="en-US" sz="2549" b="0" i="0" u="none" strike="noStrike" kern="1200" cap="none" spc="0" normalizeH="0" baseline="0" noProof="0">
                <a:ln>
                  <a:noFill/>
                </a:ln>
                <a:solidFill>
                  <a:srgbClr val="0078D4"/>
                </a:solidFill>
                <a:effectLst/>
                <a:uLnTx/>
                <a:uFillTx/>
                <a:latin typeface="Segoe UI"/>
                <a:ea typeface="+mn-ea"/>
                <a:cs typeface="Segoe UI" pitchFamily="34" charset="0"/>
              </a:rPr>
              <a:t>how work gets done</a:t>
            </a:r>
          </a:p>
        </p:txBody>
      </p:sp>
      <p:sp>
        <p:nvSpPr>
          <p:cNvPr id="24" name="Text Placeholder 4">
            <a:extLst>
              <a:ext uri="{FF2B5EF4-FFF2-40B4-BE49-F238E27FC236}">
                <a16:creationId xmlns:a16="http://schemas.microsoft.com/office/drawing/2014/main" id="{070B61A5-6541-4195-A682-BE9CB1C3B33F}"/>
              </a:ext>
            </a:extLst>
          </p:cNvPr>
          <p:cNvSpPr txBox="1">
            <a:spLocks/>
          </p:cNvSpPr>
          <p:nvPr/>
        </p:nvSpPr>
        <p:spPr>
          <a:xfrm>
            <a:off x="585218" y="2078241"/>
            <a:ext cx="4807130" cy="3907387"/>
          </a:xfrm>
          <a:prstGeom prst="rect">
            <a:avLst/>
          </a:prstGeom>
        </p:spPr>
        <p:txBody>
          <a:bodyPr vert="horz" wrap="square" lIns="0" tIns="0" rIns="0" bIns="0" rtlCol="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Visibility</a:t>
            </a:r>
          </a:p>
          <a:p>
            <a:pPr marL="0" marR="0" lvl="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Understand how your </a:t>
            </a:r>
            <a:b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organization works</a:t>
            </a:r>
            <a:endParaRPr kumimoji="0" lang="en-US" sz="20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Insights</a:t>
            </a:r>
          </a:p>
          <a:p>
            <a:pPr marL="0" marR="0" lvl="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Identify where you can enable improved experiences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Actions</a:t>
            </a:r>
          </a:p>
          <a:p>
            <a:pPr marL="0" marR="0" lvl="0" indent="0" algn="l" defTabSz="932742" rtl="0" eaLnBrk="1" fontAlgn="auto" latinLnBrk="0" hangingPunct="1">
              <a:lnSpc>
                <a:spcPct val="100000"/>
              </a:lnSpc>
              <a:spcBef>
                <a:spcPct val="20000"/>
              </a:spcBef>
              <a:spcAft>
                <a:spcPts val="1200"/>
              </a:spcAft>
              <a:buClrTx/>
              <a:buSzPct val="90000"/>
              <a:buFont typeface="Wingdings" panose="05000000000000000000" pitchFamily="2" charset="2"/>
              <a:buNone/>
              <a:tabLst/>
              <a:defRPr/>
            </a:pP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Update skills and systems </a:t>
            </a:r>
            <a:b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so everyone can do their </a:t>
            </a:r>
            <a:b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br>
            <a:r>
              <a:rPr kumimoji="0" lang="en-US" sz="2000" b="0" i="0" u="none" strike="noStrike" kern="1200" cap="none" spc="0" normalizeH="0" baseline="0" noProof="0">
                <a:ln>
                  <a:noFill/>
                </a:ln>
                <a:gradFill>
                  <a:gsLst>
                    <a:gs pos="1250">
                      <a:srgbClr val="000000"/>
                    </a:gs>
                    <a:gs pos="100000">
                      <a:srgbClr val="000000"/>
                    </a:gs>
                  </a:gsLst>
                  <a:lin ang="5400000" scaled="0"/>
                </a:gradFill>
                <a:effectLst/>
                <a:uLnTx/>
                <a:uFillTx/>
                <a:latin typeface="Segoe UI"/>
                <a:ea typeface="+mn-ea"/>
                <a:cs typeface="Segoe UI" panose="020B0502040204020203" pitchFamily="34" charset="0"/>
              </a:rPr>
              <a:t>best work</a:t>
            </a:r>
          </a:p>
        </p:txBody>
      </p:sp>
      <p:pic>
        <p:nvPicPr>
          <p:cNvPr id="5" name="Picture 4" descr="A screenshot of a computer&#10;&#10;Description automatically generated">
            <a:extLst>
              <a:ext uri="{FF2B5EF4-FFF2-40B4-BE49-F238E27FC236}">
                <a16:creationId xmlns:a16="http://schemas.microsoft.com/office/drawing/2014/main" id="{67D78ED7-70E7-4089-A731-238B9F3025D8}"/>
              </a:ext>
            </a:extLst>
          </p:cNvPr>
          <p:cNvPicPr>
            <a:picLocks noChangeAspect="1"/>
          </p:cNvPicPr>
          <p:nvPr/>
        </p:nvPicPr>
        <p:blipFill rotWithShape="1">
          <a:blip r:embed="rId4">
            <a:extLst>
              <a:ext uri="{28A0092B-C50C-407E-A947-70E740481C1C}">
                <a14:useLocalDpi xmlns:a14="http://schemas.microsoft.com/office/drawing/2010/main" val="0"/>
              </a:ext>
            </a:extLst>
          </a:blip>
          <a:srcRect b="47220"/>
          <a:stretch/>
        </p:blipFill>
        <p:spPr>
          <a:xfrm>
            <a:off x="6080327" y="1536192"/>
            <a:ext cx="5660571" cy="3772553"/>
          </a:xfrm>
          <a:prstGeom prst="rect">
            <a:avLst/>
          </a:prstGeom>
        </p:spPr>
      </p:pic>
    </p:spTree>
    <p:extLst>
      <p:ext uri="{BB962C8B-B14F-4D97-AF65-F5344CB8AC3E}">
        <p14:creationId xmlns:p14="http://schemas.microsoft.com/office/powerpoint/2010/main" val="21541023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AA124D-BF0F-4AB6-AD14-F4FAE4A67C4E}"/>
              </a:ext>
            </a:extLst>
          </p:cNvPr>
          <p:cNvPicPr>
            <a:picLocks noChangeAspect="1"/>
          </p:cNvPicPr>
          <p:nvPr/>
        </p:nvPicPr>
        <p:blipFill rotWithShape="1">
          <a:blip r:embed="rId2"/>
          <a:srcRect t="3650"/>
          <a:stretch/>
        </p:blipFill>
        <p:spPr>
          <a:xfrm>
            <a:off x="5706045" y="1404851"/>
            <a:ext cx="5973921" cy="5267254"/>
          </a:xfrm>
          <a:prstGeom prst="rect">
            <a:avLst/>
          </a:prstGeom>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E70571B0-5AB7-4B7E-95BF-267800597B1A}"/>
              </a:ext>
            </a:extLst>
          </p:cNvPr>
          <p:cNvSpPr txBox="1">
            <a:spLocks/>
          </p:cNvSpPr>
          <p:nvPr/>
        </p:nvSpPr>
        <p:spPr>
          <a:xfrm>
            <a:off x="588263" y="457200"/>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Microsoft 365 Apps health on Productivity Score</a:t>
            </a:r>
          </a:p>
        </p:txBody>
      </p:sp>
      <p:sp>
        <p:nvSpPr>
          <p:cNvPr id="10" name="Rectangle 9">
            <a:extLst>
              <a:ext uri="{FF2B5EF4-FFF2-40B4-BE49-F238E27FC236}">
                <a16:creationId xmlns:a16="http://schemas.microsoft.com/office/drawing/2014/main" id="{90C4CEE6-91DC-4AC2-85FA-571FD784FBA6}"/>
              </a:ext>
            </a:extLst>
          </p:cNvPr>
          <p:cNvSpPr/>
          <p:nvPr/>
        </p:nvSpPr>
        <p:spPr>
          <a:xfrm>
            <a:off x="588262" y="1473766"/>
            <a:ext cx="4440937" cy="2616101"/>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Devices on recommended Current and Monthly Enterprise channels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Devices on the most recent versions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Devices running supported versions </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Performance and reliability scores across channels</a:t>
            </a:r>
          </a:p>
        </p:txBody>
      </p:sp>
    </p:spTree>
    <p:extLst>
      <p:ext uri="{BB962C8B-B14F-4D97-AF65-F5344CB8AC3E}">
        <p14:creationId xmlns:p14="http://schemas.microsoft.com/office/powerpoint/2010/main" val="1064471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B8EE462-3B24-4CFC-84AF-9B67D5F7E0D3}"/>
              </a:ext>
            </a:extLst>
          </p:cNvPr>
          <p:cNvSpPr txBox="1">
            <a:spLocks/>
          </p:cNvSpPr>
          <p:nvPr/>
        </p:nvSpPr>
        <p:spPr>
          <a:xfrm>
            <a:off x="1524000" y="2772462"/>
            <a:ext cx="9144000" cy="33855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Learn more: </a:t>
            </a:r>
            <a:r>
              <a:rPr kumimoji="0" lang="en-US" sz="3200" b="0" i="0" u="none" strike="noStrike" kern="1200" cap="none" spc="-50" normalizeH="0" baseline="0" noProof="0">
                <a:ln w="3175">
                  <a:noFill/>
                </a:ln>
                <a:solidFill>
                  <a:srgbClr val="50E6FF"/>
                </a:solidFill>
                <a:effectLst/>
                <a:uLnTx/>
                <a:uFillTx/>
                <a:latin typeface="Segoe UI"/>
                <a:ea typeface="+mn-ea"/>
                <a:cs typeface="Segoe UI" panose="020B0502040204020203" pitchFamily="34" charset="0"/>
              </a:rPr>
              <a:t>https://aka.ms/MicrosoftIgnite2020/Office</a:t>
            </a:r>
          </a:p>
        </p:txBody>
      </p:sp>
    </p:spTree>
    <p:extLst>
      <p:ext uri="{BB962C8B-B14F-4D97-AF65-F5344CB8AC3E}">
        <p14:creationId xmlns:p14="http://schemas.microsoft.com/office/powerpoint/2010/main" val="427072385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82864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553998"/>
          </a:xfrm>
        </p:spPr>
        <p:txBody>
          <a:bodyPr/>
          <a:lstStyle/>
          <a:p>
            <a:r>
              <a:rPr lang="en-US"/>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4523" y="2309812"/>
            <a:ext cx="7407274" cy="2006703"/>
          </a:xfrm>
        </p:spPr>
        <p:txBody>
          <a:bodyPr/>
          <a:lstStyle/>
          <a:p>
            <a:r>
              <a:rPr lang="en-US" sz="2400"/>
              <a:t>Staying up-to-date</a:t>
            </a:r>
          </a:p>
          <a:p>
            <a:r>
              <a:rPr lang="en-US" sz="2400"/>
              <a:t>Client health challenges</a:t>
            </a:r>
          </a:p>
          <a:p>
            <a:r>
              <a:rPr lang="en-US" sz="2400"/>
              <a:t>Microsoft 365 Apps health on Apps Admin Center</a:t>
            </a:r>
          </a:p>
          <a:p>
            <a:r>
              <a:rPr lang="en-US" sz="2400"/>
              <a:t>Microsoft 365 Apps health on Productivity Score</a:t>
            </a:r>
          </a:p>
        </p:txBody>
      </p:sp>
    </p:spTree>
    <p:extLst>
      <p:ext uri="{BB962C8B-B14F-4D97-AF65-F5344CB8AC3E}">
        <p14:creationId xmlns:p14="http://schemas.microsoft.com/office/powerpoint/2010/main" val="19083213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using a computer&#10;&#10;Description automatically generated">
            <a:extLst>
              <a:ext uri="{FF2B5EF4-FFF2-40B4-BE49-F238E27FC236}">
                <a16:creationId xmlns:a16="http://schemas.microsoft.com/office/drawing/2014/main" id="{5FA93C59-AAEF-42BA-A040-9D7C6F6C590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flipH="1">
            <a:off x="9065075" y="187913"/>
            <a:ext cx="2932364" cy="6482177"/>
          </a:xfrm>
          <a:custGeom>
            <a:avLst/>
            <a:gdLst>
              <a:gd name="connsiteX0" fmla="*/ 2932364 w 2932364"/>
              <a:gd name="connsiteY0" fmla="*/ 0 h 6482177"/>
              <a:gd name="connsiteX1" fmla="*/ 0 w 2932364"/>
              <a:gd name="connsiteY1" fmla="*/ 0 h 6482177"/>
              <a:gd name="connsiteX2" fmla="*/ 0 w 2932364"/>
              <a:gd name="connsiteY2" fmla="*/ 6482177 h 6482177"/>
              <a:gd name="connsiteX3" fmla="*/ 2932364 w 2932364"/>
              <a:gd name="connsiteY3" fmla="*/ 6482177 h 6482177"/>
            </a:gdLst>
            <a:ahLst/>
            <a:cxnLst>
              <a:cxn ang="0">
                <a:pos x="connsiteX0" y="connsiteY0"/>
              </a:cxn>
              <a:cxn ang="0">
                <a:pos x="connsiteX1" y="connsiteY1"/>
              </a:cxn>
              <a:cxn ang="0">
                <a:pos x="connsiteX2" y="connsiteY2"/>
              </a:cxn>
              <a:cxn ang="0">
                <a:pos x="connsiteX3" y="connsiteY3"/>
              </a:cxn>
            </a:cxnLst>
            <a:rect l="l" t="t" r="r" b="b"/>
            <a:pathLst>
              <a:path w="2932364" h="6482177">
                <a:moveTo>
                  <a:pt x="2932364" y="0"/>
                </a:moveTo>
                <a:lnTo>
                  <a:pt x="0" y="0"/>
                </a:lnTo>
                <a:lnTo>
                  <a:pt x="0" y="6482177"/>
                </a:lnTo>
                <a:lnTo>
                  <a:pt x="2932364" y="6482177"/>
                </a:lnTo>
                <a:close/>
              </a:path>
            </a:pathLst>
          </a:custGeom>
        </p:spPr>
      </p:pic>
      <p:sp>
        <p:nvSpPr>
          <p:cNvPr id="9" name="Title 16">
            <a:extLst>
              <a:ext uri="{FF2B5EF4-FFF2-40B4-BE49-F238E27FC236}">
                <a16:creationId xmlns:a16="http://schemas.microsoft.com/office/drawing/2014/main" id="{4F22E2A0-4D92-45DA-9101-E34277EB97A7}"/>
              </a:ext>
            </a:extLst>
          </p:cNvPr>
          <p:cNvSpPr txBox="1">
            <a:spLocks/>
          </p:cNvSpPr>
          <p:nvPr/>
        </p:nvSpPr>
        <p:spPr>
          <a:xfrm>
            <a:off x="588263" y="457200"/>
            <a:ext cx="7408862"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Benefits of staying up-to-date</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a:ea typeface="+mn-ea"/>
                <a:cs typeface="Segoe UI" pitchFamily="34" charset="0"/>
              </a:rPr>
              <a:t>Achieve business and IT value with exclusive Office 365 features</a:t>
            </a:r>
            <a:endParaRPr kumimoji="0" lang="en-US" sz="2000" b="0" i="0" u="none" strike="noStrike" kern="1200" cap="none" spc="0" normalizeH="0" baseline="30000" noProof="0">
              <a:ln w="3175">
                <a:noFill/>
              </a:ln>
              <a:solidFill>
                <a:srgbClr val="000000"/>
              </a:solidFill>
              <a:effectLst/>
              <a:uLnTx/>
              <a:uFillTx/>
              <a:latin typeface="Segoe UI"/>
              <a:ea typeface="+mn-ea"/>
              <a:cs typeface="Segoe UI" pitchFamily="34" charset="0"/>
            </a:endParaRPr>
          </a:p>
        </p:txBody>
      </p:sp>
      <p:sp>
        <p:nvSpPr>
          <p:cNvPr id="21" name="Rectangle 20">
            <a:extLst>
              <a:ext uri="{FF2B5EF4-FFF2-40B4-BE49-F238E27FC236}">
                <a16:creationId xmlns:a16="http://schemas.microsoft.com/office/drawing/2014/main" id="{2B0814BB-47CB-4D43-B403-79765C90F939}"/>
              </a:ext>
            </a:extLst>
          </p:cNvPr>
          <p:cNvSpPr/>
          <p:nvPr/>
        </p:nvSpPr>
        <p:spPr>
          <a:xfrm>
            <a:off x="588261" y="1688210"/>
            <a:ext cx="7780824" cy="4606389"/>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Business benefits</a:t>
            </a:r>
            <a:b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Semibold"/>
                <a:ea typeface="+mn-ea"/>
                <a:cs typeface="Segoe UI Semibold" panose="020B0702040204020203" pitchFamily="34" charset="0"/>
              </a:rPr>
              <a:t>Get the latest productivity, security, and performance improvements</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Higher user satisfaction from the latest productivity tools</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Increased teamwork when users have the latest collaboration features</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Less downtime and fewer productivity disruptions with incremental, gradual updates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Greater consistency across app and platforms, including PC, Mac, web and mobile</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IT benefits</a:t>
            </a:r>
            <a:b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Semibold"/>
                <a:ea typeface="+mn-ea"/>
                <a:cs typeface="Segoe UI Semibold" panose="020B0702040204020203" pitchFamily="34" charset="0"/>
              </a:rPr>
              <a:t>Streamline updates and lower costs with modern cloud servicing and insights</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Fast yet predicable update cadence through the Monthly Enterprise Channel, which </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is delivered as one automated, network-friendly package on a known schedule</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Rapid feedback loop with Microsoft </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Quick issue identification and resolution using proactive health monitoring</a:t>
            </a:r>
          </a:p>
          <a:p>
            <a:pPr marL="0" marR="0" lvl="0" indent="0" algn="l" defTabSz="894429" rtl="0" eaLnBrk="1" fontAlgn="base" latinLnBrk="0" hangingPunct="1">
              <a:lnSpc>
                <a:spcPct val="100000"/>
              </a:lnSpc>
              <a:spcBef>
                <a:spcPct val="0"/>
              </a:spcBef>
              <a:spcAft>
                <a:spcPts val="1000"/>
              </a:spcAft>
              <a:buClr>
                <a:srgbClr val="0078D4"/>
              </a:buClr>
              <a:buSzTx/>
              <a:buFontTx/>
              <a:buNone/>
              <a:tabLst/>
              <a:defRPr/>
            </a:pP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Efficient pilot validation process through servicing automation and safety-net controls</a:t>
            </a:r>
          </a:p>
        </p:txBody>
      </p:sp>
    </p:spTree>
    <p:extLst>
      <p:ext uri="{BB962C8B-B14F-4D97-AF65-F5344CB8AC3E}">
        <p14:creationId xmlns:p14="http://schemas.microsoft.com/office/powerpoint/2010/main" val="330817239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12D810-6C35-43DC-A358-C76D7E6996F9}"/>
              </a:ext>
            </a:extLst>
          </p:cNvPr>
          <p:cNvSpPr/>
          <p:nvPr/>
        </p:nvSpPr>
        <p:spPr>
          <a:xfrm>
            <a:off x="8186278" y="2811120"/>
            <a:ext cx="3420505" cy="3730396"/>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5BBFF4-32D4-4D00-877B-1D6AEEA574DA}"/>
              </a:ext>
            </a:extLst>
          </p:cNvPr>
          <p:cNvSpPr/>
          <p:nvPr/>
        </p:nvSpPr>
        <p:spPr>
          <a:xfrm>
            <a:off x="8132063" y="2759280"/>
            <a:ext cx="3420505" cy="3730396"/>
          </a:xfrm>
          <a:prstGeom prst="rect">
            <a:avLst/>
          </a:prstGeom>
          <a:solidFill>
            <a:schemeClr val="bg1"/>
          </a:solidFill>
          <a:ln w="127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F6E4DB-598B-4720-80CE-8E7D9E04FE15}"/>
              </a:ext>
            </a:extLst>
          </p:cNvPr>
          <p:cNvSpPr txBox="1"/>
          <p:nvPr/>
        </p:nvSpPr>
        <p:spPr>
          <a:xfrm>
            <a:off x="8234128" y="2922564"/>
            <a:ext cx="3206229" cy="707886"/>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Semi-Annual </a:t>
            </a:r>
            <a:br>
              <a:rPr kumimoji="0" lang="en-US" sz="2000" b="0" i="0" u="none" strike="noStrike" kern="120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br>
            <a:r>
              <a:rPr kumimoji="0" lang="en-US" sz="2000" b="0" i="0" u="none" strike="noStrike" kern="1200" cap="none" spc="0" normalizeH="0" baseline="0" noProof="0">
                <a:ln>
                  <a:noFill/>
                </a:ln>
                <a:solidFill>
                  <a:srgbClr val="243A5E"/>
                </a:solidFill>
                <a:effectLst/>
                <a:uLnTx/>
                <a:uFillTx/>
                <a:latin typeface="Segoe UI Semibold" panose="020B0702040204020203" pitchFamily="34" charset="0"/>
                <a:ea typeface="+mn-ea"/>
                <a:cs typeface="Segoe UI Semibold" panose="020B0702040204020203" pitchFamily="34" charset="0"/>
              </a:rPr>
              <a:t>Enterprise Channel</a:t>
            </a:r>
          </a:p>
        </p:txBody>
      </p:sp>
      <p:sp>
        <p:nvSpPr>
          <p:cNvPr id="14" name="Oval 13">
            <a:extLst>
              <a:ext uri="{FF2B5EF4-FFF2-40B4-BE49-F238E27FC236}">
                <a16:creationId xmlns:a16="http://schemas.microsoft.com/office/drawing/2014/main" id="{A91F6471-7C78-4069-8AEB-807E65024AA4}"/>
              </a:ext>
            </a:extLst>
          </p:cNvPr>
          <p:cNvSpPr/>
          <p:nvPr/>
        </p:nvSpPr>
        <p:spPr bwMode="auto">
          <a:xfrm>
            <a:off x="8339016" y="3774895"/>
            <a:ext cx="822960" cy="822960"/>
          </a:xfrm>
          <a:prstGeom prst="ellipse">
            <a:avLst/>
          </a:prstGeom>
          <a:noFill/>
          <a:ln w="381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16" name="TextBox 15">
            <a:extLst>
              <a:ext uri="{FF2B5EF4-FFF2-40B4-BE49-F238E27FC236}">
                <a16:creationId xmlns:a16="http://schemas.microsoft.com/office/drawing/2014/main" id="{50B1DCBF-5A78-44A5-B60C-DC657BA3565E}"/>
              </a:ext>
            </a:extLst>
          </p:cNvPr>
          <p:cNvSpPr txBox="1"/>
          <p:nvPr/>
        </p:nvSpPr>
        <p:spPr>
          <a:xfrm>
            <a:off x="9462277" y="3893140"/>
            <a:ext cx="17276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Specialized and business-critical</a:t>
            </a:r>
            <a:endParaRPr kumimoji="0" lang="en-US" sz="1600" b="0" i="0" u="none" strike="noStrike" kern="1200" cap="none" spc="0" normalizeH="0" baseline="30000" noProof="0">
              <a:ln>
                <a:noFill/>
              </a:ln>
              <a:solidFill>
                <a:prstClr val="black"/>
              </a:solidFill>
              <a:effectLst/>
              <a:uLnTx/>
              <a:uFillTx/>
              <a:latin typeface="Segoe UI Semibold"/>
              <a:ea typeface="+mn-ea"/>
              <a:cs typeface="Segoe UI" panose="020B0502040204020203" pitchFamily="34" charset="0"/>
            </a:endParaRPr>
          </a:p>
        </p:txBody>
      </p:sp>
      <p:sp>
        <p:nvSpPr>
          <p:cNvPr id="18" name="TextBox 17">
            <a:extLst>
              <a:ext uri="{FF2B5EF4-FFF2-40B4-BE49-F238E27FC236}">
                <a16:creationId xmlns:a16="http://schemas.microsoft.com/office/drawing/2014/main" id="{40AB92E8-A18A-4CBB-BCDB-D96C1883008A}"/>
              </a:ext>
            </a:extLst>
          </p:cNvPr>
          <p:cNvSpPr txBox="1"/>
          <p:nvPr/>
        </p:nvSpPr>
        <p:spPr>
          <a:xfrm>
            <a:off x="8223327" y="4742299"/>
            <a:ext cx="2999844" cy="1551034"/>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Segoe UI"/>
                <a:ea typeface="+mn-ea"/>
                <a:cs typeface="+mn-cs"/>
              </a:rPr>
              <a:t>For select devices in an org where extensive testing is needed before rolling out new Office features (e.g., to comply with regulatory, governmental, or other org requirements)</a:t>
            </a:r>
          </a:p>
        </p:txBody>
      </p:sp>
      <p:sp>
        <p:nvSpPr>
          <p:cNvPr id="20" name="Lock" title="Icon of a padlock">
            <a:extLst>
              <a:ext uri="{FF2B5EF4-FFF2-40B4-BE49-F238E27FC236}">
                <a16:creationId xmlns:a16="http://schemas.microsoft.com/office/drawing/2014/main" id="{212BD868-D12A-49C4-9427-4D5B0EFB7C4E}"/>
              </a:ext>
            </a:extLst>
          </p:cNvPr>
          <p:cNvSpPr>
            <a:spLocks noChangeAspect="1" noEditPoints="1"/>
          </p:cNvSpPr>
          <p:nvPr/>
        </p:nvSpPr>
        <p:spPr bwMode="auto">
          <a:xfrm>
            <a:off x="8586936" y="3957775"/>
            <a:ext cx="327121" cy="45720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9050"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Rectangle 21">
            <a:extLst>
              <a:ext uri="{FF2B5EF4-FFF2-40B4-BE49-F238E27FC236}">
                <a16:creationId xmlns:a16="http://schemas.microsoft.com/office/drawing/2014/main" id="{34F05FA2-08CE-4AF1-8A67-B1BB126EB53E}"/>
              </a:ext>
            </a:extLst>
          </p:cNvPr>
          <p:cNvSpPr/>
          <p:nvPr/>
        </p:nvSpPr>
        <p:spPr>
          <a:xfrm>
            <a:off x="4412855" y="2279275"/>
            <a:ext cx="3420505" cy="4274433"/>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3804481-ECB9-410C-9F58-691C32D2BAD5}"/>
              </a:ext>
            </a:extLst>
          </p:cNvPr>
          <p:cNvSpPr/>
          <p:nvPr/>
        </p:nvSpPr>
        <p:spPr>
          <a:xfrm>
            <a:off x="4358640" y="2215243"/>
            <a:ext cx="3420505" cy="4274433"/>
          </a:xfrm>
          <a:prstGeom prst="rect">
            <a:avLst/>
          </a:prstGeom>
          <a:solidFill>
            <a:schemeClr val="bg1"/>
          </a:solidFill>
          <a:ln w="127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DA185CD-1F00-4BF7-83CD-0D8CC3AAEAB3}"/>
              </a:ext>
            </a:extLst>
          </p:cNvPr>
          <p:cNvSpPr txBox="1"/>
          <p:nvPr/>
        </p:nvSpPr>
        <p:spPr>
          <a:xfrm>
            <a:off x="4460075" y="2383721"/>
            <a:ext cx="3223714" cy="707886"/>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Monthly Enterprise Channel (new)</a:t>
            </a:r>
          </a:p>
        </p:txBody>
      </p:sp>
      <p:sp>
        <p:nvSpPr>
          <p:cNvPr id="28" name="Oval 27">
            <a:extLst>
              <a:ext uri="{FF2B5EF4-FFF2-40B4-BE49-F238E27FC236}">
                <a16:creationId xmlns:a16="http://schemas.microsoft.com/office/drawing/2014/main" id="{65F5ACC7-A887-4CB9-B98D-448A80F0779E}"/>
              </a:ext>
            </a:extLst>
          </p:cNvPr>
          <p:cNvSpPr/>
          <p:nvPr/>
        </p:nvSpPr>
        <p:spPr bwMode="auto">
          <a:xfrm>
            <a:off x="4565890" y="3236052"/>
            <a:ext cx="822960" cy="822960"/>
          </a:xfrm>
          <a:prstGeom prst="ellipse">
            <a:avLst/>
          </a:prstGeom>
          <a:no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30" name="TextBox 29">
            <a:extLst>
              <a:ext uri="{FF2B5EF4-FFF2-40B4-BE49-F238E27FC236}">
                <a16:creationId xmlns:a16="http://schemas.microsoft.com/office/drawing/2014/main" id="{2BEC32FE-FBCE-412C-98C3-9E0CD7035A60}"/>
              </a:ext>
            </a:extLst>
          </p:cNvPr>
          <p:cNvSpPr txBox="1"/>
          <p:nvPr/>
        </p:nvSpPr>
        <p:spPr>
          <a:xfrm>
            <a:off x="5700321" y="3234600"/>
            <a:ext cx="17945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General-purpose devices, large enterprises</a:t>
            </a:r>
            <a:endParaRPr kumimoji="0" lang="en-US" sz="1600" b="0" i="0" u="none" strike="noStrike" kern="1200" cap="none" spc="0" normalizeH="0" baseline="30000" noProof="0">
              <a:ln>
                <a:noFill/>
              </a:ln>
              <a:solidFill>
                <a:prstClr val="black"/>
              </a:solidFill>
              <a:effectLst/>
              <a:uLnTx/>
              <a:uFillTx/>
              <a:latin typeface="Segoe UI Semibold"/>
              <a:ea typeface="+mn-ea"/>
              <a:cs typeface="Segoe UI" panose="020B0502040204020203" pitchFamily="34" charset="0"/>
            </a:endParaRPr>
          </a:p>
        </p:txBody>
      </p:sp>
      <p:sp>
        <p:nvSpPr>
          <p:cNvPr id="32" name="TextBox 31">
            <a:extLst>
              <a:ext uri="{FF2B5EF4-FFF2-40B4-BE49-F238E27FC236}">
                <a16:creationId xmlns:a16="http://schemas.microsoft.com/office/drawing/2014/main" id="{F86F454D-BFF8-4014-A00C-A0DAD416F3D7}"/>
              </a:ext>
            </a:extLst>
          </p:cNvPr>
          <p:cNvSpPr txBox="1"/>
          <p:nvPr/>
        </p:nvSpPr>
        <p:spPr>
          <a:xfrm>
            <a:off x="4455958" y="4203456"/>
            <a:ext cx="3227831" cy="1926522"/>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Segoe UI"/>
                <a:ea typeface="+mn-ea"/>
                <a:cs typeface="+mn-cs"/>
              </a:rPr>
              <a:t>For customers who need the latest features on a predictable monthly cadence, additional </a:t>
            </a:r>
            <a:br>
              <a:rPr kumimoji="0" lang="en-US" sz="1600" b="0" i="0" u="none" strike="noStrike" kern="0" cap="none" spc="0" normalizeH="0" baseline="0" noProof="0">
                <a:ln>
                  <a:noFill/>
                </a:ln>
                <a:solidFill>
                  <a:sysClr val="windowText" lastClr="000000"/>
                </a:solidFill>
                <a:effectLst/>
                <a:uLnTx/>
                <a:uFillTx/>
                <a:latin typeface="Segoe UI"/>
                <a:ea typeface="+mn-ea"/>
                <a:cs typeface="+mn-cs"/>
              </a:rPr>
            </a:br>
            <a:r>
              <a:rPr kumimoji="0" lang="en-US" sz="1600" b="0" i="0" u="none" strike="noStrike" kern="0" cap="none" spc="0" normalizeH="0" baseline="0" noProof="0">
                <a:ln>
                  <a:noFill/>
                </a:ln>
                <a:solidFill>
                  <a:sysClr val="windowText" lastClr="000000"/>
                </a:solidFill>
                <a:effectLst/>
                <a:uLnTx/>
                <a:uFillTx/>
                <a:latin typeface="Segoe UI"/>
                <a:ea typeface="+mn-ea"/>
                <a:cs typeface="+mn-cs"/>
              </a:rPr>
              <a:t>tools and controls</a:t>
            </a:r>
          </a:p>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Segoe UI"/>
                <a:ea typeface="+mn-ea"/>
                <a:cs typeface="+mn-cs"/>
              </a:rPr>
              <a:t>All new features, security value, and performance improvements ship once a month</a:t>
            </a:r>
          </a:p>
        </p:txBody>
      </p:sp>
      <p:sp>
        <p:nvSpPr>
          <p:cNvPr id="34" name="building_8" title="Icon of tall buildings">
            <a:extLst>
              <a:ext uri="{FF2B5EF4-FFF2-40B4-BE49-F238E27FC236}">
                <a16:creationId xmlns:a16="http://schemas.microsoft.com/office/drawing/2014/main" id="{5374BA6E-18E2-4272-B45B-D02F2CE2CDA3}"/>
              </a:ext>
            </a:extLst>
          </p:cNvPr>
          <p:cNvSpPr>
            <a:spLocks noChangeAspect="1" noEditPoints="1"/>
          </p:cNvSpPr>
          <p:nvPr/>
        </p:nvSpPr>
        <p:spPr bwMode="auto">
          <a:xfrm>
            <a:off x="4769662" y="3417927"/>
            <a:ext cx="415416" cy="45117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90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6" name="Rectangle 35">
            <a:extLst>
              <a:ext uri="{FF2B5EF4-FFF2-40B4-BE49-F238E27FC236}">
                <a16:creationId xmlns:a16="http://schemas.microsoft.com/office/drawing/2014/main" id="{28A1ABBF-5D97-43E2-B418-8A484E023AB6}"/>
              </a:ext>
            </a:extLst>
          </p:cNvPr>
          <p:cNvSpPr/>
          <p:nvPr/>
        </p:nvSpPr>
        <p:spPr>
          <a:xfrm>
            <a:off x="636868" y="1729546"/>
            <a:ext cx="3423069" cy="482416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35E0F44-15B2-4A6F-8A8E-1EF13FE7CAFE}"/>
              </a:ext>
            </a:extLst>
          </p:cNvPr>
          <p:cNvSpPr/>
          <p:nvPr/>
        </p:nvSpPr>
        <p:spPr>
          <a:xfrm>
            <a:off x="582612" y="1665514"/>
            <a:ext cx="3423069" cy="4824162"/>
          </a:xfrm>
          <a:prstGeom prst="rect">
            <a:avLst/>
          </a:prstGeom>
          <a:solidFill>
            <a:schemeClr val="bg1"/>
          </a:solidFill>
          <a:ln w="1270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EA2F798-81A9-4576-86CC-3E44BFB1A989}"/>
              </a:ext>
            </a:extLst>
          </p:cNvPr>
          <p:cNvSpPr txBox="1"/>
          <p:nvPr/>
        </p:nvSpPr>
        <p:spPr>
          <a:xfrm>
            <a:off x="685508" y="1827690"/>
            <a:ext cx="3227832" cy="400110"/>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Current Channel</a:t>
            </a:r>
            <a:endParaRPr kumimoji="0" lang="en-US" sz="1800" b="0" i="0" u="none" strike="noStrike" kern="1200" cap="none" spc="0" normalizeH="0" baseline="30000" noProof="0">
              <a:ln>
                <a:noFill/>
              </a:ln>
              <a:solidFill>
                <a:srgbClr val="0078D4"/>
              </a:solidFill>
              <a:effectLst/>
              <a:uLnTx/>
              <a:uFillTx/>
              <a:latin typeface="Segoe UI Semibold" panose="020B0702040204020203" pitchFamily="34" charset="0"/>
              <a:ea typeface="+mn-ea"/>
              <a:cs typeface="Segoe UI Semibold" panose="020B0702040204020203" pitchFamily="34" charset="0"/>
            </a:endParaRPr>
          </a:p>
        </p:txBody>
      </p:sp>
      <p:sp>
        <p:nvSpPr>
          <p:cNvPr id="42" name="Oval 41">
            <a:extLst>
              <a:ext uri="{FF2B5EF4-FFF2-40B4-BE49-F238E27FC236}">
                <a16:creationId xmlns:a16="http://schemas.microsoft.com/office/drawing/2014/main" id="{D2EFF006-33E2-4996-9F7A-81B0DD2B7F94}"/>
              </a:ext>
            </a:extLst>
          </p:cNvPr>
          <p:cNvSpPr/>
          <p:nvPr/>
        </p:nvSpPr>
        <p:spPr bwMode="auto">
          <a:xfrm>
            <a:off x="802768" y="2680449"/>
            <a:ext cx="822960" cy="822960"/>
          </a:xfrm>
          <a:prstGeom prst="ellipse">
            <a:avLst/>
          </a:prstGeom>
          <a:no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44" name="TextBox 43">
            <a:extLst>
              <a:ext uri="{FF2B5EF4-FFF2-40B4-BE49-F238E27FC236}">
                <a16:creationId xmlns:a16="http://schemas.microsoft.com/office/drawing/2014/main" id="{68412ED0-80B5-422C-AB2D-82C024232B0D}"/>
              </a:ext>
            </a:extLst>
          </p:cNvPr>
          <p:cNvSpPr txBox="1"/>
          <p:nvPr/>
        </p:nvSpPr>
        <p:spPr>
          <a:xfrm>
            <a:off x="1930870" y="2556315"/>
            <a:ext cx="172761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General-purpose devices, any type and size organization</a:t>
            </a:r>
            <a:endParaRPr kumimoji="0" lang="en-US" sz="1600" b="0" i="0" u="none" strike="noStrike" kern="1200" cap="none" spc="0" normalizeH="0" baseline="30000" noProof="0">
              <a:ln>
                <a:noFill/>
              </a:ln>
              <a:solidFill>
                <a:prstClr val="black"/>
              </a:solidFill>
              <a:effectLst/>
              <a:uLnTx/>
              <a:uFillTx/>
              <a:latin typeface="Segoe UI Semibold"/>
              <a:ea typeface="+mn-ea"/>
              <a:cs typeface="Segoe UI" panose="020B0502040204020203" pitchFamily="34" charset="0"/>
            </a:endParaRPr>
          </a:p>
        </p:txBody>
      </p:sp>
      <p:sp>
        <p:nvSpPr>
          <p:cNvPr id="46" name="TextBox 45">
            <a:extLst>
              <a:ext uri="{FF2B5EF4-FFF2-40B4-BE49-F238E27FC236}">
                <a16:creationId xmlns:a16="http://schemas.microsoft.com/office/drawing/2014/main" id="{36123057-D858-4A97-8834-CB1018006738}"/>
              </a:ext>
            </a:extLst>
          </p:cNvPr>
          <p:cNvSpPr txBox="1"/>
          <p:nvPr/>
        </p:nvSpPr>
        <p:spPr>
          <a:xfrm>
            <a:off x="685508" y="3648282"/>
            <a:ext cx="3227831" cy="1107836"/>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Segoe UI"/>
                <a:ea typeface="+mn-ea"/>
                <a:cs typeface="+mn-cs"/>
              </a:rPr>
              <a:t>Most current Office features, latest security value, and performance improvements </a:t>
            </a:r>
            <a:br>
              <a:rPr kumimoji="0" lang="en-US" sz="1600" b="0" i="0" u="none" strike="noStrike" kern="0" cap="none" spc="0" normalizeH="0" baseline="0" noProof="0">
                <a:ln>
                  <a:noFill/>
                </a:ln>
                <a:solidFill>
                  <a:sysClr val="windowText" lastClr="000000"/>
                </a:solidFill>
                <a:effectLst/>
                <a:uLnTx/>
                <a:uFillTx/>
                <a:latin typeface="Segoe UI"/>
                <a:ea typeface="+mn-ea"/>
                <a:cs typeface="+mn-cs"/>
              </a:rPr>
            </a:br>
            <a:r>
              <a:rPr kumimoji="0" lang="en-US" sz="1600" b="0" i="0" u="none" strike="noStrike" kern="0" cap="none" spc="0" normalizeH="0" baseline="0" noProof="0">
                <a:ln>
                  <a:noFill/>
                </a:ln>
                <a:solidFill>
                  <a:sysClr val="windowText" lastClr="000000"/>
                </a:solidFill>
                <a:effectLst/>
                <a:uLnTx/>
                <a:uFillTx/>
                <a:latin typeface="Segoe UI"/>
                <a:ea typeface="+mn-ea"/>
                <a:cs typeface="+mn-cs"/>
              </a:rPr>
              <a:t>as soon as they are ready</a:t>
            </a:r>
          </a:p>
        </p:txBody>
      </p:sp>
      <p:sp>
        <p:nvSpPr>
          <p:cNvPr id="48" name="Clock_E917" title="Icon of a clock">
            <a:extLst>
              <a:ext uri="{FF2B5EF4-FFF2-40B4-BE49-F238E27FC236}">
                <a16:creationId xmlns:a16="http://schemas.microsoft.com/office/drawing/2014/main" id="{E8B8828A-39C3-4B2E-A149-1684614FF426}"/>
              </a:ext>
            </a:extLst>
          </p:cNvPr>
          <p:cNvSpPr>
            <a:spLocks noChangeAspect="1" noEditPoints="1"/>
          </p:cNvSpPr>
          <p:nvPr/>
        </p:nvSpPr>
        <p:spPr bwMode="auto">
          <a:xfrm>
            <a:off x="991704" y="2869276"/>
            <a:ext cx="445088" cy="445306"/>
          </a:xfrm>
          <a:custGeom>
            <a:avLst/>
            <a:gdLst>
              <a:gd name="T0" fmla="*/ 1610 w 3220"/>
              <a:gd name="T1" fmla="*/ 0 h 3220"/>
              <a:gd name="T2" fmla="*/ 0 w 3220"/>
              <a:gd name="T3" fmla="*/ 1610 h 3220"/>
              <a:gd name="T4" fmla="*/ 1610 w 3220"/>
              <a:gd name="T5" fmla="*/ 3220 h 3220"/>
              <a:gd name="T6" fmla="*/ 3220 w 3220"/>
              <a:gd name="T7" fmla="*/ 1610 h 3220"/>
              <a:gd name="T8" fmla="*/ 1610 w 3220"/>
              <a:gd name="T9" fmla="*/ 0 h 3220"/>
              <a:gd name="T10" fmla="*/ 1486 w 3220"/>
              <a:gd name="T11" fmla="*/ 619 h 3220"/>
              <a:gd name="T12" fmla="*/ 1486 w 3220"/>
              <a:gd name="T13" fmla="*/ 1734 h 3220"/>
              <a:gd name="T14" fmla="*/ 2353 w 3220"/>
              <a:gd name="T15" fmla="*/ 1734 h 3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20" h="3220">
                <a:moveTo>
                  <a:pt x="1610" y="0"/>
                </a:moveTo>
                <a:cubicBezTo>
                  <a:pt x="721" y="0"/>
                  <a:pt x="0" y="721"/>
                  <a:pt x="0" y="1610"/>
                </a:cubicBezTo>
                <a:cubicBezTo>
                  <a:pt x="0" y="2499"/>
                  <a:pt x="721" y="3220"/>
                  <a:pt x="1610" y="3220"/>
                </a:cubicBezTo>
                <a:cubicBezTo>
                  <a:pt x="2499" y="3220"/>
                  <a:pt x="3220" y="2499"/>
                  <a:pt x="3220" y="1610"/>
                </a:cubicBezTo>
                <a:cubicBezTo>
                  <a:pt x="3220" y="721"/>
                  <a:pt x="2499" y="0"/>
                  <a:pt x="1610" y="0"/>
                </a:cubicBezTo>
                <a:close/>
                <a:moveTo>
                  <a:pt x="1486" y="619"/>
                </a:moveTo>
                <a:cubicBezTo>
                  <a:pt x="1486" y="1734"/>
                  <a:pt x="1486" y="1734"/>
                  <a:pt x="1486" y="1734"/>
                </a:cubicBezTo>
                <a:cubicBezTo>
                  <a:pt x="2353" y="1734"/>
                  <a:pt x="2353" y="1734"/>
                  <a:pt x="2353" y="1734"/>
                </a:cubicBezTo>
              </a:path>
            </a:pathLst>
          </a:custGeom>
          <a:noFill/>
          <a:ln w="190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3" name="Title 16">
            <a:extLst>
              <a:ext uri="{FF2B5EF4-FFF2-40B4-BE49-F238E27FC236}">
                <a16:creationId xmlns:a16="http://schemas.microsoft.com/office/drawing/2014/main" id="{05A59C7B-7078-4B3B-98E2-F6200C310412}"/>
              </a:ext>
            </a:extLst>
          </p:cNvPr>
          <p:cNvSpPr txBox="1">
            <a:spLocks/>
          </p:cNvSpPr>
          <p:nvPr/>
        </p:nvSpPr>
        <p:spPr>
          <a:xfrm>
            <a:off x="588262" y="457200"/>
            <a:ext cx="9144674"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Staying up-to-date with the right channel</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a:ea typeface="+mn-ea"/>
                <a:cs typeface="Segoe UI" pitchFamily="34" charset="0"/>
              </a:rPr>
              <a:t>Choosing the right update channel that best fits the needs of your organization</a:t>
            </a:r>
            <a:endParaRPr kumimoji="0" lang="en-US" sz="2000" b="0" i="0" u="none" strike="noStrike" kern="1200" cap="none" spc="0" normalizeH="0" baseline="30000" noProof="0">
              <a:ln w="3175">
                <a:noFill/>
              </a:ln>
              <a:solidFill>
                <a:srgbClr val="00000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8174489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2997A578-C18B-4475-9AE0-378BD66ECB4E}"/>
              </a:ext>
            </a:extLst>
          </p:cNvPr>
          <p:cNvSpPr txBox="1">
            <a:spLocks/>
          </p:cNvSpPr>
          <p:nvPr/>
        </p:nvSpPr>
        <p:spPr>
          <a:xfrm>
            <a:off x="588262" y="457200"/>
            <a:ext cx="9144674"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Client health challenges</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a:ea typeface="+mn-ea"/>
                <a:cs typeface="Segoe UI" pitchFamily="34" charset="0"/>
              </a:rPr>
              <a:t>What we’ve heard from you</a:t>
            </a:r>
            <a:endParaRPr kumimoji="0" lang="en-US" sz="2000" b="0" i="0" u="none" strike="noStrike" kern="1200" cap="none" spc="0" normalizeH="0" baseline="30000" noProof="0">
              <a:ln w="3175">
                <a:noFill/>
              </a:ln>
              <a:solidFill>
                <a:srgbClr val="000000"/>
              </a:solidFill>
              <a:effectLst/>
              <a:uLnTx/>
              <a:uFillTx/>
              <a:latin typeface="Segoe UI"/>
              <a:ea typeface="+mn-ea"/>
              <a:cs typeface="Segoe UI" pitchFamily="34" charset="0"/>
            </a:endParaRPr>
          </a:p>
        </p:txBody>
      </p:sp>
      <p:grpSp>
        <p:nvGrpSpPr>
          <p:cNvPr id="13" name="Group 12">
            <a:extLst>
              <a:ext uri="{FF2B5EF4-FFF2-40B4-BE49-F238E27FC236}">
                <a16:creationId xmlns:a16="http://schemas.microsoft.com/office/drawing/2014/main" id="{218DF6C4-AB84-4118-ACD3-623379560609}"/>
              </a:ext>
            </a:extLst>
          </p:cNvPr>
          <p:cNvGrpSpPr/>
          <p:nvPr/>
        </p:nvGrpSpPr>
        <p:grpSpPr>
          <a:xfrm>
            <a:off x="738922" y="6044338"/>
            <a:ext cx="10714156" cy="307777"/>
            <a:chOff x="738922" y="6044338"/>
            <a:chExt cx="10714156" cy="307777"/>
          </a:xfrm>
        </p:grpSpPr>
        <p:cxnSp>
          <p:nvCxnSpPr>
            <p:cNvPr id="5" name="Straight Arrow Connector 4">
              <a:extLst>
                <a:ext uri="{FF2B5EF4-FFF2-40B4-BE49-F238E27FC236}">
                  <a16:creationId xmlns:a16="http://schemas.microsoft.com/office/drawing/2014/main" id="{10C3C71B-1CB4-44D3-8497-F1D4C0B6928A}"/>
                </a:ext>
              </a:extLst>
            </p:cNvPr>
            <p:cNvCxnSpPr>
              <a:cxnSpLocks/>
            </p:cNvCxnSpPr>
            <p:nvPr/>
          </p:nvCxnSpPr>
          <p:spPr>
            <a:xfrm>
              <a:off x="738922" y="6198226"/>
              <a:ext cx="10714156" cy="0"/>
            </a:xfrm>
            <a:prstGeom prst="straightConnector1">
              <a:avLst/>
            </a:prstGeom>
            <a:ln w="38100">
              <a:solidFill>
                <a:srgbClr val="0078D4"/>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5674633-EA5C-4131-AFB1-4180FF4CF56F}"/>
                </a:ext>
              </a:extLst>
            </p:cNvPr>
            <p:cNvSpPr txBox="1"/>
            <p:nvPr/>
          </p:nvSpPr>
          <p:spPr>
            <a:xfrm>
              <a:off x="5295931" y="6044338"/>
              <a:ext cx="1828800" cy="307777"/>
            </a:xfrm>
            <a:prstGeom prst="rect">
              <a:avLst/>
            </a:prstGeom>
            <a:solidFill>
              <a:schemeClr val="bg1"/>
            </a:solid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rPr>
                <a:t>Low confidence</a:t>
              </a:r>
            </a:p>
          </p:txBody>
        </p:sp>
      </p:grpSp>
      <p:grpSp>
        <p:nvGrpSpPr>
          <p:cNvPr id="7" name="Group 6">
            <a:extLst>
              <a:ext uri="{FF2B5EF4-FFF2-40B4-BE49-F238E27FC236}">
                <a16:creationId xmlns:a16="http://schemas.microsoft.com/office/drawing/2014/main" id="{870BB83B-4C85-4BBB-96EC-E0AD191F7C86}"/>
              </a:ext>
            </a:extLst>
          </p:cNvPr>
          <p:cNvGrpSpPr/>
          <p:nvPr/>
        </p:nvGrpSpPr>
        <p:grpSpPr>
          <a:xfrm>
            <a:off x="738922" y="2960175"/>
            <a:ext cx="2103120" cy="2843939"/>
            <a:chOff x="738922" y="2960175"/>
            <a:chExt cx="2103120" cy="2843939"/>
          </a:xfrm>
        </p:grpSpPr>
        <p:sp>
          <p:nvSpPr>
            <p:cNvPr id="42" name="Rectangle 41">
              <a:extLst>
                <a:ext uri="{FF2B5EF4-FFF2-40B4-BE49-F238E27FC236}">
                  <a16:creationId xmlns:a16="http://schemas.microsoft.com/office/drawing/2014/main" id="{A8F484A2-8340-466D-9675-7F8A98DE0342}"/>
                </a:ext>
              </a:extLst>
            </p:cNvPr>
            <p:cNvSpPr/>
            <p:nvPr/>
          </p:nvSpPr>
          <p:spPr bwMode="auto">
            <a:xfrm>
              <a:off x="738922" y="3518114"/>
              <a:ext cx="2103120" cy="2286000"/>
            </a:xfrm>
            <a:prstGeom prst="rect">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2592EEFF-9C07-4523-BC91-99577941BF6F}"/>
                </a:ext>
              </a:extLst>
            </p:cNvPr>
            <p:cNvSpPr txBox="1"/>
            <p:nvPr/>
          </p:nvSpPr>
          <p:spPr>
            <a:xfrm>
              <a:off x="944662" y="4787617"/>
              <a:ext cx="1691640" cy="707886"/>
            </a:xfrm>
            <a:prstGeom prst="rect">
              <a:avLst/>
            </a:prstGeom>
            <a:noFill/>
          </p:spPr>
          <p:txBody>
            <a:bodyPr wrap="square" lIns="91440" rIns="9144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Business disruption</a:t>
              </a:r>
              <a:endParaRPr kumimoji="0" lang="en-US" sz="2000" b="0" i="0" u="none" strike="noStrike" kern="1200" cap="none" spc="0" normalizeH="0" baseline="3000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64" name="Group 63">
              <a:extLst>
                <a:ext uri="{FF2B5EF4-FFF2-40B4-BE49-F238E27FC236}">
                  <a16:creationId xmlns:a16="http://schemas.microsoft.com/office/drawing/2014/main" id="{64B3D8BF-FC10-4AAC-9052-4793EFA35A5F}"/>
                </a:ext>
              </a:extLst>
            </p:cNvPr>
            <p:cNvGrpSpPr/>
            <p:nvPr/>
          </p:nvGrpSpPr>
          <p:grpSpPr>
            <a:xfrm>
              <a:off x="1217045" y="2960175"/>
              <a:ext cx="1146874" cy="1146874"/>
              <a:chOff x="1217045" y="2960175"/>
              <a:chExt cx="1146874" cy="1146874"/>
            </a:xfrm>
          </p:grpSpPr>
          <p:sp>
            <p:nvSpPr>
              <p:cNvPr id="55" name="Oval 54">
                <a:extLst>
                  <a:ext uri="{FF2B5EF4-FFF2-40B4-BE49-F238E27FC236}">
                    <a16:creationId xmlns:a16="http://schemas.microsoft.com/office/drawing/2014/main" id="{695C5F74-7CF0-4F14-99C1-AA4A7A12078D}"/>
                  </a:ext>
                </a:extLst>
              </p:cNvPr>
              <p:cNvSpPr/>
              <p:nvPr/>
            </p:nvSpPr>
            <p:spPr bwMode="auto">
              <a:xfrm>
                <a:off x="1217045" y="2960175"/>
                <a:ext cx="1146874" cy="1146874"/>
              </a:xfrm>
              <a:prstGeom prst="ellipse">
                <a:avLst/>
              </a:prstGeom>
              <a:solidFill>
                <a:schemeClr val="bg1"/>
              </a:solidFill>
              <a:ln w="76200">
                <a:solidFill>
                  <a:srgbClr val="CCE4F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desktop" title="a desktop PC">
                <a:extLst>
                  <a:ext uri="{FF2B5EF4-FFF2-40B4-BE49-F238E27FC236}">
                    <a16:creationId xmlns:a16="http://schemas.microsoft.com/office/drawing/2014/main" id="{03AB2768-3951-4747-8884-655B16D0F683}"/>
                  </a:ext>
                </a:extLst>
              </p:cNvPr>
              <p:cNvSpPr>
                <a:spLocks noChangeAspect="1" noEditPoints="1"/>
              </p:cNvSpPr>
              <p:nvPr/>
            </p:nvSpPr>
            <p:spPr bwMode="auto">
              <a:xfrm>
                <a:off x="1521034" y="3268563"/>
                <a:ext cx="538897" cy="530098"/>
              </a:xfrm>
              <a:custGeom>
                <a:avLst/>
                <a:gdLst>
                  <a:gd name="T0" fmla="*/ 245 w 245"/>
                  <a:gd name="T1" fmla="*/ 67 h 241"/>
                  <a:gd name="T2" fmla="*/ 245 w 245"/>
                  <a:gd name="T3" fmla="*/ 138 h 241"/>
                  <a:gd name="T4" fmla="*/ 0 w 245"/>
                  <a:gd name="T5" fmla="*/ 138 h 241"/>
                  <a:gd name="T6" fmla="*/ 0 w 245"/>
                  <a:gd name="T7" fmla="*/ 0 h 241"/>
                  <a:gd name="T8" fmla="*/ 245 w 245"/>
                  <a:gd name="T9" fmla="*/ 0 h 241"/>
                  <a:gd name="T10" fmla="*/ 245 w 245"/>
                  <a:gd name="T11" fmla="*/ 67 h 241"/>
                  <a:gd name="T12" fmla="*/ 224 w 245"/>
                  <a:gd name="T13" fmla="*/ 222 h 241"/>
                  <a:gd name="T14" fmla="*/ 212 w 245"/>
                  <a:gd name="T15" fmla="*/ 204 h 241"/>
                  <a:gd name="T16" fmla="*/ 33 w 245"/>
                  <a:gd name="T17" fmla="*/ 204 h 241"/>
                  <a:gd name="T18" fmla="*/ 7 w 245"/>
                  <a:gd name="T19" fmla="*/ 241 h 241"/>
                  <a:gd name="T20" fmla="*/ 238 w 245"/>
                  <a:gd name="T21" fmla="*/ 241 h 241"/>
                  <a:gd name="T22" fmla="*/ 224 w 245"/>
                  <a:gd name="T23" fmla="*/ 222 h 241"/>
                  <a:gd name="T24" fmla="*/ 79 w 245"/>
                  <a:gd name="T25" fmla="*/ 172 h 241"/>
                  <a:gd name="T26" fmla="*/ 165 w 245"/>
                  <a:gd name="T27" fmla="*/ 172 h 241"/>
                  <a:gd name="T28" fmla="*/ 123 w 245"/>
                  <a:gd name="T29" fmla="*/ 139 h 241"/>
                  <a:gd name="T30" fmla="*/ 123 w 245"/>
                  <a:gd name="T31" fmla="*/ 17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241">
                    <a:moveTo>
                      <a:pt x="245" y="67"/>
                    </a:moveTo>
                    <a:lnTo>
                      <a:pt x="245" y="138"/>
                    </a:lnTo>
                    <a:lnTo>
                      <a:pt x="0" y="138"/>
                    </a:lnTo>
                    <a:lnTo>
                      <a:pt x="0" y="0"/>
                    </a:lnTo>
                    <a:lnTo>
                      <a:pt x="245" y="0"/>
                    </a:lnTo>
                    <a:lnTo>
                      <a:pt x="245" y="67"/>
                    </a:lnTo>
                    <a:moveTo>
                      <a:pt x="224" y="222"/>
                    </a:moveTo>
                    <a:lnTo>
                      <a:pt x="212" y="204"/>
                    </a:lnTo>
                    <a:lnTo>
                      <a:pt x="33" y="204"/>
                    </a:lnTo>
                    <a:lnTo>
                      <a:pt x="7" y="241"/>
                    </a:lnTo>
                    <a:lnTo>
                      <a:pt x="238" y="241"/>
                    </a:lnTo>
                    <a:lnTo>
                      <a:pt x="224" y="222"/>
                    </a:lnTo>
                    <a:moveTo>
                      <a:pt x="79" y="172"/>
                    </a:moveTo>
                    <a:lnTo>
                      <a:pt x="165" y="172"/>
                    </a:lnTo>
                    <a:moveTo>
                      <a:pt x="123" y="139"/>
                    </a:moveTo>
                    <a:lnTo>
                      <a:pt x="123" y="171"/>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grpSp>
        <p:nvGrpSpPr>
          <p:cNvPr id="8" name="Group 7">
            <a:extLst>
              <a:ext uri="{FF2B5EF4-FFF2-40B4-BE49-F238E27FC236}">
                <a16:creationId xmlns:a16="http://schemas.microsoft.com/office/drawing/2014/main" id="{99D37F0E-A051-4B7B-A4DE-AF4033E14586}"/>
              </a:ext>
            </a:extLst>
          </p:cNvPr>
          <p:cNvGrpSpPr/>
          <p:nvPr/>
        </p:nvGrpSpPr>
        <p:grpSpPr>
          <a:xfrm>
            <a:off x="2842042" y="2492644"/>
            <a:ext cx="2103120" cy="3311470"/>
            <a:chOff x="2842042" y="2492644"/>
            <a:chExt cx="2103120" cy="3311470"/>
          </a:xfrm>
        </p:grpSpPr>
        <p:sp>
          <p:nvSpPr>
            <p:cNvPr id="41" name="Rectangle 40">
              <a:extLst>
                <a:ext uri="{FF2B5EF4-FFF2-40B4-BE49-F238E27FC236}">
                  <a16:creationId xmlns:a16="http://schemas.microsoft.com/office/drawing/2014/main" id="{D70DA592-5A70-4641-A60D-0E7E4B169646}"/>
                </a:ext>
              </a:extLst>
            </p:cNvPr>
            <p:cNvSpPr/>
            <p:nvPr/>
          </p:nvSpPr>
          <p:spPr bwMode="auto">
            <a:xfrm>
              <a:off x="2842042" y="3060914"/>
              <a:ext cx="2103120" cy="2743200"/>
            </a:xfrm>
            <a:prstGeom prst="rect">
              <a:avLst/>
            </a:prstGeom>
            <a:solidFill>
              <a:schemeClr val="accent1">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TextBox 16">
              <a:extLst>
                <a:ext uri="{FF2B5EF4-FFF2-40B4-BE49-F238E27FC236}">
                  <a16:creationId xmlns:a16="http://schemas.microsoft.com/office/drawing/2014/main" id="{D8F4E4A5-5133-4E62-AF23-08C37D44C220}"/>
                </a:ext>
              </a:extLst>
            </p:cNvPr>
            <p:cNvSpPr txBox="1"/>
            <p:nvPr/>
          </p:nvSpPr>
          <p:spPr>
            <a:xfrm>
              <a:off x="3047782" y="4787617"/>
              <a:ext cx="1691640" cy="707886"/>
            </a:xfrm>
            <a:prstGeom prst="rect">
              <a:avLst/>
            </a:prstGeom>
            <a:noFill/>
          </p:spPr>
          <p:txBody>
            <a:bodyPr wrap="square" lIns="91440" rIns="9144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Lack of visibility</a:t>
              </a:r>
              <a:endParaRPr kumimoji="0" lang="en-US" sz="2000" b="0" i="0" u="none" strike="noStrike" kern="1200" cap="none" spc="0" normalizeH="0" baseline="3000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63" name="Group 62">
              <a:extLst>
                <a:ext uri="{FF2B5EF4-FFF2-40B4-BE49-F238E27FC236}">
                  <a16:creationId xmlns:a16="http://schemas.microsoft.com/office/drawing/2014/main" id="{957324F8-BA8D-446C-B230-0E142616C12F}"/>
                </a:ext>
              </a:extLst>
            </p:cNvPr>
            <p:cNvGrpSpPr/>
            <p:nvPr/>
          </p:nvGrpSpPr>
          <p:grpSpPr>
            <a:xfrm>
              <a:off x="3320165" y="2492644"/>
              <a:ext cx="1146874" cy="1146874"/>
              <a:chOff x="3320165" y="2492644"/>
              <a:chExt cx="1146874" cy="1146874"/>
            </a:xfrm>
          </p:grpSpPr>
          <p:sp>
            <p:nvSpPr>
              <p:cNvPr id="56" name="Oval 55">
                <a:extLst>
                  <a:ext uri="{FF2B5EF4-FFF2-40B4-BE49-F238E27FC236}">
                    <a16:creationId xmlns:a16="http://schemas.microsoft.com/office/drawing/2014/main" id="{ACB67CAA-34AF-4F78-AAC3-D051080CB68D}"/>
                  </a:ext>
                </a:extLst>
              </p:cNvPr>
              <p:cNvSpPr/>
              <p:nvPr/>
            </p:nvSpPr>
            <p:spPr bwMode="auto">
              <a:xfrm>
                <a:off x="3320165" y="2492644"/>
                <a:ext cx="1146874" cy="1146874"/>
              </a:xfrm>
              <a:prstGeom prst="ellipse">
                <a:avLst/>
              </a:prstGeom>
              <a:solidFill>
                <a:schemeClr val="bg1"/>
              </a:solidFill>
              <a:ln w="76200">
                <a:solidFill>
                  <a:srgbClr val="99C9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Glasses_EA16" title="Icon of eye glasses">
                <a:extLst>
                  <a:ext uri="{FF2B5EF4-FFF2-40B4-BE49-F238E27FC236}">
                    <a16:creationId xmlns:a16="http://schemas.microsoft.com/office/drawing/2014/main" id="{00E285DF-365A-48E6-8D3C-E913BC9023CE}"/>
                  </a:ext>
                </a:extLst>
              </p:cNvPr>
              <p:cNvSpPr>
                <a:spLocks noChangeAspect="1" noEditPoints="1"/>
              </p:cNvSpPr>
              <p:nvPr/>
            </p:nvSpPr>
            <p:spPr bwMode="auto">
              <a:xfrm>
                <a:off x="3562291" y="2889395"/>
                <a:ext cx="662623" cy="353373"/>
              </a:xfrm>
              <a:custGeom>
                <a:avLst/>
                <a:gdLst>
                  <a:gd name="T0" fmla="*/ 2254 w 3756"/>
                  <a:gd name="T1" fmla="*/ 125 h 2002"/>
                  <a:gd name="T2" fmla="*/ 2379 w 3756"/>
                  <a:gd name="T3" fmla="*/ 0 h 2002"/>
                  <a:gd name="T4" fmla="*/ 2380 w 3756"/>
                  <a:gd name="T5" fmla="*/ 0 h 2002"/>
                  <a:gd name="T6" fmla="*/ 3756 w 3756"/>
                  <a:gd name="T7" fmla="*/ 688 h 2002"/>
                  <a:gd name="T8" fmla="*/ 3756 w 3756"/>
                  <a:gd name="T9" fmla="*/ 785 h 2002"/>
                  <a:gd name="T10" fmla="*/ 3631 w 3756"/>
                  <a:gd name="T11" fmla="*/ 1001 h 2002"/>
                  <a:gd name="T12" fmla="*/ 3631 w 3756"/>
                  <a:gd name="T13" fmla="*/ 1251 h 2002"/>
                  <a:gd name="T14" fmla="*/ 2880 w 3756"/>
                  <a:gd name="T15" fmla="*/ 2002 h 2002"/>
                  <a:gd name="T16" fmla="*/ 2129 w 3756"/>
                  <a:gd name="T17" fmla="*/ 1251 h 2002"/>
                  <a:gd name="T18" fmla="*/ 1880 w 3756"/>
                  <a:gd name="T19" fmla="*/ 1002 h 2002"/>
                  <a:gd name="T20" fmla="*/ 1882 w 3756"/>
                  <a:gd name="T21" fmla="*/ 1002 h 2002"/>
                  <a:gd name="T22" fmla="*/ 2131 w 3756"/>
                  <a:gd name="T23" fmla="*/ 876 h 2002"/>
                  <a:gd name="T24" fmla="*/ 2382 w 3756"/>
                  <a:gd name="T25" fmla="*/ 750 h 2002"/>
                  <a:gd name="T26" fmla="*/ 2482 w 3756"/>
                  <a:gd name="T27" fmla="*/ 750 h 2002"/>
                  <a:gd name="T28" fmla="*/ 3702 w 3756"/>
                  <a:gd name="T29" fmla="*/ 748 h 2002"/>
                  <a:gd name="T30" fmla="*/ 2505 w 3756"/>
                  <a:gd name="T31" fmla="*/ 748 h 2002"/>
                  <a:gd name="T32" fmla="*/ 2131 w 3756"/>
                  <a:gd name="T33" fmla="*/ 1122 h 2002"/>
                  <a:gd name="T34" fmla="*/ 2131 w 3756"/>
                  <a:gd name="T35" fmla="*/ 1247 h 2002"/>
                  <a:gd name="T36" fmla="*/ 1876 w 3756"/>
                  <a:gd name="T37" fmla="*/ 1002 h 2002"/>
                  <a:gd name="T38" fmla="*/ 1627 w 3756"/>
                  <a:gd name="T39" fmla="*/ 1251 h 2002"/>
                  <a:gd name="T40" fmla="*/ 876 w 3756"/>
                  <a:gd name="T41" fmla="*/ 2002 h 2002"/>
                  <a:gd name="T42" fmla="*/ 125 w 3756"/>
                  <a:gd name="T43" fmla="*/ 1251 h 2002"/>
                  <a:gd name="T44" fmla="*/ 125 w 3756"/>
                  <a:gd name="T45" fmla="*/ 1001 h 2002"/>
                  <a:gd name="T46" fmla="*/ 0 w 3756"/>
                  <a:gd name="T47" fmla="*/ 785 h 2002"/>
                  <a:gd name="T48" fmla="*/ 0 w 3756"/>
                  <a:gd name="T49" fmla="*/ 688 h 2002"/>
                  <a:gd name="T50" fmla="*/ 1376 w 3756"/>
                  <a:gd name="T51" fmla="*/ 0 h 2002"/>
                  <a:gd name="T52" fmla="*/ 1377 w 3756"/>
                  <a:gd name="T53" fmla="*/ 0 h 2002"/>
                  <a:gd name="T54" fmla="*/ 1502 w 3756"/>
                  <a:gd name="T55" fmla="*/ 125 h 2002"/>
                  <a:gd name="T56" fmla="*/ 1274 w 3756"/>
                  <a:gd name="T57" fmla="*/ 750 h 2002"/>
                  <a:gd name="T58" fmla="*/ 1374 w 3756"/>
                  <a:gd name="T59" fmla="*/ 750 h 2002"/>
                  <a:gd name="T60" fmla="*/ 1625 w 3756"/>
                  <a:gd name="T61" fmla="*/ 876 h 2002"/>
                  <a:gd name="T62" fmla="*/ 1874 w 3756"/>
                  <a:gd name="T63" fmla="*/ 1002 h 2002"/>
                  <a:gd name="T64" fmla="*/ 1625 w 3756"/>
                  <a:gd name="T65" fmla="*/ 1247 h 2002"/>
                  <a:gd name="T66" fmla="*/ 1625 w 3756"/>
                  <a:gd name="T67" fmla="*/ 1122 h 2002"/>
                  <a:gd name="T68" fmla="*/ 1251 w 3756"/>
                  <a:gd name="T69" fmla="*/ 748 h 2002"/>
                  <a:gd name="T70" fmla="*/ 54 w 3756"/>
                  <a:gd name="T71" fmla="*/ 748 h 2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56" h="2002">
                    <a:moveTo>
                      <a:pt x="2254" y="125"/>
                    </a:moveTo>
                    <a:cubicBezTo>
                      <a:pt x="2379" y="0"/>
                      <a:pt x="2379" y="0"/>
                      <a:pt x="2379" y="0"/>
                    </a:cubicBezTo>
                    <a:cubicBezTo>
                      <a:pt x="2380" y="0"/>
                      <a:pt x="2380" y="0"/>
                      <a:pt x="2380" y="0"/>
                    </a:cubicBezTo>
                    <a:cubicBezTo>
                      <a:pt x="3756" y="688"/>
                      <a:pt x="3756" y="688"/>
                      <a:pt x="3756" y="688"/>
                    </a:cubicBezTo>
                    <a:cubicBezTo>
                      <a:pt x="3756" y="785"/>
                      <a:pt x="3756" y="785"/>
                      <a:pt x="3756" y="785"/>
                    </a:cubicBezTo>
                    <a:cubicBezTo>
                      <a:pt x="3681" y="828"/>
                      <a:pt x="3631" y="909"/>
                      <a:pt x="3631" y="1001"/>
                    </a:cubicBezTo>
                    <a:cubicBezTo>
                      <a:pt x="3631" y="1251"/>
                      <a:pt x="3631" y="1251"/>
                      <a:pt x="3631" y="1251"/>
                    </a:cubicBezTo>
                    <a:cubicBezTo>
                      <a:pt x="3631" y="1665"/>
                      <a:pt x="3294" y="2002"/>
                      <a:pt x="2880" y="2002"/>
                    </a:cubicBezTo>
                    <a:cubicBezTo>
                      <a:pt x="2466" y="2002"/>
                      <a:pt x="2129" y="1665"/>
                      <a:pt x="2129" y="1251"/>
                    </a:cubicBezTo>
                    <a:cubicBezTo>
                      <a:pt x="2129" y="1114"/>
                      <a:pt x="2017" y="1002"/>
                      <a:pt x="1880" y="1002"/>
                    </a:cubicBezTo>
                    <a:moveTo>
                      <a:pt x="1882" y="1002"/>
                    </a:moveTo>
                    <a:cubicBezTo>
                      <a:pt x="1976" y="1002"/>
                      <a:pt x="2065" y="957"/>
                      <a:pt x="2131" y="876"/>
                    </a:cubicBezTo>
                    <a:cubicBezTo>
                      <a:pt x="2198" y="795"/>
                      <a:pt x="2287" y="750"/>
                      <a:pt x="2382" y="750"/>
                    </a:cubicBezTo>
                    <a:cubicBezTo>
                      <a:pt x="2482" y="750"/>
                      <a:pt x="2482" y="750"/>
                      <a:pt x="2482" y="750"/>
                    </a:cubicBezTo>
                    <a:moveTo>
                      <a:pt x="3702" y="748"/>
                    </a:moveTo>
                    <a:cubicBezTo>
                      <a:pt x="2505" y="748"/>
                      <a:pt x="2505" y="748"/>
                      <a:pt x="2505" y="748"/>
                    </a:cubicBezTo>
                    <a:cubicBezTo>
                      <a:pt x="2299" y="748"/>
                      <a:pt x="2131" y="916"/>
                      <a:pt x="2131" y="1122"/>
                    </a:cubicBezTo>
                    <a:cubicBezTo>
                      <a:pt x="2131" y="1247"/>
                      <a:pt x="2131" y="1247"/>
                      <a:pt x="2131" y="1247"/>
                    </a:cubicBezTo>
                    <a:moveTo>
                      <a:pt x="1876" y="1002"/>
                    </a:moveTo>
                    <a:cubicBezTo>
                      <a:pt x="1739" y="1002"/>
                      <a:pt x="1627" y="1114"/>
                      <a:pt x="1627" y="1251"/>
                    </a:cubicBezTo>
                    <a:cubicBezTo>
                      <a:pt x="1627" y="1665"/>
                      <a:pt x="1290" y="2002"/>
                      <a:pt x="876" y="2002"/>
                    </a:cubicBezTo>
                    <a:cubicBezTo>
                      <a:pt x="462" y="2002"/>
                      <a:pt x="125" y="1665"/>
                      <a:pt x="125" y="1251"/>
                    </a:cubicBezTo>
                    <a:cubicBezTo>
                      <a:pt x="125" y="1001"/>
                      <a:pt x="125" y="1001"/>
                      <a:pt x="125" y="1001"/>
                    </a:cubicBezTo>
                    <a:cubicBezTo>
                      <a:pt x="125" y="909"/>
                      <a:pt x="75" y="828"/>
                      <a:pt x="0" y="785"/>
                    </a:cubicBezTo>
                    <a:cubicBezTo>
                      <a:pt x="0" y="688"/>
                      <a:pt x="0" y="688"/>
                      <a:pt x="0" y="688"/>
                    </a:cubicBezTo>
                    <a:cubicBezTo>
                      <a:pt x="1376" y="0"/>
                      <a:pt x="1376" y="0"/>
                      <a:pt x="1376" y="0"/>
                    </a:cubicBezTo>
                    <a:cubicBezTo>
                      <a:pt x="1376" y="0"/>
                      <a:pt x="1376" y="0"/>
                      <a:pt x="1377" y="0"/>
                    </a:cubicBezTo>
                    <a:cubicBezTo>
                      <a:pt x="1502" y="125"/>
                      <a:pt x="1502" y="125"/>
                      <a:pt x="1502" y="125"/>
                    </a:cubicBezTo>
                    <a:moveTo>
                      <a:pt x="1274" y="750"/>
                    </a:moveTo>
                    <a:cubicBezTo>
                      <a:pt x="1374" y="750"/>
                      <a:pt x="1374" y="750"/>
                      <a:pt x="1374" y="750"/>
                    </a:cubicBezTo>
                    <a:cubicBezTo>
                      <a:pt x="1469" y="750"/>
                      <a:pt x="1558" y="795"/>
                      <a:pt x="1625" y="876"/>
                    </a:cubicBezTo>
                    <a:cubicBezTo>
                      <a:pt x="1691" y="957"/>
                      <a:pt x="1780" y="1002"/>
                      <a:pt x="1874" y="1002"/>
                    </a:cubicBezTo>
                    <a:moveTo>
                      <a:pt x="1625" y="1247"/>
                    </a:moveTo>
                    <a:cubicBezTo>
                      <a:pt x="1625" y="1122"/>
                      <a:pt x="1625" y="1122"/>
                      <a:pt x="1625" y="1122"/>
                    </a:cubicBezTo>
                    <a:cubicBezTo>
                      <a:pt x="1625" y="916"/>
                      <a:pt x="1457" y="748"/>
                      <a:pt x="1251" y="748"/>
                    </a:cubicBezTo>
                    <a:cubicBezTo>
                      <a:pt x="54" y="748"/>
                      <a:pt x="54" y="748"/>
                      <a:pt x="54" y="748"/>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10" name="Group 9">
            <a:extLst>
              <a:ext uri="{FF2B5EF4-FFF2-40B4-BE49-F238E27FC236}">
                <a16:creationId xmlns:a16="http://schemas.microsoft.com/office/drawing/2014/main" id="{2B944480-AE33-4101-835E-191BF8A1D590}"/>
              </a:ext>
            </a:extLst>
          </p:cNvPr>
          <p:cNvGrpSpPr/>
          <p:nvPr/>
        </p:nvGrpSpPr>
        <p:grpSpPr>
          <a:xfrm>
            <a:off x="4945162" y="2025113"/>
            <a:ext cx="2103120" cy="3779001"/>
            <a:chOff x="4945162" y="2025113"/>
            <a:chExt cx="2103120" cy="3779001"/>
          </a:xfrm>
        </p:grpSpPr>
        <p:sp>
          <p:nvSpPr>
            <p:cNvPr id="39" name="Rectangle 38">
              <a:extLst>
                <a:ext uri="{FF2B5EF4-FFF2-40B4-BE49-F238E27FC236}">
                  <a16:creationId xmlns:a16="http://schemas.microsoft.com/office/drawing/2014/main" id="{8CF910C4-447F-446C-9255-0ACF81FB5ACD}"/>
                </a:ext>
              </a:extLst>
            </p:cNvPr>
            <p:cNvSpPr/>
            <p:nvPr/>
          </p:nvSpPr>
          <p:spPr bwMode="auto">
            <a:xfrm>
              <a:off x="4945162" y="2603714"/>
              <a:ext cx="2103120" cy="3200400"/>
            </a:xfrm>
            <a:prstGeom prst="rect">
              <a:avLst/>
            </a:prstGeom>
            <a:solidFill>
              <a:schemeClr val="accent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79841967-7340-4351-A97C-745C2D766C27}"/>
                </a:ext>
              </a:extLst>
            </p:cNvPr>
            <p:cNvSpPr txBox="1"/>
            <p:nvPr/>
          </p:nvSpPr>
          <p:spPr>
            <a:xfrm>
              <a:off x="5150902" y="4787617"/>
              <a:ext cx="1691640" cy="707886"/>
            </a:xfrm>
            <a:prstGeom prst="rect">
              <a:avLst/>
            </a:prstGeom>
            <a:noFill/>
          </p:spPr>
          <p:txBody>
            <a:bodyPr wrap="square" lIns="91440" rIns="9144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Complex tooling</a:t>
              </a:r>
            </a:p>
          </p:txBody>
        </p:sp>
        <p:grpSp>
          <p:nvGrpSpPr>
            <p:cNvPr id="62" name="Group 61">
              <a:extLst>
                <a:ext uri="{FF2B5EF4-FFF2-40B4-BE49-F238E27FC236}">
                  <a16:creationId xmlns:a16="http://schemas.microsoft.com/office/drawing/2014/main" id="{67EA618E-699F-45C8-A482-A574F645E5AD}"/>
                </a:ext>
              </a:extLst>
            </p:cNvPr>
            <p:cNvGrpSpPr/>
            <p:nvPr/>
          </p:nvGrpSpPr>
          <p:grpSpPr>
            <a:xfrm>
              <a:off x="5423285" y="2025113"/>
              <a:ext cx="1146874" cy="1146874"/>
              <a:chOff x="5423285" y="2025113"/>
              <a:chExt cx="1146874" cy="1146874"/>
            </a:xfrm>
          </p:grpSpPr>
          <p:sp>
            <p:nvSpPr>
              <p:cNvPr id="57" name="Oval 56">
                <a:extLst>
                  <a:ext uri="{FF2B5EF4-FFF2-40B4-BE49-F238E27FC236}">
                    <a16:creationId xmlns:a16="http://schemas.microsoft.com/office/drawing/2014/main" id="{1F24A275-77CA-4A8B-9B5A-F5EBB345FF15}"/>
                  </a:ext>
                </a:extLst>
              </p:cNvPr>
              <p:cNvSpPr/>
              <p:nvPr/>
            </p:nvSpPr>
            <p:spPr bwMode="auto">
              <a:xfrm>
                <a:off x="5423285" y="2025113"/>
                <a:ext cx="1146874" cy="1146874"/>
              </a:xfrm>
              <a:prstGeom prst="ellipse">
                <a:avLst/>
              </a:prstGeom>
              <a:solidFill>
                <a:schemeClr val="bg1"/>
              </a:solidFill>
              <a:ln w="76200">
                <a:solidFill>
                  <a:srgbClr val="66AEE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3" name="DeveloperTools_EC7A" title="Icon of a wrench and a screwdriver">
                <a:extLst>
                  <a:ext uri="{FF2B5EF4-FFF2-40B4-BE49-F238E27FC236}">
                    <a16:creationId xmlns:a16="http://schemas.microsoft.com/office/drawing/2014/main" id="{5211CA68-9BD6-488F-A1D2-923B28943D38}"/>
                  </a:ext>
                </a:extLst>
              </p:cNvPr>
              <p:cNvSpPr>
                <a:spLocks noChangeAspect="1" noEditPoints="1"/>
              </p:cNvSpPr>
              <p:nvPr/>
            </p:nvSpPr>
            <p:spPr bwMode="auto">
              <a:xfrm>
                <a:off x="5828508" y="2333501"/>
                <a:ext cx="336429" cy="530098"/>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11" name="Group 10">
            <a:extLst>
              <a:ext uri="{FF2B5EF4-FFF2-40B4-BE49-F238E27FC236}">
                <a16:creationId xmlns:a16="http://schemas.microsoft.com/office/drawing/2014/main" id="{0081311D-585C-42A7-92D1-AC62D9512171}"/>
              </a:ext>
            </a:extLst>
          </p:cNvPr>
          <p:cNvGrpSpPr/>
          <p:nvPr/>
        </p:nvGrpSpPr>
        <p:grpSpPr>
          <a:xfrm>
            <a:off x="7048282" y="1557582"/>
            <a:ext cx="2103120" cy="4246532"/>
            <a:chOff x="7048282" y="1557582"/>
            <a:chExt cx="2103120" cy="4246532"/>
          </a:xfrm>
        </p:grpSpPr>
        <p:sp>
          <p:nvSpPr>
            <p:cNvPr id="34" name="Rectangle 33">
              <a:extLst>
                <a:ext uri="{FF2B5EF4-FFF2-40B4-BE49-F238E27FC236}">
                  <a16:creationId xmlns:a16="http://schemas.microsoft.com/office/drawing/2014/main" id="{65BAA2B3-9037-4E8C-9C08-5A2893582885}"/>
                </a:ext>
              </a:extLst>
            </p:cNvPr>
            <p:cNvSpPr/>
            <p:nvPr/>
          </p:nvSpPr>
          <p:spPr bwMode="auto">
            <a:xfrm>
              <a:off x="7048282" y="2146514"/>
              <a:ext cx="2103120" cy="3657600"/>
            </a:xfrm>
            <a:prstGeom prst="rect">
              <a:avLst/>
            </a:prstGeom>
            <a:solidFill>
              <a:schemeClr val="accent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id="{686279CA-74E8-4079-B253-69B01B684F46}"/>
                </a:ext>
              </a:extLst>
            </p:cNvPr>
            <p:cNvSpPr txBox="1"/>
            <p:nvPr/>
          </p:nvSpPr>
          <p:spPr>
            <a:xfrm>
              <a:off x="7254022" y="4787617"/>
              <a:ext cx="1691640" cy="707886"/>
            </a:xfrm>
            <a:prstGeom prst="rect">
              <a:avLst/>
            </a:prstGeom>
            <a:noFill/>
          </p:spPr>
          <p:txBody>
            <a:bodyPr wrap="square" lIns="91440" rIns="9144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Complex data</a:t>
              </a:r>
            </a:p>
          </p:txBody>
        </p:sp>
        <p:grpSp>
          <p:nvGrpSpPr>
            <p:cNvPr id="61" name="Group 60">
              <a:extLst>
                <a:ext uri="{FF2B5EF4-FFF2-40B4-BE49-F238E27FC236}">
                  <a16:creationId xmlns:a16="http://schemas.microsoft.com/office/drawing/2014/main" id="{AAECD9DE-C3B2-4AD6-852A-D96169D4F265}"/>
                </a:ext>
              </a:extLst>
            </p:cNvPr>
            <p:cNvGrpSpPr/>
            <p:nvPr/>
          </p:nvGrpSpPr>
          <p:grpSpPr>
            <a:xfrm>
              <a:off x="7526405" y="1557582"/>
              <a:ext cx="1146874" cy="1146874"/>
              <a:chOff x="7526405" y="1557582"/>
              <a:chExt cx="1146874" cy="1146874"/>
            </a:xfrm>
          </p:grpSpPr>
          <p:sp>
            <p:nvSpPr>
              <p:cNvPr id="58" name="Oval 57">
                <a:extLst>
                  <a:ext uri="{FF2B5EF4-FFF2-40B4-BE49-F238E27FC236}">
                    <a16:creationId xmlns:a16="http://schemas.microsoft.com/office/drawing/2014/main" id="{B6638AF3-CF6E-48E6-944A-9A683643ADEE}"/>
                  </a:ext>
                </a:extLst>
              </p:cNvPr>
              <p:cNvSpPr/>
              <p:nvPr/>
            </p:nvSpPr>
            <p:spPr bwMode="auto">
              <a:xfrm>
                <a:off x="7526405" y="1557582"/>
                <a:ext cx="1146874" cy="1146874"/>
              </a:xfrm>
              <a:prstGeom prst="ellipse">
                <a:avLst/>
              </a:prstGeom>
              <a:solidFill>
                <a:schemeClr val="bg1"/>
              </a:solidFill>
              <a:ln w="76200">
                <a:solidFill>
                  <a:srgbClr val="3393D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binary" title="Icon of binary code, ones and zeros">
                <a:extLst>
                  <a:ext uri="{FF2B5EF4-FFF2-40B4-BE49-F238E27FC236}">
                    <a16:creationId xmlns:a16="http://schemas.microsoft.com/office/drawing/2014/main" id="{3BB3CF4D-E2A6-4E30-8A62-E805BEA94EE1}"/>
                  </a:ext>
                </a:extLst>
              </p:cNvPr>
              <p:cNvSpPr>
                <a:spLocks noChangeAspect="1" noEditPoints="1"/>
              </p:cNvSpPr>
              <p:nvPr/>
            </p:nvSpPr>
            <p:spPr bwMode="auto">
              <a:xfrm>
                <a:off x="7834793" y="1902150"/>
                <a:ext cx="530098" cy="457739"/>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08F58416-0C87-430E-A15E-4C59B847FE06}"/>
              </a:ext>
            </a:extLst>
          </p:cNvPr>
          <p:cNvGrpSpPr/>
          <p:nvPr/>
        </p:nvGrpSpPr>
        <p:grpSpPr>
          <a:xfrm>
            <a:off x="9151402" y="1105549"/>
            <a:ext cx="2103120" cy="4698565"/>
            <a:chOff x="9151402" y="1105549"/>
            <a:chExt cx="2103120" cy="4698565"/>
          </a:xfrm>
        </p:grpSpPr>
        <p:sp>
          <p:nvSpPr>
            <p:cNvPr id="32" name="Rectangle 31">
              <a:extLst>
                <a:ext uri="{FF2B5EF4-FFF2-40B4-BE49-F238E27FC236}">
                  <a16:creationId xmlns:a16="http://schemas.microsoft.com/office/drawing/2014/main" id="{A0459A3A-DC72-4EA3-8584-3569FCB0DDC7}"/>
                </a:ext>
              </a:extLst>
            </p:cNvPr>
            <p:cNvSpPr/>
            <p:nvPr/>
          </p:nvSpPr>
          <p:spPr bwMode="auto">
            <a:xfrm>
              <a:off x="9151402" y="1689314"/>
              <a:ext cx="2103120" cy="41148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TextBox 17">
              <a:extLst>
                <a:ext uri="{FF2B5EF4-FFF2-40B4-BE49-F238E27FC236}">
                  <a16:creationId xmlns:a16="http://schemas.microsoft.com/office/drawing/2014/main" id="{C3957750-B5BA-414C-B187-3C085591139D}"/>
                </a:ext>
              </a:extLst>
            </p:cNvPr>
            <p:cNvSpPr txBox="1"/>
            <p:nvPr/>
          </p:nvSpPr>
          <p:spPr>
            <a:xfrm>
              <a:off x="9236866" y="4941505"/>
              <a:ext cx="1932193" cy="400110"/>
            </a:xfrm>
            <a:prstGeom prst="rect">
              <a:avLst/>
            </a:prstGeom>
            <a:noFill/>
          </p:spPr>
          <p:txBody>
            <a:bodyPr wrap="square" lIns="0" r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Troubleshooting</a:t>
              </a:r>
            </a:p>
          </p:txBody>
        </p:sp>
        <p:grpSp>
          <p:nvGrpSpPr>
            <p:cNvPr id="60" name="Group 59">
              <a:extLst>
                <a:ext uri="{FF2B5EF4-FFF2-40B4-BE49-F238E27FC236}">
                  <a16:creationId xmlns:a16="http://schemas.microsoft.com/office/drawing/2014/main" id="{14DFC398-041C-4522-BFA3-98C2171FC6CB}"/>
                </a:ext>
              </a:extLst>
            </p:cNvPr>
            <p:cNvGrpSpPr/>
            <p:nvPr/>
          </p:nvGrpSpPr>
          <p:grpSpPr>
            <a:xfrm>
              <a:off x="9629525" y="1105549"/>
              <a:ext cx="1146874" cy="1146874"/>
              <a:chOff x="9629525" y="1105549"/>
              <a:chExt cx="1146874" cy="1146874"/>
            </a:xfrm>
          </p:grpSpPr>
          <p:sp>
            <p:nvSpPr>
              <p:cNvPr id="59" name="Oval 58">
                <a:extLst>
                  <a:ext uri="{FF2B5EF4-FFF2-40B4-BE49-F238E27FC236}">
                    <a16:creationId xmlns:a16="http://schemas.microsoft.com/office/drawing/2014/main" id="{A19AA99C-E5B3-4AB1-B5EB-BB8A87F550CD}"/>
                  </a:ext>
                </a:extLst>
              </p:cNvPr>
              <p:cNvSpPr/>
              <p:nvPr/>
            </p:nvSpPr>
            <p:spPr bwMode="auto">
              <a:xfrm>
                <a:off x="9629525" y="1105549"/>
                <a:ext cx="1146874" cy="1146874"/>
              </a:xfrm>
              <a:prstGeom prst="ellipse">
                <a:avLst/>
              </a:prstGeom>
              <a:solidFill>
                <a:schemeClr val="bg1"/>
              </a:solidFill>
              <a:ln w="762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Telemarketer_E7B9" title="Icon of a person wearing a headset">
                <a:extLst>
                  <a:ext uri="{FF2B5EF4-FFF2-40B4-BE49-F238E27FC236}">
                    <a16:creationId xmlns:a16="http://schemas.microsoft.com/office/drawing/2014/main" id="{635FA7C3-1CA4-431F-939E-4E3CB75F5311}"/>
                  </a:ext>
                </a:extLst>
              </p:cNvPr>
              <p:cNvSpPr>
                <a:spLocks noChangeAspect="1" noEditPoints="1"/>
              </p:cNvSpPr>
              <p:nvPr/>
            </p:nvSpPr>
            <p:spPr bwMode="auto">
              <a:xfrm>
                <a:off x="9980723" y="1413937"/>
                <a:ext cx="444479" cy="530098"/>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Tree>
    <p:extLst>
      <p:ext uri="{BB962C8B-B14F-4D97-AF65-F5344CB8AC3E}">
        <p14:creationId xmlns:p14="http://schemas.microsoft.com/office/powerpoint/2010/main" val="1345265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itting in front of a brick building&#10;&#10;Description automatically generated">
            <a:extLst>
              <a:ext uri="{FF2B5EF4-FFF2-40B4-BE49-F238E27FC236}">
                <a16:creationId xmlns:a16="http://schemas.microsoft.com/office/drawing/2014/main" id="{381C51F8-3E62-46E9-9FF4-6CA0C1EC948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9065075" y="187914"/>
            <a:ext cx="2932364" cy="6482177"/>
          </a:xfrm>
          <a:custGeom>
            <a:avLst/>
            <a:gdLst>
              <a:gd name="connsiteX0" fmla="*/ 0 w 2932364"/>
              <a:gd name="connsiteY0" fmla="*/ 0 h 6482177"/>
              <a:gd name="connsiteX1" fmla="*/ 2932364 w 2932364"/>
              <a:gd name="connsiteY1" fmla="*/ 0 h 6482177"/>
              <a:gd name="connsiteX2" fmla="*/ 2932364 w 2932364"/>
              <a:gd name="connsiteY2" fmla="*/ 6482177 h 6482177"/>
              <a:gd name="connsiteX3" fmla="*/ 0 w 2932364"/>
              <a:gd name="connsiteY3" fmla="*/ 6482177 h 6482177"/>
            </a:gdLst>
            <a:ahLst/>
            <a:cxnLst>
              <a:cxn ang="0">
                <a:pos x="connsiteX0" y="connsiteY0"/>
              </a:cxn>
              <a:cxn ang="0">
                <a:pos x="connsiteX1" y="connsiteY1"/>
              </a:cxn>
              <a:cxn ang="0">
                <a:pos x="connsiteX2" y="connsiteY2"/>
              </a:cxn>
              <a:cxn ang="0">
                <a:pos x="connsiteX3" y="connsiteY3"/>
              </a:cxn>
            </a:cxnLst>
            <a:rect l="l" t="t" r="r" b="b"/>
            <a:pathLst>
              <a:path w="2932364" h="6482177">
                <a:moveTo>
                  <a:pt x="0" y="0"/>
                </a:moveTo>
                <a:lnTo>
                  <a:pt x="2932364" y="0"/>
                </a:lnTo>
                <a:lnTo>
                  <a:pt x="2932364" y="6482177"/>
                </a:lnTo>
                <a:lnTo>
                  <a:pt x="0" y="6482177"/>
                </a:lnTo>
                <a:close/>
              </a:path>
            </a:pathLst>
          </a:custGeom>
        </p:spPr>
      </p:pic>
      <p:sp>
        <p:nvSpPr>
          <p:cNvPr id="3" name="Title 16">
            <a:extLst>
              <a:ext uri="{FF2B5EF4-FFF2-40B4-BE49-F238E27FC236}">
                <a16:creationId xmlns:a16="http://schemas.microsoft.com/office/drawing/2014/main" id="{EB3FCD08-2F5B-418F-BFDC-74B1BAA22762}"/>
              </a:ext>
            </a:extLst>
          </p:cNvPr>
          <p:cNvSpPr txBox="1">
            <a:spLocks/>
          </p:cNvSpPr>
          <p:nvPr/>
        </p:nvSpPr>
        <p:spPr>
          <a:xfrm>
            <a:off x="588262" y="457200"/>
            <a:ext cx="8090700"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Staying up-to-</a:t>
            </a:r>
            <a:r>
              <a:rPr kumimoji="0" lang="en-US" sz="3600" b="0" i="0" u="none" strike="noStrike" kern="1200" cap="none" spc="-50" normalizeH="0" baseline="0" noProof="0">
                <a:ln w="3175">
                  <a:noFill/>
                </a:ln>
                <a:solidFill>
                  <a:srgbClr val="0078D4"/>
                </a:solidFill>
                <a:effectLst/>
                <a:uLnTx/>
                <a:uFillTx/>
                <a:latin typeface="Segoe UI Semibold"/>
                <a:ea typeface="+mn-ea"/>
                <a:cs typeface="Segoe UI" pitchFamily="34" charset="0"/>
              </a:rPr>
              <a:t>great</a:t>
            </a: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 with confidence with Microsoft 365 Apps health </a:t>
            </a:r>
          </a:p>
        </p:txBody>
      </p:sp>
      <p:sp>
        <p:nvSpPr>
          <p:cNvPr id="9" name="Rectangle 8">
            <a:extLst>
              <a:ext uri="{FF2B5EF4-FFF2-40B4-BE49-F238E27FC236}">
                <a16:creationId xmlns:a16="http://schemas.microsoft.com/office/drawing/2014/main" id="{7DBF80A6-6688-41BF-94B8-6D1FC21F5BEC}"/>
              </a:ext>
            </a:extLst>
          </p:cNvPr>
          <p:cNvSpPr/>
          <p:nvPr/>
        </p:nvSpPr>
        <p:spPr>
          <a:xfrm>
            <a:off x="588261" y="1969309"/>
            <a:ext cx="7116683" cy="2339102"/>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400"/>
              </a:spcAft>
              <a:buClr>
                <a:srgbClr val="0078D4"/>
              </a:buClr>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Help you update faster with confidence</a:t>
            </a:r>
          </a:p>
          <a:p>
            <a:pPr marL="0" marR="0" lvl="0" indent="0" algn="l" defTabSz="894429" rtl="0" eaLnBrk="1" fontAlgn="base" latinLnBrk="0" hangingPunct="1">
              <a:lnSpc>
                <a:spcPct val="100000"/>
              </a:lnSpc>
              <a:spcBef>
                <a:spcPct val="0"/>
              </a:spcBef>
              <a:spcAft>
                <a:spcPts val="2400"/>
              </a:spcAft>
              <a:buClr>
                <a:srgbClr val="0078D4"/>
              </a:buClr>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Optimize Office clients to meet industry benchmarks and be more productive</a:t>
            </a:r>
          </a:p>
          <a:p>
            <a:pPr marL="0" marR="0" lvl="0" indent="0" algn="l" defTabSz="894429" rtl="0" eaLnBrk="1" fontAlgn="base" latinLnBrk="0" hangingPunct="1">
              <a:lnSpc>
                <a:spcPct val="100000"/>
              </a:lnSpc>
              <a:spcBef>
                <a:spcPct val="0"/>
              </a:spcBef>
              <a:spcAft>
                <a:spcPts val="2400"/>
              </a:spcAft>
              <a:buClr>
                <a:srgbClr val="0078D4"/>
              </a:buClr>
              <a:buSzTx/>
              <a:buFontTx/>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Semibold" panose="020B0702040204020203" pitchFamily="34" charset="0"/>
              </a:rPr>
              <a:t>Troubleshoot and remediate issues</a:t>
            </a:r>
          </a:p>
        </p:txBody>
      </p:sp>
    </p:spTree>
    <p:extLst>
      <p:ext uri="{BB962C8B-B14F-4D97-AF65-F5344CB8AC3E}">
        <p14:creationId xmlns:p14="http://schemas.microsoft.com/office/powerpoint/2010/main" val="7243904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DB93-538B-4973-A544-AA551AEDC597}"/>
              </a:ext>
            </a:extLst>
          </p:cNvPr>
          <p:cNvSpPr>
            <a:spLocks noGrp="1"/>
          </p:cNvSpPr>
          <p:nvPr>
            <p:ph type="title"/>
          </p:nvPr>
        </p:nvSpPr>
        <p:spPr/>
        <p:txBody>
          <a:bodyPr/>
          <a:lstStyle/>
          <a:p>
            <a:r>
              <a:rPr lang="en-US"/>
              <a:t>Microsoft 365 Apps health</a:t>
            </a:r>
          </a:p>
        </p:txBody>
      </p:sp>
      <p:pic>
        <p:nvPicPr>
          <p:cNvPr id="5" name="Picture 4">
            <a:extLst>
              <a:ext uri="{FF2B5EF4-FFF2-40B4-BE49-F238E27FC236}">
                <a16:creationId xmlns:a16="http://schemas.microsoft.com/office/drawing/2014/main" id="{B0EBC0D4-D4B0-4AC1-B15E-119580443932}"/>
              </a:ext>
            </a:extLst>
          </p:cNvPr>
          <p:cNvPicPr>
            <a:picLocks noChangeAspect="1"/>
          </p:cNvPicPr>
          <p:nvPr/>
        </p:nvPicPr>
        <p:blipFill>
          <a:blip r:embed="rId2"/>
          <a:srcRect/>
          <a:stretch/>
        </p:blipFill>
        <p:spPr>
          <a:xfrm>
            <a:off x="1661160" y="1440001"/>
            <a:ext cx="8869680" cy="498919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59184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erson standing in front of a brick wall&#10;&#10;Description automatically generated">
            <a:extLst>
              <a:ext uri="{FF2B5EF4-FFF2-40B4-BE49-F238E27FC236}">
                <a16:creationId xmlns:a16="http://schemas.microsoft.com/office/drawing/2014/main" id="{1A9E6628-505F-4E6F-9E7B-DAD44C5C1E3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9065075" y="187914"/>
            <a:ext cx="2932364" cy="6482177"/>
          </a:xfrm>
          <a:custGeom>
            <a:avLst/>
            <a:gdLst>
              <a:gd name="connsiteX0" fmla="*/ 0 w 2932364"/>
              <a:gd name="connsiteY0" fmla="*/ 0 h 6482177"/>
              <a:gd name="connsiteX1" fmla="*/ 2932364 w 2932364"/>
              <a:gd name="connsiteY1" fmla="*/ 0 h 6482177"/>
              <a:gd name="connsiteX2" fmla="*/ 2932364 w 2932364"/>
              <a:gd name="connsiteY2" fmla="*/ 6482177 h 6482177"/>
              <a:gd name="connsiteX3" fmla="*/ 0 w 2932364"/>
              <a:gd name="connsiteY3" fmla="*/ 6482177 h 6482177"/>
            </a:gdLst>
            <a:ahLst/>
            <a:cxnLst>
              <a:cxn ang="0">
                <a:pos x="connsiteX0" y="connsiteY0"/>
              </a:cxn>
              <a:cxn ang="0">
                <a:pos x="connsiteX1" y="connsiteY1"/>
              </a:cxn>
              <a:cxn ang="0">
                <a:pos x="connsiteX2" y="connsiteY2"/>
              </a:cxn>
              <a:cxn ang="0">
                <a:pos x="connsiteX3" y="connsiteY3"/>
              </a:cxn>
            </a:cxnLst>
            <a:rect l="l" t="t" r="r" b="b"/>
            <a:pathLst>
              <a:path w="2932364" h="6482177">
                <a:moveTo>
                  <a:pt x="0" y="0"/>
                </a:moveTo>
                <a:lnTo>
                  <a:pt x="2932364" y="0"/>
                </a:lnTo>
                <a:lnTo>
                  <a:pt x="2932364" y="6482177"/>
                </a:lnTo>
                <a:lnTo>
                  <a:pt x="0" y="6482177"/>
                </a:lnTo>
                <a:close/>
              </a:path>
            </a:pathLst>
          </a:custGeom>
        </p:spPr>
      </p:pic>
      <p:sp>
        <p:nvSpPr>
          <p:cNvPr id="9" name="Rectangle 8">
            <a:extLst>
              <a:ext uri="{FF2B5EF4-FFF2-40B4-BE49-F238E27FC236}">
                <a16:creationId xmlns:a16="http://schemas.microsoft.com/office/drawing/2014/main" id="{0305808C-A34F-4F5D-B6A9-176E6281BA37}"/>
              </a:ext>
            </a:extLst>
          </p:cNvPr>
          <p:cNvSpPr/>
          <p:nvPr/>
        </p:nvSpPr>
        <p:spPr>
          <a:xfrm>
            <a:off x="1471666" y="1473766"/>
            <a:ext cx="6463468" cy="3970318"/>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Zero barriers</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Simple setup (just enable diagnostics), no additional agents to deploy, no maintenance (cloud solution)</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Boost diagnostics</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Give customer value back for their diagnostics data, to increase diagnostics coverage to continually improve the apps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Insightful</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Process raw data into useful insights that help customers discover and understand issues to optimize their tenants (no “sea of data” to analyze)</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Actionable</a:t>
            </a:r>
            <a:b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br>
            <a:r>
              <a:rPr kumimoji="0" lang="en-US" sz="16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Identify issue and provide recommended troubleshooting steps, with on-ramps to modern servicing (OCPS, Microsoft 365 Apps Admin)</a:t>
            </a:r>
          </a:p>
        </p:txBody>
      </p:sp>
      <p:grpSp>
        <p:nvGrpSpPr>
          <p:cNvPr id="34" name="Group 33">
            <a:extLst>
              <a:ext uri="{FF2B5EF4-FFF2-40B4-BE49-F238E27FC236}">
                <a16:creationId xmlns:a16="http://schemas.microsoft.com/office/drawing/2014/main" id="{FDE475B1-9F67-42A6-BB5D-5BADE8061158}"/>
              </a:ext>
            </a:extLst>
          </p:cNvPr>
          <p:cNvGrpSpPr/>
          <p:nvPr/>
        </p:nvGrpSpPr>
        <p:grpSpPr>
          <a:xfrm>
            <a:off x="585780" y="4643929"/>
            <a:ext cx="573435" cy="573435"/>
            <a:chOff x="538996" y="2616629"/>
            <a:chExt cx="573435" cy="573435"/>
          </a:xfrm>
        </p:grpSpPr>
        <p:sp>
          <p:nvSpPr>
            <p:cNvPr id="30" name="Oval 29">
              <a:extLst>
                <a:ext uri="{FF2B5EF4-FFF2-40B4-BE49-F238E27FC236}">
                  <a16:creationId xmlns:a16="http://schemas.microsoft.com/office/drawing/2014/main" id="{705AAF78-DBBB-4B35-888F-333F5144859B}"/>
                </a:ext>
              </a:extLst>
            </p:cNvPr>
            <p:cNvSpPr/>
            <p:nvPr/>
          </p:nvSpPr>
          <p:spPr bwMode="auto">
            <a:xfrm>
              <a:off x="538996" y="2616629"/>
              <a:ext cx="573435" cy="573435"/>
            </a:xfrm>
            <a:prstGeom prst="ellipse">
              <a:avLst/>
            </a:prstGeom>
            <a:solidFill>
              <a:schemeClr val="bg1"/>
            </a:solid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Beaker_F196" title="Icon of a scientific flask with liquid in it">
              <a:extLst>
                <a:ext uri="{FF2B5EF4-FFF2-40B4-BE49-F238E27FC236}">
                  <a16:creationId xmlns:a16="http://schemas.microsoft.com/office/drawing/2014/main" id="{E92A361D-5699-42BA-B76C-F54583FC319F}"/>
                </a:ext>
              </a:extLst>
            </p:cNvPr>
            <p:cNvSpPr>
              <a:spLocks noChangeAspect="1" noEditPoints="1"/>
            </p:cNvSpPr>
            <p:nvPr/>
          </p:nvSpPr>
          <p:spPr bwMode="auto">
            <a:xfrm>
              <a:off x="703307" y="2761914"/>
              <a:ext cx="244812" cy="282865"/>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grpSp>
        <p:nvGrpSpPr>
          <p:cNvPr id="35" name="Group 34">
            <a:extLst>
              <a:ext uri="{FF2B5EF4-FFF2-40B4-BE49-F238E27FC236}">
                <a16:creationId xmlns:a16="http://schemas.microsoft.com/office/drawing/2014/main" id="{A953B350-D606-46F9-B319-7D105DEFD2C6}"/>
              </a:ext>
            </a:extLst>
          </p:cNvPr>
          <p:cNvGrpSpPr/>
          <p:nvPr/>
        </p:nvGrpSpPr>
        <p:grpSpPr>
          <a:xfrm>
            <a:off x="585782" y="1473766"/>
            <a:ext cx="573435" cy="573435"/>
            <a:chOff x="538996" y="3590439"/>
            <a:chExt cx="573435" cy="573435"/>
          </a:xfrm>
        </p:grpSpPr>
        <p:sp>
          <p:nvSpPr>
            <p:cNvPr id="31" name="Oval 30">
              <a:extLst>
                <a:ext uri="{FF2B5EF4-FFF2-40B4-BE49-F238E27FC236}">
                  <a16:creationId xmlns:a16="http://schemas.microsoft.com/office/drawing/2014/main" id="{EDE6866E-FA69-4CCB-AEE6-A2D20646EE0F}"/>
                </a:ext>
              </a:extLst>
            </p:cNvPr>
            <p:cNvSpPr/>
            <p:nvPr/>
          </p:nvSpPr>
          <p:spPr bwMode="auto">
            <a:xfrm>
              <a:off x="538996" y="3590439"/>
              <a:ext cx="573435" cy="573435"/>
            </a:xfrm>
            <a:prstGeom prst="ellipse">
              <a:avLst/>
            </a:prstGeom>
            <a:solidFill>
              <a:schemeClr val="bg1"/>
            </a:solid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cloud" title="Icon of a cloud">
              <a:extLst>
                <a:ext uri="{FF2B5EF4-FFF2-40B4-BE49-F238E27FC236}">
                  <a16:creationId xmlns:a16="http://schemas.microsoft.com/office/drawing/2014/main" id="{9B38C0E3-C00E-42A5-9DAB-BF6FF34DFE7E}"/>
                </a:ext>
              </a:extLst>
            </p:cNvPr>
            <p:cNvSpPr>
              <a:spLocks noChangeAspect="1"/>
            </p:cNvSpPr>
            <p:nvPr/>
          </p:nvSpPr>
          <p:spPr bwMode="auto">
            <a:xfrm>
              <a:off x="651219" y="3757308"/>
              <a:ext cx="348989" cy="22234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33" name="Group 32">
            <a:extLst>
              <a:ext uri="{FF2B5EF4-FFF2-40B4-BE49-F238E27FC236}">
                <a16:creationId xmlns:a16="http://schemas.microsoft.com/office/drawing/2014/main" id="{0EC76C4F-A9A4-42E1-8D81-65F10ECBB099}"/>
              </a:ext>
            </a:extLst>
          </p:cNvPr>
          <p:cNvGrpSpPr/>
          <p:nvPr/>
        </p:nvGrpSpPr>
        <p:grpSpPr>
          <a:xfrm>
            <a:off x="585780" y="3576849"/>
            <a:ext cx="573435" cy="573435"/>
            <a:chOff x="538996" y="1642819"/>
            <a:chExt cx="573435" cy="573435"/>
          </a:xfrm>
        </p:grpSpPr>
        <p:sp>
          <p:nvSpPr>
            <p:cNvPr id="28" name="Oval 27">
              <a:extLst>
                <a:ext uri="{FF2B5EF4-FFF2-40B4-BE49-F238E27FC236}">
                  <a16:creationId xmlns:a16="http://schemas.microsoft.com/office/drawing/2014/main" id="{CA51E537-CDCE-40C4-8C07-5E0F2CBD00FD}"/>
                </a:ext>
              </a:extLst>
            </p:cNvPr>
            <p:cNvSpPr/>
            <p:nvPr/>
          </p:nvSpPr>
          <p:spPr bwMode="auto">
            <a:xfrm>
              <a:off x="538996" y="1642819"/>
              <a:ext cx="573435" cy="573435"/>
            </a:xfrm>
            <a:prstGeom prst="ellipse">
              <a:avLst/>
            </a:prstGeom>
            <a:solidFill>
              <a:schemeClr val="bg1"/>
            </a:solid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Freeform 9" title="Icon of a heart with a heartbeat monitor line through the middle">
              <a:extLst>
                <a:ext uri="{FF2B5EF4-FFF2-40B4-BE49-F238E27FC236}">
                  <a16:creationId xmlns:a16="http://schemas.microsoft.com/office/drawing/2014/main" id="{94113C8A-D4D4-4650-8CCD-CA05F71BD54F}"/>
                </a:ext>
              </a:extLst>
            </p:cNvPr>
            <p:cNvSpPr>
              <a:spLocks noChangeAspect="1"/>
            </p:cNvSpPr>
            <p:nvPr/>
          </p:nvSpPr>
          <p:spPr bwMode="auto">
            <a:xfrm>
              <a:off x="658699" y="1788104"/>
              <a:ext cx="334028" cy="282865"/>
            </a:xfrm>
            <a:custGeom>
              <a:avLst/>
              <a:gdLst>
                <a:gd name="T0" fmla="*/ 36 w 3778"/>
                <a:gd name="T1" fmla="*/ 1130 h 3199"/>
                <a:gd name="T2" fmla="*/ 19 w 3778"/>
                <a:gd name="T3" fmla="*/ 1010 h 3199"/>
                <a:gd name="T4" fmla="*/ 291 w 3778"/>
                <a:gd name="T5" fmla="*/ 276 h 3199"/>
                <a:gd name="T6" fmla="*/ 958 w 3778"/>
                <a:gd name="T7" fmla="*/ 0 h 3199"/>
                <a:gd name="T8" fmla="*/ 1624 w 3778"/>
                <a:gd name="T9" fmla="*/ 276 h 3199"/>
                <a:gd name="T10" fmla="*/ 1895 w 3778"/>
                <a:gd name="T11" fmla="*/ 547 h 3199"/>
                <a:gd name="T12" fmla="*/ 2166 w 3778"/>
                <a:gd name="T13" fmla="*/ 276 h 3199"/>
                <a:gd name="T14" fmla="*/ 2833 w 3778"/>
                <a:gd name="T15" fmla="*/ 0 h 3199"/>
                <a:gd name="T16" fmla="*/ 3499 w 3778"/>
                <a:gd name="T17" fmla="*/ 276 h 3199"/>
                <a:gd name="T18" fmla="*/ 3771 w 3778"/>
                <a:gd name="T19" fmla="*/ 906 h 3199"/>
                <a:gd name="T20" fmla="*/ 3579 w 3778"/>
                <a:gd name="T21" fmla="*/ 1510 h 3199"/>
                <a:gd name="T22" fmla="*/ 2768 w 3778"/>
                <a:gd name="T23" fmla="*/ 1510 h 3199"/>
                <a:gd name="T24" fmla="*/ 2520 w 3778"/>
                <a:gd name="T25" fmla="*/ 1262 h 3199"/>
                <a:gd name="T26" fmla="*/ 1895 w 3778"/>
                <a:gd name="T27" fmla="*/ 1887 h 3199"/>
                <a:gd name="T28" fmla="*/ 1020 w 3778"/>
                <a:gd name="T29" fmla="*/ 1012 h 3199"/>
                <a:gd name="T30" fmla="*/ 522 w 3778"/>
                <a:gd name="T31" fmla="*/ 1510 h 3199"/>
                <a:gd name="T32" fmla="*/ 207 w 3778"/>
                <a:gd name="T33" fmla="*/ 1511 h 3199"/>
                <a:gd name="T34" fmla="*/ 1895 w 3778"/>
                <a:gd name="T35" fmla="*/ 3199 h 3199"/>
                <a:gd name="T36" fmla="*/ 3214 w 3778"/>
                <a:gd name="T37" fmla="*/ 1879 h 3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78" h="3199">
                  <a:moveTo>
                    <a:pt x="36" y="1130"/>
                  </a:moveTo>
                  <a:cubicBezTo>
                    <a:pt x="19" y="1010"/>
                    <a:pt x="19" y="1010"/>
                    <a:pt x="19" y="1010"/>
                  </a:cubicBezTo>
                  <a:cubicBezTo>
                    <a:pt x="0" y="738"/>
                    <a:pt x="98" y="469"/>
                    <a:pt x="291" y="276"/>
                  </a:cubicBezTo>
                  <a:cubicBezTo>
                    <a:pt x="469" y="98"/>
                    <a:pt x="706" y="0"/>
                    <a:pt x="958" y="0"/>
                  </a:cubicBezTo>
                  <a:cubicBezTo>
                    <a:pt x="1209" y="0"/>
                    <a:pt x="1446" y="98"/>
                    <a:pt x="1624" y="276"/>
                  </a:cubicBezTo>
                  <a:cubicBezTo>
                    <a:pt x="1895" y="547"/>
                    <a:pt x="1895" y="547"/>
                    <a:pt x="1895" y="547"/>
                  </a:cubicBezTo>
                  <a:cubicBezTo>
                    <a:pt x="2166" y="276"/>
                    <a:pt x="2166" y="276"/>
                    <a:pt x="2166" y="276"/>
                  </a:cubicBezTo>
                  <a:cubicBezTo>
                    <a:pt x="2344" y="98"/>
                    <a:pt x="2581" y="0"/>
                    <a:pt x="2833" y="0"/>
                  </a:cubicBezTo>
                  <a:cubicBezTo>
                    <a:pt x="3084" y="0"/>
                    <a:pt x="3321" y="98"/>
                    <a:pt x="3499" y="276"/>
                  </a:cubicBezTo>
                  <a:cubicBezTo>
                    <a:pt x="3667" y="444"/>
                    <a:pt x="3764" y="668"/>
                    <a:pt x="3771" y="906"/>
                  </a:cubicBezTo>
                  <a:cubicBezTo>
                    <a:pt x="3778" y="1125"/>
                    <a:pt x="3710" y="1337"/>
                    <a:pt x="3579" y="1510"/>
                  </a:cubicBezTo>
                  <a:cubicBezTo>
                    <a:pt x="2768" y="1510"/>
                    <a:pt x="2768" y="1510"/>
                    <a:pt x="2768" y="1510"/>
                  </a:cubicBezTo>
                  <a:cubicBezTo>
                    <a:pt x="2520" y="1262"/>
                    <a:pt x="2520" y="1262"/>
                    <a:pt x="2520" y="1262"/>
                  </a:cubicBezTo>
                  <a:cubicBezTo>
                    <a:pt x="1895" y="1887"/>
                    <a:pt x="1895" y="1887"/>
                    <a:pt x="1895" y="1887"/>
                  </a:cubicBezTo>
                  <a:cubicBezTo>
                    <a:pt x="1020" y="1012"/>
                    <a:pt x="1020" y="1012"/>
                    <a:pt x="1020" y="1012"/>
                  </a:cubicBezTo>
                  <a:cubicBezTo>
                    <a:pt x="522" y="1510"/>
                    <a:pt x="522" y="1510"/>
                    <a:pt x="522" y="1510"/>
                  </a:cubicBezTo>
                  <a:cubicBezTo>
                    <a:pt x="207" y="1511"/>
                    <a:pt x="207" y="1511"/>
                    <a:pt x="207" y="1511"/>
                  </a:cubicBezTo>
                  <a:cubicBezTo>
                    <a:pt x="1895" y="3199"/>
                    <a:pt x="1895" y="3199"/>
                    <a:pt x="1895" y="3199"/>
                  </a:cubicBezTo>
                  <a:cubicBezTo>
                    <a:pt x="3214" y="1879"/>
                    <a:pt x="3214" y="1879"/>
                    <a:pt x="3214" y="1879"/>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36" name="Group 35">
            <a:extLst>
              <a:ext uri="{FF2B5EF4-FFF2-40B4-BE49-F238E27FC236}">
                <a16:creationId xmlns:a16="http://schemas.microsoft.com/office/drawing/2014/main" id="{67523CD0-A3C0-466E-BC04-E3121813DD51}"/>
              </a:ext>
            </a:extLst>
          </p:cNvPr>
          <p:cNvGrpSpPr/>
          <p:nvPr/>
        </p:nvGrpSpPr>
        <p:grpSpPr>
          <a:xfrm>
            <a:off x="585780" y="2540846"/>
            <a:ext cx="573435" cy="573435"/>
            <a:chOff x="538996" y="4588290"/>
            <a:chExt cx="573435" cy="573435"/>
          </a:xfrm>
        </p:grpSpPr>
        <p:sp>
          <p:nvSpPr>
            <p:cNvPr id="32" name="Oval 31">
              <a:extLst>
                <a:ext uri="{FF2B5EF4-FFF2-40B4-BE49-F238E27FC236}">
                  <a16:creationId xmlns:a16="http://schemas.microsoft.com/office/drawing/2014/main" id="{502D534A-B9ED-4DCA-BB20-61754B4DFFF7}"/>
                </a:ext>
              </a:extLst>
            </p:cNvPr>
            <p:cNvSpPr/>
            <p:nvPr/>
          </p:nvSpPr>
          <p:spPr bwMode="auto">
            <a:xfrm>
              <a:off x="538996" y="4588290"/>
              <a:ext cx="573435" cy="573435"/>
            </a:xfrm>
            <a:prstGeom prst="ellipse">
              <a:avLst/>
            </a:prstGeom>
            <a:solidFill>
              <a:schemeClr val="bg1"/>
            </a:solidFill>
            <a:ln w="28575">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Processing_E9F5" title="Icon of two interlocked gears">
              <a:extLst>
                <a:ext uri="{FF2B5EF4-FFF2-40B4-BE49-F238E27FC236}">
                  <a16:creationId xmlns:a16="http://schemas.microsoft.com/office/drawing/2014/main" id="{48DFBAE2-B8B7-4CF0-A30D-517819D647B8}"/>
                </a:ext>
              </a:extLst>
            </p:cNvPr>
            <p:cNvSpPr>
              <a:spLocks noChangeAspect="1" noEditPoints="1"/>
            </p:cNvSpPr>
            <p:nvPr/>
          </p:nvSpPr>
          <p:spPr bwMode="auto">
            <a:xfrm>
              <a:off x="663322" y="4733575"/>
              <a:ext cx="324783" cy="282865"/>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1A1A1A"/>
                </a:solidFill>
                <a:effectLst/>
                <a:uLnTx/>
                <a:uFillTx/>
                <a:latin typeface="Segoe UI"/>
                <a:ea typeface="+mn-ea"/>
                <a:cs typeface="+mn-cs"/>
              </a:endParaRPr>
            </a:p>
          </p:txBody>
        </p:sp>
      </p:grpSp>
      <p:sp>
        <p:nvSpPr>
          <p:cNvPr id="19" name="Title 1">
            <a:extLst>
              <a:ext uri="{FF2B5EF4-FFF2-40B4-BE49-F238E27FC236}">
                <a16:creationId xmlns:a16="http://schemas.microsoft.com/office/drawing/2014/main" id="{B8C838CA-5F7B-4E4B-8F07-971C734C7CDC}"/>
              </a:ext>
            </a:extLst>
          </p:cNvPr>
          <p:cNvSpPr>
            <a:spLocks noGrp="1"/>
          </p:cNvSpPr>
          <p:nvPr>
            <p:ph type="title"/>
          </p:nvPr>
        </p:nvSpPr>
        <p:spPr>
          <a:xfrm>
            <a:off x="588263" y="457200"/>
            <a:ext cx="11018520" cy="553998"/>
          </a:xfrm>
        </p:spPr>
        <p:txBody>
          <a:bodyPr/>
          <a:lstStyle/>
          <a:p>
            <a:r>
              <a:rPr lang="en-US"/>
              <a:t>Microsoft 365 Apps health principles</a:t>
            </a:r>
          </a:p>
        </p:txBody>
      </p:sp>
    </p:spTree>
    <p:extLst>
      <p:ext uri="{BB962C8B-B14F-4D97-AF65-F5344CB8AC3E}">
        <p14:creationId xmlns:p14="http://schemas.microsoft.com/office/powerpoint/2010/main" val="28221223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D7F2D-8030-47DB-B7EE-7DC81DBEF9C6}"/>
              </a:ext>
            </a:extLst>
          </p:cNvPr>
          <p:cNvSpPr>
            <a:spLocks noGrp="1"/>
          </p:cNvSpPr>
          <p:nvPr>
            <p:ph type="title"/>
          </p:nvPr>
        </p:nvSpPr>
        <p:spPr>
          <a:xfrm>
            <a:off x="588263" y="457200"/>
            <a:ext cx="11018520" cy="1107996"/>
          </a:xfrm>
        </p:spPr>
        <p:txBody>
          <a:bodyPr/>
          <a:lstStyle/>
          <a:p>
            <a:r>
              <a:rPr lang="en-US">
                <a:solidFill>
                  <a:schemeClr val="tx1"/>
                </a:solidFill>
              </a:rPr>
              <a:t>Overview of Microsoft 365 Apps health in your organization</a:t>
            </a:r>
          </a:p>
        </p:txBody>
      </p:sp>
      <p:pic>
        <p:nvPicPr>
          <p:cNvPr id="4" name="Picture 3">
            <a:extLst>
              <a:ext uri="{FF2B5EF4-FFF2-40B4-BE49-F238E27FC236}">
                <a16:creationId xmlns:a16="http://schemas.microsoft.com/office/drawing/2014/main" id="{F26E2E41-CC07-45CC-AD86-131EC507841E}"/>
              </a:ext>
            </a:extLst>
          </p:cNvPr>
          <p:cNvPicPr>
            <a:picLocks noChangeAspect="1"/>
          </p:cNvPicPr>
          <p:nvPr/>
        </p:nvPicPr>
        <p:blipFill>
          <a:blip r:embed="rId3"/>
          <a:srcRect/>
          <a:stretch/>
        </p:blipFill>
        <p:spPr>
          <a:xfrm>
            <a:off x="5280488" y="1808175"/>
            <a:ext cx="6598192" cy="3711483"/>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0BB618A4-B3B7-42E0-81A2-794FDF019471}"/>
              </a:ext>
            </a:extLst>
          </p:cNvPr>
          <p:cNvSpPr/>
          <p:nvPr/>
        </p:nvSpPr>
        <p:spPr>
          <a:xfrm>
            <a:off x="588263" y="1905975"/>
            <a:ext cx="4278205" cy="3231654"/>
          </a:xfrm>
          <a:prstGeom prst="rect">
            <a:avLst/>
          </a:prstGeom>
        </p:spPr>
        <p:txBody>
          <a:bodyPr wrap="square" lIns="0" tIns="0" rIns="0" bIns="0">
            <a:spAutoFit/>
          </a:bodyPr>
          <a:lstStyle/>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Performance, reliability, and support insights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lang="en-US" sz="2000">
                <a:solidFill>
                  <a:srgbClr val="2F2F2F"/>
                </a:solidFill>
                <a:latin typeface="Segoe UI"/>
                <a:cs typeface="Segoe UI Semibold" panose="020B0702040204020203" pitchFamily="34" charset="0"/>
              </a:rPr>
              <a:t>Advisories on performance and reliability issues</a:t>
            </a:r>
            <a:endPar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endParaRP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kumimoji="0" lang="en-US" sz="2000" b="0" i="0" u="none" strike="noStrike" kern="1200" cap="none" spc="0" normalizeH="0" baseline="0" noProof="0">
                <a:ln>
                  <a:noFill/>
                </a:ln>
                <a:solidFill>
                  <a:srgbClr val="2F2F2F"/>
                </a:solidFill>
                <a:effectLst/>
                <a:uLnTx/>
                <a:uFillTx/>
                <a:latin typeface="Segoe UI"/>
                <a:ea typeface="+mn-ea"/>
                <a:cs typeface="Segoe UI Semibold" panose="020B0702040204020203" pitchFamily="34" charset="0"/>
              </a:rPr>
              <a:t>Insights on monitoring coverage and adoption of Monthly Enterprise and Current channels</a:t>
            </a:r>
          </a:p>
          <a:p>
            <a:pPr marL="0" marR="0" lvl="0" indent="0" algn="l" defTabSz="894429" rtl="0" eaLnBrk="1" fontAlgn="base" latinLnBrk="0" hangingPunct="1">
              <a:lnSpc>
                <a:spcPct val="100000"/>
              </a:lnSpc>
              <a:spcBef>
                <a:spcPct val="0"/>
              </a:spcBef>
              <a:spcAft>
                <a:spcPts val="2000"/>
              </a:spcAft>
              <a:buClr>
                <a:srgbClr val="0078D4"/>
              </a:buClr>
              <a:buSzTx/>
              <a:buFontTx/>
              <a:buNone/>
              <a:tabLst/>
              <a:defRPr/>
            </a:pPr>
            <a:r>
              <a:rPr lang="en-US" sz="2000">
                <a:solidFill>
                  <a:srgbClr val="2F2F2F"/>
                </a:solidFill>
                <a:latin typeface="Segoe UI"/>
                <a:cs typeface="Segoe UI Semibold" panose="020B0702040204020203" pitchFamily="34" charset="0"/>
              </a:rPr>
              <a:t>Optimization recommendations</a:t>
            </a:r>
          </a:p>
        </p:txBody>
      </p:sp>
    </p:spTree>
    <p:extLst>
      <p:ext uri="{BB962C8B-B14F-4D97-AF65-F5344CB8AC3E}">
        <p14:creationId xmlns:p14="http://schemas.microsoft.com/office/powerpoint/2010/main" val="470959162"/>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WHITE TEMPLATE">
  <a:themeElements>
    <a:clrScheme name="Custom 23">
      <a:dk1>
        <a:srgbClr val="1A1A1A"/>
      </a:dk1>
      <a:lt1>
        <a:srgbClr val="FFFFFF"/>
      </a:lt1>
      <a:dk2>
        <a:srgbClr val="0D0D0D"/>
      </a:dk2>
      <a:lt2>
        <a:srgbClr val="D2D2D2"/>
      </a:lt2>
      <a:accent1>
        <a:srgbClr val="0078D4"/>
      </a:accent1>
      <a:accent2>
        <a:srgbClr val="002050"/>
      </a:accent2>
      <a:accent3>
        <a:srgbClr val="D83B01"/>
      </a:accent3>
      <a:accent4>
        <a:srgbClr val="FF8C00"/>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Illustration_2018_Data_006.potx" id="{4D7E286F-13EA-4BD8-A7B2-0CA309BBD451}" vid="{94428FB3-FCDF-4BFD-B252-489A02EEC544}"/>
    </a:ext>
  </a:extLst>
</a:theme>
</file>

<file path=ppt/theme/theme3.xml><?xml version="1.0" encoding="utf-8"?>
<a:theme xmlns:a="http://schemas.openxmlformats.org/drawingml/2006/main" name="6-51096_Microsoft_Inspir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Inspire_Digital_Event_Template_v03.potx" id="{A8C9C9A9-11B1-4C73-BA79-69A0546BBCA9}" vid="{463D9E62-6F6B-430D-B90E-A799C747949F}"/>
    </a:ext>
  </a:extLst>
</a:theme>
</file>

<file path=ppt/theme/theme4.xml><?xml version="1.0" encoding="utf-8"?>
<a:theme xmlns:a="http://schemas.openxmlformats.org/drawingml/2006/main" name="3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5.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6.xml><?xml version="1.0" encoding="utf-8"?>
<a:theme xmlns:a="http://schemas.openxmlformats.org/drawingml/2006/main" name="2_WHITE TEMPLATE">
  <a:themeElements>
    <a:clrScheme name="Custom 23">
      <a:dk1>
        <a:srgbClr val="1A1A1A"/>
      </a:dk1>
      <a:lt1>
        <a:srgbClr val="FFFFFF"/>
      </a:lt1>
      <a:dk2>
        <a:srgbClr val="0D0D0D"/>
      </a:dk2>
      <a:lt2>
        <a:srgbClr val="D2D2D2"/>
      </a:lt2>
      <a:accent1>
        <a:srgbClr val="0078D4"/>
      </a:accent1>
      <a:accent2>
        <a:srgbClr val="002050"/>
      </a:accent2>
      <a:accent3>
        <a:srgbClr val="D83B01"/>
      </a:accent3>
      <a:accent4>
        <a:srgbClr val="FF8C00"/>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Illustration_2018_Data_006.potx" id="{4D7E286F-13EA-4BD8-A7B2-0CA309BBD451}" vid="{94428FB3-FCDF-4BFD-B252-489A02EEC54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f7c62876-dc43-45d3-a81c-fa873f67ff30" xsi:nil="true"/>
    <MediaServiceAutoTags xmlns="f7c62876-dc43-45d3-a81c-fa873f67ff30" xsi:nil="true"/>
    <SharedWithUsers xmlns="0aa4f78b-774b-4db4-9c94-c4204b588b91">
      <UserInfo>
        <DisplayName>Chanda Wong</DisplayName>
        <AccountId>29</AccountId>
        <AccountType/>
      </UserInfo>
      <UserInfo>
        <DisplayName>Fred Bouju</DisplayName>
        <AccountId>626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0C1A291E0C4F4DBB16EC1DAB312419" ma:contentTypeVersion="11" ma:contentTypeDescription="Create a new document." ma:contentTypeScope="" ma:versionID="a09683025d6b349975e7a7a17d431b53">
  <xsd:schema xmlns:xsd="http://www.w3.org/2001/XMLSchema" xmlns:xs="http://www.w3.org/2001/XMLSchema" xmlns:p="http://schemas.microsoft.com/office/2006/metadata/properties" xmlns:ns2="f7c62876-dc43-45d3-a81c-fa873f67ff30" xmlns:ns3="0aa4f78b-774b-4db4-9c94-c4204b588b91" targetNamespace="http://schemas.microsoft.com/office/2006/metadata/properties" ma:root="true" ma:fieldsID="4a0b5615478e1345cac6c480abbd54ed" ns2:_="" ns3:_="">
    <xsd:import namespace="f7c62876-dc43-45d3-a81c-fa873f67ff30"/>
    <xsd:import namespace="0aa4f78b-774b-4db4-9c94-c4204b588b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c62876-dc43-45d3-a81c-fa873f67ff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fals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a4f78b-774b-4db4-9c94-c4204b588b9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documentManagement/types"/>
    <ds:schemaRef ds:uri="f7c62876-dc43-45d3-a81c-fa873f67ff30"/>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0aa4f78b-774b-4db4-9c94-c4204b588b91"/>
    <ds:schemaRef ds:uri="http://www.w3.org/XML/1998/namespace"/>
  </ds:schemaRefs>
</ds:datastoreItem>
</file>

<file path=customXml/itemProps3.xml><?xml version="1.0" encoding="utf-8"?>
<ds:datastoreItem xmlns:ds="http://schemas.openxmlformats.org/officeDocument/2006/customXml" ds:itemID="{0DA637F6-5947-4BAF-858E-F91E907B4575}">
  <ds:schemaRefs>
    <ds:schemaRef ds:uri="0aa4f78b-774b-4db4-9c94-c4204b588b91"/>
    <ds:schemaRef ds:uri="f7c62876-dc43-45d3-a81c-fa873f67ff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Blue_accent_white_background_Microsoft_template</Template>
  <TotalTime>18</TotalTime>
  <Words>1457</Words>
  <Application>Microsoft Office PowerPoint</Application>
  <PresentationFormat>Widescreen</PresentationFormat>
  <Paragraphs>111</Paragraphs>
  <Slides>15</Slides>
  <Notes>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15</vt:i4>
      </vt:variant>
    </vt:vector>
  </HeadingPairs>
  <TitlesOfParts>
    <vt:vector size="28" baseType="lpstr">
      <vt:lpstr>Arial</vt:lpstr>
      <vt:lpstr>Calibri</vt:lpstr>
      <vt:lpstr>Consolas</vt:lpstr>
      <vt:lpstr>Segoe UI</vt:lpstr>
      <vt:lpstr>Segoe UI Semibold</vt:lpstr>
      <vt:lpstr>Segoe UI Semilight</vt:lpstr>
      <vt:lpstr>Wingdings</vt:lpstr>
      <vt:lpstr>White Template</vt:lpstr>
      <vt:lpstr>WHITE TEMPLATE</vt:lpstr>
      <vt:lpstr>6-51096_Microsoft_Inspire_White_Template</vt:lpstr>
      <vt:lpstr>3_White Template</vt:lpstr>
      <vt:lpstr>1_White Template</vt:lpstr>
      <vt:lpstr>2_WHITE TEMPLATE</vt:lpstr>
      <vt:lpstr>New capabilities to advance the health  of your Office client environment​</vt:lpstr>
      <vt:lpstr>Agenda</vt:lpstr>
      <vt:lpstr>PowerPoint Presentation</vt:lpstr>
      <vt:lpstr>PowerPoint Presentation</vt:lpstr>
      <vt:lpstr>PowerPoint Presentation</vt:lpstr>
      <vt:lpstr>PowerPoint Presentation</vt:lpstr>
      <vt:lpstr>Microsoft 365 Apps health</vt:lpstr>
      <vt:lpstr>Microsoft 365 Apps health principles</vt:lpstr>
      <vt:lpstr>Overview of Microsoft 365 Apps health in your organization</vt:lpstr>
      <vt:lpstr>PowerPoint Presentation</vt:lpstr>
      <vt:lpstr>Demo</vt:lpstr>
      <vt:lpstr>Productivity Score</vt:lpstr>
      <vt:lpstr>PowerPoint Presentation</vt:lpstr>
      <vt:lpstr>PowerPoint Presentation</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&lt;Event name&gt;</dc:subject>
  <dc:creator>Diane Nye (Clearwater Group)</dc:creator>
  <cp:keywords/>
  <dc:description/>
  <cp:lastModifiedBy>Eric Starker (Indigo Slate)</cp:lastModifiedBy>
  <cp:revision>2</cp:revision>
  <dcterms:created xsi:type="dcterms:W3CDTF">2020-07-14T21:10:43Z</dcterms:created>
  <dcterms:modified xsi:type="dcterms:W3CDTF">2020-11-13T18:32:07Z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0x010100160C1A291E0C4F4DBB16EC1DAB312419</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ies>
</file>