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933" r:id="rId5"/>
  </p:sldMasterIdLst>
  <p:notesMasterIdLst>
    <p:notesMasterId r:id="rId33"/>
  </p:notesMasterIdLst>
  <p:handoutMasterIdLst>
    <p:handoutMasterId r:id="rId34"/>
  </p:handoutMasterIdLst>
  <p:sldIdLst>
    <p:sldId id="1661" r:id="rId6"/>
    <p:sldId id="2051" r:id="rId7"/>
    <p:sldId id="1660" r:id="rId8"/>
    <p:sldId id="2076137218" r:id="rId9"/>
    <p:sldId id="2053" r:id="rId10"/>
    <p:sldId id="2076137220" r:id="rId11"/>
    <p:sldId id="2076137221" r:id="rId12"/>
    <p:sldId id="1529" r:id="rId13"/>
    <p:sldId id="2076137224" r:id="rId14"/>
    <p:sldId id="2076137225" r:id="rId15"/>
    <p:sldId id="2076137226" r:id="rId16"/>
    <p:sldId id="2076137222" r:id="rId17"/>
    <p:sldId id="2076137229" r:id="rId18"/>
    <p:sldId id="2076137230" r:id="rId19"/>
    <p:sldId id="2076137231" r:id="rId20"/>
    <p:sldId id="2076137241" r:id="rId21"/>
    <p:sldId id="2076137232" r:id="rId22"/>
    <p:sldId id="2076137233" r:id="rId23"/>
    <p:sldId id="2076137234" r:id="rId24"/>
    <p:sldId id="2076137235" r:id="rId25"/>
    <p:sldId id="2076137236" r:id="rId26"/>
    <p:sldId id="2076137237" r:id="rId27"/>
    <p:sldId id="2076137238" r:id="rId28"/>
    <p:sldId id="2076137239" r:id="rId29"/>
    <p:sldId id="2076137242" r:id="rId30"/>
    <p:sldId id="2076137240" r:id="rId31"/>
    <p:sldId id="1532" r:id="rId32"/>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Ignite 2020" id="{38B656EC-D568-4EF7-8842-9FA1AE1192C9}">
          <p14:sldIdLst>
            <p14:sldId id="1661"/>
            <p14:sldId id="2051"/>
            <p14:sldId id="1660"/>
            <p14:sldId id="2076137218"/>
          </p14:sldIdLst>
        </p14:section>
        <p14:section name="Microsoft 365 Apps vision" id="{0293907C-9802-4FF7-A6EA-32EFE71F6539}">
          <p14:sldIdLst>
            <p14:sldId id="2053"/>
          </p14:sldIdLst>
        </p14:section>
        <p14:section name="Enterprise health vision" id="{8CEB971D-FBE8-49E6-90ED-00DF603C8C29}">
          <p14:sldIdLst>
            <p14:sldId id="2076137220"/>
            <p14:sldId id="2076137221"/>
          </p14:sldIdLst>
        </p14:section>
        <p14:section name="Intelligent insights &amp; controls" id="{21CEE14A-52AB-4C29-87DE-128DCBB2A07D}">
          <p14:sldIdLst>
            <p14:sldId id="1529"/>
            <p14:sldId id="2076137224"/>
            <p14:sldId id="2076137225"/>
            <p14:sldId id="2076137226"/>
            <p14:sldId id="2076137222"/>
          </p14:sldIdLst>
        </p14:section>
        <p14:section name="Predictable cadence &amp; servicing automation" id="{24684928-8AD3-4901-AE9F-F0951A14FBA9}">
          <p14:sldIdLst>
            <p14:sldId id="2076137229"/>
            <p14:sldId id="2076137230"/>
            <p14:sldId id="2076137231"/>
            <p14:sldId id="2076137241"/>
            <p14:sldId id="2076137232"/>
            <p14:sldId id="2076137233"/>
          </p14:sldIdLst>
        </p14:section>
        <p14:section name="Proactive app health  &amp; remediation" id="{9282A7C5-66D9-4424-A583-3ED7E11DCF99}">
          <p14:sldIdLst>
            <p14:sldId id="2076137234"/>
            <p14:sldId id="2076137235"/>
            <p14:sldId id="2076137236"/>
            <p14:sldId id="2076137237"/>
            <p14:sldId id="2076137238"/>
          </p14:sldIdLst>
        </p14:section>
        <p14:section name="Wrap up" id="{2EE7A958-D4CC-44E1-BC0E-6D01B77F2289}">
          <p14:sldIdLst>
            <p14:sldId id="2076137239"/>
            <p14:sldId id="2076137242"/>
            <p14:sldId id="2076137240"/>
            <p14:sldId id="153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8" clrIdx="3">
    <p:extLst>
      <p:ext uri="{19B8F6BF-5375-455C-9EA6-DF929625EA0E}">
        <p15:presenceInfo xmlns:p15="http://schemas.microsoft.com/office/powerpoint/2012/main" userId="S-1-5-21-2127521184-1604012920-1887927527-65006" providerId="AD"/>
      </p:ext>
    </p:extLst>
  </p:cmAuthor>
  <p:cmAuthor id="4" name="Tracy Tran" initials="TT" lastIdx="9" clrIdx="4">
    <p:extLst>
      <p:ext uri="{19B8F6BF-5375-455C-9EA6-DF929625EA0E}">
        <p15:presenceInfo xmlns:p15="http://schemas.microsoft.com/office/powerpoint/2012/main" userId="S::tracyt@microsoft.com::7b485f56-8fe8-4efc-a1b3-85e720327ac5" providerId="AD"/>
      </p:ext>
    </p:extLst>
  </p:cmAuthor>
  <p:cmAuthor id="5" name="Chris French" initials="CF" lastIdx="1" clrIdx="5">
    <p:extLst>
      <p:ext uri="{19B8F6BF-5375-455C-9EA6-DF929625EA0E}">
        <p15:presenceInfo xmlns:p15="http://schemas.microsoft.com/office/powerpoint/2012/main" userId="S::v-chfren@microsoft.com::8a8416df-dc93-4e60-940a-005a1980cc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4"/>
    <a:srgbClr val="FFFFFF"/>
    <a:srgbClr val="50E6FF"/>
    <a:srgbClr val="000000"/>
    <a:srgbClr val="0069BA"/>
    <a:srgbClr val="9BF00B"/>
    <a:srgbClr val="0F780F"/>
    <a:srgbClr val="107E10"/>
    <a:srgbClr val="0E700E"/>
    <a:srgbClr val="A3A3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64EEDE-22B5-4615-BE69-E53C64D07EEF}" v="245" dt="2020-09-02T20:50:15.549"/>
    <p1510:client id="{37791B39-AB10-4B2B-B69F-B8662EA26F66}" v="1" dt="2020-11-13T18:29:21.851"/>
    <p1510:client id="{C0927AA5-2B1E-4FE9-94EB-493393EEF56C}" v="4" dt="2020-09-03T16:52:34.9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48" y="80"/>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11/13/2020 10:28 AM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11/13/2020 10:28 AM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2C61DAB-D93E-49CA-B245-379601CFE8D0}" type="datetime8">
              <a:rPr lang="en-US" smtClean="0"/>
              <a:t>11/13/2020 10:28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a:p>
        </p:txBody>
      </p:sp>
    </p:spTree>
    <p:extLst>
      <p:ext uri="{BB962C8B-B14F-4D97-AF65-F5344CB8AC3E}">
        <p14:creationId xmlns:p14="http://schemas.microsoft.com/office/powerpoint/2010/main" val="1442526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B16574EE-8191-4BCC-ABE6-D00A4F4D7690}" type="datetime8">
              <a:rPr lang="en-US" smtClean="0"/>
              <a:t>11/13/2020 10:28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a:p>
        </p:txBody>
      </p:sp>
    </p:spTree>
    <p:extLst>
      <p:ext uri="{BB962C8B-B14F-4D97-AF65-F5344CB8AC3E}">
        <p14:creationId xmlns:p14="http://schemas.microsoft.com/office/powerpoint/2010/main" val="403472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2F19A73-88F5-4B80-A929-CF8E66EE5449}" type="datetime8">
              <a:rPr lang="en-US" smtClean="0"/>
              <a:t>11/13/2020 10:28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a:p>
        </p:txBody>
      </p:sp>
    </p:spTree>
    <p:extLst>
      <p:ext uri="{BB962C8B-B14F-4D97-AF65-F5344CB8AC3E}">
        <p14:creationId xmlns:p14="http://schemas.microsoft.com/office/powerpoint/2010/main" val="667977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300"/>
              </a:spcBef>
              <a:buFont typeface="Arial" panose="020B0604020202020204" pitchFamily="34" charset="0"/>
              <a:buChar char="•"/>
            </a:pPr>
            <a:endParaRPr lang="en-US" sz="900">
              <a:latin typeface="Segoe UI"/>
              <a:cs typeface="Segoe UI" pitchFamily="34" charset="0"/>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11/13/2020 10:28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14</a:t>
            </a:fld>
            <a:endParaRPr lang="en-US"/>
          </a:p>
        </p:txBody>
      </p:sp>
    </p:spTree>
    <p:extLst>
      <p:ext uri="{BB962C8B-B14F-4D97-AF65-F5344CB8AC3E}">
        <p14:creationId xmlns:p14="http://schemas.microsoft.com/office/powerpoint/2010/main" val="3261347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300"/>
              </a:spcBef>
              <a:buFont typeface="Arial" panose="020B0604020202020204" pitchFamily="34" charset="0"/>
              <a:buChar char="•"/>
            </a:pPr>
            <a:endParaRPr lang="en-US" sz="900">
              <a:latin typeface="Segoe UI"/>
              <a:cs typeface="Segoe UI" pitchFamily="34" charset="0"/>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11/13/2020 10:28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15</a:t>
            </a:fld>
            <a:endParaRPr lang="en-US"/>
          </a:p>
        </p:txBody>
      </p:sp>
    </p:spTree>
    <p:extLst>
      <p:ext uri="{BB962C8B-B14F-4D97-AF65-F5344CB8AC3E}">
        <p14:creationId xmlns:p14="http://schemas.microsoft.com/office/powerpoint/2010/main" val="3106850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300"/>
              </a:spcBef>
              <a:buFont typeface="Arial" panose="020B0604020202020204" pitchFamily="34" charset="0"/>
              <a:buChar char="•"/>
            </a:pPr>
            <a:endParaRPr lang="en-US" sz="900">
              <a:latin typeface="Segoe UI"/>
              <a:cs typeface="Segoe UI" pitchFamily="34" charset="0"/>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11/13/2020 10:28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16</a:t>
            </a:fld>
            <a:endParaRPr lang="en-US"/>
          </a:p>
        </p:txBody>
      </p:sp>
    </p:spTree>
    <p:extLst>
      <p:ext uri="{BB962C8B-B14F-4D97-AF65-F5344CB8AC3E}">
        <p14:creationId xmlns:p14="http://schemas.microsoft.com/office/powerpoint/2010/main" val="3530393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300"/>
              </a:spcBef>
              <a:buFont typeface="Arial" panose="020B0604020202020204" pitchFamily="34" charset="0"/>
              <a:buChar char="•"/>
            </a:pPr>
            <a:endParaRPr lang="en-US" sz="900">
              <a:latin typeface="Segoe UI"/>
              <a:cs typeface="Segoe UI" pitchFamily="34" charset="0"/>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11/13/2020 10:28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17</a:t>
            </a:fld>
            <a:endParaRPr lang="en-US"/>
          </a:p>
        </p:txBody>
      </p:sp>
    </p:spTree>
    <p:extLst>
      <p:ext uri="{BB962C8B-B14F-4D97-AF65-F5344CB8AC3E}">
        <p14:creationId xmlns:p14="http://schemas.microsoft.com/office/powerpoint/2010/main" val="3972670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B16574EE-8191-4BCC-ABE6-D00A4F4D7690}" type="datetime8">
              <a:rPr lang="en-US" smtClean="0"/>
              <a:t>11/13/2020 10:28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a:p>
        </p:txBody>
      </p:sp>
    </p:spTree>
    <p:extLst>
      <p:ext uri="{BB962C8B-B14F-4D97-AF65-F5344CB8AC3E}">
        <p14:creationId xmlns:p14="http://schemas.microsoft.com/office/powerpoint/2010/main" val="96554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2F19A73-88F5-4B80-A929-CF8E66EE5449}" type="datetime8">
              <a:rPr lang="en-US" smtClean="0"/>
              <a:t>11/13/2020 10:28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a:p>
        </p:txBody>
      </p:sp>
    </p:spTree>
    <p:extLst>
      <p:ext uri="{BB962C8B-B14F-4D97-AF65-F5344CB8AC3E}">
        <p14:creationId xmlns:p14="http://schemas.microsoft.com/office/powerpoint/2010/main" val="1455656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300"/>
              </a:spcBef>
              <a:buFont typeface="Arial" panose="020B0604020202020204" pitchFamily="34" charset="0"/>
              <a:buChar char="•"/>
            </a:pPr>
            <a:endParaRPr lang="en-US" sz="900">
              <a:latin typeface="Segoe UI"/>
              <a:cs typeface="Segoe UI" pitchFamily="34" charset="0"/>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11/13/2020 10:28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20</a:t>
            </a:fld>
            <a:endParaRPr lang="en-US"/>
          </a:p>
        </p:txBody>
      </p:sp>
    </p:spTree>
    <p:extLst>
      <p:ext uri="{BB962C8B-B14F-4D97-AF65-F5344CB8AC3E}">
        <p14:creationId xmlns:p14="http://schemas.microsoft.com/office/powerpoint/2010/main" val="704739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900">
                <a:effectLst/>
                <a:latin typeface="Calibri" panose="020F0502020204030204" pitchFamily="34" charset="0"/>
                <a:ea typeface="Calibri" panose="020F0502020204030204" pitchFamily="34" charset="0"/>
                <a:cs typeface="Times New Roman" panose="02020603050405020304" pitchFamily="18" charset="0"/>
              </a:rPr>
              <a:t>Many of you have already enabled the Known Folder Move, are actively deploying it, or are in the process of planning how you’re going to roll it out.</a:t>
            </a:r>
          </a:p>
          <a:p>
            <a:pPr marL="342900" marR="0" lvl="0" indent="-342900">
              <a:lnSpc>
                <a:spcPct val="107000"/>
              </a:lnSpc>
              <a:spcBef>
                <a:spcPts val="0"/>
              </a:spcBef>
              <a:spcAft>
                <a:spcPts val="0"/>
              </a:spcAft>
              <a:buFont typeface="Symbol" panose="05050102010706020507" pitchFamily="18" charset="2"/>
              <a:buChar char=""/>
            </a:pPr>
            <a:r>
              <a:rPr lang="en-US" sz="900">
                <a:effectLst/>
                <a:latin typeface="Calibri" panose="020F0502020204030204" pitchFamily="34" charset="0"/>
                <a:ea typeface="Calibri" panose="020F0502020204030204" pitchFamily="34" charset="0"/>
                <a:cs typeface="Times New Roman" panose="02020603050405020304" pitchFamily="18" charset="0"/>
              </a:rPr>
              <a:t>As part of that, you’ve told us there isn’t a good way to monitor progress during the rollout. </a:t>
            </a:r>
          </a:p>
          <a:p>
            <a:pPr marL="342900" marR="0" lvl="0" indent="-342900">
              <a:lnSpc>
                <a:spcPct val="107000"/>
              </a:lnSpc>
              <a:spcBef>
                <a:spcPts val="0"/>
              </a:spcBef>
              <a:spcAft>
                <a:spcPts val="0"/>
              </a:spcAft>
              <a:buFont typeface="Symbol" panose="05050102010706020507" pitchFamily="18" charset="2"/>
              <a:buChar char=""/>
            </a:pPr>
            <a:r>
              <a:rPr lang="en-US" sz="900">
                <a:effectLst/>
                <a:latin typeface="Calibri" panose="020F0502020204030204" pitchFamily="34" charset="0"/>
                <a:ea typeface="Calibri" panose="020F0502020204030204" pitchFamily="34" charset="0"/>
                <a:cs typeface="Times New Roman" panose="02020603050405020304" pitchFamily="18" charset="0"/>
              </a:rPr>
              <a:t>Which users are opted in? Have their file finished uploading? Can you safely reimage their machine or give them a new laptop without them losing files?</a:t>
            </a:r>
          </a:p>
          <a:p>
            <a:pPr marL="342900" marR="0" lvl="0" indent="-342900">
              <a:lnSpc>
                <a:spcPct val="107000"/>
              </a:lnSpc>
              <a:spcBef>
                <a:spcPts val="0"/>
              </a:spcBef>
              <a:spcAft>
                <a:spcPts val="800"/>
              </a:spcAft>
              <a:buFont typeface="Symbol" panose="05050102010706020507" pitchFamily="18" charset="2"/>
              <a:buChar char=""/>
            </a:pPr>
            <a:r>
              <a:rPr lang="en-US" sz="900">
                <a:effectLst/>
                <a:latin typeface="Calibri" panose="020F0502020204030204" pitchFamily="34" charset="0"/>
                <a:ea typeface="Calibri" panose="020F0502020204030204" pitchFamily="34" charset="0"/>
                <a:cs typeface="Times New Roman" panose="02020603050405020304" pitchFamily="18" charset="0"/>
              </a:rPr>
              <a:t>We want to make it really easy for you to know which users have their Desktop, Documents, and Pictures folders protected by OneDrive, meaning if something were to happen to their laptop, all of those files are safe in the cloud.  </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11/13/2020 10:28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21</a:t>
            </a:fld>
            <a:endParaRPr lang="en-US"/>
          </a:p>
        </p:txBody>
      </p:sp>
    </p:spTree>
    <p:extLst>
      <p:ext uri="{BB962C8B-B14F-4D97-AF65-F5344CB8AC3E}">
        <p14:creationId xmlns:p14="http://schemas.microsoft.com/office/powerpoint/2010/main" val="3807965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11/13/2020 10:28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a:p>
        </p:txBody>
      </p:sp>
    </p:spTree>
    <p:extLst>
      <p:ext uri="{BB962C8B-B14F-4D97-AF65-F5344CB8AC3E}">
        <p14:creationId xmlns:p14="http://schemas.microsoft.com/office/powerpoint/2010/main" val="1601089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900">
                <a:effectLst/>
                <a:latin typeface="Calibri" panose="020F0502020204030204" pitchFamily="34" charset="0"/>
                <a:ea typeface="Calibri" panose="020F0502020204030204" pitchFamily="34" charset="0"/>
                <a:cs typeface="Times New Roman" panose="02020603050405020304" pitchFamily="18" charset="0"/>
              </a:rPr>
              <a:t>At this point, let’s assume you’ve deployed Known Folder Move to all of your users and you’re in steady state.</a:t>
            </a:r>
          </a:p>
          <a:p>
            <a:pPr marL="342900" marR="0" lvl="0" indent="-342900">
              <a:lnSpc>
                <a:spcPct val="107000"/>
              </a:lnSpc>
              <a:spcBef>
                <a:spcPts val="0"/>
              </a:spcBef>
              <a:spcAft>
                <a:spcPts val="0"/>
              </a:spcAft>
              <a:buFont typeface="Symbol" panose="05050102010706020507" pitchFamily="18" charset="2"/>
              <a:buChar char=""/>
            </a:pPr>
            <a:r>
              <a:rPr lang="en-US" sz="900">
                <a:effectLst/>
                <a:latin typeface="Calibri" panose="020F0502020204030204" pitchFamily="34" charset="0"/>
                <a:ea typeface="Calibri" panose="020F0502020204030204" pitchFamily="34" charset="0"/>
                <a:cs typeface="Times New Roman" panose="02020603050405020304" pitchFamily="18" charset="0"/>
              </a:rPr>
              <a:t>It’s a Monday morning, you’re at home and you are just connecting into work on your laptop. As soon as you open Outlook, you see a red bang email from Joni, an exec at the company. </a:t>
            </a:r>
          </a:p>
          <a:p>
            <a:pPr marL="342900" marR="0" lvl="0" indent="-342900">
              <a:lnSpc>
                <a:spcPct val="107000"/>
              </a:lnSpc>
              <a:spcBef>
                <a:spcPts val="0"/>
              </a:spcBef>
              <a:spcAft>
                <a:spcPts val="0"/>
              </a:spcAft>
              <a:buFont typeface="Symbol" panose="05050102010706020507" pitchFamily="18" charset="2"/>
              <a:buChar char=""/>
            </a:pPr>
            <a:r>
              <a:rPr lang="en-US" sz="900">
                <a:effectLst/>
                <a:latin typeface="Calibri" panose="020F0502020204030204" pitchFamily="34" charset="0"/>
                <a:ea typeface="Calibri" panose="020F0502020204030204" pitchFamily="34" charset="0"/>
                <a:cs typeface="Times New Roman" panose="02020603050405020304" pitchFamily="18" charset="0"/>
              </a:rPr>
              <a:t>She is working on a deck for a review later in the afternoon and is running into some sync issues. She hasn’t given many details beyond the fact that there’s an error but it’s clear that it’s preventing her changes from syncing to the cloud.</a:t>
            </a:r>
          </a:p>
          <a:p>
            <a:pPr marL="342900" marR="0" lvl="0" indent="-342900">
              <a:lnSpc>
                <a:spcPct val="107000"/>
              </a:lnSpc>
              <a:spcBef>
                <a:spcPts val="0"/>
              </a:spcBef>
              <a:spcAft>
                <a:spcPts val="0"/>
              </a:spcAft>
              <a:buFont typeface="Symbol" panose="05050102010706020507" pitchFamily="18" charset="2"/>
              <a:buChar char=""/>
            </a:pPr>
            <a:r>
              <a:rPr lang="en-US" sz="900">
                <a:effectLst/>
                <a:latin typeface="Calibri" panose="020F0502020204030204" pitchFamily="34" charset="0"/>
                <a:ea typeface="Calibri" panose="020F0502020204030204" pitchFamily="34" charset="0"/>
                <a:cs typeface="Times New Roman" panose="02020603050405020304" pitchFamily="18" charset="0"/>
              </a:rPr>
              <a:t>Until now, you probably would have started by reaching out to her, maybe on Teams, asking for more details and hopefully a screenshot of the error she is seeing. Of course, that would take some back and forth, wasting precious time both for her and for you.</a:t>
            </a:r>
          </a:p>
          <a:p>
            <a:pPr marL="342900" marR="0" lvl="0" indent="-342900">
              <a:lnSpc>
                <a:spcPct val="107000"/>
              </a:lnSpc>
              <a:spcBef>
                <a:spcPts val="0"/>
              </a:spcBef>
              <a:spcAft>
                <a:spcPts val="0"/>
              </a:spcAft>
              <a:buFont typeface="Symbol" panose="05050102010706020507" pitchFamily="18" charset="2"/>
              <a:buChar char=""/>
            </a:pPr>
            <a:r>
              <a:rPr lang="en-US" sz="900">
                <a:effectLst/>
                <a:latin typeface="Calibri" panose="020F0502020204030204" pitchFamily="34" charset="0"/>
                <a:ea typeface="Calibri" panose="020F0502020204030204" pitchFamily="34" charset="0"/>
                <a:cs typeface="Times New Roman" panose="02020603050405020304" pitchFamily="18" charset="0"/>
              </a:rPr>
              <a:t>We want to make it easy for you to get insights into Sync errors so you can reactively help users who reach out like Joni and proactively drive down the most common errors, for example through education or by reaching out to users directly.</a:t>
            </a:r>
          </a:p>
          <a:p>
            <a:pPr marL="342900" marR="0" lvl="0" indent="-342900">
              <a:lnSpc>
                <a:spcPct val="107000"/>
              </a:lnSpc>
              <a:spcBef>
                <a:spcPts val="0"/>
              </a:spcBef>
              <a:spcAft>
                <a:spcPts val="800"/>
              </a:spcAft>
              <a:buFont typeface="Symbol" panose="05050102010706020507" pitchFamily="18" charset="2"/>
              <a:buChar char=""/>
            </a:pPr>
            <a:r>
              <a:rPr lang="en-US" sz="900">
                <a:effectLst/>
                <a:latin typeface="Calibri" panose="020F0502020204030204" pitchFamily="34" charset="0"/>
                <a:ea typeface="Calibri" panose="020F0502020204030204" pitchFamily="34" charset="0"/>
                <a:cs typeface="Times New Roman" panose="02020603050405020304" pitchFamily="18" charset="0"/>
              </a:rPr>
              <a:t>This is super important because OneDrive Sync is kind of like electricity or your internet service. When it works, everything is great and you take it for granted, but when there is an issue and you’re in the middle of something, it’s disruptive and frustrating. That’s even more the case now, when we are all working from home and we depend on OneDrive and SharePoint more than ever to get our work done.</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11/13/2020 10:28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22</a:t>
            </a:fld>
            <a:endParaRPr lang="en-US"/>
          </a:p>
        </p:txBody>
      </p:sp>
    </p:spTree>
    <p:extLst>
      <p:ext uri="{BB962C8B-B14F-4D97-AF65-F5344CB8AC3E}">
        <p14:creationId xmlns:p14="http://schemas.microsoft.com/office/powerpoint/2010/main" val="2939247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B16574EE-8191-4BCC-ABE6-D00A4F4D7690}" type="datetime8">
              <a:rPr lang="en-US" smtClean="0"/>
              <a:t>11/13/2020 10:28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a:p>
        </p:txBody>
      </p:sp>
    </p:spTree>
    <p:extLst>
      <p:ext uri="{BB962C8B-B14F-4D97-AF65-F5344CB8AC3E}">
        <p14:creationId xmlns:p14="http://schemas.microsoft.com/office/powerpoint/2010/main" val="909935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 Track]</a:t>
            </a:r>
          </a:p>
          <a:p>
            <a:r>
              <a:rPr lang="en-US" b="0"/>
              <a:t>We have dozens of demos and step-by-step Microsoft Endpoint Manager videos, from Windows Autopilot to Zero Touch Security, to Productivity Score and Universal Print. To access those (and more!), visit aka.ms/MicrosoftIgnite2020/MEM. We’ll see you there!</a:t>
            </a:r>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E2F19A73-88F5-4B80-A929-CF8E66EE5449}"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11/13/2020 10:28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480895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0ECFDC7D-F4BE-4668-920D-08874925A5D7}" type="datetime8">
              <a:rPr lang="en-US" smtClean="0">
                <a:solidFill>
                  <a:prstClr val="black"/>
                </a:solidFill>
              </a:rPr>
              <a:t>11/13/2020 10:28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27</a:t>
            </a:fld>
            <a:endParaRPr lang="en-US">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185510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11/13/2020 10:28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a:p>
        </p:txBody>
      </p:sp>
    </p:spTree>
    <p:extLst>
      <p:ext uri="{BB962C8B-B14F-4D97-AF65-F5344CB8AC3E}">
        <p14:creationId xmlns:p14="http://schemas.microsoft.com/office/powerpoint/2010/main" val="1253540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11/13/2020 10:28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a:p>
        </p:txBody>
      </p:sp>
    </p:spTree>
    <p:extLst>
      <p:ext uri="{BB962C8B-B14F-4D97-AF65-F5344CB8AC3E}">
        <p14:creationId xmlns:p14="http://schemas.microsoft.com/office/powerpoint/2010/main" val="202611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300"/>
              </a:spcBef>
              <a:buFont typeface="Arial" panose="020B0604020202020204" pitchFamily="34" charset="0"/>
              <a:buChar char="•"/>
            </a:pPr>
            <a:r>
              <a:rPr lang="en-US" sz="900">
                <a:latin typeface="Segoe UI"/>
                <a:cs typeface="Segoe UI" pitchFamily="34" charset="0"/>
              </a:rPr>
              <a:t>We recommend Current Channel. The newest Office features as soon as they are ready, paired with the latest Microsoft 365 capabilities.</a:t>
            </a:r>
          </a:p>
          <a:p>
            <a:pPr marL="171450" indent="-171450">
              <a:spcBef>
                <a:spcPts val="300"/>
              </a:spcBef>
              <a:buFont typeface="Arial" panose="020B0604020202020204" pitchFamily="34" charset="0"/>
              <a:buChar char="•"/>
            </a:pPr>
            <a:r>
              <a:rPr lang="en-US" sz="900">
                <a:latin typeface="Segoe UI"/>
                <a:cs typeface="Segoe UI" pitchFamily="34" charset="0"/>
              </a:rPr>
              <a:t>If you need additional predictability, we recommend Monthly Enterprise Channel, with features every Patch Tuesday.</a:t>
            </a:r>
          </a:p>
          <a:p>
            <a:pPr marL="171450" indent="-171450">
              <a:spcBef>
                <a:spcPts val="300"/>
              </a:spcBef>
              <a:buFont typeface="Arial" panose="020B0604020202020204" pitchFamily="34" charset="0"/>
              <a:buChar char="•"/>
            </a:pPr>
            <a:r>
              <a:rPr lang="en-US" sz="900">
                <a:latin typeface="Segoe UI"/>
                <a:cs typeface="Segoe UI" pitchFamily="34" charset="0"/>
              </a:rPr>
              <a:t>For select devices that require extensive testing before receiving new features, Semi-Annual Enterprise Channel remains available</a:t>
            </a:r>
          </a:p>
          <a:p>
            <a:pPr marL="171450" indent="-171450">
              <a:spcBef>
                <a:spcPts val="300"/>
              </a:spcBef>
              <a:buFont typeface="Arial" panose="020B0604020202020204" pitchFamily="34" charset="0"/>
              <a:buChar char="•"/>
            </a:pPr>
            <a:endParaRPr lang="en-US" sz="900">
              <a:latin typeface="Segoe UI"/>
              <a:cs typeface="Segoe UI" pitchFamily="34" charset="0"/>
            </a:endParaRPr>
          </a:p>
          <a:p>
            <a:pPr marL="171450" indent="-171450">
              <a:spcBef>
                <a:spcPts val="300"/>
              </a:spcBef>
              <a:buFont typeface="Arial" panose="020B0604020202020204" pitchFamily="34" charset="0"/>
              <a:buChar char="•"/>
            </a:pPr>
            <a:r>
              <a:rPr lang="en-US" sz="900">
                <a:latin typeface="Segoe UI"/>
                <a:cs typeface="Segoe UI" pitchFamily="34" charset="0"/>
              </a:rPr>
              <a:t>Starting June 9</a:t>
            </a:r>
            <a:r>
              <a:rPr lang="en-US" sz="900" baseline="30000">
                <a:latin typeface="Segoe UI"/>
                <a:cs typeface="Segoe UI" pitchFamily="34" charset="0"/>
              </a:rPr>
              <a:t>th</a:t>
            </a:r>
            <a:r>
              <a:rPr lang="en-US" sz="900">
                <a:latin typeface="Segoe UI"/>
                <a:cs typeface="Segoe UI" pitchFamily="34" charset="0"/>
              </a:rPr>
              <a:t>, new tenants will default to Current Channel for new self-service installations.</a:t>
            </a:r>
          </a:p>
          <a:p>
            <a:pPr marL="171450" indent="-171450">
              <a:spcBef>
                <a:spcPts val="300"/>
              </a:spcBef>
              <a:buFont typeface="Arial" panose="020B0604020202020204" pitchFamily="34" charset="0"/>
              <a:buChar char="•"/>
            </a:pPr>
            <a:r>
              <a:rPr lang="en-US" sz="900">
                <a:latin typeface="Segoe UI"/>
                <a:cs typeface="Segoe UI" pitchFamily="34" charset="0"/>
              </a:rPr>
              <a:t>Applies to all Microsoft 365 Apps plans</a:t>
            </a:r>
          </a:p>
          <a:p>
            <a:pPr marL="171450" indent="-171450">
              <a:spcBef>
                <a:spcPts val="300"/>
              </a:spcBef>
              <a:buFont typeface="Arial" panose="020B0604020202020204" pitchFamily="34" charset="0"/>
              <a:buChar char="•"/>
            </a:pPr>
            <a:r>
              <a:rPr lang="en-US" sz="900">
                <a:latin typeface="Segoe UI"/>
                <a:cs typeface="Segoe UI" pitchFamily="34" charset="0"/>
              </a:rPr>
              <a:t>Admin can change the channel to MEC or SAC</a:t>
            </a:r>
          </a:p>
          <a:p>
            <a:pPr marL="171450" indent="-171450">
              <a:spcBef>
                <a:spcPts val="300"/>
              </a:spcBef>
              <a:buFont typeface="Arial" panose="020B0604020202020204" pitchFamily="34" charset="0"/>
              <a:buChar char="•"/>
            </a:pPr>
            <a:r>
              <a:rPr lang="en-US" sz="900">
                <a:latin typeface="Segoe UI"/>
                <a:cs typeface="Segoe UI"/>
              </a:rPr>
              <a:t>Updates delivered exactly once per month on Patch Tuesday after stabilizing in CC</a:t>
            </a:r>
          </a:p>
          <a:p>
            <a:pPr marL="171450" indent="-171450">
              <a:spcBef>
                <a:spcPts val="300"/>
              </a:spcBef>
              <a:buFont typeface="Arial" panose="020B0604020202020204" pitchFamily="34" charset="0"/>
              <a:buChar char="•"/>
            </a:pPr>
            <a:r>
              <a:rPr lang="en-US" sz="900">
                <a:latin typeface="Segoe UI"/>
                <a:cs typeface="Segoe UI"/>
              </a:rPr>
              <a:t>Customers can rollback to LKG and snooze until next update while issues are addressed</a:t>
            </a:r>
          </a:p>
          <a:p>
            <a:pPr marL="171450" indent="-171450">
              <a:spcBef>
                <a:spcPts val="300"/>
              </a:spcBef>
              <a:buFont typeface="Arial" panose="020B0604020202020204" pitchFamily="34" charset="0"/>
              <a:buChar char="•"/>
            </a:pPr>
            <a:r>
              <a:rPr lang="en-US" sz="900">
                <a:latin typeface="Segoe UI"/>
                <a:cs typeface="Segoe UI"/>
              </a:rPr>
              <a:t>110K devices since its launch on May </a:t>
            </a:r>
            <a:endParaRPr lang="en-US" sz="900">
              <a:latin typeface="Segoe UI"/>
              <a:cs typeface="Segoe UI" pitchFamily="34" charset="0"/>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11/13/2020 10:28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7</a:t>
            </a:fld>
            <a:endParaRPr lang="en-US"/>
          </a:p>
        </p:txBody>
      </p:sp>
    </p:spTree>
    <p:extLst>
      <p:ext uri="{BB962C8B-B14F-4D97-AF65-F5344CB8AC3E}">
        <p14:creationId xmlns:p14="http://schemas.microsoft.com/office/powerpoint/2010/main" val="371412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2F19A73-88F5-4B80-A929-CF8E66EE5449}" type="datetime8">
              <a:rPr lang="en-US" smtClean="0"/>
              <a:t>11/13/2020 10:28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a:p>
        </p:txBody>
      </p:sp>
    </p:spTree>
    <p:extLst>
      <p:ext uri="{BB962C8B-B14F-4D97-AF65-F5344CB8AC3E}">
        <p14:creationId xmlns:p14="http://schemas.microsoft.com/office/powerpoint/2010/main" val="2548236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300"/>
              </a:spcBef>
              <a:buFont typeface="Arial" panose="020B0604020202020204" pitchFamily="34" charset="0"/>
              <a:buChar char="•"/>
            </a:pPr>
            <a:endParaRPr lang="en-US" sz="900">
              <a:latin typeface="Segoe UI"/>
              <a:cs typeface="Segoe UI" pitchFamily="34" charset="0"/>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11/13/2020 10:28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9</a:t>
            </a:fld>
            <a:endParaRPr lang="en-US"/>
          </a:p>
        </p:txBody>
      </p:sp>
    </p:spTree>
    <p:extLst>
      <p:ext uri="{BB962C8B-B14F-4D97-AF65-F5344CB8AC3E}">
        <p14:creationId xmlns:p14="http://schemas.microsoft.com/office/powerpoint/2010/main" val="601668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300"/>
              </a:spcBef>
              <a:buFont typeface="Arial" panose="020B0604020202020204" pitchFamily="34" charset="0"/>
              <a:buChar char="•"/>
            </a:pPr>
            <a:endParaRPr lang="en-US" sz="900">
              <a:latin typeface="Segoe UI"/>
              <a:cs typeface="Segoe UI" pitchFamily="34" charset="0"/>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11/13/2020 10:28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10</a:t>
            </a:fld>
            <a:endParaRPr lang="en-US"/>
          </a:p>
        </p:txBody>
      </p:sp>
    </p:spTree>
    <p:extLst>
      <p:ext uri="{BB962C8B-B14F-4D97-AF65-F5344CB8AC3E}">
        <p14:creationId xmlns:p14="http://schemas.microsoft.com/office/powerpoint/2010/main" val="4130241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300"/>
              </a:spcBef>
              <a:buFont typeface="Arial" panose="020B0604020202020204" pitchFamily="34" charset="0"/>
              <a:buChar char="•"/>
            </a:pPr>
            <a:endParaRPr lang="en-US" sz="900">
              <a:latin typeface="Segoe UI"/>
              <a:cs typeface="Segoe UI" pitchFamily="34" charset="0"/>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11/13/2020 10:28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11</a:t>
            </a:fld>
            <a:endParaRPr lang="en-US"/>
          </a:p>
        </p:txBody>
      </p:sp>
    </p:spTree>
    <p:extLst>
      <p:ext uri="{BB962C8B-B14F-4D97-AF65-F5344CB8AC3E}">
        <p14:creationId xmlns:p14="http://schemas.microsoft.com/office/powerpoint/2010/main" val="34364151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rgbClr val="50E6FF"/>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pic>
        <p:nvPicPr>
          <p:cNvPr id="3" name="Picture 2" descr="A meeting in a conference room.">
            <a:extLst>
              <a:ext uri="{FF2B5EF4-FFF2-40B4-BE49-F238E27FC236}">
                <a16:creationId xmlns:a16="http://schemas.microsoft.com/office/drawing/2014/main" id="{1C493F8D-AB10-4958-85D1-CC12E3C2F13E}"/>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bwMode="ltGray">
          <a:xfrm>
            <a:off x="5334000" y="0"/>
            <a:ext cx="6858000" cy="6858000"/>
          </a:xfrm>
          <a:prstGeom prst="rect">
            <a:avLst/>
          </a:prstGeom>
        </p:spPr>
      </p:pic>
    </p:spTree>
    <p:extLst>
      <p:ext uri="{BB962C8B-B14F-4D97-AF65-F5344CB8AC3E}">
        <p14:creationId xmlns:p14="http://schemas.microsoft.com/office/powerpoint/2010/main" val="30174309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userDrawn="1">
          <p15:clr>
            <a:srgbClr val="5ACBF0"/>
          </p15:clr>
        </p15:guide>
        <p15:guide id="3" pos="3355" userDrawn="1">
          <p15:clr>
            <a:srgbClr val="5ACBF0"/>
          </p15:clr>
        </p15:guide>
        <p15:guide id="5" orient="horz" pos="2160" userDrawn="1">
          <p15:clr>
            <a:srgbClr val="FBAE40"/>
          </p15:clr>
        </p15:guide>
        <p15:guide id="6" orient="horz" pos="2229" userDrawn="1">
          <p15:clr>
            <a:srgbClr val="5ACBF0"/>
          </p15:clr>
        </p15:guide>
        <p15:guide id="7" pos="2996" userDrawn="1">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userDrawn="1">
          <p15:clr>
            <a:srgbClr val="5ACBF0"/>
          </p15:clr>
        </p15:guide>
        <p15:guide id="29" orient="horz" pos="1271" userDrawn="1">
          <p15:clr>
            <a:srgbClr val="5ACBF0"/>
          </p15:clr>
        </p15:guide>
        <p15:guide id="30" orient="horz" pos="288" userDrawn="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userDrawn="1">
          <p15:clr>
            <a:srgbClr val="C35EA4"/>
          </p15:clr>
        </p15:guide>
        <p15:guide id="11" pos="2993">
          <p15:clr>
            <a:srgbClr val="5ACBF0"/>
          </p15:clr>
        </p15:guide>
        <p15:guide id="12" pos="3543">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5" orient="horz" pos="2160" userDrawn="1">
          <p15:clr>
            <a:srgbClr val="5ACBF0"/>
          </p15:clr>
        </p15:guide>
        <p15:guide id="6" pos="2991">
          <p15:clr>
            <a:srgbClr val="5ACBF0"/>
          </p15:clr>
        </p15:guide>
        <p15:guide id="7" pos="3728" userDrawn="1">
          <p15:clr>
            <a:srgbClr val="C35EA4"/>
          </p15:clr>
        </p15:guide>
        <p15:guide id="8" pos="3544">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userDrawn="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userDrawn="1">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userDrawn="1">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pic>
        <p:nvPicPr>
          <p:cNvPr id="3" name="Picture 2" descr="A meeting in a conference room.">
            <a:extLst>
              <a:ext uri="{FF2B5EF4-FFF2-40B4-BE49-F238E27FC236}">
                <a16:creationId xmlns:a16="http://schemas.microsoft.com/office/drawing/2014/main" id="{73BBB57F-0AE7-43B4-A8A4-8A3F02549FB7}"/>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bwMode="ltGray">
          <a:xfrm>
            <a:off x="5334000" y="0"/>
            <a:ext cx="6858000" cy="6858000"/>
          </a:xfrm>
          <a:prstGeom prst="rect">
            <a:avLst/>
          </a:prstGeom>
        </p:spPr>
      </p:pic>
    </p:spTree>
    <p:extLst>
      <p:ext uri="{BB962C8B-B14F-4D97-AF65-F5344CB8AC3E}">
        <p14:creationId xmlns:p14="http://schemas.microsoft.com/office/powerpoint/2010/main" val="16054354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354523" y="2309812"/>
            <a:ext cx="7254865" cy="3959226"/>
          </a:xfrm>
        </p:spPr>
        <p:txBody>
          <a:bodyPr anchor="t"/>
          <a:lstStyle>
            <a:lvl1pPr marL="0" indent="0">
              <a:spcAft>
                <a:spcPts val="800"/>
              </a:spcAft>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3785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EB5FBAF-D5DB-4D1E-9D76-AE83D1B7417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6502554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userDrawn="1">
          <p15:clr>
            <a:srgbClr val="5ACBF0"/>
          </p15:clr>
        </p15:guide>
        <p15:guide id="30" pos="2376">
          <p15:clr>
            <a:srgbClr val="5ACBF0"/>
          </p15:clr>
        </p15:guide>
        <p15:guide id="31" pos="3113">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774405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650358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7878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9385043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6132" userDrawn="1">
          <p15:clr>
            <a:srgbClr val="5ACBF0"/>
          </p15:clr>
        </p15:guide>
        <p15:guide id="4"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solidFill>
                  <a:schemeClr val="tx1"/>
                </a:solidFill>
                <a:latin typeface="Consolas" panose="020B0609020204030204" pitchFamily="49" charset="0"/>
                <a:cs typeface="Consolas" panose="020B0609020204030204" pitchFamily="49" charset="0"/>
              </a:defRPr>
            </a:lvl1pPr>
            <a:lvl2pPr marL="346553" indent="0">
              <a:buNone/>
              <a:defRPr sz="2400">
                <a:solidFill>
                  <a:schemeClr val="tx1"/>
                </a:solidFill>
                <a:latin typeface="Consolas" panose="020B0609020204030204" pitchFamily="49" charset="0"/>
                <a:cs typeface="Consolas" panose="020B0609020204030204" pitchFamily="49" charset="0"/>
              </a:defRPr>
            </a:lvl2pPr>
            <a:lvl3pPr marL="584607" indent="0">
              <a:buNone/>
              <a:defRPr sz="2000">
                <a:solidFill>
                  <a:schemeClr val="tx1"/>
                </a:solidFill>
                <a:latin typeface="Consolas" panose="020B0609020204030204" pitchFamily="49" charset="0"/>
                <a:cs typeface="Consolas" panose="020B0609020204030204" pitchFamily="49" charset="0"/>
              </a:defRPr>
            </a:lvl3pPr>
            <a:lvl4pPr marL="814563" indent="0">
              <a:buNone/>
              <a:defRPr sz="1800">
                <a:solidFill>
                  <a:schemeClr val="tx1"/>
                </a:solidFill>
                <a:latin typeface="Consolas" panose="020B0609020204030204" pitchFamily="49" charset="0"/>
                <a:cs typeface="Consolas" panose="020B0609020204030204" pitchFamily="49" charset="0"/>
              </a:defRPr>
            </a:lvl4pPr>
            <a:lvl5pPr marL="1050997" indent="0">
              <a:buNone/>
              <a:defRPr sz="18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3058790"/>
      </p:ext>
    </p:extLst>
  </p:cSld>
  <p:clrMapOvr>
    <a:masterClrMapping/>
  </p:clrMapOvr>
  <p:transition>
    <p:fade/>
  </p:transition>
  <p:extLst>
    <p:ext uri="{DCECCB84-F9BA-43D5-87BE-67443E8EF086}">
      <p15:sldGuideLst xmlns:p15="http://schemas.microsoft.com/office/powerpoint/2012/main">
        <p15:guide id="1" orient="horz" pos="1272" userDrawn="1">
          <p15:clr>
            <a:srgbClr val="5ACBF0"/>
          </p15:clr>
        </p15:guide>
        <p15:guide id="2" orient="horz" pos="905" userDrawn="1">
          <p15:clr>
            <a:srgbClr val="5ACBF0"/>
          </p15:clr>
        </p15:guide>
        <p15:guide id="3" orient="horz" pos="288" userDrawn="1">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userDrawn="1">
          <p15:clr>
            <a:srgbClr val="5ACBF0"/>
          </p15:clr>
        </p15:guide>
        <p15:guide id="2" orient="horz" pos="288" userDrawn="1">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80392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424" y="440495"/>
            <a:ext cx="11336039" cy="758022"/>
          </a:xfrm>
          <a:prstGeom prst="rect">
            <a:avLst/>
          </a:prstGeom>
        </p:spPr>
        <p:txBody>
          <a:bodyPr vert="horz" wrap="square" lIns="0" tIns="164592" rIns="0" bIns="0" rtlCol="0" anchor="t">
            <a:noAutofit/>
          </a:bodyPr>
          <a:lstStyle>
            <a:lvl1pPr>
              <a:defRPr>
                <a:solidFill>
                  <a:srgbClr val="000000"/>
                </a:solidFill>
              </a:defRPr>
            </a:lvl1pPr>
          </a:lstStyle>
          <a:p>
            <a:r>
              <a:rPr lang="en-US"/>
              <a:t>Title</a:t>
            </a:r>
          </a:p>
        </p:txBody>
      </p:sp>
    </p:spTree>
    <p:extLst>
      <p:ext uri="{BB962C8B-B14F-4D97-AF65-F5344CB8AC3E}">
        <p14:creationId xmlns:p14="http://schemas.microsoft.com/office/powerpoint/2010/main" val="40113772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424" y="440495"/>
            <a:ext cx="11336039" cy="758022"/>
          </a:xfrm>
          <a:prstGeom prst="rect">
            <a:avLst/>
          </a:prstGeom>
        </p:spPr>
        <p:txBody>
          <a:bodyPr vert="horz" wrap="square" lIns="0" tIns="164592" rIns="0" bIns="0" rtlCol="0" anchor="t">
            <a:noAutofit/>
          </a:bodyPr>
          <a:lstStyle>
            <a:lvl1pPr>
              <a:defRPr>
                <a:solidFill>
                  <a:srgbClr val="000000"/>
                </a:solidFill>
              </a:defRPr>
            </a:lvl1pPr>
          </a:lstStyle>
          <a:p>
            <a:r>
              <a:rPr lang="en-US"/>
              <a:t>Title</a:t>
            </a:r>
          </a:p>
        </p:txBody>
      </p:sp>
    </p:spTree>
    <p:extLst>
      <p:ext uri="{BB962C8B-B14F-4D97-AF65-F5344CB8AC3E}">
        <p14:creationId xmlns:p14="http://schemas.microsoft.com/office/powerpoint/2010/main" val="212224315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424" y="440495"/>
            <a:ext cx="11336039" cy="758022"/>
          </a:xfrm>
          <a:prstGeom prst="rect">
            <a:avLst/>
          </a:prstGeom>
        </p:spPr>
        <p:txBody>
          <a:bodyPr vert="horz" wrap="square" lIns="0" tIns="164592" rIns="0" bIns="0" rtlCol="0" anchor="t">
            <a:noAutofit/>
          </a:bodyPr>
          <a:lstStyle>
            <a:lvl1pPr>
              <a:defRPr>
                <a:solidFill>
                  <a:srgbClr val="000000"/>
                </a:solidFill>
              </a:defRPr>
            </a:lvl1pPr>
          </a:lstStyle>
          <a:p>
            <a:r>
              <a:rPr lang="en-US"/>
              <a:t>Title</a:t>
            </a:r>
          </a:p>
        </p:txBody>
      </p:sp>
    </p:spTree>
    <p:extLst>
      <p:ext uri="{BB962C8B-B14F-4D97-AF65-F5344CB8AC3E}">
        <p14:creationId xmlns:p14="http://schemas.microsoft.com/office/powerpoint/2010/main" val="148422301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424" y="440495"/>
            <a:ext cx="11336039" cy="758022"/>
          </a:xfrm>
          <a:prstGeom prst="rect">
            <a:avLst/>
          </a:prstGeom>
        </p:spPr>
        <p:txBody>
          <a:bodyPr vert="horz" wrap="square" lIns="0" tIns="164592" rIns="0" bIns="0" rtlCol="0" anchor="t">
            <a:noAutofit/>
          </a:bodyPr>
          <a:lstStyle>
            <a:lvl1pPr>
              <a:defRPr>
                <a:solidFill>
                  <a:srgbClr val="000000"/>
                </a:solidFill>
              </a:defRPr>
            </a:lvl1pPr>
          </a:lstStyle>
          <a:p>
            <a:r>
              <a:rPr lang="en-US"/>
              <a:t>Title</a:t>
            </a:r>
          </a:p>
        </p:txBody>
      </p:sp>
    </p:spTree>
    <p:extLst>
      <p:ext uri="{BB962C8B-B14F-4D97-AF65-F5344CB8AC3E}">
        <p14:creationId xmlns:p14="http://schemas.microsoft.com/office/powerpoint/2010/main" val="45111893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Photo layout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6209610" y="0"/>
            <a:ext cx="5982390"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anchor="ctr">
            <a:noAutofit/>
          </a:bodyPr>
          <a:lstStyle>
            <a:lvl1pPr marL="0" indent="0" algn="ctr">
              <a:buNone/>
              <a:defRPr sz="1961">
                <a:solidFill>
                  <a:schemeClr val="bg2"/>
                </a:solidFill>
                <a:latin typeface="+mj-lt"/>
              </a:defRPr>
            </a:lvl1pPr>
          </a:lstStyle>
          <a:p>
            <a:r>
              <a:rPr lang="en-US"/>
              <a:t>Drop photo here</a:t>
            </a:r>
          </a:p>
        </p:txBody>
      </p:sp>
      <p:sp>
        <p:nvSpPr>
          <p:cNvPr id="5" name="Title Placeholder 1">
            <a:extLst>
              <a:ext uri="{FF2B5EF4-FFF2-40B4-BE49-F238E27FC236}">
                <a16:creationId xmlns:a16="http://schemas.microsoft.com/office/drawing/2014/main" id="{87B2D435-6763-4273-8B58-EEB87561755F}"/>
              </a:ext>
            </a:extLst>
          </p:cNvPr>
          <p:cNvSpPr>
            <a:spLocks noGrp="1"/>
          </p:cNvSpPr>
          <p:nvPr>
            <p:ph type="title" hasCustomPrompt="1"/>
          </p:nvPr>
        </p:nvSpPr>
        <p:spPr>
          <a:xfrm>
            <a:off x="426425" y="440495"/>
            <a:ext cx="5555966" cy="758022"/>
          </a:xfrm>
          <a:prstGeom prst="rect">
            <a:avLst/>
          </a:prstGeom>
        </p:spPr>
        <p:txBody>
          <a:bodyPr vert="horz" wrap="square" lIns="0" tIns="164592" rIns="0" bIns="0" rtlCol="0" anchor="t">
            <a:noAutofit/>
          </a:bodyPr>
          <a:lstStyle>
            <a:lvl1pPr>
              <a:defRPr/>
            </a:lvl1pPr>
          </a:lstStyle>
          <a:p>
            <a:r>
              <a:rPr lang="en-US"/>
              <a:t>Photo layout 1</a:t>
            </a:r>
          </a:p>
        </p:txBody>
      </p:sp>
      <p:sp>
        <p:nvSpPr>
          <p:cNvPr id="6" name="Text Placeholder 3">
            <a:extLst>
              <a:ext uri="{FF2B5EF4-FFF2-40B4-BE49-F238E27FC236}">
                <a16:creationId xmlns:a16="http://schemas.microsoft.com/office/drawing/2014/main" id="{71CE2F71-BF91-4E7B-BDE5-A747EFEFF88C}"/>
              </a:ext>
            </a:extLst>
          </p:cNvPr>
          <p:cNvSpPr>
            <a:spLocks noGrp="1"/>
          </p:cNvSpPr>
          <p:nvPr>
            <p:ph type="body" sz="quarter" idx="11" hasCustomPrompt="1"/>
          </p:nvPr>
        </p:nvSpPr>
        <p:spPr>
          <a:xfrm>
            <a:off x="426424" y="2145841"/>
            <a:ext cx="5555965" cy="2573509"/>
          </a:xfrm>
        </p:spPr>
        <p:txBody>
          <a:bodyPr wrap="square" lIns="0" tIns="0" rIns="0" bIns="0">
            <a:noAutofit/>
          </a:bodyPr>
          <a:lstStyle>
            <a:lvl1pPr marL="0" marR="0" indent="0" algn="l" defTabSz="914367" rtl="0" eaLnBrk="1" fontAlgn="auto" latinLnBrk="0" hangingPunct="1">
              <a:lnSpc>
                <a:spcPct val="90000"/>
              </a:lnSpc>
              <a:spcBef>
                <a:spcPts val="0"/>
              </a:spcBef>
              <a:spcAft>
                <a:spcPts val="2549"/>
              </a:spcAft>
              <a:buClrTx/>
              <a:buSzPct val="90000"/>
              <a:buFont typeface="Wingdings" panose="05000000000000000000" pitchFamily="2" charset="2"/>
              <a:buNone/>
              <a:tabLst/>
              <a:defRPr sz="2549" b="0" i="0">
                <a:solidFill>
                  <a:srgbClr val="000000"/>
                </a:solidFill>
                <a:latin typeface="+mn-lt"/>
              </a:defRPr>
            </a:lvl1pPr>
            <a:lvl2pPr marL="224097" marR="0" indent="0" algn="l" defTabSz="914367"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48193" indent="0">
              <a:buNone/>
              <a:defRPr/>
            </a:lvl3pPr>
            <a:lvl4pPr marL="672290" indent="0">
              <a:buNone/>
              <a:defRPr/>
            </a:lvl4pPr>
            <a:lvl5pPr marL="896386" indent="0">
              <a:buNone/>
              <a:defRPr/>
            </a:lvl5pPr>
          </a:lstStyle>
          <a:p>
            <a:pPr lvl="0"/>
            <a:r>
              <a:rPr lang="pt-BR"/>
              <a:t>Subhead Segoe UI 26pt</a:t>
            </a:r>
          </a:p>
          <a:p>
            <a:pPr lvl="0"/>
            <a:r>
              <a:rPr lang="pt-BR"/>
              <a:t>Subhead Segoe UI 26pt</a:t>
            </a:r>
          </a:p>
          <a:p>
            <a:pPr lvl="0"/>
            <a:r>
              <a:rPr lang="pt-BR"/>
              <a:t>Subhead Segoe UI 26pt</a:t>
            </a:r>
          </a:p>
        </p:txBody>
      </p:sp>
    </p:spTree>
    <p:extLst>
      <p:ext uri="{BB962C8B-B14F-4D97-AF65-F5344CB8AC3E}">
        <p14:creationId xmlns:p14="http://schemas.microsoft.com/office/powerpoint/2010/main" val="1837822759"/>
      </p:ext>
    </p:extLst>
  </p:cSld>
  <p:clrMapOvr>
    <a:masterClrMapping/>
  </p:clrMapOvr>
  <p:transition>
    <p:fade/>
  </p:transition>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Device layout">
    <p:spTree>
      <p:nvGrpSpPr>
        <p:cNvPr id="1" name=""/>
        <p:cNvGrpSpPr/>
        <p:nvPr/>
      </p:nvGrpSpPr>
      <p:grpSpPr>
        <a:xfrm>
          <a:off x="0" y="0"/>
          <a:ext cx="0" cy="0"/>
          <a:chOff x="0" y="0"/>
          <a:chExt cx="0" cy="0"/>
        </a:xfrm>
      </p:grpSpPr>
      <p:sp>
        <p:nvSpPr>
          <p:cNvPr id="3" name="Online Image Placeholder 2">
            <a:extLst>
              <a:ext uri="{FF2B5EF4-FFF2-40B4-BE49-F238E27FC236}">
                <a16:creationId xmlns:a16="http://schemas.microsoft.com/office/drawing/2014/main" id="{562D5679-B66F-A244-9E94-0FFE5F1B6168}"/>
              </a:ext>
            </a:extLst>
          </p:cNvPr>
          <p:cNvSpPr>
            <a:spLocks noGrp="1"/>
          </p:cNvSpPr>
          <p:nvPr>
            <p:ph type="clipArt" sz="quarter" idx="11" hasCustomPrompt="1"/>
          </p:nvPr>
        </p:nvSpPr>
        <p:spPr>
          <a:xfrm>
            <a:off x="5982392" y="2145841"/>
            <a:ext cx="5780073" cy="3756460"/>
          </a:xfrm>
        </p:spPr>
        <p:txBody>
          <a:bodyPr anchor="ctr">
            <a:noAutofit/>
          </a:bodyPr>
          <a:lstStyle>
            <a:lvl1pPr algn="ctr">
              <a:defRPr sz="1961">
                <a:latin typeface="+mj-lt"/>
              </a:defRPr>
            </a:lvl1pPr>
          </a:lstStyle>
          <a:p>
            <a:r>
              <a:rPr lang="en-US"/>
              <a:t>Drop photo here</a:t>
            </a:r>
          </a:p>
        </p:txBody>
      </p:sp>
      <p:sp>
        <p:nvSpPr>
          <p:cNvPr id="4" name="Text Placeholder 3"/>
          <p:cNvSpPr>
            <a:spLocks noGrp="1"/>
          </p:cNvSpPr>
          <p:nvPr>
            <p:ph type="body" sz="quarter" idx="10" hasCustomPrompt="1"/>
          </p:nvPr>
        </p:nvSpPr>
        <p:spPr>
          <a:xfrm>
            <a:off x="426424" y="2145842"/>
            <a:ext cx="5138175" cy="2573509"/>
          </a:xfrm>
        </p:spPr>
        <p:txBody>
          <a:bodyPr wrap="square" lIns="0" tIns="0" rIns="0" bIns="0">
            <a:noAutofit/>
          </a:bodyPr>
          <a:lstStyle>
            <a:lvl1pPr marL="0" marR="0" indent="0" algn="l" defTabSz="914192" rtl="0" eaLnBrk="1" fontAlgn="auto" latinLnBrk="0" hangingPunct="1">
              <a:lnSpc>
                <a:spcPct val="90000"/>
              </a:lnSpc>
              <a:spcBef>
                <a:spcPts val="0"/>
              </a:spcBef>
              <a:spcAft>
                <a:spcPts val="2549"/>
              </a:spcAft>
              <a:buClrTx/>
              <a:buSzPct val="90000"/>
              <a:buFont typeface="Wingdings" panose="05000000000000000000" pitchFamily="2" charset="2"/>
              <a:buNone/>
              <a:tabLst/>
              <a:defRPr sz="2549" b="0" i="0">
                <a:solidFill>
                  <a:srgbClr val="000000"/>
                </a:solidFill>
                <a:latin typeface="+mn-lt"/>
              </a:defRPr>
            </a:lvl1pPr>
            <a:lvl2pPr marL="224054" marR="0" indent="0" algn="l" defTabSz="914192"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48107" indent="0">
              <a:buNone/>
              <a:defRPr/>
            </a:lvl3pPr>
            <a:lvl4pPr marL="672161" indent="0">
              <a:buNone/>
              <a:defRPr/>
            </a:lvl4pPr>
            <a:lvl5pPr marL="896214" indent="0">
              <a:buNone/>
              <a:defRPr/>
            </a:lvl5pPr>
          </a:lstStyle>
          <a:p>
            <a:pPr lvl="0"/>
            <a:r>
              <a:rPr lang="pt-BR"/>
              <a:t>Subhead Segoe UI 26pt</a:t>
            </a:r>
          </a:p>
          <a:p>
            <a:pPr lvl="0"/>
            <a:r>
              <a:rPr lang="pt-BR"/>
              <a:t>Subhead Segoe UI 26pt</a:t>
            </a:r>
          </a:p>
          <a:p>
            <a:pPr lvl="0"/>
            <a:r>
              <a:rPr lang="pt-BR"/>
              <a:t>Subhead Segoe UI 26pt</a:t>
            </a:r>
          </a:p>
        </p:txBody>
      </p:sp>
      <p:sp>
        <p:nvSpPr>
          <p:cNvPr id="6" name="Title Placeholder 1">
            <a:extLst>
              <a:ext uri="{FF2B5EF4-FFF2-40B4-BE49-F238E27FC236}">
                <a16:creationId xmlns:a16="http://schemas.microsoft.com/office/drawing/2014/main" id="{E60CBD1C-0AFE-4EB9-94D7-943981FE05EE}"/>
              </a:ext>
            </a:extLst>
          </p:cNvPr>
          <p:cNvSpPr>
            <a:spLocks noGrp="1"/>
          </p:cNvSpPr>
          <p:nvPr>
            <p:ph type="title" hasCustomPrompt="1"/>
          </p:nvPr>
        </p:nvSpPr>
        <p:spPr>
          <a:xfrm>
            <a:off x="426424" y="440496"/>
            <a:ext cx="11336039" cy="739343"/>
          </a:xfrm>
          <a:prstGeom prst="rect">
            <a:avLst/>
          </a:prstGeom>
        </p:spPr>
        <p:txBody>
          <a:bodyPr vert="horz" wrap="square" lIns="0" tIns="164592" rIns="0" bIns="0" rtlCol="0" anchor="t">
            <a:noAutofit/>
          </a:bodyPr>
          <a:lstStyle>
            <a:lvl1pPr>
              <a:defRPr>
                <a:solidFill>
                  <a:srgbClr val="000000"/>
                </a:solidFill>
              </a:defRPr>
            </a:lvl1pPr>
          </a:lstStyle>
          <a:p>
            <a:r>
              <a:rPr lang="en-US"/>
              <a:t>Device layout</a:t>
            </a:r>
          </a:p>
        </p:txBody>
      </p:sp>
    </p:spTree>
    <p:extLst>
      <p:ext uri="{BB962C8B-B14F-4D97-AF65-F5344CB8AC3E}">
        <p14:creationId xmlns:p14="http://schemas.microsoft.com/office/powerpoint/2010/main" val="124973741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849598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8F69B-D57D-4F23-BFF9-E9EA2DDF8E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68DB6B-F2C9-4595-87A3-2096E8ED39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C63038-8F3D-43E4-933F-50F4B163CA47}"/>
              </a:ext>
            </a:extLst>
          </p:cNvPr>
          <p:cNvSpPr>
            <a:spLocks noGrp="1"/>
          </p:cNvSpPr>
          <p:nvPr>
            <p:ph type="dt" sz="half" idx="10"/>
          </p:nvPr>
        </p:nvSpPr>
        <p:spPr/>
        <p:txBody>
          <a:bodyPr/>
          <a:lstStyle/>
          <a:p>
            <a:fld id="{6C46B7D1-47BF-469B-8C15-0EEF36A8B8D7}" type="datetimeFigureOut">
              <a:rPr lang="en-US" smtClean="0"/>
              <a:t>11/13/2020</a:t>
            </a:fld>
            <a:endParaRPr lang="en-US"/>
          </a:p>
        </p:txBody>
      </p:sp>
      <p:sp>
        <p:nvSpPr>
          <p:cNvPr id="5" name="Footer Placeholder 4">
            <a:extLst>
              <a:ext uri="{FF2B5EF4-FFF2-40B4-BE49-F238E27FC236}">
                <a16:creationId xmlns:a16="http://schemas.microsoft.com/office/drawing/2014/main" id="{F663103B-BEA9-47EC-AC64-27AE43AB46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846567-467C-4B92-89BC-990BCA4D287F}"/>
              </a:ext>
            </a:extLst>
          </p:cNvPr>
          <p:cNvSpPr>
            <a:spLocks noGrp="1"/>
          </p:cNvSpPr>
          <p:nvPr>
            <p:ph type="sldNum" sz="quarter" idx="12"/>
          </p:nvPr>
        </p:nvSpPr>
        <p:spPr/>
        <p:txBody>
          <a:bodyPr/>
          <a:lstStyle/>
          <a:p>
            <a:fld id="{40A3656A-B67F-40C3-9215-3C88AB5A3A39}" type="slidenum">
              <a:rPr lang="en-US" smtClean="0"/>
              <a:t>‹#›</a:t>
            </a:fld>
            <a:endParaRPr lang="en-US"/>
          </a:p>
        </p:txBody>
      </p:sp>
    </p:spTree>
    <p:extLst>
      <p:ext uri="{BB962C8B-B14F-4D97-AF65-F5344CB8AC3E}">
        <p14:creationId xmlns:p14="http://schemas.microsoft.com/office/powerpoint/2010/main" val="19072692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4572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572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7" name="Picture 6">
            <a:extLst>
              <a:ext uri="{FF2B5EF4-FFF2-40B4-BE49-F238E27FC236}">
                <a16:creationId xmlns:a16="http://schemas.microsoft.com/office/drawing/2014/main" id="{071C0FF7-08A2-4D33-80AC-371DB3C3729B}"/>
              </a:ext>
            </a:extLst>
          </p:cNvPr>
          <p:cNvPicPr>
            <a:picLocks noChangeAspect="1"/>
          </p:cNvPicPr>
          <p:nvPr userDrawn="1"/>
        </p:nvPicPr>
        <p:blipFill>
          <a:blip r:embed="rId3"/>
          <a:stretch>
            <a:fillRect/>
          </a:stretch>
        </p:blipFill>
        <p:spPr>
          <a:xfrm>
            <a:off x="6430470" y="886333"/>
            <a:ext cx="3939065" cy="5979604"/>
          </a:xfrm>
          <a:prstGeom prst="rect">
            <a:avLst/>
          </a:prstGeom>
        </p:spPr>
      </p:pic>
    </p:spTree>
    <p:extLst>
      <p:ext uri="{BB962C8B-B14F-4D97-AF65-F5344CB8AC3E}">
        <p14:creationId xmlns:p14="http://schemas.microsoft.com/office/powerpoint/2010/main" val="1849598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9" name="MS logo gray - EMF" descr="Microsoft logo, gray text version">
            <a:extLst>
              <a:ext uri="{FF2B5EF4-FFF2-40B4-BE49-F238E27FC236}">
                <a16:creationId xmlns:a16="http://schemas.microsoft.com/office/drawing/2014/main" id="{D03FE64B-525F-4B73-8C45-B4BC3BAD6A2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6" name="Rectangle 5">
            <a:extLst>
              <a:ext uri="{FF2B5EF4-FFF2-40B4-BE49-F238E27FC236}">
                <a16:creationId xmlns:a16="http://schemas.microsoft.com/office/drawing/2014/main" id="{AEDC53B0-2DDE-4181-A709-C2651853C0C6}"/>
              </a:ext>
            </a:extLst>
          </p:cNvPr>
          <p:cNvSpPr/>
          <p:nvPr userDrawn="1"/>
        </p:nvSpPr>
        <p:spPr bwMode="auto">
          <a:xfrm>
            <a:off x="5326062" y="0"/>
            <a:ext cx="6865937" cy="6865937"/>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a:extLst>
              <a:ext uri="{FF2B5EF4-FFF2-40B4-BE49-F238E27FC236}">
                <a16:creationId xmlns:a16="http://schemas.microsoft.com/office/drawing/2014/main" id="{F91E4C37-27AF-4034-9B37-48F67F301BF1}"/>
              </a:ext>
            </a:extLst>
          </p:cNvPr>
          <p:cNvPicPr>
            <a:picLocks noChangeAspect="1"/>
          </p:cNvPicPr>
          <p:nvPr userDrawn="1"/>
        </p:nvPicPr>
        <p:blipFill>
          <a:blip r:embed="rId3"/>
          <a:stretch>
            <a:fillRect/>
          </a:stretch>
        </p:blipFill>
        <p:spPr>
          <a:xfrm>
            <a:off x="6430470" y="886333"/>
            <a:ext cx="3939065" cy="5979604"/>
          </a:xfrm>
          <a:prstGeom prst="rect">
            <a:avLst/>
          </a:prstGeom>
        </p:spPr>
      </p:pic>
    </p:spTree>
    <p:extLst>
      <p:ext uri="{BB962C8B-B14F-4D97-AF65-F5344CB8AC3E}">
        <p14:creationId xmlns:p14="http://schemas.microsoft.com/office/powerpoint/2010/main" val="30174309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userDrawn="1">
          <p15:clr>
            <a:srgbClr val="5ACBF0"/>
          </p15:clr>
        </p15:guide>
        <p15:guide id="3" pos="3355" userDrawn="1">
          <p15:clr>
            <a:srgbClr val="FBAE40"/>
          </p15:clr>
        </p15:guide>
        <p15:guide id="5" orient="horz" pos="2160" userDrawn="1">
          <p15:clr>
            <a:srgbClr val="FBAE40"/>
          </p15:clr>
        </p15:guide>
        <p15:guide id="6" orient="horz" pos="2229" userDrawn="1">
          <p15:clr>
            <a:srgbClr val="5ACBF0"/>
          </p15:clr>
        </p15:guide>
        <p15:guide id="7" pos="2996" userDrawn="1">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79F1C9-08E0-4C79-B89A-07D37713CC81}"/>
              </a:ext>
            </a:extLst>
          </p:cNvPr>
          <p:cNvSpPr/>
          <p:nvPr userDrawn="1"/>
        </p:nvSpPr>
        <p:spPr bwMode="auto">
          <a:xfrm>
            <a:off x="5326062" y="0"/>
            <a:ext cx="6865937" cy="6865937"/>
          </a:xfrm>
          <a:prstGeom prst="rect">
            <a:avLst/>
          </a:prstGeom>
          <a:solidFill>
            <a:srgbClr val="DF6C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11" name="Picture 10">
            <a:extLst>
              <a:ext uri="{FF2B5EF4-FFF2-40B4-BE49-F238E27FC236}">
                <a16:creationId xmlns:a16="http://schemas.microsoft.com/office/drawing/2014/main" id="{AB13F888-410B-4A69-B710-9CC4CD3643F5}"/>
              </a:ext>
            </a:extLst>
          </p:cNvPr>
          <p:cNvPicPr>
            <a:picLocks noChangeAspect="1"/>
          </p:cNvPicPr>
          <p:nvPr userDrawn="1"/>
        </p:nvPicPr>
        <p:blipFill>
          <a:blip r:embed="rId3"/>
          <a:stretch>
            <a:fillRect/>
          </a:stretch>
        </p:blipFill>
        <p:spPr>
          <a:xfrm>
            <a:off x="6430470" y="886333"/>
            <a:ext cx="3939065" cy="5979604"/>
          </a:xfrm>
          <a:prstGeom prst="rect">
            <a:avLst/>
          </a:prstGeom>
        </p:spPr>
      </p:pic>
    </p:spTree>
    <p:extLst>
      <p:ext uri="{BB962C8B-B14F-4D97-AF65-F5344CB8AC3E}">
        <p14:creationId xmlns:p14="http://schemas.microsoft.com/office/powerpoint/2010/main" val="160543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2"/>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34814038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905" userDrawn="1">
          <p15:clr>
            <a:srgbClr val="5ACBF0"/>
          </p15:clr>
        </p15:guide>
        <p15:guide id="4" orient="horz" pos="1272" userDrawn="1">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7"/>
            <a:ext cx="11018520" cy="23083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3268474"/>
      </p:ext>
    </p:extLst>
  </p:cSld>
  <p:clrMapOvr>
    <a:masterClrMapping/>
  </p:clrMapOvr>
  <p:transition>
    <p:fade/>
  </p:transition>
  <p:extLst>
    <p:ext uri="{DCECCB84-F9BA-43D5-87BE-67443E8EF086}">
      <p15:sldGuideLst xmlns:p15="http://schemas.microsoft.com/office/powerpoint/2012/main">
        <p15:guide id="2" orient="horz" pos="1272" userDrawn="1">
          <p15:clr>
            <a:srgbClr val="5ACBF0"/>
          </p15:clr>
        </p15:guide>
        <p15:guide id="3" orient="horz" pos="288" userDrawn="1">
          <p15:clr>
            <a:srgbClr val="5ACBF0"/>
          </p15:clr>
        </p15:guide>
        <p15:guide id="5" orient="horz" pos="904" userDrawn="1">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2018982"/>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1272" userDrawn="1">
          <p15:clr>
            <a:srgbClr val="5ACBF0"/>
          </p15:clr>
        </p15:guide>
        <p15:guide id="3" orient="horz" pos="904" userDrawn="1">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4"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9946700"/>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1276" userDrawn="1">
          <p15:clr>
            <a:srgbClr val="5ACBF0"/>
          </p15:clr>
        </p15:guide>
        <p15:guide id="3" orient="horz" pos="904" userDrawn="1">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9335521"/>
      </p:ext>
    </p:extLst>
  </p:cSld>
  <p:clrMapOvr>
    <a:masterClrMapping/>
  </p:clrMapOvr>
  <p:transition>
    <p:fade/>
  </p:transition>
  <p:extLst>
    <p:ext uri="{DCECCB84-F9BA-43D5-87BE-67443E8EF086}">
      <p15:sldGuideLst xmlns:p15="http://schemas.microsoft.com/office/powerpoint/2012/main">
        <p15:guide id="3" orient="horz" pos="900" userDrawn="1">
          <p15:clr>
            <a:srgbClr val="5ACBF0"/>
          </p15:clr>
        </p15:guide>
        <p15:guide id="4" orient="horz" pos="1276" userDrawn="1">
          <p15:clr>
            <a:srgbClr val="5ACBF0"/>
          </p15:clr>
        </p15:guide>
        <p15:guide id="5" orient="horz" pos="288"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userDrawn="1">
          <p15:clr>
            <a:srgbClr val="5ACBF0"/>
          </p15:clr>
        </p15:guide>
        <p15:guide id="29" orient="horz" pos="1271" userDrawn="1">
          <p15:clr>
            <a:srgbClr val="5ACBF0"/>
          </p15:clr>
        </p15:guide>
        <p15:guide id="30" orient="horz" pos="288" userDrawn="1">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025650"/>
            <a:ext cx="4161981" cy="1107996"/>
          </a:xfrm>
        </p:spPr>
        <p:txBody>
          <a:bodyPr wrap="square" rIns="0" anchor="b">
            <a:spAutoFit/>
          </a:bodyPr>
          <a:lstStyle>
            <a:lvl1pPr>
              <a:lnSpc>
                <a:spcPct val="100000"/>
              </a:lnSpc>
              <a:defRPr sz="3600" b="0"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Title format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1"/>
            <a:ext cx="4162425" cy="307777"/>
          </a:xfrm>
        </p:spPr>
        <p:txBody>
          <a:bodyPr/>
          <a:lstStyle>
            <a:lvl1pPr marL="0" indent="0">
              <a:buNone/>
              <a:defRPr sz="20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a:extLst>
              <a:ext uri="{FF2B5EF4-FFF2-40B4-BE49-F238E27FC236}">
                <a16:creationId xmlns:a16="http://schemas.microsoft.com/office/drawing/2014/main" id="{6178F5D2-7CA2-4202-8FD2-95D8F7A2E98D}"/>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728665027"/>
      </p:ext>
    </p:extLst>
  </p:cSld>
  <p:clrMapOvr>
    <a:masterClrMapping/>
  </p:clrMapOvr>
  <p:transition>
    <p:fade/>
  </p:transition>
  <p:extLst>
    <p:ext uri="{DCECCB84-F9BA-43D5-87BE-67443E8EF086}">
      <p15:sldGuideLst xmlns:p15="http://schemas.microsoft.com/office/powerpoint/2012/main">
        <p15:guide id="2" pos="3360" userDrawn="1">
          <p15:clr>
            <a:srgbClr val="FBAE40"/>
          </p15:clr>
        </p15:guide>
        <p15:guide id="6" orient="horz" pos="904">
          <p15:clr>
            <a:srgbClr val="5ACBF0"/>
          </p15:clr>
        </p15:guide>
        <p15:guide id="7" orient="horz" pos="1276">
          <p15:clr>
            <a:srgbClr val="5ACBF0"/>
          </p15:clr>
        </p15:guide>
        <p15:guide id="8" orient="horz" pos="2226">
          <p15:clr>
            <a:srgbClr val="5ACBF0"/>
          </p15:clr>
        </p15:guide>
        <p15:guide id="10" pos="3729" userDrawn="1">
          <p15:clr>
            <a:srgbClr val="C35EA4"/>
          </p15:clr>
        </p15:guide>
        <p15:guide id="11" pos="2993">
          <p15:clr>
            <a:srgbClr val="5ACBF0"/>
          </p15:clr>
        </p15:guide>
        <p15:guide id="12" pos="3543" userDrawn="1">
          <p15:clr>
            <a:srgbClr val="A4A3A4"/>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025" y="2875002"/>
            <a:ext cx="4161981" cy="1107996"/>
          </a:xfrm>
        </p:spPr>
        <p:txBody>
          <a:bodyPr wrap="square" rIns="0" anchor="ctr" anchorCtr="0">
            <a:spAutoFit/>
          </a:bodyPr>
          <a:lstStyle>
            <a:lvl1pPr>
              <a:lnSpc>
                <a:spcPct val="100000"/>
              </a:lnSpc>
              <a:defRPr sz="3600" b="0"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Square photo layout with Title  </a:t>
            </a:r>
          </a:p>
        </p:txBody>
      </p:sp>
      <p:sp>
        <p:nvSpPr>
          <p:cNvPr id="4" name="Picture Placeholder">
            <a:extLst>
              <a:ext uri="{FF2B5EF4-FFF2-40B4-BE49-F238E27FC236}">
                <a16:creationId xmlns:a16="http://schemas.microsoft.com/office/drawing/2014/main" id="{3956AAB8-C2DF-40F3-A72B-0FA6F47702E6}"/>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689229390"/>
      </p:ext>
    </p:extLst>
  </p:cSld>
  <p:clrMapOvr>
    <a:masterClrMapping/>
  </p:clrMapOvr>
  <p:transition>
    <p:fade/>
  </p:transition>
  <p:extLst>
    <p:ext uri="{DCECCB84-F9BA-43D5-87BE-67443E8EF086}">
      <p15:sldGuideLst xmlns:p15="http://schemas.microsoft.com/office/powerpoint/2012/main">
        <p15:guide id="2" pos="3360" userDrawn="1">
          <p15:clr>
            <a:srgbClr val="FBAE40"/>
          </p15:clr>
        </p15:guide>
        <p15:guide id="5" orient="horz" pos="2160">
          <p15:clr>
            <a:srgbClr val="FBAE40"/>
          </p15:clr>
        </p15:guide>
        <p15:guide id="6" pos="2991">
          <p15:clr>
            <a:srgbClr val="5ACBF0"/>
          </p15:clr>
        </p15:guide>
        <p15:guide id="7" pos="3728" userDrawn="1">
          <p15:clr>
            <a:srgbClr val="C35EA4"/>
          </p15:clr>
        </p15:guide>
        <p15:guide id="8" pos="3544" userDrawn="1">
          <p15:clr>
            <a:srgbClr val="A4A3A4"/>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981637"/>
            <a:ext cx="4160520" cy="861774"/>
          </a:xfrm>
        </p:spPr>
        <p:txBody>
          <a:bodyPr wrap="square" anchor="t">
            <a:spAutoFit/>
          </a:bodyPr>
          <a:lstStyle>
            <a:lvl1pPr>
              <a:lnSpc>
                <a:spcPct val="100000"/>
              </a:lnSpc>
              <a:defRPr sz="2800" b="0" spc="0"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Square photo layout with smaller text</a:t>
            </a:r>
          </a:p>
        </p:txBody>
      </p:sp>
      <p:sp>
        <p:nvSpPr>
          <p:cNvPr id="4" name="Picture Placeholder">
            <a:extLst>
              <a:ext uri="{FF2B5EF4-FFF2-40B4-BE49-F238E27FC236}">
                <a16:creationId xmlns:a16="http://schemas.microsoft.com/office/drawing/2014/main" id="{18102CFD-D7DD-461F-B675-FAE01404E555}"/>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429512451"/>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userDrawn="1">
          <p15:clr>
            <a:srgbClr val="C35EA4"/>
          </p15:clr>
        </p15:guide>
        <p15:guide id="5" pos="2993">
          <p15:clr>
            <a:srgbClr val="5ACBF0"/>
          </p15:clr>
        </p15:guide>
        <p15:guide id="6" pos="3547" userDrawn="1">
          <p15:clr>
            <a:srgbClr val="A4A3A4"/>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pic>
        <p:nvPicPr>
          <p:cNvPr id="6" name="Picture 5">
            <a:extLst>
              <a:ext uri="{FF2B5EF4-FFF2-40B4-BE49-F238E27FC236}">
                <a16:creationId xmlns:a16="http://schemas.microsoft.com/office/drawing/2014/main" id="{FEE20F66-3D69-4869-830F-8175356FD82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473228" y="3623190"/>
            <a:ext cx="2136160" cy="3242747"/>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774405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pic>
        <p:nvPicPr>
          <p:cNvPr id="4" name="Picture 3">
            <a:extLst>
              <a:ext uri="{FF2B5EF4-FFF2-40B4-BE49-F238E27FC236}">
                <a16:creationId xmlns:a16="http://schemas.microsoft.com/office/drawing/2014/main" id="{917E6547-3ED1-4E86-946E-ABAE87453FE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473228" y="3623190"/>
            <a:ext cx="2136160" cy="3242747"/>
          </a:xfrm>
          <a:prstGeom prst="rect">
            <a:avLst/>
          </a:prstGeom>
        </p:spPr>
      </p:pic>
    </p:spTree>
    <p:extLst>
      <p:ext uri="{BB962C8B-B14F-4D97-AF65-F5344CB8AC3E}">
        <p14:creationId xmlns:p14="http://schemas.microsoft.com/office/powerpoint/2010/main" val="5555108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userDrawn="1">
          <p15:clr>
            <a:srgbClr val="5ACBF0"/>
          </p15:clr>
        </p15:guide>
        <p15:guide id="3" orient="horz" pos="1914" userDrawn="1">
          <p15:clr>
            <a:srgbClr val="5ACBF0"/>
          </p15:clr>
        </p15:guide>
        <p15:guide id="4" orient="horz" pos="2505" userDrawn="1">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ideo slide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17211484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pic>
        <p:nvPicPr>
          <p:cNvPr id="4" name="Picture 3">
            <a:extLst>
              <a:ext uri="{FF2B5EF4-FFF2-40B4-BE49-F238E27FC236}">
                <a16:creationId xmlns:a16="http://schemas.microsoft.com/office/drawing/2014/main" id="{94053E6D-3022-4F5D-B16F-2D826F1E8E3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473228" y="3623190"/>
            <a:ext cx="2136160" cy="3242747"/>
          </a:xfrm>
          <a:prstGeom prst="rect">
            <a:avLst/>
          </a:prstGeom>
        </p:spPr>
      </p:pic>
    </p:spTree>
    <p:extLst>
      <p:ext uri="{BB962C8B-B14F-4D97-AF65-F5344CB8AC3E}">
        <p14:creationId xmlns:p14="http://schemas.microsoft.com/office/powerpoint/2010/main" val="36503582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guide id="4" orient="horz" pos="2505"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905" userDrawn="1">
          <p15:clr>
            <a:srgbClr val="5ACBF0"/>
          </p15:clr>
        </p15:guide>
        <p15:guide id="4" orient="horz" pos="1272" userDrawn="1">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1556723"/>
      </p:ext>
    </p:extLst>
  </p:cSld>
  <p:clrMapOvr>
    <a:masterClrMapping/>
  </p:clrMapOvr>
  <p:transition>
    <p:fade/>
  </p:transition>
  <p:extLst>
    <p:ext uri="{DCECCB84-F9BA-43D5-87BE-67443E8EF086}">
      <p15:sldGuideLst xmlns:p15="http://schemas.microsoft.com/office/powerpoint/2012/main">
        <p15:guide id="1" orient="horz" pos="1272" userDrawn="1">
          <p15:clr>
            <a:srgbClr val="5ACBF0"/>
          </p15:clr>
        </p15:guide>
        <p15:guide id="2" orient="horz" pos="904" userDrawn="1">
          <p15:clr>
            <a:srgbClr val="5ACBF0"/>
          </p15:clr>
        </p15:guide>
        <p15:guide id="3" orient="horz" pos="288" userDrawn="1">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userDrawn="1">
          <p15:clr>
            <a:srgbClr val="5ACBF0"/>
          </p15:clr>
        </p15:guide>
        <p15:guide id="2" orient="horz" pos="1272" userDrawn="1">
          <p15:clr>
            <a:srgbClr val="5ACBF0"/>
          </p15:clr>
        </p15:guide>
        <p15:guide id="3" orient="horz" pos="288" userDrawn="1">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3058790"/>
      </p:ext>
    </p:extLst>
  </p:cSld>
  <p:clrMapOvr>
    <a:masterClrMapping/>
  </p:clrMapOvr>
  <p:transition>
    <p:fade/>
  </p:transition>
  <p:extLst>
    <p:ext uri="{DCECCB84-F9BA-43D5-87BE-67443E8EF086}">
      <p15:sldGuideLst xmlns:p15="http://schemas.microsoft.com/office/powerpoint/2012/main">
        <p15:guide id="1" orient="horz" pos="1272" userDrawn="1">
          <p15:clr>
            <a:srgbClr val="5ACBF0"/>
          </p15:clr>
        </p15:guide>
        <p15:guide id="2" orient="horz" pos="905" userDrawn="1">
          <p15:clr>
            <a:srgbClr val="5ACBF0"/>
          </p15:clr>
        </p15:guide>
        <p15:guide id="3" orient="horz" pos="288" userDrawn="1">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MS logo gray - EMF" descr="Microsoft logo, gray text version">
            <a:extLst>
              <a:ext uri="{FF2B5EF4-FFF2-40B4-BE49-F238E27FC236}">
                <a16:creationId xmlns:a16="http://schemas.microsoft.com/office/drawing/2014/main" id="{59104CAE-91B8-4A7E-9F8E-214C5F88093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92506913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userDrawn="1">
          <p15:clr>
            <a:srgbClr val="5ACBF0"/>
          </p15:clr>
        </p15:guide>
        <p15:guide id="2" orient="horz" pos="288" userDrawn="1">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8F69B-D57D-4F23-BFF9-E9EA2DDF8E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68DB6B-F2C9-4595-87A3-2096E8ED39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C63038-8F3D-43E4-933F-50F4B163CA47}"/>
              </a:ext>
            </a:extLst>
          </p:cNvPr>
          <p:cNvSpPr>
            <a:spLocks noGrp="1"/>
          </p:cNvSpPr>
          <p:nvPr>
            <p:ph type="dt" sz="half" idx="10"/>
          </p:nvPr>
        </p:nvSpPr>
        <p:spPr/>
        <p:txBody>
          <a:bodyPr/>
          <a:lstStyle/>
          <a:p>
            <a:fld id="{6C46B7D1-47BF-469B-8C15-0EEF36A8B8D7}" type="datetimeFigureOut">
              <a:rPr lang="en-US" smtClean="0"/>
              <a:t>11/13/2020</a:t>
            </a:fld>
            <a:endParaRPr lang="en-US"/>
          </a:p>
        </p:txBody>
      </p:sp>
      <p:sp>
        <p:nvSpPr>
          <p:cNvPr id="5" name="Footer Placeholder 4">
            <a:extLst>
              <a:ext uri="{FF2B5EF4-FFF2-40B4-BE49-F238E27FC236}">
                <a16:creationId xmlns:a16="http://schemas.microsoft.com/office/drawing/2014/main" id="{F663103B-BEA9-47EC-AC64-27AE43AB46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846567-467C-4B92-89BC-990BCA4D287F}"/>
              </a:ext>
            </a:extLst>
          </p:cNvPr>
          <p:cNvSpPr>
            <a:spLocks noGrp="1"/>
          </p:cNvSpPr>
          <p:nvPr>
            <p:ph type="sldNum" sz="quarter" idx="12"/>
          </p:nvPr>
        </p:nvSpPr>
        <p:spPr/>
        <p:txBody>
          <a:bodyPr/>
          <a:lstStyle/>
          <a:p>
            <a:fld id="{40A3656A-B67F-40C3-9215-3C88AB5A3A39}" type="slidenum">
              <a:rPr lang="en-US" smtClean="0"/>
              <a:t>‹#›</a:t>
            </a:fld>
            <a:endParaRPr lang="en-US"/>
          </a:p>
        </p:txBody>
      </p:sp>
    </p:spTree>
    <p:extLst>
      <p:ext uri="{BB962C8B-B14F-4D97-AF65-F5344CB8AC3E}">
        <p14:creationId xmlns:p14="http://schemas.microsoft.com/office/powerpoint/2010/main" val="26477425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Title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269875" y="1406525"/>
            <a:ext cx="11655425" cy="3171825"/>
          </a:xfrm>
          <a:prstGeom prst="rect">
            <a:avLst/>
          </a:prstGeom>
        </p:spPr>
        <p:txBody>
          <a:bodyPr/>
          <a:lstStyle>
            <a:lvl1pPr>
              <a:defRPr sz="36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298861"/>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937783277"/>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937783277"/>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image" Target="../media/image10.emf"/><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42" cstate="hqprint">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580" r:id="rId1"/>
    <p:sldLayoutId id="2147484609" r:id="rId2"/>
    <p:sldLayoutId id="2147484577" r:id="rId3"/>
    <p:sldLayoutId id="2147484610" r:id="rId4"/>
    <p:sldLayoutId id="2147484710" r:id="rId5"/>
    <p:sldLayoutId id="2147484240" r:id="rId6"/>
    <p:sldLayoutId id="2147484910" r:id="rId7"/>
    <p:sldLayoutId id="2147484911" r:id="rId8"/>
    <p:sldLayoutId id="2147484639" r:id="rId9"/>
    <p:sldLayoutId id="2147484603" r:id="rId10"/>
    <p:sldLayoutId id="2147484833" r:id="rId11"/>
    <p:sldLayoutId id="2147484834" r:id="rId12"/>
    <p:sldLayoutId id="2147484835" r:id="rId13"/>
    <p:sldLayoutId id="2147484922" r:id="rId14"/>
    <p:sldLayoutId id="2147484923" r:id="rId15"/>
    <p:sldLayoutId id="2147484924" r:id="rId16"/>
    <p:sldLayoutId id="2147484839" r:id="rId17"/>
    <p:sldLayoutId id="2147484840" r:id="rId18"/>
    <p:sldLayoutId id="2147484841" r:id="rId19"/>
    <p:sldLayoutId id="2147484842" r:id="rId20"/>
    <p:sldLayoutId id="2147484843" r:id="rId21"/>
    <p:sldLayoutId id="2147484931" r:id="rId22"/>
    <p:sldLayoutId id="2147484787" r:id="rId23"/>
    <p:sldLayoutId id="2147484249" r:id="rId24"/>
    <p:sldLayoutId id="2147484640" r:id="rId25"/>
    <p:sldLayoutId id="2147484584" r:id="rId26"/>
    <p:sldLayoutId id="2147484583" r:id="rId27"/>
    <p:sldLayoutId id="2147484671" r:id="rId28"/>
    <p:sldLayoutId id="2147484673" r:id="rId29"/>
    <p:sldLayoutId id="2147484585" r:id="rId30"/>
    <p:sldLayoutId id="2147484299" r:id="rId31"/>
    <p:sldLayoutId id="2147484263" r:id="rId32"/>
    <p:sldLayoutId id="2147484932" r:id="rId33"/>
    <p:sldLayoutId id="2147484967" r:id="rId34"/>
    <p:sldLayoutId id="2147484968" r:id="rId35"/>
    <p:sldLayoutId id="2147484969" r:id="rId36"/>
    <p:sldLayoutId id="2147484970" r:id="rId37"/>
    <p:sldLayoutId id="2147484971" r:id="rId38"/>
    <p:sldLayoutId id="2147484972" r:id="rId39"/>
    <p:sldLayoutId id="2147484973" r:id="rId40"/>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9" name="NEW Brand Colors 2018">
            <a:extLst>
              <a:ext uri="{FF2B5EF4-FFF2-40B4-BE49-F238E27FC236}">
                <a16:creationId xmlns:a16="http://schemas.microsoft.com/office/drawing/2014/main" id="{9D5783B5-1069-4509-929A-C02C0B0887F7}"/>
              </a:ext>
            </a:extLst>
          </p:cNvPr>
          <p:cNvPicPr>
            <a:picLocks noChangeAspect="1"/>
          </p:cNvPicPr>
          <p:nvPr userDrawn="1"/>
        </p:nvPicPr>
        <p:blipFill>
          <a:blip r:embed="rId31" cstate="hqprint">
            <a:extLst>
              <a:ext uri="{28A0092B-C50C-407E-A947-70E740481C1C}">
                <a14:useLocalDpi xmlns:a14="http://schemas.microsoft.com/office/drawing/2010/main"/>
              </a:ext>
            </a:extLst>
          </a:blip>
          <a:stretch>
            <a:fillRect/>
          </a:stretch>
        </p:blipFill>
        <p:spPr>
          <a:xfrm rot="5400000">
            <a:off x="9288988" y="2942644"/>
            <a:ext cx="6858000" cy="972712"/>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934" r:id="rId1"/>
    <p:sldLayoutId id="2147484935" r:id="rId2"/>
    <p:sldLayoutId id="2147484936" r:id="rId3"/>
    <p:sldLayoutId id="2147484741" r:id="rId4"/>
    <p:sldLayoutId id="2147484937" r:id="rId5"/>
    <p:sldLayoutId id="2147484241" r:id="rId6"/>
    <p:sldLayoutId id="2147484474" r:id="rId7"/>
    <p:sldLayoutId id="2147484245" r:id="rId8"/>
    <p:sldLayoutId id="2147484247" r:id="rId9"/>
    <p:sldLayoutId id="2147484938" r:id="rId10"/>
    <p:sldLayoutId id="2147484939" r:id="rId11"/>
    <p:sldLayoutId id="2147484700" r:id="rId12"/>
    <p:sldLayoutId id="2147484701" r:id="rId13"/>
    <p:sldLayoutId id="2147484702" r:id="rId14"/>
    <p:sldLayoutId id="2147484940" r:id="rId15"/>
    <p:sldLayoutId id="2147484941" r:id="rId16"/>
    <p:sldLayoutId id="2147484582" r:id="rId17"/>
    <p:sldLayoutId id="2147484641" r:id="rId18"/>
    <p:sldLayoutId id="2147484942" r:id="rId19"/>
    <p:sldLayoutId id="2147484943" r:id="rId20"/>
    <p:sldLayoutId id="2147484256" r:id="rId21"/>
    <p:sldLayoutId id="2147484257" r:id="rId22"/>
    <p:sldLayoutId id="2147484944" r:id="rId23"/>
    <p:sldLayoutId id="2147484945" r:id="rId24"/>
    <p:sldLayoutId id="2147484946" r:id="rId25"/>
    <p:sldLayoutId id="2147484742" r:id="rId26"/>
    <p:sldLayoutId id="2147484743" r:id="rId27"/>
    <p:sldLayoutId id="2147484783" r:id="rId28"/>
    <p:sldLayoutId id="2147484784" r:id="rId2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8.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8.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8.xml"/><Relationship Id="rId6" Type="http://schemas.openxmlformats.org/officeDocument/2006/relationships/image" Target="../media/image18.png"/><Relationship Id="rId5" Type="http://schemas.openxmlformats.org/officeDocument/2006/relationships/image" Target="../media/image2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68.xml"/><Relationship Id="rId6" Type="http://schemas.openxmlformats.org/officeDocument/2006/relationships/image" Target="../media/image18.png"/><Relationship Id="rId5" Type="http://schemas.openxmlformats.org/officeDocument/2006/relationships/image" Target="../media/image29.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68.xml"/><Relationship Id="rId6" Type="http://schemas.openxmlformats.org/officeDocument/2006/relationships/image" Target="../media/image18.png"/><Relationship Id="rId5" Type="http://schemas.openxmlformats.org/officeDocument/2006/relationships/image" Target="../media/image31.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68.xml"/><Relationship Id="rId6" Type="http://schemas.openxmlformats.org/officeDocument/2006/relationships/image" Target="../media/image18.png"/><Relationship Id="rId5" Type="http://schemas.openxmlformats.org/officeDocument/2006/relationships/image" Target="../media/image33.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68.xml"/><Relationship Id="rId5" Type="http://schemas.openxmlformats.org/officeDocument/2006/relationships/image" Target="../media/image18.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6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4200" y="2425780"/>
            <a:ext cx="9144000" cy="1107996"/>
          </a:xfrm>
        </p:spPr>
        <p:txBody>
          <a:bodyPr/>
          <a:lstStyle/>
          <a:p>
            <a:r>
              <a:rPr lang="en-US"/>
              <a:t>New admin capabilities to modernizing servicing of the Office client</a:t>
            </a:r>
          </a:p>
        </p:txBody>
      </p:sp>
      <p:sp>
        <p:nvSpPr>
          <p:cNvPr id="5" name="Text Placeholder 4"/>
          <p:cNvSpPr>
            <a:spLocks noGrp="1"/>
          </p:cNvSpPr>
          <p:nvPr>
            <p:ph type="body" sz="quarter" idx="12"/>
          </p:nvPr>
        </p:nvSpPr>
        <p:spPr>
          <a:xfrm>
            <a:off x="584200" y="3962400"/>
            <a:ext cx="9144000" cy="1015663"/>
          </a:xfrm>
        </p:spPr>
        <p:txBody>
          <a:bodyPr/>
          <a:lstStyle/>
          <a:p>
            <a:r>
              <a:rPr lang="en-US"/>
              <a:t>Amesh Mansukhani | Principal Program Manager</a:t>
            </a:r>
          </a:p>
          <a:p>
            <a:endParaRPr lang="en-US"/>
          </a:p>
          <a:p>
            <a:r>
              <a:rPr lang="en-US"/>
              <a:t>     @ameshm</a:t>
            </a:r>
          </a:p>
        </p:txBody>
      </p:sp>
      <p:pic>
        <p:nvPicPr>
          <p:cNvPr id="3" name="Picture 2" descr="A close up of a logo&#10;&#10;Description automatically generated">
            <a:extLst>
              <a:ext uri="{FF2B5EF4-FFF2-40B4-BE49-F238E27FC236}">
                <a16:creationId xmlns:a16="http://schemas.microsoft.com/office/drawing/2014/main" id="{1A96FCBA-DE2F-4C4B-B21E-7EA99716349C}"/>
              </a:ext>
            </a:extLst>
          </p:cNvPr>
          <p:cNvPicPr>
            <a:picLocks noChangeAspect="1"/>
          </p:cNvPicPr>
          <p:nvPr/>
        </p:nvPicPr>
        <p:blipFill>
          <a:blip r:embed="rId3"/>
          <a:stretch>
            <a:fillRect/>
          </a:stretch>
        </p:blipFill>
        <p:spPr>
          <a:xfrm>
            <a:off x="584200" y="4689177"/>
            <a:ext cx="324997" cy="288886"/>
          </a:xfrm>
          <a:prstGeom prst="rect">
            <a:avLst/>
          </a:prstGeom>
        </p:spPr>
      </p:pic>
    </p:spTree>
    <p:extLst>
      <p:ext uri="{BB962C8B-B14F-4D97-AF65-F5344CB8AC3E}">
        <p14:creationId xmlns:p14="http://schemas.microsoft.com/office/powerpoint/2010/main" val="179507853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48F5D7-5091-43A4-B9E6-86241FE8C8E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746945" y="1817916"/>
            <a:ext cx="5078111" cy="3346704"/>
          </a:xfrm>
          <a:prstGeom prst="rect">
            <a:avLst/>
          </a:prstGeom>
        </p:spPr>
      </p:pic>
      <p:sp>
        <p:nvSpPr>
          <p:cNvPr id="2" name="Title 1">
            <a:extLst>
              <a:ext uri="{FF2B5EF4-FFF2-40B4-BE49-F238E27FC236}">
                <a16:creationId xmlns:a16="http://schemas.microsoft.com/office/drawing/2014/main" id="{E5EFDB61-9194-46F1-ADCF-8B15CBFEFAF8}"/>
              </a:ext>
            </a:extLst>
          </p:cNvPr>
          <p:cNvSpPr>
            <a:spLocks noGrp="1"/>
          </p:cNvSpPr>
          <p:nvPr>
            <p:ph type="title"/>
          </p:nvPr>
        </p:nvSpPr>
        <p:spPr>
          <a:xfrm>
            <a:off x="588263" y="457200"/>
            <a:ext cx="11018520" cy="553998"/>
          </a:xfrm>
        </p:spPr>
        <p:txBody>
          <a:bodyPr/>
          <a:lstStyle/>
          <a:p>
            <a:r>
              <a:rPr lang="en-US"/>
              <a:t>Security currency</a:t>
            </a:r>
          </a:p>
        </p:txBody>
      </p:sp>
      <p:sp>
        <p:nvSpPr>
          <p:cNvPr id="3" name="Rectangle 2">
            <a:extLst>
              <a:ext uri="{FF2B5EF4-FFF2-40B4-BE49-F238E27FC236}">
                <a16:creationId xmlns:a16="http://schemas.microsoft.com/office/drawing/2014/main" id="{1C02B894-DDE6-4436-9F88-508C52F16512}"/>
              </a:ext>
            </a:extLst>
          </p:cNvPr>
          <p:cNvSpPr/>
          <p:nvPr/>
        </p:nvSpPr>
        <p:spPr>
          <a:xfrm>
            <a:off x="588262" y="1688210"/>
            <a:ext cx="5270832" cy="2308324"/>
          </a:xfrm>
          <a:prstGeom prst="rect">
            <a:avLst/>
          </a:prstGeom>
        </p:spPr>
        <p:txBody>
          <a:bodyPr wrap="square" lIns="0" tIns="0" rIns="0" bIns="0">
            <a:spAutoFit/>
          </a:bodyPr>
          <a:lstStyle/>
          <a:p>
            <a:pPr defTabSz="894257" fontAlgn="base">
              <a:spcBef>
                <a:spcPct val="0"/>
              </a:spcBef>
              <a:spcAft>
                <a:spcPts val="1765"/>
              </a:spcAft>
              <a:buClr>
                <a:srgbClr val="0078D4"/>
              </a:buClr>
              <a:defRPr/>
            </a:pPr>
            <a:r>
              <a:rPr lang="en-US" sz="2000" kern="0">
                <a:solidFill>
                  <a:srgbClr val="2F2F2F"/>
                </a:solidFill>
                <a:cs typeface="Segoe UI Semibold" panose="020B0702040204020203" pitchFamily="34" charset="0"/>
              </a:rPr>
              <a:t>Dashboard of your security update compliance status across channels</a:t>
            </a:r>
          </a:p>
          <a:p>
            <a:pPr defTabSz="894257" fontAlgn="base">
              <a:spcBef>
                <a:spcPct val="0"/>
              </a:spcBef>
              <a:spcAft>
                <a:spcPts val="1765"/>
              </a:spcAft>
              <a:buClr>
                <a:srgbClr val="0078D4"/>
              </a:buClr>
              <a:defRPr/>
            </a:pPr>
            <a:r>
              <a:rPr lang="en-US" sz="2000" kern="0">
                <a:solidFill>
                  <a:srgbClr val="2F2F2F"/>
                </a:solidFill>
                <a:cs typeface="Segoe UI Semibold" panose="020B0702040204020203" pitchFamily="34" charset="0"/>
              </a:rPr>
              <a:t>Set you target goal and timeline for your needs to track and report out on</a:t>
            </a:r>
          </a:p>
          <a:p>
            <a:pPr defTabSz="894257" fontAlgn="base">
              <a:spcBef>
                <a:spcPct val="0"/>
              </a:spcBef>
              <a:spcAft>
                <a:spcPts val="1765"/>
              </a:spcAft>
              <a:buClr>
                <a:srgbClr val="0078D4"/>
              </a:buClr>
              <a:defRPr/>
            </a:pPr>
            <a:r>
              <a:rPr lang="en-US" sz="2000" kern="0">
                <a:solidFill>
                  <a:srgbClr val="2F2F2F"/>
                </a:solidFill>
                <a:cs typeface="Segoe UI Semibold" panose="020B0702040204020203" pitchFamily="34" charset="0"/>
              </a:rPr>
              <a:t>See devices failing to take an update so you can action them</a:t>
            </a:r>
          </a:p>
        </p:txBody>
      </p:sp>
      <p:pic>
        <p:nvPicPr>
          <p:cNvPr id="33" name="Picture 32">
            <a:extLst>
              <a:ext uri="{FF2B5EF4-FFF2-40B4-BE49-F238E27FC236}">
                <a16:creationId xmlns:a16="http://schemas.microsoft.com/office/drawing/2014/main" id="{A6E1FC59-8AF1-4CC2-BFD4-B07DEFEE1BA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1130654" y="1817916"/>
            <a:ext cx="595992" cy="149677"/>
          </a:xfrm>
          <a:prstGeom prst="rect">
            <a:avLst/>
          </a:prstGeom>
          <a:ln>
            <a:noFill/>
          </a:ln>
          <a:effectLst/>
        </p:spPr>
      </p:pic>
      <p:pic>
        <p:nvPicPr>
          <p:cNvPr id="7" name="Pictiúr 7">
            <a:extLst>
              <a:ext uri="{FF2B5EF4-FFF2-40B4-BE49-F238E27FC236}">
                <a16:creationId xmlns:a16="http://schemas.microsoft.com/office/drawing/2014/main" id="{63BAAEBA-3B26-4E1A-9E0E-EF0EB202356C}"/>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9835243" y="1978954"/>
            <a:ext cx="1886841" cy="3188950"/>
          </a:xfrm>
          <a:prstGeom prst="rect">
            <a:avLst/>
          </a:prstGeom>
          <a:effectLst>
            <a:outerShdw blurRad="25400" dist="12700" dir="10800000" algn="r" rotWithShape="0">
              <a:prstClr val="black">
                <a:alpha val="40000"/>
              </a:prstClr>
            </a:outerShdw>
          </a:effectLst>
        </p:spPr>
      </p:pic>
      <p:pic>
        <p:nvPicPr>
          <p:cNvPr id="5" name="Picture 4">
            <a:extLst>
              <a:ext uri="{FF2B5EF4-FFF2-40B4-BE49-F238E27FC236}">
                <a16:creationId xmlns:a16="http://schemas.microsoft.com/office/drawing/2014/main" id="{F23CADBA-B8D0-4022-8F75-DB195CEFCED7}"/>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5232828" y="1540000"/>
            <a:ext cx="7455266" cy="4616589"/>
          </a:xfrm>
          <a:custGeom>
            <a:avLst/>
            <a:gdLst>
              <a:gd name="connsiteX0" fmla="*/ 1519441 w 7455266"/>
              <a:gd name="connsiteY0" fmla="*/ 289361 h 4616589"/>
              <a:gd name="connsiteX1" fmla="*/ 1519441 w 7455266"/>
              <a:gd name="connsiteY1" fmla="*/ 3617966 h 4616589"/>
              <a:gd name="connsiteX2" fmla="*/ 6484709 w 7455266"/>
              <a:gd name="connsiteY2" fmla="*/ 3617966 h 4616589"/>
              <a:gd name="connsiteX3" fmla="*/ 6484709 w 7455266"/>
              <a:gd name="connsiteY3" fmla="*/ 289361 h 4616589"/>
              <a:gd name="connsiteX4" fmla="*/ 0 w 7455266"/>
              <a:gd name="connsiteY4" fmla="*/ 0 h 4616589"/>
              <a:gd name="connsiteX5" fmla="*/ 7455266 w 7455266"/>
              <a:gd name="connsiteY5" fmla="*/ 0 h 4616589"/>
              <a:gd name="connsiteX6" fmla="*/ 7455266 w 7455266"/>
              <a:gd name="connsiteY6" fmla="*/ 4616589 h 4616589"/>
              <a:gd name="connsiteX7" fmla="*/ 0 w 7455266"/>
              <a:gd name="connsiteY7" fmla="*/ 4616589 h 461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55266" h="4616589">
                <a:moveTo>
                  <a:pt x="1519441" y="289361"/>
                </a:moveTo>
                <a:lnTo>
                  <a:pt x="1519441" y="3617966"/>
                </a:lnTo>
                <a:lnTo>
                  <a:pt x="6484709" y="3617966"/>
                </a:lnTo>
                <a:lnTo>
                  <a:pt x="6484709" y="289361"/>
                </a:lnTo>
                <a:close/>
                <a:moveTo>
                  <a:pt x="0" y="0"/>
                </a:moveTo>
                <a:lnTo>
                  <a:pt x="7455266" y="0"/>
                </a:lnTo>
                <a:lnTo>
                  <a:pt x="7455266" y="4616589"/>
                </a:lnTo>
                <a:lnTo>
                  <a:pt x="0" y="4616589"/>
                </a:lnTo>
                <a:close/>
              </a:path>
            </a:pathLst>
          </a:custGeom>
        </p:spPr>
      </p:pic>
    </p:spTree>
    <p:extLst>
      <p:ext uri="{BB962C8B-B14F-4D97-AF65-F5344CB8AC3E}">
        <p14:creationId xmlns:p14="http://schemas.microsoft.com/office/powerpoint/2010/main" val="309552614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10A922-6CDE-4149-8606-1FC8FF94331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746945" y="1817916"/>
            <a:ext cx="5073096" cy="3346704"/>
          </a:xfrm>
          <a:prstGeom prst="rect">
            <a:avLst/>
          </a:prstGeom>
          <a:ln>
            <a:noFill/>
          </a:ln>
          <a:effectLst/>
        </p:spPr>
      </p:pic>
      <p:pic>
        <p:nvPicPr>
          <p:cNvPr id="10" name="Picture 9">
            <a:extLst>
              <a:ext uri="{FF2B5EF4-FFF2-40B4-BE49-F238E27FC236}">
                <a16:creationId xmlns:a16="http://schemas.microsoft.com/office/drawing/2014/main" id="{85E57C17-EF49-4C64-9B30-897E628493F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9894652" y="1984120"/>
            <a:ext cx="1833598" cy="3191256"/>
          </a:xfrm>
          <a:prstGeom prst="rect">
            <a:avLst/>
          </a:prstGeom>
          <a:effectLst>
            <a:outerShdw blurRad="25400" dist="12700" dir="10800000" algn="r" rotWithShape="0">
              <a:prstClr val="black">
                <a:alpha val="40000"/>
              </a:prstClr>
            </a:outerShdw>
          </a:effectLst>
        </p:spPr>
      </p:pic>
      <p:sp>
        <p:nvSpPr>
          <p:cNvPr id="2" name="Title 1">
            <a:extLst>
              <a:ext uri="{FF2B5EF4-FFF2-40B4-BE49-F238E27FC236}">
                <a16:creationId xmlns:a16="http://schemas.microsoft.com/office/drawing/2014/main" id="{E5EFDB61-9194-46F1-ADCF-8B15CBFEFAF8}"/>
              </a:ext>
            </a:extLst>
          </p:cNvPr>
          <p:cNvSpPr>
            <a:spLocks noGrp="1"/>
          </p:cNvSpPr>
          <p:nvPr>
            <p:ph type="title"/>
          </p:nvPr>
        </p:nvSpPr>
        <p:spPr>
          <a:xfrm>
            <a:off x="588263" y="457200"/>
            <a:ext cx="11018520" cy="553998"/>
          </a:xfrm>
        </p:spPr>
        <p:txBody>
          <a:bodyPr/>
          <a:lstStyle/>
          <a:p>
            <a:r>
              <a:rPr lang="en-US"/>
              <a:t>Target version</a:t>
            </a:r>
          </a:p>
        </p:txBody>
      </p:sp>
      <p:sp>
        <p:nvSpPr>
          <p:cNvPr id="3" name="Rectangle 2">
            <a:extLst>
              <a:ext uri="{FF2B5EF4-FFF2-40B4-BE49-F238E27FC236}">
                <a16:creationId xmlns:a16="http://schemas.microsoft.com/office/drawing/2014/main" id="{1C02B894-DDE6-4436-9F88-508C52F16512}"/>
              </a:ext>
            </a:extLst>
          </p:cNvPr>
          <p:cNvSpPr/>
          <p:nvPr/>
        </p:nvSpPr>
        <p:spPr>
          <a:xfrm>
            <a:off x="588262" y="1688210"/>
            <a:ext cx="4112464" cy="1692771"/>
          </a:xfrm>
          <a:prstGeom prst="rect">
            <a:avLst/>
          </a:prstGeom>
        </p:spPr>
        <p:txBody>
          <a:bodyPr wrap="square" lIns="0" tIns="0" rIns="0" bIns="0">
            <a:spAutoFit/>
          </a:bodyPr>
          <a:lstStyle/>
          <a:p>
            <a:pPr defTabSz="894257" fontAlgn="base">
              <a:spcBef>
                <a:spcPct val="0"/>
              </a:spcBef>
              <a:spcAft>
                <a:spcPts val="1765"/>
              </a:spcAft>
              <a:buClr>
                <a:srgbClr val="0078D4"/>
              </a:buClr>
              <a:defRPr/>
            </a:pPr>
            <a:r>
              <a:rPr lang="en-US" sz="2000" kern="0">
                <a:solidFill>
                  <a:srgbClr val="2F2F2F"/>
                </a:solidFill>
                <a:cs typeface="Segoe UI Semibold" panose="020B0702040204020203" pitchFamily="34" charset="0"/>
              </a:rPr>
              <a:t>Change Channel easily by targeting a user or AAD Group</a:t>
            </a:r>
          </a:p>
          <a:p>
            <a:pPr defTabSz="894257" fontAlgn="base">
              <a:spcBef>
                <a:spcPct val="0"/>
              </a:spcBef>
              <a:spcAft>
                <a:spcPts val="1765"/>
              </a:spcAft>
              <a:buClr>
                <a:srgbClr val="0078D4"/>
              </a:buClr>
              <a:defRPr/>
            </a:pPr>
            <a:r>
              <a:rPr lang="en-US" sz="2000" kern="0">
                <a:solidFill>
                  <a:srgbClr val="2F2F2F"/>
                </a:solidFill>
                <a:cs typeface="Segoe UI Semibold" panose="020B0702040204020203" pitchFamily="34" charset="0"/>
              </a:rPr>
              <a:t>Update Version</a:t>
            </a:r>
          </a:p>
          <a:p>
            <a:pPr defTabSz="894257" fontAlgn="base">
              <a:spcBef>
                <a:spcPct val="0"/>
              </a:spcBef>
              <a:spcAft>
                <a:spcPts val="1765"/>
              </a:spcAft>
              <a:buClr>
                <a:srgbClr val="0078D4"/>
              </a:buClr>
              <a:defRPr/>
            </a:pPr>
            <a:r>
              <a:rPr lang="en-US" sz="2000" kern="0">
                <a:solidFill>
                  <a:srgbClr val="2F2F2F"/>
                </a:solidFill>
                <a:cs typeface="Segoe UI Semibold" panose="020B0702040204020203" pitchFamily="34" charset="0"/>
              </a:rPr>
              <a:t>Easy rollback or roll forward</a:t>
            </a:r>
          </a:p>
        </p:txBody>
      </p:sp>
      <p:pic>
        <p:nvPicPr>
          <p:cNvPr id="33" name="Picture 32">
            <a:extLst>
              <a:ext uri="{FF2B5EF4-FFF2-40B4-BE49-F238E27FC236}">
                <a16:creationId xmlns:a16="http://schemas.microsoft.com/office/drawing/2014/main" id="{A6E1FC59-8AF1-4CC2-BFD4-B07DEFEE1BAB}"/>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1130654" y="1817916"/>
            <a:ext cx="595992" cy="149677"/>
          </a:xfrm>
          <a:prstGeom prst="rect">
            <a:avLst/>
          </a:prstGeom>
          <a:ln>
            <a:noFill/>
          </a:ln>
          <a:effectLst/>
        </p:spPr>
      </p:pic>
      <p:pic>
        <p:nvPicPr>
          <p:cNvPr id="5" name="Picture 4">
            <a:extLst>
              <a:ext uri="{FF2B5EF4-FFF2-40B4-BE49-F238E27FC236}">
                <a16:creationId xmlns:a16="http://schemas.microsoft.com/office/drawing/2014/main" id="{F23CADBA-B8D0-4022-8F75-DB195CEFCED7}"/>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5232828" y="1540000"/>
            <a:ext cx="7455266" cy="4616589"/>
          </a:xfrm>
          <a:custGeom>
            <a:avLst/>
            <a:gdLst>
              <a:gd name="connsiteX0" fmla="*/ 1519441 w 7455266"/>
              <a:gd name="connsiteY0" fmla="*/ 289361 h 4616589"/>
              <a:gd name="connsiteX1" fmla="*/ 1519441 w 7455266"/>
              <a:gd name="connsiteY1" fmla="*/ 3617966 h 4616589"/>
              <a:gd name="connsiteX2" fmla="*/ 6484709 w 7455266"/>
              <a:gd name="connsiteY2" fmla="*/ 3617966 h 4616589"/>
              <a:gd name="connsiteX3" fmla="*/ 6484709 w 7455266"/>
              <a:gd name="connsiteY3" fmla="*/ 289361 h 4616589"/>
              <a:gd name="connsiteX4" fmla="*/ 0 w 7455266"/>
              <a:gd name="connsiteY4" fmla="*/ 0 h 4616589"/>
              <a:gd name="connsiteX5" fmla="*/ 7455266 w 7455266"/>
              <a:gd name="connsiteY5" fmla="*/ 0 h 4616589"/>
              <a:gd name="connsiteX6" fmla="*/ 7455266 w 7455266"/>
              <a:gd name="connsiteY6" fmla="*/ 4616589 h 4616589"/>
              <a:gd name="connsiteX7" fmla="*/ 0 w 7455266"/>
              <a:gd name="connsiteY7" fmla="*/ 4616589 h 461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55266" h="4616589">
                <a:moveTo>
                  <a:pt x="1519441" y="289361"/>
                </a:moveTo>
                <a:lnTo>
                  <a:pt x="1519441" y="3617966"/>
                </a:lnTo>
                <a:lnTo>
                  <a:pt x="6484709" y="3617966"/>
                </a:lnTo>
                <a:lnTo>
                  <a:pt x="6484709" y="289361"/>
                </a:lnTo>
                <a:close/>
                <a:moveTo>
                  <a:pt x="0" y="0"/>
                </a:moveTo>
                <a:lnTo>
                  <a:pt x="7455266" y="0"/>
                </a:lnTo>
                <a:lnTo>
                  <a:pt x="7455266" y="4616589"/>
                </a:lnTo>
                <a:lnTo>
                  <a:pt x="0" y="4616589"/>
                </a:lnTo>
                <a:close/>
              </a:path>
            </a:pathLst>
          </a:custGeom>
        </p:spPr>
      </p:pic>
    </p:spTree>
    <p:extLst>
      <p:ext uri="{BB962C8B-B14F-4D97-AF65-F5344CB8AC3E}">
        <p14:creationId xmlns:p14="http://schemas.microsoft.com/office/powerpoint/2010/main" val="154212669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Demo</a:t>
            </a:r>
          </a:p>
        </p:txBody>
      </p:sp>
    </p:spTree>
    <p:extLst>
      <p:ext uri="{BB962C8B-B14F-4D97-AF65-F5344CB8AC3E}">
        <p14:creationId xmlns:p14="http://schemas.microsoft.com/office/powerpoint/2010/main" val="154786199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595" y="3035808"/>
            <a:ext cx="10152046" cy="498598"/>
          </a:xfrm>
        </p:spPr>
        <p:txBody>
          <a:bodyPr/>
          <a:lstStyle/>
          <a:p>
            <a:r>
              <a:rPr lang="en-US"/>
              <a:t>Predictable cadence &amp; servicing automation </a:t>
            </a:r>
          </a:p>
        </p:txBody>
      </p:sp>
      <p:sp>
        <p:nvSpPr>
          <p:cNvPr id="3" name="browser_3" title="Icon of a browser window with an arrow pointing from the outside to the center">
            <a:extLst>
              <a:ext uri="{FF2B5EF4-FFF2-40B4-BE49-F238E27FC236}">
                <a16:creationId xmlns:a16="http://schemas.microsoft.com/office/drawing/2014/main" id="{515941BF-B702-41C3-925A-CFC26E5AA574}"/>
              </a:ext>
            </a:extLst>
          </p:cNvPr>
          <p:cNvSpPr>
            <a:spLocks noChangeAspect="1" noEditPoints="1"/>
          </p:cNvSpPr>
          <p:nvPr/>
        </p:nvSpPr>
        <p:spPr bwMode="auto">
          <a:xfrm>
            <a:off x="607349" y="3134491"/>
            <a:ext cx="316694" cy="301233"/>
          </a:xfrm>
          <a:custGeom>
            <a:avLst/>
            <a:gdLst>
              <a:gd name="T0" fmla="*/ 130 w 335"/>
              <a:gd name="T1" fmla="*/ 33 h 318"/>
              <a:gd name="T2" fmla="*/ 335 w 335"/>
              <a:gd name="T3" fmla="*/ 33 h 318"/>
              <a:gd name="T4" fmla="*/ 335 w 335"/>
              <a:gd name="T5" fmla="*/ 318 h 318"/>
              <a:gd name="T6" fmla="*/ 0 w 335"/>
              <a:gd name="T7" fmla="*/ 318 h 318"/>
              <a:gd name="T8" fmla="*/ 0 w 335"/>
              <a:gd name="T9" fmla="*/ 33 h 318"/>
              <a:gd name="T10" fmla="*/ 0 w 335"/>
              <a:gd name="T11" fmla="*/ 33 h 318"/>
              <a:gd name="T12" fmla="*/ 71 w 335"/>
              <a:gd name="T13" fmla="*/ 33 h 318"/>
              <a:gd name="T14" fmla="*/ 130 w 335"/>
              <a:gd name="T15" fmla="*/ 97 h 318"/>
              <a:gd name="T16" fmla="*/ 335 w 335"/>
              <a:gd name="T17" fmla="*/ 97 h 318"/>
              <a:gd name="T18" fmla="*/ 0 w 335"/>
              <a:gd name="T19" fmla="*/ 97 h 318"/>
              <a:gd name="T20" fmla="*/ 67 w 335"/>
              <a:gd name="T21" fmla="*/ 97 h 318"/>
              <a:gd name="T22" fmla="*/ 293 w 335"/>
              <a:gd name="T23" fmla="*/ 69 h 318"/>
              <a:gd name="T24" fmla="*/ 298 w 335"/>
              <a:gd name="T25" fmla="*/ 64 h 318"/>
              <a:gd name="T26" fmla="*/ 293 w 335"/>
              <a:gd name="T27" fmla="*/ 60 h 318"/>
              <a:gd name="T28" fmla="*/ 289 w 335"/>
              <a:gd name="T29" fmla="*/ 64 h 318"/>
              <a:gd name="T30" fmla="*/ 293 w 335"/>
              <a:gd name="T31" fmla="*/ 69 h 318"/>
              <a:gd name="T32" fmla="*/ 240 w 335"/>
              <a:gd name="T33" fmla="*/ 69 h 318"/>
              <a:gd name="T34" fmla="*/ 245 w 335"/>
              <a:gd name="T35" fmla="*/ 64 h 318"/>
              <a:gd name="T36" fmla="*/ 240 w 335"/>
              <a:gd name="T37" fmla="*/ 60 h 318"/>
              <a:gd name="T38" fmla="*/ 235 w 335"/>
              <a:gd name="T39" fmla="*/ 64 h 318"/>
              <a:gd name="T40" fmla="*/ 240 w 335"/>
              <a:gd name="T41" fmla="*/ 69 h 318"/>
              <a:gd name="T42" fmla="*/ 187 w 335"/>
              <a:gd name="T43" fmla="*/ 69 h 318"/>
              <a:gd name="T44" fmla="*/ 192 w 335"/>
              <a:gd name="T45" fmla="*/ 64 h 318"/>
              <a:gd name="T46" fmla="*/ 187 w 335"/>
              <a:gd name="T47" fmla="*/ 60 h 318"/>
              <a:gd name="T48" fmla="*/ 182 w 335"/>
              <a:gd name="T49" fmla="*/ 64 h 318"/>
              <a:gd name="T50" fmla="*/ 187 w 335"/>
              <a:gd name="T51" fmla="*/ 69 h 318"/>
              <a:gd name="T52" fmla="*/ 49 w 335"/>
              <a:gd name="T53" fmla="*/ 190 h 318"/>
              <a:gd name="T54" fmla="*/ 100 w 335"/>
              <a:gd name="T55" fmla="*/ 240 h 318"/>
              <a:gd name="T56" fmla="*/ 151 w 335"/>
              <a:gd name="T57" fmla="*/ 190 h 318"/>
              <a:gd name="T58" fmla="*/ 100 w 335"/>
              <a:gd name="T59" fmla="*/ 0 h 318"/>
              <a:gd name="T60" fmla="*/ 100 w 335"/>
              <a:gd name="T61" fmla="*/ 24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5" h="318">
                <a:moveTo>
                  <a:pt x="130" y="33"/>
                </a:moveTo>
                <a:cubicBezTo>
                  <a:pt x="335" y="33"/>
                  <a:pt x="335" y="33"/>
                  <a:pt x="335" y="33"/>
                </a:cubicBezTo>
                <a:cubicBezTo>
                  <a:pt x="335" y="318"/>
                  <a:pt x="335" y="318"/>
                  <a:pt x="335" y="318"/>
                </a:cubicBezTo>
                <a:cubicBezTo>
                  <a:pt x="0" y="318"/>
                  <a:pt x="0" y="318"/>
                  <a:pt x="0" y="318"/>
                </a:cubicBezTo>
                <a:cubicBezTo>
                  <a:pt x="0" y="33"/>
                  <a:pt x="0" y="33"/>
                  <a:pt x="0" y="33"/>
                </a:cubicBezTo>
                <a:cubicBezTo>
                  <a:pt x="0" y="33"/>
                  <a:pt x="0" y="33"/>
                  <a:pt x="0" y="33"/>
                </a:cubicBezTo>
                <a:cubicBezTo>
                  <a:pt x="71" y="33"/>
                  <a:pt x="71" y="33"/>
                  <a:pt x="71" y="33"/>
                </a:cubicBezTo>
                <a:moveTo>
                  <a:pt x="130" y="97"/>
                </a:moveTo>
                <a:cubicBezTo>
                  <a:pt x="335" y="97"/>
                  <a:pt x="335" y="97"/>
                  <a:pt x="335" y="97"/>
                </a:cubicBezTo>
                <a:moveTo>
                  <a:pt x="0" y="97"/>
                </a:moveTo>
                <a:cubicBezTo>
                  <a:pt x="67" y="97"/>
                  <a:pt x="67" y="97"/>
                  <a:pt x="67" y="97"/>
                </a:cubicBezTo>
                <a:moveTo>
                  <a:pt x="293" y="69"/>
                </a:moveTo>
                <a:cubicBezTo>
                  <a:pt x="296" y="69"/>
                  <a:pt x="298" y="67"/>
                  <a:pt x="298" y="64"/>
                </a:cubicBezTo>
                <a:cubicBezTo>
                  <a:pt x="298" y="62"/>
                  <a:pt x="296" y="60"/>
                  <a:pt x="293" y="60"/>
                </a:cubicBezTo>
                <a:cubicBezTo>
                  <a:pt x="291" y="60"/>
                  <a:pt x="289" y="62"/>
                  <a:pt x="289" y="64"/>
                </a:cubicBezTo>
                <a:cubicBezTo>
                  <a:pt x="289" y="67"/>
                  <a:pt x="291" y="69"/>
                  <a:pt x="293" y="69"/>
                </a:cubicBezTo>
                <a:close/>
                <a:moveTo>
                  <a:pt x="240" y="69"/>
                </a:moveTo>
                <a:cubicBezTo>
                  <a:pt x="243" y="69"/>
                  <a:pt x="245" y="67"/>
                  <a:pt x="245" y="64"/>
                </a:cubicBezTo>
                <a:cubicBezTo>
                  <a:pt x="245" y="62"/>
                  <a:pt x="243" y="60"/>
                  <a:pt x="240" y="60"/>
                </a:cubicBezTo>
                <a:cubicBezTo>
                  <a:pt x="238" y="60"/>
                  <a:pt x="235" y="62"/>
                  <a:pt x="235" y="64"/>
                </a:cubicBezTo>
                <a:cubicBezTo>
                  <a:pt x="235" y="67"/>
                  <a:pt x="238" y="69"/>
                  <a:pt x="240" y="69"/>
                </a:cubicBezTo>
                <a:close/>
                <a:moveTo>
                  <a:pt x="187" y="69"/>
                </a:moveTo>
                <a:cubicBezTo>
                  <a:pt x="189" y="69"/>
                  <a:pt x="192" y="67"/>
                  <a:pt x="192" y="64"/>
                </a:cubicBezTo>
                <a:cubicBezTo>
                  <a:pt x="192" y="62"/>
                  <a:pt x="189" y="60"/>
                  <a:pt x="187" y="60"/>
                </a:cubicBezTo>
                <a:cubicBezTo>
                  <a:pt x="184" y="60"/>
                  <a:pt x="182" y="62"/>
                  <a:pt x="182" y="64"/>
                </a:cubicBezTo>
                <a:cubicBezTo>
                  <a:pt x="182" y="67"/>
                  <a:pt x="184" y="69"/>
                  <a:pt x="187" y="69"/>
                </a:cubicBezTo>
                <a:close/>
                <a:moveTo>
                  <a:pt x="49" y="190"/>
                </a:moveTo>
                <a:cubicBezTo>
                  <a:pt x="100" y="240"/>
                  <a:pt x="100" y="240"/>
                  <a:pt x="100" y="240"/>
                </a:cubicBezTo>
                <a:cubicBezTo>
                  <a:pt x="151" y="190"/>
                  <a:pt x="151" y="190"/>
                  <a:pt x="151" y="190"/>
                </a:cubicBezTo>
                <a:moveTo>
                  <a:pt x="100" y="0"/>
                </a:moveTo>
                <a:cubicBezTo>
                  <a:pt x="100" y="240"/>
                  <a:pt x="100" y="240"/>
                  <a:pt x="100" y="240"/>
                </a:cubicBezTo>
              </a:path>
            </a:pathLst>
          </a:custGeom>
          <a:noFill/>
          <a:ln w="9525" cap="sq">
            <a:solidFill>
              <a:srgbClr val="50E6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lin ang="5400000" scaled="1"/>
              </a:gradFill>
            </a:endParaRPr>
          </a:p>
        </p:txBody>
      </p:sp>
    </p:spTree>
    <p:extLst>
      <p:ext uri="{BB962C8B-B14F-4D97-AF65-F5344CB8AC3E}">
        <p14:creationId xmlns:p14="http://schemas.microsoft.com/office/powerpoint/2010/main" val="12039409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FDB61-9194-46F1-ADCF-8B15CBFEFAF8}"/>
              </a:ext>
            </a:extLst>
          </p:cNvPr>
          <p:cNvSpPr>
            <a:spLocks noGrp="1"/>
          </p:cNvSpPr>
          <p:nvPr>
            <p:ph type="title"/>
          </p:nvPr>
        </p:nvSpPr>
        <p:spPr>
          <a:xfrm>
            <a:off x="588263" y="457200"/>
            <a:ext cx="11018520" cy="553998"/>
          </a:xfrm>
        </p:spPr>
        <p:txBody>
          <a:bodyPr/>
          <a:lstStyle/>
          <a:p>
            <a:r>
              <a:rPr lang="en-US"/>
              <a:t>Introducing Office apps Servicing Profiles</a:t>
            </a:r>
          </a:p>
        </p:txBody>
      </p:sp>
      <p:sp>
        <p:nvSpPr>
          <p:cNvPr id="3" name="Rectangle 2">
            <a:extLst>
              <a:ext uri="{FF2B5EF4-FFF2-40B4-BE49-F238E27FC236}">
                <a16:creationId xmlns:a16="http://schemas.microsoft.com/office/drawing/2014/main" id="{1C02B894-DDE6-4436-9F88-508C52F16512}"/>
              </a:ext>
            </a:extLst>
          </p:cNvPr>
          <p:cNvSpPr/>
          <p:nvPr/>
        </p:nvSpPr>
        <p:spPr>
          <a:xfrm>
            <a:off x="588261" y="1688210"/>
            <a:ext cx="5031303" cy="4231928"/>
          </a:xfrm>
          <a:prstGeom prst="rect">
            <a:avLst/>
          </a:prstGeom>
        </p:spPr>
        <p:txBody>
          <a:bodyPr wrap="square" lIns="0" tIns="0" rIns="0" bIns="0">
            <a:spAutoFit/>
          </a:bodyPr>
          <a:lstStyle/>
          <a:p>
            <a:pPr defTabSz="894257" fontAlgn="base">
              <a:spcBef>
                <a:spcPct val="0"/>
              </a:spcBef>
              <a:spcAft>
                <a:spcPts val="1765"/>
              </a:spcAft>
              <a:buClr>
                <a:srgbClr val="0078D4"/>
              </a:buClr>
              <a:defRPr/>
            </a:pPr>
            <a:r>
              <a:rPr lang="en-US" sz="2000" kern="0">
                <a:solidFill>
                  <a:srgbClr val="2F2F2F"/>
                </a:solidFill>
                <a:cs typeface="Segoe UI Semibold" panose="020B0702040204020203" pitchFamily="34" charset="0"/>
              </a:rPr>
              <a:t>Setup for devices to automatically delivery updates based on your IT’s needs</a:t>
            </a:r>
          </a:p>
          <a:p>
            <a:pPr defTabSz="894257" fontAlgn="base">
              <a:spcBef>
                <a:spcPct val="0"/>
              </a:spcBef>
              <a:spcAft>
                <a:spcPts val="1765"/>
              </a:spcAft>
              <a:buClr>
                <a:srgbClr val="0078D4"/>
              </a:buClr>
              <a:defRPr/>
            </a:pPr>
            <a:r>
              <a:rPr lang="en-US" sz="2000" kern="0">
                <a:solidFill>
                  <a:srgbClr val="2F2F2F"/>
                </a:solidFill>
                <a:cs typeface="Segoe UI Semibold" panose="020B0702040204020203" pitchFamily="34" charset="0"/>
              </a:rPr>
              <a:t>Throttle based on network congestion and by location</a:t>
            </a:r>
          </a:p>
          <a:p>
            <a:pPr defTabSz="894257" fontAlgn="base">
              <a:spcBef>
                <a:spcPct val="0"/>
              </a:spcBef>
              <a:spcAft>
                <a:spcPts val="1765"/>
              </a:spcAft>
              <a:buClr>
                <a:srgbClr val="0078D4"/>
              </a:buClr>
              <a:defRPr/>
            </a:pPr>
            <a:r>
              <a:rPr lang="en-US" sz="2000" kern="0">
                <a:solidFill>
                  <a:srgbClr val="2F2F2F"/>
                </a:solidFill>
                <a:cs typeface="Segoe UI Semibold" panose="020B0702040204020203" pitchFamily="34" charset="0"/>
              </a:rPr>
              <a:t>Takes advantage of Win10 DO</a:t>
            </a:r>
          </a:p>
          <a:p>
            <a:pPr defTabSz="894257" fontAlgn="base">
              <a:spcBef>
                <a:spcPct val="0"/>
              </a:spcBef>
              <a:spcAft>
                <a:spcPts val="1765"/>
              </a:spcAft>
              <a:buClr>
                <a:srgbClr val="0078D4"/>
              </a:buClr>
              <a:defRPr/>
            </a:pPr>
            <a:r>
              <a:rPr lang="en-US" sz="2000" kern="0">
                <a:solidFill>
                  <a:srgbClr val="2F2F2F"/>
                </a:solidFill>
                <a:cs typeface="Segoe UI Semibold" panose="020B0702040204020203" pitchFamily="34" charset="0"/>
              </a:rPr>
              <a:t>Take action using common requested tool to Pause, Restore &amp; Snooze</a:t>
            </a:r>
          </a:p>
          <a:p>
            <a:pPr defTabSz="894257" fontAlgn="base">
              <a:spcBef>
                <a:spcPct val="0"/>
              </a:spcBef>
              <a:spcAft>
                <a:spcPts val="1765"/>
              </a:spcAft>
              <a:buClr>
                <a:srgbClr val="0078D4"/>
              </a:buClr>
              <a:defRPr/>
            </a:pPr>
            <a:r>
              <a:rPr lang="en-US" sz="2000" kern="0">
                <a:solidFill>
                  <a:srgbClr val="2F2F2F"/>
                </a:solidFill>
                <a:cs typeface="Segoe UI Semibold" panose="020B0702040204020203" pitchFamily="34" charset="0"/>
              </a:rPr>
              <a:t>Ensure high compliance with deadline and Update date exclusions</a:t>
            </a:r>
          </a:p>
          <a:p>
            <a:pPr defTabSz="894257" fontAlgn="base">
              <a:spcBef>
                <a:spcPct val="0"/>
              </a:spcBef>
              <a:spcAft>
                <a:spcPts val="1765"/>
              </a:spcAft>
              <a:buClr>
                <a:srgbClr val="0078D4"/>
              </a:buClr>
              <a:defRPr/>
            </a:pPr>
            <a:endParaRPr lang="en-US" sz="2000" kern="0">
              <a:solidFill>
                <a:srgbClr val="2F2F2F"/>
              </a:solidFill>
              <a:cs typeface="Segoe UI Semibold" panose="020B0702040204020203" pitchFamily="34" charset="0"/>
            </a:endParaRPr>
          </a:p>
        </p:txBody>
      </p:sp>
      <p:grpSp>
        <p:nvGrpSpPr>
          <p:cNvPr id="9" name="Group 8">
            <a:extLst>
              <a:ext uri="{FF2B5EF4-FFF2-40B4-BE49-F238E27FC236}">
                <a16:creationId xmlns:a16="http://schemas.microsoft.com/office/drawing/2014/main" id="{6F5677E0-2327-43CB-9772-12074CC53D98}"/>
              </a:ext>
            </a:extLst>
          </p:cNvPr>
          <p:cNvGrpSpPr/>
          <p:nvPr/>
        </p:nvGrpSpPr>
        <p:grpSpPr>
          <a:xfrm>
            <a:off x="5241427" y="1542867"/>
            <a:ext cx="7455266" cy="4616589"/>
            <a:chOff x="5241427" y="1542867"/>
            <a:chExt cx="7455266" cy="4616589"/>
          </a:xfrm>
        </p:grpSpPr>
        <p:pic>
          <p:nvPicPr>
            <p:cNvPr id="4" name="Picture 3">
              <a:extLst>
                <a:ext uri="{FF2B5EF4-FFF2-40B4-BE49-F238E27FC236}">
                  <a16:creationId xmlns:a16="http://schemas.microsoft.com/office/drawing/2014/main" id="{27D3B07A-F44F-4E06-98D1-56D2FE9CE99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746945" y="1817916"/>
              <a:ext cx="5065727" cy="3346704"/>
            </a:xfrm>
            <a:prstGeom prst="rect">
              <a:avLst/>
            </a:prstGeom>
            <a:ln>
              <a:noFill/>
            </a:ln>
            <a:effectLst/>
          </p:spPr>
        </p:pic>
        <p:pic>
          <p:nvPicPr>
            <p:cNvPr id="33" name="Picture 32">
              <a:extLst>
                <a:ext uri="{FF2B5EF4-FFF2-40B4-BE49-F238E27FC236}">
                  <a16:creationId xmlns:a16="http://schemas.microsoft.com/office/drawing/2014/main" id="{A6E1FC59-8AF1-4CC2-BFD4-B07DEFEE1BA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1130654" y="1817916"/>
              <a:ext cx="595992" cy="149677"/>
            </a:xfrm>
            <a:prstGeom prst="rect">
              <a:avLst/>
            </a:prstGeom>
            <a:ln>
              <a:noFill/>
            </a:ln>
            <a:effectLst/>
          </p:spPr>
        </p:pic>
        <p:pic>
          <p:nvPicPr>
            <p:cNvPr id="11" name="Picture 10">
              <a:extLst>
                <a:ext uri="{FF2B5EF4-FFF2-40B4-BE49-F238E27FC236}">
                  <a16:creationId xmlns:a16="http://schemas.microsoft.com/office/drawing/2014/main" id="{37D2CD08-7C08-4EB8-8CEE-F3BD244289DB}"/>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9815746" y="3261063"/>
              <a:ext cx="2014125" cy="1903557"/>
            </a:xfrm>
            <a:prstGeom prst="rect">
              <a:avLst/>
            </a:prstGeom>
            <a:ln>
              <a:noFill/>
            </a:ln>
            <a:effectLst/>
          </p:spPr>
        </p:pic>
        <p:sp>
          <p:nvSpPr>
            <p:cNvPr id="7" name="Rectangle 6">
              <a:extLst>
                <a:ext uri="{FF2B5EF4-FFF2-40B4-BE49-F238E27FC236}">
                  <a16:creationId xmlns:a16="http://schemas.microsoft.com/office/drawing/2014/main" id="{35142ED3-1DF3-44A1-AC88-5483B5390A8D}"/>
                </a:ext>
              </a:extLst>
            </p:cNvPr>
            <p:cNvSpPr/>
            <p:nvPr/>
          </p:nvSpPr>
          <p:spPr bwMode="auto">
            <a:xfrm>
              <a:off x="11640686" y="3164569"/>
              <a:ext cx="214984" cy="2049518"/>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pic>
          <p:nvPicPr>
            <p:cNvPr id="13" name="Picture 12">
              <a:extLst>
                <a:ext uri="{FF2B5EF4-FFF2-40B4-BE49-F238E27FC236}">
                  <a16:creationId xmlns:a16="http://schemas.microsoft.com/office/drawing/2014/main" id="{A8981334-E0E9-476A-B523-8C51B8F089FC}"/>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1193521" y="2511017"/>
              <a:ext cx="447168" cy="656420"/>
            </a:xfrm>
            <a:prstGeom prst="rect">
              <a:avLst/>
            </a:prstGeom>
            <a:ln>
              <a:noFill/>
            </a:ln>
            <a:effectLst/>
          </p:spPr>
        </p:pic>
        <p:pic>
          <p:nvPicPr>
            <p:cNvPr id="5" name="Picture 4">
              <a:extLst>
                <a:ext uri="{FF2B5EF4-FFF2-40B4-BE49-F238E27FC236}">
                  <a16:creationId xmlns:a16="http://schemas.microsoft.com/office/drawing/2014/main" id="{F23CADBA-B8D0-4022-8F75-DB195CEFCED7}"/>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5241427" y="1542867"/>
              <a:ext cx="7455266" cy="4616589"/>
            </a:xfrm>
            <a:custGeom>
              <a:avLst/>
              <a:gdLst>
                <a:gd name="connsiteX0" fmla="*/ 1519441 w 7455266"/>
                <a:gd name="connsiteY0" fmla="*/ 289361 h 4616589"/>
                <a:gd name="connsiteX1" fmla="*/ 1519441 w 7455266"/>
                <a:gd name="connsiteY1" fmla="*/ 3617966 h 4616589"/>
                <a:gd name="connsiteX2" fmla="*/ 6484709 w 7455266"/>
                <a:gd name="connsiteY2" fmla="*/ 3617966 h 4616589"/>
                <a:gd name="connsiteX3" fmla="*/ 6484709 w 7455266"/>
                <a:gd name="connsiteY3" fmla="*/ 289361 h 4616589"/>
                <a:gd name="connsiteX4" fmla="*/ 0 w 7455266"/>
                <a:gd name="connsiteY4" fmla="*/ 0 h 4616589"/>
                <a:gd name="connsiteX5" fmla="*/ 7455266 w 7455266"/>
                <a:gd name="connsiteY5" fmla="*/ 0 h 4616589"/>
                <a:gd name="connsiteX6" fmla="*/ 7455266 w 7455266"/>
                <a:gd name="connsiteY6" fmla="*/ 4616589 h 4616589"/>
                <a:gd name="connsiteX7" fmla="*/ 0 w 7455266"/>
                <a:gd name="connsiteY7" fmla="*/ 4616589 h 461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55266" h="4616589">
                  <a:moveTo>
                    <a:pt x="1519441" y="289361"/>
                  </a:moveTo>
                  <a:lnTo>
                    <a:pt x="1519441" y="3617966"/>
                  </a:lnTo>
                  <a:lnTo>
                    <a:pt x="6484709" y="3617966"/>
                  </a:lnTo>
                  <a:lnTo>
                    <a:pt x="6484709" y="289361"/>
                  </a:lnTo>
                  <a:close/>
                  <a:moveTo>
                    <a:pt x="0" y="0"/>
                  </a:moveTo>
                  <a:lnTo>
                    <a:pt x="7455266" y="0"/>
                  </a:lnTo>
                  <a:lnTo>
                    <a:pt x="7455266" y="4616589"/>
                  </a:lnTo>
                  <a:lnTo>
                    <a:pt x="0" y="4616589"/>
                  </a:lnTo>
                  <a:close/>
                </a:path>
              </a:pathLst>
            </a:custGeom>
          </p:spPr>
        </p:pic>
      </p:grpSp>
    </p:spTree>
    <p:extLst>
      <p:ext uri="{BB962C8B-B14F-4D97-AF65-F5344CB8AC3E}">
        <p14:creationId xmlns:p14="http://schemas.microsoft.com/office/powerpoint/2010/main" val="367034275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FDB61-9194-46F1-ADCF-8B15CBFEFAF8}"/>
              </a:ext>
            </a:extLst>
          </p:cNvPr>
          <p:cNvSpPr>
            <a:spLocks noGrp="1"/>
          </p:cNvSpPr>
          <p:nvPr>
            <p:ph type="title"/>
          </p:nvPr>
        </p:nvSpPr>
        <p:spPr>
          <a:xfrm>
            <a:off x="588263" y="457200"/>
            <a:ext cx="11018520" cy="553998"/>
          </a:xfrm>
        </p:spPr>
        <p:txBody>
          <a:bodyPr/>
          <a:lstStyle/>
          <a:p>
            <a:r>
              <a:rPr lang="en-US"/>
              <a:t>View and control Office apps</a:t>
            </a:r>
          </a:p>
        </p:txBody>
      </p:sp>
      <p:sp>
        <p:nvSpPr>
          <p:cNvPr id="3" name="Rectangle 2">
            <a:extLst>
              <a:ext uri="{FF2B5EF4-FFF2-40B4-BE49-F238E27FC236}">
                <a16:creationId xmlns:a16="http://schemas.microsoft.com/office/drawing/2014/main" id="{1C02B894-DDE6-4436-9F88-508C52F16512}"/>
              </a:ext>
            </a:extLst>
          </p:cNvPr>
          <p:cNvSpPr/>
          <p:nvPr/>
        </p:nvSpPr>
        <p:spPr>
          <a:xfrm>
            <a:off x="588261" y="1688210"/>
            <a:ext cx="4210120" cy="2585323"/>
          </a:xfrm>
          <a:prstGeom prst="rect">
            <a:avLst/>
          </a:prstGeom>
        </p:spPr>
        <p:txBody>
          <a:bodyPr wrap="square" lIns="0" tIns="0" rIns="0" bIns="0">
            <a:spAutoFit/>
          </a:bodyPr>
          <a:lstStyle/>
          <a:p>
            <a:pPr defTabSz="894257" fontAlgn="base">
              <a:spcBef>
                <a:spcPct val="0"/>
              </a:spcBef>
              <a:spcAft>
                <a:spcPts val="1765"/>
              </a:spcAft>
              <a:buClr>
                <a:srgbClr val="0078D4"/>
              </a:buClr>
              <a:defRPr/>
            </a:pPr>
            <a:r>
              <a:rPr lang="en-US" sz="2000" kern="0">
                <a:solidFill>
                  <a:srgbClr val="2F2F2F"/>
                </a:solidFill>
                <a:cs typeface="Segoe UI Semibold" panose="020B0702040204020203" pitchFamily="34" charset="0"/>
              </a:rPr>
              <a:t>Export data for your specific needs</a:t>
            </a:r>
          </a:p>
          <a:p>
            <a:pPr defTabSz="894257" fontAlgn="base">
              <a:spcBef>
                <a:spcPct val="0"/>
              </a:spcBef>
              <a:spcAft>
                <a:spcPts val="1765"/>
              </a:spcAft>
              <a:buClr>
                <a:srgbClr val="0078D4"/>
              </a:buClr>
              <a:defRPr/>
            </a:pPr>
            <a:r>
              <a:rPr lang="en-US" sz="2000" kern="0">
                <a:solidFill>
                  <a:srgbClr val="2F2F2F"/>
                </a:solidFill>
                <a:cs typeface="Segoe UI Semibold" panose="020B0702040204020203" pitchFamily="34" charset="0"/>
              </a:rPr>
              <a:t>Take action using common requested tool</a:t>
            </a:r>
          </a:p>
          <a:p>
            <a:pPr marL="365760" lvl="1" indent="-182880" defTabSz="894257" fontAlgn="base">
              <a:spcBef>
                <a:spcPct val="0"/>
              </a:spcBef>
              <a:spcAft>
                <a:spcPts val="1765"/>
              </a:spcAft>
              <a:buClr>
                <a:srgbClr val="0078D4"/>
              </a:buClr>
              <a:buFont typeface="Arial" panose="020B0604020202020204" pitchFamily="34" charset="0"/>
              <a:buChar char="•"/>
              <a:defRPr/>
            </a:pPr>
            <a:r>
              <a:rPr lang="en-US" sz="1600" kern="0">
                <a:solidFill>
                  <a:srgbClr val="2F2F2F"/>
                </a:solidFill>
                <a:cs typeface="Segoe UI Semibold" panose="020B0702040204020203" pitchFamily="34" charset="0"/>
              </a:rPr>
              <a:t>Pause/resume Office update</a:t>
            </a:r>
          </a:p>
          <a:p>
            <a:pPr marL="365760" lvl="1" indent="-182880" defTabSz="894257" fontAlgn="base">
              <a:spcBef>
                <a:spcPct val="0"/>
              </a:spcBef>
              <a:spcAft>
                <a:spcPts val="1765"/>
              </a:spcAft>
              <a:buClr>
                <a:srgbClr val="0078D4"/>
              </a:buClr>
              <a:buFont typeface="Arial" panose="020B0604020202020204" pitchFamily="34" charset="0"/>
              <a:buChar char="•"/>
              <a:defRPr/>
            </a:pPr>
            <a:r>
              <a:rPr lang="en-US" sz="1600" kern="0">
                <a:solidFill>
                  <a:srgbClr val="2F2F2F"/>
                </a:solidFill>
                <a:cs typeface="Segoe UI Semibold" panose="020B0702040204020203" pitchFamily="34" charset="0"/>
              </a:rPr>
              <a:t>Restore to previous version</a:t>
            </a:r>
          </a:p>
          <a:p>
            <a:pPr marL="365760" lvl="1" indent="-182880" defTabSz="894257" fontAlgn="base">
              <a:spcBef>
                <a:spcPct val="0"/>
              </a:spcBef>
              <a:spcAft>
                <a:spcPts val="1765"/>
              </a:spcAft>
              <a:buClr>
                <a:srgbClr val="0078D4"/>
              </a:buClr>
              <a:buFont typeface="Arial" panose="020B0604020202020204" pitchFamily="34" charset="0"/>
              <a:buChar char="•"/>
              <a:defRPr/>
            </a:pPr>
            <a:r>
              <a:rPr lang="en-US" sz="1600" kern="0">
                <a:solidFill>
                  <a:srgbClr val="2F2F2F"/>
                </a:solidFill>
                <a:cs typeface="Segoe UI Semibold" panose="020B0702040204020203" pitchFamily="34" charset="0"/>
              </a:rPr>
              <a:t>Snooze until fix is available</a:t>
            </a:r>
          </a:p>
        </p:txBody>
      </p:sp>
      <p:grpSp>
        <p:nvGrpSpPr>
          <p:cNvPr id="15" name="Group 14">
            <a:extLst>
              <a:ext uri="{FF2B5EF4-FFF2-40B4-BE49-F238E27FC236}">
                <a16:creationId xmlns:a16="http://schemas.microsoft.com/office/drawing/2014/main" id="{BF260EEF-AC90-4A5B-81F9-55D52975B68B}"/>
              </a:ext>
            </a:extLst>
          </p:cNvPr>
          <p:cNvGrpSpPr/>
          <p:nvPr/>
        </p:nvGrpSpPr>
        <p:grpSpPr>
          <a:xfrm>
            <a:off x="5232828" y="1540000"/>
            <a:ext cx="7455266" cy="4616589"/>
            <a:chOff x="5232828" y="1540000"/>
            <a:chExt cx="7455266" cy="4616589"/>
          </a:xfrm>
        </p:grpSpPr>
        <p:pic>
          <p:nvPicPr>
            <p:cNvPr id="16" name="Picture 15">
              <a:extLst>
                <a:ext uri="{FF2B5EF4-FFF2-40B4-BE49-F238E27FC236}">
                  <a16:creationId xmlns:a16="http://schemas.microsoft.com/office/drawing/2014/main" id="{B31422A1-FE7A-4E6A-9FC4-FF5D35BC593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746946" y="1817916"/>
              <a:ext cx="5061284" cy="3346704"/>
            </a:xfrm>
            <a:prstGeom prst="rect">
              <a:avLst/>
            </a:prstGeom>
            <a:ln>
              <a:noFill/>
            </a:ln>
            <a:effectLst/>
          </p:spPr>
        </p:pic>
        <p:pic>
          <p:nvPicPr>
            <p:cNvPr id="33" name="Picture 32">
              <a:extLst>
                <a:ext uri="{FF2B5EF4-FFF2-40B4-BE49-F238E27FC236}">
                  <a16:creationId xmlns:a16="http://schemas.microsoft.com/office/drawing/2014/main" id="{A6E1FC59-8AF1-4CC2-BFD4-B07DEFEE1BA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1130654" y="1817916"/>
              <a:ext cx="595992" cy="149677"/>
            </a:xfrm>
            <a:prstGeom prst="rect">
              <a:avLst/>
            </a:prstGeom>
            <a:ln>
              <a:noFill/>
            </a:ln>
            <a:effectLst/>
          </p:spPr>
        </p:pic>
        <p:pic>
          <p:nvPicPr>
            <p:cNvPr id="9" name="Picture 8">
              <a:extLst>
                <a:ext uri="{FF2B5EF4-FFF2-40B4-BE49-F238E27FC236}">
                  <a16:creationId xmlns:a16="http://schemas.microsoft.com/office/drawing/2014/main" id="{D579F389-2836-4348-8405-4B039EFA39E0}"/>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9900546" y="1978811"/>
              <a:ext cx="1820945" cy="3190103"/>
            </a:xfrm>
            <a:prstGeom prst="rect">
              <a:avLst/>
            </a:prstGeom>
            <a:effectLst>
              <a:outerShdw blurRad="25400" dist="12700" dir="10800000" algn="r" rotWithShape="0">
                <a:prstClr val="black">
                  <a:alpha val="40000"/>
                </a:prstClr>
              </a:outerShdw>
            </a:effectLst>
          </p:spPr>
        </p:pic>
        <p:pic>
          <p:nvPicPr>
            <p:cNvPr id="5" name="Picture 4">
              <a:extLst>
                <a:ext uri="{FF2B5EF4-FFF2-40B4-BE49-F238E27FC236}">
                  <a16:creationId xmlns:a16="http://schemas.microsoft.com/office/drawing/2014/main" id="{F23CADBA-B8D0-4022-8F75-DB195CEFCED7}"/>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5232828" y="1540000"/>
              <a:ext cx="7455266" cy="4616589"/>
            </a:xfrm>
            <a:custGeom>
              <a:avLst/>
              <a:gdLst>
                <a:gd name="connsiteX0" fmla="*/ 1519441 w 7455266"/>
                <a:gd name="connsiteY0" fmla="*/ 289361 h 4616589"/>
                <a:gd name="connsiteX1" fmla="*/ 1519441 w 7455266"/>
                <a:gd name="connsiteY1" fmla="*/ 3617966 h 4616589"/>
                <a:gd name="connsiteX2" fmla="*/ 6484709 w 7455266"/>
                <a:gd name="connsiteY2" fmla="*/ 3617966 h 4616589"/>
                <a:gd name="connsiteX3" fmla="*/ 6484709 w 7455266"/>
                <a:gd name="connsiteY3" fmla="*/ 289361 h 4616589"/>
                <a:gd name="connsiteX4" fmla="*/ 0 w 7455266"/>
                <a:gd name="connsiteY4" fmla="*/ 0 h 4616589"/>
                <a:gd name="connsiteX5" fmla="*/ 7455266 w 7455266"/>
                <a:gd name="connsiteY5" fmla="*/ 0 h 4616589"/>
                <a:gd name="connsiteX6" fmla="*/ 7455266 w 7455266"/>
                <a:gd name="connsiteY6" fmla="*/ 4616589 h 4616589"/>
                <a:gd name="connsiteX7" fmla="*/ 0 w 7455266"/>
                <a:gd name="connsiteY7" fmla="*/ 4616589 h 461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55266" h="4616589">
                  <a:moveTo>
                    <a:pt x="1519441" y="289361"/>
                  </a:moveTo>
                  <a:lnTo>
                    <a:pt x="1519441" y="3617966"/>
                  </a:lnTo>
                  <a:lnTo>
                    <a:pt x="6484709" y="3617966"/>
                  </a:lnTo>
                  <a:lnTo>
                    <a:pt x="6484709" y="289361"/>
                  </a:lnTo>
                  <a:close/>
                  <a:moveTo>
                    <a:pt x="0" y="0"/>
                  </a:moveTo>
                  <a:lnTo>
                    <a:pt x="7455266" y="0"/>
                  </a:lnTo>
                  <a:lnTo>
                    <a:pt x="7455266" y="4616589"/>
                  </a:lnTo>
                  <a:lnTo>
                    <a:pt x="0" y="4616589"/>
                  </a:lnTo>
                  <a:close/>
                </a:path>
              </a:pathLst>
            </a:custGeom>
          </p:spPr>
        </p:pic>
      </p:grpSp>
    </p:spTree>
    <p:extLst>
      <p:ext uri="{BB962C8B-B14F-4D97-AF65-F5344CB8AC3E}">
        <p14:creationId xmlns:p14="http://schemas.microsoft.com/office/powerpoint/2010/main" val="331998706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3FC5110-27DB-46E1-BA31-BD18EABE448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746945" y="1817916"/>
            <a:ext cx="5088541" cy="3346704"/>
          </a:xfrm>
          <a:prstGeom prst="rect">
            <a:avLst/>
          </a:prstGeom>
          <a:ln>
            <a:noFill/>
          </a:ln>
          <a:effectLst/>
        </p:spPr>
      </p:pic>
      <p:sp>
        <p:nvSpPr>
          <p:cNvPr id="2" name="Title 1">
            <a:extLst>
              <a:ext uri="{FF2B5EF4-FFF2-40B4-BE49-F238E27FC236}">
                <a16:creationId xmlns:a16="http://schemas.microsoft.com/office/drawing/2014/main" id="{E5EFDB61-9194-46F1-ADCF-8B15CBFEFAF8}"/>
              </a:ext>
            </a:extLst>
          </p:cNvPr>
          <p:cNvSpPr>
            <a:spLocks noGrp="1"/>
          </p:cNvSpPr>
          <p:nvPr>
            <p:ph type="title"/>
          </p:nvPr>
        </p:nvSpPr>
        <p:spPr>
          <a:xfrm>
            <a:off x="588263" y="457200"/>
            <a:ext cx="11018520" cy="553998"/>
          </a:xfrm>
        </p:spPr>
        <p:txBody>
          <a:bodyPr/>
          <a:lstStyle/>
          <a:p>
            <a:r>
              <a:rPr lang="en-US"/>
              <a:t>Control update behavior</a:t>
            </a:r>
          </a:p>
        </p:txBody>
      </p:sp>
      <p:sp>
        <p:nvSpPr>
          <p:cNvPr id="3" name="Rectangle 2">
            <a:extLst>
              <a:ext uri="{FF2B5EF4-FFF2-40B4-BE49-F238E27FC236}">
                <a16:creationId xmlns:a16="http://schemas.microsoft.com/office/drawing/2014/main" id="{1C02B894-DDE6-4436-9F88-508C52F16512}"/>
              </a:ext>
            </a:extLst>
          </p:cNvPr>
          <p:cNvSpPr/>
          <p:nvPr/>
        </p:nvSpPr>
        <p:spPr>
          <a:xfrm>
            <a:off x="588261" y="1688210"/>
            <a:ext cx="4210120" cy="2477601"/>
          </a:xfrm>
          <a:prstGeom prst="rect">
            <a:avLst/>
          </a:prstGeom>
        </p:spPr>
        <p:txBody>
          <a:bodyPr wrap="square" lIns="0" tIns="0" rIns="0" bIns="0">
            <a:spAutoFit/>
          </a:bodyPr>
          <a:lstStyle/>
          <a:p>
            <a:pPr defTabSz="894257" fontAlgn="base">
              <a:spcBef>
                <a:spcPct val="0"/>
              </a:spcBef>
              <a:spcAft>
                <a:spcPts val="1765"/>
              </a:spcAft>
              <a:buClr>
                <a:srgbClr val="0078D4"/>
              </a:buClr>
              <a:defRPr/>
            </a:pPr>
            <a:r>
              <a:rPr lang="en-US" sz="2000" kern="0">
                <a:solidFill>
                  <a:srgbClr val="0078D4"/>
                </a:solidFill>
                <a:latin typeface="+mj-lt"/>
                <a:cs typeface="Segoe UI Semibold" panose="020B0702040204020203" pitchFamily="34" charset="0"/>
              </a:rPr>
              <a:t>[Auto]</a:t>
            </a:r>
            <a:r>
              <a:rPr lang="en-US" sz="2000" kern="0">
                <a:solidFill>
                  <a:srgbClr val="2F2F2F"/>
                </a:solidFill>
                <a:cs typeface="Segoe UI Semibold" panose="020B0702040204020203" pitchFamily="34" charset="0"/>
              </a:rPr>
              <a:t>magically stop updates during known dates </a:t>
            </a:r>
          </a:p>
          <a:p>
            <a:pPr defTabSz="894257" fontAlgn="base">
              <a:spcBef>
                <a:spcPct val="0"/>
              </a:spcBef>
              <a:spcAft>
                <a:spcPts val="1765"/>
              </a:spcAft>
              <a:buClr>
                <a:srgbClr val="0078D4"/>
              </a:buClr>
              <a:defRPr/>
            </a:pPr>
            <a:r>
              <a:rPr lang="en-US" sz="2000" kern="0">
                <a:solidFill>
                  <a:srgbClr val="2F2F2F"/>
                </a:solidFill>
                <a:cs typeface="Segoe UI Semibold" panose="020B0702040204020203" pitchFamily="34" charset="0"/>
              </a:rPr>
              <a:t>Do it once or setup reoccurrence</a:t>
            </a:r>
          </a:p>
          <a:p>
            <a:pPr defTabSz="894257" fontAlgn="base">
              <a:spcBef>
                <a:spcPct val="0"/>
              </a:spcBef>
              <a:spcAft>
                <a:spcPts val="1765"/>
              </a:spcAft>
              <a:buClr>
                <a:srgbClr val="0078D4"/>
              </a:buClr>
              <a:defRPr/>
            </a:pPr>
            <a:r>
              <a:rPr lang="en-US" sz="2000" kern="0">
                <a:solidFill>
                  <a:srgbClr val="2F2F2F"/>
                </a:solidFill>
                <a:cs typeface="Segoe UI Semibold" panose="020B0702040204020203" pitchFamily="34" charset="0"/>
              </a:rPr>
              <a:t>Target Azure AD group or entire servicing profile</a:t>
            </a:r>
          </a:p>
          <a:p>
            <a:pPr marL="365760" lvl="1" indent="-228600" defTabSz="894257" fontAlgn="base">
              <a:spcBef>
                <a:spcPct val="0"/>
              </a:spcBef>
              <a:spcAft>
                <a:spcPts val="1765"/>
              </a:spcAft>
              <a:buClr>
                <a:srgbClr val="0078D4"/>
              </a:buClr>
              <a:buFont typeface="Arial" panose="020B0604020202020204" pitchFamily="34" charset="0"/>
              <a:buChar char="•"/>
              <a:defRPr/>
            </a:pPr>
            <a:endParaRPr lang="en-US" sz="1600" kern="0">
              <a:solidFill>
                <a:srgbClr val="2F2F2F"/>
              </a:solidFill>
              <a:cs typeface="Segoe UI Semibold" panose="020B0702040204020203" pitchFamily="34" charset="0"/>
            </a:endParaRPr>
          </a:p>
        </p:txBody>
      </p:sp>
      <p:pic>
        <p:nvPicPr>
          <p:cNvPr id="33" name="Picture 32">
            <a:extLst>
              <a:ext uri="{FF2B5EF4-FFF2-40B4-BE49-F238E27FC236}">
                <a16:creationId xmlns:a16="http://schemas.microsoft.com/office/drawing/2014/main" id="{A6E1FC59-8AF1-4CC2-BFD4-B07DEFEE1BA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1130654" y="1817916"/>
            <a:ext cx="595992" cy="149677"/>
          </a:xfrm>
          <a:prstGeom prst="rect">
            <a:avLst/>
          </a:prstGeom>
          <a:ln>
            <a:noFill/>
          </a:ln>
          <a:effectLst/>
        </p:spPr>
      </p:pic>
      <p:pic>
        <p:nvPicPr>
          <p:cNvPr id="7" name="Picture 6">
            <a:extLst>
              <a:ext uri="{FF2B5EF4-FFF2-40B4-BE49-F238E27FC236}">
                <a16:creationId xmlns:a16="http://schemas.microsoft.com/office/drawing/2014/main" id="{825133F0-3AED-4186-9AE6-1C62FF5C5B56}"/>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9877401" y="1976886"/>
            <a:ext cx="1850849" cy="3192144"/>
          </a:xfrm>
          <a:prstGeom prst="rect">
            <a:avLst/>
          </a:prstGeom>
          <a:effectLst>
            <a:outerShdw blurRad="25400" dist="12700" dir="10800000" algn="r" rotWithShape="0">
              <a:prstClr val="black">
                <a:alpha val="40000"/>
              </a:prstClr>
            </a:outerShdw>
          </a:effectLst>
        </p:spPr>
      </p:pic>
      <p:pic>
        <p:nvPicPr>
          <p:cNvPr id="5" name="Picture 4">
            <a:extLst>
              <a:ext uri="{FF2B5EF4-FFF2-40B4-BE49-F238E27FC236}">
                <a16:creationId xmlns:a16="http://schemas.microsoft.com/office/drawing/2014/main" id="{F23CADBA-B8D0-4022-8F75-DB195CEFCED7}"/>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5232828" y="1540000"/>
            <a:ext cx="7455266" cy="4616589"/>
          </a:xfrm>
          <a:custGeom>
            <a:avLst/>
            <a:gdLst>
              <a:gd name="connsiteX0" fmla="*/ 1519441 w 7455266"/>
              <a:gd name="connsiteY0" fmla="*/ 289361 h 4616589"/>
              <a:gd name="connsiteX1" fmla="*/ 1519441 w 7455266"/>
              <a:gd name="connsiteY1" fmla="*/ 3617966 h 4616589"/>
              <a:gd name="connsiteX2" fmla="*/ 6484709 w 7455266"/>
              <a:gd name="connsiteY2" fmla="*/ 3617966 h 4616589"/>
              <a:gd name="connsiteX3" fmla="*/ 6484709 w 7455266"/>
              <a:gd name="connsiteY3" fmla="*/ 289361 h 4616589"/>
              <a:gd name="connsiteX4" fmla="*/ 0 w 7455266"/>
              <a:gd name="connsiteY4" fmla="*/ 0 h 4616589"/>
              <a:gd name="connsiteX5" fmla="*/ 7455266 w 7455266"/>
              <a:gd name="connsiteY5" fmla="*/ 0 h 4616589"/>
              <a:gd name="connsiteX6" fmla="*/ 7455266 w 7455266"/>
              <a:gd name="connsiteY6" fmla="*/ 4616589 h 4616589"/>
              <a:gd name="connsiteX7" fmla="*/ 0 w 7455266"/>
              <a:gd name="connsiteY7" fmla="*/ 4616589 h 461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55266" h="4616589">
                <a:moveTo>
                  <a:pt x="1519441" y="289361"/>
                </a:moveTo>
                <a:lnTo>
                  <a:pt x="1519441" y="3617966"/>
                </a:lnTo>
                <a:lnTo>
                  <a:pt x="6484709" y="3617966"/>
                </a:lnTo>
                <a:lnTo>
                  <a:pt x="6484709" y="289361"/>
                </a:lnTo>
                <a:close/>
                <a:moveTo>
                  <a:pt x="0" y="0"/>
                </a:moveTo>
                <a:lnTo>
                  <a:pt x="7455266" y="0"/>
                </a:lnTo>
                <a:lnTo>
                  <a:pt x="7455266" y="4616589"/>
                </a:lnTo>
                <a:lnTo>
                  <a:pt x="0" y="4616589"/>
                </a:lnTo>
                <a:close/>
              </a:path>
            </a:pathLst>
          </a:custGeom>
        </p:spPr>
      </p:pic>
    </p:spTree>
    <p:extLst>
      <p:ext uri="{BB962C8B-B14F-4D97-AF65-F5344CB8AC3E}">
        <p14:creationId xmlns:p14="http://schemas.microsoft.com/office/powerpoint/2010/main" val="117480790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03ED9F-8585-4934-8D4B-5132A1036EE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746946" y="1817916"/>
            <a:ext cx="5073672" cy="3346704"/>
          </a:xfrm>
          <a:prstGeom prst="rect">
            <a:avLst/>
          </a:prstGeom>
          <a:ln>
            <a:noFill/>
          </a:ln>
          <a:effectLst/>
        </p:spPr>
      </p:pic>
      <p:sp>
        <p:nvSpPr>
          <p:cNvPr id="2" name="Title 1">
            <a:extLst>
              <a:ext uri="{FF2B5EF4-FFF2-40B4-BE49-F238E27FC236}">
                <a16:creationId xmlns:a16="http://schemas.microsoft.com/office/drawing/2014/main" id="{E5EFDB61-9194-46F1-ADCF-8B15CBFEFAF8}"/>
              </a:ext>
            </a:extLst>
          </p:cNvPr>
          <p:cNvSpPr>
            <a:spLocks noGrp="1"/>
          </p:cNvSpPr>
          <p:nvPr>
            <p:ph type="title"/>
          </p:nvPr>
        </p:nvSpPr>
        <p:spPr>
          <a:xfrm>
            <a:off x="588263" y="457200"/>
            <a:ext cx="11018520" cy="553998"/>
          </a:xfrm>
        </p:spPr>
        <p:txBody>
          <a:bodyPr/>
          <a:lstStyle/>
          <a:p>
            <a:r>
              <a:rPr lang="en-US"/>
              <a:t>Ensure compliance</a:t>
            </a:r>
          </a:p>
        </p:txBody>
      </p:sp>
      <p:sp>
        <p:nvSpPr>
          <p:cNvPr id="3" name="Rectangle 2">
            <a:extLst>
              <a:ext uri="{FF2B5EF4-FFF2-40B4-BE49-F238E27FC236}">
                <a16:creationId xmlns:a16="http://schemas.microsoft.com/office/drawing/2014/main" id="{1C02B894-DDE6-4436-9F88-508C52F16512}"/>
              </a:ext>
            </a:extLst>
          </p:cNvPr>
          <p:cNvSpPr/>
          <p:nvPr/>
        </p:nvSpPr>
        <p:spPr>
          <a:xfrm>
            <a:off x="588261" y="1688210"/>
            <a:ext cx="4210120" cy="846386"/>
          </a:xfrm>
          <a:prstGeom prst="rect">
            <a:avLst/>
          </a:prstGeom>
        </p:spPr>
        <p:txBody>
          <a:bodyPr wrap="square" lIns="0" tIns="0" rIns="0" bIns="0">
            <a:spAutoFit/>
          </a:bodyPr>
          <a:lstStyle/>
          <a:p>
            <a:pPr defTabSz="894257" fontAlgn="base">
              <a:spcBef>
                <a:spcPct val="0"/>
              </a:spcBef>
              <a:spcAft>
                <a:spcPts val="1765"/>
              </a:spcAft>
              <a:buClr>
                <a:srgbClr val="0078D4"/>
              </a:buClr>
              <a:defRPr/>
            </a:pPr>
            <a:r>
              <a:rPr lang="en-US" sz="2000" kern="0">
                <a:solidFill>
                  <a:srgbClr val="2F2F2F"/>
                </a:solidFill>
                <a:cs typeface="Segoe UI Semibold" panose="020B0702040204020203" pitchFamily="34" charset="0"/>
              </a:rPr>
              <a:t>Enforce a rolling deadline</a:t>
            </a:r>
          </a:p>
          <a:p>
            <a:pPr defTabSz="894257" fontAlgn="base">
              <a:spcBef>
                <a:spcPct val="0"/>
              </a:spcBef>
              <a:spcAft>
                <a:spcPts val="1765"/>
              </a:spcAft>
              <a:buClr>
                <a:srgbClr val="0078D4"/>
              </a:buClr>
              <a:defRPr/>
            </a:pPr>
            <a:r>
              <a:rPr lang="en-US" sz="2000" kern="0">
                <a:solidFill>
                  <a:srgbClr val="2F2F2F"/>
                </a:solidFill>
                <a:cs typeface="Segoe UI Semibold" panose="020B0702040204020203" pitchFamily="34" charset="0"/>
              </a:rPr>
              <a:t>Leverages existing C2R experience</a:t>
            </a:r>
          </a:p>
        </p:txBody>
      </p:sp>
      <p:pic>
        <p:nvPicPr>
          <p:cNvPr id="33" name="Picture 32">
            <a:extLst>
              <a:ext uri="{FF2B5EF4-FFF2-40B4-BE49-F238E27FC236}">
                <a16:creationId xmlns:a16="http://schemas.microsoft.com/office/drawing/2014/main" id="{A6E1FC59-8AF1-4CC2-BFD4-B07DEFEE1BA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1130654" y="1817916"/>
            <a:ext cx="595992" cy="149677"/>
          </a:xfrm>
          <a:prstGeom prst="rect">
            <a:avLst/>
          </a:prstGeom>
          <a:ln>
            <a:noFill/>
          </a:ln>
          <a:effectLst/>
        </p:spPr>
      </p:pic>
      <p:pic>
        <p:nvPicPr>
          <p:cNvPr id="10" name="Picture 9">
            <a:extLst>
              <a:ext uri="{FF2B5EF4-FFF2-40B4-BE49-F238E27FC236}">
                <a16:creationId xmlns:a16="http://schemas.microsoft.com/office/drawing/2014/main" id="{EC1714C8-85D5-4BAF-ADF5-066C2C0BF781}"/>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0972176" y="2151355"/>
            <a:ext cx="756756" cy="3013265"/>
          </a:xfrm>
          <a:prstGeom prst="rect">
            <a:avLst/>
          </a:prstGeom>
          <a:ln>
            <a:noFill/>
          </a:ln>
          <a:effectLst/>
        </p:spPr>
      </p:pic>
      <p:pic>
        <p:nvPicPr>
          <p:cNvPr id="5" name="Picture 4">
            <a:extLst>
              <a:ext uri="{FF2B5EF4-FFF2-40B4-BE49-F238E27FC236}">
                <a16:creationId xmlns:a16="http://schemas.microsoft.com/office/drawing/2014/main" id="{F23CADBA-B8D0-4022-8F75-DB195CEFCED7}"/>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5232828" y="1540000"/>
            <a:ext cx="7455266" cy="4616589"/>
          </a:xfrm>
          <a:custGeom>
            <a:avLst/>
            <a:gdLst>
              <a:gd name="connsiteX0" fmla="*/ 1519441 w 7455266"/>
              <a:gd name="connsiteY0" fmla="*/ 289361 h 4616589"/>
              <a:gd name="connsiteX1" fmla="*/ 1519441 w 7455266"/>
              <a:gd name="connsiteY1" fmla="*/ 3617966 h 4616589"/>
              <a:gd name="connsiteX2" fmla="*/ 6484709 w 7455266"/>
              <a:gd name="connsiteY2" fmla="*/ 3617966 h 4616589"/>
              <a:gd name="connsiteX3" fmla="*/ 6484709 w 7455266"/>
              <a:gd name="connsiteY3" fmla="*/ 289361 h 4616589"/>
              <a:gd name="connsiteX4" fmla="*/ 0 w 7455266"/>
              <a:gd name="connsiteY4" fmla="*/ 0 h 4616589"/>
              <a:gd name="connsiteX5" fmla="*/ 7455266 w 7455266"/>
              <a:gd name="connsiteY5" fmla="*/ 0 h 4616589"/>
              <a:gd name="connsiteX6" fmla="*/ 7455266 w 7455266"/>
              <a:gd name="connsiteY6" fmla="*/ 4616589 h 4616589"/>
              <a:gd name="connsiteX7" fmla="*/ 0 w 7455266"/>
              <a:gd name="connsiteY7" fmla="*/ 4616589 h 461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55266" h="4616589">
                <a:moveTo>
                  <a:pt x="1519441" y="289361"/>
                </a:moveTo>
                <a:lnTo>
                  <a:pt x="1519441" y="3617966"/>
                </a:lnTo>
                <a:lnTo>
                  <a:pt x="6484709" y="3617966"/>
                </a:lnTo>
                <a:lnTo>
                  <a:pt x="6484709" y="289361"/>
                </a:lnTo>
                <a:close/>
                <a:moveTo>
                  <a:pt x="0" y="0"/>
                </a:moveTo>
                <a:lnTo>
                  <a:pt x="7455266" y="0"/>
                </a:lnTo>
                <a:lnTo>
                  <a:pt x="7455266" y="4616589"/>
                </a:lnTo>
                <a:lnTo>
                  <a:pt x="0" y="4616589"/>
                </a:lnTo>
                <a:close/>
              </a:path>
            </a:pathLst>
          </a:custGeom>
        </p:spPr>
      </p:pic>
    </p:spTree>
    <p:extLst>
      <p:ext uri="{BB962C8B-B14F-4D97-AF65-F5344CB8AC3E}">
        <p14:creationId xmlns:p14="http://schemas.microsoft.com/office/powerpoint/2010/main" val="123728496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Demo</a:t>
            </a:r>
          </a:p>
        </p:txBody>
      </p:sp>
    </p:spTree>
    <p:extLst>
      <p:ext uri="{BB962C8B-B14F-4D97-AF65-F5344CB8AC3E}">
        <p14:creationId xmlns:p14="http://schemas.microsoft.com/office/powerpoint/2010/main" val="259308414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9" title="Icon of a heart with a heartbeat monitor line through the middle">
            <a:extLst>
              <a:ext uri="{FF2B5EF4-FFF2-40B4-BE49-F238E27FC236}">
                <a16:creationId xmlns:a16="http://schemas.microsoft.com/office/drawing/2014/main" id="{8828FB38-4E1B-489B-8DCE-7B457BB1E7B8}"/>
              </a:ext>
            </a:extLst>
          </p:cNvPr>
          <p:cNvSpPr>
            <a:spLocks noChangeAspect="1"/>
          </p:cNvSpPr>
          <p:nvPr/>
        </p:nvSpPr>
        <p:spPr bwMode="auto">
          <a:xfrm>
            <a:off x="598794" y="3145162"/>
            <a:ext cx="330516" cy="279891"/>
          </a:xfrm>
          <a:custGeom>
            <a:avLst/>
            <a:gdLst>
              <a:gd name="T0" fmla="*/ 36 w 3778"/>
              <a:gd name="T1" fmla="*/ 1130 h 3199"/>
              <a:gd name="T2" fmla="*/ 19 w 3778"/>
              <a:gd name="T3" fmla="*/ 1010 h 3199"/>
              <a:gd name="T4" fmla="*/ 291 w 3778"/>
              <a:gd name="T5" fmla="*/ 276 h 3199"/>
              <a:gd name="T6" fmla="*/ 958 w 3778"/>
              <a:gd name="T7" fmla="*/ 0 h 3199"/>
              <a:gd name="T8" fmla="*/ 1624 w 3778"/>
              <a:gd name="T9" fmla="*/ 276 h 3199"/>
              <a:gd name="T10" fmla="*/ 1895 w 3778"/>
              <a:gd name="T11" fmla="*/ 547 h 3199"/>
              <a:gd name="T12" fmla="*/ 2166 w 3778"/>
              <a:gd name="T13" fmla="*/ 276 h 3199"/>
              <a:gd name="T14" fmla="*/ 2833 w 3778"/>
              <a:gd name="T15" fmla="*/ 0 h 3199"/>
              <a:gd name="T16" fmla="*/ 3499 w 3778"/>
              <a:gd name="T17" fmla="*/ 276 h 3199"/>
              <a:gd name="T18" fmla="*/ 3771 w 3778"/>
              <a:gd name="T19" fmla="*/ 906 h 3199"/>
              <a:gd name="T20" fmla="*/ 3579 w 3778"/>
              <a:gd name="T21" fmla="*/ 1510 h 3199"/>
              <a:gd name="T22" fmla="*/ 2768 w 3778"/>
              <a:gd name="T23" fmla="*/ 1510 h 3199"/>
              <a:gd name="T24" fmla="*/ 2520 w 3778"/>
              <a:gd name="T25" fmla="*/ 1262 h 3199"/>
              <a:gd name="T26" fmla="*/ 1895 w 3778"/>
              <a:gd name="T27" fmla="*/ 1887 h 3199"/>
              <a:gd name="T28" fmla="*/ 1020 w 3778"/>
              <a:gd name="T29" fmla="*/ 1012 h 3199"/>
              <a:gd name="T30" fmla="*/ 522 w 3778"/>
              <a:gd name="T31" fmla="*/ 1510 h 3199"/>
              <a:gd name="T32" fmla="*/ 207 w 3778"/>
              <a:gd name="T33" fmla="*/ 1511 h 3199"/>
              <a:gd name="T34" fmla="*/ 1895 w 3778"/>
              <a:gd name="T35" fmla="*/ 3199 h 3199"/>
              <a:gd name="T36" fmla="*/ 3214 w 3778"/>
              <a:gd name="T37" fmla="*/ 1879 h 3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78" h="3199">
                <a:moveTo>
                  <a:pt x="36" y="1130"/>
                </a:moveTo>
                <a:cubicBezTo>
                  <a:pt x="19" y="1010"/>
                  <a:pt x="19" y="1010"/>
                  <a:pt x="19" y="1010"/>
                </a:cubicBezTo>
                <a:cubicBezTo>
                  <a:pt x="0" y="738"/>
                  <a:pt x="98" y="469"/>
                  <a:pt x="291" y="276"/>
                </a:cubicBezTo>
                <a:cubicBezTo>
                  <a:pt x="469" y="98"/>
                  <a:pt x="706" y="0"/>
                  <a:pt x="958" y="0"/>
                </a:cubicBezTo>
                <a:cubicBezTo>
                  <a:pt x="1209" y="0"/>
                  <a:pt x="1446" y="98"/>
                  <a:pt x="1624" y="276"/>
                </a:cubicBezTo>
                <a:cubicBezTo>
                  <a:pt x="1895" y="547"/>
                  <a:pt x="1895" y="547"/>
                  <a:pt x="1895" y="547"/>
                </a:cubicBezTo>
                <a:cubicBezTo>
                  <a:pt x="2166" y="276"/>
                  <a:pt x="2166" y="276"/>
                  <a:pt x="2166" y="276"/>
                </a:cubicBezTo>
                <a:cubicBezTo>
                  <a:pt x="2344" y="98"/>
                  <a:pt x="2581" y="0"/>
                  <a:pt x="2833" y="0"/>
                </a:cubicBezTo>
                <a:cubicBezTo>
                  <a:pt x="3084" y="0"/>
                  <a:pt x="3321" y="98"/>
                  <a:pt x="3499" y="276"/>
                </a:cubicBezTo>
                <a:cubicBezTo>
                  <a:pt x="3667" y="444"/>
                  <a:pt x="3764" y="668"/>
                  <a:pt x="3771" y="906"/>
                </a:cubicBezTo>
                <a:cubicBezTo>
                  <a:pt x="3778" y="1125"/>
                  <a:pt x="3710" y="1337"/>
                  <a:pt x="3579" y="1510"/>
                </a:cubicBezTo>
                <a:cubicBezTo>
                  <a:pt x="2768" y="1510"/>
                  <a:pt x="2768" y="1510"/>
                  <a:pt x="2768" y="1510"/>
                </a:cubicBezTo>
                <a:cubicBezTo>
                  <a:pt x="2520" y="1262"/>
                  <a:pt x="2520" y="1262"/>
                  <a:pt x="2520" y="1262"/>
                </a:cubicBezTo>
                <a:cubicBezTo>
                  <a:pt x="1895" y="1887"/>
                  <a:pt x="1895" y="1887"/>
                  <a:pt x="1895" y="1887"/>
                </a:cubicBezTo>
                <a:cubicBezTo>
                  <a:pt x="1020" y="1012"/>
                  <a:pt x="1020" y="1012"/>
                  <a:pt x="1020" y="1012"/>
                </a:cubicBezTo>
                <a:cubicBezTo>
                  <a:pt x="522" y="1510"/>
                  <a:pt x="522" y="1510"/>
                  <a:pt x="522" y="1510"/>
                </a:cubicBezTo>
                <a:cubicBezTo>
                  <a:pt x="207" y="1511"/>
                  <a:pt x="207" y="1511"/>
                  <a:pt x="207" y="1511"/>
                </a:cubicBezTo>
                <a:cubicBezTo>
                  <a:pt x="1895" y="3199"/>
                  <a:pt x="1895" y="3199"/>
                  <a:pt x="1895" y="3199"/>
                </a:cubicBezTo>
                <a:cubicBezTo>
                  <a:pt x="3214" y="1879"/>
                  <a:pt x="3214" y="1879"/>
                  <a:pt x="3214" y="1879"/>
                </a:cubicBezTo>
              </a:path>
            </a:pathLst>
          </a:custGeom>
          <a:noFill/>
          <a:ln w="9525" cap="sq">
            <a:solidFill>
              <a:srgbClr val="50E6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lin ang="5400000" scaled="1"/>
              </a:gradFill>
            </a:endParaRPr>
          </a:p>
        </p:txBody>
      </p:sp>
      <p:sp>
        <p:nvSpPr>
          <p:cNvPr id="2" name="Title 1"/>
          <p:cNvSpPr>
            <a:spLocks noGrp="1"/>
          </p:cNvSpPr>
          <p:nvPr>
            <p:ph type="title"/>
          </p:nvPr>
        </p:nvSpPr>
        <p:spPr>
          <a:xfrm>
            <a:off x="1122595" y="3035808"/>
            <a:ext cx="10152046" cy="498598"/>
          </a:xfrm>
        </p:spPr>
        <p:txBody>
          <a:bodyPr/>
          <a:lstStyle/>
          <a:p>
            <a:r>
              <a:rPr lang="en-US"/>
              <a:t>Proactive app health  &amp; remediation </a:t>
            </a:r>
          </a:p>
        </p:txBody>
      </p:sp>
    </p:spTree>
    <p:extLst>
      <p:ext uri="{BB962C8B-B14F-4D97-AF65-F5344CB8AC3E}">
        <p14:creationId xmlns:p14="http://schemas.microsoft.com/office/powerpoint/2010/main" val="196546266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BF15BD-001C-49B3-9A01-B39DEDA47564}"/>
              </a:ext>
            </a:extLst>
          </p:cNvPr>
          <p:cNvSpPr>
            <a:spLocks noGrp="1"/>
          </p:cNvSpPr>
          <p:nvPr>
            <p:ph type="title"/>
          </p:nvPr>
        </p:nvSpPr>
        <p:spPr>
          <a:xfrm>
            <a:off x="585216" y="2309812"/>
            <a:ext cx="3182027" cy="553998"/>
          </a:xfrm>
        </p:spPr>
        <p:txBody>
          <a:bodyPr/>
          <a:lstStyle/>
          <a:p>
            <a:r>
              <a:rPr lang="en-US"/>
              <a:t>Agenda</a:t>
            </a:r>
          </a:p>
        </p:txBody>
      </p:sp>
      <p:sp>
        <p:nvSpPr>
          <p:cNvPr id="7" name="Text Placeholder 6">
            <a:extLst>
              <a:ext uri="{FF2B5EF4-FFF2-40B4-BE49-F238E27FC236}">
                <a16:creationId xmlns:a16="http://schemas.microsoft.com/office/drawing/2014/main" id="{61F6BD0B-C4D8-42DE-A3A7-50D8219CE639}"/>
              </a:ext>
            </a:extLst>
          </p:cNvPr>
          <p:cNvSpPr>
            <a:spLocks noGrp="1"/>
          </p:cNvSpPr>
          <p:nvPr>
            <p:ph type="body" sz="quarter" idx="11"/>
          </p:nvPr>
        </p:nvSpPr>
        <p:spPr>
          <a:xfrm>
            <a:off x="4354523" y="2309812"/>
            <a:ext cx="7254865" cy="2289858"/>
          </a:xfrm>
        </p:spPr>
        <p:txBody>
          <a:bodyPr/>
          <a:lstStyle/>
          <a:p>
            <a:r>
              <a:rPr lang="en-US"/>
              <a:t>Our vision for Microsoft 365 Apps servicing</a:t>
            </a:r>
          </a:p>
          <a:p>
            <a:r>
              <a:rPr lang="en-US"/>
              <a:t>Intelligent insights &amp; controls</a:t>
            </a:r>
          </a:p>
          <a:p>
            <a:r>
              <a:rPr lang="en-US"/>
              <a:t>Predictable cadence &amp; servicing automation</a:t>
            </a:r>
          </a:p>
          <a:p>
            <a:r>
              <a:rPr lang="en-US"/>
              <a:t>Proactive app health  &amp; remediation  </a:t>
            </a:r>
          </a:p>
        </p:txBody>
      </p:sp>
    </p:spTree>
    <p:extLst>
      <p:ext uri="{BB962C8B-B14F-4D97-AF65-F5344CB8AC3E}">
        <p14:creationId xmlns:p14="http://schemas.microsoft.com/office/powerpoint/2010/main" val="417856549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FDB61-9194-46F1-ADCF-8B15CBFEFAF8}"/>
              </a:ext>
            </a:extLst>
          </p:cNvPr>
          <p:cNvSpPr>
            <a:spLocks noGrp="1"/>
          </p:cNvSpPr>
          <p:nvPr>
            <p:ph type="title"/>
          </p:nvPr>
        </p:nvSpPr>
        <p:spPr>
          <a:xfrm>
            <a:off x="588263" y="457200"/>
            <a:ext cx="11018520" cy="553998"/>
          </a:xfrm>
        </p:spPr>
        <p:txBody>
          <a:bodyPr/>
          <a:lstStyle/>
          <a:p>
            <a:r>
              <a:rPr lang="en-US"/>
              <a:t>Insights and alerting</a:t>
            </a:r>
          </a:p>
        </p:txBody>
      </p:sp>
      <p:sp>
        <p:nvSpPr>
          <p:cNvPr id="3" name="Rectangle 2">
            <a:extLst>
              <a:ext uri="{FF2B5EF4-FFF2-40B4-BE49-F238E27FC236}">
                <a16:creationId xmlns:a16="http://schemas.microsoft.com/office/drawing/2014/main" id="{1C02B894-DDE6-4436-9F88-508C52F16512}"/>
              </a:ext>
            </a:extLst>
          </p:cNvPr>
          <p:cNvSpPr/>
          <p:nvPr/>
        </p:nvSpPr>
        <p:spPr>
          <a:xfrm>
            <a:off x="588261" y="1688210"/>
            <a:ext cx="4754022" cy="1923604"/>
          </a:xfrm>
          <a:prstGeom prst="rect">
            <a:avLst/>
          </a:prstGeom>
        </p:spPr>
        <p:txBody>
          <a:bodyPr wrap="square" lIns="0" tIns="0" rIns="0" bIns="0">
            <a:spAutoFit/>
          </a:bodyPr>
          <a:lstStyle/>
          <a:p>
            <a:pPr defTabSz="894257" fontAlgn="base">
              <a:spcBef>
                <a:spcPct val="0"/>
              </a:spcBef>
              <a:spcAft>
                <a:spcPts val="1765"/>
              </a:spcAft>
              <a:buClr>
                <a:srgbClr val="0078D4"/>
              </a:buClr>
              <a:defRPr/>
            </a:pPr>
            <a:r>
              <a:rPr lang="en-US" sz="2000" kern="0">
                <a:solidFill>
                  <a:srgbClr val="2F2F2F"/>
                </a:solidFill>
                <a:cs typeface="Segoe UI Semibold" panose="020B0702040204020203" pitchFamily="34" charset="0"/>
              </a:rPr>
              <a:t>Tenant health overview and trends</a:t>
            </a:r>
          </a:p>
          <a:p>
            <a:pPr defTabSz="894257" fontAlgn="base">
              <a:spcBef>
                <a:spcPct val="0"/>
              </a:spcBef>
              <a:spcAft>
                <a:spcPts val="1765"/>
              </a:spcAft>
              <a:buClr>
                <a:srgbClr val="0078D4"/>
              </a:buClr>
              <a:defRPr/>
            </a:pPr>
            <a:r>
              <a:rPr lang="en-US" sz="2000" kern="0">
                <a:solidFill>
                  <a:srgbClr val="2F2F2F"/>
                </a:solidFill>
                <a:cs typeface="Segoe UI Semibold" panose="020B0702040204020203" pitchFamily="34" charset="0"/>
              </a:rPr>
              <a:t>Regressions of performance or reliability </a:t>
            </a:r>
          </a:p>
          <a:p>
            <a:pPr defTabSz="894257" fontAlgn="base">
              <a:spcBef>
                <a:spcPct val="0"/>
              </a:spcBef>
              <a:spcAft>
                <a:spcPts val="1765"/>
              </a:spcAft>
              <a:buClr>
                <a:srgbClr val="0078D4"/>
              </a:buClr>
              <a:defRPr/>
            </a:pPr>
            <a:r>
              <a:rPr lang="en-US" sz="2000" kern="0">
                <a:solidFill>
                  <a:srgbClr val="2F2F2F"/>
                </a:solidFill>
                <a:cs typeface="Segoe UI Semibold" panose="020B0702040204020203" pitchFamily="34" charset="0"/>
              </a:rPr>
              <a:t>Diagnostics data coverage  </a:t>
            </a:r>
          </a:p>
          <a:p>
            <a:pPr defTabSz="894257" fontAlgn="base">
              <a:spcBef>
                <a:spcPct val="0"/>
              </a:spcBef>
              <a:spcAft>
                <a:spcPts val="1765"/>
              </a:spcAft>
              <a:buClr>
                <a:srgbClr val="0078D4"/>
              </a:buClr>
              <a:defRPr/>
            </a:pPr>
            <a:r>
              <a:rPr lang="en-US" sz="2000" kern="0">
                <a:solidFill>
                  <a:srgbClr val="2F2F2F"/>
                </a:solidFill>
                <a:cs typeface="Segoe UI Semibold" panose="020B0702040204020203" pitchFamily="34" charset="0"/>
              </a:rPr>
              <a:t>Activity in recommended channels</a:t>
            </a:r>
          </a:p>
        </p:txBody>
      </p:sp>
      <p:grpSp>
        <p:nvGrpSpPr>
          <p:cNvPr id="9" name="Group 8">
            <a:extLst>
              <a:ext uri="{FF2B5EF4-FFF2-40B4-BE49-F238E27FC236}">
                <a16:creationId xmlns:a16="http://schemas.microsoft.com/office/drawing/2014/main" id="{998BB604-706B-47DD-BFB1-885FD5ED6DA1}"/>
              </a:ext>
            </a:extLst>
          </p:cNvPr>
          <p:cNvGrpSpPr/>
          <p:nvPr/>
        </p:nvGrpSpPr>
        <p:grpSpPr>
          <a:xfrm>
            <a:off x="5232828" y="1540000"/>
            <a:ext cx="7455266" cy="4616589"/>
            <a:chOff x="5232828" y="1540000"/>
            <a:chExt cx="7455266" cy="4616589"/>
          </a:xfrm>
        </p:grpSpPr>
        <p:pic>
          <p:nvPicPr>
            <p:cNvPr id="6" name="Picture 5">
              <a:extLst>
                <a:ext uri="{FF2B5EF4-FFF2-40B4-BE49-F238E27FC236}">
                  <a16:creationId xmlns:a16="http://schemas.microsoft.com/office/drawing/2014/main" id="{B0E7C40A-2104-4F50-97D9-459936A44C8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746947" y="1817916"/>
              <a:ext cx="5066460" cy="3346704"/>
            </a:xfrm>
            <a:prstGeom prst="rect">
              <a:avLst/>
            </a:prstGeom>
            <a:ln>
              <a:noFill/>
            </a:ln>
            <a:effectLst/>
          </p:spPr>
        </p:pic>
        <p:pic>
          <p:nvPicPr>
            <p:cNvPr id="33" name="Picture 32">
              <a:extLst>
                <a:ext uri="{FF2B5EF4-FFF2-40B4-BE49-F238E27FC236}">
                  <a16:creationId xmlns:a16="http://schemas.microsoft.com/office/drawing/2014/main" id="{A6E1FC59-8AF1-4CC2-BFD4-B07DEFEE1BA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1130654" y="1817916"/>
              <a:ext cx="595992" cy="149677"/>
            </a:xfrm>
            <a:prstGeom prst="rect">
              <a:avLst/>
            </a:prstGeom>
            <a:ln>
              <a:noFill/>
            </a:ln>
            <a:effectLst/>
          </p:spPr>
        </p:pic>
        <p:sp>
          <p:nvSpPr>
            <p:cNvPr id="7" name="Rectangle 6">
              <a:extLst>
                <a:ext uri="{FF2B5EF4-FFF2-40B4-BE49-F238E27FC236}">
                  <a16:creationId xmlns:a16="http://schemas.microsoft.com/office/drawing/2014/main" id="{A685D2CC-9692-4E2F-8DE1-876F86A6BCD3}"/>
                </a:ext>
              </a:extLst>
            </p:cNvPr>
            <p:cNvSpPr/>
            <p:nvPr/>
          </p:nvSpPr>
          <p:spPr bwMode="auto">
            <a:xfrm>
              <a:off x="7690585" y="2517850"/>
              <a:ext cx="4081112" cy="2811337"/>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a:extLst>
                <a:ext uri="{FF2B5EF4-FFF2-40B4-BE49-F238E27FC236}">
                  <a16:creationId xmlns:a16="http://schemas.microsoft.com/office/drawing/2014/main" id="{8E3FD4D4-97E1-49E8-87DB-4F1A1252E02A}"/>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l="16055" t="21329"/>
            <a:stretch/>
          </p:blipFill>
          <p:spPr>
            <a:xfrm>
              <a:off x="7719465" y="2531444"/>
              <a:ext cx="3920687" cy="2066843"/>
            </a:xfrm>
            <a:prstGeom prst="rect">
              <a:avLst/>
            </a:prstGeom>
            <a:ln>
              <a:noFill/>
            </a:ln>
            <a:effectLst/>
          </p:spPr>
        </p:pic>
        <p:pic>
          <p:nvPicPr>
            <p:cNvPr id="5" name="Picture 4">
              <a:extLst>
                <a:ext uri="{FF2B5EF4-FFF2-40B4-BE49-F238E27FC236}">
                  <a16:creationId xmlns:a16="http://schemas.microsoft.com/office/drawing/2014/main" id="{F23CADBA-B8D0-4022-8F75-DB195CEFCED7}"/>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5232828" y="1540000"/>
              <a:ext cx="7455266" cy="4616589"/>
            </a:xfrm>
            <a:custGeom>
              <a:avLst/>
              <a:gdLst>
                <a:gd name="connsiteX0" fmla="*/ 1519441 w 7455266"/>
                <a:gd name="connsiteY0" fmla="*/ 289361 h 4616589"/>
                <a:gd name="connsiteX1" fmla="*/ 1519441 w 7455266"/>
                <a:gd name="connsiteY1" fmla="*/ 3617966 h 4616589"/>
                <a:gd name="connsiteX2" fmla="*/ 6484709 w 7455266"/>
                <a:gd name="connsiteY2" fmla="*/ 3617966 h 4616589"/>
                <a:gd name="connsiteX3" fmla="*/ 6484709 w 7455266"/>
                <a:gd name="connsiteY3" fmla="*/ 289361 h 4616589"/>
                <a:gd name="connsiteX4" fmla="*/ 0 w 7455266"/>
                <a:gd name="connsiteY4" fmla="*/ 0 h 4616589"/>
                <a:gd name="connsiteX5" fmla="*/ 7455266 w 7455266"/>
                <a:gd name="connsiteY5" fmla="*/ 0 h 4616589"/>
                <a:gd name="connsiteX6" fmla="*/ 7455266 w 7455266"/>
                <a:gd name="connsiteY6" fmla="*/ 4616589 h 4616589"/>
                <a:gd name="connsiteX7" fmla="*/ 0 w 7455266"/>
                <a:gd name="connsiteY7" fmla="*/ 4616589 h 461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55266" h="4616589">
                  <a:moveTo>
                    <a:pt x="1519441" y="289361"/>
                  </a:moveTo>
                  <a:lnTo>
                    <a:pt x="1519441" y="3617966"/>
                  </a:lnTo>
                  <a:lnTo>
                    <a:pt x="6484709" y="3617966"/>
                  </a:lnTo>
                  <a:lnTo>
                    <a:pt x="6484709" y="289361"/>
                  </a:lnTo>
                  <a:close/>
                  <a:moveTo>
                    <a:pt x="0" y="0"/>
                  </a:moveTo>
                  <a:lnTo>
                    <a:pt x="7455266" y="0"/>
                  </a:lnTo>
                  <a:lnTo>
                    <a:pt x="7455266" y="4616589"/>
                  </a:lnTo>
                  <a:lnTo>
                    <a:pt x="0" y="4616589"/>
                  </a:lnTo>
                  <a:close/>
                </a:path>
              </a:pathLst>
            </a:custGeom>
          </p:spPr>
        </p:pic>
      </p:grpSp>
    </p:spTree>
    <p:extLst>
      <p:ext uri="{BB962C8B-B14F-4D97-AF65-F5344CB8AC3E}">
        <p14:creationId xmlns:p14="http://schemas.microsoft.com/office/powerpoint/2010/main" val="425767117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FDB61-9194-46F1-ADCF-8B15CBFEFAF8}"/>
              </a:ext>
            </a:extLst>
          </p:cNvPr>
          <p:cNvSpPr>
            <a:spLocks noGrp="1"/>
          </p:cNvSpPr>
          <p:nvPr>
            <p:ph type="title"/>
          </p:nvPr>
        </p:nvSpPr>
        <p:spPr>
          <a:xfrm>
            <a:off x="588263" y="457200"/>
            <a:ext cx="11018520" cy="553998"/>
          </a:xfrm>
        </p:spPr>
        <p:txBody>
          <a:bodyPr/>
          <a:lstStyle/>
          <a:p>
            <a:r>
              <a:rPr lang="en-US"/>
              <a:t>OneDrive deployment reports</a:t>
            </a:r>
          </a:p>
        </p:txBody>
      </p:sp>
      <p:sp>
        <p:nvSpPr>
          <p:cNvPr id="3" name="Rectangle 2">
            <a:extLst>
              <a:ext uri="{FF2B5EF4-FFF2-40B4-BE49-F238E27FC236}">
                <a16:creationId xmlns:a16="http://schemas.microsoft.com/office/drawing/2014/main" id="{1C02B894-DDE6-4436-9F88-508C52F16512}"/>
              </a:ext>
            </a:extLst>
          </p:cNvPr>
          <p:cNvSpPr/>
          <p:nvPr/>
        </p:nvSpPr>
        <p:spPr>
          <a:xfrm>
            <a:off x="588261" y="1688210"/>
            <a:ext cx="4754022" cy="923330"/>
          </a:xfrm>
          <a:prstGeom prst="rect">
            <a:avLst/>
          </a:prstGeom>
        </p:spPr>
        <p:txBody>
          <a:bodyPr wrap="square" lIns="0" tIns="0" rIns="0" bIns="0">
            <a:spAutoFit/>
          </a:bodyPr>
          <a:lstStyle/>
          <a:p>
            <a:pPr defTabSz="894257" fontAlgn="base">
              <a:spcBef>
                <a:spcPct val="0"/>
              </a:spcBef>
              <a:spcAft>
                <a:spcPts val="1765"/>
              </a:spcAft>
              <a:buClr>
                <a:srgbClr val="0078D4"/>
              </a:buClr>
              <a:defRPr/>
            </a:pPr>
            <a:r>
              <a:rPr lang="en-US" sz="2000" kern="0">
                <a:solidFill>
                  <a:srgbClr val="0078D4"/>
                </a:solidFill>
                <a:latin typeface="+mj-lt"/>
                <a:cs typeface="Segoe UI Semibold" panose="020B0702040204020203" pitchFamily="34" charset="0"/>
              </a:rPr>
              <a:t>Monitor your KFM rollout</a:t>
            </a:r>
            <a:br>
              <a:rPr lang="en-US" sz="2000" kern="0">
                <a:solidFill>
                  <a:srgbClr val="0078D4"/>
                </a:solidFill>
                <a:latin typeface="+mj-lt"/>
                <a:cs typeface="Segoe UI Semibold" panose="020B0702040204020203" pitchFamily="34" charset="0"/>
              </a:rPr>
            </a:br>
            <a:r>
              <a:rPr lang="en-US" sz="2000" kern="0">
                <a:solidFill>
                  <a:srgbClr val="2F2F2F"/>
                </a:solidFill>
                <a:cs typeface="Segoe UI Semibold" panose="020B0702040204020203" pitchFamily="34" charset="0"/>
              </a:rPr>
              <a:t>See which devices are successfully opted into Known Folder Move</a:t>
            </a:r>
          </a:p>
        </p:txBody>
      </p:sp>
      <p:grpSp>
        <p:nvGrpSpPr>
          <p:cNvPr id="9" name="Group 8">
            <a:extLst>
              <a:ext uri="{FF2B5EF4-FFF2-40B4-BE49-F238E27FC236}">
                <a16:creationId xmlns:a16="http://schemas.microsoft.com/office/drawing/2014/main" id="{B9DBD73D-7899-4B41-AADE-A12FD94B7051}"/>
              </a:ext>
            </a:extLst>
          </p:cNvPr>
          <p:cNvGrpSpPr/>
          <p:nvPr/>
        </p:nvGrpSpPr>
        <p:grpSpPr>
          <a:xfrm>
            <a:off x="5232828" y="1540000"/>
            <a:ext cx="7455266" cy="4616589"/>
            <a:chOff x="5232828" y="1540000"/>
            <a:chExt cx="7455266" cy="4616589"/>
          </a:xfrm>
        </p:grpSpPr>
        <p:pic>
          <p:nvPicPr>
            <p:cNvPr id="4" name="Picture 3" descr="A screenshot of a cell phone&#10;&#10;Description automatically generated">
              <a:extLst>
                <a:ext uri="{FF2B5EF4-FFF2-40B4-BE49-F238E27FC236}">
                  <a16:creationId xmlns:a16="http://schemas.microsoft.com/office/drawing/2014/main" id="{388BE6B4-69CF-4BB4-9273-4C56A748274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749097" y="1820619"/>
              <a:ext cx="5086099" cy="3346704"/>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6893BA33-9F07-4A68-A764-ED2A8956F4AE}"/>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1080283" y="1820619"/>
              <a:ext cx="643502" cy="3346704"/>
            </a:xfrm>
            <a:custGeom>
              <a:avLst/>
              <a:gdLst>
                <a:gd name="connsiteX0" fmla="*/ 0 w 643502"/>
                <a:gd name="connsiteY0" fmla="*/ 0 h 3346704"/>
                <a:gd name="connsiteX1" fmla="*/ 643502 w 643502"/>
                <a:gd name="connsiteY1" fmla="*/ 0 h 3346704"/>
                <a:gd name="connsiteX2" fmla="*/ 643502 w 643502"/>
                <a:gd name="connsiteY2" fmla="*/ 3346704 h 3346704"/>
                <a:gd name="connsiteX3" fmla="*/ 0 w 643502"/>
                <a:gd name="connsiteY3" fmla="*/ 3346704 h 3346704"/>
                <a:gd name="connsiteX4" fmla="*/ 0 w 643502"/>
                <a:gd name="connsiteY4" fmla="*/ 3245770 h 3346704"/>
                <a:gd name="connsiteX5" fmla="*/ 629725 w 643502"/>
                <a:gd name="connsiteY5" fmla="*/ 3245770 h 3346704"/>
                <a:gd name="connsiteX6" fmla="*/ 629725 w 643502"/>
                <a:gd name="connsiteY6" fmla="*/ 292564 h 3346704"/>
                <a:gd name="connsiteX7" fmla="*/ 0 w 643502"/>
                <a:gd name="connsiteY7" fmla="*/ 292564 h 334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3502" h="3346704">
                  <a:moveTo>
                    <a:pt x="0" y="0"/>
                  </a:moveTo>
                  <a:lnTo>
                    <a:pt x="643502" y="0"/>
                  </a:lnTo>
                  <a:lnTo>
                    <a:pt x="643502" y="3346704"/>
                  </a:lnTo>
                  <a:lnTo>
                    <a:pt x="0" y="3346704"/>
                  </a:lnTo>
                  <a:lnTo>
                    <a:pt x="0" y="3245770"/>
                  </a:lnTo>
                  <a:lnTo>
                    <a:pt x="629725" y="3245770"/>
                  </a:lnTo>
                  <a:lnTo>
                    <a:pt x="629725" y="292564"/>
                  </a:lnTo>
                  <a:lnTo>
                    <a:pt x="0" y="292564"/>
                  </a:lnTo>
                  <a:close/>
                </a:path>
              </a:pathLst>
            </a:custGeom>
          </p:spPr>
        </p:pic>
        <p:pic>
          <p:nvPicPr>
            <p:cNvPr id="5" name="Picture 4">
              <a:extLst>
                <a:ext uri="{FF2B5EF4-FFF2-40B4-BE49-F238E27FC236}">
                  <a16:creationId xmlns:a16="http://schemas.microsoft.com/office/drawing/2014/main" id="{F23CADBA-B8D0-4022-8F75-DB195CEFCED7}"/>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232828" y="1540000"/>
              <a:ext cx="7455266" cy="4616589"/>
            </a:xfrm>
            <a:custGeom>
              <a:avLst/>
              <a:gdLst>
                <a:gd name="connsiteX0" fmla="*/ 1519441 w 7455266"/>
                <a:gd name="connsiteY0" fmla="*/ 289361 h 4616589"/>
                <a:gd name="connsiteX1" fmla="*/ 1519441 w 7455266"/>
                <a:gd name="connsiteY1" fmla="*/ 3617966 h 4616589"/>
                <a:gd name="connsiteX2" fmla="*/ 6484709 w 7455266"/>
                <a:gd name="connsiteY2" fmla="*/ 3617966 h 4616589"/>
                <a:gd name="connsiteX3" fmla="*/ 6484709 w 7455266"/>
                <a:gd name="connsiteY3" fmla="*/ 289361 h 4616589"/>
                <a:gd name="connsiteX4" fmla="*/ 0 w 7455266"/>
                <a:gd name="connsiteY4" fmla="*/ 0 h 4616589"/>
                <a:gd name="connsiteX5" fmla="*/ 7455266 w 7455266"/>
                <a:gd name="connsiteY5" fmla="*/ 0 h 4616589"/>
                <a:gd name="connsiteX6" fmla="*/ 7455266 w 7455266"/>
                <a:gd name="connsiteY6" fmla="*/ 4616589 h 4616589"/>
                <a:gd name="connsiteX7" fmla="*/ 0 w 7455266"/>
                <a:gd name="connsiteY7" fmla="*/ 4616589 h 461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55266" h="4616589">
                  <a:moveTo>
                    <a:pt x="1519441" y="289361"/>
                  </a:moveTo>
                  <a:lnTo>
                    <a:pt x="1519441" y="3617966"/>
                  </a:lnTo>
                  <a:lnTo>
                    <a:pt x="6484709" y="3617966"/>
                  </a:lnTo>
                  <a:lnTo>
                    <a:pt x="6484709" y="289361"/>
                  </a:lnTo>
                  <a:close/>
                  <a:moveTo>
                    <a:pt x="0" y="0"/>
                  </a:moveTo>
                  <a:lnTo>
                    <a:pt x="7455266" y="0"/>
                  </a:lnTo>
                  <a:lnTo>
                    <a:pt x="7455266" y="4616589"/>
                  </a:lnTo>
                  <a:lnTo>
                    <a:pt x="0" y="4616589"/>
                  </a:lnTo>
                  <a:close/>
                </a:path>
              </a:pathLst>
            </a:custGeom>
          </p:spPr>
        </p:pic>
      </p:grpSp>
    </p:spTree>
    <p:extLst>
      <p:ext uri="{BB962C8B-B14F-4D97-AF65-F5344CB8AC3E}">
        <p14:creationId xmlns:p14="http://schemas.microsoft.com/office/powerpoint/2010/main" val="229235531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FDB61-9194-46F1-ADCF-8B15CBFEFAF8}"/>
              </a:ext>
            </a:extLst>
          </p:cNvPr>
          <p:cNvSpPr>
            <a:spLocks noGrp="1"/>
          </p:cNvSpPr>
          <p:nvPr>
            <p:ph type="title"/>
          </p:nvPr>
        </p:nvSpPr>
        <p:spPr>
          <a:xfrm>
            <a:off x="588263" y="457200"/>
            <a:ext cx="11018520" cy="553998"/>
          </a:xfrm>
        </p:spPr>
        <p:txBody>
          <a:bodyPr/>
          <a:lstStyle/>
          <a:p>
            <a:r>
              <a:rPr lang="en-US"/>
              <a:t>OneDrive operational reports</a:t>
            </a:r>
          </a:p>
        </p:txBody>
      </p:sp>
      <p:sp>
        <p:nvSpPr>
          <p:cNvPr id="3" name="Rectangle 2">
            <a:extLst>
              <a:ext uri="{FF2B5EF4-FFF2-40B4-BE49-F238E27FC236}">
                <a16:creationId xmlns:a16="http://schemas.microsoft.com/office/drawing/2014/main" id="{1C02B894-DDE6-4436-9F88-508C52F16512}"/>
              </a:ext>
            </a:extLst>
          </p:cNvPr>
          <p:cNvSpPr/>
          <p:nvPr/>
        </p:nvSpPr>
        <p:spPr>
          <a:xfrm>
            <a:off x="588261" y="1688210"/>
            <a:ext cx="4754022" cy="2308324"/>
          </a:xfrm>
          <a:prstGeom prst="rect">
            <a:avLst/>
          </a:prstGeom>
        </p:spPr>
        <p:txBody>
          <a:bodyPr wrap="square" lIns="0" tIns="0" rIns="0" bIns="0">
            <a:spAutoFit/>
          </a:bodyPr>
          <a:lstStyle/>
          <a:p>
            <a:pPr defTabSz="894257" fontAlgn="base">
              <a:spcBef>
                <a:spcPct val="0"/>
              </a:spcBef>
              <a:spcAft>
                <a:spcPts val="1765"/>
              </a:spcAft>
              <a:buClr>
                <a:srgbClr val="0078D4"/>
              </a:buClr>
              <a:defRPr/>
            </a:pPr>
            <a:r>
              <a:rPr lang="en-US" sz="2000" kern="0">
                <a:solidFill>
                  <a:srgbClr val="0078D4"/>
                </a:solidFill>
                <a:latin typeface="+mj-lt"/>
                <a:cs typeface="Segoe UI Semibold" panose="020B0702040204020203" pitchFamily="34" charset="0"/>
              </a:rPr>
              <a:t>Look up device insights</a:t>
            </a:r>
            <a:br>
              <a:rPr lang="en-US" sz="2000" kern="0">
                <a:solidFill>
                  <a:srgbClr val="2F2F2F"/>
                </a:solidFill>
                <a:cs typeface="Segoe UI Semibold" panose="020B0702040204020203" pitchFamily="34" charset="0"/>
              </a:rPr>
            </a:br>
            <a:r>
              <a:rPr lang="en-US" sz="2000" kern="0">
                <a:solidFill>
                  <a:srgbClr val="2F2F2F"/>
                </a:solidFill>
                <a:cs typeface="Segoe UI Semibold" panose="020B0702040204020203" pitchFamily="34" charset="0"/>
              </a:rPr>
              <a:t>Check sync status of individual devices</a:t>
            </a:r>
          </a:p>
          <a:p>
            <a:pPr defTabSz="894257" fontAlgn="base">
              <a:spcBef>
                <a:spcPct val="0"/>
              </a:spcBef>
              <a:spcAft>
                <a:spcPts val="1765"/>
              </a:spcAft>
              <a:buClr>
                <a:srgbClr val="0078D4"/>
              </a:buClr>
              <a:defRPr/>
            </a:pPr>
            <a:r>
              <a:rPr lang="en-US" sz="2000" kern="0">
                <a:solidFill>
                  <a:srgbClr val="0078D4"/>
                </a:solidFill>
                <a:latin typeface="+mj-lt"/>
                <a:cs typeface="Segoe UI Semibold" panose="020B0702040204020203" pitchFamily="34" charset="0"/>
              </a:rPr>
              <a:t>Drive down sync errors</a:t>
            </a:r>
            <a:br>
              <a:rPr lang="en-US" sz="2000" kern="0">
                <a:solidFill>
                  <a:srgbClr val="0078D4"/>
                </a:solidFill>
                <a:latin typeface="+mj-lt"/>
                <a:cs typeface="Segoe UI Semibold" panose="020B0702040204020203" pitchFamily="34" charset="0"/>
              </a:rPr>
            </a:br>
            <a:r>
              <a:rPr lang="en-US" sz="2000" kern="0">
                <a:solidFill>
                  <a:srgbClr val="2F2F2F"/>
                </a:solidFill>
                <a:cs typeface="Segoe UI Semibold" panose="020B0702040204020203" pitchFamily="34" charset="0"/>
              </a:rPr>
              <a:t>See errors on each device to proactively solve end user problems</a:t>
            </a:r>
          </a:p>
          <a:p>
            <a:pPr defTabSz="894257" fontAlgn="base">
              <a:spcBef>
                <a:spcPct val="0"/>
              </a:spcBef>
              <a:spcAft>
                <a:spcPts val="1765"/>
              </a:spcAft>
              <a:buClr>
                <a:srgbClr val="0078D4"/>
              </a:buClr>
              <a:defRPr/>
            </a:pPr>
            <a:r>
              <a:rPr lang="en-US" sz="2000" kern="0">
                <a:solidFill>
                  <a:srgbClr val="0078D4"/>
                </a:solidFill>
                <a:latin typeface="+mj-lt"/>
                <a:cs typeface="Segoe UI Semibold" panose="020B0702040204020203" pitchFamily="34" charset="0"/>
              </a:rPr>
              <a:t>Public Preview coming this year</a:t>
            </a:r>
          </a:p>
        </p:txBody>
      </p:sp>
      <p:grpSp>
        <p:nvGrpSpPr>
          <p:cNvPr id="20" name="Group 19">
            <a:extLst>
              <a:ext uri="{FF2B5EF4-FFF2-40B4-BE49-F238E27FC236}">
                <a16:creationId xmlns:a16="http://schemas.microsoft.com/office/drawing/2014/main" id="{A5C133D9-D196-4F8B-A94E-CE55E481EE33}"/>
              </a:ext>
            </a:extLst>
          </p:cNvPr>
          <p:cNvGrpSpPr/>
          <p:nvPr/>
        </p:nvGrpSpPr>
        <p:grpSpPr>
          <a:xfrm>
            <a:off x="5232828" y="1553001"/>
            <a:ext cx="7455266" cy="4616589"/>
            <a:chOff x="5232828" y="1553001"/>
            <a:chExt cx="7455266" cy="4616589"/>
          </a:xfrm>
        </p:grpSpPr>
        <p:pic>
          <p:nvPicPr>
            <p:cNvPr id="4" name="Picture 3" descr="A screenshot of a cell phone&#10;&#10;Description automatically generated">
              <a:extLst>
                <a:ext uri="{FF2B5EF4-FFF2-40B4-BE49-F238E27FC236}">
                  <a16:creationId xmlns:a16="http://schemas.microsoft.com/office/drawing/2014/main" id="{388BE6B4-69CF-4BB4-9273-4C56A748274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749097" y="1820619"/>
              <a:ext cx="5086099" cy="3346704"/>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6893BA33-9F07-4A68-A764-ED2A8956F4AE}"/>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1080283" y="1820619"/>
              <a:ext cx="643502" cy="3346704"/>
            </a:xfrm>
            <a:custGeom>
              <a:avLst/>
              <a:gdLst>
                <a:gd name="connsiteX0" fmla="*/ 0 w 643502"/>
                <a:gd name="connsiteY0" fmla="*/ 0 h 3346704"/>
                <a:gd name="connsiteX1" fmla="*/ 643502 w 643502"/>
                <a:gd name="connsiteY1" fmla="*/ 0 h 3346704"/>
                <a:gd name="connsiteX2" fmla="*/ 643502 w 643502"/>
                <a:gd name="connsiteY2" fmla="*/ 3346704 h 3346704"/>
                <a:gd name="connsiteX3" fmla="*/ 0 w 643502"/>
                <a:gd name="connsiteY3" fmla="*/ 3346704 h 3346704"/>
                <a:gd name="connsiteX4" fmla="*/ 0 w 643502"/>
                <a:gd name="connsiteY4" fmla="*/ 3245770 h 3346704"/>
                <a:gd name="connsiteX5" fmla="*/ 629725 w 643502"/>
                <a:gd name="connsiteY5" fmla="*/ 3245770 h 3346704"/>
                <a:gd name="connsiteX6" fmla="*/ 629725 w 643502"/>
                <a:gd name="connsiteY6" fmla="*/ 292564 h 3346704"/>
                <a:gd name="connsiteX7" fmla="*/ 0 w 643502"/>
                <a:gd name="connsiteY7" fmla="*/ 292564 h 334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3502" h="3346704">
                  <a:moveTo>
                    <a:pt x="0" y="0"/>
                  </a:moveTo>
                  <a:lnTo>
                    <a:pt x="643502" y="0"/>
                  </a:lnTo>
                  <a:lnTo>
                    <a:pt x="643502" y="3346704"/>
                  </a:lnTo>
                  <a:lnTo>
                    <a:pt x="0" y="3346704"/>
                  </a:lnTo>
                  <a:lnTo>
                    <a:pt x="0" y="3245770"/>
                  </a:lnTo>
                  <a:lnTo>
                    <a:pt x="629725" y="3245770"/>
                  </a:lnTo>
                  <a:lnTo>
                    <a:pt x="629725" y="292564"/>
                  </a:lnTo>
                  <a:lnTo>
                    <a:pt x="0" y="292564"/>
                  </a:lnTo>
                  <a:close/>
                </a:path>
              </a:pathLst>
            </a:custGeom>
          </p:spPr>
        </p:pic>
        <p:pic>
          <p:nvPicPr>
            <p:cNvPr id="6" name="Picture 5" descr="A screenshot of a computer&#10;&#10;Description automatically generated">
              <a:extLst>
                <a:ext uri="{FF2B5EF4-FFF2-40B4-BE49-F238E27FC236}">
                  <a16:creationId xmlns:a16="http://schemas.microsoft.com/office/drawing/2014/main" id="{646AA115-E2EF-41F1-AFFA-D95A9121C6E6}"/>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b="-324"/>
            <a:stretch/>
          </p:blipFill>
          <p:spPr>
            <a:xfrm>
              <a:off x="6916272" y="2748039"/>
              <a:ext cx="4758579" cy="2430486"/>
            </a:xfrm>
            <a:prstGeom prst="rect">
              <a:avLst/>
            </a:prstGeom>
          </p:spPr>
        </p:pic>
        <p:pic>
          <p:nvPicPr>
            <p:cNvPr id="18" name="Picture 17" descr="A screenshot of a computer&#10;&#10;Description automatically generated">
              <a:extLst>
                <a:ext uri="{FF2B5EF4-FFF2-40B4-BE49-F238E27FC236}">
                  <a16:creationId xmlns:a16="http://schemas.microsoft.com/office/drawing/2014/main" id="{D0B75779-83E1-4FB3-B4D5-1148C0E3FC9B}"/>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b="-274"/>
            <a:stretch/>
          </p:blipFill>
          <p:spPr>
            <a:xfrm>
              <a:off x="11153269" y="2312197"/>
              <a:ext cx="570516" cy="2866328"/>
            </a:xfrm>
            <a:custGeom>
              <a:avLst/>
              <a:gdLst>
                <a:gd name="connsiteX0" fmla="*/ 0 w 570516"/>
                <a:gd name="connsiteY0" fmla="*/ 0 h 2866328"/>
                <a:gd name="connsiteX1" fmla="*/ 570516 w 570516"/>
                <a:gd name="connsiteY1" fmla="*/ 0 h 2866328"/>
                <a:gd name="connsiteX2" fmla="*/ 570516 w 570516"/>
                <a:gd name="connsiteY2" fmla="*/ 2866328 h 2866328"/>
                <a:gd name="connsiteX3" fmla="*/ 0 w 570516"/>
                <a:gd name="connsiteY3" fmla="*/ 2866328 h 2866328"/>
                <a:gd name="connsiteX4" fmla="*/ 0 w 570516"/>
                <a:gd name="connsiteY4" fmla="*/ 2755708 h 2866328"/>
                <a:gd name="connsiteX5" fmla="*/ 535569 w 570516"/>
                <a:gd name="connsiteY5" fmla="*/ 2755708 h 2866328"/>
                <a:gd name="connsiteX6" fmla="*/ 535569 w 570516"/>
                <a:gd name="connsiteY6" fmla="*/ 220546 h 2866328"/>
                <a:gd name="connsiteX7" fmla="*/ 0 w 570516"/>
                <a:gd name="connsiteY7" fmla="*/ 220546 h 286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516" h="2866328">
                  <a:moveTo>
                    <a:pt x="0" y="0"/>
                  </a:moveTo>
                  <a:lnTo>
                    <a:pt x="570516" y="0"/>
                  </a:lnTo>
                  <a:lnTo>
                    <a:pt x="570516" y="2866328"/>
                  </a:lnTo>
                  <a:lnTo>
                    <a:pt x="0" y="2866328"/>
                  </a:lnTo>
                  <a:lnTo>
                    <a:pt x="0" y="2755708"/>
                  </a:lnTo>
                  <a:lnTo>
                    <a:pt x="535569" y="2755708"/>
                  </a:lnTo>
                  <a:lnTo>
                    <a:pt x="535569" y="220546"/>
                  </a:lnTo>
                  <a:lnTo>
                    <a:pt x="0" y="220546"/>
                  </a:lnTo>
                  <a:close/>
                </a:path>
              </a:pathLst>
            </a:custGeom>
          </p:spPr>
        </p:pic>
        <p:pic>
          <p:nvPicPr>
            <p:cNvPr id="5" name="Picture 4">
              <a:extLst>
                <a:ext uri="{FF2B5EF4-FFF2-40B4-BE49-F238E27FC236}">
                  <a16:creationId xmlns:a16="http://schemas.microsoft.com/office/drawing/2014/main" id="{F23CADBA-B8D0-4022-8F75-DB195CEFCED7}"/>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5232828" y="1553001"/>
              <a:ext cx="7455266" cy="4616589"/>
            </a:xfrm>
            <a:custGeom>
              <a:avLst/>
              <a:gdLst>
                <a:gd name="connsiteX0" fmla="*/ 1519441 w 7455266"/>
                <a:gd name="connsiteY0" fmla="*/ 289361 h 4616589"/>
                <a:gd name="connsiteX1" fmla="*/ 1519441 w 7455266"/>
                <a:gd name="connsiteY1" fmla="*/ 3617966 h 4616589"/>
                <a:gd name="connsiteX2" fmla="*/ 6484709 w 7455266"/>
                <a:gd name="connsiteY2" fmla="*/ 3617966 h 4616589"/>
                <a:gd name="connsiteX3" fmla="*/ 6484709 w 7455266"/>
                <a:gd name="connsiteY3" fmla="*/ 289361 h 4616589"/>
                <a:gd name="connsiteX4" fmla="*/ 0 w 7455266"/>
                <a:gd name="connsiteY4" fmla="*/ 0 h 4616589"/>
                <a:gd name="connsiteX5" fmla="*/ 7455266 w 7455266"/>
                <a:gd name="connsiteY5" fmla="*/ 0 h 4616589"/>
                <a:gd name="connsiteX6" fmla="*/ 7455266 w 7455266"/>
                <a:gd name="connsiteY6" fmla="*/ 4616589 h 4616589"/>
                <a:gd name="connsiteX7" fmla="*/ 0 w 7455266"/>
                <a:gd name="connsiteY7" fmla="*/ 4616589 h 461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55266" h="4616589">
                  <a:moveTo>
                    <a:pt x="1519441" y="289361"/>
                  </a:moveTo>
                  <a:lnTo>
                    <a:pt x="1519441" y="3617966"/>
                  </a:lnTo>
                  <a:lnTo>
                    <a:pt x="6484709" y="3617966"/>
                  </a:lnTo>
                  <a:lnTo>
                    <a:pt x="6484709" y="289361"/>
                  </a:lnTo>
                  <a:close/>
                  <a:moveTo>
                    <a:pt x="0" y="0"/>
                  </a:moveTo>
                  <a:lnTo>
                    <a:pt x="7455266" y="0"/>
                  </a:lnTo>
                  <a:lnTo>
                    <a:pt x="7455266" y="4616589"/>
                  </a:lnTo>
                  <a:lnTo>
                    <a:pt x="0" y="4616589"/>
                  </a:lnTo>
                  <a:close/>
                </a:path>
              </a:pathLst>
            </a:custGeom>
          </p:spPr>
        </p:pic>
        <p:pic>
          <p:nvPicPr>
            <p:cNvPr id="19" name="Picture 18" descr="A screenshot of a computer&#10;&#10;Description automatically generated">
              <a:extLst>
                <a:ext uri="{FF2B5EF4-FFF2-40B4-BE49-F238E27FC236}">
                  <a16:creationId xmlns:a16="http://schemas.microsoft.com/office/drawing/2014/main" id="{26A28642-2211-407A-A9FD-FA5C2412BB7C}"/>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6916273" y="2341225"/>
              <a:ext cx="1383480" cy="377785"/>
            </a:xfrm>
            <a:prstGeom prst="rect">
              <a:avLst/>
            </a:prstGeom>
          </p:spPr>
        </p:pic>
      </p:grpSp>
    </p:spTree>
    <p:extLst>
      <p:ext uri="{BB962C8B-B14F-4D97-AF65-F5344CB8AC3E}">
        <p14:creationId xmlns:p14="http://schemas.microsoft.com/office/powerpoint/2010/main" val="120577466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Demo</a:t>
            </a:r>
          </a:p>
        </p:txBody>
      </p:sp>
    </p:spTree>
    <p:extLst>
      <p:ext uri="{BB962C8B-B14F-4D97-AF65-F5344CB8AC3E}">
        <p14:creationId xmlns:p14="http://schemas.microsoft.com/office/powerpoint/2010/main" val="291073974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erson sitting on a bench&#10;&#10;Description automatically generated">
            <a:extLst>
              <a:ext uri="{FF2B5EF4-FFF2-40B4-BE49-F238E27FC236}">
                <a16:creationId xmlns:a16="http://schemas.microsoft.com/office/drawing/2014/main" id="{150FB837-4563-43FD-A6F8-0B898ABF5BA9}"/>
              </a:ext>
            </a:extLst>
          </p:cNvPr>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a:xfrm>
            <a:off x="9065075" y="187915"/>
            <a:ext cx="2932364" cy="6482177"/>
          </a:xfrm>
          <a:custGeom>
            <a:avLst/>
            <a:gdLst>
              <a:gd name="connsiteX0" fmla="*/ 0 w 2932364"/>
              <a:gd name="connsiteY0" fmla="*/ 0 h 6482177"/>
              <a:gd name="connsiteX1" fmla="*/ 2932364 w 2932364"/>
              <a:gd name="connsiteY1" fmla="*/ 0 h 6482177"/>
              <a:gd name="connsiteX2" fmla="*/ 2932364 w 2932364"/>
              <a:gd name="connsiteY2" fmla="*/ 6482177 h 6482177"/>
              <a:gd name="connsiteX3" fmla="*/ 0 w 2932364"/>
              <a:gd name="connsiteY3" fmla="*/ 6482177 h 6482177"/>
            </a:gdLst>
            <a:ahLst/>
            <a:cxnLst>
              <a:cxn ang="0">
                <a:pos x="connsiteX0" y="connsiteY0"/>
              </a:cxn>
              <a:cxn ang="0">
                <a:pos x="connsiteX1" y="connsiteY1"/>
              </a:cxn>
              <a:cxn ang="0">
                <a:pos x="connsiteX2" y="connsiteY2"/>
              </a:cxn>
              <a:cxn ang="0">
                <a:pos x="connsiteX3" y="connsiteY3"/>
              </a:cxn>
            </a:cxnLst>
            <a:rect l="l" t="t" r="r" b="b"/>
            <a:pathLst>
              <a:path w="2932364" h="6482177">
                <a:moveTo>
                  <a:pt x="0" y="0"/>
                </a:moveTo>
                <a:lnTo>
                  <a:pt x="2932364" y="0"/>
                </a:lnTo>
                <a:lnTo>
                  <a:pt x="2932364" y="6482177"/>
                </a:lnTo>
                <a:lnTo>
                  <a:pt x="0" y="6482177"/>
                </a:lnTo>
                <a:close/>
              </a:path>
            </a:pathLst>
          </a:custGeom>
        </p:spPr>
      </p:pic>
      <p:sp>
        <p:nvSpPr>
          <p:cNvPr id="21" name="Rectangle 20">
            <a:extLst>
              <a:ext uri="{FF2B5EF4-FFF2-40B4-BE49-F238E27FC236}">
                <a16:creationId xmlns:a16="http://schemas.microsoft.com/office/drawing/2014/main" id="{2B0814BB-47CB-4D43-B403-79765C90F939}"/>
              </a:ext>
            </a:extLst>
          </p:cNvPr>
          <p:cNvSpPr/>
          <p:nvPr/>
        </p:nvSpPr>
        <p:spPr>
          <a:xfrm>
            <a:off x="588261" y="1688210"/>
            <a:ext cx="3868062" cy="1990288"/>
          </a:xfrm>
          <a:prstGeom prst="rect">
            <a:avLst/>
          </a:prstGeom>
        </p:spPr>
        <p:txBody>
          <a:bodyPr wrap="square" lIns="0" tIns="0" rIns="0" bIns="0">
            <a:spAutoFit/>
          </a:bodyPr>
          <a:lstStyle/>
          <a:p>
            <a:pPr defTabSz="894429" fontAlgn="base">
              <a:spcBef>
                <a:spcPct val="0"/>
              </a:spcBef>
              <a:spcAft>
                <a:spcPts val="1000"/>
              </a:spcAft>
              <a:buClr>
                <a:srgbClr val="0078D4"/>
              </a:buClr>
              <a:defRPr/>
            </a:pPr>
            <a:r>
              <a:rPr lang="en-US" sz="1600">
                <a:solidFill>
                  <a:srgbClr val="0078D4"/>
                </a:solidFill>
                <a:latin typeface="+mj-lt"/>
                <a:cs typeface="Segoe UI Semibold" panose="020B0702040204020203" pitchFamily="34" charset="0"/>
              </a:rPr>
              <a:t>Office apps service</a:t>
            </a:r>
            <a:endParaRPr lang="en-US" sz="1600">
              <a:solidFill>
                <a:srgbClr val="2F2F2F"/>
              </a:solidFill>
              <a:latin typeface="+mj-lt"/>
              <a:cs typeface="Segoe UI Semibold" panose="020B0702040204020203" pitchFamily="34" charset="0"/>
            </a:endParaRPr>
          </a:p>
          <a:p>
            <a:pPr defTabSz="894429" fontAlgn="base">
              <a:spcBef>
                <a:spcPct val="0"/>
              </a:spcBef>
              <a:spcAft>
                <a:spcPts val="1000"/>
              </a:spcAft>
              <a:buClr>
                <a:srgbClr val="0078D4"/>
              </a:buClr>
              <a:defRPr/>
            </a:pPr>
            <a:r>
              <a:rPr lang="en-US" sz="2000">
                <a:solidFill>
                  <a:srgbClr val="2F2F2F"/>
                </a:solidFill>
                <a:cs typeface="Segoe UI Semibold" panose="020B0702040204020203" pitchFamily="34" charset="0"/>
              </a:rPr>
              <a:t>Inventory </a:t>
            </a:r>
          </a:p>
          <a:p>
            <a:pPr defTabSz="894429" fontAlgn="base">
              <a:spcBef>
                <a:spcPct val="0"/>
              </a:spcBef>
              <a:spcAft>
                <a:spcPts val="1000"/>
              </a:spcAft>
              <a:buClr>
                <a:srgbClr val="0078D4"/>
              </a:buClr>
              <a:defRPr/>
            </a:pPr>
            <a:r>
              <a:rPr lang="en-US" sz="2000">
                <a:solidFill>
                  <a:srgbClr val="2F2F2F"/>
                </a:solidFill>
                <a:cs typeface="Segoe UI Semibold" panose="020B0702040204020203" pitchFamily="34" charset="0"/>
              </a:rPr>
              <a:t>Security Currency report</a:t>
            </a:r>
          </a:p>
          <a:p>
            <a:pPr defTabSz="894429" fontAlgn="base">
              <a:spcBef>
                <a:spcPct val="0"/>
              </a:spcBef>
              <a:spcAft>
                <a:spcPts val="1000"/>
              </a:spcAft>
              <a:buClr>
                <a:srgbClr val="0078D4"/>
              </a:buClr>
              <a:defRPr/>
            </a:pPr>
            <a:r>
              <a:rPr lang="en-US" sz="2000">
                <a:solidFill>
                  <a:srgbClr val="2F2F2F"/>
                </a:solidFill>
                <a:cs typeface="Segoe UI Semibold" panose="020B0702040204020203" pitchFamily="34" charset="0"/>
              </a:rPr>
              <a:t>Servicing Profile</a:t>
            </a:r>
          </a:p>
          <a:p>
            <a:pPr defTabSz="894429" fontAlgn="base">
              <a:spcBef>
                <a:spcPct val="0"/>
              </a:spcBef>
              <a:spcAft>
                <a:spcPts val="1000"/>
              </a:spcAft>
              <a:buClr>
                <a:srgbClr val="0078D4"/>
              </a:buClr>
              <a:defRPr/>
            </a:pPr>
            <a:r>
              <a:rPr lang="en-US" sz="2000">
                <a:solidFill>
                  <a:srgbClr val="2F2F2F"/>
                </a:solidFill>
                <a:cs typeface="Segoe UI Semibold" panose="020B0702040204020203" pitchFamily="34" charset="0"/>
              </a:rPr>
              <a:t>Target Version (Action Center) </a:t>
            </a:r>
          </a:p>
        </p:txBody>
      </p:sp>
      <p:sp>
        <p:nvSpPr>
          <p:cNvPr id="5" name="Title 16">
            <a:extLst>
              <a:ext uri="{FF2B5EF4-FFF2-40B4-BE49-F238E27FC236}">
                <a16:creationId xmlns:a16="http://schemas.microsoft.com/office/drawing/2014/main" id="{9D66FED9-0294-4329-8005-2D17F63E5E49}"/>
              </a:ext>
            </a:extLst>
          </p:cNvPr>
          <p:cNvSpPr>
            <a:spLocks noGrp="1"/>
          </p:cNvSpPr>
          <p:nvPr>
            <p:ph type="title"/>
          </p:nvPr>
        </p:nvSpPr>
        <p:spPr>
          <a:xfrm>
            <a:off x="588263" y="457200"/>
            <a:ext cx="11018520" cy="553998"/>
          </a:xfrm>
        </p:spPr>
        <p:txBody>
          <a:bodyPr/>
          <a:lstStyle/>
          <a:p>
            <a:r>
              <a:rPr lang="en-US"/>
              <a:t>Public preview availability</a:t>
            </a:r>
            <a:endParaRPr lang="en-US" spc="0">
              <a:latin typeface="+mn-lt"/>
            </a:endParaRPr>
          </a:p>
        </p:txBody>
      </p:sp>
      <p:sp>
        <p:nvSpPr>
          <p:cNvPr id="6" name="Rectangle 5">
            <a:extLst>
              <a:ext uri="{FF2B5EF4-FFF2-40B4-BE49-F238E27FC236}">
                <a16:creationId xmlns:a16="http://schemas.microsoft.com/office/drawing/2014/main" id="{1688B15F-0E70-4632-925A-0AC3D36EE94F}"/>
              </a:ext>
            </a:extLst>
          </p:cNvPr>
          <p:cNvSpPr/>
          <p:nvPr/>
        </p:nvSpPr>
        <p:spPr>
          <a:xfrm>
            <a:off x="4701221" y="1688210"/>
            <a:ext cx="2349571" cy="1990288"/>
          </a:xfrm>
          <a:prstGeom prst="rect">
            <a:avLst/>
          </a:prstGeom>
        </p:spPr>
        <p:txBody>
          <a:bodyPr wrap="square" lIns="0" tIns="0" rIns="0" bIns="0">
            <a:spAutoFit/>
          </a:bodyPr>
          <a:lstStyle/>
          <a:p>
            <a:pPr defTabSz="894429" fontAlgn="base">
              <a:spcBef>
                <a:spcPct val="0"/>
              </a:spcBef>
              <a:spcAft>
                <a:spcPts val="1000"/>
              </a:spcAft>
              <a:buClr>
                <a:srgbClr val="0078D4"/>
              </a:buClr>
              <a:defRPr/>
            </a:pPr>
            <a:r>
              <a:rPr lang="en-US" sz="1600">
                <a:solidFill>
                  <a:srgbClr val="0078D4"/>
                </a:solidFill>
                <a:latin typeface="+mj-lt"/>
                <a:cs typeface="Segoe UI Semibold" panose="020B0702040204020203" pitchFamily="34" charset="0"/>
              </a:rPr>
              <a:t>Rollout starts</a:t>
            </a:r>
            <a:endParaRPr lang="en-US" sz="1600">
              <a:solidFill>
                <a:srgbClr val="2F2F2F"/>
              </a:solidFill>
              <a:latin typeface="+mj-lt"/>
              <a:cs typeface="Segoe UI Semibold" panose="020B0702040204020203" pitchFamily="34" charset="0"/>
            </a:endParaRPr>
          </a:p>
          <a:p>
            <a:pPr defTabSz="894429" fontAlgn="base">
              <a:spcBef>
                <a:spcPct val="0"/>
              </a:spcBef>
              <a:spcAft>
                <a:spcPts val="1000"/>
              </a:spcAft>
              <a:buClr>
                <a:srgbClr val="0078D4"/>
              </a:buClr>
              <a:defRPr/>
            </a:pPr>
            <a:r>
              <a:rPr lang="en-US" sz="2000">
                <a:solidFill>
                  <a:srgbClr val="2F2F2F"/>
                </a:solidFill>
                <a:cs typeface="Segoe UI Semibold" panose="020B0702040204020203" pitchFamily="34" charset="0"/>
              </a:rPr>
              <a:t>Oct 2020</a:t>
            </a:r>
          </a:p>
          <a:p>
            <a:pPr defTabSz="894429" fontAlgn="base">
              <a:spcBef>
                <a:spcPct val="0"/>
              </a:spcBef>
              <a:spcAft>
                <a:spcPts val="1000"/>
              </a:spcAft>
              <a:buClr>
                <a:srgbClr val="0078D4"/>
              </a:buClr>
              <a:defRPr/>
            </a:pPr>
            <a:r>
              <a:rPr lang="en-US" sz="2000">
                <a:solidFill>
                  <a:srgbClr val="2F2F2F"/>
                </a:solidFill>
                <a:cs typeface="Segoe UI Semibold" panose="020B0702040204020203" pitchFamily="34" charset="0"/>
              </a:rPr>
              <a:t>Oct 2020</a:t>
            </a:r>
          </a:p>
          <a:p>
            <a:pPr defTabSz="894429" fontAlgn="base">
              <a:spcBef>
                <a:spcPct val="0"/>
              </a:spcBef>
              <a:spcAft>
                <a:spcPts val="1000"/>
              </a:spcAft>
              <a:buClr>
                <a:srgbClr val="0078D4"/>
              </a:buClr>
              <a:defRPr/>
            </a:pPr>
            <a:r>
              <a:rPr lang="en-US" sz="2000">
                <a:solidFill>
                  <a:srgbClr val="2F2F2F"/>
                </a:solidFill>
                <a:cs typeface="Segoe UI Semibold" panose="020B0702040204020203" pitchFamily="34" charset="0"/>
              </a:rPr>
              <a:t>Oct 2020</a:t>
            </a:r>
          </a:p>
          <a:p>
            <a:pPr defTabSz="894429" fontAlgn="base">
              <a:spcBef>
                <a:spcPct val="0"/>
              </a:spcBef>
              <a:spcAft>
                <a:spcPts val="1000"/>
              </a:spcAft>
              <a:buClr>
                <a:srgbClr val="0078D4"/>
              </a:buClr>
              <a:defRPr/>
            </a:pPr>
            <a:r>
              <a:rPr lang="en-US" sz="2000">
                <a:solidFill>
                  <a:srgbClr val="2F2F2F"/>
                </a:solidFill>
                <a:cs typeface="Segoe UI Semibold" panose="020B0702040204020203" pitchFamily="34" charset="0"/>
              </a:rPr>
              <a:t>Oct 2020</a:t>
            </a:r>
          </a:p>
        </p:txBody>
      </p:sp>
    </p:spTree>
    <p:extLst>
      <p:ext uri="{BB962C8B-B14F-4D97-AF65-F5344CB8AC3E}">
        <p14:creationId xmlns:p14="http://schemas.microsoft.com/office/powerpoint/2010/main" val="161989168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9385A-B37E-4C8A-B2C2-35A38AD907E2}"/>
              </a:ext>
            </a:extLst>
          </p:cNvPr>
          <p:cNvSpPr>
            <a:spLocks noGrp="1"/>
          </p:cNvSpPr>
          <p:nvPr>
            <p:ph type="title"/>
          </p:nvPr>
        </p:nvSpPr>
        <p:spPr/>
        <p:txBody>
          <a:bodyPr/>
          <a:lstStyle/>
          <a:p>
            <a:r>
              <a:rPr lang="en-US"/>
              <a:t>Keep in touch</a:t>
            </a:r>
          </a:p>
        </p:txBody>
      </p:sp>
      <p:pic>
        <p:nvPicPr>
          <p:cNvPr id="5" name="Picture 4" descr="A picture containing drawing&#10;&#10;Description automatically generated">
            <a:extLst>
              <a:ext uri="{FF2B5EF4-FFF2-40B4-BE49-F238E27FC236}">
                <a16:creationId xmlns:a16="http://schemas.microsoft.com/office/drawing/2014/main" id="{6385D471-A491-4FA4-8768-72513ACEA5C6}"/>
              </a:ext>
            </a:extLst>
          </p:cNvPr>
          <p:cNvPicPr>
            <a:picLocks noChangeAspect="1"/>
          </p:cNvPicPr>
          <p:nvPr/>
        </p:nvPicPr>
        <p:blipFill>
          <a:blip r:embed="rId2"/>
          <a:stretch>
            <a:fillRect/>
          </a:stretch>
        </p:blipFill>
        <p:spPr>
          <a:xfrm flipH="1">
            <a:off x="8935093" y="2040647"/>
            <a:ext cx="498675" cy="624147"/>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28A7D7F6-FA45-40B4-BCD8-1347EF1AE304}"/>
              </a:ext>
            </a:extLst>
          </p:cNvPr>
          <p:cNvPicPr>
            <a:picLocks noChangeAspect="1"/>
          </p:cNvPicPr>
          <p:nvPr/>
        </p:nvPicPr>
        <p:blipFill>
          <a:blip r:embed="rId3"/>
          <a:stretch>
            <a:fillRect/>
          </a:stretch>
        </p:blipFill>
        <p:spPr>
          <a:xfrm>
            <a:off x="2196765" y="4047119"/>
            <a:ext cx="1640738" cy="1228823"/>
          </a:xfrm>
          <a:prstGeom prst="rect">
            <a:avLst/>
          </a:prstGeom>
        </p:spPr>
      </p:pic>
      <p:pic>
        <p:nvPicPr>
          <p:cNvPr id="11" name="Picture 10" descr="A close up of a logo&#10;&#10;Description automatically generated">
            <a:extLst>
              <a:ext uri="{FF2B5EF4-FFF2-40B4-BE49-F238E27FC236}">
                <a16:creationId xmlns:a16="http://schemas.microsoft.com/office/drawing/2014/main" id="{B3930400-F88B-47BD-935D-48F9DAD6970D}"/>
              </a:ext>
            </a:extLst>
          </p:cNvPr>
          <p:cNvPicPr>
            <a:picLocks noChangeAspect="1"/>
          </p:cNvPicPr>
          <p:nvPr/>
        </p:nvPicPr>
        <p:blipFill>
          <a:blip r:embed="rId4"/>
          <a:stretch>
            <a:fillRect/>
          </a:stretch>
        </p:blipFill>
        <p:spPr>
          <a:xfrm>
            <a:off x="8935093" y="4518092"/>
            <a:ext cx="623248" cy="553998"/>
          </a:xfrm>
          <a:prstGeom prst="rect">
            <a:avLst/>
          </a:prstGeom>
        </p:spPr>
      </p:pic>
      <p:sp>
        <p:nvSpPr>
          <p:cNvPr id="3" name="Content Placeholder 2">
            <a:extLst>
              <a:ext uri="{FF2B5EF4-FFF2-40B4-BE49-F238E27FC236}">
                <a16:creationId xmlns:a16="http://schemas.microsoft.com/office/drawing/2014/main" id="{394C5EA2-F1C3-4E58-9CC6-309FCDB76A62}"/>
              </a:ext>
            </a:extLst>
          </p:cNvPr>
          <p:cNvSpPr>
            <a:spLocks noGrp="1"/>
          </p:cNvSpPr>
          <p:nvPr>
            <p:ph sz="quarter" idx="10"/>
          </p:nvPr>
        </p:nvSpPr>
        <p:spPr>
          <a:xfrm>
            <a:off x="8665109" y="5424346"/>
            <a:ext cx="1163216" cy="271613"/>
          </a:xfrm>
        </p:spPr>
        <p:txBody>
          <a:bodyPr/>
          <a:lstStyle/>
          <a:p>
            <a:pPr marL="0" indent="0">
              <a:buNone/>
            </a:pPr>
            <a:r>
              <a:rPr lang="en-US" sz="1765">
                <a:cs typeface="+mn-cs"/>
              </a:rPr>
              <a:t>@ameshm</a:t>
            </a:r>
          </a:p>
        </p:txBody>
      </p:sp>
      <p:sp>
        <p:nvSpPr>
          <p:cNvPr id="13" name="TextBox 12">
            <a:extLst>
              <a:ext uri="{FF2B5EF4-FFF2-40B4-BE49-F238E27FC236}">
                <a16:creationId xmlns:a16="http://schemas.microsoft.com/office/drawing/2014/main" id="{97346D65-E938-4A14-8AF2-D6BE33571DAB}"/>
              </a:ext>
            </a:extLst>
          </p:cNvPr>
          <p:cNvSpPr txBox="1"/>
          <p:nvPr/>
        </p:nvSpPr>
        <p:spPr>
          <a:xfrm>
            <a:off x="7265153" y="2967133"/>
            <a:ext cx="3728458" cy="363946"/>
          </a:xfrm>
          <a:prstGeom prst="rect">
            <a:avLst/>
          </a:prstGeom>
          <a:noFill/>
        </p:spPr>
        <p:txBody>
          <a:bodyPr wrap="square">
            <a:spAutoFit/>
          </a:bodyPr>
          <a:lstStyle/>
          <a:p>
            <a:r>
              <a:rPr lang="en-US"/>
              <a:t>https://aka.ms/ODInsidersFeedback</a:t>
            </a:r>
          </a:p>
        </p:txBody>
      </p:sp>
      <p:sp>
        <p:nvSpPr>
          <p:cNvPr id="17" name="TextBox 16">
            <a:extLst>
              <a:ext uri="{FF2B5EF4-FFF2-40B4-BE49-F238E27FC236}">
                <a16:creationId xmlns:a16="http://schemas.microsoft.com/office/drawing/2014/main" id="{77AEDF5C-4137-4D0A-B0CE-B9E6A5644ED8}"/>
              </a:ext>
            </a:extLst>
          </p:cNvPr>
          <p:cNvSpPr txBox="1"/>
          <p:nvPr/>
        </p:nvSpPr>
        <p:spPr>
          <a:xfrm>
            <a:off x="1292137" y="5275942"/>
            <a:ext cx="3449994" cy="363946"/>
          </a:xfrm>
          <a:prstGeom prst="rect">
            <a:avLst/>
          </a:prstGeom>
          <a:noFill/>
        </p:spPr>
        <p:txBody>
          <a:bodyPr wrap="square">
            <a:spAutoFit/>
          </a:bodyPr>
          <a:lstStyle/>
          <a:p>
            <a:r>
              <a:rPr lang="en-US"/>
              <a:t>https://aka.ms/ODInsidersVideos</a:t>
            </a:r>
          </a:p>
        </p:txBody>
      </p:sp>
      <p:sp>
        <p:nvSpPr>
          <p:cNvPr id="21" name="TextBox 20">
            <a:extLst>
              <a:ext uri="{FF2B5EF4-FFF2-40B4-BE49-F238E27FC236}">
                <a16:creationId xmlns:a16="http://schemas.microsoft.com/office/drawing/2014/main" id="{9EED1B6A-99A3-4B65-ADE5-8DCAB35BB7B8}"/>
              </a:ext>
            </a:extLst>
          </p:cNvPr>
          <p:cNvSpPr txBox="1"/>
          <p:nvPr/>
        </p:nvSpPr>
        <p:spPr>
          <a:xfrm>
            <a:off x="805347" y="2952608"/>
            <a:ext cx="4376057" cy="363946"/>
          </a:xfrm>
          <a:prstGeom prst="rect">
            <a:avLst/>
          </a:prstGeom>
          <a:noFill/>
        </p:spPr>
        <p:txBody>
          <a:bodyPr wrap="square">
            <a:spAutoFit/>
          </a:bodyPr>
          <a:lstStyle/>
          <a:p>
            <a:r>
              <a:rPr lang="en-US"/>
              <a:t>https://aka.ms/ODInsidersTechCommunity</a:t>
            </a:r>
          </a:p>
        </p:txBody>
      </p:sp>
      <p:pic>
        <p:nvPicPr>
          <p:cNvPr id="23" name="Picture 22" descr="A picture containing building, drawing&#10;&#10;Description automatically generated">
            <a:extLst>
              <a:ext uri="{FF2B5EF4-FFF2-40B4-BE49-F238E27FC236}">
                <a16:creationId xmlns:a16="http://schemas.microsoft.com/office/drawing/2014/main" id="{BDB05AA8-B95C-47FD-BE91-702C926BBDF4}"/>
              </a:ext>
            </a:extLst>
          </p:cNvPr>
          <p:cNvPicPr>
            <a:picLocks noChangeAspect="1"/>
          </p:cNvPicPr>
          <p:nvPr/>
        </p:nvPicPr>
        <p:blipFill>
          <a:blip r:embed="rId5"/>
          <a:stretch>
            <a:fillRect/>
          </a:stretch>
        </p:blipFill>
        <p:spPr>
          <a:xfrm>
            <a:off x="2735798" y="2240021"/>
            <a:ext cx="521110" cy="521110"/>
          </a:xfrm>
          <a:prstGeom prst="rect">
            <a:avLst/>
          </a:prstGeom>
        </p:spPr>
      </p:pic>
    </p:spTree>
    <p:extLst>
      <p:ext uri="{BB962C8B-B14F-4D97-AF65-F5344CB8AC3E}">
        <p14:creationId xmlns:p14="http://schemas.microsoft.com/office/powerpoint/2010/main" val="28701507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CB8EE462-3B24-4CFC-84AF-9B67D5F7E0D3}"/>
              </a:ext>
            </a:extLst>
          </p:cNvPr>
          <p:cNvSpPr txBox="1">
            <a:spLocks/>
          </p:cNvSpPr>
          <p:nvPr/>
        </p:nvSpPr>
        <p:spPr>
          <a:xfrm>
            <a:off x="1524000" y="2772462"/>
            <a:ext cx="9144000" cy="338554"/>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3200" b="0" i="0" u="none" strike="noStrike" kern="1200" cap="none" spc="0" normalizeH="0" baseline="0" noProof="0">
                <a:ln>
                  <a:noFill/>
                </a:ln>
                <a:solidFill>
                  <a:srgbClr val="FFFFFF"/>
                </a:solidFill>
                <a:effectLst/>
                <a:uLnTx/>
                <a:uFillTx/>
                <a:latin typeface="Segoe UI"/>
                <a:ea typeface="+mn-ea"/>
                <a:cs typeface="Segoe UI" panose="020B0502040204020203" pitchFamily="34" charset="0"/>
              </a:rPr>
              <a:t>Learn more: </a:t>
            </a:r>
            <a:r>
              <a:rPr kumimoji="0" lang="en-US" sz="3200" b="0" i="0" u="none" strike="noStrike" kern="1200" cap="none" spc="-50" normalizeH="0" baseline="0" noProof="0">
                <a:ln w="3175">
                  <a:noFill/>
                </a:ln>
                <a:solidFill>
                  <a:srgbClr val="50E6FF"/>
                </a:solidFill>
                <a:effectLst/>
                <a:uLnTx/>
                <a:uFillTx/>
                <a:latin typeface="Segoe UI"/>
                <a:ea typeface="+mn-ea"/>
                <a:cs typeface="Segoe UI" panose="020B0502040204020203" pitchFamily="34" charset="0"/>
              </a:rPr>
              <a:t>https://aka.ms/MicrosoftIgnite2020/Office</a:t>
            </a:r>
          </a:p>
        </p:txBody>
      </p:sp>
    </p:spTree>
    <p:extLst>
      <p:ext uri="{BB962C8B-B14F-4D97-AF65-F5344CB8AC3E}">
        <p14:creationId xmlns:p14="http://schemas.microsoft.com/office/powerpoint/2010/main" val="168784181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282864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a:solidFill>
                  <a:srgbClr val="0078D4"/>
                </a:solidFill>
              </a:rPr>
              <a:t>Challenges</a:t>
            </a:r>
            <a:r>
              <a:rPr lang="en-US"/>
              <a:t> of staying up-to-date</a:t>
            </a:r>
          </a:p>
        </p:txBody>
      </p:sp>
      <p:sp>
        <p:nvSpPr>
          <p:cNvPr id="7" name="TextBox 6">
            <a:extLst>
              <a:ext uri="{FF2B5EF4-FFF2-40B4-BE49-F238E27FC236}">
                <a16:creationId xmlns:a16="http://schemas.microsoft.com/office/drawing/2014/main" id="{D71DB40C-0E90-4F6A-85F2-1B27576EDB87}"/>
              </a:ext>
            </a:extLst>
          </p:cNvPr>
          <p:cNvSpPr txBox="1"/>
          <p:nvPr/>
        </p:nvSpPr>
        <p:spPr>
          <a:xfrm>
            <a:off x="588263" y="6480569"/>
            <a:ext cx="7606512" cy="246221"/>
          </a:xfrm>
          <a:prstGeom prst="rect">
            <a:avLst/>
          </a:prstGeom>
          <a:noFill/>
        </p:spPr>
        <p:txBody>
          <a:bodyPr wrap="square" lIns="0" rIns="0" rtlCol="0">
            <a:spAutoFit/>
          </a:bodyPr>
          <a:lstStyle/>
          <a:p>
            <a:pPr defTabSz="932688"/>
            <a:r>
              <a:rPr lang="en-US" sz="1000">
                <a:solidFill>
                  <a:srgbClr val="2F2F2F"/>
                </a:solidFill>
                <a:cs typeface="Segoe UI" panose="020B0502040204020203" pitchFamily="34" charset="0"/>
              </a:rPr>
              <a:t>Findings based on a Microsoft internal study</a:t>
            </a:r>
          </a:p>
        </p:txBody>
      </p:sp>
      <p:grpSp>
        <p:nvGrpSpPr>
          <p:cNvPr id="4" name="Group 3">
            <a:extLst>
              <a:ext uri="{FF2B5EF4-FFF2-40B4-BE49-F238E27FC236}">
                <a16:creationId xmlns:a16="http://schemas.microsoft.com/office/drawing/2014/main" id="{BF7E4570-F815-4561-93D3-0D44D71C65AE}"/>
              </a:ext>
            </a:extLst>
          </p:cNvPr>
          <p:cNvGrpSpPr/>
          <p:nvPr/>
        </p:nvGrpSpPr>
        <p:grpSpPr>
          <a:xfrm>
            <a:off x="3024993" y="2356301"/>
            <a:ext cx="6142015" cy="2779164"/>
            <a:chOff x="989311" y="2356301"/>
            <a:chExt cx="6142015" cy="2779164"/>
          </a:xfrm>
        </p:grpSpPr>
        <p:grpSp>
          <p:nvGrpSpPr>
            <p:cNvPr id="8" name="Group 7">
              <a:extLst>
                <a:ext uri="{FF2B5EF4-FFF2-40B4-BE49-F238E27FC236}">
                  <a16:creationId xmlns:a16="http://schemas.microsoft.com/office/drawing/2014/main" id="{309C622E-A52D-45AE-8589-DCC9FEFC09E1}"/>
                </a:ext>
              </a:extLst>
            </p:cNvPr>
            <p:cNvGrpSpPr/>
            <p:nvPr/>
          </p:nvGrpSpPr>
          <p:grpSpPr>
            <a:xfrm>
              <a:off x="989311" y="2356301"/>
              <a:ext cx="2123267" cy="2123267"/>
              <a:chOff x="5995262" y="2384157"/>
              <a:chExt cx="2123267" cy="2123267"/>
            </a:xfrm>
          </p:grpSpPr>
          <p:sp>
            <p:nvSpPr>
              <p:cNvPr id="9" name="Arc 8">
                <a:extLst>
                  <a:ext uri="{FF2B5EF4-FFF2-40B4-BE49-F238E27FC236}">
                    <a16:creationId xmlns:a16="http://schemas.microsoft.com/office/drawing/2014/main" id="{90A86E9F-791B-42D7-8095-30A9CECC81D1}"/>
                  </a:ext>
                </a:extLst>
              </p:cNvPr>
              <p:cNvSpPr/>
              <p:nvPr/>
            </p:nvSpPr>
            <p:spPr>
              <a:xfrm>
                <a:off x="5995262" y="2384157"/>
                <a:ext cx="2123267" cy="2123267"/>
              </a:xfrm>
              <a:prstGeom prst="arc">
                <a:avLst>
                  <a:gd name="adj1" fmla="val 7207401"/>
                  <a:gd name="adj2" fmla="val 19788307"/>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a:extLst>
                  <a:ext uri="{FF2B5EF4-FFF2-40B4-BE49-F238E27FC236}">
                    <a16:creationId xmlns:a16="http://schemas.microsoft.com/office/drawing/2014/main" id="{0ABA1A92-8240-4EB6-9E8E-87A5522E62AD}"/>
                  </a:ext>
                </a:extLst>
              </p:cNvPr>
              <p:cNvSpPr/>
              <p:nvPr/>
            </p:nvSpPr>
            <p:spPr>
              <a:xfrm>
                <a:off x="5995262" y="2384157"/>
                <a:ext cx="2123267" cy="2123267"/>
              </a:xfrm>
              <a:prstGeom prst="arc">
                <a:avLst>
                  <a:gd name="adj1" fmla="val 7153197"/>
                  <a:gd name="adj2" fmla="val 10945995"/>
                </a:avLst>
              </a:prstGeom>
              <a:ln w="76200">
                <a:solidFill>
                  <a:srgbClr val="0078D4"/>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D9ED34CA-1685-4880-821B-6A0F15C6452D}"/>
                </a:ext>
              </a:extLst>
            </p:cNvPr>
            <p:cNvGrpSpPr/>
            <p:nvPr/>
          </p:nvGrpSpPr>
          <p:grpSpPr>
            <a:xfrm>
              <a:off x="1750193" y="3659417"/>
              <a:ext cx="5381133" cy="1476048"/>
              <a:chOff x="1750193" y="3659417"/>
              <a:chExt cx="5381133" cy="1476048"/>
            </a:xfrm>
          </p:grpSpPr>
          <p:sp>
            <p:nvSpPr>
              <p:cNvPr id="12" name="Rectangle 11">
                <a:extLst>
                  <a:ext uri="{FF2B5EF4-FFF2-40B4-BE49-F238E27FC236}">
                    <a16:creationId xmlns:a16="http://schemas.microsoft.com/office/drawing/2014/main" id="{2E3FEBEE-6D16-401C-867C-9B1236DE5E30}"/>
                  </a:ext>
                </a:extLst>
              </p:cNvPr>
              <p:cNvSpPr/>
              <p:nvPr/>
            </p:nvSpPr>
            <p:spPr bwMode="auto">
              <a:xfrm>
                <a:off x="1750193" y="3659417"/>
                <a:ext cx="3423124" cy="655885"/>
              </a:xfrm>
              <a:prstGeom prst="rect">
                <a:avLst/>
              </a:prstGeom>
              <a:noFill/>
              <a:ln w="635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defTabSz="939285" eaLnBrk="1" fontAlgn="base" latinLnBrk="0" hangingPunct="1">
                  <a:lnSpc>
                    <a:spcPts val="3827"/>
                  </a:lnSpc>
                  <a:spcBef>
                    <a:spcPct val="0"/>
                  </a:spcBef>
                  <a:spcAft>
                    <a:spcPct val="0"/>
                  </a:spcAft>
                  <a:buClrTx/>
                  <a:buSzTx/>
                  <a:buFontTx/>
                  <a:buNone/>
                  <a:tabLst/>
                  <a:defRPr/>
                </a:pPr>
                <a:r>
                  <a:rPr kumimoji="0" lang="en-US" sz="10000" i="0" u="none" strike="noStrike" kern="0" cap="none" spc="-151" normalizeH="0" baseline="0" noProof="0">
                    <a:ln>
                      <a:noFill/>
                    </a:ln>
                    <a:effectLst/>
                    <a:uLnTx/>
                    <a:uFillTx/>
                    <a:latin typeface="Segoe UI Semibold" charset="0"/>
                    <a:ea typeface="Segoe UI Semibold" charset="0"/>
                    <a:cs typeface="Segoe UI Semibold" charset="0"/>
                  </a:rPr>
                  <a:t>41%+</a:t>
                </a:r>
              </a:p>
            </p:txBody>
          </p:sp>
          <p:sp>
            <p:nvSpPr>
              <p:cNvPr id="13" name="Rectangle 12">
                <a:extLst>
                  <a:ext uri="{FF2B5EF4-FFF2-40B4-BE49-F238E27FC236}">
                    <a16:creationId xmlns:a16="http://schemas.microsoft.com/office/drawing/2014/main" id="{A9BA1DCE-4006-4913-B1D0-D532D59004D4}"/>
                  </a:ext>
                </a:extLst>
              </p:cNvPr>
              <p:cNvSpPr/>
              <p:nvPr/>
            </p:nvSpPr>
            <p:spPr>
              <a:xfrm>
                <a:off x="1770874" y="4212135"/>
                <a:ext cx="5360452" cy="923330"/>
              </a:xfrm>
              <a:prstGeom prst="rect">
                <a:avLst/>
              </a:prstGeom>
            </p:spPr>
            <p:txBody>
              <a:bodyPr wrap="square" lIns="0" tIns="0" rIns="0" bIns="0">
                <a:spAutoFit/>
              </a:bodyPr>
              <a:lstStyle/>
              <a:p>
                <a:pPr marL="0" marR="0" lvl="0" indent="0" defTabSz="939285" eaLnBrk="1" fontAlgn="base" latinLnBrk="0" hangingPunct="1">
                  <a:lnSpc>
                    <a:spcPct val="100000"/>
                  </a:lnSpc>
                  <a:spcBef>
                    <a:spcPct val="0"/>
                  </a:spcBef>
                  <a:spcAft>
                    <a:spcPts val="308"/>
                  </a:spcAft>
                  <a:buClrTx/>
                  <a:buSzTx/>
                  <a:buFontTx/>
                  <a:buNone/>
                  <a:tabLst/>
                  <a:defRPr/>
                </a:pPr>
                <a:r>
                  <a:rPr kumimoji="0" lang="en-US" sz="2000" b="0" i="0" u="none" strike="noStrike" kern="0" cap="none" spc="0" normalizeH="0" baseline="0" noProof="0">
                    <a:ln>
                      <a:noFill/>
                    </a:ln>
                    <a:effectLst/>
                    <a:uLnTx/>
                    <a:uFillTx/>
                    <a:ea typeface="Segoe UI Semibold" charset="0"/>
                    <a:cs typeface="Segoe UI" panose="020B0502040204020203" pitchFamily="34" charset="0"/>
                  </a:rPr>
                  <a:t>of enterprise organizations have a difficult time keeping their Office client up-to-date within the first 30 days of a monthly release</a:t>
                </a:r>
              </a:p>
            </p:txBody>
          </p:sp>
        </p:grpSp>
      </p:grpSp>
    </p:spTree>
    <p:extLst>
      <p:ext uri="{BB962C8B-B14F-4D97-AF65-F5344CB8AC3E}">
        <p14:creationId xmlns:p14="http://schemas.microsoft.com/office/powerpoint/2010/main" val="395772235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person using a computer&#10;&#10;Description automatically generated">
            <a:extLst>
              <a:ext uri="{FF2B5EF4-FFF2-40B4-BE49-F238E27FC236}">
                <a16:creationId xmlns:a16="http://schemas.microsoft.com/office/drawing/2014/main" id="{5FA93C59-AAEF-42BA-A040-9D7C6F6C5901}"/>
              </a:ext>
            </a:extLst>
          </p:cNvPr>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a:xfrm flipH="1">
            <a:off x="9065075" y="187913"/>
            <a:ext cx="2932364" cy="6482177"/>
          </a:xfrm>
          <a:custGeom>
            <a:avLst/>
            <a:gdLst>
              <a:gd name="connsiteX0" fmla="*/ 2932364 w 2932364"/>
              <a:gd name="connsiteY0" fmla="*/ 0 h 6482177"/>
              <a:gd name="connsiteX1" fmla="*/ 0 w 2932364"/>
              <a:gd name="connsiteY1" fmla="*/ 0 h 6482177"/>
              <a:gd name="connsiteX2" fmla="*/ 0 w 2932364"/>
              <a:gd name="connsiteY2" fmla="*/ 6482177 h 6482177"/>
              <a:gd name="connsiteX3" fmla="*/ 2932364 w 2932364"/>
              <a:gd name="connsiteY3" fmla="*/ 6482177 h 6482177"/>
            </a:gdLst>
            <a:ahLst/>
            <a:cxnLst>
              <a:cxn ang="0">
                <a:pos x="connsiteX0" y="connsiteY0"/>
              </a:cxn>
              <a:cxn ang="0">
                <a:pos x="connsiteX1" y="connsiteY1"/>
              </a:cxn>
              <a:cxn ang="0">
                <a:pos x="connsiteX2" y="connsiteY2"/>
              </a:cxn>
              <a:cxn ang="0">
                <a:pos x="connsiteX3" y="connsiteY3"/>
              </a:cxn>
            </a:cxnLst>
            <a:rect l="l" t="t" r="r" b="b"/>
            <a:pathLst>
              <a:path w="2932364" h="6482177">
                <a:moveTo>
                  <a:pt x="2932364" y="0"/>
                </a:moveTo>
                <a:lnTo>
                  <a:pt x="0" y="0"/>
                </a:lnTo>
                <a:lnTo>
                  <a:pt x="0" y="6482177"/>
                </a:lnTo>
                <a:lnTo>
                  <a:pt x="2932364" y="6482177"/>
                </a:lnTo>
                <a:close/>
              </a:path>
            </a:pathLst>
          </a:custGeom>
        </p:spPr>
      </p:pic>
      <p:sp>
        <p:nvSpPr>
          <p:cNvPr id="21" name="Rectangle 20">
            <a:extLst>
              <a:ext uri="{FF2B5EF4-FFF2-40B4-BE49-F238E27FC236}">
                <a16:creationId xmlns:a16="http://schemas.microsoft.com/office/drawing/2014/main" id="{2B0814BB-47CB-4D43-B403-79765C90F939}"/>
              </a:ext>
            </a:extLst>
          </p:cNvPr>
          <p:cNvSpPr/>
          <p:nvPr/>
        </p:nvSpPr>
        <p:spPr>
          <a:xfrm>
            <a:off x="588261" y="1688210"/>
            <a:ext cx="7780824" cy="4606389"/>
          </a:xfrm>
          <a:prstGeom prst="rect">
            <a:avLst/>
          </a:prstGeom>
        </p:spPr>
        <p:txBody>
          <a:bodyPr wrap="square" lIns="0" tIns="0" rIns="0" bIns="0">
            <a:spAutoFit/>
          </a:bodyPr>
          <a:lstStyle/>
          <a:p>
            <a:pPr defTabSz="894429" fontAlgn="base">
              <a:spcBef>
                <a:spcPct val="0"/>
              </a:spcBef>
              <a:spcAft>
                <a:spcPts val="1000"/>
              </a:spcAft>
              <a:buClr>
                <a:srgbClr val="0078D4"/>
              </a:buClr>
              <a:defRPr/>
            </a:pPr>
            <a:r>
              <a:rPr lang="en-US" sz="2000">
                <a:solidFill>
                  <a:srgbClr val="0078D4"/>
                </a:solidFill>
                <a:latin typeface="+mj-lt"/>
                <a:cs typeface="Segoe UI Semibold" panose="020B0702040204020203" pitchFamily="34" charset="0"/>
              </a:rPr>
              <a:t>Business benefits</a:t>
            </a:r>
            <a:br>
              <a:rPr lang="en-US" sz="2000">
                <a:solidFill>
                  <a:srgbClr val="0078D4"/>
                </a:solidFill>
                <a:latin typeface="+mj-lt"/>
                <a:cs typeface="Segoe UI Semibold" panose="020B0702040204020203" pitchFamily="34" charset="0"/>
              </a:rPr>
            </a:br>
            <a:r>
              <a:rPr lang="en-US" sz="1600">
                <a:solidFill>
                  <a:srgbClr val="2F2F2F"/>
                </a:solidFill>
                <a:latin typeface="+mj-lt"/>
                <a:cs typeface="Segoe UI Semibold" panose="020B0702040204020203" pitchFamily="34" charset="0"/>
              </a:rPr>
              <a:t>Get the latest productivity, security, and performance improvements</a:t>
            </a:r>
          </a:p>
          <a:p>
            <a:pPr defTabSz="894429" fontAlgn="base">
              <a:spcBef>
                <a:spcPct val="0"/>
              </a:spcBef>
              <a:spcAft>
                <a:spcPts val="1000"/>
              </a:spcAft>
              <a:buClr>
                <a:srgbClr val="0078D4"/>
              </a:buClr>
              <a:defRPr/>
            </a:pPr>
            <a:r>
              <a:rPr lang="en-US" sz="1600">
                <a:solidFill>
                  <a:srgbClr val="2F2F2F"/>
                </a:solidFill>
                <a:cs typeface="Segoe UI Semibold" panose="020B0702040204020203" pitchFamily="34" charset="0"/>
              </a:rPr>
              <a:t>Higher user satisfaction from the latest productivity tools</a:t>
            </a:r>
          </a:p>
          <a:p>
            <a:pPr defTabSz="894429" fontAlgn="base">
              <a:spcBef>
                <a:spcPct val="0"/>
              </a:spcBef>
              <a:spcAft>
                <a:spcPts val="1000"/>
              </a:spcAft>
              <a:buClr>
                <a:srgbClr val="0078D4"/>
              </a:buClr>
              <a:defRPr/>
            </a:pPr>
            <a:r>
              <a:rPr lang="en-US" sz="1600">
                <a:solidFill>
                  <a:srgbClr val="2F2F2F"/>
                </a:solidFill>
                <a:cs typeface="Segoe UI Semibold" panose="020B0702040204020203" pitchFamily="34" charset="0"/>
              </a:rPr>
              <a:t>Increased teamwork when users have the latest collaboration features</a:t>
            </a:r>
          </a:p>
          <a:p>
            <a:pPr defTabSz="894429" fontAlgn="base">
              <a:spcBef>
                <a:spcPct val="0"/>
              </a:spcBef>
              <a:spcAft>
                <a:spcPts val="1000"/>
              </a:spcAft>
              <a:buClr>
                <a:srgbClr val="0078D4"/>
              </a:buClr>
              <a:defRPr/>
            </a:pPr>
            <a:r>
              <a:rPr lang="en-US" sz="1600">
                <a:solidFill>
                  <a:srgbClr val="2F2F2F"/>
                </a:solidFill>
                <a:cs typeface="Segoe UI Semibold" panose="020B0702040204020203" pitchFamily="34" charset="0"/>
              </a:rPr>
              <a:t>Less downtime and fewer productivity disruptions with incremental, gradual updates</a:t>
            </a:r>
          </a:p>
          <a:p>
            <a:pPr defTabSz="894429" fontAlgn="base">
              <a:spcBef>
                <a:spcPct val="0"/>
              </a:spcBef>
              <a:spcAft>
                <a:spcPts val="2000"/>
              </a:spcAft>
              <a:buClr>
                <a:srgbClr val="0078D4"/>
              </a:buClr>
              <a:defRPr/>
            </a:pPr>
            <a:r>
              <a:rPr lang="en-US" sz="1600">
                <a:solidFill>
                  <a:srgbClr val="2F2F2F"/>
                </a:solidFill>
                <a:cs typeface="Segoe UI Semibold" panose="020B0702040204020203" pitchFamily="34" charset="0"/>
              </a:rPr>
              <a:t>Greater consistency across app and platforms, including PC, Mac, web and mobile</a:t>
            </a:r>
          </a:p>
          <a:p>
            <a:pPr defTabSz="894429" fontAlgn="base">
              <a:spcBef>
                <a:spcPct val="0"/>
              </a:spcBef>
              <a:spcAft>
                <a:spcPts val="1000"/>
              </a:spcAft>
              <a:buClr>
                <a:srgbClr val="0078D4"/>
              </a:buClr>
              <a:defRPr/>
            </a:pPr>
            <a:r>
              <a:rPr lang="en-US" sz="2000">
                <a:solidFill>
                  <a:srgbClr val="0078D4"/>
                </a:solidFill>
                <a:latin typeface="+mj-lt"/>
                <a:cs typeface="Segoe UI Semibold" panose="020B0702040204020203" pitchFamily="34" charset="0"/>
              </a:rPr>
              <a:t>IT benefits</a:t>
            </a:r>
            <a:br>
              <a:rPr lang="en-US" sz="2000">
                <a:solidFill>
                  <a:srgbClr val="0078D4"/>
                </a:solidFill>
                <a:latin typeface="+mj-lt"/>
                <a:cs typeface="Segoe UI Semibold" panose="020B0702040204020203" pitchFamily="34" charset="0"/>
              </a:rPr>
            </a:br>
            <a:r>
              <a:rPr lang="en-US" sz="1600">
                <a:solidFill>
                  <a:srgbClr val="2F2F2F"/>
                </a:solidFill>
                <a:latin typeface="+mj-lt"/>
                <a:cs typeface="Segoe UI Semibold" panose="020B0702040204020203" pitchFamily="34" charset="0"/>
              </a:rPr>
              <a:t>Streamline updates and lower costs with modern cloud servicing and insights</a:t>
            </a:r>
          </a:p>
          <a:p>
            <a:pPr defTabSz="894429" fontAlgn="base">
              <a:spcBef>
                <a:spcPct val="0"/>
              </a:spcBef>
              <a:spcAft>
                <a:spcPts val="1000"/>
              </a:spcAft>
              <a:buClr>
                <a:srgbClr val="0078D4"/>
              </a:buClr>
              <a:defRPr/>
            </a:pPr>
            <a:r>
              <a:rPr lang="en-US" sz="1600">
                <a:solidFill>
                  <a:srgbClr val="2F2F2F"/>
                </a:solidFill>
                <a:cs typeface="Segoe UI Semibold" panose="020B0702040204020203" pitchFamily="34" charset="0"/>
              </a:rPr>
              <a:t>Fast yet predicable update cadence through the Monthly Enterprise Channel, which </a:t>
            </a:r>
            <a:br>
              <a:rPr lang="en-US" sz="1600">
                <a:solidFill>
                  <a:srgbClr val="2F2F2F"/>
                </a:solidFill>
                <a:cs typeface="Segoe UI Semibold" panose="020B0702040204020203" pitchFamily="34" charset="0"/>
              </a:rPr>
            </a:br>
            <a:r>
              <a:rPr lang="en-US" sz="1600">
                <a:solidFill>
                  <a:srgbClr val="2F2F2F"/>
                </a:solidFill>
                <a:cs typeface="Segoe UI Semibold" panose="020B0702040204020203" pitchFamily="34" charset="0"/>
              </a:rPr>
              <a:t>is delivered as one automated, network-friendly package on a known schedule</a:t>
            </a:r>
          </a:p>
          <a:p>
            <a:pPr defTabSz="894429" fontAlgn="base">
              <a:spcBef>
                <a:spcPct val="0"/>
              </a:spcBef>
              <a:spcAft>
                <a:spcPts val="1000"/>
              </a:spcAft>
              <a:buClr>
                <a:srgbClr val="0078D4"/>
              </a:buClr>
              <a:defRPr/>
            </a:pPr>
            <a:r>
              <a:rPr lang="en-US" sz="1600">
                <a:solidFill>
                  <a:srgbClr val="2F2F2F"/>
                </a:solidFill>
                <a:cs typeface="Segoe UI Semibold" panose="020B0702040204020203" pitchFamily="34" charset="0"/>
              </a:rPr>
              <a:t>Rapid feedback loop with Microsoft </a:t>
            </a:r>
          </a:p>
          <a:p>
            <a:pPr defTabSz="894429" fontAlgn="base">
              <a:spcBef>
                <a:spcPct val="0"/>
              </a:spcBef>
              <a:spcAft>
                <a:spcPts val="1000"/>
              </a:spcAft>
              <a:buClr>
                <a:srgbClr val="0078D4"/>
              </a:buClr>
              <a:defRPr/>
            </a:pPr>
            <a:r>
              <a:rPr lang="en-US" sz="1600">
                <a:solidFill>
                  <a:srgbClr val="2F2F2F"/>
                </a:solidFill>
                <a:cs typeface="Segoe UI Semibold" panose="020B0702040204020203" pitchFamily="34" charset="0"/>
              </a:rPr>
              <a:t>Quick issue identification and resolution using proactive health monitoring</a:t>
            </a:r>
          </a:p>
          <a:p>
            <a:pPr defTabSz="894429" fontAlgn="base">
              <a:spcBef>
                <a:spcPct val="0"/>
              </a:spcBef>
              <a:spcAft>
                <a:spcPts val="1000"/>
              </a:spcAft>
              <a:buClr>
                <a:srgbClr val="0078D4"/>
              </a:buClr>
              <a:defRPr/>
            </a:pPr>
            <a:r>
              <a:rPr lang="en-US" sz="1600">
                <a:solidFill>
                  <a:srgbClr val="2F2F2F"/>
                </a:solidFill>
                <a:cs typeface="Segoe UI Semibold" panose="020B0702040204020203" pitchFamily="34" charset="0"/>
              </a:rPr>
              <a:t>Efficient pilot validation process through servicing automation and safety-net controls</a:t>
            </a:r>
          </a:p>
        </p:txBody>
      </p:sp>
      <p:sp>
        <p:nvSpPr>
          <p:cNvPr id="5" name="Title 16">
            <a:extLst>
              <a:ext uri="{FF2B5EF4-FFF2-40B4-BE49-F238E27FC236}">
                <a16:creationId xmlns:a16="http://schemas.microsoft.com/office/drawing/2014/main" id="{9D66FED9-0294-4329-8005-2D17F63E5E49}"/>
              </a:ext>
            </a:extLst>
          </p:cNvPr>
          <p:cNvSpPr>
            <a:spLocks noGrp="1"/>
          </p:cNvSpPr>
          <p:nvPr>
            <p:ph type="title"/>
          </p:nvPr>
        </p:nvSpPr>
        <p:spPr>
          <a:xfrm>
            <a:off x="588263" y="457200"/>
            <a:ext cx="11018520" cy="861774"/>
          </a:xfrm>
        </p:spPr>
        <p:txBody>
          <a:bodyPr/>
          <a:lstStyle/>
          <a:p>
            <a:r>
              <a:rPr lang="en-US">
                <a:solidFill>
                  <a:srgbClr val="0078D4"/>
                </a:solidFill>
              </a:rPr>
              <a:t>Benefits</a:t>
            </a:r>
            <a:r>
              <a:rPr lang="en-US"/>
              <a:t> of staying up-to-date</a:t>
            </a:r>
            <a:br>
              <a:rPr lang="en-US"/>
            </a:br>
            <a:r>
              <a:rPr lang="en-US" sz="2000" spc="0">
                <a:latin typeface="+mn-lt"/>
              </a:rPr>
              <a:t>Achieve business and IT value with exclusive Office 365 features</a:t>
            </a:r>
            <a:endParaRPr lang="en-US" spc="0">
              <a:latin typeface="+mn-lt"/>
            </a:endParaRPr>
          </a:p>
        </p:txBody>
      </p:sp>
    </p:spTree>
    <p:extLst>
      <p:ext uri="{BB962C8B-B14F-4D97-AF65-F5344CB8AC3E}">
        <p14:creationId xmlns:p14="http://schemas.microsoft.com/office/powerpoint/2010/main" val="17047262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pPr algn="ctr"/>
            <a:r>
              <a:rPr lang="en-US"/>
              <a:t>What we’ve heard</a:t>
            </a:r>
          </a:p>
        </p:txBody>
      </p:sp>
      <p:sp>
        <p:nvSpPr>
          <p:cNvPr id="3" name="Text Placeholder 10">
            <a:extLst>
              <a:ext uri="{FF2B5EF4-FFF2-40B4-BE49-F238E27FC236}">
                <a16:creationId xmlns:a16="http://schemas.microsoft.com/office/drawing/2014/main" id="{9B6A3E19-4896-44C1-B2F4-2326EC55BC8E}"/>
              </a:ext>
            </a:extLst>
          </p:cNvPr>
          <p:cNvSpPr txBox="1">
            <a:spLocks/>
          </p:cNvSpPr>
          <p:nvPr/>
        </p:nvSpPr>
        <p:spPr>
          <a:xfrm>
            <a:off x="582613" y="4563935"/>
            <a:ext cx="3475037" cy="954107"/>
          </a:xfrm>
          <a:prstGeom prst="rect">
            <a:avLst/>
          </a:prstGeom>
        </p:spPr>
        <p:txBody>
          <a:bodyP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solidFill>
                  <a:srgbClr val="0078D4"/>
                </a:solidFill>
              </a:rPr>
              <a:t>Enable enterprise to easily stay current</a:t>
            </a:r>
          </a:p>
        </p:txBody>
      </p:sp>
      <p:sp>
        <p:nvSpPr>
          <p:cNvPr id="4" name="Text Placeholder 11">
            <a:extLst>
              <a:ext uri="{FF2B5EF4-FFF2-40B4-BE49-F238E27FC236}">
                <a16:creationId xmlns:a16="http://schemas.microsoft.com/office/drawing/2014/main" id="{F0857079-1B2A-4D97-867F-32D65B9798DE}"/>
              </a:ext>
            </a:extLst>
          </p:cNvPr>
          <p:cNvSpPr txBox="1">
            <a:spLocks/>
          </p:cNvSpPr>
          <p:nvPr/>
        </p:nvSpPr>
        <p:spPr>
          <a:xfrm>
            <a:off x="4358640" y="4563935"/>
            <a:ext cx="3475037" cy="954107"/>
          </a:xfrm>
          <a:prstGeom prst="rect">
            <a:avLst/>
          </a:prstGeom>
        </p:spPr>
        <p:txBody>
          <a:bodyP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solidFill>
                  <a:srgbClr val="0078D4"/>
                </a:solidFill>
              </a:rPr>
              <a:t>Reduce admin</a:t>
            </a:r>
            <a:br>
              <a:rPr lang="en-US">
                <a:solidFill>
                  <a:srgbClr val="0078D4"/>
                </a:solidFill>
              </a:rPr>
            </a:br>
            <a:r>
              <a:rPr lang="en-US">
                <a:solidFill>
                  <a:srgbClr val="0078D4"/>
                </a:solidFill>
              </a:rPr>
              <a:t>workload</a:t>
            </a:r>
          </a:p>
        </p:txBody>
      </p:sp>
      <p:sp>
        <p:nvSpPr>
          <p:cNvPr id="5" name="Text Placeholder 12">
            <a:extLst>
              <a:ext uri="{FF2B5EF4-FFF2-40B4-BE49-F238E27FC236}">
                <a16:creationId xmlns:a16="http://schemas.microsoft.com/office/drawing/2014/main" id="{3250D6D4-482D-423F-8D5F-941E647EB412}"/>
              </a:ext>
            </a:extLst>
          </p:cNvPr>
          <p:cNvSpPr txBox="1">
            <a:spLocks/>
          </p:cNvSpPr>
          <p:nvPr/>
        </p:nvSpPr>
        <p:spPr>
          <a:xfrm>
            <a:off x="8134351" y="4563935"/>
            <a:ext cx="3475037" cy="954107"/>
          </a:xfrm>
          <a:prstGeom prst="rect">
            <a:avLst/>
          </a:prstGeom>
        </p:spPr>
        <p:txBody>
          <a:bodyP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solidFill>
                  <a:srgbClr val="0078D4"/>
                </a:solidFill>
              </a:rPr>
              <a:t>Not require on-prem infrastructure</a:t>
            </a:r>
          </a:p>
        </p:txBody>
      </p:sp>
      <p:grpSp>
        <p:nvGrpSpPr>
          <p:cNvPr id="50" name="Group 49">
            <a:extLst>
              <a:ext uri="{FF2B5EF4-FFF2-40B4-BE49-F238E27FC236}">
                <a16:creationId xmlns:a16="http://schemas.microsoft.com/office/drawing/2014/main" id="{FF0729AC-540E-4E8A-B00F-24EAA538805D}"/>
              </a:ext>
            </a:extLst>
          </p:cNvPr>
          <p:cNvGrpSpPr/>
          <p:nvPr/>
        </p:nvGrpSpPr>
        <p:grpSpPr>
          <a:xfrm>
            <a:off x="1336393" y="2084482"/>
            <a:ext cx="1967477" cy="1965960"/>
            <a:chOff x="1336393" y="2084482"/>
            <a:chExt cx="1967477" cy="1965960"/>
          </a:xfrm>
        </p:grpSpPr>
        <p:grpSp>
          <p:nvGrpSpPr>
            <p:cNvPr id="25" name="Group 24">
              <a:extLst>
                <a:ext uri="{FF2B5EF4-FFF2-40B4-BE49-F238E27FC236}">
                  <a16:creationId xmlns:a16="http://schemas.microsoft.com/office/drawing/2014/main" id="{2503318E-836C-4860-8B5B-10490FEFDD45}"/>
                </a:ext>
              </a:extLst>
            </p:cNvPr>
            <p:cNvGrpSpPr/>
            <p:nvPr/>
          </p:nvGrpSpPr>
          <p:grpSpPr>
            <a:xfrm>
              <a:off x="1336393" y="2084482"/>
              <a:ext cx="1967477" cy="1965960"/>
              <a:chOff x="1360766" y="2370506"/>
              <a:chExt cx="1967477" cy="1965960"/>
            </a:xfrm>
          </p:grpSpPr>
          <p:sp>
            <p:nvSpPr>
              <p:cNvPr id="2" name="Speech Bubble: Rectangle with Corners Rounded 1">
                <a:extLst>
                  <a:ext uri="{FF2B5EF4-FFF2-40B4-BE49-F238E27FC236}">
                    <a16:creationId xmlns:a16="http://schemas.microsoft.com/office/drawing/2014/main" id="{8478FBCB-6446-42A4-9B49-0E6692C2C7D3}"/>
                  </a:ext>
                </a:extLst>
              </p:cNvPr>
              <p:cNvSpPr/>
              <p:nvPr/>
            </p:nvSpPr>
            <p:spPr bwMode="auto">
              <a:xfrm>
                <a:off x="1360766" y="2370506"/>
                <a:ext cx="1967477" cy="1965960"/>
              </a:xfrm>
              <a:prstGeom prst="wedgeRoundRectCallout">
                <a:avLst>
                  <a:gd name="adj1" fmla="val -29203"/>
                  <a:gd name="adj2" fmla="val 61615"/>
                  <a:gd name="adj3" fmla="val 16667"/>
                </a:avLst>
              </a:prstGeom>
              <a:solidFill>
                <a:srgbClr val="FFFFFF"/>
              </a:solidFill>
              <a:ln w="10795" cap="flat" cmpd="sng" algn="ctr">
                <a:solidFill>
                  <a:srgbClr val="939393"/>
                </a:solidFill>
                <a:prstDash val="solid"/>
              </a:ln>
              <a:effectLst/>
            </p:spPr>
            <p:txBody>
              <a:bodyPr vert="horz" wrap="square" lIns="0" tIns="46610" rIns="0" bIns="46610" numCol="1" rtlCol="0" anchor="ctr" anchorCtr="0" compatLnSpc="1">
                <a:prstTxWarp prst="textNoShape">
                  <a:avLst/>
                </a:prstTxWarp>
              </a:bodyPr>
              <a:lstStyle/>
              <a:p>
                <a:pPr algn="ctr" defTabSz="931756" fontAlgn="base">
                  <a:spcBef>
                    <a:spcPct val="0"/>
                  </a:spcBef>
                  <a:spcAft>
                    <a:spcPct val="0"/>
                  </a:spcAft>
                </a:pPr>
                <a:endParaRPr lang="en-US" sz="2040" kern="0" err="1">
                  <a:solidFill>
                    <a:srgbClr val="FFFFFF"/>
                  </a:solidFill>
                  <a:latin typeface="Segoe UI Semilight"/>
                </a:endParaRPr>
              </a:p>
            </p:txBody>
          </p:sp>
          <p:grpSp>
            <p:nvGrpSpPr>
              <p:cNvPr id="24" name="Group 23">
                <a:extLst>
                  <a:ext uri="{FF2B5EF4-FFF2-40B4-BE49-F238E27FC236}">
                    <a16:creationId xmlns:a16="http://schemas.microsoft.com/office/drawing/2014/main" id="{84024A6F-B729-49E1-BCFB-9C0BD23CC835}"/>
                  </a:ext>
                </a:extLst>
              </p:cNvPr>
              <p:cNvGrpSpPr/>
              <p:nvPr/>
            </p:nvGrpSpPr>
            <p:grpSpPr>
              <a:xfrm>
                <a:off x="1661886" y="2370506"/>
                <a:ext cx="1664839" cy="1673983"/>
                <a:chOff x="1661886" y="2370506"/>
                <a:chExt cx="1664839" cy="1673983"/>
              </a:xfrm>
            </p:grpSpPr>
            <p:sp>
              <p:nvSpPr>
                <p:cNvPr id="20" name="Arc 19">
                  <a:extLst>
                    <a:ext uri="{FF2B5EF4-FFF2-40B4-BE49-F238E27FC236}">
                      <a16:creationId xmlns:a16="http://schemas.microsoft.com/office/drawing/2014/main" id="{B78B15B0-89F0-47A4-8B7F-94E88DFCDD65}"/>
                    </a:ext>
                  </a:extLst>
                </p:cNvPr>
                <p:cNvSpPr/>
                <p:nvPr/>
              </p:nvSpPr>
              <p:spPr>
                <a:xfrm>
                  <a:off x="2687936" y="2370506"/>
                  <a:ext cx="638789" cy="638789"/>
                </a:xfrm>
                <a:prstGeom prst="arc">
                  <a:avLst>
                    <a:gd name="adj1" fmla="val 16343416"/>
                    <a:gd name="adj2" fmla="val 0"/>
                  </a:avLst>
                </a:prstGeom>
                <a:ln w="38100">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32330"/>
                  <a:endParaRPr lang="en-US" sz="1836">
                    <a:solidFill>
                      <a:srgbClr val="282828"/>
                    </a:solidFill>
                    <a:latin typeface="Segoe UI"/>
                  </a:endParaRPr>
                </a:p>
              </p:txBody>
            </p:sp>
            <p:cxnSp>
              <p:nvCxnSpPr>
                <p:cNvPr id="22" name="Straight Connector 21">
                  <a:extLst>
                    <a:ext uri="{FF2B5EF4-FFF2-40B4-BE49-F238E27FC236}">
                      <a16:creationId xmlns:a16="http://schemas.microsoft.com/office/drawing/2014/main" id="{908BB812-E339-4600-A4D0-3F66D49C4589}"/>
                    </a:ext>
                  </a:extLst>
                </p:cNvPr>
                <p:cNvCxnSpPr>
                  <a:cxnSpLocks/>
                </p:cNvCxnSpPr>
                <p:nvPr/>
              </p:nvCxnSpPr>
              <p:spPr>
                <a:xfrm>
                  <a:off x="1661886" y="2370506"/>
                  <a:ext cx="1364343" cy="0"/>
                </a:xfrm>
                <a:prstGeom prst="line">
                  <a:avLst/>
                </a:prstGeom>
                <a:ln w="38100">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B599F79-58BC-4DB9-927F-CE49BF33420C}"/>
                    </a:ext>
                  </a:extLst>
                </p:cNvPr>
                <p:cNvCxnSpPr>
                  <a:cxnSpLocks/>
                </p:cNvCxnSpPr>
                <p:nvPr/>
              </p:nvCxnSpPr>
              <p:spPr>
                <a:xfrm rot="5400000">
                  <a:off x="2644553" y="3362318"/>
                  <a:ext cx="1364343" cy="0"/>
                </a:xfrm>
                <a:prstGeom prst="line">
                  <a:avLst/>
                </a:prstGeom>
                <a:ln w="38100">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grpSp>
        </p:grpSp>
        <p:sp>
          <p:nvSpPr>
            <p:cNvPr id="39" name="arrow_11" title="Icon of a circle made of two curved arrows">
              <a:extLst>
                <a:ext uri="{FF2B5EF4-FFF2-40B4-BE49-F238E27FC236}">
                  <a16:creationId xmlns:a16="http://schemas.microsoft.com/office/drawing/2014/main" id="{5B64AAA3-F09F-4D0A-B480-A8F22EA74956}"/>
                </a:ext>
              </a:extLst>
            </p:cNvPr>
            <p:cNvSpPr>
              <a:spLocks noChangeAspect="1" noEditPoints="1"/>
            </p:cNvSpPr>
            <p:nvPr/>
          </p:nvSpPr>
          <p:spPr bwMode="auto">
            <a:xfrm>
              <a:off x="1828126" y="2553492"/>
              <a:ext cx="984011" cy="1027940"/>
            </a:xfrm>
            <a:custGeom>
              <a:avLst/>
              <a:gdLst>
                <a:gd name="T0" fmla="*/ 310 w 310"/>
                <a:gd name="T1" fmla="*/ 199 h 322"/>
                <a:gd name="T2" fmla="*/ 154 w 310"/>
                <a:gd name="T3" fmla="*/ 322 h 322"/>
                <a:gd name="T4" fmla="*/ 1 w 310"/>
                <a:gd name="T5" fmla="*/ 211 h 322"/>
                <a:gd name="T6" fmla="*/ 304 w 310"/>
                <a:gd name="T7" fmla="*/ 104 h 322"/>
                <a:gd name="T8" fmla="*/ 154 w 310"/>
                <a:gd name="T9" fmla="*/ 0 h 322"/>
                <a:gd name="T10" fmla="*/ 0 w 310"/>
                <a:gd name="T11" fmla="*/ 114 h 322"/>
                <a:gd name="T12" fmla="*/ 299 w 310"/>
                <a:gd name="T13" fmla="*/ 104 h 322"/>
                <a:gd name="T14" fmla="*/ 230 w 310"/>
                <a:gd name="T15" fmla="*/ 104 h 322"/>
                <a:gd name="T16" fmla="*/ 295 w 310"/>
                <a:gd name="T17" fmla="*/ 104 h 322"/>
                <a:gd name="T18" fmla="*/ 304 w 310"/>
                <a:gd name="T19" fmla="*/ 104 h 322"/>
                <a:gd name="T20" fmla="*/ 304 w 310"/>
                <a:gd name="T21" fmla="*/ 29 h 322"/>
                <a:gd name="T22" fmla="*/ 9 w 310"/>
                <a:gd name="T23" fmla="*/ 211 h 322"/>
                <a:gd name="T24" fmla="*/ 75 w 310"/>
                <a:gd name="T25" fmla="*/ 211 h 322"/>
                <a:gd name="T26" fmla="*/ 9 w 310"/>
                <a:gd name="T27" fmla="*/ 211 h 322"/>
                <a:gd name="T28" fmla="*/ 1 w 310"/>
                <a:gd name="T29" fmla="*/ 211 h 322"/>
                <a:gd name="T30" fmla="*/ 1 w 310"/>
                <a:gd name="T31" fmla="*/ 286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 h="322">
                  <a:moveTo>
                    <a:pt x="310" y="199"/>
                  </a:moveTo>
                  <a:cubicBezTo>
                    <a:pt x="293" y="270"/>
                    <a:pt x="229" y="322"/>
                    <a:pt x="154" y="322"/>
                  </a:cubicBezTo>
                  <a:cubicBezTo>
                    <a:pt x="83" y="322"/>
                    <a:pt x="22" y="275"/>
                    <a:pt x="1" y="211"/>
                  </a:cubicBezTo>
                  <a:moveTo>
                    <a:pt x="304" y="104"/>
                  </a:moveTo>
                  <a:cubicBezTo>
                    <a:pt x="281" y="43"/>
                    <a:pt x="223" y="0"/>
                    <a:pt x="154" y="0"/>
                  </a:cubicBezTo>
                  <a:cubicBezTo>
                    <a:pt x="82" y="0"/>
                    <a:pt x="20" y="48"/>
                    <a:pt x="0" y="114"/>
                  </a:cubicBezTo>
                  <a:moveTo>
                    <a:pt x="299" y="104"/>
                  </a:moveTo>
                  <a:cubicBezTo>
                    <a:pt x="230" y="104"/>
                    <a:pt x="230" y="104"/>
                    <a:pt x="230" y="104"/>
                  </a:cubicBezTo>
                  <a:moveTo>
                    <a:pt x="295" y="104"/>
                  </a:moveTo>
                  <a:cubicBezTo>
                    <a:pt x="304" y="104"/>
                    <a:pt x="304" y="104"/>
                    <a:pt x="304" y="104"/>
                  </a:cubicBezTo>
                  <a:cubicBezTo>
                    <a:pt x="304" y="29"/>
                    <a:pt x="304" y="29"/>
                    <a:pt x="304" y="29"/>
                  </a:cubicBezTo>
                  <a:moveTo>
                    <a:pt x="9" y="211"/>
                  </a:moveTo>
                  <a:cubicBezTo>
                    <a:pt x="75" y="211"/>
                    <a:pt x="75" y="211"/>
                    <a:pt x="75" y="211"/>
                  </a:cubicBezTo>
                  <a:moveTo>
                    <a:pt x="9" y="211"/>
                  </a:moveTo>
                  <a:cubicBezTo>
                    <a:pt x="1" y="211"/>
                    <a:pt x="1" y="211"/>
                    <a:pt x="1" y="211"/>
                  </a:cubicBezTo>
                  <a:cubicBezTo>
                    <a:pt x="1" y="286"/>
                    <a:pt x="1" y="286"/>
                    <a:pt x="1" y="286"/>
                  </a:cubicBezTo>
                </a:path>
              </a:pathLst>
            </a:custGeom>
            <a:noFill/>
            <a:ln w="12700" cap="sq">
              <a:solidFill>
                <a:srgbClr val="0078D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lin ang="5400000" scaled="1"/>
                </a:gradFill>
              </a:endParaRPr>
            </a:p>
          </p:txBody>
        </p:sp>
      </p:grpSp>
      <p:grpSp>
        <p:nvGrpSpPr>
          <p:cNvPr id="51" name="Group 50">
            <a:extLst>
              <a:ext uri="{FF2B5EF4-FFF2-40B4-BE49-F238E27FC236}">
                <a16:creationId xmlns:a16="http://schemas.microsoft.com/office/drawing/2014/main" id="{4331B086-1D0D-4D0C-AE2A-A89D932595C6}"/>
              </a:ext>
            </a:extLst>
          </p:cNvPr>
          <p:cNvGrpSpPr/>
          <p:nvPr/>
        </p:nvGrpSpPr>
        <p:grpSpPr>
          <a:xfrm>
            <a:off x="5112420" y="2084482"/>
            <a:ext cx="1967477" cy="1965960"/>
            <a:chOff x="5112420" y="2084482"/>
            <a:chExt cx="1967477" cy="1965960"/>
          </a:xfrm>
        </p:grpSpPr>
        <p:grpSp>
          <p:nvGrpSpPr>
            <p:cNvPr id="26" name="Group 25">
              <a:extLst>
                <a:ext uri="{FF2B5EF4-FFF2-40B4-BE49-F238E27FC236}">
                  <a16:creationId xmlns:a16="http://schemas.microsoft.com/office/drawing/2014/main" id="{A2064676-8401-49C6-87E8-DEC580CD4745}"/>
                </a:ext>
              </a:extLst>
            </p:cNvPr>
            <p:cNvGrpSpPr/>
            <p:nvPr/>
          </p:nvGrpSpPr>
          <p:grpSpPr>
            <a:xfrm>
              <a:off x="5112420" y="2084482"/>
              <a:ext cx="1967477" cy="1965960"/>
              <a:chOff x="1360766" y="2370506"/>
              <a:chExt cx="1967477" cy="1965960"/>
            </a:xfrm>
          </p:grpSpPr>
          <p:sp>
            <p:nvSpPr>
              <p:cNvPr id="27" name="Speech Bubble: Rectangle with Corners Rounded 26">
                <a:extLst>
                  <a:ext uri="{FF2B5EF4-FFF2-40B4-BE49-F238E27FC236}">
                    <a16:creationId xmlns:a16="http://schemas.microsoft.com/office/drawing/2014/main" id="{47E44915-1970-4290-9725-3ECEC61EEAED}"/>
                  </a:ext>
                </a:extLst>
              </p:cNvPr>
              <p:cNvSpPr/>
              <p:nvPr/>
            </p:nvSpPr>
            <p:spPr bwMode="auto">
              <a:xfrm>
                <a:off x="1360766" y="2370506"/>
                <a:ext cx="1967477" cy="1965960"/>
              </a:xfrm>
              <a:prstGeom prst="wedgeRoundRectCallout">
                <a:avLst>
                  <a:gd name="adj1" fmla="val -29203"/>
                  <a:gd name="adj2" fmla="val 61615"/>
                  <a:gd name="adj3" fmla="val 16667"/>
                </a:avLst>
              </a:prstGeom>
              <a:solidFill>
                <a:srgbClr val="FFFFFF"/>
              </a:solidFill>
              <a:ln w="10795" cap="flat" cmpd="sng" algn="ctr">
                <a:solidFill>
                  <a:srgbClr val="939393"/>
                </a:solidFill>
                <a:prstDash val="solid"/>
              </a:ln>
              <a:effectLst/>
            </p:spPr>
            <p:txBody>
              <a:bodyPr vert="horz" wrap="square" lIns="0" tIns="46610" rIns="0" bIns="46610" numCol="1" rtlCol="0" anchor="ctr" anchorCtr="0" compatLnSpc="1">
                <a:prstTxWarp prst="textNoShape">
                  <a:avLst/>
                </a:prstTxWarp>
              </a:bodyPr>
              <a:lstStyle/>
              <a:p>
                <a:pPr algn="ctr" defTabSz="931756" fontAlgn="base">
                  <a:spcBef>
                    <a:spcPct val="0"/>
                  </a:spcBef>
                  <a:spcAft>
                    <a:spcPct val="0"/>
                  </a:spcAft>
                </a:pPr>
                <a:endParaRPr lang="en-US" sz="2040" kern="0" err="1">
                  <a:solidFill>
                    <a:srgbClr val="FFFFFF"/>
                  </a:solidFill>
                  <a:latin typeface="Segoe UI Semilight"/>
                </a:endParaRPr>
              </a:p>
            </p:txBody>
          </p:sp>
          <p:grpSp>
            <p:nvGrpSpPr>
              <p:cNvPr id="28" name="Group 27">
                <a:extLst>
                  <a:ext uri="{FF2B5EF4-FFF2-40B4-BE49-F238E27FC236}">
                    <a16:creationId xmlns:a16="http://schemas.microsoft.com/office/drawing/2014/main" id="{A610C7F5-6A0A-42B9-B4DE-3184D33482D8}"/>
                  </a:ext>
                </a:extLst>
              </p:cNvPr>
              <p:cNvGrpSpPr/>
              <p:nvPr/>
            </p:nvGrpSpPr>
            <p:grpSpPr>
              <a:xfrm>
                <a:off x="1661886" y="2370506"/>
                <a:ext cx="1664839" cy="1673983"/>
                <a:chOff x="1661886" y="2370506"/>
                <a:chExt cx="1664839" cy="1673983"/>
              </a:xfrm>
            </p:grpSpPr>
            <p:sp>
              <p:nvSpPr>
                <p:cNvPr id="29" name="Arc 28">
                  <a:extLst>
                    <a:ext uri="{FF2B5EF4-FFF2-40B4-BE49-F238E27FC236}">
                      <a16:creationId xmlns:a16="http://schemas.microsoft.com/office/drawing/2014/main" id="{1266D48C-C208-4939-BFAF-F1729BC4FAD0}"/>
                    </a:ext>
                  </a:extLst>
                </p:cNvPr>
                <p:cNvSpPr/>
                <p:nvPr/>
              </p:nvSpPr>
              <p:spPr>
                <a:xfrm>
                  <a:off x="2687936" y="2370506"/>
                  <a:ext cx="638789" cy="638789"/>
                </a:xfrm>
                <a:prstGeom prst="arc">
                  <a:avLst>
                    <a:gd name="adj1" fmla="val 16343416"/>
                    <a:gd name="adj2" fmla="val 0"/>
                  </a:avLst>
                </a:prstGeom>
                <a:ln w="38100">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32330"/>
                  <a:endParaRPr lang="en-US" sz="1836">
                    <a:solidFill>
                      <a:srgbClr val="282828"/>
                    </a:solidFill>
                    <a:latin typeface="Segoe UI"/>
                  </a:endParaRPr>
                </a:p>
              </p:txBody>
            </p:sp>
            <p:cxnSp>
              <p:nvCxnSpPr>
                <p:cNvPr id="30" name="Straight Connector 29">
                  <a:extLst>
                    <a:ext uri="{FF2B5EF4-FFF2-40B4-BE49-F238E27FC236}">
                      <a16:creationId xmlns:a16="http://schemas.microsoft.com/office/drawing/2014/main" id="{F314A5DB-319A-4C32-8CED-551F42807F4F}"/>
                    </a:ext>
                  </a:extLst>
                </p:cNvPr>
                <p:cNvCxnSpPr>
                  <a:cxnSpLocks/>
                </p:cNvCxnSpPr>
                <p:nvPr/>
              </p:nvCxnSpPr>
              <p:spPr>
                <a:xfrm>
                  <a:off x="1661886" y="2370506"/>
                  <a:ext cx="1364343" cy="0"/>
                </a:xfrm>
                <a:prstGeom prst="line">
                  <a:avLst/>
                </a:prstGeom>
                <a:ln w="38100">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4EF7716-E68A-4348-A48C-FF5871B439AC}"/>
                    </a:ext>
                  </a:extLst>
                </p:cNvPr>
                <p:cNvCxnSpPr>
                  <a:cxnSpLocks/>
                </p:cNvCxnSpPr>
                <p:nvPr/>
              </p:nvCxnSpPr>
              <p:spPr>
                <a:xfrm rot="5400000">
                  <a:off x="2644553" y="3362318"/>
                  <a:ext cx="1364343" cy="0"/>
                </a:xfrm>
                <a:prstGeom prst="line">
                  <a:avLst/>
                </a:prstGeom>
                <a:ln w="38100">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47" name="Group 46">
              <a:extLst>
                <a:ext uri="{FF2B5EF4-FFF2-40B4-BE49-F238E27FC236}">
                  <a16:creationId xmlns:a16="http://schemas.microsoft.com/office/drawing/2014/main" id="{590771AC-F371-430D-95B8-8285654AC697}"/>
                </a:ext>
              </a:extLst>
            </p:cNvPr>
            <p:cNvGrpSpPr>
              <a:grpSpLocks noChangeAspect="1"/>
            </p:cNvGrpSpPr>
            <p:nvPr/>
          </p:nvGrpSpPr>
          <p:grpSpPr>
            <a:xfrm>
              <a:off x="5474366" y="2590925"/>
              <a:ext cx="1243584" cy="953075"/>
              <a:chOff x="5406724" y="2825108"/>
              <a:chExt cx="1378868" cy="1056756"/>
            </a:xfrm>
          </p:grpSpPr>
          <p:sp>
            <p:nvSpPr>
              <p:cNvPr id="42" name="monitor" title="Icon of a monitor">
                <a:extLst>
                  <a:ext uri="{FF2B5EF4-FFF2-40B4-BE49-F238E27FC236}">
                    <a16:creationId xmlns:a16="http://schemas.microsoft.com/office/drawing/2014/main" id="{EC184B87-F088-4E8E-A6DF-58844163B3DB}"/>
                  </a:ext>
                </a:extLst>
              </p:cNvPr>
              <p:cNvSpPr>
                <a:spLocks noChangeAspect="1" noEditPoints="1"/>
              </p:cNvSpPr>
              <p:nvPr/>
            </p:nvSpPr>
            <p:spPr bwMode="auto">
              <a:xfrm>
                <a:off x="5406724" y="2825108"/>
                <a:ext cx="1378868" cy="1056756"/>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2700" cap="sq">
                <a:solidFill>
                  <a:srgbClr val="0078D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gradFill>
                </a:endParaRPr>
              </a:p>
            </p:txBody>
          </p:sp>
          <p:sp>
            <p:nvSpPr>
              <p:cNvPr id="44" name="Telemarketer_E7B9" title="Icon of a person wearing a headset">
                <a:extLst>
                  <a:ext uri="{FF2B5EF4-FFF2-40B4-BE49-F238E27FC236}">
                    <a16:creationId xmlns:a16="http://schemas.microsoft.com/office/drawing/2014/main" id="{D72E89C4-AE5D-46C5-B151-9210D2CEBD13}"/>
                  </a:ext>
                </a:extLst>
              </p:cNvPr>
              <p:cNvSpPr>
                <a:spLocks noChangeAspect="1" noEditPoints="1"/>
              </p:cNvSpPr>
              <p:nvPr/>
            </p:nvSpPr>
            <p:spPr bwMode="auto">
              <a:xfrm>
                <a:off x="5816287" y="2990027"/>
                <a:ext cx="559743" cy="667565"/>
              </a:xfrm>
              <a:custGeom>
                <a:avLst/>
                <a:gdLst>
                  <a:gd name="T0" fmla="*/ 0 w 3250"/>
                  <a:gd name="T1" fmla="*/ 3875 h 3875"/>
                  <a:gd name="T2" fmla="*/ 1625 w 3250"/>
                  <a:gd name="T3" fmla="*/ 2250 h 3875"/>
                  <a:gd name="T4" fmla="*/ 3250 w 3250"/>
                  <a:gd name="T5" fmla="*/ 3875 h 3875"/>
                  <a:gd name="T6" fmla="*/ 750 w 3250"/>
                  <a:gd name="T7" fmla="*/ 1750 h 3875"/>
                  <a:gd name="T8" fmla="*/ 750 w 3250"/>
                  <a:gd name="T9" fmla="*/ 750 h 3875"/>
                  <a:gd name="T10" fmla="*/ 500 w 3250"/>
                  <a:gd name="T11" fmla="*/ 500 h 3875"/>
                  <a:gd name="T12" fmla="*/ 250 w 3250"/>
                  <a:gd name="T13" fmla="*/ 750 h 3875"/>
                  <a:gd name="T14" fmla="*/ 250 w 3250"/>
                  <a:gd name="T15" fmla="*/ 1500 h 3875"/>
                  <a:gd name="T16" fmla="*/ 500 w 3250"/>
                  <a:gd name="T17" fmla="*/ 1750 h 3875"/>
                  <a:gd name="T18" fmla="*/ 1500 w 3250"/>
                  <a:gd name="T19" fmla="*/ 1750 h 3875"/>
                  <a:gd name="T20" fmla="*/ 690 w 3250"/>
                  <a:gd name="T21" fmla="*/ 1751 h 3875"/>
                  <a:gd name="T22" fmla="*/ 1625 w 3250"/>
                  <a:gd name="T23" fmla="*/ 2250 h 3875"/>
                  <a:gd name="T24" fmla="*/ 2750 w 3250"/>
                  <a:gd name="T25" fmla="*/ 1125 h 3875"/>
                  <a:gd name="T26" fmla="*/ 1625 w 3250"/>
                  <a:gd name="T27" fmla="*/ 0 h 3875"/>
                  <a:gd name="T28" fmla="*/ 689 w 3250"/>
                  <a:gd name="T29" fmla="*/ 500 h 3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50" h="3875">
                    <a:moveTo>
                      <a:pt x="0" y="3875"/>
                    </a:moveTo>
                    <a:cubicBezTo>
                      <a:pt x="0" y="2978"/>
                      <a:pt x="728" y="2250"/>
                      <a:pt x="1625" y="2250"/>
                    </a:cubicBezTo>
                    <a:cubicBezTo>
                      <a:pt x="2522" y="2250"/>
                      <a:pt x="3250" y="2978"/>
                      <a:pt x="3250" y="3875"/>
                    </a:cubicBezTo>
                    <a:moveTo>
                      <a:pt x="750" y="1750"/>
                    </a:moveTo>
                    <a:cubicBezTo>
                      <a:pt x="750" y="750"/>
                      <a:pt x="750" y="750"/>
                      <a:pt x="750" y="750"/>
                    </a:cubicBezTo>
                    <a:cubicBezTo>
                      <a:pt x="750" y="612"/>
                      <a:pt x="638" y="500"/>
                      <a:pt x="500" y="500"/>
                    </a:cubicBezTo>
                    <a:cubicBezTo>
                      <a:pt x="362" y="500"/>
                      <a:pt x="250" y="612"/>
                      <a:pt x="250" y="750"/>
                    </a:cubicBezTo>
                    <a:cubicBezTo>
                      <a:pt x="250" y="1500"/>
                      <a:pt x="250" y="1500"/>
                      <a:pt x="250" y="1500"/>
                    </a:cubicBezTo>
                    <a:cubicBezTo>
                      <a:pt x="250" y="1638"/>
                      <a:pt x="362" y="1750"/>
                      <a:pt x="500" y="1750"/>
                    </a:cubicBezTo>
                    <a:cubicBezTo>
                      <a:pt x="1500" y="1750"/>
                      <a:pt x="1500" y="1750"/>
                      <a:pt x="1500" y="1750"/>
                    </a:cubicBezTo>
                    <a:moveTo>
                      <a:pt x="690" y="1751"/>
                    </a:moveTo>
                    <a:cubicBezTo>
                      <a:pt x="892" y="2052"/>
                      <a:pt x="1235" y="2250"/>
                      <a:pt x="1625" y="2250"/>
                    </a:cubicBezTo>
                    <a:cubicBezTo>
                      <a:pt x="2246" y="2250"/>
                      <a:pt x="2750" y="1746"/>
                      <a:pt x="2750" y="1125"/>
                    </a:cubicBezTo>
                    <a:cubicBezTo>
                      <a:pt x="2750" y="504"/>
                      <a:pt x="2246" y="0"/>
                      <a:pt x="1625" y="0"/>
                    </a:cubicBezTo>
                    <a:cubicBezTo>
                      <a:pt x="1235" y="0"/>
                      <a:pt x="891" y="199"/>
                      <a:pt x="689" y="500"/>
                    </a:cubicBezTo>
                  </a:path>
                </a:pathLst>
              </a:custGeom>
              <a:noFill/>
              <a:ln w="12700" cap="sq">
                <a:solidFill>
                  <a:srgbClr val="0078D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2" name="Group 51">
            <a:extLst>
              <a:ext uri="{FF2B5EF4-FFF2-40B4-BE49-F238E27FC236}">
                <a16:creationId xmlns:a16="http://schemas.microsoft.com/office/drawing/2014/main" id="{E48FC6D2-6780-4968-9E49-97282DC96FBF}"/>
              </a:ext>
            </a:extLst>
          </p:cNvPr>
          <p:cNvGrpSpPr/>
          <p:nvPr/>
        </p:nvGrpSpPr>
        <p:grpSpPr>
          <a:xfrm>
            <a:off x="8888131" y="2084482"/>
            <a:ext cx="1967477" cy="1965960"/>
            <a:chOff x="8888131" y="2084482"/>
            <a:chExt cx="1967477" cy="1965960"/>
          </a:xfrm>
        </p:grpSpPr>
        <p:grpSp>
          <p:nvGrpSpPr>
            <p:cNvPr id="32" name="Group 31">
              <a:extLst>
                <a:ext uri="{FF2B5EF4-FFF2-40B4-BE49-F238E27FC236}">
                  <a16:creationId xmlns:a16="http://schemas.microsoft.com/office/drawing/2014/main" id="{6490E660-EF83-441A-A53C-4A881E84EEAF}"/>
                </a:ext>
              </a:extLst>
            </p:cNvPr>
            <p:cNvGrpSpPr/>
            <p:nvPr/>
          </p:nvGrpSpPr>
          <p:grpSpPr>
            <a:xfrm>
              <a:off x="8888131" y="2084482"/>
              <a:ext cx="1967477" cy="1965960"/>
              <a:chOff x="1360766" y="2370506"/>
              <a:chExt cx="1967477" cy="1965960"/>
            </a:xfrm>
          </p:grpSpPr>
          <p:sp>
            <p:nvSpPr>
              <p:cNvPr id="33" name="Speech Bubble: Rectangle with Corners Rounded 32">
                <a:extLst>
                  <a:ext uri="{FF2B5EF4-FFF2-40B4-BE49-F238E27FC236}">
                    <a16:creationId xmlns:a16="http://schemas.microsoft.com/office/drawing/2014/main" id="{E12AAD49-4172-4428-ABBC-8B5EC2953819}"/>
                  </a:ext>
                </a:extLst>
              </p:cNvPr>
              <p:cNvSpPr/>
              <p:nvPr/>
            </p:nvSpPr>
            <p:spPr bwMode="auto">
              <a:xfrm>
                <a:off x="1360766" y="2370506"/>
                <a:ext cx="1967477" cy="1965960"/>
              </a:xfrm>
              <a:prstGeom prst="wedgeRoundRectCallout">
                <a:avLst>
                  <a:gd name="adj1" fmla="val -29203"/>
                  <a:gd name="adj2" fmla="val 61615"/>
                  <a:gd name="adj3" fmla="val 16667"/>
                </a:avLst>
              </a:prstGeom>
              <a:solidFill>
                <a:srgbClr val="FFFFFF"/>
              </a:solidFill>
              <a:ln w="10795" cap="flat" cmpd="sng" algn="ctr">
                <a:solidFill>
                  <a:srgbClr val="939393"/>
                </a:solidFill>
                <a:prstDash val="solid"/>
              </a:ln>
              <a:effectLst/>
            </p:spPr>
            <p:txBody>
              <a:bodyPr vert="horz" wrap="square" lIns="0" tIns="46610" rIns="0" bIns="46610" numCol="1" rtlCol="0" anchor="ctr" anchorCtr="0" compatLnSpc="1">
                <a:prstTxWarp prst="textNoShape">
                  <a:avLst/>
                </a:prstTxWarp>
              </a:bodyPr>
              <a:lstStyle/>
              <a:p>
                <a:pPr algn="ctr" defTabSz="931756" fontAlgn="base">
                  <a:spcBef>
                    <a:spcPct val="0"/>
                  </a:spcBef>
                  <a:spcAft>
                    <a:spcPct val="0"/>
                  </a:spcAft>
                </a:pPr>
                <a:endParaRPr lang="en-US" sz="2040" kern="0" err="1">
                  <a:solidFill>
                    <a:srgbClr val="FFFFFF"/>
                  </a:solidFill>
                  <a:latin typeface="Segoe UI Semilight"/>
                </a:endParaRPr>
              </a:p>
            </p:txBody>
          </p:sp>
          <p:grpSp>
            <p:nvGrpSpPr>
              <p:cNvPr id="34" name="Group 33">
                <a:extLst>
                  <a:ext uri="{FF2B5EF4-FFF2-40B4-BE49-F238E27FC236}">
                    <a16:creationId xmlns:a16="http://schemas.microsoft.com/office/drawing/2014/main" id="{88DD43F6-6753-4F59-A1E5-0FF1EDD9B1FF}"/>
                  </a:ext>
                </a:extLst>
              </p:cNvPr>
              <p:cNvGrpSpPr/>
              <p:nvPr/>
            </p:nvGrpSpPr>
            <p:grpSpPr>
              <a:xfrm>
                <a:off x="1661886" y="2370506"/>
                <a:ext cx="1664839" cy="1673983"/>
                <a:chOff x="1661886" y="2370506"/>
                <a:chExt cx="1664839" cy="1673983"/>
              </a:xfrm>
            </p:grpSpPr>
            <p:sp>
              <p:nvSpPr>
                <p:cNvPr id="35" name="Arc 34">
                  <a:extLst>
                    <a:ext uri="{FF2B5EF4-FFF2-40B4-BE49-F238E27FC236}">
                      <a16:creationId xmlns:a16="http://schemas.microsoft.com/office/drawing/2014/main" id="{21CE2A22-A930-4AB6-89EE-6BCF9C9AA58F}"/>
                    </a:ext>
                  </a:extLst>
                </p:cNvPr>
                <p:cNvSpPr/>
                <p:nvPr/>
              </p:nvSpPr>
              <p:spPr>
                <a:xfrm>
                  <a:off x="2687936" y="2370506"/>
                  <a:ext cx="638789" cy="638789"/>
                </a:xfrm>
                <a:prstGeom prst="arc">
                  <a:avLst>
                    <a:gd name="adj1" fmla="val 16343416"/>
                    <a:gd name="adj2" fmla="val 0"/>
                  </a:avLst>
                </a:prstGeom>
                <a:ln w="38100">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32330"/>
                  <a:endParaRPr lang="en-US" sz="1836">
                    <a:solidFill>
                      <a:srgbClr val="282828"/>
                    </a:solidFill>
                    <a:latin typeface="Segoe UI"/>
                  </a:endParaRPr>
                </a:p>
              </p:txBody>
            </p:sp>
            <p:cxnSp>
              <p:nvCxnSpPr>
                <p:cNvPr id="36" name="Straight Connector 35">
                  <a:extLst>
                    <a:ext uri="{FF2B5EF4-FFF2-40B4-BE49-F238E27FC236}">
                      <a16:creationId xmlns:a16="http://schemas.microsoft.com/office/drawing/2014/main" id="{1E3ED0F1-8D77-4DA6-A130-B8351DECE3FD}"/>
                    </a:ext>
                  </a:extLst>
                </p:cNvPr>
                <p:cNvCxnSpPr>
                  <a:cxnSpLocks/>
                </p:cNvCxnSpPr>
                <p:nvPr/>
              </p:nvCxnSpPr>
              <p:spPr>
                <a:xfrm>
                  <a:off x="1661886" y="2370506"/>
                  <a:ext cx="1364343" cy="0"/>
                </a:xfrm>
                <a:prstGeom prst="line">
                  <a:avLst/>
                </a:prstGeom>
                <a:ln w="38100">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1DA773B-A7A6-42DC-B693-48382D79340B}"/>
                    </a:ext>
                  </a:extLst>
                </p:cNvPr>
                <p:cNvCxnSpPr>
                  <a:cxnSpLocks/>
                </p:cNvCxnSpPr>
                <p:nvPr/>
              </p:nvCxnSpPr>
              <p:spPr>
                <a:xfrm rot="5400000">
                  <a:off x="2644553" y="3362318"/>
                  <a:ext cx="1364343" cy="0"/>
                </a:xfrm>
                <a:prstGeom prst="line">
                  <a:avLst/>
                </a:prstGeom>
                <a:ln w="38100">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grpSp>
        </p:grpSp>
        <p:sp>
          <p:nvSpPr>
            <p:cNvPr id="46" name="cloud" title="Icon of a cloud">
              <a:extLst>
                <a:ext uri="{FF2B5EF4-FFF2-40B4-BE49-F238E27FC236}">
                  <a16:creationId xmlns:a16="http://schemas.microsoft.com/office/drawing/2014/main" id="{C22741CD-F8F7-465F-8026-AE72DAE3CBAA}"/>
                </a:ext>
              </a:extLst>
            </p:cNvPr>
            <p:cNvSpPr>
              <a:spLocks noChangeAspect="1"/>
            </p:cNvSpPr>
            <p:nvPr/>
          </p:nvSpPr>
          <p:spPr bwMode="auto">
            <a:xfrm>
              <a:off x="9248847" y="2673222"/>
              <a:ext cx="1246045" cy="788481"/>
            </a:xfrm>
            <a:custGeom>
              <a:avLst/>
              <a:gdLst>
                <a:gd name="T0" fmla="*/ 281 w 344"/>
                <a:gd name="T1" fmla="*/ 216 h 217"/>
                <a:gd name="T2" fmla="*/ 281 w 344"/>
                <a:gd name="T3" fmla="*/ 217 h 217"/>
                <a:gd name="T4" fmla="*/ 88 w 344"/>
                <a:gd name="T5" fmla="*/ 217 h 217"/>
                <a:gd name="T6" fmla="*/ 88 w 344"/>
                <a:gd name="T7" fmla="*/ 217 h 217"/>
                <a:gd name="T8" fmla="*/ 86 w 344"/>
                <a:gd name="T9" fmla="*/ 217 h 217"/>
                <a:gd name="T10" fmla="*/ 0 w 344"/>
                <a:gd name="T11" fmla="*/ 130 h 217"/>
                <a:gd name="T12" fmla="*/ 86 w 344"/>
                <a:gd name="T13" fmla="*/ 44 h 217"/>
                <a:gd name="T14" fmla="*/ 104 w 344"/>
                <a:gd name="T15" fmla="*/ 45 h 217"/>
                <a:gd name="T16" fmla="*/ 184 w 344"/>
                <a:gd name="T17" fmla="*/ 0 h 217"/>
                <a:gd name="T18" fmla="*/ 278 w 344"/>
                <a:gd name="T19" fmla="*/ 85 h 217"/>
                <a:gd name="T20" fmla="*/ 278 w 344"/>
                <a:gd name="T21" fmla="*/ 85 h 217"/>
                <a:gd name="T22" fmla="*/ 344 w 344"/>
                <a:gd name="T23" fmla="*/ 151 h 217"/>
                <a:gd name="T24" fmla="*/ 281 w 344"/>
                <a:gd name="T2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17">
                  <a:moveTo>
                    <a:pt x="281" y="216"/>
                  </a:moveTo>
                  <a:cubicBezTo>
                    <a:pt x="281" y="217"/>
                    <a:pt x="281" y="217"/>
                    <a:pt x="281" y="217"/>
                  </a:cubicBezTo>
                  <a:cubicBezTo>
                    <a:pt x="88" y="217"/>
                    <a:pt x="88" y="217"/>
                    <a:pt x="88" y="217"/>
                  </a:cubicBezTo>
                  <a:cubicBezTo>
                    <a:pt x="88" y="217"/>
                    <a:pt x="88" y="217"/>
                    <a:pt x="88" y="217"/>
                  </a:cubicBezTo>
                  <a:cubicBezTo>
                    <a:pt x="87" y="217"/>
                    <a:pt x="87" y="217"/>
                    <a:pt x="86" y="217"/>
                  </a:cubicBezTo>
                  <a:cubicBezTo>
                    <a:pt x="39" y="217"/>
                    <a:pt x="0" y="178"/>
                    <a:pt x="0" y="130"/>
                  </a:cubicBezTo>
                  <a:cubicBezTo>
                    <a:pt x="0" y="82"/>
                    <a:pt x="39" y="44"/>
                    <a:pt x="86" y="44"/>
                  </a:cubicBezTo>
                  <a:cubicBezTo>
                    <a:pt x="92" y="44"/>
                    <a:pt x="98" y="44"/>
                    <a:pt x="104" y="45"/>
                  </a:cubicBezTo>
                  <a:cubicBezTo>
                    <a:pt x="121" y="18"/>
                    <a:pt x="150" y="0"/>
                    <a:pt x="184" y="0"/>
                  </a:cubicBezTo>
                  <a:cubicBezTo>
                    <a:pt x="233" y="0"/>
                    <a:pt x="273" y="37"/>
                    <a:pt x="278" y="85"/>
                  </a:cubicBezTo>
                  <a:cubicBezTo>
                    <a:pt x="278" y="85"/>
                    <a:pt x="278" y="85"/>
                    <a:pt x="278" y="85"/>
                  </a:cubicBezTo>
                  <a:cubicBezTo>
                    <a:pt x="315" y="85"/>
                    <a:pt x="344" y="114"/>
                    <a:pt x="344" y="151"/>
                  </a:cubicBezTo>
                  <a:cubicBezTo>
                    <a:pt x="344" y="186"/>
                    <a:pt x="316" y="215"/>
                    <a:pt x="281" y="216"/>
                  </a:cubicBezTo>
                  <a:close/>
                </a:path>
              </a:pathLst>
            </a:custGeom>
            <a:noFill/>
            <a:ln w="12700" cap="sq">
              <a:solidFill>
                <a:srgbClr val="0078D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946500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350"/>
                                        <p:tgtEl>
                                          <p:spTgt spid="50"/>
                                        </p:tgtEl>
                                      </p:cBhvr>
                                    </p:animEffect>
                                  </p:childTnLst>
                                </p:cTn>
                              </p:par>
                              <p:par>
                                <p:cTn id="8" presetID="42" presetClass="path" presetSubtype="0" accel="50000" decel="50000" fill="hold" nodeType="withEffect">
                                  <p:stCondLst>
                                    <p:cond delay="0"/>
                                  </p:stCondLst>
                                  <p:childTnLst>
                                    <p:animMotion origin="layout" path="M -4.375E-6 -0.03842 L -4.375E-6 -7.40741E-7 " pathEditMode="relative" rAng="0" ptsTypes="AA">
                                      <p:cBhvr>
                                        <p:cTn id="9" dur="350" fill="hold"/>
                                        <p:tgtEl>
                                          <p:spTgt spid="50"/>
                                        </p:tgtEl>
                                        <p:attrNameLst>
                                          <p:attrName>ppt_x</p:attrName>
                                          <p:attrName>ppt_y</p:attrName>
                                        </p:attrNameLst>
                                      </p:cBhvr>
                                      <p:rCtr x="0" y="1898"/>
                                    </p:animMotion>
                                  </p:childTnLst>
                                </p:cTn>
                              </p:par>
                              <p:par>
                                <p:cTn id="10" presetID="10"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350"/>
                                        <p:tgtEl>
                                          <p:spTgt spid="3"/>
                                        </p:tgtEl>
                                      </p:cBhvr>
                                    </p:animEffect>
                                  </p:childTnLst>
                                </p:cTn>
                              </p:par>
                              <p:par>
                                <p:cTn id="13" presetID="64" presetClass="path" presetSubtype="0" accel="50000" decel="50000" fill="hold" grpId="1" nodeType="withEffect">
                                  <p:stCondLst>
                                    <p:cond delay="0"/>
                                  </p:stCondLst>
                                  <p:childTnLst>
                                    <p:animMotion origin="layout" path="M -4.375E-6 0.0338 L -4.375E-6 3.33333E-6 " pathEditMode="relative" rAng="0" ptsTypes="AA">
                                      <p:cBhvr>
                                        <p:cTn id="14" dur="350" fill="hold"/>
                                        <p:tgtEl>
                                          <p:spTgt spid="3"/>
                                        </p:tgtEl>
                                        <p:attrNameLst>
                                          <p:attrName>ppt_x</p:attrName>
                                          <p:attrName>ppt_y</p:attrName>
                                        </p:attrNameLst>
                                      </p:cBhvr>
                                      <p:rCtr x="0" y="-1667"/>
                                    </p:animMotion>
                                  </p:childTnLst>
                                </p:cTn>
                              </p:par>
                              <p:par>
                                <p:cTn id="15" presetID="10" presetClass="entr" presetSubtype="0" fill="hold" nodeType="withEffect">
                                  <p:stCondLst>
                                    <p:cond delay="25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350"/>
                                        <p:tgtEl>
                                          <p:spTgt spid="51"/>
                                        </p:tgtEl>
                                      </p:cBhvr>
                                    </p:animEffect>
                                  </p:childTnLst>
                                </p:cTn>
                              </p:par>
                              <p:par>
                                <p:cTn id="18" presetID="42" presetClass="path" presetSubtype="0" accel="50000" decel="50000" fill="hold" nodeType="withEffect">
                                  <p:stCondLst>
                                    <p:cond delay="250"/>
                                  </p:stCondLst>
                                  <p:childTnLst>
                                    <p:animMotion origin="layout" path="M -4.375E-6 -0.03842 L -4.375E-6 -7.40741E-7 " pathEditMode="relative" rAng="0" ptsTypes="AA">
                                      <p:cBhvr>
                                        <p:cTn id="19" dur="350" fill="hold"/>
                                        <p:tgtEl>
                                          <p:spTgt spid="51"/>
                                        </p:tgtEl>
                                        <p:attrNameLst>
                                          <p:attrName>ppt_x</p:attrName>
                                          <p:attrName>ppt_y</p:attrName>
                                        </p:attrNameLst>
                                      </p:cBhvr>
                                      <p:rCtr x="0" y="1898"/>
                                    </p:animMotion>
                                  </p:childTnLst>
                                </p:cTn>
                              </p:par>
                              <p:par>
                                <p:cTn id="20" presetID="10" presetClass="entr" presetSubtype="0" fill="hold" grpId="0" nodeType="withEffect">
                                  <p:stCondLst>
                                    <p:cond delay="25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350"/>
                                        <p:tgtEl>
                                          <p:spTgt spid="4"/>
                                        </p:tgtEl>
                                      </p:cBhvr>
                                    </p:animEffect>
                                  </p:childTnLst>
                                </p:cTn>
                              </p:par>
                              <p:par>
                                <p:cTn id="23" presetID="64" presetClass="path" presetSubtype="0" accel="50000" decel="50000" fill="hold" grpId="1" nodeType="withEffect">
                                  <p:stCondLst>
                                    <p:cond delay="250"/>
                                  </p:stCondLst>
                                  <p:childTnLst>
                                    <p:animMotion origin="layout" path="M -4.375E-6 0.0338 L -4.375E-6 3.33333E-6 " pathEditMode="relative" rAng="0" ptsTypes="AA">
                                      <p:cBhvr>
                                        <p:cTn id="24" dur="350" fill="hold"/>
                                        <p:tgtEl>
                                          <p:spTgt spid="4"/>
                                        </p:tgtEl>
                                        <p:attrNameLst>
                                          <p:attrName>ppt_x</p:attrName>
                                          <p:attrName>ppt_y</p:attrName>
                                        </p:attrNameLst>
                                      </p:cBhvr>
                                      <p:rCtr x="0" y="-1667"/>
                                    </p:animMotion>
                                  </p:childTnLst>
                                </p:cTn>
                              </p:par>
                              <p:par>
                                <p:cTn id="25" presetID="10" presetClass="entr" presetSubtype="0" fill="hold" nodeType="withEffect">
                                  <p:stCondLst>
                                    <p:cond delay="50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350"/>
                                        <p:tgtEl>
                                          <p:spTgt spid="52"/>
                                        </p:tgtEl>
                                      </p:cBhvr>
                                    </p:animEffect>
                                  </p:childTnLst>
                                </p:cTn>
                              </p:par>
                              <p:par>
                                <p:cTn id="28" presetID="42" presetClass="path" presetSubtype="0" accel="50000" decel="50000" fill="hold" nodeType="withEffect">
                                  <p:stCondLst>
                                    <p:cond delay="500"/>
                                  </p:stCondLst>
                                  <p:childTnLst>
                                    <p:animMotion origin="layout" path="M -4.375E-6 -0.03842 L -4.375E-6 -7.40741E-7 " pathEditMode="relative" rAng="0" ptsTypes="AA">
                                      <p:cBhvr>
                                        <p:cTn id="29" dur="350" fill="hold"/>
                                        <p:tgtEl>
                                          <p:spTgt spid="52"/>
                                        </p:tgtEl>
                                        <p:attrNameLst>
                                          <p:attrName>ppt_x</p:attrName>
                                          <p:attrName>ppt_y</p:attrName>
                                        </p:attrNameLst>
                                      </p:cBhvr>
                                      <p:rCtr x="0" y="1898"/>
                                    </p:animMotion>
                                  </p:childTnLst>
                                </p:cTn>
                              </p:par>
                              <p:par>
                                <p:cTn id="30" presetID="10" presetClass="entr" presetSubtype="0" fill="hold" grpId="0" nodeType="withEffect">
                                  <p:stCondLst>
                                    <p:cond delay="50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350"/>
                                        <p:tgtEl>
                                          <p:spTgt spid="5"/>
                                        </p:tgtEl>
                                      </p:cBhvr>
                                    </p:animEffect>
                                  </p:childTnLst>
                                </p:cTn>
                              </p:par>
                              <p:par>
                                <p:cTn id="33" presetID="64" presetClass="path" presetSubtype="0" accel="50000" decel="50000" fill="hold" grpId="1" nodeType="withEffect">
                                  <p:stCondLst>
                                    <p:cond delay="500"/>
                                  </p:stCondLst>
                                  <p:childTnLst>
                                    <p:animMotion origin="layout" path="M -4.375E-6 0.0338 L -4.375E-6 3.33333E-6 " pathEditMode="relative" rAng="0" ptsTypes="AA">
                                      <p:cBhvr>
                                        <p:cTn id="34" dur="350" fill="hold"/>
                                        <p:tgtEl>
                                          <p:spTgt spid="5"/>
                                        </p:tgtEl>
                                        <p:attrNameLst>
                                          <p:attrName>ppt_x</p:attrName>
                                          <p:attrName>ppt_y</p:attrName>
                                        </p:attrNameLst>
                                      </p:cBhvr>
                                      <p:rCtr x="0" y="-1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553998"/>
          </a:xfrm>
        </p:spPr>
        <p:txBody>
          <a:bodyPr/>
          <a:lstStyle/>
          <a:p>
            <a:pPr algn="ctr"/>
            <a:r>
              <a:rPr lang="en-US"/>
              <a:t>New wave of innovation to streamline Office servicing </a:t>
            </a:r>
          </a:p>
        </p:txBody>
      </p:sp>
      <p:sp>
        <p:nvSpPr>
          <p:cNvPr id="3" name="Text Placeholder 10">
            <a:extLst>
              <a:ext uri="{FF2B5EF4-FFF2-40B4-BE49-F238E27FC236}">
                <a16:creationId xmlns:a16="http://schemas.microsoft.com/office/drawing/2014/main" id="{9B6A3E19-4896-44C1-B2F4-2326EC55BC8E}"/>
              </a:ext>
            </a:extLst>
          </p:cNvPr>
          <p:cNvSpPr txBox="1">
            <a:spLocks/>
          </p:cNvSpPr>
          <p:nvPr/>
        </p:nvSpPr>
        <p:spPr>
          <a:xfrm>
            <a:off x="582613" y="4563935"/>
            <a:ext cx="3475037" cy="954107"/>
          </a:xfrm>
          <a:prstGeom prst="rect">
            <a:avLst/>
          </a:prstGeom>
        </p:spPr>
        <p:txBody>
          <a:bodyP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solidFill>
                  <a:srgbClr val="0078D4"/>
                </a:solidFill>
              </a:rPr>
              <a:t>Intelligent insights </a:t>
            </a:r>
            <a:br>
              <a:rPr lang="en-US">
                <a:solidFill>
                  <a:srgbClr val="0078D4"/>
                </a:solidFill>
              </a:rPr>
            </a:br>
            <a:r>
              <a:rPr lang="en-US">
                <a:solidFill>
                  <a:srgbClr val="0078D4"/>
                </a:solidFill>
              </a:rPr>
              <a:t>&amp; controls</a:t>
            </a:r>
          </a:p>
        </p:txBody>
      </p:sp>
      <p:sp>
        <p:nvSpPr>
          <p:cNvPr id="4" name="Text Placeholder 11">
            <a:extLst>
              <a:ext uri="{FF2B5EF4-FFF2-40B4-BE49-F238E27FC236}">
                <a16:creationId xmlns:a16="http://schemas.microsoft.com/office/drawing/2014/main" id="{F0857079-1B2A-4D97-867F-32D65B9798DE}"/>
              </a:ext>
            </a:extLst>
          </p:cNvPr>
          <p:cNvSpPr txBox="1">
            <a:spLocks/>
          </p:cNvSpPr>
          <p:nvPr/>
        </p:nvSpPr>
        <p:spPr>
          <a:xfrm>
            <a:off x="4057799" y="4563935"/>
            <a:ext cx="4076403" cy="954107"/>
          </a:xfrm>
          <a:prstGeom prst="rect">
            <a:avLst/>
          </a:prstGeom>
        </p:spPr>
        <p:txBody>
          <a:bodyPr wrap="square">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solidFill>
                  <a:srgbClr val="0078D4"/>
                </a:solidFill>
              </a:rPr>
              <a:t>Predictable cadence </a:t>
            </a:r>
            <a:br>
              <a:rPr lang="en-US">
                <a:solidFill>
                  <a:srgbClr val="0078D4"/>
                </a:solidFill>
              </a:rPr>
            </a:br>
            <a:r>
              <a:rPr lang="en-US">
                <a:solidFill>
                  <a:srgbClr val="0078D4"/>
                </a:solidFill>
              </a:rPr>
              <a:t>&amp; servicing automation </a:t>
            </a:r>
          </a:p>
        </p:txBody>
      </p:sp>
      <p:sp>
        <p:nvSpPr>
          <p:cNvPr id="5" name="Text Placeholder 12">
            <a:extLst>
              <a:ext uri="{FF2B5EF4-FFF2-40B4-BE49-F238E27FC236}">
                <a16:creationId xmlns:a16="http://schemas.microsoft.com/office/drawing/2014/main" id="{3250D6D4-482D-423F-8D5F-941E647EB412}"/>
              </a:ext>
            </a:extLst>
          </p:cNvPr>
          <p:cNvSpPr txBox="1">
            <a:spLocks/>
          </p:cNvSpPr>
          <p:nvPr/>
        </p:nvSpPr>
        <p:spPr>
          <a:xfrm>
            <a:off x="8134351" y="4563935"/>
            <a:ext cx="3475037" cy="954107"/>
          </a:xfrm>
          <a:prstGeom prst="rect">
            <a:avLst/>
          </a:prstGeom>
        </p:spPr>
        <p:txBody>
          <a:bodyP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solidFill>
                  <a:srgbClr val="0078D4"/>
                </a:solidFill>
              </a:rPr>
              <a:t>Proactive app health  &amp; remediation </a:t>
            </a:r>
          </a:p>
        </p:txBody>
      </p:sp>
      <p:grpSp>
        <p:nvGrpSpPr>
          <p:cNvPr id="13" name="Group 12">
            <a:extLst>
              <a:ext uri="{FF2B5EF4-FFF2-40B4-BE49-F238E27FC236}">
                <a16:creationId xmlns:a16="http://schemas.microsoft.com/office/drawing/2014/main" id="{60F35DE7-0DD0-40C4-98DC-B898DF9F8312}"/>
              </a:ext>
            </a:extLst>
          </p:cNvPr>
          <p:cNvGrpSpPr/>
          <p:nvPr/>
        </p:nvGrpSpPr>
        <p:grpSpPr>
          <a:xfrm>
            <a:off x="1338822" y="2084482"/>
            <a:ext cx="1962626" cy="1962626"/>
            <a:chOff x="1338822" y="2084482"/>
            <a:chExt cx="1962626" cy="1962626"/>
          </a:xfrm>
        </p:grpSpPr>
        <p:grpSp>
          <p:nvGrpSpPr>
            <p:cNvPr id="6" name="Group 5">
              <a:extLst>
                <a:ext uri="{FF2B5EF4-FFF2-40B4-BE49-F238E27FC236}">
                  <a16:creationId xmlns:a16="http://schemas.microsoft.com/office/drawing/2014/main" id="{5AF71178-721B-4602-BF9D-4CBEFD4822EA}"/>
                </a:ext>
              </a:extLst>
            </p:cNvPr>
            <p:cNvGrpSpPr/>
            <p:nvPr/>
          </p:nvGrpSpPr>
          <p:grpSpPr>
            <a:xfrm>
              <a:off x="1338822" y="2084482"/>
              <a:ext cx="1962626" cy="1962626"/>
              <a:chOff x="1338822" y="2473094"/>
              <a:chExt cx="1962626" cy="1962626"/>
            </a:xfrm>
          </p:grpSpPr>
          <p:sp>
            <p:nvSpPr>
              <p:cNvPr id="53" name="Oval 52">
                <a:extLst>
                  <a:ext uri="{FF2B5EF4-FFF2-40B4-BE49-F238E27FC236}">
                    <a16:creationId xmlns:a16="http://schemas.microsoft.com/office/drawing/2014/main" id="{753CCABE-B3CF-4AEC-BC4C-9A0F513A7B4A}"/>
                  </a:ext>
                </a:extLst>
              </p:cNvPr>
              <p:cNvSpPr/>
              <p:nvPr/>
            </p:nvSpPr>
            <p:spPr bwMode="auto">
              <a:xfrm>
                <a:off x="1338822" y="2473095"/>
                <a:ext cx="1962625" cy="1962625"/>
              </a:xfrm>
              <a:prstGeom prst="ellipse">
                <a:avLst/>
              </a:prstGeom>
              <a:solidFill>
                <a:srgbClr val="FFFFFF"/>
              </a:solidFill>
              <a:ln w="10795" cap="flat" cmpd="sng" algn="ctr">
                <a:solidFill>
                  <a:srgbClr val="939393"/>
                </a:solidFill>
                <a:prstDash val="solid"/>
              </a:ln>
              <a:effectLst/>
            </p:spPr>
            <p:txBody>
              <a:bodyPr vert="horz" wrap="square" lIns="0" tIns="46610" rIns="0" bIns="46610" numCol="1" rtlCol="0" anchor="ctr" anchorCtr="0" compatLnSpc="1">
                <a:prstTxWarp prst="textNoShape">
                  <a:avLst/>
                </a:prstTxWarp>
              </a:bodyPr>
              <a:lstStyle/>
              <a:p>
                <a:pPr algn="ctr" defTabSz="931756" fontAlgn="base">
                  <a:spcBef>
                    <a:spcPct val="0"/>
                  </a:spcBef>
                  <a:spcAft>
                    <a:spcPct val="0"/>
                  </a:spcAft>
                  <a:defRPr/>
                </a:pPr>
                <a:endParaRPr lang="en-US" sz="2040" kern="0">
                  <a:solidFill>
                    <a:srgbClr val="FFFFFF"/>
                  </a:solidFill>
                  <a:latin typeface="Segoe UI Semilight"/>
                </a:endParaRPr>
              </a:p>
            </p:txBody>
          </p:sp>
          <p:sp>
            <p:nvSpPr>
              <p:cNvPr id="54" name="Arc 53">
                <a:extLst>
                  <a:ext uri="{FF2B5EF4-FFF2-40B4-BE49-F238E27FC236}">
                    <a16:creationId xmlns:a16="http://schemas.microsoft.com/office/drawing/2014/main" id="{98494D20-1EC6-4489-A357-FE0361F48750}"/>
                  </a:ext>
                </a:extLst>
              </p:cNvPr>
              <p:cNvSpPr/>
              <p:nvPr/>
            </p:nvSpPr>
            <p:spPr>
              <a:xfrm>
                <a:off x="1338823" y="2473094"/>
                <a:ext cx="1962625" cy="1962625"/>
              </a:xfrm>
              <a:prstGeom prst="arc">
                <a:avLst/>
              </a:prstGeom>
              <a:ln w="38100">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32330">
                  <a:defRPr/>
                </a:pPr>
                <a:endParaRPr lang="en-US" sz="2040">
                  <a:solidFill>
                    <a:srgbClr val="282828"/>
                  </a:solidFill>
                  <a:latin typeface="Segoe UI"/>
                </a:endParaRPr>
              </a:p>
            </p:txBody>
          </p:sp>
        </p:grpSp>
        <p:grpSp>
          <p:nvGrpSpPr>
            <p:cNvPr id="11" name="Group 10">
              <a:extLst>
                <a:ext uri="{FF2B5EF4-FFF2-40B4-BE49-F238E27FC236}">
                  <a16:creationId xmlns:a16="http://schemas.microsoft.com/office/drawing/2014/main" id="{229447B9-AE5D-4D94-B47C-9E8C0EBA399A}"/>
                </a:ext>
              </a:extLst>
            </p:cNvPr>
            <p:cNvGrpSpPr/>
            <p:nvPr/>
          </p:nvGrpSpPr>
          <p:grpSpPr>
            <a:xfrm>
              <a:off x="1832829" y="2587802"/>
              <a:ext cx="974612" cy="955987"/>
              <a:chOff x="1832829" y="2587802"/>
              <a:chExt cx="974612" cy="955987"/>
            </a:xfrm>
          </p:grpSpPr>
          <p:sp>
            <p:nvSpPr>
              <p:cNvPr id="8" name="magnify" title="Icon of a magnifying glass">
                <a:extLst>
                  <a:ext uri="{FF2B5EF4-FFF2-40B4-BE49-F238E27FC236}">
                    <a16:creationId xmlns:a16="http://schemas.microsoft.com/office/drawing/2014/main" id="{7889FFD3-A39D-40CB-B740-7ED871820A65}"/>
                  </a:ext>
                </a:extLst>
              </p:cNvPr>
              <p:cNvSpPr>
                <a:spLocks noChangeAspect="1" noEditPoints="1"/>
              </p:cNvSpPr>
              <p:nvPr/>
            </p:nvSpPr>
            <p:spPr bwMode="auto">
              <a:xfrm flipH="1">
                <a:off x="1832829" y="2587802"/>
                <a:ext cx="974612" cy="955987"/>
              </a:xfrm>
              <a:custGeom>
                <a:avLst/>
                <a:gdLst>
                  <a:gd name="T0" fmla="*/ 112 w 343"/>
                  <a:gd name="T1" fmla="*/ 223 h 338"/>
                  <a:gd name="T2" fmla="*/ 0 w 343"/>
                  <a:gd name="T3" fmla="*/ 111 h 338"/>
                  <a:gd name="T4" fmla="*/ 112 w 343"/>
                  <a:gd name="T5" fmla="*/ 0 h 338"/>
                  <a:gd name="T6" fmla="*/ 223 w 343"/>
                  <a:gd name="T7" fmla="*/ 111 h 338"/>
                  <a:gd name="T8" fmla="*/ 112 w 343"/>
                  <a:gd name="T9" fmla="*/ 223 h 338"/>
                  <a:gd name="T10" fmla="*/ 343 w 343"/>
                  <a:gd name="T11" fmla="*/ 338 h 338"/>
                  <a:gd name="T12" fmla="*/ 191 w 343"/>
                  <a:gd name="T13" fmla="*/ 189 h 338"/>
                </a:gdLst>
                <a:ahLst/>
                <a:cxnLst>
                  <a:cxn ang="0">
                    <a:pos x="T0" y="T1"/>
                  </a:cxn>
                  <a:cxn ang="0">
                    <a:pos x="T2" y="T3"/>
                  </a:cxn>
                  <a:cxn ang="0">
                    <a:pos x="T4" y="T5"/>
                  </a:cxn>
                  <a:cxn ang="0">
                    <a:pos x="T6" y="T7"/>
                  </a:cxn>
                  <a:cxn ang="0">
                    <a:pos x="T8" y="T9"/>
                  </a:cxn>
                  <a:cxn ang="0">
                    <a:pos x="T10" y="T11"/>
                  </a:cxn>
                  <a:cxn ang="0">
                    <a:pos x="T12" y="T13"/>
                  </a:cxn>
                </a:cxnLst>
                <a:rect l="0" t="0" r="r" b="b"/>
                <a:pathLst>
                  <a:path w="343" h="338">
                    <a:moveTo>
                      <a:pt x="112" y="223"/>
                    </a:moveTo>
                    <a:cubicBezTo>
                      <a:pt x="50" y="223"/>
                      <a:pt x="0" y="173"/>
                      <a:pt x="0" y="111"/>
                    </a:cubicBezTo>
                    <a:cubicBezTo>
                      <a:pt x="0" y="50"/>
                      <a:pt x="50" y="0"/>
                      <a:pt x="112" y="0"/>
                    </a:cubicBezTo>
                    <a:cubicBezTo>
                      <a:pt x="173" y="0"/>
                      <a:pt x="223" y="50"/>
                      <a:pt x="223" y="111"/>
                    </a:cubicBezTo>
                    <a:cubicBezTo>
                      <a:pt x="223" y="173"/>
                      <a:pt x="173" y="223"/>
                      <a:pt x="112" y="223"/>
                    </a:cubicBezTo>
                    <a:close/>
                    <a:moveTo>
                      <a:pt x="343" y="338"/>
                    </a:moveTo>
                    <a:cubicBezTo>
                      <a:pt x="191" y="189"/>
                      <a:pt x="191" y="189"/>
                      <a:pt x="191" y="189"/>
                    </a:cubicBezTo>
                  </a:path>
                </a:pathLst>
              </a:custGeom>
              <a:noFill/>
              <a:ln w="12700" cap="sq">
                <a:solidFill>
                  <a:srgbClr val="0078D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BarChartVertical_E9EC" title="Icon of a vertical bar graph">
                <a:extLst>
                  <a:ext uri="{FF2B5EF4-FFF2-40B4-BE49-F238E27FC236}">
                    <a16:creationId xmlns:a16="http://schemas.microsoft.com/office/drawing/2014/main" id="{26DA9D14-6E4D-4533-BDDA-6F8C23C2FC64}"/>
                  </a:ext>
                </a:extLst>
              </p:cNvPr>
              <p:cNvSpPr>
                <a:spLocks noChangeAspect="1" noEditPoints="1"/>
              </p:cNvSpPr>
              <p:nvPr/>
            </p:nvSpPr>
            <p:spPr bwMode="auto">
              <a:xfrm>
                <a:off x="2336408" y="2738680"/>
                <a:ext cx="320803" cy="320878"/>
              </a:xfrm>
              <a:custGeom>
                <a:avLst/>
                <a:gdLst>
                  <a:gd name="T0" fmla="*/ 630 w 4250"/>
                  <a:gd name="T1" fmla="*/ 3622 h 4251"/>
                  <a:gd name="T2" fmla="*/ 630 w 4250"/>
                  <a:gd name="T3" fmla="*/ 1102 h 4251"/>
                  <a:gd name="T4" fmla="*/ 1259 w 4250"/>
                  <a:gd name="T5" fmla="*/ 1102 h 4251"/>
                  <a:gd name="T6" fmla="*/ 1259 w 4250"/>
                  <a:gd name="T7" fmla="*/ 3622 h 4251"/>
                  <a:gd name="T8" fmla="*/ 630 w 4250"/>
                  <a:gd name="T9" fmla="*/ 3622 h 4251"/>
                  <a:gd name="T10" fmla="*/ 2519 w 4250"/>
                  <a:gd name="T11" fmla="*/ 3622 h 4251"/>
                  <a:gd name="T12" fmla="*/ 2519 w 4250"/>
                  <a:gd name="T13" fmla="*/ 1732 h 4251"/>
                  <a:gd name="T14" fmla="*/ 1889 w 4250"/>
                  <a:gd name="T15" fmla="*/ 1732 h 4251"/>
                  <a:gd name="T16" fmla="*/ 1889 w 4250"/>
                  <a:gd name="T17" fmla="*/ 3622 h 4251"/>
                  <a:gd name="T18" fmla="*/ 2519 w 4250"/>
                  <a:gd name="T19" fmla="*/ 3622 h 4251"/>
                  <a:gd name="T20" fmla="*/ 3778 w 4250"/>
                  <a:gd name="T21" fmla="*/ 3622 h 4251"/>
                  <a:gd name="T22" fmla="*/ 3778 w 4250"/>
                  <a:gd name="T23" fmla="*/ 472 h 4251"/>
                  <a:gd name="T24" fmla="*/ 3149 w 4250"/>
                  <a:gd name="T25" fmla="*/ 472 h 4251"/>
                  <a:gd name="T26" fmla="*/ 3149 w 4250"/>
                  <a:gd name="T27" fmla="*/ 3622 h 4251"/>
                  <a:gd name="T28" fmla="*/ 3778 w 4250"/>
                  <a:gd name="T29" fmla="*/ 3622 h 4251"/>
                  <a:gd name="T30" fmla="*/ 0 w 4250"/>
                  <a:gd name="T31" fmla="*/ 0 h 4251"/>
                  <a:gd name="T32" fmla="*/ 0 w 4250"/>
                  <a:gd name="T33" fmla="*/ 4251 h 4251"/>
                  <a:gd name="T34" fmla="*/ 4250 w 4250"/>
                  <a:gd name="T35" fmla="*/ 4251 h 4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50" h="4251">
                    <a:moveTo>
                      <a:pt x="630" y="3622"/>
                    </a:moveTo>
                    <a:lnTo>
                      <a:pt x="630" y="1102"/>
                    </a:lnTo>
                    <a:lnTo>
                      <a:pt x="1259" y="1102"/>
                    </a:lnTo>
                    <a:lnTo>
                      <a:pt x="1259" y="3622"/>
                    </a:lnTo>
                    <a:lnTo>
                      <a:pt x="630" y="3622"/>
                    </a:lnTo>
                    <a:moveTo>
                      <a:pt x="2519" y="3622"/>
                    </a:moveTo>
                    <a:lnTo>
                      <a:pt x="2519" y="1732"/>
                    </a:lnTo>
                    <a:lnTo>
                      <a:pt x="1889" y="1732"/>
                    </a:lnTo>
                    <a:lnTo>
                      <a:pt x="1889" y="3622"/>
                    </a:lnTo>
                    <a:lnTo>
                      <a:pt x="2519" y="3622"/>
                    </a:lnTo>
                    <a:moveTo>
                      <a:pt x="3778" y="3622"/>
                    </a:moveTo>
                    <a:lnTo>
                      <a:pt x="3778" y="472"/>
                    </a:lnTo>
                    <a:lnTo>
                      <a:pt x="3149" y="472"/>
                    </a:lnTo>
                    <a:lnTo>
                      <a:pt x="3149" y="3622"/>
                    </a:lnTo>
                    <a:lnTo>
                      <a:pt x="3778" y="3622"/>
                    </a:lnTo>
                    <a:moveTo>
                      <a:pt x="0" y="0"/>
                    </a:moveTo>
                    <a:lnTo>
                      <a:pt x="0" y="4251"/>
                    </a:lnTo>
                    <a:lnTo>
                      <a:pt x="4250" y="4251"/>
                    </a:lnTo>
                  </a:path>
                </a:pathLst>
              </a:custGeom>
              <a:noFill/>
              <a:ln w="12700" cap="sq">
                <a:solidFill>
                  <a:srgbClr val="0078D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lin ang="5400000" scaled="1"/>
                  </a:gradFill>
                </a:endParaRPr>
              </a:p>
            </p:txBody>
          </p:sp>
        </p:grpSp>
      </p:grpSp>
      <p:grpSp>
        <p:nvGrpSpPr>
          <p:cNvPr id="14" name="Group 13">
            <a:extLst>
              <a:ext uri="{FF2B5EF4-FFF2-40B4-BE49-F238E27FC236}">
                <a16:creationId xmlns:a16="http://schemas.microsoft.com/office/drawing/2014/main" id="{D39836E2-ECF2-4EBF-BAD4-38AB1BBC8949}"/>
              </a:ext>
            </a:extLst>
          </p:cNvPr>
          <p:cNvGrpSpPr/>
          <p:nvPr/>
        </p:nvGrpSpPr>
        <p:grpSpPr>
          <a:xfrm>
            <a:off x="5114690" y="2084482"/>
            <a:ext cx="1962619" cy="1962625"/>
            <a:chOff x="5114690" y="2084482"/>
            <a:chExt cx="1962619" cy="1962625"/>
          </a:xfrm>
        </p:grpSpPr>
        <p:grpSp>
          <p:nvGrpSpPr>
            <p:cNvPr id="40" name="Group 39">
              <a:extLst>
                <a:ext uri="{FF2B5EF4-FFF2-40B4-BE49-F238E27FC236}">
                  <a16:creationId xmlns:a16="http://schemas.microsoft.com/office/drawing/2014/main" id="{0B1B9655-1948-4A16-A66E-980CE1625488}"/>
                </a:ext>
              </a:extLst>
            </p:cNvPr>
            <p:cNvGrpSpPr/>
            <p:nvPr/>
          </p:nvGrpSpPr>
          <p:grpSpPr>
            <a:xfrm>
              <a:off x="5114690" y="2084482"/>
              <a:ext cx="1962619" cy="1962625"/>
              <a:chOff x="442908" y="3276600"/>
              <a:chExt cx="618532" cy="618534"/>
            </a:xfrm>
          </p:grpSpPr>
          <p:sp>
            <p:nvSpPr>
              <p:cNvPr id="43" name="Oval 42">
                <a:extLst>
                  <a:ext uri="{FF2B5EF4-FFF2-40B4-BE49-F238E27FC236}">
                    <a16:creationId xmlns:a16="http://schemas.microsoft.com/office/drawing/2014/main" id="{C81E5663-AE30-401F-B332-597A33487C7D}"/>
                  </a:ext>
                </a:extLst>
              </p:cNvPr>
              <p:cNvSpPr/>
              <p:nvPr/>
            </p:nvSpPr>
            <p:spPr bwMode="auto">
              <a:xfrm>
                <a:off x="442908" y="3276600"/>
                <a:ext cx="618532" cy="618534"/>
              </a:xfrm>
              <a:prstGeom prst="ellipse">
                <a:avLst/>
              </a:prstGeom>
              <a:noFill/>
              <a:ln w="12700">
                <a:solidFill>
                  <a:srgbClr val="93939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5" name="Arc 44">
                <a:extLst>
                  <a:ext uri="{FF2B5EF4-FFF2-40B4-BE49-F238E27FC236}">
                    <a16:creationId xmlns:a16="http://schemas.microsoft.com/office/drawing/2014/main" id="{E60E96B6-73FF-4E0D-A992-7FD77ED7308A}"/>
                  </a:ext>
                </a:extLst>
              </p:cNvPr>
              <p:cNvSpPr/>
              <p:nvPr/>
            </p:nvSpPr>
            <p:spPr>
              <a:xfrm>
                <a:off x="442908" y="3276600"/>
                <a:ext cx="618532" cy="618534"/>
              </a:xfrm>
              <a:prstGeom prst="arc">
                <a:avLst/>
              </a:prstGeom>
              <a:ln w="38100">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32330">
                  <a:defRPr/>
                </a:pPr>
                <a:endParaRPr lang="en-US" sz="1836">
                  <a:solidFill>
                    <a:srgbClr val="282828"/>
                  </a:solidFill>
                  <a:latin typeface="Segoe UI"/>
                </a:endParaRPr>
              </a:p>
            </p:txBody>
          </p:sp>
        </p:grpSp>
        <p:sp>
          <p:nvSpPr>
            <p:cNvPr id="10" name="browser_3" title="Icon of a browser window with an arrow pointing from the outside to the center">
              <a:extLst>
                <a:ext uri="{FF2B5EF4-FFF2-40B4-BE49-F238E27FC236}">
                  <a16:creationId xmlns:a16="http://schemas.microsoft.com/office/drawing/2014/main" id="{36782FD2-FE0A-4601-B9EC-450F493CA7EB}"/>
                </a:ext>
              </a:extLst>
            </p:cNvPr>
            <p:cNvSpPr>
              <a:spLocks noChangeAspect="1" noEditPoints="1"/>
            </p:cNvSpPr>
            <p:nvPr/>
          </p:nvSpPr>
          <p:spPr bwMode="auto">
            <a:xfrm>
              <a:off x="5649866" y="2641441"/>
              <a:ext cx="892267" cy="848706"/>
            </a:xfrm>
            <a:custGeom>
              <a:avLst/>
              <a:gdLst>
                <a:gd name="T0" fmla="*/ 130 w 335"/>
                <a:gd name="T1" fmla="*/ 33 h 318"/>
                <a:gd name="T2" fmla="*/ 335 w 335"/>
                <a:gd name="T3" fmla="*/ 33 h 318"/>
                <a:gd name="T4" fmla="*/ 335 w 335"/>
                <a:gd name="T5" fmla="*/ 318 h 318"/>
                <a:gd name="T6" fmla="*/ 0 w 335"/>
                <a:gd name="T7" fmla="*/ 318 h 318"/>
                <a:gd name="T8" fmla="*/ 0 w 335"/>
                <a:gd name="T9" fmla="*/ 33 h 318"/>
                <a:gd name="T10" fmla="*/ 0 w 335"/>
                <a:gd name="T11" fmla="*/ 33 h 318"/>
                <a:gd name="T12" fmla="*/ 71 w 335"/>
                <a:gd name="T13" fmla="*/ 33 h 318"/>
                <a:gd name="T14" fmla="*/ 130 w 335"/>
                <a:gd name="T15" fmla="*/ 97 h 318"/>
                <a:gd name="T16" fmla="*/ 335 w 335"/>
                <a:gd name="T17" fmla="*/ 97 h 318"/>
                <a:gd name="T18" fmla="*/ 0 w 335"/>
                <a:gd name="T19" fmla="*/ 97 h 318"/>
                <a:gd name="T20" fmla="*/ 67 w 335"/>
                <a:gd name="T21" fmla="*/ 97 h 318"/>
                <a:gd name="T22" fmla="*/ 293 w 335"/>
                <a:gd name="T23" fmla="*/ 69 h 318"/>
                <a:gd name="T24" fmla="*/ 298 w 335"/>
                <a:gd name="T25" fmla="*/ 64 h 318"/>
                <a:gd name="T26" fmla="*/ 293 w 335"/>
                <a:gd name="T27" fmla="*/ 60 h 318"/>
                <a:gd name="T28" fmla="*/ 289 w 335"/>
                <a:gd name="T29" fmla="*/ 64 h 318"/>
                <a:gd name="T30" fmla="*/ 293 w 335"/>
                <a:gd name="T31" fmla="*/ 69 h 318"/>
                <a:gd name="T32" fmla="*/ 240 w 335"/>
                <a:gd name="T33" fmla="*/ 69 h 318"/>
                <a:gd name="T34" fmla="*/ 245 w 335"/>
                <a:gd name="T35" fmla="*/ 64 h 318"/>
                <a:gd name="T36" fmla="*/ 240 w 335"/>
                <a:gd name="T37" fmla="*/ 60 h 318"/>
                <a:gd name="T38" fmla="*/ 235 w 335"/>
                <a:gd name="T39" fmla="*/ 64 h 318"/>
                <a:gd name="T40" fmla="*/ 240 w 335"/>
                <a:gd name="T41" fmla="*/ 69 h 318"/>
                <a:gd name="T42" fmla="*/ 187 w 335"/>
                <a:gd name="T43" fmla="*/ 69 h 318"/>
                <a:gd name="T44" fmla="*/ 192 w 335"/>
                <a:gd name="T45" fmla="*/ 64 h 318"/>
                <a:gd name="T46" fmla="*/ 187 w 335"/>
                <a:gd name="T47" fmla="*/ 60 h 318"/>
                <a:gd name="T48" fmla="*/ 182 w 335"/>
                <a:gd name="T49" fmla="*/ 64 h 318"/>
                <a:gd name="T50" fmla="*/ 187 w 335"/>
                <a:gd name="T51" fmla="*/ 69 h 318"/>
                <a:gd name="T52" fmla="*/ 49 w 335"/>
                <a:gd name="T53" fmla="*/ 190 h 318"/>
                <a:gd name="T54" fmla="*/ 100 w 335"/>
                <a:gd name="T55" fmla="*/ 240 h 318"/>
                <a:gd name="T56" fmla="*/ 151 w 335"/>
                <a:gd name="T57" fmla="*/ 190 h 318"/>
                <a:gd name="T58" fmla="*/ 100 w 335"/>
                <a:gd name="T59" fmla="*/ 0 h 318"/>
                <a:gd name="T60" fmla="*/ 100 w 335"/>
                <a:gd name="T61" fmla="*/ 24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5" h="318">
                  <a:moveTo>
                    <a:pt x="130" y="33"/>
                  </a:moveTo>
                  <a:cubicBezTo>
                    <a:pt x="335" y="33"/>
                    <a:pt x="335" y="33"/>
                    <a:pt x="335" y="33"/>
                  </a:cubicBezTo>
                  <a:cubicBezTo>
                    <a:pt x="335" y="318"/>
                    <a:pt x="335" y="318"/>
                    <a:pt x="335" y="318"/>
                  </a:cubicBezTo>
                  <a:cubicBezTo>
                    <a:pt x="0" y="318"/>
                    <a:pt x="0" y="318"/>
                    <a:pt x="0" y="318"/>
                  </a:cubicBezTo>
                  <a:cubicBezTo>
                    <a:pt x="0" y="33"/>
                    <a:pt x="0" y="33"/>
                    <a:pt x="0" y="33"/>
                  </a:cubicBezTo>
                  <a:cubicBezTo>
                    <a:pt x="0" y="33"/>
                    <a:pt x="0" y="33"/>
                    <a:pt x="0" y="33"/>
                  </a:cubicBezTo>
                  <a:cubicBezTo>
                    <a:pt x="71" y="33"/>
                    <a:pt x="71" y="33"/>
                    <a:pt x="71" y="33"/>
                  </a:cubicBezTo>
                  <a:moveTo>
                    <a:pt x="130" y="97"/>
                  </a:moveTo>
                  <a:cubicBezTo>
                    <a:pt x="335" y="97"/>
                    <a:pt x="335" y="97"/>
                    <a:pt x="335" y="97"/>
                  </a:cubicBezTo>
                  <a:moveTo>
                    <a:pt x="0" y="97"/>
                  </a:moveTo>
                  <a:cubicBezTo>
                    <a:pt x="67" y="97"/>
                    <a:pt x="67" y="97"/>
                    <a:pt x="67" y="97"/>
                  </a:cubicBezTo>
                  <a:moveTo>
                    <a:pt x="293" y="69"/>
                  </a:moveTo>
                  <a:cubicBezTo>
                    <a:pt x="296" y="69"/>
                    <a:pt x="298" y="67"/>
                    <a:pt x="298" y="64"/>
                  </a:cubicBezTo>
                  <a:cubicBezTo>
                    <a:pt x="298" y="62"/>
                    <a:pt x="296" y="60"/>
                    <a:pt x="293" y="60"/>
                  </a:cubicBezTo>
                  <a:cubicBezTo>
                    <a:pt x="291" y="60"/>
                    <a:pt x="289" y="62"/>
                    <a:pt x="289" y="64"/>
                  </a:cubicBezTo>
                  <a:cubicBezTo>
                    <a:pt x="289" y="67"/>
                    <a:pt x="291" y="69"/>
                    <a:pt x="293" y="69"/>
                  </a:cubicBezTo>
                  <a:close/>
                  <a:moveTo>
                    <a:pt x="240" y="69"/>
                  </a:moveTo>
                  <a:cubicBezTo>
                    <a:pt x="243" y="69"/>
                    <a:pt x="245" y="67"/>
                    <a:pt x="245" y="64"/>
                  </a:cubicBezTo>
                  <a:cubicBezTo>
                    <a:pt x="245" y="62"/>
                    <a:pt x="243" y="60"/>
                    <a:pt x="240" y="60"/>
                  </a:cubicBezTo>
                  <a:cubicBezTo>
                    <a:pt x="238" y="60"/>
                    <a:pt x="235" y="62"/>
                    <a:pt x="235" y="64"/>
                  </a:cubicBezTo>
                  <a:cubicBezTo>
                    <a:pt x="235" y="67"/>
                    <a:pt x="238" y="69"/>
                    <a:pt x="240" y="69"/>
                  </a:cubicBezTo>
                  <a:close/>
                  <a:moveTo>
                    <a:pt x="187" y="69"/>
                  </a:moveTo>
                  <a:cubicBezTo>
                    <a:pt x="189" y="69"/>
                    <a:pt x="192" y="67"/>
                    <a:pt x="192" y="64"/>
                  </a:cubicBezTo>
                  <a:cubicBezTo>
                    <a:pt x="192" y="62"/>
                    <a:pt x="189" y="60"/>
                    <a:pt x="187" y="60"/>
                  </a:cubicBezTo>
                  <a:cubicBezTo>
                    <a:pt x="184" y="60"/>
                    <a:pt x="182" y="62"/>
                    <a:pt x="182" y="64"/>
                  </a:cubicBezTo>
                  <a:cubicBezTo>
                    <a:pt x="182" y="67"/>
                    <a:pt x="184" y="69"/>
                    <a:pt x="187" y="69"/>
                  </a:cubicBezTo>
                  <a:close/>
                  <a:moveTo>
                    <a:pt x="49" y="190"/>
                  </a:moveTo>
                  <a:cubicBezTo>
                    <a:pt x="100" y="240"/>
                    <a:pt x="100" y="240"/>
                    <a:pt x="100" y="240"/>
                  </a:cubicBezTo>
                  <a:cubicBezTo>
                    <a:pt x="151" y="190"/>
                    <a:pt x="151" y="190"/>
                    <a:pt x="151" y="190"/>
                  </a:cubicBezTo>
                  <a:moveTo>
                    <a:pt x="100" y="0"/>
                  </a:moveTo>
                  <a:cubicBezTo>
                    <a:pt x="100" y="240"/>
                    <a:pt x="100" y="240"/>
                    <a:pt x="100" y="240"/>
                  </a:cubicBezTo>
                </a:path>
              </a:pathLst>
            </a:custGeom>
            <a:noFill/>
            <a:ln w="12700" cap="flat">
              <a:solidFill>
                <a:srgbClr val="0078D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lin ang="5400000" scaled="1"/>
                </a:gradFill>
              </a:endParaRPr>
            </a:p>
          </p:txBody>
        </p:sp>
      </p:grpSp>
      <p:grpSp>
        <p:nvGrpSpPr>
          <p:cNvPr id="15" name="Group 14">
            <a:extLst>
              <a:ext uri="{FF2B5EF4-FFF2-40B4-BE49-F238E27FC236}">
                <a16:creationId xmlns:a16="http://schemas.microsoft.com/office/drawing/2014/main" id="{64874A60-D1EF-4F89-9336-AC7A98CD7DA9}"/>
              </a:ext>
            </a:extLst>
          </p:cNvPr>
          <p:cNvGrpSpPr/>
          <p:nvPr/>
        </p:nvGrpSpPr>
        <p:grpSpPr>
          <a:xfrm>
            <a:off x="8890559" y="2084482"/>
            <a:ext cx="1962619" cy="1962625"/>
            <a:chOff x="8890559" y="2084482"/>
            <a:chExt cx="1962619" cy="1962625"/>
          </a:xfrm>
        </p:grpSpPr>
        <p:grpSp>
          <p:nvGrpSpPr>
            <p:cNvPr id="50" name="Group 49">
              <a:extLst>
                <a:ext uri="{FF2B5EF4-FFF2-40B4-BE49-F238E27FC236}">
                  <a16:creationId xmlns:a16="http://schemas.microsoft.com/office/drawing/2014/main" id="{207AE088-4351-491F-96A4-608BC5D11235}"/>
                </a:ext>
              </a:extLst>
            </p:cNvPr>
            <p:cNvGrpSpPr/>
            <p:nvPr/>
          </p:nvGrpSpPr>
          <p:grpSpPr>
            <a:xfrm>
              <a:off x="8890559" y="2084482"/>
              <a:ext cx="1962619" cy="1962625"/>
              <a:chOff x="442908" y="3276600"/>
              <a:chExt cx="618532" cy="618534"/>
            </a:xfrm>
          </p:grpSpPr>
          <p:sp>
            <p:nvSpPr>
              <p:cNvPr id="51" name="Oval 50">
                <a:extLst>
                  <a:ext uri="{FF2B5EF4-FFF2-40B4-BE49-F238E27FC236}">
                    <a16:creationId xmlns:a16="http://schemas.microsoft.com/office/drawing/2014/main" id="{D3A35D80-6D2D-4D01-8FD2-3608033355A7}"/>
                  </a:ext>
                </a:extLst>
              </p:cNvPr>
              <p:cNvSpPr/>
              <p:nvPr/>
            </p:nvSpPr>
            <p:spPr bwMode="auto">
              <a:xfrm>
                <a:off x="442908" y="3276600"/>
                <a:ext cx="618532" cy="618534"/>
              </a:xfrm>
              <a:prstGeom prst="ellipse">
                <a:avLst/>
              </a:prstGeom>
              <a:noFill/>
              <a:ln w="12700">
                <a:solidFill>
                  <a:srgbClr val="93939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52" name="Arc 51">
                <a:extLst>
                  <a:ext uri="{FF2B5EF4-FFF2-40B4-BE49-F238E27FC236}">
                    <a16:creationId xmlns:a16="http://schemas.microsoft.com/office/drawing/2014/main" id="{C3BBD3DF-42BD-471B-A6C4-704086057860}"/>
                  </a:ext>
                </a:extLst>
              </p:cNvPr>
              <p:cNvSpPr/>
              <p:nvPr/>
            </p:nvSpPr>
            <p:spPr>
              <a:xfrm>
                <a:off x="442908" y="3276600"/>
                <a:ext cx="618532" cy="618534"/>
              </a:xfrm>
              <a:prstGeom prst="arc">
                <a:avLst/>
              </a:prstGeom>
              <a:ln w="38100">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32330">
                  <a:defRPr/>
                </a:pPr>
                <a:endParaRPr lang="en-US" sz="1836">
                  <a:solidFill>
                    <a:srgbClr val="282828"/>
                  </a:solidFill>
                  <a:latin typeface="Segoe UI"/>
                </a:endParaRPr>
              </a:p>
            </p:txBody>
          </p:sp>
        </p:grpSp>
        <p:sp>
          <p:nvSpPr>
            <p:cNvPr id="12" name="Freeform 9" title="Icon of a heart with a heartbeat monitor line through the middle">
              <a:extLst>
                <a:ext uri="{FF2B5EF4-FFF2-40B4-BE49-F238E27FC236}">
                  <a16:creationId xmlns:a16="http://schemas.microsoft.com/office/drawing/2014/main" id="{A3E1659C-00B0-4CD2-A6E9-E16DADCC0AAF}"/>
                </a:ext>
              </a:extLst>
            </p:cNvPr>
            <p:cNvSpPr>
              <a:spLocks noChangeAspect="1"/>
            </p:cNvSpPr>
            <p:nvPr/>
          </p:nvSpPr>
          <p:spPr bwMode="auto">
            <a:xfrm>
              <a:off x="9404862" y="2670319"/>
              <a:ext cx="934012" cy="790951"/>
            </a:xfrm>
            <a:custGeom>
              <a:avLst/>
              <a:gdLst>
                <a:gd name="T0" fmla="*/ 36 w 3778"/>
                <a:gd name="T1" fmla="*/ 1130 h 3199"/>
                <a:gd name="T2" fmla="*/ 19 w 3778"/>
                <a:gd name="T3" fmla="*/ 1010 h 3199"/>
                <a:gd name="T4" fmla="*/ 291 w 3778"/>
                <a:gd name="T5" fmla="*/ 276 h 3199"/>
                <a:gd name="T6" fmla="*/ 958 w 3778"/>
                <a:gd name="T7" fmla="*/ 0 h 3199"/>
                <a:gd name="T8" fmla="*/ 1624 w 3778"/>
                <a:gd name="T9" fmla="*/ 276 h 3199"/>
                <a:gd name="T10" fmla="*/ 1895 w 3778"/>
                <a:gd name="T11" fmla="*/ 547 h 3199"/>
                <a:gd name="T12" fmla="*/ 2166 w 3778"/>
                <a:gd name="T13" fmla="*/ 276 h 3199"/>
                <a:gd name="T14" fmla="*/ 2833 w 3778"/>
                <a:gd name="T15" fmla="*/ 0 h 3199"/>
                <a:gd name="T16" fmla="*/ 3499 w 3778"/>
                <a:gd name="T17" fmla="*/ 276 h 3199"/>
                <a:gd name="T18" fmla="*/ 3771 w 3778"/>
                <a:gd name="T19" fmla="*/ 906 h 3199"/>
                <a:gd name="T20" fmla="*/ 3579 w 3778"/>
                <a:gd name="T21" fmla="*/ 1510 h 3199"/>
                <a:gd name="T22" fmla="*/ 2768 w 3778"/>
                <a:gd name="T23" fmla="*/ 1510 h 3199"/>
                <a:gd name="T24" fmla="*/ 2520 w 3778"/>
                <a:gd name="T25" fmla="*/ 1262 h 3199"/>
                <a:gd name="T26" fmla="*/ 1895 w 3778"/>
                <a:gd name="T27" fmla="*/ 1887 h 3199"/>
                <a:gd name="T28" fmla="*/ 1020 w 3778"/>
                <a:gd name="T29" fmla="*/ 1012 h 3199"/>
                <a:gd name="T30" fmla="*/ 522 w 3778"/>
                <a:gd name="T31" fmla="*/ 1510 h 3199"/>
                <a:gd name="T32" fmla="*/ 207 w 3778"/>
                <a:gd name="T33" fmla="*/ 1511 h 3199"/>
                <a:gd name="T34" fmla="*/ 1895 w 3778"/>
                <a:gd name="T35" fmla="*/ 3199 h 3199"/>
                <a:gd name="T36" fmla="*/ 3214 w 3778"/>
                <a:gd name="T37" fmla="*/ 1879 h 3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78" h="3199">
                  <a:moveTo>
                    <a:pt x="36" y="1130"/>
                  </a:moveTo>
                  <a:cubicBezTo>
                    <a:pt x="19" y="1010"/>
                    <a:pt x="19" y="1010"/>
                    <a:pt x="19" y="1010"/>
                  </a:cubicBezTo>
                  <a:cubicBezTo>
                    <a:pt x="0" y="738"/>
                    <a:pt x="98" y="469"/>
                    <a:pt x="291" y="276"/>
                  </a:cubicBezTo>
                  <a:cubicBezTo>
                    <a:pt x="469" y="98"/>
                    <a:pt x="706" y="0"/>
                    <a:pt x="958" y="0"/>
                  </a:cubicBezTo>
                  <a:cubicBezTo>
                    <a:pt x="1209" y="0"/>
                    <a:pt x="1446" y="98"/>
                    <a:pt x="1624" y="276"/>
                  </a:cubicBezTo>
                  <a:cubicBezTo>
                    <a:pt x="1895" y="547"/>
                    <a:pt x="1895" y="547"/>
                    <a:pt x="1895" y="547"/>
                  </a:cubicBezTo>
                  <a:cubicBezTo>
                    <a:pt x="2166" y="276"/>
                    <a:pt x="2166" y="276"/>
                    <a:pt x="2166" y="276"/>
                  </a:cubicBezTo>
                  <a:cubicBezTo>
                    <a:pt x="2344" y="98"/>
                    <a:pt x="2581" y="0"/>
                    <a:pt x="2833" y="0"/>
                  </a:cubicBezTo>
                  <a:cubicBezTo>
                    <a:pt x="3084" y="0"/>
                    <a:pt x="3321" y="98"/>
                    <a:pt x="3499" y="276"/>
                  </a:cubicBezTo>
                  <a:cubicBezTo>
                    <a:pt x="3667" y="444"/>
                    <a:pt x="3764" y="668"/>
                    <a:pt x="3771" y="906"/>
                  </a:cubicBezTo>
                  <a:cubicBezTo>
                    <a:pt x="3778" y="1125"/>
                    <a:pt x="3710" y="1337"/>
                    <a:pt x="3579" y="1510"/>
                  </a:cubicBezTo>
                  <a:cubicBezTo>
                    <a:pt x="2768" y="1510"/>
                    <a:pt x="2768" y="1510"/>
                    <a:pt x="2768" y="1510"/>
                  </a:cubicBezTo>
                  <a:cubicBezTo>
                    <a:pt x="2520" y="1262"/>
                    <a:pt x="2520" y="1262"/>
                    <a:pt x="2520" y="1262"/>
                  </a:cubicBezTo>
                  <a:cubicBezTo>
                    <a:pt x="1895" y="1887"/>
                    <a:pt x="1895" y="1887"/>
                    <a:pt x="1895" y="1887"/>
                  </a:cubicBezTo>
                  <a:cubicBezTo>
                    <a:pt x="1020" y="1012"/>
                    <a:pt x="1020" y="1012"/>
                    <a:pt x="1020" y="1012"/>
                  </a:cubicBezTo>
                  <a:cubicBezTo>
                    <a:pt x="522" y="1510"/>
                    <a:pt x="522" y="1510"/>
                    <a:pt x="522" y="1510"/>
                  </a:cubicBezTo>
                  <a:cubicBezTo>
                    <a:pt x="207" y="1511"/>
                    <a:pt x="207" y="1511"/>
                    <a:pt x="207" y="1511"/>
                  </a:cubicBezTo>
                  <a:cubicBezTo>
                    <a:pt x="1895" y="3199"/>
                    <a:pt x="1895" y="3199"/>
                    <a:pt x="1895" y="3199"/>
                  </a:cubicBezTo>
                  <a:cubicBezTo>
                    <a:pt x="3214" y="1879"/>
                    <a:pt x="3214" y="1879"/>
                    <a:pt x="3214" y="1879"/>
                  </a:cubicBezTo>
                </a:path>
              </a:pathLst>
            </a:custGeom>
            <a:noFill/>
            <a:ln w="12700" cap="sq">
              <a:solidFill>
                <a:srgbClr val="0078D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lin ang="5400000" scaled="1"/>
                </a:gradFill>
              </a:endParaRPr>
            </a:p>
          </p:txBody>
        </p:sp>
      </p:grpSp>
    </p:spTree>
    <p:extLst>
      <p:ext uri="{BB962C8B-B14F-4D97-AF65-F5344CB8AC3E}">
        <p14:creationId xmlns:p14="http://schemas.microsoft.com/office/powerpoint/2010/main" val="15175555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50"/>
                                        <p:tgtEl>
                                          <p:spTgt spid="13"/>
                                        </p:tgtEl>
                                      </p:cBhvr>
                                    </p:animEffect>
                                  </p:childTnLst>
                                </p:cTn>
                              </p:par>
                              <p:par>
                                <p:cTn id="8" presetID="42" presetClass="path" presetSubtype="0" accel="50000" decel="50000" fill="hold" nodeType="withEffect">
                                  <p:stCondLst>
                                    <p:cond delay="0"/>
                                  </p:stCondLst>
                                  <p:childTnLst>
                                    <p:animMotion origin="layout" path="M -4.375E-6 -0.03842 L -4.375E-6 -7.40741E-7 " pathEditMode="relative" rAng="0" ptsTypes="AA">
                                      <p:cBhvr>
                                        <p:cTn id="9" dur="350" fill="hold"/>
                                        <p:tgtEl>
                                          <p:spTgt spid="13"/>
                                        </p:tgtEl>
                                        <p:attrNameLst>
                                          <p:attrName>ppt_x</p:attrName>
                                          <p:attrName>ppt_y</p:attrName>
                                        </p:attrNameLst>
                                      </p:cBhvr>
                                      <p:rCtr x="0" y="1898"/>
                                    </p:animMotion>
                                  </p:childTnLst>
                                </p:cTn>
                              </p:par>
                              <p:par>
                                <p:cTn id="10" presetID="10"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350"/>
                                        <p:tgtEl>
                                          <p:spTgt spid="3"/>
                                        </p:tgtEl>
                                      </p:cBhvr>
                                    </p:animEffect>
                                  </p:childTnLst>
                                </p:cTn>
                              </p:par>
                              <p:par>
                                <p:cTn id="13" presetID="64" presetClass="path" presetSubtype="0" accel="50000" decel="50000" fill="hold" grpId="1" nodeType="withEffect">
                                  <p:stCondLst>
                                    <p:cond delay="0"/>
                                  </p:stCondLst>
                                  <p:childTnLst>
                                    <p:animMotion origin="layout" path="M -4.375E-6 0.0338 L -4.375E-6 3.33333E-6 " pathEditMode="relative" rAng="0" ptsTypes="AA">
                                      <p:cBhvr>
                                        <p:cTn id="14" dur="350" fill="hold"/>
                                        <p:tgtEl>
                                          <p:spTgt spid="3"/>
                                        </p:tgtEl>
                                        <p:attrNameLst>
                                          <p:attrName>ppt_x</p:attrName>
                                          <p:attrName>ppt_y</p:attrName>
                                        </p:attrNameLst>
                                      </p:cBhvr>
                                      <p:rCtr x="0" y="-1667"/>
                                    </p:animMotion>
                                  </p:childTnLst>
                                </p:cTn>
                              </p:par>
                              <p:par>
                                <p:cTn id="15" presetID="10" presetClass="entr" presetSubtype="0" fill="hold" nodeType="withEffect">
                                  <p:stCondLst>
                                    <p:cond delay="25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350"/>
                                        <p:tgtEl>
                                          <p:spTgt spid="14"/>
                                        </p:tgtEl>
                                      </p:cBhvr>
                                    </p:animEffect>
                                  </p:childTnLst>
                                </p:cTn>
                              </p:par>
                              <p:par>
                                <p:cTn id="18" presetID="42" presetClass="path" presetSubtype="0" accel="50000" decel="50000" fill="hold" nodeType="withEffect">
                                  <p:stCondLst>
                                    <p:cond delay="250"/>
                                  </p:stCondLst>
                                  <p:childTnLst>
                                    <p:animMotion origin="layout" path="M -4.375E-6 -0.03842 L -4.375E-6 -7.40741E-7 " pathEditMode="relative" rAng="0" ptsTypes="AA">
                                      <p:cBhvr>
                                        <p:cTn id="19" dur="350" fill="hold"/>
                                        <p:tgtEl>
                                          <p:spTgt spid="14"/>
                                        </p:tgtEl>
                                        <p:attrNameLst>
                                          <p:attrName>ppt_x</p:attrName>
                                          <p:attrName>ppt_y</p:attrName>
                                        </p:attrNameLst>
                                      </p:cBhvr>
                                      <p:rCtr x="0" y="1898"/>
                                    </p:animMotion>
                                  </p:childTnLst>
                                </p:cTn>
                              </p:par>
                              <p:par>
                                <p:cTn id="20" presetID="10" presetClass="entr" presetSubtype="0" fill="hold" grpId="0" nodeType="withEffect">
                                  <p:stCondLst>
                                    <p:cond delay="25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350"/>
                                        <p:tgtEl>
                                          <p:spTgt spid="4"/>
                                        </p:tgtEl>
                                      </p:cBhvr>
                                    </p:animEffect>
                                  </p:childTnLst>
                                </p:cTn>
                              </p:par>
                              <p:par>
                                <p:cTn id="23" presetID="64" presetClass="path" presetSubtype="0" accel="50000" decel="50000" fill="hold" grpId="1" nodeType="withEffect">
                                  <p:stCondLst>
                                    <p:cond delay="250"/>
                                  </p:stCondLst>
                                  <p:childTnLst>
                                    <p:animMotion origin="layout" path="M -4.375E-6 0.0338 L -4.375E-6 3.33333E-6 " pathEditMode="relative" rAng="0" ptsTypes="AA">
                                      <p:cBhvr>
                                        <p:cTn id="24" dur="350" fill="hold"/>
                                        <p:tgtEl>
                                          <p:spTgt spid="4"/>
                                        </p:tgtEl>
                                        <p:attrNameLst>
                                          <p:attrName>ppt_x</p:attrName>
                                          <p:attrName>ppt_y</p:attrName>
                                        </p:attrNameLst>
                                      </p:cBhvr>
                                      <p:rCtr x="0" y="-1667"/>
                                    </p:animMotion>
                                  </p:childTnLst>
                                </p:cTn>
                              </p:par>
                              <p:par>
                                <p:cTn id="25" presetID="10" presetClass="entr" presetSubtype="0" fill="hold" nodeType="withEffect">
                                  <p:stCondLst>
                                    <p:cond delay="50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350"/>
                                        <p:tgtEl>
                                          <p:spTgt spid="15"/>
                                        </p:tgtEl>
                                      </p:cBhvr>
                                    </p:animEffect>
                                  </p:childTnLst>
                                </p:cTn>
                              </p:par>
                              <p:par>
                                <p:cTn id="28" presetID="42" presetClass="path" presetSubtype="0" accel="50000" decel="50000" fill="hold" nodeType="withEffect">
                                  <p:stCondLst>
                                    <p:cond delay="500"/>
                                  </p:stCondLst>
                                  <p:childTnLst>
                                    <p:animMotion origin="layout" path="M -4.375E-6 -0.03842 L -4.375E-6 -7.40741E-7 " pathEditMode="relative" rAng="0" ptsTypes="AA">
                                      <p:cBhvr>
                                        <p:cTn id="29" dur="350" fill="hold"/>
                                        <p:tgtEl>
                                          <p:spTgt spid="15"/>
                                        </p:tgtEl>
                                        <p:attrNameLst>
                                          <p:attrName>ppt_x</p:attrName>
                                          <p:attrName>ppt_y</p:attrName>
                                        </p:attrNameLst>
                                      </p:cBhvr>
                                      <p:rCtr x="0" y="1898"/>
                                    </p:animMotion>
                                  </p:childTnLst>
                                </p:cTn>
                              </p:par>
                              <p:par>
                                <p:cTn id="30" presetID="10" presetClass="entr" presetSubtype="0" fill="hold" grpId="0" nodeType="withEffect">
                                  <p:stCondLst>
                                    <p:cond delay="50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350"/>
                                        <p:tgtEl>
                                          <p:spTgt spid="5"/>
                                        </p:tgtEl>
                                      </p:cBhvr>
                                    </p:animEffect>
                                  </p:childTnLst>
                                </p:cTn>
                              </p:par>
                              <p:par>
                                <p:cTn id="33" presetID="64" presetClass="path" presetSubtype="0" accel="50000" decel="50000" fill="hold" grpId="1" nodeType="withEffect">
                                  <p:stCondLst>
                                    <p:cond delay="500"/>
                                  </p:stCondLst>
                                  <p:childTnLst>
                                    <p:animMotion origin="layout" path="M -4.375E-6 0.0338 L -4.375E-6 3.33333E-6 " pathEditMode="relative" rAng="0" ptsTypes="AA">
                                      <p:cBhvr>
                                        <p:cTn id="34" dur="350" fill="hold"/>
                                        <p:tgtEl>
                                          <p:spTgt spid="5"/>
                                        </p:tgtEl>
                                        <p:attrNameLst>
                                          <p:attrName>ppt_x</p:attrName>
                                          <p:attrName>ppt_y</p:attrName>
                                        </p:attrNameLst>
                                      </p:cBhvr>
                                      <p:rCtr x="0" y="-1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FDB61-9194-46F1-ADCF-8B15CBFEFAF8}"/>
              </a:ext>
            </a:extLst>
          </p:cNvPr>
          <p:cNvSpPr>
            <a:spLocks noGrp="1"/>
          </p:cNvSpPr>
          <p:nvPr>
            <p:ph type="title"/>
          </p:nvPr>
        </p:nvSpPr>
        <p:spPr>
          <a:xfrm>
            <a:off x="588263" y="457200"/>
            <a:ext cx="11018520" cy="553998"/>
          </a:xfrm>
        </p:spPr>
        <p:txBody>
          <a:bodyPr/>
          <a:lstStyle/>
          <a:p>
            <a:r>
              <a:rPr lang="en-US"/>
              <a:t>Microsoft 365 Apps channels</a:t>
            </a:r>
          </a:p>
        </p:txBody>
      </p:sp>
      <p:sp>
        <p:nvSpPr>
          <p:cNvPr id="66" name="Text Placeholder 3">
            <a:extLst>
              <a:ext uri="{FF2B5EF4-FFF2-40B4-BE49-F238E27FC236}">
                <a16:creationId xmlns:a16="http://schemas.microsoft.com/office/drawing/2014/main" id="{F3F32C5C-7430-4FD5-BDA2-FE16256FD52A}"/>
              </a:ext>
            </a:extLst>
          </p:cNvPr>
          <p:cNvSpPr txBox="1">
            <a:spLocks/>
          </p:cNvSpPr>
          <p:nvPr/>
        </p:nvSpPr>
        <p:spPr>
          <a:xfrm>
            <a:off x="585217" y="1011198"/>
            <a:ext cx="11019693" cy="365760"/>
          </a:xfrm>
          <a:prstGeom prst="rect">
            <a:avLst/>
          </a:prstGeom>
        </p:spPr>
        <p:txBody>
          <a:bodyPr lIns="27432" tIns="0" rIns="0" bIns="0" anchor="t"/>
          <a:lstStyle>
            <a:lvl1pPr marL="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86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572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8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4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367"/>
            <a:r>
              <a:rPr lang="en-US" sz="1800">
                <a:solidFill>
                  <a:schemeClr val="tx1"/>
                </a:solidFill>
                <a:latin typeface="Segoe UI"/>
              </a:rPr>
              <a:t>Choosing the right update channel that best fits the needs of your organization</a:t>
            </a:r>
          </a:p>
        </p:txBody>
      </p:sp>
      <p:sp>
        <p:nvSpPr>
          <p:cNvPr id="10" name="Rectangle 9">
            <a:extLst>
              <a:ext uri="{FF2B5EF4-FFF2-40B4-BE49-F238E27FC236}">
                <a16:creationId xmlns:a16="http://schemas.microsoft.com/office/drawing/2014/main" id="{F20661D0-7E05-477B-9DFF-1490C1080D16}"/>
              </a:ext>
            </a:extLst>
          </p:cNvPr>
          <p:cNvSpPr/>
          <p:nvPr/>
        </p:nvSpPr>
        <p:spPr>
          <a:xfrm>
            <a:off x="8186278" y="2811120"/>
            <a:ext cx="3420505" cy="3730396"/>
          </a:xfrm>
          <a:prstGeom prst="rect">
            <a:avLst/>
          </a:prstGeom>
          <a:solidFill>
            <a:srgbClr val="243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DB6F428-9220-45F1-BBEE-FA77F9B605E7}"/>
              </a:ext>
            </a:extLst>
          </p:cNvPr>
          <p:cNvSpPr/>
          <p:nvPr/>
        </p:nvSpPr>
        <p:spPr>
          <a:xfrm>
            <a:off x="8132063" y="2759280"/>
            <a:ext cx="3420505" cy="3730396"/>
          </a:xfrm>
          <a:prstGeom prst="rect">
            <a:avLst/>
          </a:prstGeom>
          <a:solidFill>
            <a:schemeClr val="bg1"/>
          </a:solidFill>
          <a:ln w="12700">
            <a:solidFill>
              <a:schemeClr val="accent6">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D5955F7-0B4C-4B48-9242-CC6D72E6AF11}"/>
              </a:ext>
            </a:extLst>
          </p:cNvPr>
          <p:cNvSpPr txBox="1"/>
          <p:nvPr/>
        </p:nvSpPr>
        <p:spPr>
          <a:xfrm>
            <a:off x="8234128" y="2922564"/>
            <a:ext cx="3206229" cy="707886"/>
          </a:xfrm>
          <a:prstGeom prst="rect">
            <a:avLst/>
          </a:prstGeom>
          <a:noFill/>
        </p:spPr>
        <p:txBody>
          <a:bodyPr wrap="square" lIns="91440" rIns="91440" rtlCol="0">
            <a:spAutoFit/>
          </a:bodyPr>
          <a:lstStyle/>
          <a:p>
            <a:pPr defTabSz="932742">
              <a:defRPr/>
            </a:pPr>
            <a:r>
              <a:rPr lang="en-US" sz="2000">
                <a:solidFill>
                  <a:schemeClr val="accent2"/>
                </a:solidFill>
                <a:latin typeface="Segoe UI Semibold" panose="020B0702040204020203" pitchFamily="34" charset="0"/>
                <a:cs typeface="Segoe UI Semibold" panose="020B0702040204020203" pitchFamily="34" charset="0"/>
              </a:rPr>
              <a:t>Semi-Annual </a:t>
            </a:r>
            <a:br>
              <a:rPr lang="en-US" sz="2000">
                <a:solidFill>
                  <a:schemeClr val="accent2"/>
                </a:solidFill>
                <a:latin typeface="Segoe UI Semibold" panose="020B0702040204020203" pitchFamily="34" charset="0"/>
                <a:cs typeface="Segoe UI Semibold" panose="020B0702040204020203" pitchFamily="34" charset="0"/>
              </a:rPr>
            </a:br>
            <a:r>
              <a:rPr lang="en-US" sz="2000">
                <a:solidFill>
                  <a:schemeClr val="accent2"/>
                </a:solidFill>
                <a:latin typeface="Segoe UI Semibold" panose="020B0702040204020203" pitchFamily="34" charset="0"/>
                <a:cs typeface="Segoe UI Semibold" panose="020B0702040204020203" pitchFamily="34" charset="0"/>
              </a:rPr>
              <a:t>Enterprise Channel</a:t>
            </a:r>
          </a:p>
        </p:txBody>
      </p:sp>
      <p:sp>
        <p:nvSpPr>
          <p:cNvPr id="46" name="Oval 45">
            <a:extLst>
              <a:ext uri="{FF2B5EF4-FFF2-40B4-BE49-F238E27FC236}">
                <a16:creationId xmlns:a16="http://schemas.microsoft.com/office/drawing/2014/main" id="{3433672B-74CF-45DF-9B60-4B6F33121850}"/>
              </a:ext>
            </a:extLst>
          </p:cNvPr>
          <p:cNvSpPr/>
          <p:nvPr/>
        </p:nvSpPr>
        <p:spPr bwMode="auto">
          <a:xfrm>
            <a:off x="8339016" y="3774895"/>
            <a:ext cx="822960" cy="82296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2000">
              <a:solidFill>
                <a:srgbClr val="000000"/>
              </a:solidFill>
              <a:latin typeface="+mj-lt"/>
              <a:cs typeface="Segoe UI" pitchFamily="34" charset="0"/>
            </a:endParaRPr>
          </a:p>
        </p:txBody>
      </p:sp>
      <p:sp>
        <p:nvSpPr>
          <p:cNvPr id="49" name="TextBox 48">
            <a:extLst>
              <a:ext uri="{FF2B5EF4-FFF2-40B4-BE49-F238E27FC236}">
                <a16:creationId xmlns:a16="http://schemas.microsoft.com/office/drawing/2014/main" id="{E2FFFA25-1ADA-41A0-9D47-E75F6C278F74}"/>
              </a:ext>
            </a:extLst>
          </p:cNvPr>
          <p:cNvSpPr txBox="1"/>
          <p:nvPr/>
        </p:nvSpPr>
        <p:spPr>
          <a:xfrm>
            <a:off x="9462277" y="3893140"/>
            <a:ext cx="1727617" cy="584775"/>
          </a:xfrm>
          <a:prstGeom prst="rect">
            <a:avLst/>
          </a:prstGeom>
          <a:noFill/>
        </p:spPr>
        <p:txBody>
          <a:bodyPr wrap="square" rtlCol="0">
            <a:spAutoFit/>
          </a:bodyPr>
          <a:lstStyle/>
          <a:p>
            <a:pPr lvl="0">
              <a:defRPr/>
            </a:pPr>
            <a:r>
              <a:rPr lang="en-US" sz="1600">
                <a:solidFill>
                  <a:prstClr val="black"/>
                </a:solidFill>
                <a:latin typeface="+mj-lt"/>
                <a:cs typeface="Segoe UI" panose="020B0502040204020203" pitchFamily="34" charset="0"/>
              </a:rPr>
              <a:t>Specialized and business-critical</a:t>
            </a:r>
            <a:endParaRPr kumimoji="0" lang="en-US" sz="1600" b="0" i="0" u="none" strike="noStrike" kern="1200" cap="none" spc="0" normalizeH="0" baseline="30000" noProof="0">
              <a:ln>
                <a:noFill/>
              </a:ln>
              <a:solidFill>
                <a:prstClr val="black"/>
              </a:solidFill>
              <a:effectLst/>
              <a:uLnTx/>
              <a:uFillTx/>
              <a:latin typeface="+mj-lt"/>
              <a:ea typeface="+mn-ea"/>
              <a:cs typeface="Segoe UI" panose="020B0502040204020203" pitchFamily="34" charset="0"/>
            </a:endParaRPr>
          </a:p>
        </p:txBody>
      </p:sp>
      <p:sp>
        <p:nvSpPr>
          <p:cNvPr id="50" name="TextBox 49">
            <a:extLst>
              <a:ext uri="{FF2B5EF4-FFF2-40B4-BE49-F238E27FC236}">
                <a16:creationId xmlns:a16="http://schemas.microsoft.com/office/drawing/2014/main" id="{B42E0FB0-B7F6-44BC-921E-97A9D2D799FA}"/>
              </a:ext>
            </a:extLst>
          </p:cNvPr>
          <p:cNvSpPr txBox="1"/>
          <p:nvPr/>
        </p:nvSpPr>
        <p:spPr>
          <a:xfrm>
            <a:off x="8223327" y="4742299"/>
            <a:ext cx="2999844" cy="1551034"/>
          </a:xfrm>
          <a:prstGeom prst="rect">
            <a:avLst/>
          </a:prstGeom>
          <a:noFill/>
        </p:spPr>
        <p:txBody>
          <a:bodyPr wrap="square" lIns="91440" tIns="109649" rIns="91440" bIns="109649" rtlCol="0">
            <a:spAutoFit/>
          </a:bodyPr>
          <a:lstStyle/>
          <a:p>
            <a:pPr marL="0" marR="0" lvl="0" indent="0" defTabSz="913499" rtl="0" eaLnBrk="1" fontAlgn="auto" latinLnBrk="0" hangingPunct="1">
              <a:lnSpc>
                <a:spcPct val="90000"/>
              </a:lnSpc>
              <a:spcAft>
                <a:spcPts val="1800"/>
              </a:spcAft>
              <a:buClrTx/>
              <a:buSzTx/>
              <a:buFontTx/>
              <a:buNone/>
              <a:tabLst/>
              <a:defRPr/>
            </a:pPr>
            <a:r>
              <a:rPr kumimoji="0" lang="en-US" sz="1600" b="0" i="0" u="none" strike="noStrike" kern="0" cap="none" spc="0" normalizeH="0" baseline="0" noProof="0">
                <a:ln>
                  <a:noFill/>
                </a:ln>
                <a:solidFill>
                  <a:sysClr val="windowText" lastClr="000000"/>
                </a:solidFill>
                <a:effectLst/>
                <a:uLnTx/>
                <a:uFillTx/>
                <a:latin typeface="Segoe UI"/>
                <a:ea typeface="+mn-ea"/>
                <a:cs typeface="+mn-cs"/>
              </a:rPr>
              <a:t>For select devices in an org where extensive testing is needed before rolling out new Office features (e.g., to comply with regulatory, governmental, or other org requirements)</a:t>
            </a:r>
          </a:p>
        </p:txBody>
      </p:sp>
      <p:sp>
        <p:nvSpPr>
          <p:cNvPr id="7" name="Lock" title="Icon of a padlock">
            <a:extLst>
              <a:ext uri="{FF2B5EF4-FFF2-40B4-BE49-F238E27FC236}">
                <a16:creationId xmlns:a16="http://schemas.microsoft.com/office/drawing/2014/main" id="{A698702B-F304-4265-8474-63E3FF8E9DA3}"/>
              </a:ext>
            </a:extLst>
          </p:cNvPr>
          <p:cNvSpPr>
            <a:spLocks noChangeAspect="1" noEditPoints="1"/>
          </p:cNvSpPr>
          <p:nvPr/>
        </p:nvSpPr>
        <p:spPr bwMode="auto">
          <a:xfrm>
            <a:off x="8586936" y="3957775"/>
            <a:ext cx="327121" cy="457200"/>
          </a:xfrm>
          <a:custGeom>
            <a:avLst/>
            <a:gdLst>
              <a:gd name="T0" fmla="*/ 239 w 239"/>
              <a:gd name="T1" fmla="*/ 335 h 335"/>
              <a:gd name="T2" fmla="*/ 0 w 239"/>
              <a:gd name="T3" fmla="*/ 335 h 335"/>
              <a:gd name="T4" fmla="*/ 0 w 239"/>
              <a:gd name="T5" fmla="*/ 157 h 335"/>
              <a:gd name="T6" fmla="*/ 239 w 239"/>
              <a:gd name="T7" fmla="*/ 157 h 335"/>
              <a:gd name="T8" fmla="*/ 239 w 239"/>
              <a:gd name="T9" fmla="*/ 335 h 335"/>
              <a:gd name="T10" fmla="*/ 196 w 239"/>
              <a:gd name="T11" fmla="*/ 157 h 335"/>
              <a:gd name="T12" fmla="*/ 196 w 239"/>
              <a:gd name="T13" fmla="*/ 75 h 335"/>
              <a:gd name="T14" fmla="*/ 121 w 239"/>
              <a:gd name="T15" fmla="*/ 0 h 335"/>
              <a:gd name="T16" fmla="*/ 46 w 239"/>
              <a:gd name="T17" fmla="*/ 75 h 335"/>
              <a:gd name="T18" fmla="*/ 46 w 239"/>
              <a:gd name="T19" fmla="*/ 15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335">
                <a:moveTo>
                  <a:pt x="239" y="335"/>
                </a:moveTo>
                <a:cubicBezTo>
                  <a:pt x="0" y="335"/>
                  <a:pt x="0" y="335"/>
                  <a:pt x="0" y="335"/>
                </a:cubicBezTo>
                <a:cubicBezTo>
                  <a:pt x="0" y="157"/>
                  <a:pt x="0" y="157"/>
                  <a:pt x="0" y="157"/>
                </a:cubicBezTo>
                <a:cubicBezTo>
                  <a:pt x="239" y="157"/>
                  <a:pt x="239" y="157"/>
                  <a:pt x="239" y="157"/>
                </a:cubicBezTo>
                <a:lnTo>
                  <a:pt x="239" y="335"/>
                </a:lnTo>
                <a:close/>
                <a:moveTo>
                  <a:pt x="196" y="157"/>
                </a:moveTo>
                <a:cubicBezTo>
                  <a:pt x="196" y="75"/>
                  <a:pt x="196" y="75"/>
                  <a:pt x="196" y="75"/>
                </a:cubicBezTo>
                <a:cubicBezTo>
                  <a:pt x="196" y="34"/>
                  <a:pt x="163" y="0"/>
                  <a:pt x="121" y="0"/>
                </a:cubicBezTo>
                <a:cubicBezTo>
                  <a:pt x="79" y="0"/>
                  <a:pt x="46" y="34"/>
                  <a:pt x="46" y="75"/>
                </a:cubicBezTo>
                <a:cubicBezTo>
                  <a:pt x="46" y="157"/>
                  <a:pt x="46" y="157"/>
                  <a:pt x="46" y="157"/>
                </a:cubicBezTo>
              </a:path>
            </a:pathLst>
          </a:custGeom>
          <a:noFill/>
          <a:ln w="1270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Rectangle 38">
            <a:extLst>
              <a:ext uri="{FF2B5EF4-FFF2-40B4-BE49-F238E27FC236}">
                <a16:creationId xmlns:a16="http://schemas.microsoft.com/office/drawing/2014/main" id="{71E3B94A-DC1E-4E67-8F43-2D37E5015624}"/>
              </a:ext>
            </a:extLst>
          </p:cNvPr>
          <p:cNvSpPr/>
          <p:nvPr/>
        </p:nvSpPr>
        <p:spPr>
          <a:xfrm>
            <a:off x="4412855" y="2279275"/>
            <a:ext cx="3420505" cy="4274433"/>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742"/>
            <a:endParaRPr lang="en-US" sz="1800">
              <a:solidFill>
                <a:prstClr val="white"/>
              </a:solidFill>
              <a:latin typeface="Calibri" panose="020F0502020204030204"/>
            </a:endParaRPr>
          </a:p>
        </p:txBody>
      </p:sp>
      <p:sp>
        <p:nvSpPr>
          <p:cNvPr id="40" name="Rectangle 39">
            <a:extLst>
              <a:ext uri="{FF2B5EF4-FFF2-40B4-BE49-F238E27FC236}">
                <a16:creationId xmlns:a16="http://schemas.microsoft.com/office/drawing/2014/main" id="{1FD5D9C5-86BD-40E8-B850-476DD37D4FF2}"/>
              </a:ext>
            </a:extLst>
          </p:cNvPr>
          <p:cNvSpPr/>
          <p:nvPr/>
        </p:nvSpPr>
        <p:spPr>
          <a:xfrm>
            <a:off x="4358640" y="2215243"/>
            <a:ext cx="3420505" cy="4274433"/>
          </a:xfrm>
          <a:prstGeom prst="rect">
            <a:avLst/>
          </a:prstGeom>
          <a:solidFill>
            <a:schemeClr val="bg1"/>
          </a:solidFill>
          <a:ln w="12700">
            <a:solidFill>
              <a:schemeClr val="accent6">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347D0262-8E88-4006-B1DE-CB73CB85419D}"/>
              </a:ext>
            </a:extLst>
          </p:cNvPr>
          <p:cNvSpPr txBox="1"/>
          <p:nvPr/>
        </p:nvSpPr>
        <p:spPr>
          <a:xfrm>
            <a:off x="4460075" y="2383721"/>
            <a:ext cx="3223714" cy="707886"/>
          </a:xfrm>
          <a:prstGeom prst="rect">
            <a:avLst/>
          </a:prstGeom>
          <a:noFill/>
        </p:spPr>
        <p:txBody>
          <a:bodyPr wrap="square" lIns="91440" rIns="91440" rtlCol="0">
            <a:spAutoFit/>
          </a:bodyPr>
          <a:lstStyle/>
          <a:p>
            <a:pPr defTabSz="932742">
              <a:defRPr/>
            </a:pPr>
            <a:r>
              <a:rPr lang="en-US" sz="2000">
                <a:solidFill>
                  <a:schemeClr val="accent1"/>
                </a:solidFill>
                <a:latin typeface="Segoe UI Semibold" panose="020B0702040204020203" pitchFamily="34" charset="0"/>
                <a:cs typeface="Segoe UI Semibold" panose="020B0702040204020203" pitchFamily="34" charset="0"/>
              </a:rPr>
              <a:t>Monthly Enterprise Channel (new)</a:t>
            </a:r>
          </a:p>
        </p:txBody>
      </p:sp>
      <p:sp>
        <p:nvSpPr>
          <p:cNvPr id="44" name="Oval 43">
            <a:extLst>
              <a:ext uri="{FF2B5EF4-FFF2-40B4-BE49-F238E27FC236}">
                <a16:creationId xmlns:a16="http://schemas.microsoft.com/office/drawing/2014/main" id="{C899F965-D86D-44B1-9F4A-03F599E9F044}"/>
              </a:ext>
            </a:extLst>
          </p:cNvPr>
          <p:cNvSpPr/>
          <p:nvPr/>
        </p:nvSpPr>
        <p:spPr bwMode="auto">
          <a:xfrm>
            <a:off x="4565890" y="3236052"/>
            <a:ext cx="822960" cy="822960"/>
          </a:xfrm>
          <a:prstGeom prst="ellipse">
            <a:avLst/>
          </a:prstGeom>
          <a:noFill/>
          <a:ln w="38100">
            <a:solidFill>
              <a:srgbClr val="0078D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2000">
              <a:solidFill>
                <a:srgbClr val="000000"/>
              </a:solidFill>
              <a:latin typeface="+mj-lt"/>
              <a:cs typeface="Segoe UI" pitchFamily="34" charset="0"/>
            </a:endParaRPr>
          </a:p>
        </p:txBody>
      </p:sp>
      <p:sp>
        <p:nvSpPr>
          <p:cNvPr id="47" name="TextBox 46">
            <a:extLst>
              <a:ext uri="{FF2B5EF4-FFF2-40B4-BE49-F238E27FC236}">
                <a16:creationId xmlns:a16="http://schemas.microsoft.com/office/drawing/2014/main" id="{B9CA6BC8-C595-4DA3-94BF-13EF1F114738}"/>
              </a:ext>
            </a:extLst>
          </p:cNvPr>
          <p:cNvSpPr txBox="1"/>
          <p:nvPr/>
        </p:nvSpPr>
        <p:spPr>
          <a:xfrm>
            <a:off x="5700321" y="3234600"/>
            <a:ext cx="1794542" cy="830997"/>
          </a:xfrm>
          <a:prstGeom prst="rect">
            <a:avLst/>
          </a:prstGeom>
          <a:noFill/>
        </p:spPr>
        <p:txBody>
          <a:bodyPr wrap="square" rtlCol="0">
            <a:spAutoFit/>
          </a:bodyPr>
          <a:lstStyle/>
          <a:p>
            <a:pPr lvl="0">
              <a:defRPr/>
            </a:pPr>
            <a:r>
              <a:rPr lang="en-US" sz="1600">
                <a:solidFill>
                  <a:prstClr val="black"/>
                </a:solidFill>
                <a:latin typeface="+mj-lt"/>
                <a:cs typeface="Segoe UI" panose="020B0502040204020203" pitchFamily="34" charset="0"/>
              </a:rPr>
              <a:t>General-purpose apps, large enterprises</a:t>
            </a:r>
            <a:endParaRPr kumimoji="0" lang="en-US" sz="1600" b="0" i="0" u="none" strike="noStrike" kern="1200" cap="none" spc="0" normalizeH="0" baseline="30000" noProof="0">
              <a:ln>
                <a:noFill/>
              </a:ln>
              <a:solidFill>
                <a:prstClr val="black"/>
              </a:solidFill>
              <a:effectLst/>
              <a:uLnTx/>
              <a:uFillTx/>
              <a:latin typeface="+mj-lt"/>
              <a:ea typeface="+mn-ea"/>
              <a:cs typeface="Segoe UI" panose="020B0502040204020203" pitchFamily="34" charset="0"/>
            </a:endParaRPr>
          </a:p>
        </p:txBody>
      </p:sp>
      <p:sp>
        <p:nvSpPr>
          <p:cNvPr id="48" name="TextBox 47">
            <a:extLst>
              <a:ext uri="{FF2B5EF4-FFF2-40B4-BE49-F238E27FC236}">
                <a16:creationId xmlns:a16="http://schemas.microsoft.com/office/drawing/2014/main" id="{5DAE0876-71CC-44A7-8645-E6E6FA41D6D4}"/>
              </a:ext>
            </a:extLst>
          </p:cNvPr>
          <p:cNvSpPr txBox="1"/>
          <p:nvPr/>
        </p:nvSpPr>
        <p:spPr>
          <a:xfrm>
            <a:off x="4455958" y="4203456"/>
            <a:ext cx="3227831" cy="1926522"/>
          </a:xfrm>
          <a:prstGeom prst="rect">
            <a:avLst/>
          </a:prstGeom>
          <a:noFill/>
        </p:spPr>
        <p:txBody>
          <a:bodyPr wrap="square" lIns="91440" tIns="109649" rIns="91440" bIns="109649" rtlCol="0">
            <a:spAutoFit/>
          </a:bodyPr>
          <a:lstStyle/>
          <a:p>
            <a:pPr marL="0" marR="0" lvl="0" indent="0" defTabSz="913499" rtl="0" eaLnBrk="1" fontAlgn="auto" latinLnBrk="0" hangingPunct="1">
              <a:lnSpc>
                <a:spcPct val="90000"/>
              </a:lnSpc>
              <a:spcAft>
                <a:spcPts val="1200"/>
              </a:spcAft>
              <a:buClrTx/>
              <a:buSzTx/>
              <a:buFontTx/>
              <a:buNone/>
              <a:tabLst/>
              <a:defRPr/>
            </a:pPr>
            <a:r>
              <a:rPr kumimoji="0" lang="en-US" sz="1600" b="0" i="0" u="none" strike="noStrike" kern="0" cap="none" spc="0" normalizeH="0" baseline="0" noProof="0">
                <a:ln>
                  <a:noFill/>
                </a:ln>
                <a:solidFill>
                  <a:sysClr val="windowText" lastClr="000000"/>
                </a:solidFill>
                <a:effectLst/>
                <a:uLnTx/>
                <a:uFillTx/>
                <a:latin typeface="Segoe UI"/>
                <a:ea typeface="+mn-ea"/>
                <a:cs typeface="+mn-cs"/>
              </a:rPr>
              <a:t>For customers who need the latest features on a predictable monthly cadence, additional </a:t>
            </a:r>
            <a:br>
              <a:rPr kumimoji="0" lang="en-US" sz="1600" b="0" i="0" u="none" strike="noStrike" kern="0" cap="none" spc="0" normalizeH="0" baseline="0" noProof="0">
                <a:ln>
                  <a:noFill/>
                </a:ln>
                <a:solidFill>
                  <a:sysClr val="windowText" lastClr="000000"/>
                </a:solidFill>
                <a:effectLst/>
                <a:uLnTx/>
                <a:uFillTx/>
                <a:latin typeface="Segoe UI"/>
                <a:ea typeface="+mn-ea"/>
                <a:cs typeface="+mn-cs"/>
              </a:rPr>
            </a:br>
            <a:r>
              <a:rPr kumimoji="0" lang="en-US" sz="1600" b="0" i="0" u="none" strike="noStrike" kern="0" cap="none" spc="0" normalizeH="0" baseline="0" noProof="0">
                <a:ln>
                  <a:noFill/>
                </a:ln>
                <a:solidFill>
                  <a:sysClr val="windowText" lastClr="000000"/>
                </a:solidFill>
                <a:effectLst/>
                <a:uLnTx/>
                <a:uFillTx/>
                <a:latin typeface="Segoe UI"/>
                <a:ea typeface="+mn-ea"/>
                <a:cs typeface="+mn-cs"/>
              </a:rPr>
              <a:t>tools and controls</a:t>
            </a:r>
          </a:p>
          <a:p>
            <a:pPr marL="0" marR="0" lvl="0" indent="0" defTabSz="913499" rtl="0" eaLnBrk="1" fontAlgn="auto" latinLnBrk="0" hangingPunct="1">
              <a:lnSpc>
                <a:spcPct val="90000"/>
              </a:lnSpc>
              <a:spcAft>
                <a:spcPts val="1200"/>
              </a:spcAft>
              <a:buClrTx/>
              <a:buSzTx/>
              <a:buFontTx/>
              <a:buNone/>
              <a:tabLst/>
              <a:defRPr/>
            </a:pPr>
            <a:r>
              <a:rPr lang="en-US" sz="1600" kern="0">
                <a:solidFill>
                  <a:sysClr val="windowText" lastClr="000000"/>
                </a:solidFill>
                <a:latin typeface="Segoe UI"/>
              </a:rPr>
              <a:t>All new features, security value, and performance improvements ship once a month</a:t>
            </a:r>
            <a:endParaRPr kumimoji="0" lang="en-US" sz="16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8" name="building_8" title="Icon of tall buildings">
            <a:extLst>
              <a:ext uri="{FF2B5EF4-FFF2-40B4-BE49-F238E27FC236}">
                <a16:creationId xmlns:a16="http://schemas.microsoft.com/office/drawing/2014/main" id="{707833A4-3D84-4EEA-816E-3EA9DFC130E1}"/>
              </a:ext>
            </a:extLst>
          </p:cNvPr>
          <p:cNvSpPr>
            <a:spLocks noChangeAspect="1" noEditPoints="1"/>
          </p:cNvSpPr>
          <p:nvPr/>
        </p:nvSpPr>
        <p:spPr bwMode="auto">
          <a:xfrm>
            <a:off x="4769662" y="3417927"/>
            <a:ext cx="415416" cy="451173"/>
          </a:xfrm>
          <a:custGeom>
            <a:avLst/>
            <a:gdLst>
              <a:gd name="T0" fmla="*/ 299 w 395"/>
              <a:gd name="T1" fmla="*/ 151 h 429"/>
              <a:gd name="T2" fmla="*/ 299 w 395"/>
              <a:gd name="T3" fmla="*/ 429 h 429"/>
              <a:gd name="T4" fmla="*/ 242 w 395"/>
              <a:gd name="T5" fmla="*/ 429 h 429"/>
              <a:gd name="T6" fmla="*/ 242 w 395"/>
              <a:gd name="T7" fmla="*/ 333 h 429"/>
              <a:gd name="T8" fmla="*/ 181 w 395"/>
              <a:gd name="T9" fmla="*/ 333 h 429"/>
              <a:gd name="T10" fmla="*/ 181 w 395"/>
              <a:gd name="T11" fmla="*/ 429 h 429"/>
              <a:gd name="T12" fmla="*/ 121 w 395"/>
              <a:gd name="T13" fmla="*/ 429 h 429"/>
              <a:gd name="T14" fmla="*/ 121 w 395"/>
              <a:gd name="T15" fmla="*/ 151 h 429"/>
              <a:gd name="T16" fmla="*/ 211 w 395"/>
              <a:gd name="T17" fmla="*/ 151 h 429"/>
              <a:gd name="T18" fmla="*/ 299 w 395"/>
              <a:gd name="T19" fmla="*/ 151 h 429"/>
              <a:gd name="T20" fmla="*/ 211 w 395"/>
              <a:gd name="T21" fmla="*/ 151 h 429"/>
              <a:gd name="T22" fmla="*/ 211 w 395"/>
              <a:gd name="T23" fmla="*/ 92 h 429"/>
              <a:gd name="T24" fmla="*/ 0 w 395"/>
              <a:gd name="T25" fmla="*/ 92 h 429"/>
              <a:gd name="T26" fmla="*/ 0 w 395"/>
              <a:gd name="T27" fmla="*/ 429 h 429"/>
              <a:gd name="T28" fmla="*/ 395 w 395"/>
              <a:gd name="T29" fmla="*/ 429 h 429"/>
              <a:gd name="T30" fmla="*/ 395 w 395"/>
              <a:gd name="T31" fmla="*/ 123 h 429"/>
              <a:gd name="T32" fmla="*/ 268 w 395"/>
              <a:gd name="T33" fmla="*/ 0 h 429"/>
              <a:gd name="T34" fmla="*/ 268 w 395"/>
              <a:gd name="T35" fmla="*/ 151 h 429"/>
              <a:gd name="T36" fmla="*/ 62 w 395"/>
              <a:gd name="T37" fmla="*/ 151 h 429"/>
              <a:gd name="T38" fmla="*/ 56 w 395"/>
              <a:gd name="T39" fmla="*/ 151 h 429"/>
              <a:gd name="T40" fmla="*/ 56 w 395"/>
              <a:gd name="T41" fmla="*/ 155 h 429"/>
              <a:gd name="T42" fmla="*/ 62 w 395"/>
              <a:gd name="T43" fmla="*/ 155 h 429"/>
              <a:gd name="T44" fmla="*/ 62 w 395"/>
              <a:gd name="T45" fmla="*/ 151 h 429"/>
              <a:gd name="T46" fmla="*/ 62 w 395"/>
              <a:gd name="T47" fmla="*/ 211 h 429"/>
              <a:gd name="T48" fmla="*/ 56 w 395"/>
              <a:gd name="T49" fmla="*/ 211 h 429"/>
              <a:gd name="T50" fmla="*/ 56 w 395"/>
              <a:gd name="T51" fmla="*/ 217 h 429"/>
              <a:gd name="T52" fmla="*/ 62 w 395"/>
              <a:gd name="T53" fmla="*/ 217 h 429"/>
              <a:gd name="T54" fmla="*/ 62 w 395"/>
              <a:gd name="T55" fmla="*/ 211 h 429"/>
              <a:gd name="T56" fmla="*/ 62 w 395"/>
              <a:gd name="T57" fmla="*/ 271 h 429"/>
              <a:gd name="T58" fmla="*/ 56 w 395"/>
              <a:gd name="T59" fmla="*/ 271 h 429"/>
              <a:gd name="T60" fmla="*/ 56 w 395"/>
              <a:gd name="T61" fmla="*/ 277 h 429"/>
              <a:gd name="T62" fmla="*/ 62 w 395"/>
              <a:gd name="T63" fmla="*/ 277 h 429"/>
              <a:gd name="T64" fmla="*/ 62 w 395"/>
              <a:gd name="T65" fmla="*/ 271 h 429"/>
              <a:gd name="T66" fmla="*/ 62 w 395"/>
              <a:gd name="T67" fmla="*/ 332 h 429"/>
              <a:gd name="T68" fmla="*/ 56 w 395"/>
              <a:gd name="T69" fmla="*/ 332 h 429"/>
              <a:gd name="T70" fmla="*/ 56 w 395"/>
              <a:gd name="T71" fmla="*/ 337 h 429"/>
              <a:gd name="T72" fmla="*/ 62 w 395"/>
              <a:gd name="T73" fmla="*/ 337 h 429"/>
              <a:gd name="T74" fmla="*/ 62 w 395"/>
              <a:gd name="T75" fmla="*/ 332 h 429"/>
              <a:gd name="T76" fmla="*/ 62 w 395"/>
              <a:gd name="T77" fmla="*/ 392 h 429"/>
              <a:gd name="T78" fmla="*/ 56 w 395"/>
              <a:gd name="T79" fmla="*/ 392 h 429"/>
              <a:gd name="T80" fmla="*/ 56 w 395"/>
              <a:gd name="T81" fmla="*/ 397 h 429"/>
              <a:gd name="T82" fmla="*/ 62 w 395"/>
              <a:gd name="T83" fmla="*/ 397 h 429"/>
              <a:gd name="T84" fmla="*/ 62 w 395"/>
              <a:gd name="T85" fmla="*/ 392 h 429"/>
              <a:gd name="T86" fmla="*/ 182 w 395"/>
              <a:gd name="T87" fmla="*/ 211 h 429"/>
              <a:gd name="T88" fmla="*/ 177 w 395"/>
              <a:gd name="T89" fmla="*/ 211 h 429"/>
              <a:gd name="T90" fmla="*/ 177 w 395"/>
              <a:gd name="T91" fmla="*/ 217 h 429"/>
              <a:gd name="T92" fmla="*/ 182 w 395"/>
              <a:gd name="T93" fmla="*/ 217 h 429"/>
              <a:gd name="T94" fmla="*/ 182 w 395"/>
              <a:gd name="T95" fmla="*/ 211 h 429"/>
              <a:gd name="T96" fmla="*/ 182 w 395"/>
              <a:gd name="T97" fmla="*/ 273 h 429"/>
              <a:gd name="T98" fmla="*/ 177 w 395"/>
              <a:gd name="T99" fmla="*/ 273 h 429"/>
              <a:gd name="T100" fmla="*/ 177 w 395"/>
              <a:gd name="T101" fmla="*/ 277 h 429"/>
              <a:gd name="T102" fmla="*/ 182 w 395"/>
              <a:gd name="T103" fmla="*/ 277 h 429"/>
              <a:gd name="T104" fmla="*/ 182 w 395"/>
              <a:gd name="T105" fmla="*/ 273 h 429"/>
              <a:gd name="T106" fmla="*/ 243 w 395"/>
              <a:gd name="T107" fmla="*/ 211 h 429"/>
              <a:gd name="T108" fmla="*/ 237 w 395"/>
              <a:gd name="T109" fmla="*/ 211 h 429"/>
              <a:gd name="T110" fmla="*/ 237 w 395"/>
              <a:gd name="T111" fmla="*/ 217 h 429"/>
              <a:gd name="T112" fmla="*/ 243 w 395"/>
              <a:gd name="T113" fmla="*/ 217 h 429"/>
              <a:gd name="T114" fmla="*/ 243 w 395"/>
              <a:gd name="T115" fmla="*/ 211 h 429"/>
              <a:gd name="T116" fmla="*/ 243 w 395"/>
              <a:gd name="T117" fmla="*/ 273 h 429"/>
              <a:gd name="T118" fmla="*/ 237 w 395"/>
              <a:gd name="T119" fmla="*/ 273 h 429"/>
              <a:gd name="T120" fmla="*/ 237 w 395"/>
              <a:gd name="T121" fmla="*/ 277 h 429"/>
              <a:gd name="T122" fmla="*/ 243 w 395"/>
              <a:gd name="T123" fmla="*/ 277 h 429"/>
              <a:gd name="T124" fmla="*/ 243 w 395"/>
              <a:gd name="T125" fmla="*/ 27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5" h="429">
                <a:moveTo>
                  <a:pt x="299" y="151"/>
                </a:moveTo>
                <a:lnTo>
                  <a:pt x="299" y="429"/>
                </a:lnTo>
                <a:lnTo>
                  <a:pt x="242" y="429"/>
                </a:lnTo>
                <a:lnTo>
                  <a:pt x="242" y="333"/>
                </a:lnTo>
                <a:lnTo>
                  <a:pt x="181" y="333"/>
                </a:lnTo>
                <a:lnTo>
                  <a:pt x="181" y="429"/>
                </a:lnTo>
                <a:lnTo>
                  <a:pt x="121" y="429"/>
                </a:lnTo>
                <a:lnTo>
                  <a:pt x="121" y="151"/>
                </a:lnTo>
                <a:lnTo>
                  <a:pt x="211" y="151"/>
                </a:lnTo>
                <a:lnTo>
                  <a:pt x="299" y="151"/>
                </a:lnTo>
                <a:moveTo>
                  <a:pt x="211" y="151"/>
                </a:moveTo>
                <a:lnTo>
                  <a:pt x="211" y="92"/>
                </a:lnTo>
                <a:lnTo>
                  <a:pt x="0" y="92"/>
                </a:lnTo>
                <a:lnTo>
                  <a:pt x="0" y="429"/>
                </a:lnTo>
                <a:moveTo>
                  <a:pt x="395" y="429"/>
                </a:moveTo>
                <a:lnTo>
                  <a:pt x="395" y="123"/>
                </a:lnTo>
                <a:lnTo>
                  <a:pt x="268" y="0"/>
                </a:lnTo>
                <a:lnTo>
                  <a:pt x="268" y="151"/>
                </a:lnTo>
                <a:moveTo>
                  <a:pt x="62" y="151"/>
                </a:moveTo>
                <a:lnTo>
                  <a:pt x="56" y="151"/>
                </a:lnTo>
                <a:lnTo>
                  <a:pt x="56" y="155"/>
                </a:lnTo>
                <a:lnTo>
                  <a:pt x="62" y="155"/>
                </a:lnTo>
                <a:lnTo>
                  <a:pt x="62" y="151"/>
                </a:lnTo>
                <a:moveTo>
                  <a:pt x="62" y="211"/>
                </a:moveTo>
                <a:lnTo>
                  <a:pt x="56" y="211"/>
                </a:lnTo>
                <a:lnTo>
                  <a:pt x="56" y="217"/>
                </a:lnTo>
                <a:lnTo>
                  <a:pt x="62" y="217"/>
                </a:lnTo>
                <a:lnTo>
                  <a:pt x="62" y="211"/>
                </a:lnTo>
                <a:moveTo>
                  <a:pt x="62" y="271"/>
                </a:moveTo>
                <a:lnTo>
                  <a:pt x="56" y="271"/>
                </a:lnTo>
                <a:lnTo>
                  <a:pt x="56" y="277"/>
                </a:lnTo>
                <a:lnTo>
                  <a:pt x="62" y="277"/>
                </a:lnTo>
                <a:lnTo>
                  <a:pt x="62" y="271"/>
                </a:lnTo>
                <a:moveTo>
                  <a:pt x="62" y="332"/>
                </a:moveTo>
                <a:lnTo>
                  <a:pt x="56" y="332"/>
                </a:lnTo>
                <a:lnTo>
                  <a:pt x="56" y="337"/>
                </a:lnTo>
                <a:lnTo>
                  <a:pt x="62" y="337"/>
                </a:lnTo>
                <a:lnTo>
                  <a:pt x="62" y="332"/>
                </a:lnTo>
                <a:moveTo>
                  <a:pt x="62" y="392"/>
                </a:moveTo>
                <a:lnTo>
                  <a:pt x="56" y="392"/>
                </a:lnTo>
                <a:lnTo>
                  <a:pt x="56" y="397"/>
                </a:lnTo>
                <a:lnTo>
                  <a:pt x="62" y="397"/>
                </a:lnTo>
                <a:lnTo>
                  <a:pt x="62" y="392"/>
                </a:lnTo>
                <a:moveTo>
                  <a:pt x="182" y="211"/>
                </a:moveTo>
                <a:lnTo>
                  <a:pt x="177" y="211"/>
                </a:lnTo>
                <a:lnTo>
                  <a:pt x="177" y="217"/>
                </a:lnTo>
                <a:lnTo>
                  <a:pt x="182" y="217"/>
                </a:lnTo>
                <a:lnTo>
                  <a:pt x="182" y="211"/>
                </a:lnTo>
                <a:moveTo>
                  <a:pt x="182" y="273"/>
                </a:moveTo>
                <a:lnTo>
                  <a:pt x="177" y="273"/>
                </a:lnTo>
                <a:lnTo>
                  <a:pt x="177" y="277"/>
                </a:lnTo>
                <a:lnTo>
                  <a:pt x="182" y="277"/>
                </a:lnTo>
                <a:lnTo>
                  <a:pt x="182" y="273"/>
                </a:lnTo>
                <a:moveTo>
                  <a:pt x="243" y="211"/>
                </a:moveTo>
                <a:lnTo>
                  <a:pt x="237" y="211"/>
                </a:lnTo>
                <a:lnTo>
                  <a:pt x="237" y="217"/>
                </a:lnTo>
                <a:lnTo>
                  <a:pt x="243" y="217"/>
                </a:lnTo>
                <a:lnTo>
                  <a:pt x="243" y="211"/>
                </a:lnTo>
                <a:moveTo>
                  <a:pt x="243" y="273"/>
                </a:moveTo>
                <a:lnTo>
                  <a:pt x="237" y="273"/>
                </a:lnTo>
                <a:lnTo>
                  <a:pt x="237" y="277"/>
                </a:lnTo>
                <a:lnTo>
                  <a:pt x="243" y="277"/>
                </a:lnTo>
                <a:lnTo>
                  <a:pt x="243" y="273"/>
                </a:lnTo>
              </a:path>
            </a:pathLst>
          </a:custGeom>
          <a:noFill/>
          <a:ln w="12700" cap="sq">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lin ang="5400000" scaled="1"/>
              </a:gradFill>
            </a:endParaRPr>
          </a:p>
        </p:txBody>
      </p:sp>
      <p:sp>
        <p:nvSpPr>
          <p:cNvPr id="37" name="Rectangle 36">
            <a:extLst>
              <a:ext uri="{FF2B5EF4-FFF2-40B4-BE49-F238E27FC236}">
                <a16:creationId xmlns:a16="http://schemas.microsoft.com/office/drawing/2014/main" id="{0D25E4A6-34FF-44AC-810D-D7A1EEF35D22}"/>
              </a:ext>
            </a:extLst>
          </p:cNvPr>
          <p:cNvSpPr/>
          <p:nvPr/>
        </p:nvSpPr>
        <p:spPr>
          <a:xfrm>
            <a:off x="636868" y="1729546"/>
            <a:ext cx="3423069" cy="4824162"/>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B5115D2B-3B39-40C6-BE24-FCA573ADA752}"/>
              </a:ext>
            </a:extLst>
          </p:cNvPr>
          <p:cNvSpPr/>
          <p:nvPr/>
        </p:nvSpPr>
        <p:spPr>
          <a:xfrm>
            <a:off x="582612" y="1665514"/>
            <a:ext cx="3423069" cy="4824162"/>
          </a:xfrm>
          <a:prstGeom prst="rect">
            <a:avLst/>
          </a:prstGeom>
          <a:solidFill>
            <a:schemeClr val="bg1"/>
          </a:solidFill>
          <a:ln w="12700">
            <a:solidFill>
              <a:schemeClr val="accent6">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425FFDE1-DE68-4C99-96F8-5F127C2F6AA7}"/>
              </a:ext>
            </a:extLst>
          </p:cNvPr>
          <p:cNvSpPr txBox="1"/>
          <p:nvPr/>
        </p:nvSpPr>
        <p:spPr>
          <a:xfrm>
            <a:off x="685508" y="1827690"/>
            <a:ext cx="3227832" cy="400110"/>
          </a:xfrm>
          <a:prstGeom prst="rect">
            <a:avLst/>
          </a:prstGeom>
          <a:noFill/>
        </p:spPr>
        <p:txBody>
          <a:bodyPr wrap="square" lIns="91440" rIns="91440"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accent1"/>
                </a:solidFill>
                <a:effectLst/>
                <a:uLnTx/>
                <a:uFillTx/>
                <a:latin typeface="Segoe UI Semibold" panose="020B0702040204020203" pitchFamily="34" charset="0"/>
                <a:ea typeface="+mn-ea"/>
                <a:cs typeface="Segoe UI Semibold" panose="020B0702040204020203" pitchFamily="34" charset="0"/>
              </a:rPr>
              <a:t>Current Channel</a:t>
            </a:r>
            <a:endParaRPr kumimoji="0" lang="en-US" sz="1800" b="0" i="0" u="none" strike="noStrike" kern="1200" cap="none" spc="0" normalizeH="0" baseline="30000" noProof="0">
              <a:ln>
                <a:noFill/>
              </a:ln>
              <a:solidFill>
                <a:schemeClr val="accent1"/>
              </a:solidFill>
              <a:effectLst/>
              <a:uLnTx/>
              <a:uFillTx/>
              <a:latin typeface="Segoe UI Semibold" panose="020B0702040204020203" pitchFamily="34" charset="0"/>
              <a:ea typeface="+mn-ea"/>
              <a:cs typeface="Segoe UI Semibold" panose="020B0702040204020203" pitchFamily="34" charset="0"/>
            </a:endParaRPr>
          </a:p>
        </p:txBody>
      </p:sp>
      <p:sp>
        <p:nvSpPr>
          <p:cNvPr id="43" name="Oval 42">
            <a:extLst>
              <a:ext uri="{FF2B5EF4-FFF2-40B4-BE49-F238E27FC236}">
                <a16:creationId xmlns:a16="http://schemas.microsoft.com/office/drawing/2014/main" id="{49F7B150-5C12-4E1E-8D0D-ABDE374652F6}"/>
              </a:ext>
            </a:extLst>
          </p:cNvPr>
          <p:cNvSpPr/>
          <p:nvPr/>
        </p:nvSpPr>
        <p:spPr bwMode="auto">
          <a:xfrm>
            <a:off x="802768" y="2680449"/>
            <a:ext cx="822960" cy="822960"/>
          </a:xfrm>
          <a:prstGeom prst="ellipse">
            <a:avLst/>
          </a:prstGeom>
          <a:noFill/>
          <a:ln w="38100">
            <a:solidFill>
              <a:srgbClr val="0078D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2000">
              <a:solidFill>
                <a:srgbClr val="000000"/>
              </a:solidFill>
              <a:latin typeface="+mj-lt"/>
              <a:ea typeface="Segoe UI" pitchFamily="34" charset="0"/>
              <a:cs typeface="Segoe UI" pitchFamily="34" charset="0"/>
            </a:endParaRPr>
          </a:p>
        </p:txBody>
      </p:sp>
      <p:sp>
        <p:nvSpPr>
          <p:cNvPr id="19" name="TextBox 18">
            <a:extLst>
              <a:ext uri="{FF2B5EF4-FFF2-40B4-BE49-F238E27FC236}">
                <a16:creationId xmlns:a16="http://schemas.microsoft.com/office/drawing/2014/main" id="{50EEF93D-9BA4-49F6-BAA3-129112EED7A9}"/>
              </a:ext>
            </a:extLst>
          </p:cNvPr>
          <p:cNvSpPr txBox="1"/>
          <p:nvPr/>
        </p:nvSpPr>
        <p:spPr>
          <a:xfrm>
            <a:off x="1930870" y="2556315"/>
            <a:ext cx="1727617" cy="1077218"/>
          </a:xfrm>
          <a:prstGeom prst="rect">
            <a:avLst/>
          </a:prstGeom>
          <a:noFill/>
        </p:spPr>
        <p:txBody>
          <a:bodyPr wrap="square" rtlCol="0">
            <a:spAutoFit/>
          </a:bodyPr>
          <a:lstStyle/>
          <a:p>
            <a:pPr lvl="0">
              <a:defRPr/>
            </a:pPr>
            <a:r>
              <a:rPr lang="en-US" sz="1600">
                <a:solidFill>
                  <a:prstClr val="black"/>
                </a:solidFill>
                <a:latin typeface="+mj-lt"/>
                <a:cs typeface="Segoe UI" panose="020B0502040204020203" pitchFamily="34" charset="0"/>
              </a:rPr>
              <a:t>General-purpose devices, any type and size organization</a:t>
            </a:r>
            <a:endParaRPr kumimoji="0" lang="en-US" sz="1600" b="0" i="0" u="none" strike="noStrike" kern="1200" cap="none" spc="0" normalizeH="0" baseline="30000" noProof="0">
              <a:ln>
                <a:noFill/>
              </a:ln>
              <a:solidFill>
                <a:prstClr val="black"/>
              </a:solidFill>
              <a:effectLst/>
              <a:uLnTx/>
              <a:uFillTx/>
              <a:latin typeface="+mj-lt"/>
              <a:ea typeface="+mn-ea"/>
              <a:cs typeface="Segoe UI" panose="020B0502040204020203" pitchFamily="34" charset="0"/>
            </a:endParaRPr>
          </a:p>
        </p:txBody>
      </p:sp>
      <p:sp>
        <p:nvSpPr>
          <p:cNvPr id="45" name="TextBox 44">
            <a:extLst>
              <a:ext uri="{FF2B5EF4-FFF2-40B4-BE49-F238E27FC236}">
                <a16:creationId xmlns:a16="http://schemas.microsoft.com/office/drawing/2014/main" id="{E152AB10-4660-4D1E-BFEB-50BA723E2BC8}"/>
              </a:ext>
            </a:extLst>
          </p:cNvPr>
          <p:cNvSpPr txBox="1"/>
          <p:nvPr/>
        </p:nvSpPr>
        <p:spPr>
          <a:xfrm>
            <a:off x="685508" y="3648282"/>
            <a:ext cx="3227831" cy="1107836"/>
          </a:xfrm>
          <a:prstGeom prst="rect">
            <a:avLst/>
          </a:prstGeom>
          <a:noFill/>
        </p:spPr>
        <p:txBody>
          <a:bodyPr wrap="square" lIns="91440" tIns="109649" rIns="91440" bIns="109649" rtlCol="0">
            <a:spAutoFit/>
          </a:bodyPr>
          <a:lstStyle/>
          <a:p>
            <a:pPr marL="0" marR="0" lvl="0" indent="0" defTabSz="913499" rtl="0" eaLnBrk="1" fontAlgn="auto" latinLnBrk="0" hangingPunct="1">
              <a:lnSpc>
                <a:spcPct val="90000"/>
              </a:lnSpc>
              <a:spcAft>
                <a:spcPts val="1800"/>
              </a:spcAft>
              <a:buClrTx/>
              <a:buSzTx/>
              <a:buFontTx/>
              <a:buNone/>
              <a:tabLst/>
              <a:defRPr/>
            </a:pPr>
            <a:r>
              <a:rPr kumimoji="0" lang="en-US" sz="1600" b="0" i="0" u="none" strike="noStrike" kern="0" cap="none" spc="0" normalizeH="0" baseline="0" noProof="0">
                <a:ln>
                  <a:noFill/>
                </a:ln>
                <a:solidFill>
                  <a:sysClr val="windowText" lastClr="000000"/>
                </a:solidFill>
                <a:effectLst/>
                <a:uLnTx/>
                <a:uFillTx/>
                <a:latin typeface="Segoe UI"/>
                <a:ea typeface="+mn-ea"/>
                <a:cs typeface="+mn-cs"/>
              </a:rPr>
              <a:t>Most current Office features, latest security value, and performance improvements </a:t>
            </a:r>
            <a:br>
              <a:rPr kumimoji="0" lang="en-US" sz="1600" b="0" i="0" u="none" strike="noStrike" kern="0" cap="none" spc="0" normalizeH="0" baseline="0" noProof="0">
                <a:ln>
                  <a:noFill/>
                </a:ln>
                <a:solidFill>
                  <a:sysClr val="windowText" lastClr="000000"/>
                </a:solidFill>
                <a:effectLst/>
                <a:uLnTx/>
                <a:uFillTx/>
                <a:latin typeface="Segoe UI"/>
                <a:ea typeface="+mn-ea"/>
                <a:cs typeface="+mn-cs"/>
              </a:rPr>
            </a:br>
            <a:r>
              <a:rPr kumimoji="0" lang="en-US" sz="1600" b="0" i="0" u="none" strike="noStrike" kern="0" cap="none" spc="0" normalizeH="0" baseline="0" noProof="0">
                <a:ln>
                  <a:noFill/>
                </a:ln>
                <a:solidFill>
                  <a:sysClr val="windowText" lastClr="000000"/>
                </a:solidFill>
                <a:effectLst/>
                <a:uLnTx/>
                <a:uFillTx/>
                <a:latin typeface="Segoe UI"/>
                <a:ea typeface="+mn-ea"/>
                <a:cs typeface="+mn-cs"/>
              </a:rPr>
              <a:t>as soon as they are ready</a:t>
            </a:r>
          </a:p>
        </p:txBody>
      </p:sp>
      <p:sp>
        <p:nvSpPr>
          <p:cNvPr id="9" name="Clock_E917" title="Icon of a clock">
            <a:extLst>
              <a:ext uri="{FF2B5EF4-FFF2-40B4-BE49-F238E27FC236}">
                <a16:creationId xmlns:a16="http://schemas.microsoft.com/office/drawing/2014/main" id="{97107593-531F-4132-9CE9-B9FB85449163}"/>
              </a:ext>
            </a:extLst>
          </p:cNvPr>
          <p:cNvSpPr>
            <a:spLocks noChangeAspect="1" noEditPoints="1"/>
          </p:cNvSpPr>
          <p:nvPr/>
        </p:nvSpPr>
        <p:spPr bwMode="auto">
          <a:xfrm>
            <a:off x="991704" y="2869276"/>
            <a:ext cx="445088" cy="445306"/>
          </a:xfrm>
          <a:custGeom>
            <a:avLst/>
            <a:gdLst>
              <a:gd name="T0" fmla="*/ 1610 w 3220"/>
              <a:gd name="T1" fmla="*/ 0 h 3220"/>
              <a:gd name="T2" fmla="*/ 0 w 3220"/>
              <a:gd name="T3" fmla="*/ 1610 h 3220"/>
              <a:gd name="T4" fmla="*/ 1610 w 3220"/>
              <a:gd name="T5" fmla="*/ 3220 h 3220"/>
              <a:gd name="T6" fmla="*/ 3220 w 3220"/>
              <a:gd name="T7" fmla="*/ 1610 h 3220"/>
              <a:gd name="T8" fmla="*/ 1610 w 3220"/>
              <a:gd name="T9" fmla="*/ 0 h 3220"/>
              <a:gd name="T10" fmla="*/ 1486 w 3220"/>
              <a:gd name="T11" fmla="*/ 619 h 3220"/>
              <a:gd name="T12" fmla="*/ 1486 w 3220"/>
              <a:gd name="T13" fmla="*/ 1734 h 3220"/>
              <a:gd name="T14" fmla="*/ 2353 w 3220"/>
              <a:gd name="T15" fmla="*/ 1734 h 3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0" h="3220">
                <a:moveTo>
                  <a:pt x="1610" y="0"/>
                </a:moveTo>
                <a:cubicBezTo>
                  <a:pt x="721" y="0"/>
                  <a:pt x="0" y="721"/>
                  <a:pt x="0" y="1610"/>
                </a:cubicBezTo>
                <a:cubicBezTo>
                  <a:pt x="0" y="2499"/>
                  <a:pt x="721" y="3220"/>
                  <a:pt x="1610" y="3220"/>
                </a:cubicBezTo>
                <a:cubicBezTo>
                  <a:pt x="2499" y="3220"/>
                  <a:pt x="3220" y="2499"/>
                  <a:pt x="3220" y="1610"/>
                </a:cubicBezTo>
                <a:cubicBezTo>
                  <a:pt x="3220" y="721"/>
                  <a:pt x="2499" y="0"/>
                  <a:pt x="1610" y="0"/>
                </a:cubicBezTo>
                <a:close/>
                <a:moveTo>
                  <a:pt x="1486" y="619"/>
                </a:moveTo>
                <a:cubicBezTo>
                  <a:pt x="1486" y="1734"/>
                  <a:pt x="1486" y="1734"/>
                  <a:pt x="1486" y="1734"/>
                </a:cubicBezTo>
                <a:cubicBezTo>
                  <a:pt x="2353" y="1734"/>
                  <a:pt x="2353" y="1734"/>
                  <a:pt x="2353" y="1734"/>
                </a:cubicBezTo>
              </a:path>
            </a:pathLst>
          </a:custGeom>
          <a:noFill/>
          <a:ln w="12700" cap="sq">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lin ang="5400000" scaled="1"/>
              </a:gradFill>
            </a:endParaRPr>
          </a:p>
        </p:txBody>
      </p:sp>
    </p:spTree>
    <p:extLst>
      <p:ext uri="{BB962C8B-B14F-4D97-AF65-F5344CB8AC3E}">
        <p14:creationId xmlns:p14="http://schemas.microsoft.com/office/powerpoint/2010/main" val="409873102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595" y="3035808"/>
            <a:ext cx="9144000" cy="498598"/>
          </a:xfrm>
        </p:spPr>
        <p:txBody>
          <a:bodyPr/>
          <a:lstStyle/>
          <a:p>
            <a:r>
              <a:rPr lang="en-US"/>
              <a:t>Intelligent insights &amp; controls</a:t>
            </a:r>
          </a:p>
        </p:txBody>
      </p:sp>
      <p:grpSp>
        <p:nvGrpSpPr>
          <p:cNvPr id="7" name="Group 6">
            <a:extLst>
              <a:ext uri="{FF2B5EF4-FFF2-40B4-BE49-F238E27FC236}">
                <a16:creationId xmlns:a16="http://schemas.microsoft.com/office/drawing/2014/main" id="{00FDF110-28F4-4E23-8950-7EE5D9565525}"/>
              </a:ext>
            </a:extLst>
          </p:cNvPr>
          <p:cNvGrpSpPr/>
          <p:nvPr/>
        </p:nvGrpSpPr>
        <p:grpSpPr>
          <a:xfrm>
            <a:off x="585216" y="3106754"/>
            <a:ext cx="353070" cy="346323"/>
            <a:chOff x="1832829" y="2587802"/>
            <a:chExt cx="974612" cy="955987"/>
          </a:xfrm>
        </p:grpSpPr>
        <p:sp>
          <p:nvSpPr>
            <p:cNvPr id="8" name="magnify" title="Icon of a magnifying glass">
              <a:extLst>
                <a:ext uri="{FF2B5EF4-FFF2-40B4-BE49-F238E27FC236}">
                  <a16:creationId xmlns:a16="http://schemas.microsoft.com/office/drawing/2014/main" id="{35D08957-97BB-492D-8A2E-F91D48DA9AC5}"/>
                </a:ext>
              </a:extLst>
            </p:cNvPr>
            <p:cNvSpPr>
              <a:spLocks noChangeAspect="1" noEditPoints="1"/>
            </p:cNvSpPr>
            <p:nvPr/>
          </p:nvSpPr>
          <p:spPr bwMode="auto">
            <a:xfrm flipH="1">
              <a:off x="1832829" y="2587802"/>
              <a:ext cx="974612" cy="955987"/>
            </a:xfrm>
            <a:custGeom>
              <a:avLst/>
              <a:gdLst>
                <a:gd name="T0" fmla="*/ 112 w 343"/>
                <a:gd name="T1" fmla="*/ 223 h 338"/>
                <a:gd name="T2" fmla="*/ 0 w 343"/>
                <a:gd name="T3" fmla="*/ 111 h 338"/>
                <a:gd name="T4" fmla="*/ 112 w 343"/>
                <a:gd name="T5" fmla="*/ 0 h 338"/>
                <a:gd name="T6" fmla="*/ 223 w 343"/>
                <a:gd name="T7" fmla="*/ 111 h 338"/>
                <a:gd name="T8" fmla="*/ 112 w 343"/>
                <a:gd name="T9" fmla="*/ 223 h 338"/>
                <a:gd name="T10" fmla="*/ 343 w 343"/>
                <a:gd name="T11" fmla="*/ 338 h 338"/>
                <a:gd name="T12" fmla="*/ 191 w 343"/>
                <a:gd name="T13" fmla="*/ 189 h 338"/>
              </a:gdLst>
              <a:ahLst/>
              <a:cxnLst>
                <a:cxn ang="0">
                  <a:pos x="T0" y="T1"/>
                </a:cxn>
                <a:cxn ang="0">
                  <a:pos x="T2" y="T3"/>
                </a:cxn>
                <a:cxn ang="0">
                  <a:pos x="T4" y="T5"/>
                </a:cxn>
                <a:cxn ang="0">
                  <a:pos x="T6" y="T7"/>
                </a:cxn>
                <a:cxn ang="0">
                  <a:pos x="T8" y="T9"/>
                </a:cxn>
                <a:cxn ang="0">
                  <a:pos x="T10" y="T11"/>
                </a:cxn>
                <a:cxn ang="0">
                  <a:pos x="T12" y="T13"/>
                </a:cxn>
              </a:cxnLst>
              <a:rect l="0" t="0" r="r" b="b"/>
              <a:pathLst>
                <a:path w="343" h="338">
                  <a:moveTo>
                    <a:pt x="112" y="223"/>
                  </a:moveTo>
                  <a:cubicBezTo>
                    <a:pt x="50" y="223"/>
                    <a:pt x="0" y="173"/>
                    <a:pt x="0" y="111"/>
                  </a:cubicBezTo>
                  <a:cubicBezTo>
                    <a:pt x="0" y="50"/>
                    <a:pt x="50" y="0"/>
                    <a:pt x="112" y="0"/>
                  </a:cubicBezTo>
                  <a:cubicBezTo>
                    <a:pt x="173" y="0"/>
                    <a:pt x="223" y="50"/>
                    <a:pt x="223" y="111"/>
                  </a:cubicBezTo>
                  <a:cubicBezTo>
                    <a:pt x="223" y="173"/>
                    <a:pt x="173" y="223"/>
                    <a:pt x="112" y="223"/>
                  </a:cubicBezTo>
                  <a:close/>
                  <a:moveTo>
                    <a:pt x="343" y="338"/>
                  </a:moveTo>
                  <a:cubicBezTo>
                    <a:pt x="191" y="189"/>
                    <a:pt x="191" y="189"/>
                    <a:pt x="191" y="189"/>
                  </a:cubicBezTo>
                </a:path>
              </a:pathLst>
            </a:custGeom>
            <a:noFill/>
            <a:ln w="9525" cap="sq">
              <a:solidFill>
                <a:srgbClr val="50E6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BarChartVertical_E9EC" title="Icon of a vertical bar graph">
              <a:extLst>
                <a:ext uri="{FF2B5EF4-FFF2-40B4-BE49-F238E27FC236}">
                  <a16:creationId xmlns:a16="http://schemas.microsoft.com/office/drawing/2014/main" id="{82912DD4-A11F-4D9B-AE6B-7D5162A5398D}"/>
                </a:ext>
              </a:extLst>
            </p:cNvPr>
            <p:cNvSpPr>
              <a:spLocks noChangeAspect="1" noEditPoints="1"/>
            </p:cNvSpPr>
            <p:nvPr/>
          </p:nvSpPr>
          <p:spPr bwMode="auto">
            <a:xfrm>
              <a:off x="2336408" y="2738680"/>
              <a:ext cx="320803" cy="320878"/>
            </a:xfrm>
            <a:custGeom>
              <a:avLst/>
              <a:gdLst>
                <a:gd name="T0" fmla="*/ 630 w 4250"/>
                <a:gd name="T1" fmla="*/ 3622 h 4251"/>
                <a:gd name="T2" fmla="*/ 630 w 4250"/>
                <a:gd name="T3" fmla="*/ 1102 h 4251"/>
                <a:gd name="T4" fmla="*/ 1259 w 4250"/>
                <a:gd name="T5" fmla="*/ 1102 h 4251"/>
                <a:gd name="T6" fmla="*/ 1259 w 4250"/>
                <a:gd name="T7" fmla="*/ 3622 h 4251"/>
                <a:gd name="T8" fmla="*/ 630 w 4250"/>
                <a:gd name="T9" fmla="*/ 3622 h 4251"/>
                <a:gd name="T10" fmla="*/ 2519 w 4250"/>
                <a:gd name="T11" fmla="*/ 3622 h 4251"/>
                <a:gd name="T12" fmla="*/ 2519 w 4250"/>
                <a:gd name="T13" fmla="*/ 1732 h 4251"/>
                <a:gd name="T14" fmla="*/ 1889 w 4250"/>
                <a:gd name="T15" fmla="*/ 1732 h 4251"/>
                <a:gd name="T16" fmla="*/ 1889 w 4250"/>
                <a:gd name="T17" fmla="*/ 3622 h 4251"/>
                <a:gd name="T18" fmla="*/ 2519 w 4250"/>
                <a:gd name="T19" fmla="*/ 3622 h 4251"/>
                <a:gd name="T20" fmla="*/ 3778 w 4250"/>
                <a:gd name="T21" fmla="*/ 3622 h 4251"/>
                <a:gd name="T22" fmla="*/ 3778 w 4250"/>
                <a:gd name="T23" fmla="*/ 472 h 4251"/>
                <a:gd name="T24" fmla="*/ 3149 w 4250"/>
                <a:gd name="T25" fmla="*/ 472 h 4251"/>
                <a:gd name="T26" fmla="*/ 3149 w 4250"/>
                <a:gd name="T27" fmla="*/ 3622 h 4251"/>
                <a:gd name="T28" fmla="*/ 3778 w 4250"/>
                <a:gd name="T29" fmla="*/ 3622 h 4251"/>
                <a:gd name="T30" fmla="*/ 0 w 4250"/>
                <a:gd name="T31" fmla="*/ 0 h 4251"/>
                <a:gd name="T32" fmla="*/ 0 w 4250"/>
                <a:gd name="T33" fmla="*/ 4251 h 4251"/>
                <a:gd name="T34" fmla="*/ 4250 w 4250"/>
                <a:gd name="T35" fmla="*/ 4251 h 4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50" h="4251">
                  <a:moveTo>
                    <a:pt x="630" y="3622"/>
                  </a:moveTo>
                  <a:lnTo>
                    <a:pt x="630" y="1102"/>
                  </a:lnTo>
                  <a:lnTo>
                    <a:pt x="1259" y="1102"/>
                  </a:lnTo>
                  <a:lnTo>
                    <a:pt x="1259" y="3622"/>
                  </a:lnTo>
                  <a:lnTo>
                    <a:pt x="630" y="3622"/>
                  </a:lnTo>
                  <a:moveTo>
                    <a:pt x="2519" y="3622"/>
                  </a:moveTo>
                  <a:lnTo>
                    <a:pt x="2519" y="1732"/>
                  </a:lnTo>
                  <a:lnTo>
                    <a:pt x="1889" y="1732"/>
                  </a:lnTo>
                  <a:lnTo>
                    <a:pt x="1889" y="3622"/>
                  </a:lnTo>
                  <a:lnTo>
                    <a:pt x="2519" y="3622"/>
                  </a:lnTo>
                  <a:moveTo>
                    <a:pt x="3778" y="3622"/>
                  </a:moveTo>
                  <a:lnTo>
                    <a:pt x="3778" y="472"/>
                  </a:lnTo>
                  <a:lnTo>
                    <a:pt x="3149" y="472"/>
                  </a:lnTo>
                  <a:lnTo>
                    <a:pt x="3149" y="3622"/>
                  </a:lnTo>
                  <a:lnTo>
                    <a:pt x="3778" y="3622"/>
                  </a:lnTo>
                  <a:moveTo>
                    <a:pt x="0" y="0"/>
                  </a:moveTo>
                  <a:lnTo>
                    <a:pt x="0" y="4251"/>
                  </a:lnTo>
                  <a:lnTo>
                    <a:pt x="4250" y="4251"/>
                  </a:lnTo>
                </a:path>
              </a:pathLst>
            </a:custGeom>
            <a:noFill/>
            <a:ln w="9525" cap="sq">
              <a:solidFill>
                <a:srgbClr val="50E6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lin ang="5400000" scaled="1"/>
                </a:gradFill>
              </a:endParaRPr>
            </a:p>
          </p:txBody>
        </p:sp>
      </p:grpSp>
    </p:spTree>
    <p:extLst>
      <p:ext uri="{BB962C8B-B14F-4D97-AF65-F5344CB8AC3E}">
        <p14:creationId xmlns:p14="http://schemas.microsoft.com/office/powerpoint/2010/main" val="324949698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3BEBA5-96C4-4CBE-8A21-E6E9DA9975F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746945" y="1817916"/>
            <a:ext cx="5102155" cy="3349779"/>
          </a:xfrm>
          <a:prstGeom prst="rect">
            <a:avLst/>
          </a:prstGeom>
          <a:ln>
            <a:noFill/>
          </a:ln>
          <a:effectLst/>
        </p:spPr>
      </p:pic>
      <p:sp>
        <p:nvSpPr>
          <p:cNvPr id="2" name="Title 1">
            <a:extLst>
              <a:ext uri="{FF2B5EF4-FFF2-40B4-BE49-F238E27FC236}">
                <a16:creationId xmlns:a16="http://schemas.microsoft.com/office/drawing/2014/main" id="{E5EFDB61-9194-46F1-ADCF-8B15CBFEFAF8}"/>
              </a:ext>
            </a:extLst>
          </p:cNvPr>
          <p:cNvSpPr>
            <a:spLocks noGrp="1"/>
          </p:cNvSpPr>
          <p:nvPr>
            <p:ph type="title"/>
          </p:nvPr>
        </p:nvSpPr>
        <p:spPr>
          <a:xfrm>
            <a:off x="588263" y="457200"/>
            <a:ext cx="11018520" cy="553998"/>
          </a:xfrm>
        </p:spPr>
        <p:txBody>
          <a:bodyPr/>
          <a:lstStyle/>
          <a:p>
            <a:r>
              <a:rPr lang="en-US"/>
              <a:t>Office inventory</a:t>
            </a:r>
          </a:p>
        </p:txBody>
      </p:sp>
      <p:sp>
        <p:nvSpPr>
          <p:cNvPr id="3" name="Rectangle 2">
            <a:extLst>
              <a:ext uri="{FF2B5EF4-FFF2-40B4-BE49-F238E27FC236}">
                <a16:creationId xmlns:a16="http://schemas.microsoft.com/office/drawing/2014/main" id="{1C02B894-DDE6-4436-9F88-508C52F16512}"/>
              </a:ext>
            </a:extLst>
          </p:cNvPr>
          <p:cNvSpPr/>
          <p:nvPr/>
        </p:nvSpPr>
        <p:spPr>
          <a:xfrm>
            <a:off x="588262" y="1688210"/>
            <a:ext cx="5270832" cy="3077766"/>
          </a:xfrm>
          <a:prstGeom prst="rect">
            <a:avLst/>
          </a:prstGeom>
        </p:spPr>
        <p:txBody>
          <a:bodyPr wrap="square" lIns="0" tIns="0" rIns="0" bIns="0">
            <a:spAutoFit/>
          </a:bodyPr>
          <a:lstStyle/>
          <a:p>
            <a:pPr defTabSz="894257" fontAlgn="base">
              <a:spcBef>
                <a:spcPct val="0"/>
              </a:spcBef>
              <a:spcAft>
                <a:spcPts val="1765"/>
              </a:spcAft>
              <a:buClr>
                <a:srgbClr val="0078D4"/>
              </a:buClr>
              <a:defRPr/>
            </a:pPr>
            <a:r>
              <a:rPr lang="en-US" sz="2000" kern="0">
                <a:solidFill>
                  <a:srgbClr val="2F2F2F"/>
                </a:solidFill>
                <a:cs typeface="Segoe UI Semibold" panose="020B0702040204020203" pitchFamily="34" charset="0"/>
              </a:rPr>
              <a:t>Drill into detailed views of Office devices and add-ins information</a:t>
            </a:r>
          </a:p>
          <a:p>
            <a:pPr defTabSz="894257" fontAlgn="base">
              <a:spcBef>
                <a:spcPct val="0"/>
              </a:spcBef>
              <a:spcAft>
                <a:spcPts val="1765"/>
              </a:spcAft>
              <a:buClr>
                <a:srgbClr val="0078D4"/>
              </a:buClr>
              <a:defRPr/>
            </a:pPr>
            <a:r>
              <a:rPr lang="en-US" sz="2000" kern="0">
                <a:solidFill>
                  <a:srgbClr val="2F2F2F"/>
                </a:solidFill>
                <a:cs typeface="Segoe UI Semibold" panose="020B0702040204020203" pitchFamily="34" charset="0"/>
              </a:rPr>
              <a:t>Insights like channel/build spread, add-in diversity and much more </a:t>
            </a:r>
          </a:p>
          <a:p>
            <a:pPr defTabSz="894257" fontAlgn="base">
              <a:spcBef>
                <a:spcPct val="0"/>
              </a:spcBef>
              <a:spcAft>
                <a:spcPts val="1765"/>
              </a:spcAft>
              <a:buClr>
                <a:srgbClr val="0078D4"/>
              </a:buClr>
              <a:defRPr/>
            </a:pPr>
            <a:r>
              <a:rPr lang="en-US" sz="2000" kern="0">
                <a:solidFill>
                  <a:srgbClr val="2F2F2F"/>
                </a:solidFill>
                <a:cs typeface="Segoe UI Semibold" panose="020B0702040204020203" pitchFamily="34" charset="0"/>
              </a:rPr>
              <a:t>Data is exportable for your own specific needs</a:t>
            </a:r>
          </a:p>
          <a:p>
            <a:pPr defTabSz="894257" fontAlgn="base">
              <a:spcBef>
                <a:spcPct val="0"/>
              </a:spcBef>
              <a:spcAft>
                <a:spcPts val="1765"/>
              </a:spcAft>
              <a:buClr>
                <a:srgbClr val="0078D4"/>
              </a:buClr>
              <a:defRPr/>
            </a:pPr>
            <a:r>
              <a:rPr lang="en-US" sz="2000" kern="0">
                <a:solidFill>
                  <a:srgbClr val="2F2F2F"/>
                </a:solidFill>
                <a:cs typeface="Segoe UI Semibold" panose="020B0702040204020203" pitchFamily="34" charset="0"/>
              </a:rPr>
              <a:t>Data is stored securely and compliantly </a:t>
            </a:r>
          </a:p>
          <a:p>
            <a:pPr defTabSz="894257" fontAlgn="base">
              <a:spcBef>
                <a:spcPct val="0"/>
              </a:spcBef>
              <a:spcAft>
                <a:spcPts val="1765"/>
              </a:spcAft>
              <a:buClr>
                <a:srgbClr val="0078D4"/>
              </a:buClr>
              <a:defRPr/>
            </a:pPr>
            <a:r>
              <a:rPr lang="en-US" sz="2000" kern="0">
                <a:solidFill>
                  <a:srgbClr val="2F2F2F"/>
                </a:solidFill>
                <a:cs typeface="Segoe UI Semibold" panose="020B0702040204020203" pitchFamily="34" charset="0"/>
              </a:rPr>
              <a:t>New insights refined over time</a:t>
            </a:r>
          </a:p>
        </p:txBody>
      </p:sp>
      <p:pic>
        <p:nvPicPr>
          <p:cNvPr id="33" name="Picture 32">
            <a:extLst>
              <a:ext uri="{FF2B5EF4-FFF2-40B4-BE49-F238E27FC236}">
                <a16:creationId xmlns:a16="http://schemas.microsoft.com/office/drawing/2014/main" id="{A6E1FC59-8AF1-4CC2-BFD4-B07DEFEE1BA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1130654" y="1817916"/>
            <a:ext cx="595992" cy="149677"/>
          </a:xfrm>
          <a:prstGeom prst="rect">
            <a:avLst/>
          </a:prstGeom>
          <a:ln>
            <a:noFill/>
          </a:ln>
          <a:effectLst/>
        </p:spPr>
      </p:pic>
      <p:pic>
        <p:nvPicPr>
          <p:cNvPr id="13" name="Pictiúr 10">
            <a:extLst>
              <a:ext uri="{FF2B5EF4-FFF2-40B4-BE49-F238E27FC236}">
                <a16:creationId xmlns:a16="http://schemas.microsoft.com/office/drawing/2014/main" id="{907B2025-D95C-4A47-B4E0-D3C9DECC2A50}"/>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900636" y="1983320"/>
            <a:ext cx="1821448" cy="3175292"/>
          </a:xfrm>
          <a:prstGeom prst="rect">
            <a:avLst/>
          </a:prstGeom>
          <a:effectLst>
            <a:outerShdw blurRad="25400" dist="12700" dir="10800000" algn="r" rotWithShape="0">
              <a:prstClr val="black">
                <a:alpha val="40000"/>
              </a:prstClr>
            </a:outerShdw>
          </a:effectLst>
        </p:spPr>
      </p:pic>
      <p:pic>
        <p:nvPicPr>
          <p:cNvPr id="5" name="Picture 4">
            <a:extLst>
              <a:ext uri="{FF2B5EF4-FFF2-40B4-BE49-F238E27FC236}">
                <a16:creationId xmlns:a16="http://schemas.microsoft.com/office/drawing/2014/main" id="{F23CADBA-B8D0-4022-8F75-DB195CEFCED7}"/>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5232828" y="1540000"/>
            <a:ext cx="7455266" cy="4616589"/>
          </a:xfrm>
          <a:custGeom>
            <a:avLst/>
            <a:gdLst>
              <a:gd name="connsiteX0" fmla="*/ 1519441 w 7455266"/>
              <a:gd name="connsiteY0" fmla="*/ 289361 h 4616589"/>
              <a:gd name="connsiteX1" fmla="*/ 1519441 w 7455266"/>
              <a:gd name="connsiteY1" fmla="*/ 3617966 h 4616589"/>
              <a:gd name="connsiteX2" fmla="*/ 6484709 w 7455266"/>
              <a:gd name="connsiteY2" fmla="*/ 3617966 h 4616589"/>
              <a:gd name="connsiteX3" fmla="*/ 6484709 w 7455266"/>
              <a:gd name="connsiteY3" fmla="*/ 289361 h 4616589"/>
              <a:gd name="connsiteX4" fmla="*/ 0 w 7455266"/>
              <a:gd name="connsiteY4" fmla="*/ 0 h 4616589"/>
              <a:gd name="connsiteX5" fmla="*/ 7455266 w 7455266"/>
              <a:gd name="connsiteY5" fmla="*/ 0 h 4616589"/>
              <a:gd name="connsiteX6" fmla="*/ 7455266 w 7455266"/>
              <a:gd name="connsiteY6" fmla="*/ 4616589 h 4616589"/>
              <a:gd name="connsiteX7" fmla="*/ 0 w 7455266"/>
              <a:gd name="connsiteY7" fmla="*/ 4616589 h 461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55266" h="4616589">
                <a:moveTo>
                  <a:pt x="1519441" y="289361"/>
                </a:moveTo>
                <a:lnTo>
                  <a:pt x="1519441" y="3617966"/>
                </a:lnTo>
                <a:lnTo>
                  <a:pt x="6484709" y="3617966"/>
                </a:lnTo>
                <a:lnTo>
                  <a:pt x="6484709" y="289361"/>
                </a:lnTo>
                <a:close/>
                <a:moveTo>
                  <a:pt x="0" y="0"/>
                </a:moveTo>
                <a:lnTo>
                  <a:pt x="7455266" y="0"/>
                </a:lnTo>
                <a:lnTo>
                  <a:pt x="7455266" y="4616589"/>
                </a:lnTo>
                <a:lnTo>
                  <a:pt x="0" y="4616589"/>
                </a:lnTo>
                <a:close/>
              </a:path>
            </a:pathLst>
          </a:custGeom>
        </p:spPr>
      </p:pic>
    </p:spTree>
    <p:extLst>
      <p:ext uri="{BB962C8B-B14F-4D97-AF65-F5344CB8AC3E}">
        <p14:creationId xmlns:p14="http://schemas.microsoft.com/office/powerpoint/2010/main" val="2855144796"/>
      </p:ext>
    </p:extLst>
  </p:cSld>
  <p:clrMapOvr>
    <a:masterClrMapping/>
  </p:clrMapOvr>
  <p:transition>
    <p:fade/>
  </p:transition>
</p:sld>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WHITE TEMPLATE">
  <a:themeElements>
    <a:clrScheme name="Custom 23">
      <a:dk1>
        <a:srgbClr val="1A1A1A"/>
      </a:dk1>
      <a:lt1>
        <a:srgbClr val="FFFFFF"/>
      </a:lt1>
      <a:dk2>
        <a:srgbClr val="0D0D0D"/>
      </a:dk2>
      <a:lt2>
        <a:srgbClr val="D2D2D2"/>
      </a:lt2>
      <a:accent1>
        <a:srgbClr val="0078D4"/>
      </a:accent1>
      <a:accent2>
        <a:srgbClr val="002050"/>
      </a:accent2>
      <a:accent3>
        <a:srgbClr val="D83B01"/>
      </a:accent3>
      <a:accent4>
        <a:srgbClr val="FF8C00"/>
      </a:accent4>
      <a:accent5>
        <a:srgbClr val="737373"/>
      </a:accent5>
      <a:accent6>
        <a:srgbClr val="E6E6E6"/>
      </a:accent6>
      <a:hlink>
        <a:srgbClr val="0078D4"/>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Illustration_2018_Data_006.potx" id="{4D7E286F-13EA-4BD8-A7B2-0CA309BBD451}" vid="{94428FB3-FCDF-4BFD-B252-489A02EEC54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0C1A291E0C4F4DBB16EC1DAB312419" ma:contentTypeVersion="11" ma:contentTypeDescription="Create a new document." ma:contentTypeScope="" ma:versionID="a09683025d6b349975e7a7a17d431b53">
  <xsd:schema xmlns:xsd="http://www.w3.org/2001/XMLSchema" xmlns:xs="http://www.w3.org/2001/XMLSchema" xmlns:p="http://schemas.microsoft.com/office/2006/metadata/properties" xmlns:ns2="f7c62876-dc43-45d3-a81c-fa873f67ff30" xmlns:ns3="0aa4f78b-774b-4db4-9c94-c4204b588b91" targetNamespace="http://schemas.microsoft.com/office/2006/metadata/properties" ma:root="true" ma:fieldsID="4a0b5615478e1345cac6c480abbd54ed" ns2:_="" ns3:_="">
    <xsd:import namespace="f7c62876-dc43-45d3-a81c-fa873f67ff30"/>
    <xsd:import namespace="0aa4f78b-774b-4db4-9c94-c4204b588b9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c62876-dc43-45d3-a81c-fa873f67ff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fals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a4f78b-774b-4db4-9c94-c4204b588b9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f7c62876-dc43-45d3-a81c-fa873f67ff30" xsi:nil="true"/>
    <MediaServiceAutoTags xmlns="f7c62876-dc43-45d3-a81c-fa873f67ff30" xsi:nil="true"/>
  </documentManagement>
</p:properties>
</file>

<file path=customXml/itemProps1.xml><?xml version="1.0" encoding="utf-8"?>
<ds:datastoreItem xmlns:ds="http://schemas.openxmlformats.org/officeDocument/2006/customXml" ds:itemID="{C39D5268-43A1-4C3E-ACCC-40A4C8EBCD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c62876-dc43-45d3-a81c-fa873f67ff30"/>
    <ds:schemaRef ds:uri="0aa4f78b-774b-4db4-9c94-c4204b588b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0aa4f78b-774b-4db4-9c94-c4204b588b91"/>
    <ds:schemaRef ds:uri="http://purl.org/dc/dcmitype/"/>
    <ds:schemaRef ds:uri="http://www.w3.org/XML/1998/namespace"/>
    <ds:schemaRef ds:uri="f7c62876-dc43-45d3-a81c-fa873f67ff30"/>
    <ds:schemaRef ds:uri="http://schemas.microsoft.com/office/infopath/2007/PartnerControl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Blue_accent_white_background_Microsoft_template</Template>
  <TotalTime>0</TotalTime>
  <Words>2014</Words>
  <Application>Microsoft Office PowerPoint</Application>
  <PresentationFormat>Widescreen</PresentationFormat>
  <Paragraphs>202</Paragraphs>
  <Slides>27</Slides>
  <Notes>23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Arial</vt:lpstr>
      <vt:lpstr>Calibri</vt:lpstr>
      <vt:lpstr>Consolas</vt:lpstr>
      <vt:lpstr>Segoe UI</vt:lpstr>
      <vt:lpstr>Segoe UI Semibold</vt:lpstr>
      <vt:lpstr>Segoe UI Semilight</vt:lpstr>
      <vt:lpstr>Symbol</vt:lpstr>
      <vt:lpstr>Wingdings</vt:lpstr>
      <vt:lpstr>White Template</vt:lpstr>
      <vt:lpstr>WHITE TEMPLATE</vt:lpstr>
      <vt:lpstr>New admin capabilities to modernizing servicing of the Office client</vt:lpstr>
      <vt:lpstr>Agenda</vt:lpstr>
      <vt:lpstr>Challenges of staying up-to-date</vt:lpstr>
      <vt:lpstr>Benefits of staying up-to-date Achieve business and IT value with exclusive Office 365 features</vt:lpstr>
      <vt:lpstr>What we’ve heard</vt:lpstr>
      <vt:lpstr>New wave of innovation to streamline Office servicing </vt:lpstr>
      <vt:lpstr>Microsoft 365 Apps channels</vt:lpstr>
      <vt:lpstr>Intelligent insights &amp; controls</vt:lpstr>
      <vt:lpstr>Office inventory</vt:lpstr>
      <vt:lpstr>Security currency</vt:lpstr>
      <vt:lpstr>Target version</vt:lpstr>
      <vt:lpstr>Demo</vt:lpstr>
      <vt:lpstr>Predictable cadence &amp; servicing automation </vt:lpstr>
      <vt:lpstr>Introducing Office apps Servicing Profiles</vt:lpstr>
      <vt:lpstr>View and control Office apps</vt:lpstr>
      <vt:lpstr>Control update behavior</vt:lpstr>
      <vt:lpstr>Ensure compliance</vt:lpstr>
      <vt:lpstr>Demo</vt:lpstr>
      <vt:lpstr>Proactive app health  &amp; remediation </vt:lpstr>
      <vt:lpstr>Insights and alerting</vt:lpstr>
      <vt:lpstr>OneDrive deployment reports</vt:lpstr>
      <vt:lpstr>OneDrive operational reports</vt:lpstr>
      <vt:lpstr>Demo</vt:lpstr>
      <vt:lpstr>Public preview availability</vt:lpstr>
      <vt:lpstr>Keep in touch</vt:lpstr>
      <vt:lpstr>PowerPoint Presentation</vt:lpstr>
      <vt:lpstr>PowerPoint Presentation</vt:lpstr>
    </vt:vector>
  </TitlesOfParts>
  <Manager>&lt;Comms manager name here&gt;</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 name or presentation title</dc:title>
  <dc:subject>&lt;Event name&gt;</dc:subject>
  <dc:creator>Diane Nye (Clearwater Group)</dc:creator>
  <cp:keywords/>
  <dc:description/>
  <cp:lastModifiedBy>Eric Starker (Indigo Slate)</cp:lastModifiedBy>
  <cp:revision>2</cp:revision>
  <dcterms:created xsi:type="dcterms:W3CDTF">2020-07-14T21:10:43Z</dcterms:created>
  <dcterms:modified xsi:type="dcterms:W3CDTF">2020-11-13T18:29:22Z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0x010100160C1A291E0C4F4DBB16EC1DAB312419</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y fmtid="{D5CDD505-2E9C-101B-9397-08002B2CF9AE}" pid="11" name="MSIP_Label_f42aa342-8706-4288-bd11-ebb85995028c_Enabled">
    <vt:lpwstr>True</vt:lpwstr>
  </property>
  <property fmtid="{D5CDD505-2E9C-101B-9397-08002B2CF9AE}" pid="12" name="MSIP_Label_f42aa342-8706-4288-bd11-ebb85995028c_SiteId">
    <vt:lpwstr>72f988bf-86f1-41af-91ab-2d7cd011db47</vt:lpwstr>
  </property>
  <property fmtid="{D5CDD505-2E9C-101B-9397-08002B2CF9AE}" pid="13" name="MSIP_Label_f42aa342-8706-4288-bd11-ebb85995028c_Ref">
    <vt:lpwstr>https://api.informationprotection.azure.com/api/72f988bf-86f1-41af-91ab-2d7cd011db47</vt:lpwstr>
  </property>
  <property fmtid="{D5CDD505-2E9C-101B-9397-08002B2CF9AE}" pid="14" name="MSIP_Label_f42aa342-8706-4288-bd11-ebb85995028c_Owner">
    <vt:lpwstr>maryfj@microsoft.com</vt:lpwstr>
  </property>
  <property fmtid="{D5CDD505-2E9C-101B-9397-08002B2CF9AE}" pid="15" name="MSIP_Label_f42aa342-8706-4288-bd11-ebb85995028c_SetDate">
    <vt:lpwstr>2017-08-29T14:27:20.8568347-07:00</vt:lpwstr>
  </property>
  <property fmtid="{D5CDD505-2E9C-101B-9397-08002B2CF9AE}" pid="16" name="MSIP_Label_f42aa342-8706-4288-bd11-ebb85995028c_Name">
    <vt:lpwstr>General</vt:lpwstr>
  </property>
  <property fmtid="{D5CDD505-2E9C-101B-9397-08002B2CF9AE}" pid="17" name="MSIP_Label_f42aa342-8706-4288-bd11-ebb85995028c_Application">
    <vt:lpwstr>Microsoft Azure Information Protection</vt:lpwstr>
  </property>
  <property fmtid="{D5CDD505-2E9C-101B-9397-08002B2CF9AE}" pid="18" name="MSIP_Label_f42aa342-8706-4288-bd11-ebb85995028c_Extended_MSFT_Method">
    <vt:lpwstr>Automatic</vt:lpwstr>
  </property>
  <property fmtid="{D5CDD505-2E9C-101B-9397-08002B2CF9AE}" pid="19" name="Sensitivity">
    <vt:lpwstr>General</vt:lpwstr>
  </property>
</Properties>
</file>