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5072" r:id="rId2"/>
  </p:sldMasterIdLst>
  <p:notesMasterIdLst>
    <p:notesMasterId r:id="rId26"/>
  </p:notesMasterIdLst>
  <p:handoutMasterIdLst>
    <p:handoutMasterId r:id="rId27"/>
  </p:handoutMasterIdLst>
  <p:sldIdLst>
    <p:sldId id="1661" r:id="rId3"/>
    <p:sldId id="2076138032" r:id="rId4"/>
    <p:sldId id="2076138033" r:id="rId5"/>
    <p:sldId id="2076138034" r:id="rId6"/>
    <p:sldId id="2076138035" r:id="rId7"/>
    <p:sldId id="2076138036" r:id="rId8"/>
    <p:sldId id="2076138037" r:id="rId9"/>
    <p:sldId id="2076138038" r:id="rId10"/>
    <p:sldId id="2076138039" r:id="rId11"/>
    <p:sldId id="2076138040" r:id="rId12"/>
    <p:sldId id="2076138059" r:id="rId13"/>
    <p:sldId id="2076138046" r:id="rId14"/>
    <p:sldId id="2076138047" r:id="rId15"/>
    <p:sldId id="2076138048" r:id="rId16"/>
    <p:sldId id="8722" r:id="rId17"/>
    <p:sldId id="2076138049" r:id="rId18"/>
    <p:sldId id="2076138050" r:id="rId19"/>
    <p:sldId id="2076138051" r:id="rId20"/>
    <p:sldId id="2076138052" r:id="rId21"/>
    <p:sldId id="2076138056" r:id="rId22"/>
    <p:sldId id="2076138054" r:id="rId23"/>
    <p:sldId id="2076138058" r:id="rId24"/>
    <p:sldId id="2076136361" r:id="rId25"/>
  </p:sldIdLst>
  <p:sldSz cx="12192000" cy="6858000"/>
  <p:notesSz cx="6858000" cy="9144000"/>
  <p:custDataLst>
    <p:tags r:id="rId28"/>
  </p:custDataLst>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hite" id="{38B656EC-D568-4EF7-8842-9FA1AE1192C9}">
          <p14:sldIdLst>
            <p14:sldId id="1661"/>
            <p14:sldId id="2076138032"/>
            <p14:sldId id="2076138033"/>
            <p14:sldId id="2076138034"/>
            <p14:sldId id="2076138035"/>
            <p14:sldId id="2076138036"/>
            <p14:sldId id="2076138037"/>
            <p14:sldId id="2076138038"/>
            <p14:sldId id="2076138039"/>
            <p14:sldId id="2076138040"/>
            <p14:sldId id="2076138059"/>
            <p14:sldId id="2076138046"/>
            <p14:sldId id="2076138047"/>
            <p14:sldId id="2076138048"/>
            <p14:sldId id="8722"/>
            <p14:sldId id="2076138049"/>
            <p14:sldId id="2076138050"/>
            <p14:sldId id="2076138051"/>
            <p14:sldId id="2076138052"/>
            <p14:sldId id="2076138056"/>
            <p14:sldId id="2076138054"/>
            <p14:sldId id="2076138058"/>
            <p14:sldId id="207613636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A5E"/>
    <a:srgbClr val="0D1C3B"/>
    <a:srgbClr val="0078D4"/>
    <a:srgbClr val="FFFFFF"/>
    <a:srgbClr val="0069BA"/>
    <a:srgbClr val="000000"/>
    <a:srgbClr val="50E6FF"/>
    <a:srgbClr val="9BF00B"/>
    <a:srgbClr val="0F780F"/>
    <a:srgbClr val="107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autoAdjust="0"/>
    <p:restoredTop sz="94584" autoAdjust="0"/>
  </p:normalViewPr>
  <p:slideViewPr>
    <p:cSldViewPr snapToGrid="0">
      <p:cViewPr varScale="1">
        <p:scale>
          <a:sx n="105" d="100"/>
          <a:sy n="105" d="100"/>
        </p:scale>
        <p:origin x="78" y="114"/>
      </p:cViewPr>
      <p:guideLst/>
    </p:cSldViewPr>
  </p:slideViewPr>
  <p:outlineViewPr>
    <p:cViewPr>
      <p:scale>
        <a:sx n="33" d="100"/>
        <a:sy n="33" d="100"/>
      </p:scale>
      <p:origin x="0" y="-1968"/>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https://microsoft-my.sharepoint.com/personal/sabush_microsoft_com/Documents/TEAMS/Ignite%202019/Data%20for%20Champs%20Ignite%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chemeClr val="tx1"/>
                </a:solidFill>
                <a:latin typeface="Segoe UI Semibold" panose="020B0702040204020203" pitchFamily="34" charset="0"/>
                <a:cs typeface="Segoe UI Semibold" panose="020B0702040204020203" pitchFamily="34" charset="0"/>
              </a:rPr>
              <a:t>Champions</a:t>
            </a:r>
            <a:r>
              <a:rPr lang="en-US" sz="1800" baseline="0" dirty="0">
                <a:solidFill>
                  <a:schemeClr val="tx1"/>
                </a:solidFill>
                <a:latin typeface="Segoe UI Semibold" panose="020B0702040204020203" pitchFamily="34" charset="0"/>
                <a:cs typeface="Segoe UI Semibold" panose="020B0702040204020203" pitchFamily="34" charset="0"/>
              </a:rPr>
              <a:t> and channel usage</a:t>
            </a:r>
            <a:endParaRPr lang="en-US" sz="1800" dirty="0">
              <a:solidFill>
                <a:schemeClr val="tx1"/>
              </a:solidFill>
              <a:latin typeface="Segoe UI Semibold" panose="020B0702040204020203" pitchFamily="34" charset="0"/>
              <a:cs typeface="Segoe UI Semibold" panose="020B0702040204020203" pitchFamily="34" charset="0"/>
            </a:endParaRPr>
          </a:p>
        </c:rich>
      </c:tx>
      <c:layout>
        <c:manualLayout>
          <c:xMode val="edge"/>
          <c:yMode val="edge"/>
          <c:x val="0.21509049836595445"/>
          <c:y val="3.70371781149257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49124926661357"/>
          <c:y val="0.15586706724146263"/>
          <c:w val="0.48590057869272363"/>
          <c:h val="0.76261423319286004"/>
        </c:manualLayout>
      </c:layout>
      <c:barChart>
        <c:barDir val="bar"/>
        <c:grouping val="clustered"/>
        <c:varyColors val="0"/>
        <c:ser>
          <c:idx val="0"/>
          <c:order val="0"/>
          <c:spPr>
            <a:solidFill>
              <a:schemeClr val="accent1"/>
            </a:solidFill>
            <a:ln>
              <a:noFill/>
            </a:ln>
            <a:effectLst/>
          </c:spPr>
          <c:invertIfNegative val="0"/>
          <c:val>
            <c:numRef>
              <c:f>'Champion DaU'!$C$5:$C$7</c:f>
              <c:numCache>
                <c:formatCode>0.0%</c:formatCode>
                <c:ptCount val="3"/>
                <c:pt idx="0">
                  <c:v>0.106</c:v>
                </c:pt>
                <c:pt idx="1">
                  <c:v>0.123</c:v>
                </c:pt>
                <c:pt idx="2">
                  <c:v>0.61599999999999999</c:v>
                </c:pt>
              </c:numCache>
            </c:numRef>
          </c:val>
          <c:extLst>
            <c:ext xmlns:c15="http://schemas.microsoft.com/office/drawing/2012/chart" uri="{02D57815-91ED-43cb-92C2-25804820EDAC}">
              <c15:filteredSeriesTitle>
                <c15:tx>
                  <c:strRef>
                    <c:extLst>
                      <c:ext uri="{02D57815-91ED-43cb-92C2-25804820EDAC}">
                        <c15:formulaRef>
                          <c15:sqref>'Champion DaU'!$C$4</c15:sqref>
                        </c15:formulaRef>
                      </c:ext>
                    </c:extLst>
                    <c:strCache>
                      <c:ptCount val="1"/>
                      <c:pt idx="0">
                        <c:v>Buildings without Champions</c:v>
                      </c:pt>
                    </c:strCache>
                  </c:strRef>
                </c15:tx>
              </c15:filteredSeriesTitle>
            </c:ext>
            <c:ext xmlns:c15="http://schemas.microsoft.com/office/drawing/2012/chart" uri="{02D57815-91ED-43cb-92C2-25804820EDAC}">
              <c15:filteredCategoryTitle>
                <c15:cat>
                  <c:strRef>
                    <c:extLst>
                      <c:ext uri="{02D57815-91ED-43cb-92C2-25804820EDAC}">
                        <c15:formulaRef>
                          <c15:sqref>'Champion DaU'!$B$5:$B$7</c15:sqref>
                        </c15:formulaRef>
                      </c:ext>
                    </c:extLst>
                    <c:strCache>
                      <c:ptCount val="3"/>
                      <c:pt idx="0">
                        <c:v>Average DaU YTD</c:v>
                      </c:pt>
                      <c:pt idx="1">
                        <c:v>Average DaU MTD</c:v>
                      </c:pt>
                      <c:pt idx="2">
                        <c:v>MaU MTD</c:v>
                      </c:pt>
                    </c:strCache>
                  </c:strRef>
                </c15:cat>
              </c15:filteredCategoryTitle>
            </c:ext>
            <c:ext xmlns:c16="http://schemas.microsoft.com/office/drawing/2014/chart" uri="{C3380CC4-5D6E-409C-BE32-E72D297353CC}">
              <c16:uniqueId val="{00000000-898F-40D9-91E0-6F1EF59CFB11}"/>
            </c:ext>
          </c:extLst>
        </c:ser>
        <c:ser>
          <c:idx val="1"/>
          <c:order val="1"/>
          <c:spPr>
            <a:solidFill>
              <a:schemeClr val="accent2"/>
            </a:solidFill>
            <a:ln>
              <a:noFill/>
            </a:ln>
            <a:effectLst/>
          </c:spPr>
          <c:invertIfNegative val="0"/>
          <c:val>
            <c:numRef>
              <c:f>'Champion DaU'!$D$5:$D$7</c:f>
              <c:numCache>
                <c:formatCode>0.0%</c:formatCode>
                <c:ptCount val="3"/>
                <c:pt idx="0">
                  <c:v>0.127</c:v>
                </c:pt>
                <c:pt idx="1">
                  <c:v>0.14399999999999999</c:v>
                </c:pt>
                <c:pt idx="2">
                  <c:v>0.622</c:v>
                </c:pt>
              </c:numCache>
            </c:numRef>
          </c:val>
          <c:extLst>
            <c:ext xmlns:c15="http://schemas.microsoft.com/office/drawing/2012/chart" uri="{02D57815-91ED-43cb-92C2-25804820EDAC}">
              <c15:filteredSeriesTitle>
                <c15:tx>
                  <c:strRef>
                    <c:extLst>
                      <c:ext uri="{02D57815-91ED-43cb-92C2-25804820EDAC}">
                        <c15:formulaRef>
                          <c15:sqref>'Champion DaU'!$D$4</c15:sqref>
                        </c15:formulaRef>
                      </c:ext>
                    </c:extLst>
                    <c:strCache>
                      <c:ptCount val="1"/>
                      <c:pt idx="0">
                        <c:v>Buildings with Champions</c:v>
                      </c:pt>
                    </c:strCache>
                  </c:strRef>
                </c15:tx>
              </c15:filteredSeriesTitle>
            </c:ext>
            <c:ext xmlns:c15="http://schemas.microsoft.com/office/drawing/2012/chart" uri="{02D57815-91ED-43cb-92C2-25804820EDAC}">
              <c15:filteredCategoryTitle>
                <c15:cat>
                  <c:strRef>
                    <c:extLst>
                      <c:ext uri="{02D57815-91ED-43cb-92C2-25804820EDAC}">
                        <c15:formulaRef>
                          <c15:sqref>'Champion DaU'!$B$5:$B$7</c15:sqref>
                        </c15:formulaRef>
                      </c:ext>
                    </c:extLst>
                    <c:strCache>
                      <c:ptCount val="3"/>
                      <c:pt idx="0">
                        <c:v>Average DaU YTD</c:v>
                      </c:pt>
                      <c:pt idx="1">
                        <c:v>Average DaU MTD</c:v>
                      </c:pt>
                      <c:pt idx="2">
                        <c:v>MaU MTD</c:v>
                      </c:pt>
                    </c:strCache>
                  </c:strRef>
                </c15:cat>
              </c15:filteredCategoryTitle>
            </c:ext>
            <c:ext xmlns:c16="http://schemas.microsoft.com/office/drawing/2014/chart" uri="{C3380CC4-5D6E-409C-BE32-E72D297353CC}">
              <c16:uniqueId val="{00000001-898F-40D9-91E0-6F1EF59CFB11}"/>
            </c:ext>
          </c:extLst>
        </c:ser>
        <c:dLbls>
          <c:showLegendKey val="0"/>
          <c:showVal val="0"/>
          <c:showCatName val="0"/>
          <c:showSerName val="0"/>
          <c:showPercent val="0"/>
          <c:showBubbleSize val="0"/>
        </c:dLbls>
        <c:gapWidth val="182"/>
        <c:axId val="1742259120"/>
        <c:axId val="1555978192"/>
      </c:barChart>
      <c:catAx>
        <c:axId val="17422591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555978192"/>
        <c:crosses val="autoZero"/>
        <c:auto val="1"/>
        <c:lblAlgn val="ctr"/>
        <c:lblOffset val="100"/>
        <c:noMultiLvlLbl val="0"/>
      </c:catAx>
      <c:valAx>
        <c:axId val="15559781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solidFill>
              <a:srgbClr val="E6E6E6"/>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2259120"/>
        <c:crosses val="autoZero"/>
        <c:crossBetween val="between"/>
      </c:valAx>
      <c:spPr>
        <a:noFill/>
        <a:ln>
          <a:noFill/>
        </a:ln>
        <a:effectLst/>
      </c:spPr>
    </c:plotArea>
    <c:legend>
      <c:legendPos val="r"/>
      <c:layout>
        <c:manualLayout>
          <c:xMode val="edge"/>
          <c:yMode val="edge"/>
          <c:x val="0.59880694431268378"/>
          <c:y val="0.61188250835864255"/>
          <c:w val="0.39878341713309934"/>
          <c:h val="0.145962349006576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9EC18-C4F5-40CC-94D0-B3C908EBB16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78C70D82-5FC5-41E6-9844-B4B91EF00218}">
      <dgm:prSet phldrT="[Text]" custT="1"/>
      <dgm:spPr/>
      <dgm:t>
        <a:bodyPr/>
        <a:lstStyle/>
        <a:p>
          <a:r>
            <a:rPr lang="en-US" sz="1600" dirty="0">
              <a:latin typeface="+mj-lt"/>
            </a:rPr>
            <a:t>#HumansFirst approach</a:t>
          </a:r>
        </a:p>
      </dgm:t>
    </dgm:pt>
    <dgm:pt modelId="{2482F747-4B6A-4314-B711-6F2B79E79750}" type="parTrans" cxnId="{97D999AE-F6FF-4A1D-8AE3-04CA4DC7DFEC}">
      <dgm:prSet/>
      <dgm:spPr/>
      <dgm:t>
        <a:bodyPr/>
        <a:lstStyle/>
        <a:p>
          <a:endParaRPr lang="en-US" sz="2400"/>
        </a:p>
      </dgm:t>
    </dgm:pt>
    <dgm:pt modelId="{51D85E3F-E4FE-4187-8ECC-5859EC992A36}" type="sibTrans" cxnId="{97D999AE-F6FF-4A1D-8AE3-04CA4DC7DFEC}">
      <dgm:prSet/>
      <dgm:spPr/>
      <dgm:t>
        <a:bodyPr/>
        <a:lstStyle/>
        <a:p>
          <a:endParaRPr lang="en-US" sz="2400"/>
        </a:p>
      </dgm:t>
    </dgm:pt>
    <dgm:pt modelId="{298F6285-5C40-4266-AD4E-D7320EAAAD70}">
      <dgm:prSet phldrT="[Text]" custT="1"/>
      <dgm:spPr/>
      <dgm:t>
        <a:bodyPr/>
        <a:lstStyle/>
        <a:p>
          <a:r>
            <a:rPr lang="en-US" sz="1600" dirty="0">
              <a:latin typeface="+mj-lt"/>
            </a:rPr>
            <a:t>Modern Collaboration Architecture (MOCA)</a:t>
          </a:r>
        </a:p>
      </dgm:t>
    </dgm:pt>
    <dgm:pt modelId="{F11E8EE1-A93D-43A2-91C0-C2191B7C57AF}" type="parTrans" cxnId="{C86383FB-8FBE-4E01-BE8A-D2242366949C}">
      <dgm:prSet/>
      <dgm:spPr/>
      <dgm:t>
        <a:bodyPr/>
        <a:lstStyle/>
        <a:p>
          <a:endParaRPr lang="en-US" sz="2400"/>
        </a:p>
      </dgm:t>
    </dgm:pt>
    <dgm:pt modelId="{39B40996-321F-4B72-9126-26F81B8DACDB}" type="sibTrans" cxnId="{C86383FB-8FBE-4E01-BE8A-D2242366949C}">
      <dgm:prSet/>
      <dgm:spPr/>
      <dgm:t>
        <a:bodyPr/>
        <a:lstStyle/>
        <a:p>
          <a:endParaRPr lang="en-US" sz="2400"/>
        </a:p>
      </dgm:t>
    </dgm:pt>
    <dgm:pt modelId="{12E70F41-2743-4A45-8A46-32B1F018648C}">
      <dgm:prSet phldrT="[Text]" custT="1"/>
      <dgm:spPr/>
      <dgm:t>
        <a:bodyPr/>
        <a:lstStyle/>
        <a:p>
          <a:r>
            <a:rPr lang="en-US" sz="1600" dirty="0">
              <a:latin typeface="+mj-lt"/>
            </a:rPr>
            <a:t>Microsoft 365 adoption framework</a:t>
          </a:r>
        </a:p>
      </dgm:t>
    </dgm:pt>
    <dgm:pt modelId="{B12B417F-C1C0-44C9-B567-A5C84E62186C}" type="parTrans" cxnId="{177A6347-78E7-41C0-A377-3118047C53B0}">
      <dgm:prSet/>
      <dgm:spPr/>
      <dgm:t>
        <a:bodyPr/>
        <a:lstStyle/>
        <a:p>
          <a:endParaRPr lang="en-US" sz="2400"/>
        </a:p>
      </dgm:t>
    </dgm:pt>
    <dgm:pt modelId="{6BD27E48-FA7F-418E-A105-7A1050645B72}" type="sibTrans" cxnId="{177A6347-78E7-41C0-A377-3118047C53B0}">
      <dgm:prSet/>
      <dgm:spPr/>
      <dgm:t>
        <a:bodyPr/>
        <a:lstStyle/>
        <a:p>
          <a:endParaRPr lang="en-US" sz="2400"/>
        </a:p>
      </dgm:t>
    </dgm:pt>
    <dgm:pt modelId="{4D8BA71C-0BA5-488C-AE08-1FF0C12A39CA}" type="pres">
      <dgm:prSet presAssocID="{7119EC18-C4F5-40CC-94D0-B3C908EBB164}" presName="Name0" presStyleCnt="0">
        <dgm:presLayoutVars>
          <dgm:chMax val="7"/>
          <dgm:chPref val="7"/>
          <dgm:dir/>
          <dgm:animLvl val="lvl"/>
        </dgm:presLayoutVars>
      </dgm:prSet>
      <dgm:spPr/>
    </dgm:pt>
    <dgm:pt modelId="{1E7E7DAE-0211-45B3-B150-445696AF2733}" type="pres">
      <dgm:prSet presAssocID="{78C70D82-5FC5-41E6-9844-B4B91EF00218}" presName="Accent1" presStyleCnt="0"/>
      <dgm:spPr/>
    </dgm:pt>
    <dgm:pt modelId="{B0117C4C-AF53-4FCE-887B-FA36FBC5EE5A}" type="pres">
      <dgm:prSet presAssocID="{78C70D82-5FC5-41E6-9844-B4B91EF00218}" presName="Accent" presStyleLbl="node1" presStyleIdx="0" presStyleCnt="3" custScaleX="81107" custScaleY="81095"/>
      <dgm:spPr>
        <a:solidFill>
          <a:srgbClr val="0078D4"/>
        </a:solidFill>
      </dgm:spPr>
    </dgm:pt>
    <dgm:pt modelId="{CBB365B4-DFF6-40FF-BB39-2031CFEF03ED}" type="pres">
      <dgm:prSet presAssocID="{78C70D82-5FC5-41E6-9844-B4B91EF00218}" presName="Parent1" presStyleLbl="revTx" presStyleIdx="0" presStyleCnt="3">
        <dgm:presLayoutVars>
          <dgm:chMax val="1"/>
          <dgm:chPref val="1"/>
          <dgm:bulletEnabled val="1"/>
        </dgm:presLayoutVars>
      </dgm:prSet>
      <dgm:spPr/>
    </dgm:pt>
    <dgm:pt modelId="{F3BC3595-5558-4B73-8528-AACCECDB3978}" type="pres">
      <dgm:prSet presAssocID="{298F6285-5C40-4266-AD4E-D7320EAAAD70}" presName="Accent2" presStyleCnt="0"/>
      <dgm:spPr/>
    </dgm:pt>
    <dgm:pt modelId="{A353D311-E4EB-4A09-8CF2-44A3F5EE8CB1}" type="pres">
      <dgm:prSet presAssocID="{298F6285-5C40-4266-AD4E-D7320EAAAD70}" presName="Accent" presStyleLbl="node1" presStyleIdx="1" presStyleCnt="3" custScaleX="84352" custScaleY="84339"/>
      <dgm:spPr/>
    </dgm:pt>
    <dgm:pt modelId="{6EF59089-1626-400D-BC60-39664693B962}" type="pres">
      <dgm:prSet presAssocID="{298F6285-5C40-4266-AD4E-D7320EAAAD70}" presName="Parent2" presStyleLbl="revTx" presStyleIdx="1" presStyleCnt="3">
        <dgm:presLayoutVars>
          <dgm:chMax val="1"/>
          <dgm:chPref val="1"/>
          <dgm:bulletEnabled val="1"/>
        </dgm:presLayoutVars>
      </dgm:prSet>
      <dgm:spPr/>
    </dgm:pt>
    <dgm:pt modelId="{E8EFE2F4-CBDF-449D-8FFD-CC69A68C8DF7}" type="pres">
      <dgm:prSet presAssocID="{12E70F41-2743-4A45-8A46-32B1F018648C}" presName="Accent3" presStyleCnt="0"/>
      <dgm:spPr/>
    </dgm:pt>
    <dgm:pt modelId="{58910157-AE74-4CC7-961A-1FDAE629935C}" type="pres">
      <dgm:prSet presAssocID="{12E70F41-2743-4A45-8A46-32B1F018648C}" presName="Accent" presStyleLbl="node1" presStyleIdx="2" presStyleCnt="3" custScaleX="83075" custScaleY="83042"/>
      <dgm:spPr/>
    </dgm:pt>
    <dgm:pt modelId="{28D9281C-1CF9-4BEC-9321-190A66F4A06D}" type="pres">
      <dgm:prSet presAssocID="{12E70F41-2743-4A45-8A46-32B1F018648C}" presName="Parent3" presStyleLbl="revTx" presStyleIdx="2" presStyleCnt="3">
        <dgm:presLayoutVars>
          <dgm:chMax val="1"/>
          <dgm:chPref val="1"/>
          <dgm:bulletEnabled val="1"/>
        </dgm:presLayoutVars>
      </dgm:prSet>
      <dgm:spPr/>
    </dgm:pt>
  </dgm:ptLst>
  <dgm:cxnLst>
    <dgm:cxn modelId="{EC04FD11-F08A-44D7-976E-40E5C62BE2DA}" type="presOf" srcId="{12E70F41-2743-4A45-8A46-32B1F018648C}" destId="{28D9281C-1CF9-4BEC-9321-190A66F4A06D}" srcOrd="0" destOrd="0" presId="urn:microsoft.com/office/officeart/2009/layout/CircleArrowProcess"/>
    <dgm:cxn modelId="{177A6347-78E7-41C0-A377-3118047C53B0}" srcId="{7119EC18-C4F5-40CC-94D0-B3C908EBB164}" destId="{12E70F41-2743-4A45-8A46-32B1F018648C}" srcOrd="2" destOrd="0" parTransId="{B12B417F-C1C0-44C9-B567-A5C84E62186C}" sibTransId="{6BD27E48-FA7F-418E-A105-7A1050645B72}"/>
    <dgm:cxn modelId="{F888B173-89B8-4796-A656-AB96C60A20E9}" type="presOf" srcId="{7119EC18-C4F5-40CC-94D0-B3C908EBB164}" destId="{4D8BA71C-0BA5-488C-AE08-1FF0C12A39CA}" srcOrd="0" destOrd="0" presId="urn:microsoft.com/office/officeart/2009/layout/CircleArrowProcess"/>
    <dgm:cxn modelId="{97D999AE-F6FF-4A1D-8AE3-04CA4DC7DFEC}" srcId="{7119EC18-C4F5-40CC-94D0-B3C908EBB164}" destId="{78C70D82-5FC5-41E6-9844-B4B91EF00218}" srcOrd="0" destOrd="0" parTransId="{2482F747-4B6A-4314-B711-6F2B79E79750}" sibTransId="{51D85E3F-E4FE-4187-8ECC-5859EC992A36}"/>
    <dgm:cxn modelId="{C553FEB8-F2F7-4696-83A2-33C8D757285C}" type="presOf" srcId="{298F6285-5C40-4266-AD4E-D7320EAAAD70}" destId="{6EF59089-1626-400D-BC60-39664693B962}" srcOrd="0" destOrd="0" presId="urn:microsoft.com/office/officeart/2009/layout/CircleArrowProcess"/>
    <dgm:cxn modelId="{0F21ABC5-ED56-477A-9B13-261F2B07182E}" type="presOf" srcId="{78C70D82-5FC5-41E6-9844-B4B91EF00218}" destId="{CBB365B4-DFF6-40FF-BB39-2031CFEF03ED}" srcOrd="0" destOrd="0" presId="urn:microsoft.com/office/officeart/2009/layout/CircleArrowProcess"/>
    <dgm:cxn modelId="{C86383FB-8FBE-4E01-BE8A-D2242366949C}" srcId="{7119EC18-C4F5-40CC-94D0-B3C908EBB164}" destId="{298F6285-5C40-4266-AD4E-D7320EAAAD70}" srcOrd="1" destOrd="0" parTransId="{F11E8EE1-A93D-43A2-91C0-C2191B7C57AF}" sibTransId="{39B40996-321F-4B72-9126-26F81B8DACDB}"/>
    <dgm:cxn modelId="{BAB9B106-E9B2-4541-B7DB-EBBD34F91522}" type="presParOf" srcId="{4D8BA71C-0BA5-488C-AE08-1FF0C12A39CA}" destId="{1E7E7DAE-0211-45B3-B150-445696AF2733}" srcOrd="0" destOrd="0" presId="urn:microsoft.com/office/officeart/2009/layout/CircleArrowProcess"/>
    <dgm:cxn modelId="{C184024C-A1C5-406B-9AE7-25BA2B454613}" type="presParOf" srcId="{1E7E7DAE-0211-45B3-B150-445696AF2733}" destId="{B0117C4C-AF53-4FCE-887B-FA36FBC5EE5A}" srcOrd="0" destOrd="0" presId="urn:microsoft.com/office/officeart/2009/layout/CircleArrowProcess"/>
    <dgm:cxn modelId="{72831928-521E-4B14-94A8-370CBE07885B}" type="presParOf" srcId="{4D8BA71C-0BA5-488C-AE08-1FF0C12A39CA}" destId="{CBB365B4-DFF6-40FF-BB39-2031CFEF03ED}" srcOrd="1" destOrd="0" presId="urn:microsoft.com/office/officeart/2009/layout/CircleArrowProcess"/>
    <dgm:cxn modelId="{35A08F9A-0A8F-411A-986F-557A41CDC568}" type="presParOf" srcId="{4D8BA71C-0BA5-488C-AE08-1FF0C12A39CA}" destId="{F3BC3595-5558-4B73-8528-AACCECDB3978}" srcOrd="2" destOrd="0" presId="urn:microsoft.com/office/officeart/2009/layout/CircleArrowProcess"/>
    <dgm:cxn modelId="{C5BFD091-E28F-4AEF-972C-D120530303E3}" type="presParOf" srcId="{F3BC3595-5558-4B73-8528-AACCECDB3978}" destId="{A353D311-E4EB-4A09-8CF2-44A3F5EE8CB1}" srcOrd="0" destOrd="0" presId="urn:microsoft.com/office/officeart/2009/layout/CircleArrowProcess"/>
    <dgm:cxn modelId="{52A2FF15-6933-43AD-86F5-C20F2BC66CA0}" type="presParOf" srcId="{4D8BA71C-0BA5-488C-AE08-1FF0C12A39CA}" destId="{6EF59089-1626-400D-BC60-39664693B962}" srcOrd="3" destOrd="0" presId="urn:microsoft.com/office/officeart/2009/layout/CircleArrowProcess"/>
    <dgm:cxn modelId="{3120B1B7-9089-4160-ACC7-2FA7E6DA4F38}" type="presParOf" srcId="{4D8BA71C-0BA5-488C-AE08-1FF0C12A39CA}" destId="{E8EFE2F4-CBDF-449D-8FFD-CC69A68C8DF7}" srcOrd="4" destOrd="0" presId="urn:microsoft.com/office/officeart/2009/layout/CircleArrowProcess"/>
    <dgm:cxn modelId="{A8DA9622-D719-4A26-9D58-00024AA7044E}" type="presParOf" srcId="{E8EFE2F4-CBDF-449D-8FFD-CC69A68C8DF7}" destId="{58910157-AE74-4CC7-961A-1FDAE629935C}" srcOrd="0" destOrd="0" presId="urn:microsoft.com/office/officeart/2009/layout/CircleArrowProcess"/>
    <dgm:cxn modelId="{AE08729B-3E12-454F-8C8A-52CA831124A4}" type="presParOf" srcId="{4D8BA71C-0BA5-488C-AE08-1FF0C12A39CA}" destId="{28D9281C-1CF9-4BEC-9321-190A66F4A06D}"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B7CC84-CAF1-461A-BA04-F8EA042416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A0585D7-D1DB-4C69-A2ED-8D27D2B16ED4}">
      <dgm:prSet phldrT="[Text]" phldr="0"/>
      <dgm:spPr/>
      <dgm:t>
        <a:bodyPr/>
        <a:lstStyle/>
        <a:p>
          <a:r>
            <a:rPr lang="en-US" dirty="0"/>
            <a:t>Prioritize employee health and wellness</a:t>
          </a:r>
        </a:p>
      </dgm:t>
    </dgm:pt>
    <dgm:pt modelId="{2154A3D8-3687-4D65-8917-478EC7EAC1E5}" type="parTrans" cxnId="{D64B8733-C25B-4AE2-B257-367BA448AA53}">
      <dgm:prSet/>
      <dgm:spPr/>
      <dgm:t>
        <a:bodyPr/>
        <a:lstStyle/>
        <a:p>
          <a:endParaRPr lang="en-US"/>
        </a:p>
      </dgm:t>
    </dgm:pt>
    <dgm:pt modelId="{0617481B-0C23-40D5-A90B-7345AC35E16A}" type="sibTrans" cxnId="{D64B8733-C25B-4AE2-B257-367BA448AA53}">
      <dgm:prSet/>
      <dgm:spPr/>
      <dgm:t>
        <a:bodyPr/>
        <a:lstStyle/>
        <a:p>
          <a:endParaRPr lang="en-US"/>
        </a:p>
      </dgm:t>
    </dgm:pt>
    <dgm:pt modelId="{64BB40A6-08C3-400D-A448-DB0DE27FA70E}">
      <dgm:prSet phldrT="[Text]" phldr="0"/>
      <dgm:spPr/>
      <dgm:t>
        <a:bodyPr/>
        <a:lstStyle/>
        <a:p>
          <a:r>
            <a:rPr lang="en-US"/>
            <a:t>Evolve the “What tool when?” conversation</a:t>
          </a:r>
        </a:p>
      </dgm:t>
    </dgm:pt>
    <dgm:pt modelId="{5D4705A5-0F67-4D07-A636-AD5C45A751C9}" type="parTrans" cxnId="{CB2C2E8C-F3D4-4AA9-B589-AA9AC83433BF}">
      <dgm:prSet/>
      <dgm:spPr/>
      <dgm:t>
        <a:bodyPr/>
        <a:lstStyle/>
        <a:p>
          <a:endParaRPr lang="en-US"/>
        </a:p>
      </dgm:t>
    </dgm:pt>
    <dgm:pt modelId="{2304A9FB-3627-4CC3-BF7A-1FC1B2993E7F}" type="sibTrans" cxnId="{CB2C2E8C-F3D4-4AA9-B589-AA9AC83433BF}">
      <dgm:prSet/>
      <dgm:spPr/>
      <dgm:t>
        <a:bodyPr/>
        <a:lstStyle/>
        <a:p>
          <a:endParaRPr lang="en-US"/>
        </a:p>
      </dgm:t>
    </dgm:pt>
    <dgm:pt modelId="{23E46CA4-9799-4159-8F59-8330A94E3E73}">
      <dgm:prSet phldrT="[Text]" phldr="0"/>
      <dgm:spPr/>
      <dgm:t>
        <a:bodyPr/>
        <a:lstStyle/>
        <a:p>
          <a:r>
            <a:rPr lang="en-US"/>
            <a:t>Deliver on business outcomes</a:t>
          </a:r>
        </a:p>
      </dgm:t>
    </dgm:pt>
    <dgm:pt modelId="{50C5CAB8-8D72-4711-B748-6B386500D419}" type="parTrans" cxnId="{9AFC43E6-C513-4B96-81F4-A5DF5DA26BC7}">
      <dgm:prSet/>
      <dgm:spPr/>
      <dgm:t>
        <a:bodyPr/>
        <a:lstStyle/>
        <a:p>
          <a:endParaRPr lang="en-US"/>
        </a:p>
      </dgm:t>
    </dgm:pt>
    <dgm:pt modelId="{CF793799-4D21-4571-9214-2F1A47438E32}" type="sibTrans" cxnId="{9AFC43E6-C513-4B96-81F4-A5DF5DA26BC7}">
      <dgm:prSet/>
      <dgm:spPr/>
      <dgm:t>
        <a:bodyPr/>
        <a:lstStyle/>
        <a:p>
          <a:endParaRPr lang="en-US"/>
        </a:p>
      </dgm:t>
    </dgm:pt>
    <dgm:pt modelId="{A8E9323E-7B68-4D1D-952D-8E89A873F9F8}" type="pres">
      <dgm:prSet presAssocID="{2BB7CC84-CAF1-461A-BA04-F8EA042416BA}" presName="Name0" presStyleCnt="0">
        <dgm:presLayoutVars>
          <dgm:chMax val="7"/>
          <dgm:chPref val="7"/>
          <dgm:dir/>
        </dgm:presLayoutVars>
      </dgm:prSet>
      <dgm:spPr/>
    </dgm:pt>
    <dgm:pt modelId="{F8FE8A5E-2AE6-473E-BDDE-A778975F9357}" type="pres">
      <dgm:prSet presAssocID="{2BB7CC84-CAF1-461A-BA04-F8EA042416BA}" presName="Name1" presStyleCnt="0"/>
      <dgm:spPr/>
    </dgm:pt>
    <dgm:pt modelId="{7A4C5B63-B84E-4FF1-824F-4F2080AB2A50}" type="pres">
      <dgm:prSet presAssocID="{2BB7CC84-CAF1-461A-BA04-F8EA042416BA}" presName="cycle" presStyleCnt="0"/>
      <dgm:spPr/>
    </dgm:pt>
    <dgm:pt modelId="{F005CE16-7D9E-45AD-AF20-B69EE53099BE}" type="pres">
      <dgm:prSet presAssocID="{2BB7CC84-CAF1-461A-BA04-F8EA042416BA}" presName="srcNode" presStyleLbl="node1" presStyleIdx="0" presStyleCnt="3"/>
      <dgm:spPr/>
    </dgm:pt>
    <dgm:pt modelId="{04632FE2-A234-424E-8DCA-258E0BAA5456}" type="pres">
      <dgm:prSet presAssocID="{2BB7CC84-CAF1-461A-BA04-F8EA042416BA}" presName="conn" presStyleLbl="parChTrans1D2" presStyleIdx="0" presStyleCnt="1"/>
      <dgm:spPr/>
    </dgm:pt>
    <dgm:pt modelId="{865746C9-8648-4CB7-9BCC-D837A2A69A11}" type="pres">
      <dgm:prSet presAssocID="{2BB7CC84-CAF1-461A-BA04-F8EA042416BA}" presName="extraNode" presStyleLbl="node1" presStyleIdx="0" presStyleCnt="3"/>
      <dgm:spPr/>
    </dgm:pt>
    <dgm:pt modelId="{0987FDAF-5C13-48ED-A2FF-18106188F641}" type="pres">
      <dgm:prSet presAssocID="{2BB7CC84-CAF1-461A-BA04-F8EA042416BA}" presName="dstNode" presStyleLbl="node1" presStyleIdx="0" presStyleCnt="3"/>
      <dgm:spPr/>
    </dgm:pt>
    <dgm:pt modelId="{36431633-35D5-4F08-88F4-BB0897B8726C}" type="pres">
      <dgm:prSet presAssocID="{3A0585D7-D1DB-4C69-A2ED-8D27D2B16ED4}" presName="text_1" presStyleLbl="node1" presStyleIdx="0" presStyleCnt="3">
        <dgm:presLayoutVars>
          <dgm:bulletEnabled val="1"/>
        </dgm:presLayoutVars>
      </dgm:prSet>
      <dgm:spPr/>
    </dgm:pt>
    <dgm:pt modelId="{4E92A8A7-4582-4DE4-AD99-0FEF62811BB1}" type="pres">
      <dgm:prSet presAssocID="{3A0585D7-D1DB-4C69-A2ED-8D27D2B16ED4}" presName="accent_1" presStyleCnt="0"/>
      <dgm:spPr/>
    </dgm:pt>
    <dgm:pt modelId="{6F9A4169-7DC7-4EA3-A25D-7B37D2F411EE}" type="pres">
      <dgm:prSet presAssocID="{3A0585D7-D1DB-4C69-A2ED-8D27D2B16ED4}" presName="accentRepeatNode" presStyleLbl="solidFgAcc1" presStyleIdx="0" presStyleCnt="3"/>
      <dgm:spPr/>
    </dgm:pt>
    <dgm:pt modelId="{44A04400-515A-4AF4-ADFB-4CF6BBD9201D}" type="pres">
      <dgm:prSet presAssocID="{64BB40A6-08C3-400D-A448-DB0DE27FA70E}" presName="text_2" presStyleLbl="node1" presStyleIdx="1" presStyleCnt="3">
        <dgm:presLayoutVars>
          <dgm:bulletEnabled val="1"/>
        </dgm:presLayoutVars>
      </dgm:prSet>
      <dgm:spPr/>
    </dgm:pt>
    <dgm:pt modelId="{DBC4982B-D0C9-43DF-8CAD-E890D56DC010}" type="pres">
      <dgm:prSet presAssocID="{64BB40A6-08C3-400D-A448-DB0DE27FA70E}" presName="accent_2" presStyleCnt="0"/>
      <dgm:spPr/>
    </dgm:pt>
    <dgm:pt modelId="{1E2B6889-C0D3-4B16-BDBE-F2174D1B07A8}" type="pres">
      <dgm:prSet presAssocID="{64BB40A6-08C3-400D-A448-DB0DE27FA70E}" presName="accentRepeatNode" presStyleLbl="solidFgAcc1" presStyleIdx="1" presStyleCnt="3"/>
      <dgm:spPr/>
    </dgm:pt>
    <dgm:pt modelId="{D64DF090-3308-4A39-9212-1A4B69330058}" type="pres">
      <dgm:prSet presAssocID="{23E46CA4-9799-4159-8F59-8330A94E3E73}" presName="text_3" presStyleLbl="node1" presStyleIdx="2" presStyleCnt="3">
        <dgm:presLayoutVars>
          <dgm:bulletEnabled val="1"/>
        </dgm:presLayoutVars>
      </dgm:prSet>
      <dgm:spPr/>
    </dgm:pt>
    <dgm:pt modelId="{BC3A7563-9126-4DE1-8E05-35E80F76754C}" type="pres">
      <dgm:prSet presAssocID="{23E46CA4-9799-4159-8F59-8330A94E3E73}" presName="accent_3" presStyleCnt="0"/>
      <dgm:spPr/>
    </dgm:pt>
    <dgm:pt modelId="{F0EA3014-4DA2-4931-BC57-22D16A8F8DFF}" type="pres">
      <dgm:prSet presAssocID="{23E46CA4-9799-4159-8F59-8330A94E3E73}" presName="accentRepeatNode" presStyleLbl="solidFgAcc1" presStyleIdx="2" presStyleCnt="3"/>
      <dgm:spPr/>
    </dgm:pt>
  </dgm:ptLst>
  <dgm:cxnLst>
    <dgm:cxn modelId="{D64B8733-C25B-4AE2-B257-367BA448AA53}" srcId="{2BB7CC84-CAF1-461A-BA04-F8EA042416BA}" destId="{3A0585D7-D1DB-4C69-A2ED-8D27D2B16ED4}" srcOrd="0" destOrd="0" parTransId="{2154A3D8-3687-4D65-8917-478EC7EAC1E5}" sibTransId="{0617481B-0C23-40D5-A90B-7345AC35E16A}"/>
    <dgm:cxn modelId="{BCB5FF47-DA8D-4F1D-B18C-5AC7412F40EA}" type="presOf" srcId="{2BB7CC84-CAF1-461A-BA04-F8EA042416BA}" destId="{A8E9323E-7B68-4D1D-952D-8E89A873F9F8}" srcOrd="0" destOrd="0" presId="urn:microsoft.com/office/officeart/2008/layout/VerticalCurvedList"/>
    <dgm:cxn modelId="{95F6314F-4FBC-4CBC-968F-374455B3BC2D}" type="presOf" srcId="{64BB40A6-08C3-400D-A448-DB0DE27FA70E}" destId="{44A04400-515A-4AF4-ADFB-4CF6BBD9201D}" srcOrd="0" destOrd="0" presId="urn:microsoft.com/office/officeart/2008/layout/VerticalCurvedList"/>
    <dgm:cxn modelId="{3C173976-11FD-40BF-8AB3-6E1080225477}" type="presOf" srcId="{3A0585D7-D1DB-4C69-A2ED-8D27D2B16ED4}" destId="{36431633-35D5-4F08-88F4-BB0897B8726C}" srcOrd="0" destOrd="0" presId="urn:microsoft.com/office/officeart/2008/layout/VerticalCurvedList"/>
    <dgm:cxn modelId="{CB2C2E8C-F3D4-4AA9-B589-AA9AC83433BF}" srcId="{2BB7CC84-CAF1-461A-BA04-F8EA042416BA}" destId="{64BB40A6-08C3-400D-A448-DB0DE27FA70E}" srcOrd="1" destOrd="0" parTransId="{5D4705A5-0F67-4D07-A636-AD5C45A751C9}" sibTransId="{2304A9FB-3627-4CC3-BF7A-1FC1B2993E7F}"/>
    <dgm:cxn modelId="{E53ED799-F3E3-4F79-846D-ED8B7C62A976}" type="presOf" srcId="{23E46CA4-9799-4159-8F59-8330A94E3E73}" destId="{D64DF090-3308-4A39-9212-1A4B69330058}" srcOrd="0" destOrd="0" presId="urn:microsoft.com/office/officeart/2008/layout/VerticalCurvedList"/>
    <dgm:cxn modelId="{9AFC43E6-C513-4B96-81F4-A5DF5DA26BC7}" srcId="{2BB7CC84-CAF1-461A-BA04-F8EA042416BA}" destId="{23E46CA4-9799-4159-8F59-8330A94E3E73}" srcOrd="2" destOrd="0" parTransId="{50C5CAB8-8D72-4711-B748-6B386500D419}" sibTransId="{CF793799-4D21-4571-9214-2F1A47438E32}"/>
    <dgm:cxn modelId="{327BDEFA-9E69-457A-BC3F-C5A328709AC8}" type="presOf" srcId="{0617481B-0C23-40D5-A90B-7345AC35E16A}" destId="{04632FE2-A234-424E-8DCA-258E0BAA5456}" srcOrd="0" destOrd="0" presId="urn:microsoft.com/office/officeart/2008/layout/VerticalCurvedList"/>
    <dgm:cxn modelId="{A1641A9F-80DF-4DB2-AB02-86AB29B6166C}" type="presParOf" srcId="{A8E9323E-7B68-4D1D-952D-8E89A873F9F8}" destId="{F8FE8A5E-2AE6-473E-BDDE-A778975F9357}" srcOrd="0" destOrd="0" presId="urn:microsoft.com/office/officeart/2008/layout/VerticalCurvedList"/>
    <dgm:cxn modelId="{5F8A8FF0-E6F1-4291-B80D-EF2A5F22FD4B}" type="presParOf" srcId="{F8FE8A5E-2AE6-473E-BDDE-A778975F9357}" destId="{7A4C5B63-B84E-4FF1-824F-4F2080AB2A50}" srcOrd="0" destOrd="0" presId="urn:microsoft.com/office/officeart/2008/layout/VerticalCurvedList"/>
    <dgm:cxn modelId="{201412EE-4E07-4E0D-B65D-FA567B0CD181}" type="presParOf" srcId="{7A4C5B63-B84E-4FF1-824F-4F2080AB2A50}" destId="{F005CE16-7D9E-45AD-AF20-B69EE53099BE}" srcOrd="0" destOrd="0" presId="urn:microsoft.com/office/officeart/2008/layout/VerticalCurvedList"/>
    <dgm:cxn modelId="{E2030747-F192-430A-BC02-0A624B6C507D}" type="presParOf" srcId="{7A4C5B63-B84E-4FF1-824F-4F2080AB2A50}" destId="{04632FE2-A234-424E-8DCA-258E0BAA5456}" srcOrd="1" destOrd="0" presId="urn:microsoft.com/office/officeart/2008/layout/VerticalCurvedList"/>
    <dgm:cxn modelId="{3209D8D8-CD44-42F6-8EC3-F048EC6FD514}" type="presParOf" srcId="{7A4C5B63-B84E-4FF1-824F-4F2080AB2A50}" destId="{865746C9-8648-4CB7-9BCC-D837A2A69A11}" srcOrd="2" destOrd="0" presId="urn:microsoft.com/office/officeart/2008/layout/VerticalCurvedList"/>
    <dgm:cxn modelId="{DFC53F33-D9EB-463F-B818-18D35C80FD11}" type="presParOf" srcId="{7A4C5B63-B84E-4FF1-824F-4F2080AB2A50}" destId="{0987FDAF-5C13-48ED-A2FF-18106188F641}" srcOrd="3" destOrd="0" presId="urn:microsoft.com/office/officeart/2008/layout/VerticalCurvedList"/>
    <dgm:cxn modelId="{393FBB24-363B-4FF4-86EF-53A97CC4AAE5}" type="presParOf" srcId="{F8FE8A5E-2AE6-473E-BDDE-A778975F9357}" destId="{36431633-35D5-4F08-88F4-BB0897B8726C}" srcOrd="1" destOrd="0" presId="urn:microsoft.com/office/officeart/2008/layout/VerticalCurvedList"/>
    <dgm:cxn modelId="{B94154F2-AD3A-447D-91FF-C6536E509298}" type="presParOf" srcId="{F8FE8A5E-2AE6-473E-BDDE-A778975F9357}" destId="{4E92A8A7-4582-4DE4-AD99-0FEF62811BB1}" srcOrd="2" destOrd="0" presId="urn:microsoft.com/office/officeart/2008/layout/VerticalCurvedList"/>
    <dgm:cxn modelId="{F30CB784-ECC4-4B99-ABFA-201C20FD44FC}" type="presParOf" srcId="{4E92A8A7-4582-4DE4-AD99-0FEF62811BB1}" destId="{6F9A4169-7DC7-4EA3-A25D-7B37D2F411EE}" srcOrd="0" destOrd="0" presId="urn:microsoft.com/office/officeart/2008/layout/VerticalCurvedList"/>
    <dgm:cxn modelId="{35D0C9A4-FE2E-4BEC-A19F-9B414ADF4206}" type="presParOf" srcId="{F8FE8A5E-2AE6-473E-BDDE-A778975F9357}" destId="{44A04400-515A-4AF4-ADFB-4CF6BBD9201D}" srcOrd="3" destOrd="0" presId="urn:microsoft.com/office/officeart/2008/layout/VerticalCurvedList"/>
    <dgm:cxn modelId="{B53151EC-FFAE-4CFF-855D-95EB6A96A17B}" type="presParOf" srcId="{F8FE8A5E-2AE6-473E-BDDE-A778975F9357}" destId="{DBC4982B-D0C9-43DF-8CAD-E890D56DC010}" srcOrd="4" destOrd="0" presId="urn:microsoft.com/office/officeart/2008/layout/VerticalCurvedList"/>
    <dgm:cxn modelId="{E9B4CBE9-649A-4213-A014-E635E8C8BC1D}" type="presParOf" srcId="{DBC4982B-D0C9-43DF-8CAD-E890D56DC010}" destId="{1E2B6889-C0D3-4B16-BDBE-F2174D1B07A8}" srcOrd="0" destOrd="0" presId="urn:microsoft.com/office/officeart/2008/layout/VerticalCurvedList"/>
    <dgm:cxn modelId="{D22D7599-CFE8-4DFA-AB9D-58C43658E3A0}" type="presParOf" srcId="{F8FE8A5E-2AE6-473E-BDDE-A778975F9357}" destId="{D64DF090-3308-4A39-9212-1A4B69330058}" srcOrd="5" destOrd="0" presId="urn:microsoft.com/office/officeart/2008/layout/VerticalCurvedList"/>
    <dgm:cxn modelId="{CF27A2B5-23B3-495A-9ACE-D878055C2BCE}" type="presParOf" srcId="{F8FE8A5E-2AE6-473E-BDDE-A778975F9357}" destId="{BC3A7563-9126-4DE1-8E05-35E80F76754C}" srcOrd="6" destOrd="0" presId="urn:microsoft.com/office/officeart/2008/layout/VerticalCurvedList"/>
    <dgm:cxn modelId="{D104074C-F3EC-43E5-893B-4084F07C59F1}" type="presParOf" srcId="{BC3A7563-9126-4DE1-8E05-35E80F76754C}" destId="{F0EA3014-4DA2-4931-BC57-22D16A8F8DFF}"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17C4C-AF53-4FCE-887B-FA36FBC5EE5A}">
      <dsp:nvSpPr>
        <dsp:cNvPr id="0" name=""/>
        <dsp:cNvSpPr/>
      </dsp:nvSpPr>
      <dsp:spPr>
        <a:xfrm>
          <a:off x="1917746" y="377269"/>
          <a:ext cx="2285987" cy="2285997"/>
        </a:xfrm>
        <a:prstGeom prst="circularArrow">
          <a:avLst>
            <a:gd name="adj1" fmla="val 10980"/>
            <a:gd name="adj2" fmla="val 1142322"/>
            <a:gd name="adj3" fmla="val 4500000"/>
            <a:gd name="adj4" fmla="val 10800000"/>
            <a:gd name="adj5" fmla="val 12500"/>
          </a:avLst>
        </a:prstGeom>
        <a:solidFill>
          <a:srgbClr val="0078D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365B4-DFF6-40FF-BB39-2031CFEF03ED}">
      <dsp:nvSpPr>
        <dsp:cNvPr id="0" name=""/>
        <dsp:cNvSpPr/>
      </dsp:nvSpPr>
      <dsp:spPr>
        <a:xfrm>
          <a:off x="2274476" y="1128524"/>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#HumansFirst approach</a:t>
          </a:r>
        </a:p>
      </dsp:txBody>
      <dsp:txXfrm>
        <a:off x="2274476" y="1128524"/>
        <a:ext cx="1566177" cy="782901"/>
      </dsp:txXfrm>
    </dsp:sp>
    <dsp:sp modelId="{A353D311-E4EB-4A09-8CF2-44A3F5EE8CB1}">
      <dsp:nvSpPr>
        <dsp:cNvPr id="0" name=""/>
        <dsp:cNvSpPr/>
      </dsp:nvSpPr>
      <dsp:spPr>
        <a:xfrm>
          <a:off x="1089192" y="1951220"/>
          <a:ext cx="2377447" cy="237744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59089-1626-400D-BC60-39664693B962}">
      <dsp:nvSpPr>
        <dsp:cNvPr id="0" name=""/>
        <dsp:cNvSpPr/>
      </dsp:nvSpPr>
      <dsp:spPr>
        <a:xfrm>
          <a:off x="1494827" y="2757567"/>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Modern Collaboration Architecture (MOCA)</a:t>
          </a:r>
        </a:p>
      </dsp:txBody>
      <dsp:txXfrm>
        <a:off x="1494827" y="2757567"/>
        <a:ext cx="1566177" cy="782901"/>
      </dsp:txXfrm>
    </dsp:sp>
    <dsp:sp modelId="{58910157-AE74-4CC7-961A-1FDAE629935C}">
      <dsp:nvSpPr>
        <dsp:cNvPr id="0" name=""/>
        <dsp:cNvSpPr/>
      </dsp:nvSpPr>
      <dsp:spPr>
        <a:xfrm>
          <a:off x="2057021" y="3749384"/>
          <a:ext cx="2011672" cy="2011679"/>
        </a:xfrm>
        <a:prstGeom prst="blockArc">
          <a:avLst>
            <a:gd name="adj1" fmla="val 13500000"/>
            <a:gd name="adj2" fmla="val 10800000"/>
            <a:gd name="adj3" fmla="val 1274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D9281C-1CF9-4BEC-9321-190A66F4A06D}">
      <dsp:nvSpPr>
        <dsp:cNvPr id="0" name=""/>
        <dsp:cNvSpPr/>
      </dsp:nvSpPr>
      <dsp:spPr>
        <a:xfrm>
          <a:off x="2278181" y="4388953"/>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Microsoft 365 adoption framework</a:t>
          </a:r>
        </a:p>
      </dsp:txBody>
      <dsp:txXfrm>
        <a:off x="2278181" y="4388953"/>
        <a:ext cx="1566177" cy="782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32FE2-A234-424E-8DCA-258E0BAA5456}">
      <dsp:nvSpPr>
        <dsp:cNvPr id="0" name=""/>
        <dsp:cNvSpPr/>
      </dsp:nvSpPr>
      <dsp:spPr>
        <a:xfrm>
          <a:off x="-5070229" y="-776756"/>
          <a:ext cx="6038144" cy="6038144"/>
        </a:xfrm>
        <a:prstGeom prst="blockArc">
          <a:avLst>
            <a:gd name="adj1" fmla="val 18900000"/>
            <a:gd name="adj2" fmla="val 2700000"/>
            <a:gd name="adj3" fmla="val 358"/>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31633-35D5-4F08-88F4-BB0897B8726C}">
      <dsp:nvSpPr>
        <dsp:cNvPr id="0" name=""/>
        <dsp:cNvSpPr/>
      </dsp:nvSpPr>
      <dsp:spPr>
        <a:xfrm>
          <a:off x="622524" y="448463"/>
          <a:ext cx="7429594" cy="896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Prioritize employee health and wellness</a:t>
          </a:r>
        </a:p>
      </dsp:txBody>
      <dsp:txXfrm>
        <a:off x="622524" y="448463"/>
        <a:ext cx="7429594" cy="896926"/>
      </dsp:txXfrm>
    </dsp:sp>
    <dsp:sp modelId="{6F9A4169-7DC7-4EA3-A25D-7B37D2F411EE}">
      <dsp:nvSpPr>
        <dsp:cNvPr id="0" name=""/>
        <dsp:cNvSpPr/>
      </dsp:nvSpPr>
      <dsp:spPr>
        <a:xfrm>
          <a:off x="61945" y="336347"/>
          <a:ext cx="1121157" cy="112115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A04400-515A-4AF4-ADFB-4CF6BBD9201D}">
      <dsp:nvSpPr>
        <dsp:cNvPr id="0" name=""/>
        <dsp:cNvSpPr/>
      </dsp:nvSpPr>
      <dsp:spPr>
        <a:xfrm>
          <a:off x="948557" y="1793852"/>
          <a:ext cx="7103561" cy="896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Evolve the “What tool when?” conversation</a:t>
          </a:r>
        </a:p>
      </dsp:txBody>
      <dsp:txXfrm>
        <a:off x="948557" y="1793852"/>
        <a:ext cx="7103561" cy="896926"/>
      </dsp:txXfrm>
    </dsp:sp>
    <dsp:sp modelId="{1E2B6889-C0D3-4B16-BDBE-F2174D1B07A8}">
      <dsp:nvSpPr>
        <dsp:cNvPr id="0" name=""/>
        <dsp:cNvSpPr/>
      </dsp:nvSpPr>
      <dsp:spPr>
        <a:xfrm>
          <a:off x="387978" y="1681736"/>
          <a:ext cx="1121157" cy="112115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4DF090-3308-4A39-9212-1A4B69330058}">
      <dsp:nvSpPr>
        <dsp:cNvPr id="0" name=""/>
        <dsp:cNvSpPr/>
      </dsp:nvSpPr>
      <dsp:spPr>
        <a:xfrm>
          <a:off x="622524" y="3139241"/>
          <a:ext cx="7429594" cy="8969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Deliver on business outcomes</a:t>
          </a:r>
        </a:p>
      </dsp:txBody>
      <dsp:txXfrm>
        <a:off x="622524" y="3139241"/>
        <a:ext cx="7429594" cy="896926"/>
      </dsp:txXfrm>
    </dsp:sp>
    <dsp:sp modelId="{F0EA3014-4DA2-4931-BC57-22D16A8F8DFF}">
      <dsp:nvSpPr>
        <dsp:cNvPr id="0" name=""/>
        <dsp:cNvSpPr/>
      </dsp:nvSpPr>
      <dsp:spPr>
        <a:xfrm>
          <a:off x="61945" y="3027125"/>
          <a:ext cx="1121157" cy="112115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9/25/2020 5:58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9/25/2020 5:58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9/25/2020 5:58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5:58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420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5:58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25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50FF4A7-1274-490A-9700-518426539AC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5:58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39567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9/25/2020 5:58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735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EF08D2E0-19D1-455C-86D0-39C5EF87575A}" type="slidenum">
              <a:rPr lang="en-US" smtClean="0"/>
              <a:t>3</a:t>
            </a:fld>
            <a:endParaRPr lang="en-US"/>
          </a:p>
        </p:txBody>
      </p:sp>
    </p:spTree>
    <p:extLst>
      <p:ext uri="{BB962C8B-B14F-4D97-AF65-F5344CB8AC3E}">
        <p14:creationId xmlns:p14="http://schemas.microsoft.com/office/powerpoint/2010/main" val="197031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defTabSz="946972">
              <a:defRPr/>
            </a:pPr>
            <a:fld id="{B6EDA156-F7A6-47CF-971C-924B7E262F44}" type="slidenum">
              <a:rPr lang="en-US">
                <a:solidFill>
                  <a:prstClr val="black"/>
                </a:solidFill>
                <a:latin typeface="Calibri" panose="020F0502020204030204"/>
              </a:rPr>
              <a:pPr defTabSz="94697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8077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0B03B5BA-2D1D-4CA1-81B2-951608498117}" type="datetime8">
              <a:rPr lang="en-US" smtClean="0">
                <a:solidFill>
                  <a:prstClr val="black"/>
                </a:solidFill>
              </a:rPr>
              <a:t>9/25/2020 5:58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5874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defTabSz="9491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A35A2233-FEDE-4805-BA79-AA9C6B804AA9}" type="datetime8">
              <a:rPr lang="en-US" smtClean="0">
                <a:solidFill>
                  <a:prstClr val="black"/>
                </a:solidFill>
              </a:rPr>
              <a:t>9/25/2020 5:58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5621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C0F4FA-C918-4B28-9D85-1A26D01F2BC3}"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97715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6D6CF-A8BB-440B-B713-A5A9855DEB28}" type="slidenum">
              <a:rPr lang="en-US" smtClean="0"/>
              <a:t>11</a:t>
            </a:fld>
            <a:endParaRPr lang="en-US"/>
          </a:p>
        </p:txBody>
      </p:sp>
    </p:spTree>
    <p:extLst>
      <p:ext uri="{BB962C8B-B14F-4D97-AF65-F5344CB8AC3E}">
        <p14:creationId xmlns:p14="http://schemas.microsoft.com/office/powerpoint/2010/main" val="221037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32871" rtl="0" eaLnBrk="1" fontAlgn="auto" latinLnBrk="0" hangingPunct="1">
              <a:lnSpc>
                <a:spcPct val="100000"/>
              </a:lnSpc>
              <a:spcBef>
                <a:spcPts val="0"/>
              </a:spcBef>
              <a:spcAft>
                <a:spcPts val="0"/>
              </a:spcAft>
              <a:buClrTx/>
              <a:buSzTx/>
              <a:buFontTx/>
              <a:buNone/>
              <a:tabLst/>
              <a:defRPr/>
            </a:pPr>
            <a:fld id="{D6A8517B-0A95-4628-8C41-EB52B0A98266}"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71"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772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9"/>
            <a:ext cx="6669658" cy="43088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4791460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6525209" y="746450"/>
            <a:ext cx="524380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1" y="0"/>
            <a:ext cx="6090555" cy="68580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25209" y="316920"/>
            <a:ext cx="914400" cy="194005"/>
          </a:xfrm>
          <a:prstGeom prst="rect">
            <a:avLst/>
          </a:prstGeom>
        </p:spPr>
      </p:pic>
    </p:spTree>
    <p:extLst>
      <p:ext uri="{BB962C8B-B14F-4D97-AF65-F5344CB8AC3E}">
        <p14:creationId xmlns:p14="http://schemas.microsoft.com/office/powerpoint/2010/main" val="388382930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78174449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301368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FEFD-70D0-4400-A0E8-629EDB6F6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194D6-2FA7-4914-9621-0D081812E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8746A-D789-447D-B5EE-1C2A7F6B87A8}"/>
              </a:ext>
            </a:extLst>
          </p:cNvPr>
          <p:cNvSpPr>
            <a:spLocks noGrp="1"/>
          </p:cNvSpPr>
          <p:nvPr>
            <p:ph type="dt" sz="half" idx="10"/>
          </p:nvPr>
        </p:nvSpPr>
        <p:spPr/>
        <p:txBody>
          <a:bodyPr/>
          <a:lstStyle/>
          <a:p>
            <a:fld id="{07EE50B4-B301-4388-9F41-2998C1EA219B}" type="datetimeFigureOut">
              <a:rPr lang="en-US" smtClean="0"/>
              <a:t>9/25/2020</a:t>
            </a:fld>
            <a:endParaRPr lang="en-US"/>
          </a:p>
        </p:txBody>
      </p:sp>
      <p:sp>
        <p:nvSpPr>
          <p:cNvPr id="5" name="Footer Placeholder 4">
            <a:extLst>
              <a:ext uri="{FF2B5EF4-FFF2-40B4-BE49-F238E27FC236}">
                <a16:creationId xmlns:a16="http://schemas.microsoft.com/office/drawing/2014/main" id="{1E60F283-EBCB-433C-B6AF-A7C2BA222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27A50-97F8-4C17-A150-D2CDF0DF8DA8}"/>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527647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1503552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1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2" r:id="rId33"/>
    <p:sldLayoutId id="2147487053" r:id="rId34"/>
    <p:sldLayoutId id="2147484933" r:id="rId35"/>
    <p:sldLayoutId id="2147484934" r:id="rId36"/>
    <p:sldLayoutId id="2147487054" r:id="rId37"/>
  </p:sldLayoutIdLst>
  <p:transition>
    <p:fade/>
  </p:transition>
  <p:hf sldNum="0" hdr="0" ftr="0" dt="0"/>
  <p:txStyles>
    <p:titleStyle>
      <a:lvl1pPr algn="l" defTabSz="932742" rtl="0" eaLnBrk="1" latinLnBrk="0" hangingPunct="1">
        <a:lnSpc>
          <a:spcPct val="100000"/>
        </a:lnSpc>
        <a:spcBef>
          <a:spcPct val="0"/>
        </a:spcBef>
        <a:buNone/>
        <a:defRPr lang="en-US" sz="3600" b="0" i="0" u="none"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u="none"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5073" r:id="rId2"/>
    <p:sldLayoutId id="2147485074" r:id="rId3"/>
    <p:sldLayoutId id="2147485144" r:id="rId4"/>
    <p:sldLayoutId id="2147485075" r:id="rId5"/>
    <p:sldLayoutId id="2147485076" r:id="rId6"/>
    <p:sldLayoutId id="2147485125" r:id="rId7"/>
    <p:sldLayoutId id="2147485078" r:id="rId8"/>
    <p:sldLayoutId id="2147485079" r:id="rId9"/>
    <p:sldLayoutId id="2147485145" r:id="rId10"/>
    <p:sldLayoutId id="2147485080" r:id="rId11"/>
    <p:sldLayoutId id="2147485081" r:id="rId12"/>
    <p:sldLayoutId id="2147484906" r:id="rId13"/>
    <p:sldLayoutId id="2147485065" r:id="rId14"/>
    <p:sldLayoutId id="2147485066" r:id="rId15"/>
    <p:sldLayoutId id="2147485067" r:id="rId16"/>
    <p:sldLayoutId id="2147485068" r:id="rId17"/>
    <p:sldLayoutId id="2147485069" r:id="rId18"/>
    <p:sldLayoutId id="2147485070" r:id="rId19"/>
    <p:sldLayoutId id="2147485071"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9.xml"/><Relationship Id="rId6" Type="http://schemas.openxmlformats.org/officeDocument/2006/relationships/image" Target="../media/image34.emf"/><Relationship Id="rId5" Type="http://schemas.openxmlformats.org/officeDocument/2006/relationships/hyperlink" Target="https://adoption.microsoft.com/become-a-champion/#join" TargetMode="Externa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69.png"/><Relationship Id="rId21" Type="http://schemas.openxmlformats.org/officeDocument/2006/relationships/image" Target="../media/image52.png"/><Relationship Id="rId34" Type="http://schemas.openxmlformats.org/officeDocument/2006/relationships/image" Target="../media/image64.png"/><Relationship Id="rId42" Type="http://schemas.openxmlformats.org/officeDocument/2006/relationships/image" Target="../media/image72.png"/><Relationship Id="rId7" Type="http://schemas.openxmlformats.org/officeDocument/2006/relationships/image" Target="../media/image38.svg"/><Relationship Id="rId2" Type="http://schemas.openxmlformats.org/officeDocument/2006/relationships/slideLayout" Target="../slideLayouts/slideLayout9.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41" Type="http://schemas.openxmlformats.org/officeDocument/2006/relationships/image" Target="../media/image71.png"/><Relationship Id="rId1" Type="http://schemas.openxmlformats.org/officeDocument/2006/relationships/tags" Target="../tags/tag2.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7.png"/><Relationship Id="rId40" Type="http://schemas.openxmlformats.org/officeDocument/2006/relationships/image" Target="../media/image70.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6.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5.png"/><Relationship Id="rId8" Type="http://schemas.openxmlformats.org/officeDocument/2006/relationships/image" Target="../media/image39.png"/><Relationship Id="rId3" Type="http://schemas.openxmlformats.org/officeDocument/2006/relationships/notesSlide" Target="../notesSlides/notesSlide9.xml"/><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microsoft.com/office/2007/relationships/hdphoto" Target="../media/hdphoto3.wdp"/><Relationship Id="rId38" Type="http://schemas.openxmlformats.org/officeDocument/2006/relationships/image" Target="../media/image68.sv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hyperlink" Target="https://aka.ms/AdoptionCer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1.sv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diagramData" Target="../diagrams/data1.xml"/><Relationship Id="rId16" Type="http://schemas.openxmlformats.org/officeDocument/2006/relationships/image" Target="../media/image24.png"/><Relationship Id="rId1" Type="http://schemas.openxmlformats.org/officeDocument/2006/relationships/slideLayout" Target="../slideLayouts/slideLayout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23.sv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adoption.microsoft.com/become-a-champion" TargetMode="External"/><Relationship Id="rId5" Type="http://schemas.openxmlformats.org/officeDocument/2006/relationships/image" Target="../media/image2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aka.ms/bestbuyninja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t>Success kit for building a </a:t>
            </a:r>
            <a:br>
              <a:rPr lang="en-US" dirty="0"/>
            </a:br>
            <a:r>
              <a:rPr lang="en-US" dirty="0"/>
              <a:t>Microsoft 365 Champion Program</a:t>
            </a:r>
          </a:p>
        </p:txBody>
      </p:sp>
      <p:sp>
        <p:nvSpPr>
          <p:cNvPr id="5" name="Text Placeholder 4"/>
          <p:cNvSpPr>
            <a:spLocks noGrp="1"/>
          </p:cNvSpPr>
          <p:nvPr>
            <p:ph type="body" sz="quarter" idx="12"/>
          </p:nvPr>
        </p:nvSpPr>
        <p:spPr>
          <a:xfrm>
            <a:off x="584200" y="3962400"/>
            <a:ext cx="9144000" cy="1354217"/>
          </a:xfrm>
        </p:spPr>
        <p:txBody>
          <a:bodyPr/>
          <a:lstStyle/>
          <a:p>
            <a:r>
              <a:rPr lang="en-US" dirty="0"/>
              <a:t>Karuana Gatimu</a:t>
            </a:r>
          </a:p>
          <a:p>
            <a:r>
              <a:rPr lang="en-US" dirty="0"/>
              <a:t>Principal Manager, Customer Advocacy Group</a:t>
            </a:r>
          </a:p>
          <a:p>
            <a:r>
              <a:rPr lang="en-US" dirty="0"/>
              <a:t>Microsoft Teams Engineering</a:t>
            </a:r>
          </a:p>
          <a:p>
            <a:r>
              <a:rPr lang="en-US" dirty="0"/>
              <a:t>@Karuana</a:t>
            </a:r>
          </a:p>
        </p:txBody>
      </p:sp>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588263" y="4945886"/>
            <a:ext cx="11600625" cy="1255214"/>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4821" rIns="44821" bIns="44821" numCol="1" spcCol="0" rtlCol="0" fromWordArt="0" anchor="ctr" anchorCtr="0" forceAA="0" compatLnSpc="1">
            <a:prstTxWarp prst="textNoShape">
              <a:avLst/>
            </a:prstTxWarp>
            <a:noAutofit/>
          </a:bodyPr>
          <a:lstStyle/>
          <a:p>
            <a:pPr defTabSz="896091" fontAlgn="base">
              <a:spcBef>
                <a:spcPct val="0"/>
              </a:spcBef>
              <a:spcAft>
                <a:spcPct val="0"/>
              </a:spcAft>
            </a:pPr>
            <a:r>
              <a:rPr lang="en-US" sz="1600" spc="-50" dirty="0">
                <a:ln w="3175">
                  <a:noFill/>
                </a:ln>
                <a:gradFill>
                  <a:gsLst>
                    <a:gs pos="30973">
                      <a:schemeClr val="accent5"/>
                    </a:gs>
                    <a:gs pos="77000">
                      <a:schemeClr val="accent5"/>
                    </a:gs>
                  </a:gsLst>
                  <a:lin ang="5400000" scaled="0"/>
                </a:gradFill>
                <a:latin typeface="+mj-lt"/>
                <a:cs typeface="Segoe UI Semilight" panose="020B0402040204020203" pitchFamily="34" charset="0"/>
              </a:rPr>
              <a:t>IT and social </a:t>
            </a:r>
            <a:br>
              <a:rPr lang="en-US" sz="1600" spc="-50" dirty="0">
                <a:ln w="3175">
                  <a:noFill/>
                </a:ln>
                <a:gradFill>
                  <a:gsLst>
                    <a:gs pos="30973">
                      <a:schemeClr val="accent5"/>
                    </a:gs>
                    <a:gs pos="77000">
                      <a:schemeClr val="accent5"/>
                    </a:gs>
                  </a:gsLst>
                  <a:lin ang="5400000" scaled="0"/>
                </a:gradFill>
                <a:latin typeface="+mj-lt"/>
                <a:cs typeface="Segoe UI Semilight" panose="020B0402040204020203" pitchFamily="34" charset="0"/>
              </a:rPr>
            </a:br>
            <a:r>
              <a:rPr lang="en-US" sz="1600" spc="-50" dirty="0">
                <a:ln w="3175">
                  <a:noFill/>
                </a:ln>
                <a:gradFill>
                  <a:gsLst>
                    <a:gs pos="30973">
                      <a:schemeClr val="accent5"/>
                    </a:gs>
                    <a:gs pos="77000">
                      <a:schemeClr val="accent5"/>
                    </a:gs>
                  </a:gsLst>
                  <a:lin ang="5400000" scaled="0"/>
                </a:gradFill>
                <a:latin typeface="+mj-lt"/>
                <a:cs typeface="Segoe UI Semilight" panose="020B0402040204020203" pitchFamily="34" charset="0"/>
              </a:rPr>
              <a:t>governance</a:t>
            </a:r>
          </a:p>
        </p:txBody>
      </p:sp>
      <p:sp>
        <p:nvSpPr>
          <p:cNvPr id="48" name="Rectangle 47"/>
          <p:cNvSpPr/>
          <p:nvPr/>
        </p:nvSpPr>
        <p:spPr bwMode="auto">
          <a:xfrm>
            <a:off x="588263" y="3647919"/>
            <a:ext cx="11600625" cy="1255214"/>
          </a:xfrm>
          <a:prstGeom prst="rect">
            <a:avLst/>
          </a:prstGeom>
          <a:solidFill>
            <a:srgbClr val="EBEBE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4821" rIns="44821" bIns="44821" numCol="1" spcCol="0" rtlCol="0" fromWordArt="0" anchor="ctr" anchorCtr="0" forceAA="0" compatLnSpc="1">
            <a:prstTxWarp prst="textNoShape">
              <a:avLst/>
            </a:prstTxWarp>
            <a:noAutofit/>
          </a:bodyPr>
          <a:lstStyle/>
          <a:p>
            <a:pPr defTabSz="896091" fontAlgn="base">
              <a:spcBef>
                <a:spcPct val="0"/>
              </a:spcBef>
              <a:spcAft>
                <a:spcPct val="0"/>
              </a:spcAft>
            </a:pPr>
            <a:r>
              <a:rPr lang="en-US" sz="1600" spc="-50" dirty="0">
                <a:ln w="3175">
                  <a:noFill/>
                </a:ln>
                <a:gradFill>
                  <a:gsLst>
                    <a:gs pos="10619">
                      <a:schemeClr val="accent4"/>
                    </a:gs>
                    <a:gs pos="58000">
                      <a:schemeClr val="accent4"/>
                    </a:gs>
                  </a:gsLst>
                  <a:lin ang="5400000" scaled="0"/>
                </a:gradFill>
                <a:latin typeface="+mj-lt"/>
                <a:cs typeface="Segoe UI Semilight" panose="020B0402040204020203" pitchFamily="34" charset="0"/>
              </a:rPr>
              <a:t>Communications </a:t>
            </a:r>
            <a:br>
              <a:rPr lang="en-US" sz="1600" spc="-50" dirty="0">
                <a:ln w="3175">
                  <a:noFill/>
                </a:ln>
                <a:gradFill>
                  <a:gsLst>
                    <a:gs pos="10619">
                      <a:schemeClr val="accent4"/>
                    </a:gs>
                    <a:gs pos="58000">
                      <a:schemeClr val="accent4"/>
                    </a:gs>
                  </a:gsLst>
                  <a:lin ang="5400000" scaled="0"/>
                </a:gradFill>
                <a:latin typeface="+mj-lt"/>
                <a:cs typeface="Segoe UI Semilight" panose="020B0402040204020203" pitchFamily="34" charset="0"/>
              </a:rPr>
            </a:br>
            <a:r>
              <a:rPr lang="en-US" sz="1600" spc="-50" dirty="0">
                <a:ln w="3175">
                  <a:noFill/>
                </a:ln>
                <a:gradFill>
                  <a:gsLst>
                    <a:gs pos="10619">
                      <a:schemeClr val="accent4"/>
                    </a:gs>
                    <a:gs pos="58000">
                      <a:schemeClr val="accent4"/>
                    </a:gs>
                  </a:gsLst>
                  <a:lin ang="5400000" scaled="0"/>
                </a:gradFill>
                <a:latin typeface="+mj-lt"/>
                <a:cs typeface="Segoe UI Semilight" panose="020B0402040204020203" pitchFamily="34" charset="0"/>
              </a:rPr>
              <a:t>and training</a:t>
            </a:r>
          </a:p>
        </p:txBody>
      </p:sp>
      <p:sp>
        <p:nvSpPr>
          <p:cNvPr id="3" name="Title 2"/>
          <p:cNvSpPr>
            <a:spLocks noGrp="1"/>
          </p:cNvSpPr>
          <p:nvPr>
            <p:ph type="title"/>
          </p:nvPr>
        </p:nvSpPr>
        <p:spPr/>
        <p:txBody>
          <a:bodyPr/>
          <a:lstStyle/>
          <a:p>
            <a:r>
              <a:rPr lang="en-US" dirty="0"/>
              <a:t>How do champions fit into overall launch planning?</a:t>
            </a:r>
          </a:p>
        </p:txBody>
      </p:sp>
      <p:sp>
        <p:nvSpPr>
          <p:cNvPr id="2" name="Slide Number Placeholder 1"/>
          <p:cNvSpPr>
            <a:spLocks noGrp="1"/>
          </p:cNvSpPr>
          <p:nvPr>
            <p:ph type="sldNum" sz="quarter" idx="11"/>
          </p:nvPr>
        </p:nvSpPr>
        <p:spPr>
          <a:xfrm>
            <a:off x="0" y="150720"/>
            <a:ext cx="0" cy="0"/>
          </a:xfrm>
        </p:spPr>
        <p:txBody>
          <a:bodyPr/>
          <a:lstStyle/>
          <a:p>
            <a:r>
              <a:rPr lang="en-US"/>
              <a:t>  </a:t>
            </a:r>
          </a:p>
        </p:txBody>
      </p:sp>
      <p:sp>
        <p:nvSpPr>
          <p:cNvPr id="46" name="Rectangle 45"/>
          <p:cNvSpPr/>
          <p:nvPr/>
        </p:nvSpPr>
        <p:spPr bwMode="auto">
          <a:xfrm>
            <a:off x="588263" y="1351769"/>
            <a:ext cx="11600625" cy="959347"/>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4821" rIns="44821" bIns="44821" numCol="1" spcCol="0" rtlCol="0" fromWordArt="0" anchor="ctr" anchorCtr="0" forceAA="0" compatLnSpc="1">
            <a:prstTxWarp prst="textNoShape">
              <a:avLst/>
            </a:prstTxWarp>
            <a:noAutofit/>
          </a:bodyPr>
          <a:lstStyle/>
          <a:p>
            <a:pPr defTabSz="896091" fontAlgn="base">
              <a:spcBef>
                <a:spcPct val="0"/>
              </a:spcBef>
              <a:spcAft>
                <a:spcPct val="0"/>
              </a:spcAft>
            </a:pPr>
            <a:r>
              <a:rPr lang="en-US" sz="1600" spc="-50" dirty="0">
                <a:ln w="3175">
                  <a:noFill/>
                </a:ln>
                <a:solidFill>
                  <a:srgbClr val="0078D4"/>
                </a:solidFill>
                <a:latin typeface="+mj-lt"/>
                <a:cs typeface="Segoe UI Semilight" panose="020B0402040204020203" pitchFamily="34" charset="0"/>
              </a:rPr>
              <a:t>Adoption </a:t>
            </a:r>
          </a:p>
          <a:p>
            <a:pPr defTabSz="896091" fontAlgn="base">
              <a:spcBef>
                <a:spcPct val="0"/>
              </a:spcBef>
              <a:spcAft>
                <a:spcPct val="0"/>
              </a:spcAft>
            </a:pPr>
            <a:r>
              <a:rPr lang="en-US" sz="1600" spc="-50" dirty="0">
                <a:ln w="3175">
                  <a:noFill/>
                </a:ln>
                <a:solidFill>
                  <a:srgbClr val="0078D4"/>
                </a:solidFill>
                <a:latin typeface="+mj-lt"/>
                <a:cs typeface="Segoe UI Semilight" panose="020B0402040204020203" pitchFamily="34" charset="0"/>
              </a:rPr>
              <a:t>Approach</a:t>
            </a:r>
          </a:p>
        </p:txBody>
      </p:sp>
      <p:sp>
        <p:nvSpPr>
          <p:cNvPr id="47" name="Rectangle 46"/>
          <p:cNvSpPr/>
          <p:nvPr/>
        </p:nvSpPr>
        <p:spPr bwMode="auto">
          <a:xfrm>
            <a:off x="588263" y="2349953"/>
            <a:ext cx="11600625" cy="1255214"/>
          </a:xfrm>
          <a:prstGeom prst="rect">
            <a:avLst/>
          </a:prstGeom>
          <a:solidFill>
            <a:srgbClr val="EBEBE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4821" rIns="44821" bIns="44821" numCol="1" spcCol="0" rtlCol="0" fromWordArt="0" anchor="ctr" anchorCtr="0" forceAA="0" compatLnSpc="1">
            <a:prstTxWarp prst="textNoShape">
              <a:avLst/>
            </a:prstTxWarp>
            <a:noAutofit/>
          </a:bodyPr>
          <a:lstStyle/>
          <a:p>
            <a:pPr defTabSz="896091" fontAlgn="base">
              <a:spcBef>
                <a:spcPct val="0"/>
              </a:spcBef>
              <a:spcAft>
                <a:spcPct val="0"/>
              </a:spcAft>
            </a:pPr>
            <a:r>
              <a:rPr lang="en-US" sz="1600" spc="-50" dirty="0">
                <a:ln w="3175">
                  <a:noFill/>
                </a:ln>
                <a:gradFill>
                  <a:gsLst>
                    <a:gs pos="7965">
                      <a:schemeClr val="accent2">
                        <a:lumMod val="75000"/>
                      </a:schemeClr>
                    </a:gs>
                    <a:gs pos="62000">
                      <a:schemeClr val="accent2">
                        <a:lumMod val="75000"/>
                      </a:schemeClr>
                    </a:gs>
                  </a:gsLst>
                  <a:lin ang="5400000" scaled="0"/>
                </a:gradFill>
                <a:latin typeface="+mj-lt"/>
                <a:cs typeface="Segoe UI Semilight" panose="020B0402040204020203" pitchFamily="34" charset="0"/>
              </a:rPr>
              <a:t>Business </a:t>
            </a:r>
            <a:br>
              <a:rPr lang="en-US" sz="1600" spc="-50" dirty="0">
                <a:ln w="3175">
                  <a:noFill/>
                </a:ln>
                <a:gradFill>
                  <a:gsLst>
                    <a:gs pos="7965">
                      <a:schemeClr val="accent2">
                        <a:lumMod val="75000"/>
                      </a:schemeClr>
                    </a:gs>
                    <a:gs pos="62000">
                      <a:schemeClr val="accent2">
                        <a:lumMod val="75000"/>
                      </a:schemeClr>
                    </a:gs>
                  </a:gsLst>
                  <a:lin ang="5400000" scaled="0"/>
                </a:gradFill>
                <a:latin typeface="+mj-lt"/>
                <a:cs typeface="Segoe UI Semilight" panose="020B0402040204020203" pitchFamily="34" charset="0"/>
              </a:rPr>
            </a:br>
            <a:r>
              <a:rPr lang="en-US" sz="1600" spc="-50" dirty="0">
                <a:ln w="3175">
                  <a:noFill/>
                </a:ln>
                <a:gradFill>
                  <a:gsLst>
                    <a:gs pos="7965">
                      <a:schemeClr val="accent2">
                        <a:lumMod val="75000"/>
                      </a:schemeClr>
                    </a:gs>
                    <a:gs pos="62000">
                      <a:schemeClr val="accent2">
                        <a:lumMod val="75000"/>
                      </a:schemeClr>
                    </a:gs>
                  </a:gsLst>
                  <a:lin ang="5400000" scaled="0"/>
                </a:gradFill>
                <a:latin typeface="+mj-lt"/>
                <a:cs typeface="Segoe UI Semilight" panose="020B0402040204020203" pitchFamily="34" charset="0"/>
              </a:rPr>
              <a:t>scenarios</a:t>
            </a:r>
          </a:p>
        </p:txBody>
      </p:sp>
      <p:sp>
        <p:nvSpPr>
          <p:cNvPr id="79" name="Chevron 78"/>
          <p:cNvSpPr/>
          <p:nvPr/>
        </p:nvSpPr>
        <p:spPr bwMode="auto">
          <a:xfrm>
            <a:off x="5912519" y="3006696"/>
            <a:ext cx="2340632" cy="497872"/>
          </a:xfrm>
          <a:prstGeom prst="chevron">
            <a:avLst>
              <a:gd name="adj" fmla="val 43746"/>
            </a:avLst>
          </a:prstGeom>
          <a:solidFill>
            <a:schemeClr val="accent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a:solidFill>
                  <a:schemeClr val="bg1"/>
                </a:solidFill>
                <a:ea typeface="Segoe UI" pitchFamily="34" charset="0"/>
                <a:cs typeface="Segoe UI" pitchFamily="34" charset="0"/>
              </a:rPr>
              <a:t>Highlight and share success</a:t>
            </a:r>
          </a:p>
        </p:txBody>
      </p:sp>
      <p:sp>
        <p:nvSpPr>
          <p:cNvPr id="106" name="Chevron 105"/>
          <p:cNvSpPr/>
          <p:nvPr/>
        </p:nvSpPr>
        <p:spPr bwMode="auto">
          <a:xfrm>
            <a:off x="2196270" y="5046487"/>
            <a:ext cx="4800405" cy="497872"/>
          </a:xfrm>
          <a:prstGeom prst="chevron">
            <a:avLst>
              <a:gd name="adj" fmla="val 43746"/>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Participate in security and social governance discussions </a:t>
            </a:r>
          </a:p>
        </p:txBody>
      </p:sp>
      <p:sp>
        <p:nvSpPr>
          <p:cNvPr id="107" name="Chevron 106"/>
          <p:cNvSpPr/>
          <p:nvPr/>
        </p:nvSpPr>
        <p:spPr bwMode="auto">
          <a:xfrm>
            <a:off x="6869936" y="5045961"/>
            <a:ext cx="4679517" cy="497872"/>
          </a:xfrm>
          <a:prstGeom prst="chevron">
            <a:avLst>
              <a:gd name="adj" fmla="val 43746"/>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a:gradFill>
                  <a:gsLst>
                    <a:gs pos="21239">
                      <a:schemeClr val="bg1"/>
                    </a:gs>
                    <a:gs pos="62000">
                      <a:schemeClr val="bg1"/>
                    </a:gs>
                  </a:gsLst>
                  <a:lin ang="5400000" scaled="0"/>
                </a:gradFill>
                <a:ea typeface="Segoe UI" pitchFamily="34" charset="0"/>
                <a:cs typeface="Segoe UI" pitchFamily="34" charset="0"/>
              </a:rPr>
              <a:t>Support global launch</a:t>
            </a:r>
          </a:p>
        </p:txBody>
      </p:sp>
      <p:sp>
        <p:nvSpPr>
          <p:cNvPr id="110" name="Chevron 109"/>
          <p:cNvSpPr/>
          <p:nvPr/>
        </p:nvSpPr>
        <p:spPr bwMode="auto">
          <a:xfrm>
            <a:off x="2979905" y="5602630"/>
            <a:ext cx="1597137" cy="497872"/>
          </a:xfrm>
          <a:prstGeom prst="chevron">
            <a:avLst>
              <a:gd name="adj" fmla="val 43746"/>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Assess viability of third parties</a:t>
            </a:r>
          </a:p>
        </p:txBody>
      </p:sp>
      <p:sp>
        <p:nvSpPr>
          <p:cNvPr id="111" name="Chevron 110"/>
          <p:cNvSpPr/>
          <p:nvPr/>
        </p:nvSpPr>
        <p:spPr bwMode="auto">
          <a:xfrm>
            <a:off x="4435428" y="5602630"/>
            <a:ext cx="1251327" cy="497872"/>
          </a:xfrm>
          <a:prstGeom prst="chevron">
            <a:avLst>
              <a:gd name="adj" fmla="val 43746"/>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Assist in reporting </a:t>
            </a:r>
          </a:p>
        </p:txBody>
      </p:sp>
      <p:sp>
        <p:nvSpPr>
          <p:cNvPr id="112" name="Chevron 111"/>
          <p:cNvSpPr/>
          <p:nvPr/>
        </p:nvSpPr>
        <p:spPr bwMode="auto">
          <a:xfrm>
            <a:off x="5545140" y="5602630"/>
            <a:ext cx="1458008" cy="497872"/>
          </a:xfrm>
          <a:prstGeom prst="chevron">
            <a:avLst>
              <a:gd name="adj" fmla="val 43746"/>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Support mobile apps</a:t>
            </a:r>
          </a:p>
        </p:txBody>
      </p:sp>
      <p:sp>
        <p:nvSpPr>
          <p:cNvPr id="12" name="Chevron 11"/>
          <p:cNvSpPr/>
          <p:nvPr/>
        </p:nvSpPr>
        <p:spPr bwMode="auto">
          <a:xfrm>
            <a:off x="2198599" y="1585947"/>
            <a:ext cx="2702923" cy="497872"/>
          </a:xfrm>
          <a:prstGeom prst="chevron">
            <a:avLst>
              <a:gd name="adj" fmla="val 4374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US" sz="1400" dirty="0">
                <a:gradFill>
                  <a:gsLst>
                    <a:gs pos="21239">
                      <a:schemeClr val="bg1"/>
                    </a:gs>
                    <a:gs pos="62000">
                      <a:schemeClr val="bg1"/>
                    </a:gs>
                  </a:gsLst>
                  <a:lin ang="5400000" scaled="0"/>
                </a:gradFill>
                <a:ea typeface="Segoe UI" pitchFamily="34" charset="0"/>
                <a:cs typeface="Segoe UI" pitchFamily="34" charset="0"/>
              </a:rPr>
              <a:t>Identify key stakeholders</a:t>
            </a:r>
          </a:p>
        </p:txBody>
      </p:sp>
      <p:sp>
        <p:nvSpPr>
          <p:cNvPr id="56" name="Chevron 55"/>
          <p:cNvSpPr/>
          <p:nvPr/>
        </p:nvSpPr>
        <p:spPr bwMode="auto">
          <a:xfrm>
            <a:off x="4772136" y="1585421"/>
            <a:ext cx="2231012" cy="497872"/>
          </a:xfrm>
          <a:prstGeom prst="chevron">
            <a:avLst>
              <a:gd name="adj" fmla="val 4374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US" sz="1400" dirty="0">
                <a:gradFill>
                  <a:gsLst>
                    <a:gs pos="21239">
                      <a:schemeClr val="bg1"/>
                    </a:gs>
                    <a:gs pos="62000">
                      <a:schemeClr val="bg1"/>
                    </a:gs>
                  </a:gsLst>
                  <a:lin ang="5400000" scaled="0"/>
                </a:gradFill>
                <a:ea typeface="Segoe UI" pitchFamily="34" charset="0"/>
                <a:cs typeface="Segoe UI" pitchFamily="34" charset="0"/>
              </a:rPr>
              <a:t>Identify/Prioritize business scenarios</a:t>
            </a:r>
          </a:p>
        </p:txBody>
      </p:sp>
      <p:sp>
        <p:nvSpPr>
          <p:cNvPr id="66" name="Chevron 65"/>
          <p:cNvSpPr/>
          <p:nvPr/>
        </p:nvSpPr>
        <p:spPr bwMode="auto">
          <a:xfrm>
            <a:off x="6869936" y="1585421"/>
            <a:ext cx="2468880" cy="497872"/>
          </a:xfrm>
          <a:prstGeom prst="chevron">
            <a:avLst>
              <a:gd name="adj" fmla="val 4374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US" sz="1400" dirty="0">
                <a:gradFill>
                  <a:gsLst>
                    <a:gs pos="21239">
                      <a:schemeClr val="bg1"/>
                    </a:gs>
                    <a:gs pos="62000">
                      <a:schemeClr val="bg1"/>
                    </a:gs>
                  </a:gsLst>
                  <a:lin ang="5400000" scaled="0"/>
                </a:gradFill>
                <a:ea typeface="Segoe UI" pitchFamily="34" charset="0"/>
                <a:cs typeface="Segoe UI" pitchFamily="34" charset="0"/>
              </a:rPr>
              <a:t>Create and execute a success plan</a:t>
            </a:r>
          </a:p>
        </p:txBody>
      </p:sp>
      <p:sp>
        <p:nvSpPr>
          <p:cNvPr id="71" name="Chevron 70"/>
          <p:cNvSpPr/>
          <p:nvPr/>
        </p:nvSpPr>
        <p:spPr bwMode="auto">
          <a:xfrm>
            <a:off x="9205605" y="1585421"/>
            <a:ext cx="2377440" cy="497872"/>
          </a:xfrm>
          <a:prstGeom prst="chevron">
            <a:avLst>
              <a:gd name="adj" fmla="val 4374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5920" fontAlgn="base">
              <a:lnSpc>
                <a:spcPct val="90000"/>
              </a:lnSpc>
              <a:spcBef>
                <a:spcPct val="0"/>
              </a:spcBef>
              <a:spcAft>
                <a:spcPct val="0"/>
              </a:spcAft>
            </a:pPr>
            <a:r>
              <a:rPr lang="en-US" sz="1400" dirty="0">
                <a:gradFill>
                  <a:gsLst>
                    <a:gs pos="21239">
                      <a:schemeClr val="bg1"/>
                    </a:gs>
                    <a:gs pos="62000">
                      <a:schemeClr val="bg1"/>
                    </a:gs>
                  </a:gsLst>
                  <a:lin ang="5400000" scaled="0"/>
                </a:gradFill>
                <a:ea typeface="Segoe UI" pitchFamily="34" charset="0"/>
                <a:cs typeface="Segoe UI" pitchFamily="34" charset="0"/>
              </a:rPr>
              <a:t>Measure, share success,</a:t>
            </a:r>
          </a:p>
          <a:p>
            <a:pPr algn="ctr" defTabSz="895920" fontAlgn="base">
              <a:lnSpc>
                <a:spcPct val="90000"/>
              </a:lnSpc>
              <a:spcBef>
                <a:spcPct val="0"/>
              </a:spcBef>
              <a:spcAft>
                <a:spcPct val="0"/>
              </a:spcAft>
            </a:pPr>
            <a:r>
              <a:rPr lang="en-US" sz="1400" dirty="0">
                <a:gradFill>
                  <a:gsLst>
                    <a:gs pos="21239">
                      <a:schemeClr val="bg1"/>
                    </a:gs>
                    <a:gs pos="62000">
                      <a:schemeClr val="bg1"/>
                    </a:gs>
                  </a:gsLst>
                  <a:lin ang="5400000" scaled="0"/>
                </a:gradFill>
                <a:ea typeface="Segoe UI" pitchFamily="34" charset="0"/>
                <a:cs typeface="Segoe UI" pitchFamily="34" charset="0"/>
              </a:rPr>
              <a:t>and iterate</a:t>
            </a:r>
          </a:p>
        </p:txBody>
      </p:sp>
      <p:sp>
        <p:nvSpPr>
          <p:cNvPr id="76" name="Chevron 75"/>
          <p:cNvSpPr/>
          <p:nvPr/>
        </p:nvSpPr>
        <p:spPr bwMode="auto">
          <a:xfrm>
            <a:off x="2196270" y="2450554"/>
            <a:ext cx="4803517" cy="497872"/>
          </a:xfrm>
          <a:prstGeom prst="chevron">
            <a:avLst>
              <a:gd name="adj" fmla="val 43746"/>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solidFill>
                  <a:schemeClr val="bg1"/>
                </a:solidFill>
                <a:ea typeface="Segoe UI" pitchFamily="34" charset="0"/>
                <a:cs typeface="Segoe UI" pitchFamily="34" charset="0"/>
              </a:rPr>
              <a:t>Early adoption program with champions</a:t>
            </a:r>
          </a:p>
        </p:txBody>
      </p:sp>
      <p:sp>
        <p:nvSpPr>
          <p:cNvPr id="78" name="Chevron 77"/>
          <p:cNvSpPr/>
          <p:nvPr/>
        </p:nvSpPr>
        <p:spPr bwMode="auto">
          <a:xfrm>
            <a:off x="6869936" y="2450028"/>
            <a:ext cx="4726672" cy="497872"/>
          </a:xfrm>
          <a:prstGeom prst="chevron">
            <a:avLst>
              <a:gd name="adj" fmla="val 43746"/>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0"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a:solidFill>
                  <a:schemeClr val="bg1"/>
                </a:solidFill>
                <a:ea typeface="Segoe UI" pitchFamily="34" charset="0"/>
                <a:cs typeface="Segoe UI" pitchFamily="34" charset="0"/>
              </a:rPr>
              <a:t>Identify and launch additional solutions</a:t>
            </a:r>
          </a:p>
        </p:txBody>
      </p:sp>
      <p:sp>
        <p:nvSpPr>
          <p:cNvPr id="103" name="Chevron 102"/>
          <p:cNvSpPr/>
          <p:nvPr/>
        </p:nvSpPr>
        <p:spPr bwMode="auto">
          <a:xfrm>
            <a:off x="2196270" y="3748520"/>
            <a:ext cx="4800405" cy="497872"/>
          </a:xfrm>
          <a:prstGeom prst="chevron">
            <a:avLst>
              <a:gd name="adj" fmla="val 43746"/>
            </a:avLst>
          </a:prstGeom>
          <a:solidFill>
            <a:schemeClr val="accent4"/>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Organize and develop Champions Community</a:t>
            </a:r>
          </a:p>
        </p:txBody>
      </p:sp>
      <p:sp>
        <p:nvSpPr>
          <p:cNvPr id="104" name="Chevron 103"/>
          <p:cNvSpPr/>
          <p:nvPr/>
        </p:nvSpPr>
        <p:spPr bwMode="auto">
          <a:xfrm>
            <a:off x="6869936" y="3747994"/>
            <a:ext cx="4710319" cy="497872"/>
          </a:xfrm>
          <a:prstGeom prst="chevron">
            <a:avLst>
              <a:gd name="adj" fmla="val 43746"/>
            </a:avLst>
          </a:prstGeom>
          <a:solidFill>
            <a:schemeClr val="accent4"/>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a:gradFill>
                  <a:gsLst>
                    <a:gs pos="21239">
                      <a:schemeClr val="bg1"/>
                    </a:gs>
                    <a:gs pos="62000">
                      <a:schemeClr val="bg1"/>
                    </a:gs>
                  </a:gsLst>
                  <a:lin ang="5400000" scaled="0"/>
                </a:gradFill>
                <a:ea typeface="Segoe UI" pitchFamily="34" charset="0"/>
                <a:cs typeface="Segoe UI" pitchFamily="34" charset="0"/>
              </a:rPr>
              <a:t>Organization-wide launch: communications, </a:t>
            </a:r>
            <a:br>
              <a:rPr lang="en-GB" sz="1400">
                <a:gradFill>
                  <a:gsLst>
                    <a:gs pos="21239">
                      <a:schemeClr val="bg1"/>
                    </a:gs>
                    <a:gs pos="62000">
                      <a:schemeClr val="bg1"/>
                    </a:gs>
                  </a:gsLst>
                  <a:lin ang="5400000" scaled="0"/>
                </a:gradFill>
                <a:ea typeface="Segoe UI" pitchFamily="34" charset="0"/>
                <a:cs typeface="Segoe UI" pitchFamily="34" charset="0"/>
              </a:rPr>
            </a:br>
            <a:r>
              <a:rPr lang="en-GB" sz="1400">
                <a:gradFill>
                  <a:gsLst>
                    <a:gs pos="21239">
                      <a:schemeClr val="bg1"/>
                    </a:gs>
                    <a:gs pos="62000">
                      <a:schemeClr val="bg1"/>
                    </a:gs>
                  </a:gsLst>
                  <a:lin ang="5400000" scaled="0"/>
                </a:gradFill>
                <a:ea typeface="Segoe UI" pitchFamily="34" charset="0"/>
                <a:cs typeface="Segoe UI" pitchFamily="34" charset="0"/>
              </a:rPr>
              <a:t>training, events, success stories</a:t>
            </a:r>
          </a:p>
        </p:txBody>
      </p:sp>
      <p:sp>
        <p:nvSpPr>
          <p:cNvPr id="86" name="Chevron 85"/>
          <p:cNvSpPr/>
          <p:nvPr/>
        </p:nvSpPr>
        <p:spPr bwMode="auto">
          <a:xfrm>
            <a:off x="2196270" y="4305188"/>
            <a:ext cx="1463040" cy="497872"/>
          </a:xfrm>
          <a:prstGeom prst="chevron">
            <a:avLst>
              <a:gd name="adj" fmla="val 43746"/>
            </a:avLst>
          </a:prstGeom>
          <a:solidFill>
            <a:schemeClr val="accent4"/>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Inform stakeholders</a:t>
            </a:r>
          </a:p>
        </p:txBody>
      </p:sp>
      <p:sp>
        <p:nvSpPr>
          <p:cNvPr id="88" name="Chevron 87"/>
          <p:cNvSpPr/>
          <p:nvPr/>
        </p:nvSpPr>
        <p:spPr bwMode="auto">
          <a:xfrm>
            <a:off x="3529923" y="4304662"/>
            <a:ext cx="1371600" cy="497872"/>
          </a:xfrm>
          <a:prstGeom prst="chevron">
            <a:avLst>
              <a:gd name="adj" fmla="val 43746"/>
            </a:avLst>
          </a:prstGeom>
          <a:solidFill>
            <a:schemeClr val="accent4"/>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dirty="0">
                <a:gradFill>
                  <a:gsLst>
                    <a:gs pos="21239">
                      <a:schemeClr val="bg1"/>
                    </a:gs>
                    <a:gs pos="62000">
                      <a:schemeClr val="bg1"/>
                    </a:gs>
                  </a:gsLst>
                  <a:lin ang="5400000" scaled="0"/>
                </a:gradFill>
                <a:ea typeface="Segoe UI" pitchFamily="34" charset="0"/>
                <a:cs typeface="Segoe UI" pitchFamily="34" charset="0"/>
              </a:rPr>
              <a:t>Identify champions</a:t>
            </a:r>
          </a:p>
        </p:txBody>
      </p:sp>
      <p:sp>
        <p:nvSpPr>
          <p:cNvPr id="90" name="Chevron 89"/>
          <p:cNvSpPr/>
          <p:nvPr/>
        </p:nvSpPr>
        <p:spPr bwMode="auto">
          <a:xfrm>
            <a:off x="4772136" y="4304662"/>
            <a:ext cx="6824472" cy="497872"/>
          </a:xfrm>
          <a:prstGeom prst="chevron">
            <a:avLst>
              <a:gd name="adj" fmla="val 43746"/>
            </a:avLst>
          </a:prstGeom>
          <a:solidFill>
            <a:schemeClr val="accent4"/>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GB" sz="1400">
                <a:gradFill>
                  <a:gsLst>
                    <a:gs pos="21239">
                      <a:schemeClr val="bg1"/>
                    </a:gs>
                    <a:gs pos="62000">
                      <a:schemeClr val="bg1"/>
                    </a:gs>
                  </a:gsLst>
                  <a:lin ang="5400000" scaled="0"/>
                </a:gradFill>
                <a:ea typeface="Segoe UI" pitchFamily="34" charset="0"/>
                <a:cs typeface="Segoe UI" pitchFamily="34" charset="0"/>
              </a:rPr>
              <a:t>Execute Champions Community</a:t>
            </a:r>
          </a:p>
        </p:txBody>
      </p:sp>
      <p:sp>
        <p:nvSpPr>
          <p:cNvPr id="30" name="Rectangle 29"/>
          <p:cNvSpPr/>
          <p:nvPr/>
        </p:nvSpPr>
        <p:spPr bwMode="auto">
          <a:xfrm rot="16200000">
            <a:off x="9509971" y="3519072"/>
            <a:ext cx="4849331" cy="5147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1921" spc="50" dirty="0">
                <a:ln w="3175">
                  <a:noFill/>
                </a:ln>
                <a:gradFill>
                  <a:gsLst>
                    <a:gs pos="17699">
                      <a:schemeClr val="tx1"/>
                    </a:gs>
                    <a:gs pos="46000">
                      <a:schemeClr val="tx1"/>
                    </a:gs>
                  </a:gsLst>
                  <a:lin ang="5400000" scaled="0"/>
                </a:gradFill>
                <a:cs typeface="Segoe UI Semilight" panose="020B0402040204020203" pitchFamily="34" charset="0"/>
              </a:rPr>
              <a:t>LAUNCH</a:t>
            </a:r>
          </a:p>
        </p:txBody>
      </p:sp>
    </p:spTree>
    <p:extLst>
      <p:ext uri="{BB962C8B-B14F-4D97-AF65-F5344CB8AC3E}">
        <p14:creationId xmlns:p14="http://schemas.microsoft.com/office/powerpoint/2010/main" val="39069510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99" y="448699"/>
            <a:ext cx="10801919" cy="603370"/>
          </a:xfrm>
        </p:spPr>
        <p:txBody>
          <a:bodyPr/>
          <a:lstStyle/>
          <a:p>
            <a:r>
              <a:rPr lang="en-GB" sz="3921" dirty="0"/>
              <a:t>The Champions program checklist</a:t>
            </a:r>
            <a:endParaRPr lang="de-CH" sz="3921" dirty="0"/>
          </a:p>
        </p:txBody>
      </p:sp>
      <p:sp>
        <p:nvSpPr>
          <p:cNvPr id="3" name="Text Placeholder 2"/>
          <p:cNvSpPr>
            <a:spLocks noGrp="1"/>
          </p:cNvSpPr>
          <p:nvPr>
            <p:ph type="body" sz="quarter" idx="4294967295"/>
          </p:nvPr>
        </p:nvSpPr>
        <p:spPr>
          <a:xfrm>
            <a:off x="1060704" y="1412046"/>
            <a:ext cx="4819417" cy="3949479"/>
          </a:xfrm>
        </p:spPr>
        <p:txBody>
          <a:bodyPr/>
          <a:lstStyle/>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Find enthusiastic and committed champions.</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Build a Microsoft Team to share updates and successes.</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Provide support materials for teams and individuals (e.g., brown bag sessions). </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Ensure a regular rhythm for discussions with the champions on what’s working and what’s not.</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Design programs to recognize and reward their efforts.</a:t>
            </a:r>
          </a:p>
        </p:txBody>
      </p:sp>
      <p:sp>
        <p:nvSpPr>
          <p:cNvPr id="4" name="Text Placeholder 3"/>
          <p:cNvSpPr>
            <a:spLocks noGrp="1"/>
          </p:cNvSpPr>
          <p:nvPr>
            <p:ph type="body" sz="quarter" idx="4294967295"/>
          </p:nvPr>
        </p:nvSpPr>
        <p:spPr>
          <a:xfrm>
            <a:off x="6693408" y="1412046"/>
            <a:ext cx="5291859" cy="3946401"/>
          </a:xfrm>
        </p:spPr>
        <p:txBody>
          <a:bodyPr/>
          <a:lstStyle/>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Communicate about the champions role and how to engage with them – remember, they are not an IT support function but business representatives.</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Incorporate Microsoft’s Microsoft 365 training resources and Microsoft 365 Learning Pathways solution into your own internal training site.</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Create contests between departments to encourage interaction using Microsoft Teams.</a:t>
            </a:r>
          </a:p>
          <a:p>
            <a:pPr marL="0" lvl="1" indent="0" defTabSz="913741" fontAlgn="base">
              <a:lnSpc>
                <a:spcPct val="110000"/>
              </a:lnSpc>
              <a:spcBef>
                <a:spcPts val="1200"/>
              </a:spcBef>
              <a:spcAft>
                <a:spcPts val="1200"/>
              </a:spcAft>
              <a:buClr>
                <a:schemeClr val="accent1"/>
              </a:buClr>
              <a:buNone/>
            </a:pPr>
            <a:r>
              <a:rPr lang="en-US" sz="1800" dirty="0">
                <a:ea typeface="Segoe UI" pitchFamily="34" charset="0"/>
                <a:cs typeface="Segoe UI" pitchFamily="34" charset="0"/>
              </a:rPr>
              <a:t>Encourage champions to continue to build their skills (</a:t>
            </a:r>
            <a:r>
              <a:rPr lang="en-US" sz="1800" dirty="0">
                <a:solidFill>
                  <a:schemeClr val="accent1"/>
                </a:solidFill>
                <a:latin typeface="+mj-lt"/>
                <a:ea typeface="Segoe UI" pitchFamily="34" charset="0"/>
                <a:cs typeface="Segoe UI" pitchFamily="34" charset="0"/>
              </a:rPr>
              <a:t>https://aka.ms/Microsoft365Champions</a:t>
            </a:r>
            <a:r>
              <a:rPr lang="en-US" sz="1800" dirty="0">
                <a:ea typeface="Segoe UI" pitchFamily="34" charset="0"/>
                <a:cs typeface="Segoe UI" pitchFamily="34" charset="0"/>
              </a:rPr>
              <a:t>)</a:t>
            </a:r>
          </a:p>
        </p:txBody>
      </p:sp>
      <p:sp>
        <p:nvSpPr>
          <p:cNvPr id="5" name="Slide Number Placeholder 4"/>
          <p:cNvSpPr>
            <a:spLocks noGrp="1"/>
          </p:cNvSpPr>
          <p:nvPr>
            <p:ph type="sldNum" sz="quarter" idx="11"/>
          </p:nvPr>
        </p:nvSpPr>
        <p:spPr/>
        <p:txBody>
          <a:bodyPr/>
          <a:lstStyle/>
          <a:p>
            <a:r>
              <a:rPr lang="en-US"/>
              <a:t>  </a:t>
            </a:r>
          </a:p>
        </p:txBody>
      </p:sp>
      <p:grpSp>
        <p:nvGrpSpPr>
          <p:cNvPr id="17" name="Group 16">
            <a:extLst>
              <a:ext uri="{FF2B5EF4-FFF2-40B4-BE49-F238E27FC236}">
                <a16:creationId xmlns:a16="http://schemas.microsoft.com/office/drawing/2014/main" id="{4286F959-4AF0-47EC-AECC-151070C01A8F}"/>
              </a:ext>
              <a:ext uri="{C183D7F6-B498-43B3-948B-1728B52AA6E4}">
                <adec:decorative xmlns:adec="http://schemas.microsoft.com/office/drawing/2017/decorative" val="1"/>
              </a:ext>
            </a:extLst>
          </p:cNvPr>
          <p:cNvGrpSpPr/>
          <p:nvPr/>
        </p:nvGrpSpPr>
        <p:grpSpPr>
          <a:xfrm>
            <a:off x="580830" y="1365490"/>
            <a:ext cx="365760" cy="3715918"/>
            <a:chOff x="580830" y="1365490"/>
            <a:chExt cx="365760" cy="3715918"/>
          </a:xfrm>
        </p:grpSpPr>
        <p:sp>
          <p:nvSpPr>
            <p:cNvPr id="6" name="TextBox 5">
              <a:extLst>
                <a:ext uri="{FF2B5EF4-FFF2-40B4-BE49-F238E27FC236}">
                  <a16:creationId xmlns:a16="http://schemas.microsoft.com/office/drawing/2014/main" id="{D2A5E466-EEDE-4855-9C70-8DDA4388AC73}"/>
                </a:ext>
              </a:extLst>
            </p:cNvPr>
            <p:cNvSpPr txBox="1"/>
            <p:nvPr/>
          </p:nvSpPr>
          <p:spPr>
            <a:xfrm>
              <a:off x="580830" y="1365490"/>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7" name="TextBox 6">
              <a:extLst>
                <a:ext uri="{FF2B5EF4-FFF2-40B4-BE49-F238E27FC236}">
                  <a16:creationId xmlns:a16="http://schemas.microsoft.com/office/drawing/2014/main" id="{082735F2-FB0A-452A-8FD9-86014973782D}"/>
                </a:ext>
              </a:extLst>
            </p:cNvPr>
            <p:cNvSpPr txBox="1"/>
            <p:nvPr/>
          </p:nvSpPr>
          <p:spPr>
            <a:xfrm>
              <a:off x="580830" y="1985169"/>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8" name="TextBox 7">
              <a:extLst>
                <a:ext uri="{FF2B5EF4-FFF2-40B4-BE49-F238E27FC236}">
                  <a16:creationId xmlns:a16="http://schemas.microsoft.com/office/drawing/2014/main" id="{26D99F89-41D1-41EB-A9DE-F20E626399A8}"/>
                </a:ext>
              </a:extLst>
            </p:cNvPr>
            <p:cNvSpPr txBox="1"/>
            <p:nvPr/>
          </p:nvSpPr>
          <p:spPr>
            <a:xfrm>
              <a:off x="580830" y="2894454"/>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9" name="TextBox 8">
              <a:extLst>
                <a:ext uri="{FF2B5EF4-FFF2-40B4-BE49-F238E27FC236}">
                  <a16:creationId xmlns:a16="http://schemas.microsoft.com/office/drawing/2014/main" id="{01E6FEF9-1564-4B47-B110-D4D1B7C232B2}"/>
                </a:ext>
              </a:extLst>
            </p:cNvPr>
            <p:cNvSpPr txBox="1"/>
            <p:nvPr/>
          </p:nvSpPr>
          <p:spPr>
            <a:xfrm>
              <a:off x="580830" y="3805051"/>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10" name="TextBox 9">
              <a:extLst>
                <a:ext uri="{FF2B5EF4-FFF2-40B4-BE49-F238E27FC236}">
                  <a16:creationId xmlns:a16="http://schemas.microsoft.com/office/drawing/2014/main" id="{C33A4F85-9FC6-4C5C-81FF-80893451CBD4}"/>
                </a:ext>
              </a:extLst>
            </p:cNvPr>
            <p:cNvSpPr txBox="1"/>
            <p:nvPr/>
          </p:nvSpPr>
          <p:spPr>
            <a:xfrm>
              <a:off x="580830" y="4715648"/>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grpSp>
      <p:grpSp>
        <p:nvGrpSpPr>
          <p:cNvPr id="18" name="Group 17">
            <a:extLst>
              <a:ext uri="{FF2B5EF4-FFF2-40B4-BE49-F238E27FC236}">
                <a16:creationId xmlns:a16="http://schemas.microsoft.com/office/drawing/2014/main" id="{A525E152-947E-4A3B-A0E3-358E2F93D8CF}"/>
              </a:ext>
              <a:ext uri="{C183D7F6-B498-43B3-948B-1728B52AA6E4}">
                <adec:decorative xmlns:adec="http://schemas.microsoft.com/office/drawing/2017/decorative" val="1"/>
              </a:ext>
            </a:extLst>
          </p:cNvPr>
          <p:cNvGrpSpPr/>
          <p:nvPr/>
        </p:nvGrpSpPr>
        <p:grpSpPr>
          <a:xfrm>
            <a:off x="6184842" y="1424716"/>
            <a:ext cx="365760" cy="3656692"/>
            <a:chOff x="6184842" y="1424716"/>
            <a:chExt cx="365760" cy="3656692"/>
          </a:xfrm>
        </p:grpSpPr>
        <p:sp>
          <p:nvSpPr>
            <p:cNvPr id="11" name="TextBox 10">
              <a:extLst>
                <a:ext uri="{FF2B5EF4-FFF2-40B4-BE49-F238E27FC236}">
                  <a16:creationId xmlns:a16="http://schemas.microsoft.com/office/drawing/2014/main" id="{CC89CB7B-B8B1-481B-A624-A7A062854E03}"/>
                </a:ext>
              </a:extLst>
            </p:cNvPr>
            <p:cNvSpPr txBox="1"/>
            <p:nvPr/>
          </p:nvSpPr>
          <p:spPr>
            <a:xfrm>
              <a:off x="6184842" y="1424716"/>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12" name="TextBox 11">
              <a:extLst>
                <a:ext uri="{FF2B5EF4-FFF2-40B4-BE49-F238E27FC236}">
                  <a16:creationId xmlns:a16="http://schemas.microsoft.com/office/drawing/2014/main" id="{63858C9D-A716-425D-9DE2-5792D6764CDF}"/>
                </a:ext>
              </a:extLst>
            </p:cNvPr>
            <p:cNvSpPr txBox="1"/>
            <p:nvPr/>
          </p:nvSpPr>
          <p:spPr>
            <a:xfrm>
              <a:off x="6184842" y="2602691"/>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13" name="TextBox 12">
              <a:extLst>
                <a:ext uri="{FF2B5EF4-FFF2-40B4-BE49-F238E27FC236}">
                  <a16:creationId xmlns:a16="http://schemas.microsoft.com/office/drawing/2014/main" id="{F16BC9E3-93A4-4CB6-954A-93359E0D5895}"/>
                </a:ext>
              </a:extLst>
            </p:cNvPr>
            <p:cNvSpPr txBox="1"/>
            <p:nvPr/>
          </p:nvSpPr>
          <p:spPr>
            <a:xfrm>
              <a:off x="6184842" y="3805051"/>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sp>
          <p:nvSpPr>
            <p:cNvPr id="14" name="TextBox 13">
              <a:extLst>
                <a:ext uri="{FF2B5EF4-FFF2-40B4-BE49-F238E27FC236}">
                  <a16:creationId xmlns:a16="http://schemas.microsoft.com/office/drawing/2014/main" id="{0E3CABB7-702C-4877-9C7F-EBC4012D2EE1}"/>
                </a:ext>
              </a:extLst>
            </p:cNvPr>
            <p:cNvSpPr txBox="1"/>
            <p:nvPr/>
          </p:nvSpPr>
          <p:spPr>
            <a:xfrm>
              <a:off x="6184842" y="4715648"/>
              <a:ext cx="365760" cy="365760"/>
            </a:xfrm>
            <a:prstGeom prst="ellipse">
              <a:avLst/>
            </a:prstGeom>
            <a:solidFill>
              <a:srgbClr val="0078D4"/>
            </a:solidFill>
          </p:spPr>
          <p:txBody>
            <a:bodyPr wrap="square" lIns="0" tIns="0" rIns="0" bIns="0" rtlCol="0">
              <a:spAutoFit/>
            </a:bodyPr>
            <a:lstStyle/>
            <a:p>
              <a:pPr algn="ctr"/>
              <a:r>
                <a:rPr lang="en-US" sz="2000" dirty="0">
                  <a:solidFill>
                    <a:schemeClr val="bg1"/>
                  </a:solidFill>
                  <a:latin typeface="+mj-lt"/>
                  <a:sym typeface="Wingdings" panose="05000000000000000000" pitchFamily="2" charset="2"/>
                </a:rPr>
                <a:t></a:t>
              </a:r>
              <a:endParaRPr lang="en-US" sz="2000" dirty="0">
                <a:solidFill>
                  <a:schemeClr val="bg1"/>
                </a:solidFill>
                <a:latin typeface="+mj-lt"/>
              </a:endParaRPr>
            </a:p>
          </p:txBody>
        </p:sp>
      </p:grpSp>
    </p:spTree>
    <p:extLst>
      <p:ext uri="{BB962C8B-B14F-4D97-AF65-F5344CB8AC3E}">
        <p14:creationId xmlns:p14="http://schemas.microsoft.com/office/powerpoint/2010/main" val="1326400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fade">
                                      <p:cBhvr>
                                        <p:cTn id="47" dur="1000"/>
                                        <p:tgtEl>
                                          <p:spTgt spid="4">
                                            <p:txEl>
                                              <p:pRg st="1" end="1"/>
                                            </p:txEl>
                                          </p:spTgt>
                                        </p:tgtEl>
                                      </p:cBhvr>
                                    </p:animEffect>
                                    <p:anim calcmode="lin" valueType="num">
                                      <p:cBhvr>
                                        <p:cTn id="4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1000"/>
                                        <p:tgtEl>
                                          <p:spTgt spid="4">
                                            <p:txEl>
                                              <p:pRg st="2" end="2"/>
                                            </p:txEl>
                                          </p:spTgt>
                                        </p:tgtEl>
                                      </p:cBhvr>
                                    </p:animEffect>
                                    <p:anim calcmode="lin" valueType="num">
                                      <p:cBhvr>
                                        <p:cTn id="5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fade">
                                      <p:cBhvr>
                                        <p:cTn id="57" dur="1000"/>
                                        <p:tgtEl>
                                          <p:spTgt spid="4">
                                            <p:txEl>
                                              <p:pRg st="3" end="3"/>
                                            </p:txEl>
                                          </p:spTgt>
                                        </p:tgtEl>
                                      </p:cBhvr>
                                    </p:animEffect>
                                    <p:anim calcmode="lin" valueType="num">
                                      <p:cBhvr>
                                        <p:cTn id="5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98E5-7E27-49EF-ABF0-6985EF91669D}"/>
              </a:ext>
            </a:extLst>
          </p:cNvPr>
          <p:cNvSpPr>
            <a:spLocks noGrp="1"/>
          </p:cNvSpPr>
          <p:nvPr>
            <p:ph type="title"/>
          </p:nvPr>
        </p:nvSpPr>
        <p:spPr/>
        <p:txBody>
          <a:bodyPr/>
          <a:lstStyle/>
          <a:p>
            <a:r>
              <a:rPr lang="en-US" dirty="0"/>
              <a:t>Lessons from the field</a:t>
            </a:r>
          </a:p>
        </p:txBody>
      </p:sp>
      <p:grpSp>
        <p:nvGrpSpPr>
          <p:cNvPr id="22" name="Group 21">
            <a:extLst>
              <a:ext uri="{FF2B5EF4-FFF2-40B4-BE49-F238E27FC236}">
                <a16:creationId xmlns:a16="http://schemas.microsoft.com/office/drawing/2014/main" id="{DDCFFD22-8359-473E-830E-0B435186B206}"/>
              </a:ext>
              <a:ext uri="{C183D7F6-B498-43B3-948B-1728B52AA6E4}">
                <adec:decorative xmlns:adec="http://schemas.microsoft.com/office/drawing/2017/decorative" val="1"/>
              </a:ext>
            </a:extLst>
          </p:cNvPr>
          <p:cNvGrpSpPr/>
          <p:nvPr/>
        </p:nvGrpSpPr>
        <p:grpSpPr>
          <a:xfrm>
            <a:off x="1046229" y="2357543"/>
            <a:ext cx="914400" cy="914400"/>
            <a:chOff x="1046229" y="2357543"/>
            <a:chExt cx="914400" cy="914400"/>
          </a:xfrm>
        </p:grpSpPr>
        <p:sp>
          <p:nvSpPr>
            <p:cNvPr id="6" name="Oval 5">
              <a:extLst>
                <a:ext uri="{FF2B5EF4-FFF2-40B4-BE49-F238E27FC236}">
                  <a16:creationId xmlns:a16="http://schemas.microsoft.com/office/drawing/2014/main" id="{5FAE46EF-3B24-427C-A7D1-720D5645302B}"/>
                </a:ext>
              </a:extLst>
            </p:cNvPr>
            <p:cNvSpPr/>
            <p:nvPr/>
          </p:nvSpPr>
          <p:spPr bwMode="auto">
            <a:xfrm>
              <a:off x="1046229" y="2357543"/>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B49187AD-6915-415E-9393-52AE3F7A2FB7}"/>
                </a:ext>
              </a:extLst>
            </p:cNvPr>
            <p:cNvPicPr>
              <a:picLocks noChangeAspect="1"/>
            </p:cNvPicPr>
            <p:nvPr/>
          </p:nvPicPr>
          <p:blipFill>
            <a:blip r:embed="rId2"/>
            <a:stretch>
              <a:fillRect/>
            </a:stretch>
          </p:blipFill>
          <p:spPr>
            <a:xfrm>
              <a:off x="1229109" y="2540423"/>
              <a:ext cx="548640" cy="548640"/>
            </a:xfrm>
            <a:prstGeom prst="rect">
              <a:avLst/>
            </a:prstGeom>
          </p:spPr>
        </p:pic>
      </p:grpSp>
      <p:sp>
        <p:nvSpPr>
          <p:cNvPr id="4" name="Rectangle 3">
            <a:extLst>
              <a:ext uri="{FF2B5EF4-FFF2-40B4-BE49-F238E27FC236}">
                <a16:creationId xmlns:a16="http://schemas.microsoft.com/office/drawing/2014/main" id="{5A90C421-5B85-47AB-99B9-B7776FD420ED}"/>
              </a:ext>
            </a:extLst>
          </p:cNvPr>
          <p:cNvSpPr/>
          <p:nvPr/>
        </p:nvSpPr>
        <p:spPr>
          <a:xfrm>
            <a:off x="251587" y="3435019"/>
            <a:ext cx="2511552" cy="883640"/>
          </a:xfrm>
          <a:prstGeom prst="rect">
            <a:avLst/>
          </a:prstGeom>
        </p:spPr>
        <p:txBody>
          <a:bodyPr wrap="square">
            <a:spAutoFit/>
          </a:bodyPr>
          <a:lstStyle/>
          <a:p>
            <a:pPr algn="ctr">
              <a:lnSpc>
                <a:spcPct val="110000"/>
              </a:lnSpc>
            </a:pPr>
            <a:r>
              <a:rPr lang="en-US" sz="1600" b="1" dirty="0">
                <a:gradFill>
                  <a:gsLst>
                    <a:gs pos="2917">
                      <a:schemeClr val="tx1"/>
                    </a:gs>
                    <a:gs pos="30000">
                      <a:schemeClr val="tx1"/>
                    </a:gs>
                  </a:gsLst>
                  <a:lin ang="5400000" scaled="0"/>
                </a:gradFill>
              </a:rPr>
              <a:t>Listen Listen Listen </a:t>
            </a:r>
            <a:r>
              <a:rPr lang="en-US" sz="1600" dirty="0">
                <a:gradFill>
                  <a:gsLst>
                    <a:gs pos="2917">
                      <a:schemeClr val="tx1"/>
                    </a:gs>
                    <a:gs pos="30000">
                      <a:schemeClr val="tx1"/>
                    </a:gs>
                  </a:gsLst>
                  <a:lin ang="5400000" scaled="0"/>
                </a:gradFill>
              </a:rPr>
              <a:t>– Champion feedback is critical for success</a:t>
            </a:r>
          </a:p>
        </p:txBody>
      </p:sp>
      <p:sp>
        <p:nvSpPr>
          <p:cNvPr id="5" name="Rectangle 4">
            <a:extLst>
              <a:ext uri="{FF2B5EF4-FFF2-40B4-BE49-F238E27FC236}">
                <a16:creationId xmlns:a16="http://schemas.microsoft.com/office/drawing/2014/main" id="{EABE433C-2CE1-45FD-A21E-0F712BE8314A}"/>
              </a:ext>
            </a:extLst>
          </p:cNvPr>
          <p:cNvSpPr/>
          <p:nvPr/>
        </p:nvSpPr>
        <p:spPr>
          <a:xfrm>
            <a:off x="2823852" y="3435019"/>
            <a:ext cx="1889760" cy="883640"/>
          </a:xfrm>
          <a:prstGeom prst="rect">
            <a:avLst/>
          </a:prstGeom>
        </p:spPr>
        <p:txBody>
          <a:bodyPr wrap="square">
            <a:spAutoFit/>
          </a:bodyPr>
          <a:lstStyle/>
          <a:p>
            <a:pPr algn="ctr">
              <a:lnSpc>
                <a:spcPct val="110000"/>
              </a:lnSpc>
            </a:pPr>
            <a:r>
              <a:rPr lang="en-US" sz="1600" dirty="0">
                <a:gradFill>
                  <a:gsLst>
                    <a:gs pos="2917">
                      <a:schemeClr val="tx1"/>
                    </a:gs>
                    <a:gs pos="30000">
                      <a:schemeClr val="tx1"/>
                    </a:gs>
                  </a:gsLst>
                  <a:lin ang="5400000" scaled="0"/>
                </a:gradFill>
              </a:rPr>
              <a:t>Have consistent champion </a:t>
            </a:r>
            <a:r>
              <a:rPr lang="en-US" sz="1600" b="1" dirty="0">
                <a:gradFill>
                  <a:gsLst>
                    <a:gs pos="2917">
                      <a:schemeClr val="tx1"/>
                    </a:gs>
                    <a:gs pos="30000">
                      <a:schemeClr val="tx1"/>
                    </a:gs>
                  </a:gsLst>
                  <a:lin ang="5400000" scaled="0"/>
                </a:gradFill>
              </a:rPr>
              <a:t>leadership</a:t>
            </a:r>
          </a:p>
        </p:txBody>
      </p:sp>
      <p:grpSp>
        <p:nvGrpSpPr>
          <p:cNvPr id="23" name="Group 22">
            <a:extLst>
              <a:ext uri="{FF2B5EF4-FFF2-40B4-BE49-F238E27FC236}">
                <a16:creationId xmlns:a16="http://schemas.microsoft.com/office/drawing/2014/main" id="{1896B7FC-A86D-4982-A988-2B9C936F3B19}"/>
              </a:ext>
              <a:ext uri="{C183D7F6-B498-43B3-948B-1728B52AA6E4}">
                <adec:decorative xmlns:adec="http://schemas.microsoft.com/office/drawing/2017/decorative" val="1"/>
              </a:ext>
            </a:extLst>
          </p:cNvPr>
          <p:cNvGrpSpPr/>
          <p:nvPr/>
        </p:nvGrpSpPr>
        <p:grpSpPr>
          <a:xfrm>
            <a:off x="3303202" y="2357543"/>
            <a:ext cx="914400" cy="914400"/>
            <a:chOff x="3303202" y="2357543"/>
            <a:chExt cx="914400" cy="914400"/>
          </a:xfrm>
        </p:grpSpPr>
        <p:sp>
          <p:nvSpPr>
            <p:cNvPr id="18" name="Oval 17">
              <a:extLst>
                <a:ext uri="{FF2B5EF4-FFF2-40B4-BE49-F238E27FC236}">
                  <a16:creationId xmlns:a16="http://schemas.microsoft.com/office/drawing/2014/main" id="{9E405F39-29A4-4DA8-9DCB-55CD0FBD4BAD}"/>
                </a:ext>
              </a:extLst>
            </p:cNvPr>
            <p:cNvSpPr/>
            <p:nvPr/>
          </p:nvSpPr>
          <p:spPr bwMode="auto">
            <a:xfrm>
              <a:off x="3303202" y="2357543"/>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7" name="Group 4">
              <a:extLst>
                <a:ext uri="{FF2B5EF4-FFF2-40B4-BE49-F238E27FC236}">
                  <a16:creationId xmlns:a16="http://schemas.microsoft.com/office/drawing/2014/main" id="{2F13BA98-1BEC-4B5C-AE42-A390B6CE76EE}"/>
                </a:ext>
              </a:extLst>
            </p:cNvPr>
            <p:cNvGrpSpPr>
              <a:grpSpLocks noChangeAspect="1"/>
            </p:cNvGrpSpPr>
            <p:nvPr/>
          </p:nvGrpSpPr>
          <p:grpSpPr bwMode="auto">
            <a:xfrm>
              <a:off x="3486082" y="2540423"/>
              <a:ext cx="548640" cy="548640"/>
              <a:chOff x="2308" y="1402"/>
              <a:chExt cx="461" cy="461"/>
            </a:xfrm>
          </p:grpSpPr>
          <p:sp>
            <p:nvSpPr>
              <p:cNvPr id="8" name="AutoShape 3">
                <a:extLst>
                  <a:ext uri="{FF2B5EF4-FFF2-40B4-BE49-F238E27FC236}">
                    <a16:creationId xmlns:a16="http://schemas.microsoft.com/office/drawing/2014/main" id="{0BB332FE-40C6-4C5B-B5D7-63DFFB78A7DB}"/>
                  </a:ext>
                </a:extLst>
              </p:cNvPr>
              <p:cNvSpPr>
                <a:spLocks noChangeAspect="1" noChangeArrowheads="1" noTextEdit="1"/>
              </p:cNvSpPr>
              <p:nvPr/>
            </p:nvSpPr>
            <p:spPr bwMode="auto">
              <a:xfrm>
                <a:off x="2308" y="1402"/>
                <a:ext cx="461"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23B004B-8EB4-4A2F-A2D7-379CC140561B}"/>
                  </a:ext>
                </a:extLst>
              </p:cNvPr>
              <p:cNvSpPr>
                <a:spLocks/>
              </p:cNvSpPr>
              <p:nvPr/>
            </p:nvSpPr>
            <p:spPr bwMode="auto">
              <a:xfrm>
                <a:off x="2471" y="1536"/>
                <a:ext cx="149" cy="62"/>
              </a:xfrm>
              <a:custGeom>
                <a:avLst/>
                <a:gdLst>
                  <a:gd name="T0" fmla="*/ 125 w 133"/>
                  <a:gd name="T1" fmla="*/ 33 h 55"/>
                  <a:gd name="T2" fmla="*/ 125 w 133"/>
                  <a:gd name="T3" fmla="*/ 33 h 55"/>
                  <a:gd name="T4" fmla="*/ 110 w 133"/>
                  <a:gd name="T5" fmla="*/ 16 h 55"/>
                  <a:gd name="T6" fmla="*/ 90 w 133"/>
                  <a:gd name="T7" fmla="*/ 5 h 55"/>
                  <a:gd name="T8" fmla="*/ 67 w 133"/>
                  <a:gd name="T9" fmla="*/ 0 h 55"/>
                  <a:gd name="T10" fmla="*/ 44 w 133"/>
                  <a:gd name="T11" fmla="*/ 5 h 55"/>
                  <a:gd name="T12" fmla="*/ 24 w 133"/>
                  <a:gd name="T13" fmla="*/ 16 h 55"/>
                  <a:gd name="T14" fmla="*/ 9 w 133"/>
                  <a:gd name="T15" fmla="*/ 33 h 55"/>
                  <a:gd name="T16" fmla="*/ 0 w 133"/>
                  <a:gd name="T17" fmla="*/ 55 h 55"/>
                  <a:gd name="T18" fmla="*/ 133 w 133"/>
                  <a:gd name="T19" fmla="*/ 55 h 55"/>
                  <a:gd name="T20" fmla="*/ 125 w 133"/>
                  <a:gd name="T21"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55">
                    <a:moveTo>
                      <a:pt x="125" y="33"/>
                    </a:moveTo>
                    <a:lnTo>
                      <a:pt x="125" y="33"/>
                    </a:lnTo>
                    <a:cubicBezTo>
                      <a:pt x="121" y="26"/>
                      <a:pt x="116" y="21"/>
                      <a:pt x="110" y="16"/>
                    </a:cubicBezTo>
                    <a:cubicBezTo>
                      <a:pt x="104" y="11"/>
                      <a:pt x="97" y="7"/>
                      <a:pt x="90" y="5"/>
                    </a:cubicBezTo>
                    <a:cubicBezTo>
                      <a:pt x="83" y="2"/>
                      <a:pt x="75" y="0"/>
                      <a:pt x="67" y="0"/>
                    </a:cubicBezTo>
                    <a:cubicBezTo>
                      <a:pt x="59" y="0"/>
                      <a:pt x="51" y="2"/>
                      <a:pt x="44" y="5"/>
                    </a:cubicBezTo>
                    <a:cubicBezTo>
                      <a:pt x="36" y="7"/>
                      <a:pt x="30" y="11"/>
                      <a:pt x="24" y="16"/>
                    </a:cubicBezTo>
                    <a:cubicBezTo>
                      <a:pt x="18" y="21"/>
                      <a:pt x="13" y="26"/>
                      <a:pt x="9" y="33"/>
                    </a:cubicBezTo>
                    <a:cubicBezTo>
                      <a:pt x="5" y="40"/>
                      <a:pt x="2" y="47"/>
                      <a:pt x="0" y="55"/>
                    </a:cubicBezTo>
                    <a:lnTo>
                      <a:pt x="133" y="55"/>
                    </a:lnTo>
                    <a:cubicBezTo>
                      <a:pt x="132" y="47"/>
                      <a:pt x="129" y="40"/>
                      <a:pt x="125" y="33"/>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542BC25E-3628-4CB3-A786-4DCE20393A2B}"/>
                  </a:ext>
                </a:extLst>
              </p:cNvPr>
              <p:cNvSpPr>
                <a:spLocks/>
              </p:cNvSpPr>
              <p:nvPr/>
            </p:nvSpPr>
            <p:spPr bwMode="auto">
              <a:xfrm>
                <a:off x="2382" y="1628"/>
                <a:ext cx="327" cy="208"/>
              </a:xfrm>
              <a:custGeom>
                <a:avLst/>
                <a:gdLst>
                  <a:gd name="T0" fmla="*/ 0 w 293"/>
                  <a:gd name="T1" fmla="*/ 0 h 186"/>
                  <a:gd name="T2" fmla="*/ 0 w 293"/>
                  <a:gd name="T3" fmla="*/ 0 h 186"/>
                  <a:gd name="T4" fmla="*/ 0 w 293"/>
                  <a:gd name="T5" fmla="*/ 26 h 186"/>
                  <a:gd name="T6" fmla="*/ 53 w 293"/>
                  <a:gd name="T7" fmla="*/ 26 h 186"/>
                  <a:gd name="T8" fmla="*/ 53 w 293"/>
                  <a:gd name="T9" fmla="*/ 186 h 186"/>
                  <a:gd name="T10" fmla="*/ 240 w 293"/>
                  <a:gd name="T11" fmla="*/ 186 h 186"/>
                  <a:gd name="T12" fmla="*/ 240 w 293"/>
                  <a:gd name="T13" fmla="*/ 26 h 186"/>
                  <a:gd name="T14" fmla="*/ 293 w 293"/>
                  <a:gd name="T15" fmla="*/ 26 h 186"/>
                  <a:gd name="T16" fmla="*/ 293 w 293"/>
                  <a:gd name="T17" fmla="*/ 0 h 186"/>
                  <a:gd name="T18" fmla="*/ 0 w 293"/>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186">
                    <a:moveTo>
                      <a:pt x="0" y="0"/>
                    </a:moveTo>
                    <a:lnTo>
                      <a:pt x="0" y="0"/>
                    </a:lnTo>
                    <a:lnTo>
                      <a:pt x="0" y="26"/>
                    </a:lnTo>
                    <a:lnTo>
                      <a:pt x="53" y="26"/>
                    </a:lnTo>
                    <a:lnTo>
                      <a:pt x="53" y="186"/>
                    </a:lnTo>
                    <a:lnTo>
                      <a:pt x="240" y="186"/>
                    </a:lnTo>
                    <a:lnTo>
                      <a:pt x="240" y="26"/>
                    </a:lnTo>
                    <a:lnTo>
                      <a:pt x="293" y="26"/>
                    </a:lnTo>
                    <a:lnTo>
                      <a:pt x="293" y="0"/>
                    </a:lnTo>
                    <a:lnTo>
                      <a:pt x="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51087565-F8F8-4700-9410-27C00E459FCE}"/>
                  </a:ext>
                </a:extLst>
              </p:cNvPr>
              <p:cNvSpPr>
                <a:spLocks/>
              </p:cNvSpPr>
              <p:nvPr/>
            </p:nvSpPr>
            <p:spPr bwMode="auto">
              <a:xfrm>
                <a:off x="2501" y="1433"/>
                <a:ext cx="90" cy="90"/>
              </a:xfrm>
              <a:custGeom>
                <a:avLst/>
                <a:gdLst>
                  <a:gd name="T0" fmla="*/ 40 w 80"/>
                  <a:gd name="T1" fmla="*/ 80 h 80"/>
                  <a:gd name="T2" fmla="*/ 40 w 80"/>
                  <a:gd name="T3" fmla="*/ 80 h 80"/>
                  <a:gd name="T4" fmla="*/ 80 w 80"/>
                  <a:gd name="T5" fmla="*/ 40 h 80"/>
                  <a:gd name="T6" fmla="*/ 40 w 80"/>
                  <a:gd name="T7" fmla="*/ 0 h 80"/>
                  <a:gd name="T8" fmla="*/ 0 w 80"/>
                  <a:gd name="T9" fmla="*/ 40 h 80"/>
                  <a:gd name="T10" fmla="*/ 4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2" name="Rectangle 11">
            <a:extLst>
              <a:ext uri="{FF2B5EF4-FFF2-40B4-BE49-F238E27FC236}">
                <a16:creationId xmlns:a16="http://schemas.microsoft.com/office/drawing/2014/main" id="{48DA06F6-D30F-4AE8-A979-972BFBC14113}"/>
              </a:ext>
            </a:extLst>
          </p:cNvPr>
          <p:cNvSpPr/>
          <p:nvPr/>
        </p:nvSpPr>
        <p:spPr>
          <a:xfrm>
            <a:off x="4944479" y="3436281"/>
            <a:ext cx="2145792" cy="883640"/>
          </a:xfrm>
          <a:prstGeom prst="rect">
            <a:avLst/>
          </a:prstGeom>
        </p:spPr>
        <p:txBody>
          <a:bodyPr wrap="square">
            <a:spAutoFit/>
          </a:bodyPr>
          <a:lstStyle/>
          <a:p>
            <a:pPr algn="ctr">
              <a:lnSpc>
                <a:spcPct val="110000"/>
              </a:lnSpc>
            </a:pPr>
            <a:r>
              <a:rPr lang="en-US" sz="1600" b="1" dirty="0">
                <a:gradFill>
                  <a:gsLst>
                    <a:gs pos="2917">
                      <a:schemeClr val="tx1"/>
                    </a:gs>
                    <a:gs pos="30000">
                      <a:schemeClr val="tx1"/>
                    </a:gs>
                  </a:gsLst>
                  <a:lin ang="5400000" scaled="0"/>
                </a:gradFill>
              </a:rPr>
              <a:t>Reward</a:t>
            </a:r>
            <a:r>
              <a:rPr lang="en-US" sz="1600" dirty="0">
                <a:gradFill>
                  <a:gsLst>
                    <a:gs pos="2917">
                      <a:schemeClr val="tx1"/>
                    </a:gs>
                    <a:gs pos="30000">
                      <a:schemeClr val="tx1"/>
                    </a:gs>
                  </a:gsLst>
                  <a:lin ang="5400000" scaled="0"/>
                </a:gradFill>
              </a:rPr>
              <a:t> your champions for maximum impact</a:t>
            </a:r>
          </a:p>
        </p:txBody>
      </p:sp>
      <p:grpSp>
        <p:nvGrpSpPr>
          <p:cNvPr id="24" name="Group 23">
            <a:extLst>
              <a:ext uri="{FF2B5EF4-FFF2-40B4-BE49-F238E27FC236}">
                <a16:creationId xmlns:a16="http://schemas.microsoft.com/office/drawing/2014/main" id="{876F6C51-7DF4-477A-AB63-7EEF0E7A803B}"/>
              </a:ext>
              <a:ext uri="{C183D7F6-B498-43B3-948B-1728B52AA6E4}">
                <adec:decorative xmlns:adec="http://schemas.microsoft.com/office/drawing/2017/decorative" val="1"/>
              </a:ext>
            </a:extLst>
          </p:cNvPr>
          <p:cNvGrpSpPr/>
          <p:nvPr/>
        </p:nvGrpSpPr>
        <p:grpSpPr>
          <a:xfrm>
            <a:off x="5560175" y="2357543"/>
            <a:ext cx="914400" cy="914400"/>
            <a:chOff x="5560175" y="2357543"/>
            <a:chExt cx="914400" cy="914400"/>
          </a:xfrm>
        </p:grpSpPr>
        <p:sp>
          <p:nvSpPr>
            <p:cNvPr id="19" name="Oval 18">
              <a:extLst>
                <a:ext uri="{FF2B5EF4-FFF2-40B4-BE49-F238E27FC236}">
                  <a16:creationId xmlns:a16="http://schemas.microsoft.com/office/drawing/2014/main" id="{D858128A-8E09-4966-8373-5DF53D02B914}"/>
                </a:ext>
              </a:extLst>
            </p:cNvPr>
            <p:cNvSpPr/>
            <p:nvPr/>
          </p:nvSpPr>
          <p:spPr bwMode="auto">
            <a:xfrm>
              <a:off x="5560175" y="2357543"/>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FF4C28FE-73DF-4161-AA5D-69D48C137077}"/>
                </a:ext>
              </a:extLst>
            </p:cNvPr>
            <p:cNvPicPr>
              <a:picLocks noChangeAspect="1"/>
            </p:cNvPicPr>
            <p:nvPr/>
          </p:nvPicPr>
          <p:blipFill>
            <a:blip r:embed="rId3"/>
            <a:stretch>
              <a:fillRect/>
            </a:stretch>
          </p:blipFill>
          <p:spPr>
            <a:xfrm>
              <a:off x="5743055" y="2540423"/>
              <a:ext cx="548640" cy="548640"/>
            </a:xfrm>
            <a:prstGeom prst="rect">
              <a:avLst/>
            </a:prstGeom>
          </p:spPr>
        </p:pic>
      </p:grpSp>
      <p:sp>
        <p:nvSpPr>
          <p:cNvPr id="14" name="Rectangle 13">
            <a:extLst>
              <a:ext uri="{FF2B5EF4-FFF2-40B4-BE49-F238E27FC236}">
                <a16:creationId xmlns:a16="http://schemas.microsoft.com/office/drawing/2014/main" id="{38060D4C-A0CD-4DDB-9185-77A498956F11}"/>
              </a:ext>
            </a:extLst>
          </p:cNvPr>
          <p:cNvSpPr/>
          <p:nvPr/>
        </p:nvSpPr>
        <p:spPr>
          <a:xfrm>
            <a:off x="7433100" y="3435019"/>
            <a:ext cx="1682496" cy="1154483"/>
          </a:xfrm>
          <a:prstGeom prst="rect">
            <a:avLst/>
          </a:prstGeom>
        </p:spPr>
        <p:txBody>
          <a:bodyPr wrap="square">
            <a:spAutoFit/>
          </a:bodyPr>
          <a:lstStyle/>
          <a:p>
            <a:pPr algn="ctr">
              <a:lnSpc>
                <a:spcPct val="110000"/>
              </a:lnSpc>
            </a:pPr>
            <a:r>
              <a:rPr lang="en-US" sz="1600" dirty="0">
                <a:gradFill>
                  <a:gsLst>
                    <a:gs pos="2917">
                      <a:schemeClr val="tx1"/>
                    </a:gs>
                    <a:gs pos="30000">
                      <a:schemeClr val="tx1"/>
                    </a:gs>
                  </a:gsLst>
                  <a:lin ang="5400000" scaled="0"/>
                </a:gradFill>
              </a:rPr>
              <a:t>Create </a:t>
            </a:r>
            <a:r>
              <a:rPr lang="en-US" sz="1600" b="1" dirty="0">
                <a:gradFill>
                  <a:gsLst>
                    <a:gs pos="2917">
                      <a:schemeClr val="tx1"/>
                    </a:gs>
                    <a:gs pos="30000">
                      <a:schemeClr val="tx1"/>
                    </a:gs>
                  </a:gsLst>
                  <a:lin ang="5400000" scaled="0"/>
                </a:gradFill>
              </a:rPr>
              <a:t>themes</a:t>
            </a:r>
            <a:r>
              <a:rPr lang="en-US" sz="1600" dirty="0">
                <a:gradFill>
                  <a:gsLst>
                    <a:gs pos="2917">
                      <a:schemeClr val="tx1"/>
                    </a:gs>
                    <a:gs pos="30000">
                      <a:schemeClr val="tx1"/>
                    </a:gs>
                  </a:gsLst>
                  <a:lin ang="5400000" scaled="0"/>
                </a:gradFill>
              </a:rPr>
              <a:t> to focus champions and end users</a:t>
            </a:r>
          </a:p>
        </p:txBody>
      </p:sp>
      <p:grpSp>
        <p:nvGrpSpPr>
          <p:cNvPr id="25" name="Group 24">
            <a:extLst>
              <a:ext uri="{FF2B5EF4-FFF2-40B4-BE49-F238E27FC236}">
                <a16:creationId xmlns:a16="http://schemas.microsoft.com/office/drawing/2014/main" id="{6DCC5E51-426E-449F-8FE2-B6381DEB26AA}"/>
              </a:ext>
              <a:ext uri="{C183D7F6-B498-43B3-948B-1728B52AA6E4}">
                <adec:decorative xmlns:adec="http://schemas.microsoft.com/office/drawing/2017/decorative" val="1"/>
              </a:ext>
            </a:extLst>
          </p:cNvPr>
          <p:cNvGrpSpPr/>
          <p:nvPr/>
        </p:nvGrpSpPr>
        <p:grpSpPr>
          <a:xfrm>
            <a:off x="7817148" y="2357543"/>
            <a:ext cx="914400" cy="914400"/>
            <a:chOff x="7817148" y="2357543"/>
            <a:chExt cx="914400" cy="914400"/>
          </a:xfrm>
        </p:grpSpPr>
        <p:sp>
          <p:nvSpPr>
            <p:cNvPr id="20" name="Oval 19">
              <a:extLst>
                <a:ext uri="{FF2B5EF4-FFF2-40B4-BE49-F238E27FC236}">
                  <a16:creationId xmlns:a16="http://schemas.microsoft.com/office/drawing/2014/main" id="{7387E4B7-4860-4B86-891B-B21B6190138A}"/>
                </a:ext>
              </a:extLst>
            </p:cNvPr>
            <p:cNvSpPr/>
            <p:nvPr/>
          </p:nvSpPr>
          <p:spPr bwMode="auto">
            <a:xfrm>
              <a:off x="7817148" y="2357543"/>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12329B2D-534A-4260-B1AE-ECF2094F602C}"/>
                </a:ext>
              </a:extLst>
            </p:cNvPr>
            <p:cNvPicPr>
              <a:picLocks noChangeAspect="1"/>
            </p:cNvPicPr>
            <p:nvPr/>
          </p:nvPicPr>
          <p:blipFill>
            <a:blip r:embed="rId4"/>
            <a:stretch>
              <a:fillRect/>
            </a:stretch>
          </p:blipFill>
          <p:spPr>
            <a:xfrm>
              <a:off x="8000028" y="2540423"/>
              <a:ext cx="548640" cy="548640"/>
            </a:xfrm>
            <a:prstGeom prst="rect">
              <a:avLst/>
            </a:prstGeom>
          </p:spPr>
        </p:pic>
      </p:grpSp>
      <p:sp>
        <p:nvSpPr>
          <p:cNvPr id="16" name="Rectangle 15">
            <a:extLst>
              <a:ext uri="{FF2B5EF4-FFF2-40B4-BE49-F238E27FC236}">
                <a16:creationId xmlns:a16="http://schemas.microsoft.com/office/drawing/2014/main" id="{203B9332-AFD6-43C0-B9AA-F015CA17D16C}"/>
              </a:ext>
            </a:extLst>
          </p:cNvPr>
          <p:cNvSpPr/>
          <p:nvPr/>
        </p:nvSpPr>
        <p:spPr>
          <a:xfrm>
            <a:off x="9184103" y="3429000"/>
            <a:ext cx="2694432" cy="1154483"/>
          </a:xfrm>
          <a:prstGeom prst="rect">
            <a:avLst/>
          </a:prstGeom>
        </p:spPr>
        <p:txBody>
          <a:bodyPr wrap="square">
            <a:spAutoFit/>
          </a:bodyPr>
          <a:lstStyle/>
          <a:p>
            <a:pPr algn="ctr">
              <a:lnSpc>
                <a:spcPct val="110000"/>
              </a:lnSpc>
            </a:pPr>
            <a:r>
              <a:rPr lang="en-US" sz="1600" b="1" dirty="0">
                <a:gradFill>
                  <a:gsLst>
                    <a:gs pos="2917">
                      <a:schemeClr val="tx1"/>
                    </a:gs>
                    <a:gs pos="30000">
                      <a:schemeClr val="tx1"/>
                    </a:gs>
                  </a:gsLst>
                  <a:lin ang="5400000" scaled="0"/>
                </a:gradFill>
              </a:rPr>
              <a:t>Join</a:t>
            </a:r>
            <a:r>
              <a:rPr lang="en-US" sz="1600" dirty="0">
                <a:gradFill>
                  <a:gsLst>
                    <a:gs pos="2917">
                      <a:schemeClr val="tx1"/>
                    </a:gs>
                    <a:gs pos="30000">
                      <a:schemeClr val="tx1"/>
                    </a:gs>
                  </a:gsLst>
                  <a:lin ang="5400000" scaled="0"/>
                </a:gradFill>
              </a:rPr>
              <a:t> the </a:t>
            </a:r>
            <a:r>
              <a:rPr lang="en-US" sz="1600" dirty="0">
                <a:gradFill>
                  <a:gsLst>
                    <a:gs pos="2917">
                      <a:schemeClr val="tx1"/>
                    </a:gs>
                    <a:gs pos="30000">
                      <a:schemeClr val="tx1"/>
                    </a:gs>
                  </a:gsLst>
                  <a:lin ang="5400000" scaled="0"/>
                </a:gradFill>
                <a:hlinkClick r:id="rId5"/>
              </a:rPr>
              <a:t>Microsoft Champion Program</a:t>
            </a:r>
            <a:r>
              <a:rPr lang="en-US" sz="1600" dirty="0">
                <a:gradFill>
                  <a:gsLst>
                    <a:gs pos="2917">
                      <a:schemeClr val="tx1"/>
                    </a:gs>
                    <a:gs pos="30000">
                      <a:schemeClr val="tx1"/>
                    </a:gs>
                  </a:gsLst>
                  <a:lin ang="5400000" scaled="0"/>
                </a:gradFill>
              </a:rPr>
              <a:t> to gain access to resources for additional content</a:t>
            </a:r>
          </a:p>
        </p:txBody>
      </p:sp>
      <p:grpSp>
        <p:nvGrpSpPr>
          <p:cNvPr id="26" name="Group 25">
            <a:extLst>
              <a:ext uri="{FF2B5EF4-FFF2-40B4-BE49-F238E27FC236}">
                <a16:creationId xmlns:a16="http://schemas.microsoft.com/office/drawing/2014/main" id="{CBA6DE88-950E-4B43-8F1F-0611AC3A254E}"/>
              </a:ext>
              <a:ext uri="{C183D7F6-B498-43B3-948B-1728B52AA6E4}">
                <adec:decorative xmlns:adec="http://schemas.microsoft.com/office/drawing/2017/decorative" val="1"/>
              </a:ext>
            </a:extLst>
          </p:cNvPr>
          <p:cNvGrpSpPr/>
          <p:nvPr/>
        </p:nvGrpSpPr>
        <p:grpSpPr>
          <a:xfrm>
            <a:off x="10074119" y="2357543"/>
            <a:ext cx="914400" cy="914400"/>
            <a:chOff x="10074119" y="2357543"/>
            <a:chExt cx="914400" cy="914400"/>
          </a:xfrm>
        </p:grpSpPr>
        <p:sp>
          <p:nvSpPr>
            <p:cNvPr id="21" name="Oval 20">
              <a:extLst>
                <a:ext uri="{FF2B5EF4-FFF2-40B4-BE49-F238E27FC236}">
                  <a16:creationId xmlns:a16="http://schemas.microsoft.com/office/drawing/2014/main" id="{2D8CC2AB-29EF-4C0F-85BE-698934A8BB54}"/>
                </a:ext>
              </a:extLst>
            </p:cNvPr>
            <p:cNvSpPr/>
            <p:nvPr/>
          </p:nvSpPr>
          <p:spPr bwMode="auto">
            <a:xfrm>
              <a:off x="10074119" y="2357543"/>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EB25EF08-EDBA-4453-9382-064CF33F33DE}"/>
                </a:ext>
              </a:extLst>
            </p:cNvPr>
            <p:cNvPicPr>
              <a:picLocks noChangeAspect="1"/>
            </p:cNvPicPr>
            <p:nvPr/>
          </p:nvPicPr>
          <p:blipFill>
            <a:blip r:embed="rId6"/>
            <a:stretch>
              <a:fillRect/>
            </a:stretch>
          </p:blipFill>
          <p:spPr>
            <a:xfrm>
              <a:off x="10256999" y="2540423"/>
              <a:ext cx="548640" cy="548640"/>
            </a:xfrm>
            <a:prstGeom prst="rect">
              <a:avLst/>
            </a:prstGeom>
          </p:spPr>
        </p:pic>
      </p:grpSp>
    </p:spTree>
    <p:extLst>
      <p:ext uri="{BB962C8B-B14F-4D97-AF65-F5344CB8AC3E}">
        <p14:creationId xmlns:p14="http://schemas.microsoft.com/office/powerpoint/2010/main" val="21225670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icture 250" descr="A picture containing object&#10;&#10;Description automatically generated">
            <a:extLst>
              <a:ext uri="{FF2B5EF4-FFF2-40B4-BE49-F238E27FC236}">
                <a16:creationId xmlns:a16="http://schemas.microsoft.com/office/drawing/2014/main" id="{D30599DF-53C9-4C92-83DB-1A4504CB663E}"/>
              </a:ext>
            </a:extLst>
          </p:cNvPr>
          <p:cNvPicPr>
            <a:picLocks noChangeAspect="1"/>
          </p:cNvPicPr>
          <p:nvPr/>
        </p:nvPicPr>
        <p:blipFill>
          <a:blip r:embed="rId4"/>
          <a:stretch>
            <a:fillRect/>
          </a:stretch>
        </p:blipFill>
        <p:spPr>
          <a:xfrm>
            <a:off x="5709664" y="1369755"/>
            <a:ext cx="340244" cy="340243"/>
          </a:xfrm>
          <a:prstGeom prst="rect">
            <a:avLst/>
          </a:prstGeom>
          <a:noFill/>
          <a:ln w="12700" cap="flat">
            <a:noFill/>
            <a:prstDash val="dash"/>
            <a:miter/>
          </a:ln>
        </p:spPr>
      </p:pic>
      <p:pic>
        <p:nvPicPr>
          <p:cNvPr id="269" name="Picture 268" descr="MyAnalytics app icon">
            <a:extLst>
              <a:ext uri="{FF2B5EF4-FFF2-40B4-BE49-F238E27FC236}">
                <a16:creationId xmlns:a16="http://schemas.microsoft.com/office/drawing/2014/main" id="{AF81937B-57A0-4362-945C-F3EDA5FE7F4B}"/>
              </a:ext>
            </a:extLst>
          </p:cNvPr>
          <p:cNvPicPr>
            <a:picLocks noChangeAspect="1"/>
          </p:cNvPicPr>
          <p:nvPr/>
        </p:nvPicPr>
        <p:blipFill>
          <a:blip r:embed="rId5"/>
          <a:stretch>
            <a:fillRect/>
          </a:stretch>
        </p:blipFill>
        <p:spPr>
          <a:xfrm>
            <a:off x="5540941" y="5248604"/>
            <a:ext cx="258231" cy="258231"/>
          </a:xfrm>
          <a:prstGeom prst="rect">
            <a:avLst/>
          </a:prstGeom>
        </p:spPr>
      </p:pic>
      <p:grpSp>
        <p:nvGrpSpPr>
          <p:cNvPr id="47" name="Group 46" descr="Graphic of Community">
            <a:extLst>
              <a:ext uri="{FF2B5EF4-FFF2-40B4-BE49-F238E27FC236}">
                <a16:creationId xmlns:a16="http://schemas.microsoft.com/office/drawing/2014/main" id="{8FAAF688-07D6-4A6D-B6F0-37AA21AAFB83}"/>
              </a:ext>
            </a:extLst>
          </p:cNvPr>
          <p:cNvGrpSpPr/>
          <p:nvPr/>
        </p:nvGrpSpPr>
        <p:grpSpPr>
          <a:xfrm>
            <a:off x="9501532" y="3274375"/>
            <a:ext cx="1279873" cy="1505814"/>
            <a:chOff x="9529536" y="2999821"/>
            <a:chExt cx="2047612" cy="2409086"/>
          </a:xfrm>
        </p:grpSpPr>
        <p:sp>
          <p:nvSpPr>
            <p:cNvPr id="48" name="Freeform: Shape 47">
              <a:extLst>
                <a:ext uri="{FF2B5EF4-FFF2-40B4-BE49-F238E27FC236}">
                  <a16:creationId xmlns:a16="http://schemas.microsoft.com/office/drawing/2014/main" id="{B962256A-A0F5-4299-8784-02A257639848}"/>
                </a:ext>
              </a:extLst>
            </p:cNvPr>
            <p:cNvSpPr/>
            <p:nvPr/>
          </p:nvSpPr>
          <p:spPr>
            <a:xfrm>
              <a:off x="9529536" y="5014936"/>
              <a:ext cx="1967539" cy="393971"/>
            </a:xfrm>
            <a:custGeom>
              <a:avLst/>
              <a:gdLst>
                <a:gd name="connsiteX0" fmla="*/ 1265861 w 1265997"/>
                <a:gd name="connsiteY0" fmla="*/ 343903 h 344859"/>
                <a:gd name="connsiteX1" fmla="*/ 4538 w 1265997"/>
                <a:gd name="connsiteY1" fmla="*/ 343903 h 344859"/>
                <a:gd name="connsiteX2" fmla="*/ 4538 w 1265997"/>
                <a:gd name="connsiteY2" fmla="*/ 4538 h 344859"/>
                <a:gd name="connsiteX3" fmla="*/ 1265861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61" y="343903"/>
                  </a:moveTo>
                  <a:lnTo>
                    <a:pt x="4538" y="343903"/>
                  </a:lnTo>
                  <a:lnTo>
                    <a:pt x="4538" y="4538"/>
                  </a:lnTo>
                  <a:lnTo>
                    <a:pt x="1265861" y="4538"/>
                  </a:lnTo>
                  <a:close/>
                </a:path>
              </a:pathLst>
            </a:custGeom>
            <a:noFill/>
            <a:ln w="12700" cap="flat">
              <a:noFill/>
              <a:prstDash val="solid"/>
              <a:miter/>
            </a:ln>
          </p:spPr>
          <p:txBody>
            <a:bodyPr rtlCol="0" anchor="ctr"/>
            <a:lstStyle/>
            <a:p>
              <a:pPr algn="ctr" defTabSz="914225">
                <a:defRPr/>
              </a:pPr>
              <a:r>
                <a:rPr lang="en-AU" sz="1400" dirty="0">
                  <a:solidFill>
                    <a:srgbClr val="0078D4"/>
                  </a:solidFill>
                  <a:latin typeface="Segoe UI Semibold" panose="020B0702040204020203" pitchFamily="34" charset="0"/>
                  <a:cs typeface="Segoe UI Semibold" panose="020B0702040204020203" pitchFamily="34" charset="0"/>
                </a:rPr>
                <a:t>Community</a:t>
              </a:r>
            </a:p>
          </p:txBody>
        </p:sp>
        <p:sp>
          <p:nvSpPr>
            <p:cNvPr id="49" name="Freeform: Shape 48">
              <a:extLst>
                <a:ext uri="{FF2B5EF4-FFF2-40B4-BE49-F238E27FC236}">
                  <a16:creationId xmlns:a16="http://schemas.microsoft.com/office/drawing/2014/main" id="{02BE7AC7-32DF-4F90-A531-F7C361ACDFDF}"/>
                </a:ext>
              </a:extLst>
            </p:cNvPr>
            <p:cNvSpPr/>
            <p:nvPr/>
          </p:nvSpPr>
          <p:spPr>
            <a:xfrm>
              <a:off x="9529536" y="2999821"/>
              <a:ext cx="2047612" cy="2047612"/>
            </a:xfrm>
            <a:custGeom>
              <a:avLst/>
              <a:gdLst>
                <a:gd name="connsiteX0" fmla="*/ 13613 w 1792362"/>
                <a:gd name="connsiteY0" fmla="*/ 897086 h 1792362"/>
                <a:gd name="connsiteX1" fmla="*/ 897086 w 1792362"/>
                <a:gd name="connsiteY1" fmla="*/ 13613 h 1792362"/>
                <a:gd name="connsiteX2" fmla="*/ 1780560 w 1792362"/>
                <a:gd name="connsiteY2" fmla="*/ 897086 h 1792362"/>
                <a:gd name="connsiteX3" fmla="*/ 897086 w 1792362"/>
                <a:gd name="connsiteY3" fmla="*/ 1780554 h 1792362"/>
                <a:gd name="connsiteX4" fmla="*/ 13613 w 1792362"/>
                <a:gd name="connsiteY4" fmla="*/ 897086 h 179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362" h="1792362">
                  <a:moveTo>
                    <a:pt x="13613" y="897086"/>
                  </a:moveTo>
                  <a:cubicBezTo>
                    <a:pt x="13613" y="409160"/>
                    <a:pt x="409154" y="13613"/>
                    <a:pt x="897086" y="13613"/>
                  </a:cubicBezTo>
                  <a:cubicBezTo>
                    <a:pt x="1385013" y="13613"/>
                    <a:pt x="1780560" y="409160"/>
                    <a:pt x="1780560" y="897086"/>
                  </a:cubicBezTo>
                  <a:cubicBezTo>
                    <a:pt x="1780560" y="1385007"/>
                    <a:pt x="1385013" y="1780554"/>
                    <a:pt x="897086" y="1780554"/>
                  </a:cubicBezTo>
                  <a:cubicBezTo>
                    <a:pt x="409154" y="1780554"/>
                    <a:pt x="13613" y="1385007"/>
                    <a:pt x="13613" y="897086"/>
                  </a:cubicBezTo>
                  <a:close/>
                </a:path>
              </a:pathLst>
            </a:custGeom>
            <a:noFill/>
            <a:ln w="12700" cap="flat">
              <a:solidFill>
                <a:schemeClr val="tx1">
                  <a:lumMod val="50000"/>
                  <a:lumOff val="50000"/>
                </a:schemeClr>
              </a:solidFill>
              <a:prstDash val="dash"/>
              <a:miter/>
            </a:ln>
          </p:spPr>
          <p:txBody>
            <a:bodyPr rtlCol="0" anchor="ctr"/>
            <a:lstStyle/>
            <a:p>
              <a:pPr defTabSz="914225">
                <a:defRPr/>
              </a:pPr>
              <a:endParaRPr lang="en-AU" sz="1730">
                <a:solidFill>
                  <a:prstClr val="black"/>
                </a:solidFill>
                <a:latin typeface="Calibri" panose="020F0502020204030204"/>
              </a:endParaRPr>
            </a:p>
          </p:txBody>
        </p:sp>
        <p:sp>
          <p:nvSpPr>
            <p:cNvPr id="50" name="Oval 49">
              <a:extLst>
                <a:ext uri="{FF2B5EF4-FFF2-40B4-BE49-F238E27FC236}">
                  <a16:creationId xmlns:a16="http://schemas.microsoft.com/office/drawing/2014/main" id="{47D33E5C-F5FA-4007-AC0E-F5F72B7738C8}"/>
                </a:ext>
              </a:extLst>
            </p:cNvPr>
            <p:cNvSpPr/>
            <p:nvPr/>
          </p:nvSpPr>
          <p:spPr bwMode="auto">
            <a:xfrm>
              <a:off x="10050422" y="3520707"/>
              <a:ext cx="1005840" cy="1005840"/>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1" name="Graphic 50" descr="Group of people">
              <a:extLst>
                <a:ext uri="{FF2B5EF4-FFF2-40B4-BE49-F238E27FC236}">
                  <a16:creationId xmlns:a16="http://schemas.microsoft.com/office/drawing/2014/main" id="{D363A082-D904-4D1E-82F1-26C4284B5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87582" y="3657867"/>
              <a:ext cx="731520" cy="731520"/>
            </a:xfrm>
            <a:prstGeom prst="rect">
              <a:avLst/>
            </a:prstGeom>
          </p:spPr>
        </p:pic>
      </p:grpSp>
      <p:grpSp>
        <p:nvGrpSpPr>
          <p:cNvPr id="53" name="Group 52">
            <a:extLst>
              <a:ext uri="{FF2B5EF4-FFF2-40B4-BE49-F238E27FC236}">
                <a16:creationId xmlns:a16="http://schemas.microsoft.com/office/drawing/2014/main" id="{FE612C09-BF4C-4A91-874E-E70B011D0D0E}"/>
              </a:ext>
              <a:ext uri="{C183D7F6-B498-43B3-948B-1728B52AA6E4}">
                <adec:decorative xmlns:adec="http://schemas.microsoft.com/office/drawing/2017/decorative" val="1"/>
              </a:ext>
            </a:extLst>
          </p:cNvPr>
          <p:cNvGrpSpPr/>
          <p:nvPr/>
        </p:nvGrpSpPr>
        <p:grpSpPr>
          <a:xfrm>
            <a:off x="5712356" y="1472724"/>
            <a:ext cx="1279873" cy="1505814"/>
            <a:chOff x="4898658" y="1197915"/>
            <a:chExt cx="2047612" cy="2409086"/>
          </a:xfrm>
        </p:grpSpPr>
        <p:sp>
          <p:nvSpPr>
            <p:cNvPr id="82" name="Freeform: Shape 81">
              <a:extLst>
                <a:ext uri="{FF2B5EF4-FFF2-40B4-BE49-F238E27FC236}">
                  <a16:creationId xmlns:a16="http://schemas.microsoft.com/office/drawing/2014/main" id="{9847D8FA-2906-4447-B0B5-8917CB33312D}"/>
                </a:ext>
              </a:extLst>
            </p:cNvPr>
            <p:cNvSpPr/>
            <p:nvPr/>
          </p:nvSpPr>
          <p:spPr>
            <a:xfrm>
              <a:off x="4956693" y="3213030"/>
              <a:ext cx="1967539" cy="393971"/>
            </a:xfrm>
            <a:custGeom>
              <a:avLst/>
              <a:gdLst>
                <a:gd name="connsiteX0" fmla="*/ 1265861 w 1265997"/>
                <a:gd name="connsiteY0" fmla="*/ 343903 h 344859"/>
                <a:gd name="connsiteX1" fmla="*/ 4538 w 1265997"/>
                <a:gd name="connsiteY1" fmla="*/ 343903 h 344859"/>
                <a:gd name="connsiteX2" fmla="*/ 4538 w 1265997"/>
                <a:gd name="connsiteY2" fmla="*/ 4538 h 344859"/>
                <a:gd name="connsiteX3" fmla="*/ 1265861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61" y="343903"/>
                  </a:moveTo>
                  <a:lnTo>
                    <a:pt x="4538" y="343903"/>
                  </a:lnTo>
                  <a:lnTo>
                    <a:pt x="4538" y="4538"/>
                  </a:lnTo>
                  <a:lnTo>
                    <a:pt x="1265861" y="4538"/>
                  </a:lnTo>
                  <a:close/>
                </a:path>
              </a:pathLst>
            </a:custGeom>
            <a:noFill/>
            <a:ln w="12700" cap="flat">
              <a:noFill/>
              <a:prstDash val="solid"/>
              <a:miter/>
            </a:ln>
          </p:spPr>
          <p:txBody>
            <a:bodyPr rtlCol="0" anchor="ctr"/>
            <a:lstStyle/>
            <a:p>
              <a:pPr algn="ctr" defTabSz="914225">
                <a:defRPr/>
              </a:pPr>
              <a:r>
                <a:rPr lang="en-AU" sz="1400" dirty="0">
                  <a:solidFill>
                    <a:srgbClr val="0078D4"/>
                  </a:solidFill>
                  <a:latin typeface="Segoe UI Semibold" panose="020B0702040204020203" pitchFamily="34" charset="0"/>
                  <a:cs typeface="Segoe UI Semibold" panose="020B0702040204020203" pitchFamily="34" charset="0"/>
                </a:rPr>
                <a:t>Individual</a:t>
              </a:r>
            </a:p>
          </p:txBody>
        </p:sp>
        <p:sp>
          <p:nvSpPr>
            <p:cNvPr id="85" name="Freeform: Shape 84">
              <a:extLst>
                <a:ext uri="{FF2B5EF4-FFF2-40B4-BE49-F238E27FC236}">
                  <a16:creationId xmlns:a16="http://schemas.microsoft.com/office/drawing/2014/main" id="{3015EC54-B5DC-418E-AC58-DE89F0D090DF}"/>
                </a:ext>
              </a:extLst>
            </p:cNvPr>
            <p:cNvSpPr/>
            <p:nvPr/>
          </p:nvSpPr>
          <p:spPr>
            <a:xfrm>
              <a:off x="4898658" y="1197915"/>
              <a:ext cx="2047612" cy="2047612"/>
            </a:xfrm>
            <a:custGeom>
              <a:avLst/>
              <a:gdLst>
                <a:gd name="connsiteX0" fmla="*/ 13613 w 1792362"/>
                <a:gd name="connsiteY0" fmla="*/ 897086 h 1792362"/>
                <a:gd name="connsiteX1" fmla="*/ 897086 w 1792362"/>
                <a:gd name="connsiteY1" fmla="*/ 13613 h 1792362"/>
                <a:gd name="connsiteX2" fmla="*/ 1780560 w 1792362"/>
                <a:gd name="connsiteY2" fmla="*/ 897086 h 1792362"/>
                <a:gd name="connsiteX3" fmla="*/ 897086 w 1792362"/>
                <a:gd name="connsiteY3" fmla="*/ 1780554 h 1792362"/>
                <a:gd name="connsiteX4" fmla="*/ 13613 w 1792362"/>
                <a:gd name="connsiteY4" fmla="*/ 897086 h 179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362" h="1792362">
                  <a:moveTo>
                    <a:pt x="13613" y="897086"/>
                  </a:moveTo>
                  <a:cubicBezTo>
                    <a:pt x="13613" y="409160"/>
                    <a:pt x="409154" y="13613"/>
                    <a:pt x="897086" y="13613"/>
                  </a:cubicBezTo>
                  <a:cubicBezTo>
                    <a:pt x="1385013" y="13613"/>
                    <a:pt x="1780560" y="409160"/>
                    <a:pt x="1780560" y="897086"/>
                  </a:cubicBezTo>
                  <a:cubicBezTo>
                    <a:pt x="1780560" y="1385007"/>
                    <a:pt x="1385013" y="1780554"/>
                    <a:pt x="897086" y="1780554"/>
                  </a:cubicBezTo>
                  <a:cubicBezTo>
                    <a:pt x="409154" y="1780554"/>
                    <a:pt x="13613" y="1385007"/>
                    <a:pt x="13613" y="897086"/>
                  </a:cubicBezTo>
                  <a:close/>
                </a:path>
              </a:pathLst>
            </a:custGeom>
            <a:noFill/>
            <a:ln w="12700" cap="flat">
              <a:solidFill>
                <a:schemeClr val="tx1">
                  <a:lumMod val="50000"/>
                  <a:lumOff val="50000"/>
                </a:schemeClr>
              </a:solidFill>
              <a:prstDash val="dash"/>
              <a:miter/>
            </a:ln>
          </p:spPr>
          <p:txBody>
            <a:bodyPr rtlCol="0" anchor="ctr"/>
            <a:lstStyle/>
            <a:p>
              <a:pPr defTabSz="914225">
                <a:defRPr/>
              </a:pPr>
              <a:endParaRPr lang="en-AU" sz="1730">
                <a:solidFill>
                  <a:prstClr val="black"/>
                </a:solidFill>
                <a:latin typeface="Calibri" panose="020F0502020204030204"/>
              </a:endParaRPr>
            </a:p>
          </p:txBody>
        </p:sp>
        <p:grpSp>
          <p:nvGrpSpPr>
            <p:cNvPr id="86" name="Group 85">
              <a:extLst>
                <a:ext uri="{FF2B5EF4-FFF2-40B4-BE49-F238E27FC236}">
                  <a16:creationId xmlns:a16="http://schemas.microsoft.com/office/drawing/2014/main" id="{5FD570F6-62BA-4A4B-9A8F-4BDC6BD47A6F}"/>
                </a:ext>
              </a:extLst>
            </p:cNvPr>
            <p:cNvGrpSpPr/>
            <p:nvPr/>
          </p:nvGrpSpPr>
          <p:grpSpPr>
            <a:xfrm>
              <a:off x="5419544" y="1718801"/>
              <a:ext cx="1005840" cy="1005840"/>
              <a:chOff x="10024222" y="4955651"/>
              <a:chExt cx="1005840" cy="1005840"/>
            </a:xfrm>
          </p:grpSpPr>
          <p:sp>
            <p:nvSpPr>
              <p:cNvPr id="87" name="Oval 86">
                <a:extLst>
                  <a:ext uri="{FF2B5EF4-FFF2-40B4-BE49-F238E27FC236}">
                    <a16:creationId xmlns:a16="http://schemas.microsoft.com/office/drawing/2014/main" id="{D3FD1C18-F2F2-4817-8D5F-DF3ADE67E430}"/>
                  </a:ext>
                </a:extLst>
              </p:cNvPr>
              <p:cNvSpPr/>
              <p:nvPr/>
            </p:nvSpPr>
            <p:spPr bwMode="auto">
              <a:xfrm>
                <a:off x="10024222" y="4955651"/>
                <a:ext cx="1005840" cy="1005840"/>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solidFill>
                    <a:schemeClr val="accent4"/>
                  </a:solidFill>
                  <a:latin typeface="Segoe UI"/>
                  <a:ea typeface="Segoe UI" pitchFamily="34" charset="0"/>
                  <a:cs typeface="Segoe UI" pitchFamily="34" charset="0"/>
                </a:endParaRPr>
              </a:p>
            </p:txBody>
          </p:sp>
          <p:pic>
            <p:nvPicPr>
              <p:cNvPr id="88" name="Graphic 87" descr="User">
                <a:extLst>
                  <a:ext uri="{FF2B5EF4-FFF2-40B4-BE49-F238E27FC236}">
                    <a16:creationId xmlns:a16="http://schemas.microsoft.com/office/drawing/2014/main" id="{FE2A1635-DB43-47B0-AB53-529B8C9FF6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69942" y="5001371"/>
                <a:ext cx="914400" cy="914400"/>
              </a:xfrm>
              <a:prstGeom prst="rect">
                <a:avLst/>
              </a:prstGeom>
            </p:spPr>
          </p:pic>
        </p:grpSp>
      </p:grpSp>
      <p:grpSp>
        <p:nvGrpSpPr>
          <p:cNvPr id="54" name="Group 53">
            <a:extLst>
              <a:ext uri="{FF2B5EF4-FFF2-40B4-BE49-F238E27FC236}">
                <a16:creationId xmlns:a16="http://schemas.microsoft.com/office/drawing/2014/main" id="{AE8C3F3B-1841-4352-A5F3-4E31ED4A1E44}"/>
              </a:ext>
              <a:ext uri="{C183D7F6-B498-43B3-948B-1728B52AA6E4}">
                <adec:decorative xmlns:adec="http://schemas.microsoft.com/office/drawing/2017/decorative" val="1"/>
              </a:ext>
            </a:extLst>
          </p:cNvPr>
          <p:cNvGrpSpPr/>
          <p:nvPr/>
        </p:nvGrpSpPr>
        <p:grpSpPr>
          <a:xfrm>
            <a:off x="3260050" y="2188892"/>
            <a:ext cx="1748915" cy="843987"/>
            <a:chOff x="3286499" y="1723836"/>
            <a:chExt cx="1749163" cy="844107"/>
          </a:xfrm>
        </p:grpSpPr>
        <p:sp>
          <p:nvSpPr>
            <p:cNvPr id="77" name="Freeform: Shape 76">
              <a:extLst>
                <a:ext uri="{FF2B5EF4-FFF2-40B4-BE49-F238E27FC236}">
                  <a16:creationId xmlns:a16="http://schemas.microsoft.com/office/drawing/2014/main" id="{8C5115BF-986A-4884-A8B5-0577F78273DD}"/>
                </a:ext>
              </a:extLst>
            </p:cNvPr>
            <p:cNvSpPr/>
            <p:nvPr/>
          </p:nvSpPr>
          <p:spPr>
            <a:xfrm>
              <a:off x="3379429" y="1789505"/>
              <a:ext cx="1656233" cy="726020"/>
            </a:xfrm>
            <a:custGeom>
              <a:avLst/>
              <a:gdLst>
                <a:gd name="connsiteX0" fmla="*/ 36301 w 1656233"/>
                <a:gd name="connsiteY0" fmla="*/ 690504 h 726020"/>
                <a:gd name="connsiteX1" fmla="*/ 1622851 w 1656233"/>
                <a:gd name="connsiteY1" fmla="*/ 36301 h 726020"/>
              </a:gdLst>
              <a:ahLst/>
              <a:cxnLst>
                <a:cxn ang="0">
                  <a:pos x="connsiteX0" y="connsiteY0"/>
                </a:cxn>
                <a:cxn ang="0">
                  <a:pos x="connsiteX1" y="connsiteY1"/>
                </a:cxn>
              </a:cxnLst>
              <a:rect l="l" t="t" r="r" b="b"/>
              <a:pathLst>
                <a:path w="1656233" h="726020">
                  <a:moveTo>
                    <a:pt x="36301" y="690504"/>
                  </a:moveTo>
                  <a:cubicBezTo>
                    <a:pt x="578449" y="336425"/>
                    <a:pt x="1129001" y="112188"/>
                    <a:pt x="1622851" y="36301"/>
                  </a:cubicBezTo>
                </a:path>
              </a:pathLst>
            </a:custGeom>
            <a:noFill/>
            <a:ln w="101600" cap="flat">
              <a:solidFill>
                <a:schemeClr val="tx1">
                  <a:lumMod val="50000"/>
                  <a:lumOff val="50000"/>
                </a:schemeClr>
              </a:solidFill>
              <a:prstDash val="solid"/>
              <a:miter/>
            </a:ln>
          </p:spPr>
          <p:txBody>
            <a:bodyPr rtlCol="0" anchor="ctr"/>
            <a:lstStyle/>
            <a:p>
              <a:pPr defTabSz="914225">
                <a:defRPr/>
              </a:pPr>
              <a:endParaRPr lang="en-AU" sz="1730">
                <a:solidFill>
                  <a:prstClr val="black"/>
                </a:solidFill>
                <a:latin typeface="Calibri" panose="020F0502020204030204"/>
              </a:endParaRPr>
            </a:p>
          </p:txBody>
        </p:sp>
        <p:sp>
          <p:nvSpPr>
            <p:cNvPr id="80" name="Freeform: Shape 79">
              <a:extLst>
                <a:ext uri="{FF2B5EF4-FFF2-40B4-BE49-F238E27FC236}">
                  <a16:creationId xmlns:a16="http://schemas.microsoft.com/office/drawing/2014/main" id="{E1173F3A-C4B1-41D3-B1AD-4FD88AF92CBE}"/>
                </a:ext>
              </a:extLst>
            </p:cNvPr>
            <p:cNvSpPr/>
            <p:nvPr/>
          </p:nvSpPr>
          <p:spPr>
            <a:xfrm>
              <a:off x="3286499" y="2359212"/>
              <a:ext cx="240494" cy="208731"/>
            </a:xfrm>
            <a:custGeom>
              <a:avLst/>
              <a:gdLst>
                <a:gd name="connsiteX0" fmla="*/ 240070 w 240494"/>
                <a:gd name="connsiteY0" fmla="*/ 159639 h 208730"/>
                <a:gd name="connsiteX1" fmla="*/ 155422 w 240494"/>
                <a:gd name="connsiteY1" fmla="*/ 104051 h 208730"/>
                <a:gd name="connsiteX2" fmla="*/ 136673 w 240494"/>
                <a:gd name="connsiteY2" fmla="*/ 4538 h 208730"/>
                <a:gd name="connsiteX3" fmla="*/ 4538 w 240494"/>
                <a:gd name="connsiteY3" fmla="*/ 204634 h 208730"/>
              </a:gdLst>
              <a:ahLst/>
              <a:cxnLst>
                <a:cxn ang="0">
                  <a:pos x="connsiteX0" y="connsiteY0"/>
                </a:cxn>
                <a:cxn ang="0">
                  <a:pos x="connsiteX1" y="connsiteY1"/>
                </a:cxn>
                <a:cxn ang="0">
                  <a:pos x="connsiteX2" y="connsiteY2"/>
                </a:cxn>
                <a:cxn ang="0">
                  <a:pos x="connsiteX3" y="connsiteY3"/>
                </a:cxn>
              </a:cxnLst>
              <a:rect l="l" t="t" r="r" b="b"/>
              <a:pathLst>
                <a:path w="240494" h="208730">
                  <a:moveTo>
                    <a:pt x="240070" y="159639"/>
                  </a:moveTo>
                  <a:lnTo>
                    <a:pt x="155422" y="104051"/>
                  </a:lnTo>
                  <a:lnTo>
                    <a:pt x="136673" y="4538"/>
                  </a:lnTo>
                  <a:lnTo>
                    <a:pt x="4538" y="204634"/>
                  </a:lnTo>
                  <a:close/>
                </a:path>
              </a:pathLst>
            </a:custGeom>
            <a:solidFill>
              <a:schemeClr val="tx1">
                <a:lumMod val="50000"/>
                <a:lumOff val="50000"/>
              </a:schemeClr>
            </a:solidFill>
            <a:ln w="12700" cap="flat">
              <a:noFill/>
              <a:prstDash val="solid"/>
              <a:miter/>
            </a:ln>
          </p:spPr>
          <p:txBody>
            <a:bodyPr rtlCol="0" anchor="ctr"/>
            <a:lstStyle/>
            <a:p>
              <a:pPr defTabSz="914225">
                <a:defRPr/>
              </a:pPr>
              <a:endParaRPr lang="en-AU" sz="1730">
                <a:solidFill>
                  <a:prstClr val="black"/>
                </a:solidFill>
                <a:latin typeface="Calibri" panose="020F0502020204030204"/>
              </a:endParaRPr>
            </a:p>
          </p:txBody>
        </p:sp>
        <p:sp>
          <p:nvSpPr>
            <p:cNvPr id="81" name="Freeform: Shape 80">
              <a:extLst>
                <a:ext uri="{FF2B5EF4-FFF2-40B4-BE49-F238E27FC236}">
                  <a16:creationId xmlns:a16="http://schemas.microsoft.com/office/drawing/2014/main" id="{2EB7F8D7-BDEF-4C67-8C23-A11195A92D9D}"/>
                </a:ext>
              </a:extLst>
            </p:cNvPr>
            <p:cNvSpPr/>
            <p:nvPr/>
          </p:nvSpPr>
          <p:spPr>
            <a:xfrm rot="20170853">
              <a:off x="3326395" y="1723836"/>
              <a:ext cx="1265998" cy="344860"/>
            </a:xfrm>
            <a:custGeom>
              <a:avLst/>
              <a:gdLst>
                <a:gd name="connsiteX0" fmla="*/ 1265837 w 1265997"/>
                <a:gd name="connsiteY0" fmla="*/ 343903 h 344859"/>
                <a:gd name="connsiteX1" fmla="*/ 4538 w 1265997"/>
                <a:gd name="connsiteY1" fmla="*/ 343903 h 344859"/>
                <a:gd name="connsiteX2" fmla="*/ 4538 w 1265997"/>
                <a:gd name="connsiteY2" fmla="*/ 4538 h 344859"/>
                <a:gd name="connsiteX3" fmla="*/ 1265837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37" y="343903"/>
                  </a:moveTo>
                  <a:lnTo>
                    <a:pt x="4538" y="343903"/>
                  </a:lnTo>
                  <a:lnTo>
                    <a:pt x="4538" y="4538"/>
                  </a:lnTo>
                  <a:lnTo>
                    <a:pt x="1265837" y="4538"/>
                  </a:lnTo>
                  <a:close/>
                </a:path>
              </a:pathLst>
            </a:custGeom>
            <a:noFill/>
            <a:ln w="12700" cap="flat">
              <a:noFill/>
              <a:prstDash val="solid"/>
              <a:miter/>
            </a:ln>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defRPr/>
              </a:pPr>
              <a:r>
                <a:rPr lang="en-AU" sz="1100" dirty="0">
                  <a:solidFill>
                    <a:srgbClr val="000000">
                      <a:lumMod val="50000"/>
                      <a:lumOff val="50000"/>
                    </a:srgbClr>
                  </a:solidFill>
                  <a:latin typeface="Segoe UI Semibold" panose="020B0702040204020203" pitchFamily="34" charset="0"/>
                  <a:cs typeface="Segoe UI Semibold" panose="020B0702040204020203" pitchFamily="34" charset="0"/>
                </a:rPr>
                <a:t>Perform</a:t>
              </a:r>
              <a:endParaRPr lang="en-AU" sz="1600" dirty="0">
                <a:solidFill>
                  <a:srgbClr val="000000">
                    <a:lumMod val="50000"/>
                    <a:lumOff val="50000"/>
                  </a:srgbClr>
                </a:solidFill>
                <a:latin typeface="Segoe UI Semibold" panose="020B0702040204020203" pitchFamily="34" charset="0"/>
                <a:cs typeface="Segoe UI Semibold" panose="020B0702040204020203" pitchFamily="34" charset="0"/>
              </a:endParaRPr>
            </a:p>
          </p:txBody>
        </p:sp>
      </p:grpSp>
      <p:grpSp>
        <p:nvGrpSpPr>
          <p:cNvPr id="60" name="Group 59">
            <a:extLst>
              <a:ext uri="{FF2B5EF4-FFF2-40B4-BE49-F238E27FC236}">
                <a16:creationId xmlns:a16="http://schemas.microsoft.com/office/drawing/2014/main" id="{A84A7665-B4EA-41E7-BADA-7F9849D6320A}"/>
              </a:ext>
              <a:ext uri="{C183D7F6-B498-43B3-948B-1728B52AA6E4}">
                <adec:decorative xmlns:adec="http://schemas.microsoft.com/office/drawing/2017/decorative" val="1"/>
              </a:ext>
            </a:extLst>
          </p:cNvPr>
          <p:cNvGrpSpPr/>
          <p:nvPr/>
        </p:nvGrpSpPr>
        <p:grpSpPr>
          <a:xfrm>
            <a:off x="7565775" y="2257918"/>
            <a:ext cx="1814968" cy="792338"/>
            <a:chOff x="7218021" y="1781442"/>
            <a:chExt cx="1815226" cy="792450"/>
          </a:xfrm>
        </p:grpSpPr>
        <p:sp>
          <p:nvSpPr>
            <p:cNvPr id="74" name="Freeform: Shape 73">
              <a:extLst>
                <a:ext uri="{FF2B5EF4-FFF2-40B4-BE49-F238E27FC236}">
                  <a16:creationId xmlns:a16="http://schemas.microsoft.com/office/drawing/2014/main" id="{D46B951F-11D0-4ED2-BCE8-E29E09B6B576}"/>
                </a:ext>
              </a:extLst>
            </p:cNvPr>
            <p:cNvSpPr/>
            <p:nvPr/>
          </p:nvSpPr>
          <p:spPr>
            <a:xfrm>
              <a:off x="7333681" y="1843334"/>
              <a:ext cx="1656233" cy="730558"/>
            </a:xfrm>
            <a:custGeom>
              <a:avLst/>
              <a:gdLst>
                <a:gd name="connsiteX0" fmla="*/ 36301 w 1656233"/>
                <a:gd name="connsiteY0" fmla="*/ 36301 h 730557"/>
                <a:gd name="connsiteX1" fmla="*/ 1620751 w 1656233"/>
                <a:gd name="connsiteY1" fmla="*/ 695568 h 730557"/>
              </a:gdLst>
              <a:ahLst/>
              <a:cxnLst>
                <a:cxn ang="0">
                  <a:pos x="connsiteX0" y="connsiteY0"/>
                </a:cxn>
                <a:cxn ang="0">
                  <a:pos x="connsiteX1" y="connsiteY1"/>
                </a:cxn>
              </a:cxnLst>
              <a:rect l="l" t="t" r="r" b="b"/>
              <a:pathLst>
                <a:path w="1656233" h="730557">
                  <a:moveTo>
                    <a:pt x="36301" y="36301"/>
                  </a:moveTo>
                  <a:cubicBezTo>
                    <a:pt x="670030" y="169277"/>
                    <a:pt x="1217884" y="400018"/>
                    <a:pt x="1620751" y="695568"/>
                  </a:cubicBezTo>
                </a:path>
              </a:pathLst>
            </a:custGeom>
            <a:noFill/>
            <a:ln w="101600" cap="flat">
              <a:solidFill>
                <a:schemeClr val="tx1">
                  <a:lumMod val="50000"/>
                  <a:lumOff val="50000"/>
                </a:schemeClr>
              </a:solidFill>
              <a:prstDash val="solid"/>
              <a:miter/>
            </a:ln>
          </p:spPr>
          <p:txBody>
            <a:bodyPr rtlCol="0" anchor="ctr"/>
            <a:lstStyle/>
            <a:p>
              <a:pPr defTabSz="914225">
                <a:defRPr/>
              </a:pPr>
              <a:endParaRPr lang="en-AU" sz="1730">
                <a:solidFill>
                  <a:prstClr val="black"/>
                </a:solidFill>
                <a:latin typeface="Calibri" panose="020F0502020204030204"/>
              </a:endParaRPr>
            </a:p>
          </p:txBody>
        </p:sp>
        <p:sp>
          <p:nvSpPr>
            <p:cNvPr id="75" name="Freeform: Shape 74">
              <a:extLst>
                <a:ext uri="{FF2B5EF4-FFF2-40B4-BE49-F238E27FC236}">
                  <a16:creationId xmlns:a16="http://schemas.microsoft.com/office/drawing/2014/main" id="{D8133990-C961-4109-A2BC-12907AE22758}"/>
                </a:ext>
              </a:extLst>
            </p:cNvPr>
            <p:cNvSpPr/>
            <p:nvPr/>
          </p:nvSpPr>
          <p:spPr>
            <a:xfrm>
              <a:off x="7218021" y="1798151"/>
              <a:ext cx="240494" cy="190580"/>
            </a:xfrm>
            <a:custGeom>
              <a:avLst/>
              <a:gdLst>
                <a:gd name="connsiteX0" fmla="*/ 202904 w 240494"/>
                <a:gd name="connsiteY0" fmla="*/ 187325 h 190580"/>
                <a:gd name="connsiteX1" fmla="*/ 182358 w 240494"/>
                <a:gd name="connsiteY1" fmla="*/ 88163 h 190580"/>
                <a:gd name="connsiteX2" fmla="*/ 239465 w 240494"/>
                <a:gd name="connsiteY2" fmla="*/ 4538 h 190580"/>
                <a:gd name="connsiteX3" fmla="*/ 4538 w 240494"/>
                <a:gd name="connsiteY3" fmla="*/ 52594 h 190580"/>
              </a:gdLst>
              <a:ahLst/>
              <a:cxnLst>
                <a:cxn ang="0">
                  <a:pos x="connsiteX0" y="connsiteY0"/>
                </a:cxn>
                <a:cxn ang="0">
                  <a:pos x="connsiteX1" y="connsiteY1"/>
                </a:cxn>
                <a:cxn ang="0">
                  <a:pos x="connsiteX2" y="connsiteY2"/>
                </a:cxn>
                <a:cxn ang="0">
                  <a:pos x="connsiteX3" y="connsiteY3"/>
                </a:cxn>
              </a:cxnLst>
              <a:rect l="l" t="t" r="r" b="b"/>
              <a:pathLst>
                <a:path w="240494" h="190580">
                  <a:moveTo>
                    <a:pt x="202904" y="187325"/>
                  </a:moveTo>
                  <a:lnTo>
                    <a:pt x="182358" y="88163"/>
                  </a:lnTo>
                  <a:lnTo>
                    <a:pt x="239465" y="4538"/>
                  </a:lnTo>
                  <a:lnTo>
                    <a:pt x="4538" y="52594"/>
                  </a:lnTo>
                  <a:close/>
                </a:path>
              </a:pathLst>
            </a:custGeom>
            <a:solidFill>
              <a:schemeClr val="tx1">
                <a:lumMod val="50000"/>
                <a:lumOff val="50000"/>
              </a:schemeClr>
            </a:solidFill>
            <a:ln w="12700" cap="flat">
              <a:noFill/>
              <a:prstDash val="solid"/>
              <a:miter/>
            </a:ln>
          </p:spPr>
          <p:txBody>
            <a:bodyPr rtlCol="0" anchor="ctr"/>
            <a:lstStyle/>
            <a:p>
              <a:pPr defTabSz="914225">
                <a:defRPr/>
              </a:pPr>
              <a:endParaRPr lang="en-AU" sz="1730">
                <a:solidFill>
                  <a:prstClr val="black"/>
                </a:solidFill>
                <a:latin typeface="Calibri" panose="020F0502020204030204"/>
              </a:endParaRPr>
            </a:p>
          </p:txBody>
        </p:sp>
        <p:sp>
          <p:nvSpPr>
            <p:cNvPr id="76" name="Freeform: Shape 75">
              <a:extLst>
                <a:ext uri="{FF2B5EF4-FFF2-40B4-BE49-F238E27FC236}">
                  <a16:creationId xmlns:a16="http://schemas.microsoft.com/office/drawing/2014/main" id="{AC96BBAA-D245-4091-936B-3056A8B70533}"/>
                </a:ext>
              </a:extLst>
            </p:cNvPr>
            <p:cNvSpPr/>
            <p:nvPr/>
          </p:nvSpPr>
          <p:spPr>
            <a:xfrm rot="1471697">
              <a:off x="7767249" y="1781442"/>
              <a:ext cx="1265998" cy="344860"/>
            </a:xfrm>
            <a:custGeom>
              <a:avLst/>
              <a:gdLst>
                <a:gd name="connsiteX0" fmla="*/ 1265837 w 1265997"/>
                <a:gd name="connsiteY0" fmla="*/ 343903 h 344859"/>
                <a:gd name="connsiteX1" fmla="*/ 4538 w 1265997"/>
                <a:gd name="connsiteY1" fmla="*/ 343903 h 344859"/>
                <a:gd name="connsiteX2" fmla="*/ 4538 w 1265997"/>
                <a:gd name="connsiteY2" fmla="*/ 4538 h 344859"/>
                <a:gd name="connsiteX3" fmla="*/ 1265837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37" y="343903"/>
                  </a:moveTo>
                  <a:lnTo>
                    <a:pt x="4538" y="343903"/>
                  </a:lnTo>
                  <a:lnTo>
                    <a:pt x="4538" y="4538"/>
                  </a:lnTo>
                  <a:lnTo>
                    <a:pt x="1265837" y="4538"/>
                  </a:lnTo>
                  <a:close/>
                </a:path>
              </a:pathLst>
            </a:custGeom>
            <a:noFill/>
            <a:ln w="12700" cap="flat">
              <a:noFill/>
              <a:prstDash val="solid"/>
              <a:miter/>
            </a:ln>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5">
                <a:defRPr/>
              </a:pPr>
              <a:r>
                <a:rPr lang="en-AU" sz="1100" dirty="0">
                  <a:solidFill>
                    <a:srgbClr val="000000">
                      <a:lumMod val="50000"/>
                      <a:lumOff val="50000"/>
                    </a:srgbClr>
                  </a:solidFill>
                  <a:latin typeface="Segoe UI Semibold" panose="020B0702040204020203" pitchFamily="34" charset="0"/>
                  <a:cs typeface="Segoe UI Semibold" panose="020B0702040204020203" pitchFamily="34" charset="0"/>
                </a:rPr>
                <a:t>Grows</a:t>
              </a:r>
              <a:endParaRPr lang="en-AU" sz="1600" dirty="0">
                <a:solidFill>
                  <a:srgbClr val="000000">
                    <a:lumMod val="50000"/>
                    <a:lumOff val="50000"/>
                  </a:srgbClr>
                </a:solidFill>
                <a:latin typeface="Segoe UI Semibold" panose="020B0702040204020203" pitchFamily="34" charset="0"/>
                <a:cs typeface="Segoe UI Semibold" panose="020B0702040204020203" pitchFamily="34" charset="0"/>
              </a:endParaRPr>
            </a:p>
          </p:txBody>
        </p:sp>
      </p:grpSp>
      <p:sp>
        <p:nvSpPr>
          <p:cNvPr id="70" name="Freeform: Shape 69">
            <a:extLst>
              <a:ext uri="{FF2B5EF4-FFF2-40B4-BE49-F238E27FC236}">
                <a16:creationId xmlns:a16="http://schemas.microsoft.com/office/drawing/2014/main" id="{8B0D2234-529E-4C5A-B03C-C1BC4BE54940}"/>
              </a:ext>
            </a:extLst>
          </p:cNvPr>
          <p:cNvSpPr/>
          <p:nvPr/>
        </p:nvSpPr>
        <p:spPr>
          <a:xfrm>
            <a:off x="1992430" y="4533935"/>
            <a:ext cx="1229823" cy="246254"/>
          </a:xfrm>
          <a:custGeom>
            <a:avLst/>
            <a:gdLst>
              <a:gd name="connsiteX0" fmla="*/ 1265861 w 1265997"/>
              <a:gd name="connsiteY0" fmla="*/ 343903 h 344859"/>
              <a:gd name="connsiteX1" fmla="*/ 4538 w 1265997"/>
              <a:gd name="connsiteY1" fmla="*/ 343903 h 344859"/>
              <a:gd name="connsiteX2" fmla="*/ 4538 w 1265997"/>
              <a:gd name="connsiteY2" fmla="*/ 4538 h 344859"/>
              <a:gd name="connsiteX3" fmla="*/ 1265861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61" y="343903"/>
                </a:moveTo>
                <a:lnTo>
                  <a:pt x="4538" y="343903"/>
                </a:lnTo>
                <a:lnTo>
                  <a:pt x="4538" y="4538"/>
                </a:lnTo>
                <a:lnTo>
                  <a:pt x="1265861" y="4538"/>
                </a:lnTo>
                <a:close/>
              </a:path>
            </a:pathLst>
          </a:custGeom>
          <a:noFill/>
          <a:ln w="12700" cap="flat">
            <a:noFill/>
            <a:prstDash val="solid"/>
            <a:miter/>
          </a:ln>
        </p:spPr>
        <p:txBody>
          <a:bodyPr rtlCol="0" anchor="ctr"/>
          <a:lstStyle/>
          <a:p>
            <a:pPr algn="ctr" defTabSz="914225">
              <a:defRPr/>
            </a:pPr>
            <a:r>
              <a:rPr lang="en-AU" sz="1400" dirty="0">
                <a:solidFill>
                  <a:srgbClr val="0078D4"/>
                </a:solidFill>
                <a:latin typeface="Segoe UI Semibold" panose="020B0702040204020203" pitchFamily="34" charset="0"/>
                <a:cs typeface="Segoe UI Semibold" panose="020B0702040204020203" pitchFamily="34" charset="0"/>
              </a:rPr>
              <a:t>Team</a:t>
            </a:r>
          </a:p>
        </p:txBody>
      </p:sp>
      <p:sp>
        <p:nvSpPr>
          <p:cNvPr id="71" name="Freeform: Shape 70">
            <a:extLst>
              <a:ext uri="{FF2B5EF4-FFF2-40B4-BE49-F238E27FC236}">
                <a16:creationId xmlns:a16="http://schemas.microsoft.com/office/drawing/2014/main" id="{E02641C0-8919-41BA-A225-18399BB0A415}"/>
              </a:ext>
              <a:ext uri="{C183D7F6-B498-43B3-948B-1728B52AA6E4}">
                <adec:decorative xmlns:adec="http://schemas.microsoft.com/office/drawing/2017/decorative" val="1"/>
              </a:ext>
            </a:extLst>
          </p:cNvPr>
          <p:cNvSpPr/>
          <p:nvPr/>
        </p:nvSpPr>
        <p:spPr>
          <a:xfrm>
            <a:off x="1975810" y="3274375"/>
            <a:ext cx="1279873" cy="1279872"/>
          </a:xfrm>
          <a:custGeom>
            <a:avLst/>
            <a:gdLst>
              <a:gd name="connsiteX0" fmla="*/ 13613 w 1792362"/>
              <a:gd name="connsiteY0" fmla="*/ 897086 h 1792362"/>
              <a:gd name="connsiteX1" fmla="*/ 897086 w 1792362"/>
              <a:gd name="connsiteY1" fmla="*/ 13613 h 1792362"/>
              <a:gd name="connsiteX2" fmla="*/ 1780560 w 1792362"/>
              <a:gd name="connsiteY2" fmla="*/ 897086 h 1792362"/>
              <a:gd name="connsiteX3" fmla="*/ 897086 w 1792362"/>
              <a:gd name="connsiteY3" fmla="*/ 1780554 h 1792362"/>
              <a:gd name="connsiteX4" fmla="*/ 13613 w 1792362"/>
              <a:gd name="connsiteY4" fmla="*/ 897086 h 179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362" h="1792362">
                <a:moveTo>
                  <a:pt x="13613" y="897086"/>
                </a:moveTo>
                <a:cubicBezTo>
                  <a:pt x="13613" y="409160"/>
                  <a:pt x="409154" y="13613"/>
                  <a:pt x="897086" y="13613"/>
                </a:cubicBezTo>
                <a:cubicBezTo>
                  <a:pt x="1385013" y="13613"/>
                  <a:pt x="1780560" y="409160"/>
                  <a:pt x="1780560" y="897086"/>
                </a:cubicBezTo>
                <a:cubicBezTo>
                  <a:pt x="1780560" y="1385007"/>
                  <a:pt x="1385013" y="1780554"/>
                  <a:pt x="897086" y="1780554"/>
                </a:cubicBezTo>
                <a:cubicBezTo>
                  <a:pt x="409154" y="1780554"/>
                  <a:pt x="13613" y="1385007"/>
                  <a:pt x="13613" y="897086"/>
                </a:cubicBezTo>
                <a:close/>
              </a:path>
            </a:pathLst>
          </a:custGeom>
          <a:noFill/>
          <a:ln w="12700" cap="flat">
            <a:solidFill>
              <a:schemeClr val="tx1">
                <a:lumMod val="50000"/>
                <a:lumOff val="50000"/>
              </a:schemeClr>
            </a:solidFill>
            <a:prstDash val="dash"/>
            <a:miter/>
          </a:ln>
        </p:spPr>
        <p:txBody>
          <a:bodyPr rtlCol="0" anchor="ctr"/>
          <a:lstStyle/>
          <a:p>
            <a:pPr defTabSz="914225">
              <a:defRPr/>
            </a:pPr>
            <a:endParaRPr lang="en-AU" sz="1730">
              <a:solidFill>
                <a:prstClr val="black"/>
              </a:solidFill>
              <a:latin typeface="Calibri" panose="020F0502020204030204"/>
            </a:endParaRPr>
          </a:p>
        </p:txBody>
      </p:sp>
      <p:sp>
        <p:nvSpPr>
          <p:cNvPr id="72" name="Oval 71">
            <a:extLst>
              <a:ext uri="{FF2B5EF4-FFF2-40B4-BE49-F238E27FC236}">
                <a16:creationId xmlns:a16="http://schemas.microsoft.com/office/drawing/2014/main" id="{E56A2634-04AA-49AA-8B25-CD53CE5674B7}"/>
              </a:ext>
              <a:ext uri="{C183D7F6-B498-43B3-948B-1728B52AA6E4}">
                <adec:decorative xmlns:adec="http://schemas.microsoft.com/office/drawing/2017/decorative" val="1"/>
              </a:ext>
            </a:extLst>
          </p:cNvPr>
          <p:cNvSpPr/>
          <p:nvPr/>
        </p:nvSpPr>
        <p:spPr bwMode="auto">
          <a:xfrm>
            <a:off x="2296720" y="3599958"/>
            <a:ext cx="628707" cy="628706"/>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73" name="Graphic 72" descr="Users">
            <a:extLst>
              <a:ext uri="{FF2B5EF4-FFF2-40B4-BE49-F238E27FC236}">
                <a16:creationId xmlns:a16="http://schemas.microsoft.com/office/drawing/2014/main" id="{EDA49C00-E136-43AE-81A3-51F434B3FE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5297" y="3628536"/>
            <a:ext cx="571552" cy="571551"/>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355809DE-7B71-460D-B8CB-DD2BB6C5F3BC}"/>
              </a:ext>
            </a:extLst>
          </p:cNvPr>
          <p:cNvPicPr>
            <a:picLocks noChangeAspect="1"/>
          </p:cNvPicPr>
          <p:nvPr/>
        </p:nvPicPr>
        <p:blipFill>
          <a:blip r:embed="rId12"/>
          <a:stretch>
            <a:fillRect/>
          </a:stretch>
        </p:blipFill>
        <p:spPr>
          <a:xfrm>
            <a:off x="5982224" y="2818188"/>
            <a:ext cx="632192" cy="632192"/>
          </a:xfrm>
          <a:prstGeom prst="rect">
            <a:avLst/>
          </a:prstGeom>
          <a:noFill/>
          <a:ln w="12700" cap="flat">
            <a:noFill/>
            <a:prstDash val="dash"/>
            <a:miter/>
          </a:ln>
        </p:spPr>
      </p:pic>
      <p:pic>
        <p:nvPicPr>
          <p:cNvPr id="9" name="Picture 8">
            <a:extLst>
              <a:ext uri="{FF2B5EF4-FFF2-40B4-BE49-F238E27FC236}">
                <a16:creationId xmlns:a16="http://schemas.microsoft.com/office/drawing/2014/main" id="{5738D8C8-10B5-40A4-A895-7372A8220EB2}"/>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4726890" y="3353131"/>
            <a:ext cx="3223352" cy="719778"/>
          </a:xfrm>
          <a:prstGeom prst="rect">
            <a:avLst/>
          </a:prstGeom>
        </p:spPr>
      </p:pic>
      <p:pic>
        <p:nvPicPr>
          <p:cNvPr id="165" name="Picture 164" descr="Microsoft Teams app icon">
            <a:extLst>
              <a:ext uri="{FF2B5EF4-FFF2-40B4-BE49-F238E27FC236}">
                <a16:creationId xmlns:a16="http://schemas.microsoft.com/office/drawing/2014/main" id="{36A75709-AABE-4D1A-BBCD-AF032AAB215C}"/>
              </a:ext>
            </a:extLst>
          </p:cNvPr>
          <p:cNvPicPr>
            <a:picLocks noChangeAspect="1"/>
          </p:cNvPicPr>
          <p:nvPr/>
        </p:nvPicPr>
        <p:blipFill>
          <a:blip r:embed="rId14"/>
          <a:stretch>
            <a:fillRect/>
          </a:stretch>
        </p:blipFill>
        <p:spPr>
          <a:xfrm>
            <a:off x="2288684" y="4659934"/>
            <a:ext cx="634868" cy="634868"/>
          </a:xfrm>
          <a:prstGeom prst="rect">
            <a:avLst/>
          </a:prstGeom>
        </p:spPr>
      </p:pic>
      <p:pic>
        <p:nvPicPr>
          <p:cNvPr id="169" name="Picture 168" descr="A close up of a logo&#10;&#10;Description automatically generated">
            <a:extLst>
              <a:ext uri="{FF2B5EF4-FFF2-40B4-BE49-F238E27FC236}">
                <a16:creationId xmlns:a16="http://schemas.microsoft.com/office/drawing/2014/main" id="{9CD49C12-927B-4680-87A0-8BDD7034C402}"/>
              </a:ext>
            </a:extLst>
          </p:cNvPr>
          <p:cNvPicPr>
            <a:picLocks noChangeAspect="1"/>
          </p:cNvPicPr>
          <p:nvPr/>
        </p:nvPicPr>
        <p:blipFill>
          <a:blip r:embed="rId15"/>
          <a:stretch>
            <a:fillRect/>
          </a:stretch>
        </p:blipFill>
        <p:spPr>
          <a:xfrm>
            <a:off x="9912848" y="4683066"/>
            <a:ext cx="633200" cy="633200"/>
          </a:xfrm>
          <a:prstGeom prst="rect">
            <a:avLst/>
          </a:prstGeom>
        </p:spPr>
      </p:pic>
      <p:pic>
        <p:nvPicPr>
          <p:cNvPr id="170" name="Picture 169" descr="A close up of a logo&#10;&#10;Description automatically generated">
            <a:extLst>
              <a:ext uri="{FF2B5EF4-FFF2-40B4-BE49-F238E27FC236}">
                <a16:creationId xmlns:a16="http://schemas.microsoft.com/office/drawing/2014/main" id="{F7EC539F-E2B4-4E12-9D56-425374874192}"/>
              </a:ext>
            </a:extLst>
          </p:cNvPr>
          <p:cNvPicPr>
            <a:picLocks noChangeAspect="1"/>
          </p:cNvPicPr>
          <p:nvPr/>
        </p:nvPicPr>
        <p:blipFill>
          <a:blip r:embed="rId12"/>
          <a:stretch>
            <a:fillRect/>
          </a:stretch>
        </p:blipFill>
        <p:spPr>
          <a:xfrm>
            <a:off x="1877463" y="4312044"/>
            <a:ext cx="333006" cy="333006"/>
          </a:xfrm>
          <a:prstGeom prst="rect">
            <a:avLst/>
          </a:prstGeom>
        </p:spPr>
      </p:pic>
      <p:grpSp>
        <p:nvGrpSpPr>
          <p:cNvPr id="175" name="Group 174">
            <a:extLst>
              <a:ext uri="{FF2B5EF4-FFF2-40B4-BE49-F238E27FC236}">
                <a16:creationId xmlns:a16="http://schemas.microsoft.com/office/drawing/2014/main" id="{825A540D-B8D4-425B-AA54-D218A9D4FC3D}"/>
              </a:ext>
              <a:ext uri="{C183D7F6-B498-43B3-948B-1728B52AA6E4}">
                <adec:decorative xmlns:adec="http://schemas.microsoft.com/office/drawing/2017/decorative" val="1"/>
              </a:ext>
            </a:extLst>
          </p:cNvPr>
          <p:cNvGrpSpPr/>
          <p:nvPr/>
        </p:nvGrpSpPr>
        <p:grpSpPr>
          <a:xfrm>
            <a:off x="1705861" y="3225387"/>
            <a:ext cx="506210" cy="512264"/>
            <a:chOff x="1245746" y="2717949"/>
            <a:chExt cx="864648" cy="874988"/>
          </a:xfrm>
        </p:grpSpPr>
        <p:pic>
          <p:nvPicPr>
            <p:cNvPr id="176" name="Picture 175" descr="A close up of a logo&#10;&#10;Description automatically generated">
              <a:extLst>
                <a:ext uri="{FF2B5EF4-FFF2-40B4-BE49-F238E27FC236}">
                  <a16:creationId xmlns:a16="http://schemas.microsoft.com/office/drawing/2014/main" id="{440A3CE2-E4E9-4E1F-8A20-177120714763}"/>
                </a:ext>
              </a:extLst>
            </p:cNvPr>
            <p:cNvPicPr>
              <a:picLocks noChangeAspect="1"/>
            </p:cNvPicPr>
            <p:nvPr/>
          </p:nvPicPr>
          <p:blipFill>
            <a:blip r:embed="rId16"/>
            <a:stretch>
              <a:fillRect/>
            </a:stretch>
          </p:blipFill>
          <p:spPr>
            <a:xfrm>
              <a:off x="1541594" y="2717949"/>
              <a:ext cx="568800" cy="568800"/>
            </a:xfrm>
            <a:prstGeom prst="rect">
              <a:avLst/>
            </a:prstGeom>
          </p:spPr>
        </p:pic>
        <p:pic>
          <p:nvPicPr>
            <p:cNvPr id="179" name="Picture 178" descr="Microsoft Teams app icon">
              <a:extLst>
                <a:ext uri="{FF2B5EF4-FFF2-40B4-BE49-F238E27FC236}">
                  <a16:creationId xmlns:a16="http://schemas.microsoft.com/office/drawing/2014/main" id="{1BE9A778-231F-47AF-B35A-7FCF0AAECE0A}"/>
                </a:ext>
              </a:extLst>
            </p:cNvPr>
            <p:cNvPicPr>
              <a:picLocks noChangeAspect="1"/>
            </p:cNvPicPr>
            <p:nvPr/>
          </p:nvPicPr>
          <p:blipFill>
            <a:blip r:embed="rId14"/>
            <a:stretch>
              <a:fillRect/>
            </a:stretch>
          </p:blipFill>
          <p:spPr>
            <a:xfrm>
              <a:off x="1245746" y="3024137"/>
              <a:ext cx="568800" cy="568800"/>
            </a:xfrm>
            <a:prstGeom prst="rect">
              <a:avLst/>
            </a:prstGeom>
          </p:spPr>
        </p:pic>
      </p:grpSp>
      <p:pic>
        <p:nvPicPr>
          <p:cNvPr id="180" name="Picture 179" descr="Exchange app icon">
            <a:extLst>
              <a:ext uri="{FF2B5EF4-FFF2-40B4-BE49-F238E27FC236}">
                <a16:creationId xmlns:a16="http://schemas.microsoft.com/office/drawing/2014/main" id="{1D293A21-F4F2-441F-8C2A-8796E5FC593E}"/>
              </a:ext>
            </a:extLst>
          </p:cNvPr>
          <p:cNvPicPr>
            <a:picLocks noChangeAspect="1"/>
          </p:cNvPicPr>
          <p:nvPr/>
        </p:nvPicPr>
        <p:blipFill>
          <a:blip r:embed="rId17"/>
          <a:stretch>
            <a:fillRect/>
          </a:stretch>
        </p:blipFill>
        <p:spPr>
          <a:xfrm>
            <a:off x="1671962" y="4090962"/>
            <a:ext cx="356893" cy="356893"/>
          </a:xfrm>
          <a:prstGeom prst="rect">
            <a:avLst/>
          </a:prstGeom>
        </p:spPr>
      </p:pic>
      <p:pic>
        <p:nvPicPr>
          <p:cNvPr id="183" name="Picture 182" descr="A close up of a sign&#10;&#10;Description automatically generated">
            <a:extLst>
              <a:ext uri="{FF2B5EF4-FFF2-40B4-BE49-F238E27FC236}">
                <a16:creationId xmlns:a16="http://schemas.microsoft.com/office/drawing/2014/main" id="{6BEEF5C3-5C3B-4A26-92B5-86011868C6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88813" y="3928179"/>
            <a:ext cx="210763" cy="210763"/>
          </a:xfrm>
          <a:prstGeom prst="rect">
            <a:avLst/>
          </a:prstGeom>
        </p:spPr>
      </p:pic>
      <p:pic>
        <p:nvPicPr>
          <p:cNvPr id="184" name="Picture 183" descr="A close up of a sign&#10;&#10;Description automatically generated">
            <a:extLst>
              <a:ext uri="{FF2B5EF4-FFF2-40B4-BE49-F238E27FC236}">
                <a16:creationId xmlns:a16="http://schemas.microsoft.com/office/drawing/2014/main" id="{100E4267-EE08-484E-8617-5FAC7BD361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31695" y="3104442"/>
            <a:ext cx="210763" cy="210763"/>
          </a:xfrm>
          <a:prstGeom prst="rect">
            <a:avLst/>
          </a:prstGeom>
        </p:spPr>
      </p:pic>
      <p:pic>
        <p:nvPicPr>
          <p:cNvPr id="217" name="Picture 216" descr="OneNote app icon">
            <a:extLst>
              <a:ext uri="{FF2B5EF4-FFF2-40B4-BE49-F238E27FC236}">
                <a16:creationId xmlns:a16="http://schemas.microsoft.com/office/drawing/2014/main" id="{244DFCE9-B613-4277-B8F9-1A9AF5BCF138}"/>
              </a:ext>
            </a:extLst>
          </p:cNvPr>
          <p:cNvPicPr>
            <a:picLocks noChangeAspect="1"/>
          </p:cNvPicPr>
          <p:nvPr/>
        </p:nvPicPr>
        <p:blipFill>
          <a:blip r:embed="rId20"/>
          <a:stretch>
            <a:fillRect/>
          </a:stretch>
        </p:blipFill>
        <p:spPr>
          <a:xfrm>
            <a:off x="2341423" y="2962236"/>
            <a:ext cx="333006" cy="333006"/>
          </a:xfrm>
          <a:prstGeom prst="rect">
            <a:avLst/>
          </a:prstGeom>
        </p:spPr>
      </p:pic>
      <p:pic>
        <p:nvPicPr>
          <p:cNvPr id="218" name="Picture 217" descr="A picture containing clock, table, drawing&#10;&#10;Description automatically generated">
            <a:extLst>
              <a:ext uri="{FF2B5EF4-FFF2-40B4-BE49-F238E27FC236}">
                <a16:creationId xmlns:a16="http://schemas.microsoft.com/office/drawing/2014/main" id="{6168AE8B-AD3C-438D-A5E4-1BC865DF4D42}"/>
              </a:ext>
            </a:extLst>
          </p:cNvPr>
          <p:cNvPicPr>
            <a:picLocks noChangeAspect="1"/>
          </p:cNvPicPr>
          <p:nvPr/>
        </p:nvPicPr>
        <p:blipFill>
          <a:blip r:embed="rId21"/>
          <a:stretch>
            <a:fillRect/>
          </a:stretch>
        </p:blipFill>
        <p:spPr>
          <a:xfrm>
            <a:off x="1604425" y="3623529"/>
            <a:ext cx="356893" cy="356893"/>
          </a:xfrm>
          <a:prstGeom prst="rect">
            <a:avLst/>
          </a:prstGeom>
        </p:spPr>
      </p:pic>
      <p:pic>
        <p:nvPicPr>
          <p:cNvPr id="220" name="Picture 219" descr="A picture containing paper clip&#10;&#10;Description automatically generated">
            <a:extLst>
              <a:ext uri="{FF2B5EF4-FFF2-40B4-BE49-F238E27FC236}">
                <a16:creationId xmlns:a16="http://schemas.microsoft.com/office/drawing/2014/main" id="{6D6ECA60-13AB-4E01-A72A-479F2DCC9FA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09288" y="3020375"/>
            <a:ext cx="240778" cy="240778"/>
          </a:xfrm>
          <a:prstGeom prst="rect">
            <a:avLst/>
          </a:prstGeom>
        </p:spPr>
      </p:pic>
      <p:pic>
        <p:nvPicPr>
          <p:cNvPr id="233" name="Picture 232" descr="A close up of a logo&#10;&#10;Description automatically generated">
            <a:extLst>
              <a:ext uri="{FF2B5EF4-FFF2-40B4-BE49-F238E27FC236}">
                <a16:creationId xmlns:a16="http://schemas.microsoft.com/office/drawing/2014/main" id="{67947626-E14B-4411-BFEE-4E8253653CC1}"/>
              </a:ext>
            </a:extLst>
          </p:cNvPr>
          <p:cNvPicPr>
            <a:picLocks noChangeAspect="1"/>
          </p:cNvPicPr>
          <p:nvPr/>
        </p:nvPicPr>
        <p:blipFill>
          <a:blip r:embed="rId12"/>
          <a:stretch>
            <a:fillRect/>
          </a:stretch>
        </p:blipFill>
        <p:spPr>
          <a:xfrm>
            <a:off x="5604311" y="2448402"/>
            <a:ext cx="340243" cy="340243"/>
          </a:xfrm>
          <a:prstGeom prst="rect">
            <a:avLst/>
          </a:prstGeom>
          <a:noFill/>
          <a:ln w="12700" cap="flat">
            <a:noFill/>
            <a:prstDash val="dash"/>
            <a:miter/>
          </a:ln>
        </p:spPr>
      </p:pic>
      <p:pic>
        <p:nvPicPr>
          <p:cNvPr id="252" name="Picture 251" descr="Exchange app icon">
            <a:extLst>
              <a:ext uri="{FF2B5EF4-FFF2-40B4-BE49-F238E27FC236}">
                <a16:creationId xmlns:a16="http://schemas.microsoft.com/office/drawing/2014/main" id="{6E4922EE-255E-46F7-B959-0434C34D0016}"/>
              </a:ext>
            </a:extLst>
          </p:cNvPr>
          <p:cNvPicPr>
            <a:picLocks noChangeAspect="1"/>
          </p:cNvPicPr>
          <p:nvPr/>
        </p:nvPicPr>
        <p:blipFill>
          <a:blip r:embed="rId17"/>
          <a:stretch>
            <a:fillRect/>
          </a:stretch>
        </p:blipFill>
        <p:spPr>
          <a:xfrm>
            <a:off x="5464411" y="2238284"/>
            <a:ext cx="365453" cy="365453"/>
          </a:xfrm>
          <a:prstGeom prst="rect">
            <a:avLst/>
          </a:prstGeom>
        </p:spPr>
      </p:pic>
      <p:grpSp>
        <p:nvGrpSpPr>
          <p:cNvPr id="253" name="Group 252">
            <a:extLst>
              <a:ext uri="{FF2B5EF4-FFF2-40B4-BE49-F238E27FC236}">
                <a16:creationId xmlns:a16="http://schemas.microsoft.com/office/drawing/2014/main" id="{3D0EBA3F-6098-470C-91E7-C0DFF6FA4510}"/>
              </a:ext>
              <a:ext uri="{C183D7F6-B498-43B3-948B-1728B52AA6E4}">
                <adec:decorative xmlns:adec="http://schemas.microsoft.com/office/drawing/2017/decorative" val="1"/>
              </a:ext>
            </a:extLst>
          </p:cNvPr>
          <p:cNvGrpSpPr/>
          <p:nvPr/>
        </p:nvGrpSpPr>
        <p:grpSpPr>
          <a:xfrm>
            <a:off x="6072836" y="1200227"/>
            <a:ext cx="981952" cy="533604"/>
            <a:chOff x="1987215" y="2709007"/>
            <a:chExt cx="1433776" cy="779130"/>
          </a:xfrm>
        </p:grpSpPr>
        <p:pic>
          <p:nvPicPr>
            <p:cNvPr id="254" name="Picture 253" descr="Excel app icon">
              <a:extLst>
                <a:ext uri="{FF2B5EF4-FFF2-40B4-BE49-F238E27FC236}">
                  <a16:creationId xmlns:a16="http://schemas.microsoft.com/office/drawing/2014/main" id="{40AECF43-5E3C-40E6-AC72-7180F01CBEA7}"/>
                </a:ext>
              </a:extLst>
            </p:cNvPr>
            <p:cNvPicPr>
              <a:picLocks noChangeAspect="1"/>
            </p:cNvPicPr>
            <p:nvPr/>
          </p:nvPicPr>
          <p:blipFill>
            <a:blip r:embed="rId23"/>
            <a:stretch>
              <a:fillRect/>
            </a:stretch>
          </p:blipFill>
          <p:spPr>
            <a:xfrm>
              <a:off x="1987215" y="2709007"/>
              <a:ext cx="496301" cy="496301"/>
            </a:xfrm>
            <a:prstGeom prst="rect">
              <a:avLst/>
            </a:prstGeom>
            <a:noFill/>
            <a:ln w="12700" cap="flat">
              <a:noFill/>
              <a:prstDash val="dash"/>
              <a:miter/>
            </a:ln>
          </p:spPr>
        </p:pic>
        <p:pic>
          <p:nvPicPr>
            <p:cNvPr id="255" name="Picture 254" descr="OneNote app icon">
              <a:extLst>
                <a:ext uri="{FF2B5EF4-FFF2-40B4-BE49-F238E27FC236}">
                  <a16:creationId xmlns:a16="http://schemas.microsoft.com/office/drawing/2014/main" id="{541DB11C-850D-4FEF-BFCB-5EDE81F7B530}"/>
                </a:ext>
              </a:extLst>
            </p:cNvPr>
            <p:cNvPicPr>
              <a:picLocks noChangeAspect="1"/>
            </p:cNvPicPr>
            <p:nvPr/>
          </p:nvPicPr>
          <p:blipFill>
            <a:blip r:embed="rId20"/>
            <a:stretch>
              <a:fillRect/>
            </a:stretch>
          </p:blipFill>
          <p:spPr>
            <a:xfrm>
              <a:off x="2308625" y="2719564"/>
              <a:ext cx="496302" cy="496301"/>
            </a:xfrm>
            <a:prstGeom prst="rect">
              <a:avLst/>
            </a:prstGeom>
            <a:noFill/>
            <a:ln w="12700" cap="flat">
              <a:noFill/>
              <a:prstDash val="dash"/>
              <a:miter/>
            </a:ln>
          </p:spPr>
        </p:pic>
        <p:pic>
          <p:nvPicPr>
            <p:cNvPr id="256" name="Picture 255" descr="PowerPoint app icon">
              <a:extLst>
                <a:ext uri="{FF2B5EF4-FFF2-40B4-BE49-F238E27FC236}">
                  <a16:creationId xmlns:a16="http://schemas.microsoft.com/office/drawing/2014/main" id="{1EC30F07-19E5-4DCE-A520-07690EFB78C7}"/>
                </a:ext>
              </a:extLst>
            </p:cNvPr>
            <p:cNvPicPr>
              <a:picLocks noChangeAspect="1"/>
            </p:cNvPicPr>
            <p:nvPr/>
          </p:nvPicPr>
          <p:blipFill>
            <a:blip r:embed="rId24"/>
            <a:stretch>
              <a:fillRect/>
            </a:stretch>
          </p:blipFill>
          <p:spPr>
            <a:xfrm>
              <a:off x="2924689" y="2991836"/>
              <a:ext cx="496302" cy="496301"/>
            </a:xfrm>
            <a:prstGeom prst="rect">
              <a:avLst/>
            </a:prstGeom>
            <a:noFill/>
            <a:ln w="12700" cap="flat">
              <a:noFill/>
              <a:prstDash val="dash"/>
              <a:miter/>
            </a:ln>
          </p:spPr>
        </p:pic>
        <p:pic>
          <p:nvPicPr>
            <p:cNvPr id="257" name="Picture 256" descr="A close up of a logo&#10;&#10;Description automatically generated">
              <a:extLst>
                <a:ext uri="{FF2B5EF4-FFF2-40B4-BE49-F238E27FC236}">
                  <a16:creationId xmlns:a16="http://schemas.microsoft.com/office/drawing/2014/main" id="{47F9C2EC-708C-43F6-B94A-61530EA73360}"/>
                </a:ext>
              </a:extLst>
            </p:cNvPr>
            <p:cNvPicPr>
              <a:picLocks noChangeAspect="1"/>
            </p:cNvPicPr>
            <p:nvPr/>
          </p:nvPicPr>
          <p:blipFill>
            <a:blip r:embed="rId25"/>
            <a:stretch>
              <a:fillRect/>
            </a:stretch>
          </p:blipFill>
          <p:spPr>
            <a:xfrm>
              <a:off x="2630036" y="2797174"/>
              <a:ext cx="496302" cy="496301"/>
            </a:xfrm>
            <a:prstGeom prst="rect">
              <a:avLst/>
            </a:prstGeom>
            <a:noFill/>
            <a:ln w="12700" cap="flat">
              <a:noFill/>
              <a:prstDash val="dash"/>
              <a:miter/>
            </a:ln>
          </p:spPr>
        </p:pic>
      </p:grpSp>
      <p:pic>
        <p:nvPicPr>
          <p:cNvPr id="260" name="Picture 259" descr="A close up of a logo&#10;&#10;Description automatically generated">
            <a:extLst>
              <a:ext uri="{FF2B5EF4-FFF2-40B4-BE49-F238E27FC236}">
                <a16:creationId xmlns:a16="http://schemas.microsoft.com/office/drawing/2014/main" id="{FB8ACAD6-379B-4CF0-949B-EB4E82EB6FC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74626" y="2171656"/>
            <a:ext cx="246554" cy="246554"/>
          </a:xfrm>
          <a:prstGeom prst="rect">
            <a:avLst/>
          </a:prstGeom>
          <a:noFill/>
          <a:ln w="12700" cap="flat">
            <a:noFill/>
            <a:prstDash val="dash"/>
            <a:miter/>
          </a:ln>
        </p:spPr>
      </p:pic>
      <p:pic>
        <p:nvPicPr>
          <p:cNvPr id="261" name="Picture 260" descr="A picture containing table&#10;&#10;Description automatically generated">
            <a:extLst>
              <a:ext uri="{FF2B5EF4-FFF2-40B4-BE49-F238E27FC236}">
                <a16:creationId xmlns:a16="http://schemas.microsoft.com/office/drawing/2014/main" id="{86739301-6BC2-405D-8BED-227673C4E9EE}"/>
              </a:ext>
            </a:extLst>
          </p:cNvPr>
          <p:cNvPicPr>
            <a:picLocks noChangeAspect="1"/>
          </p:cNvPicPr>
          <p:nvPr/>
        </p:nvPicPr>
        <p:blipFill>
          <a:blip r:embed="rId27"/>
          <a:stretch>
            <a:fillRect/>
          </a:stretch>
        </p:blipFill>
        <p:spPr>
          <a:xfrm>
            <a:off x="6937593" y="1731912"/>
            <a:ext cx="365453" cy="365453"/>
          </a:xfrm>
          <a:prstGeom prst="rect">
            <a:avLst/>
          </a:prstGeom>
        </p:spPr>
      </p:pic>
      <p:pic>
        <p:nvPicPr>
          <p:cNvPr id="262" name="Picture 261" descr="A close up of a logo&#10;&#10;Description automatically generated">
            <a:extLst>
              <a:ext uri="{FF2B5EF4-FFF2-40B4-BE49-F238E27FC236}">
                <a16:creationId xmlns:a16="http://schemas.microsoft.com/office/drawing/2014/main" id="{161DCC6F-190E-424B-8161-4610772BE71B}"/>
              </a:ext>
            </a:extLst>
          </p:cNvPr>
          <p:cNvPicPr>
            <a:picLocks noChangeAspect="1"/>
          </p:cNvPicPr>
          <p:nvPr/>
        </p:nvPicPr>
        <p:blipFill>
          <a:blip r:embed="rId28"/>
          <a:stretch>
            <a:fillRect/>
          </a:stretch>
        </p:blipFill>
        <p:spPr>
          <a:xfrm>
            <a:off x="6853862" y="1544733"/>
            <a:ext cx="365453" cy="365453"/>
          </a:xfrm>
          <a:prstGeom prst="rect">
            <a:avLst/>
          </a:prstGeom>
        </p:spPr>
      </p:pic>
      <p:pic>
        <p:nvPicPr>
          <p:cNvPr id="263" name="Picture 262" descr="A close up of a logo&#10;&#10;Description automatically generated">
            <a:extLst>
              <a:ext uri="{FF2B5EF4-FFF2-40B4-BE49-F238E27FC236}">
                <a16:creationId xmlns:a16="http://schemas.microsoft.com/office/drawing/2014/main" id="{45820005-DE72-4E1F-B774-6F50A008328A}"/>
              </a:ext>
            </a:extLst>
          </p:cNvPr>
          <p:cNvPicPr>
            <a:picLocks noChangeAspect="1"/>
          </p:cNvPicPr>
          <p:nvPr/>
        </p:nvPicPr>
        <p:blipFill>
          <a:blip r:embed="rId29"/>
          <a:stretch>
            <a:fillRect/>
          </a:stretch>
        </p:blipFill>
        <p:spPr>
          <a:xfrm>
            <a:off x="6952863" y="1924420"/>
            <a:ext cx="365453" cy="365453"/>
          </a:xfrm>
          <a:prstGeom prst="rect">
            <a:avLst/>
          </a:prstGeom>
        </p:spPr>
      </p:pic>
      <p:pic>
        <p:nvPicPr>
          <p:cNvPr id="264" name="Picture 263" descr="A picture containing businesscard, text&#10;&#10;Description automatically generated">
            <a:extLst>
              <a:ext uri="{FF2B5EF4-FFF2-40B4-BE49-F238E27FC236}">
                <a16:creationId xmlns:a16="http://schemas.microsoft.com/office/drawing/2014/main" id="{58D4D23D-5C7A-48AA-B924-696FAA36647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99648" y="1910185"/>
            <a:ext cx="246554" cy="246554"/>
          </a:xfrm>
          <a:prstGeom prst="rect">
            <a:avLst/>
          </a:prstGeom>
          <a:noFill/>
          <a:ln w="12700" cap="flat">
            <a:noFill/>
            <a:prstDash val="dash"/>
            <a:miter/>
          </a:ln>
        </p:spPr>
      </p:pic>
      <p:pic>
        <p:nvPicPr>
          <p:cNvPr id="265" name="Picture 264" descr="A close up of a logo&#10;&#10;Description automatically generated">
            <a:extLst>
              <a:ext uri="{FF2B5EF4-FFF2-40B4-BE49-F238E27FC236}">
                <a16:creationId xmlns:a16="http://schemas.microsoft.com/office/drawing/2014/main" id="{1572085A-633E-41A7-9CEC-88C94B304B39}"/>
              </a:ext>
            </a:extLst>
          </p:cNvPr>
          <p:cNvPicPr>
            <a:picLocks noChangeAspect="1"/>
          </p:cNvPicPr>
          <p:nvPr/>
        </p:nvPicPr>
        <p:blipFill>
          <a:blip r:embed="rId31"/>
          <a:stretch>
            <a:fillRect/>
          </a:stretch>
        </p:blipFill>
        <p:spPr>
          <a:xfrm>
            <a:off x="5432943" y="1653861"/>
            <a:ext cx="400496" cy="400495"/>
          </a:xfrm>
          <a:prstGeom prst="rect">
            <a:avLst/>
          </a:prstGeom>
          <a:noFill/>
          <a:ln w="12700" cap="flat">
            <a:noFill/>
            <a:prstDash val="dash"/>
            <a:miter/>
          </a:ln>
        </p:spPr>
      </p:pic>
      <p:pic>
        <p:nvPicPr>
          <p:cNvPr id="266" name="Picture 265" descr="A close up of a sign&#10;&#10;Description automatically generated">
            <a:extLst>
              <a:ext uri="{FF2B5EF4-FFF2-40B4-BE49-F238E27FC236}">
                <a16:creationId xmlns:a16="http://schemas.microsoft.com/office/drawing/2014/main" id="{EE6AAAAA-E28F-4E1D-8605-A45BD5FC32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7391" y="2097123"/>
            <a:ext cx="246554" cy="246554"/>
          </a:xfrm>
          <a:prstGeom prst="rect">
            <a:avLst/>
          </a:prstGeom>
          <a:noFill/>
          <a:ln w="12700" cap="flat">
            <a:noFill/>
            <a:prstDash val="dash"/>
            <a:miter/>
          </a:ln>
        </p:spPr>
      </p:pic>
      <p:pic>
        <p:nvPicPr>
          <p:cNvPr id="267" name="Picture 266" descr="A close up of a logo&#10;&#10;Description automatically generated">
            <a:extLst>
              <a:ext uri="{FF2B5EF4-FFF2-40B4-BE49-F238E27FC236}">
                <a16:creationId xmlns:a16="http://schemas.microsoft.com/office/drawing/2014/main" id="{4FE1E93B-4BA7-4340-81A1-210BE53AD803}"/>
              </a:ext>
            </a:extLst>
          </p:cNvPr>
          <p:cNvPicPr>
            <a:picLocks noChangeAspect="1"/>
          </p:cNvPicPr>
          <p:nvPr/>
        </p:nvPicPr>
        <p:blipFill>
          <a:blip r:embed="rId32">
            <a:extLst>
              <a:ext uri="{BEBA8EAE-BF5A-486C-A8C5-ECC9F3942E4B}">
                <a14:imgProps xmlns:a14="http://schemas.microsoft.com/office/drawing/2010/main">
                  <a14:imgLayer r:embed="rId33">
                    <a14:imgEffect>
                      <a14:saturation sat="33000"/>
                    </a14:imgEffect>
                  </a14:imgLayer>
                </a14:imgProps>
              </a:ext>
              <a:ext uri="{28A0092B-C50C-407E-A947-70E740481C1C}">
                <a14:useLocalDpi xmlns:a14="http://schemas.microsoft.com/office/drawing/2010/main" val="0"/>
              </a:ext>
            </a:extLst>
          </a:blip>
          <a:stretch>
            <a:fillRect/>
          </a:stretch>
        </p:blipFill>
        <p:spPr>
          <a:xfrm>
            <a:off x="5936751" y="1308038"/>
            <a:ext cx="246554" cy="246554"/>
          </a:xfrm>
          <a:prstGeom prst="rect">
            <a:avLst/>
          </a:prstGeom>
          <a:noFill/>
          <a:ln w="12700" cap="flat">
            <a:noFill/>
            <a:prstDash val="dash"/>
            <a:miter/>
          </a:ln>
        </p:spPr>
      </p:pic>
      <p:pic>
        <p:nvPicPr>
          <p:cNvPr id="268" name="Picture 267" descr="A picture containing paper clip&#10;&#10;Description automatically generated">
            <a:extLst>
              <a:ext uri="{FF2B5EF4-FFF2-40B4-BE49-F238E27FC236}">
                <a16:creationId xmlns:a16="http://schemas.microsoft.com/office/drawing/2014/main" id="{B29BEB0C-95B8-4460-B03B-DF291E8F85A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99916" y="2357338"/>
            <a:ext cx="246554" cy="246554"/>
          </a:xfrm>
          <a:prstGeom prst="rect">
            <a:avLst/>
          </a:prstGeom>
          <a:noFill/>
          <a:ln w="12700" cap="flat">
            <a:noFill/>
            <a:prstDash val="dash"/>
            <a:miter/>
          </a:ln>
        </p:spPr>
      </p:pic>
      <p:pic>
        <p:nvPicPr>
          <p:cNvPr id="270" name="Picture 269" descr="A close up of a sign&#10;&#10;Description automatically generated">
            <a:extLst>
              <a:ext uri="{FF2B5EF4-FFF2-40B4-BE49-F238E27FC236}">
                <a16:creationId xmlns:a16="http://schemas.microsoft.com/office/drawing/2014/main" id="{0C1720CA-791A-468D-97AD-8FF00A086FC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51970" y="4122085"/>
            <a:ext cx="229917" cy="229917"/>
          </a:xfrm>
          <a:prstGeom prst="rect">
            <a:avLst/>
          </a:prstGeom>
        </p:spPr>
      </p:pic>
      <p:pic>
        <p:nvPicPr>
          <p:cNvPr id="272" name="Picture 271" descr="A close up of a logo&#10;&#10;Description automatically generated">
            <a:extLst>
              <a:ext uri="{FF2B5EF4-FFF2-40B4-BE49-F238E27FC236}">
                <a16:creationId xmlns:a16="http://schemas.microsoft.com/office/drawing/2014/main" id="{0B7DC8B2-0BFF-4318-9F2B-BCBE8EFB52FB}"/>
              </a:ext>
            </a:extLst>
          </p:cNvPr>
          <p:cNvPicPr>
            <a:picLocks noChangeAspect="1"/>
          </p:cNvPicPr>
          <p:nvPr/>
        </p:nvPicPr>
        <p:blipFill>
          <a:blip r:embed="rId35"/>
          <a:stretch>
            <a:fillRect/>
          </a:stretch>
        </p:blipFill>
        <p:spPr>
          <a:xfrm>
            <a:off x="5569254" y="4379297"/>
            <a:ext cx="280409" cy="280409"/>
          </a:xfrm>
          <a:prstGeom prst="rect">
            <a:avLst/>
          </a:prstGeom>
        </p:spPr>
      </p:pic>
      <p:pic>
        <p:nvPicPr>
          <p:cNvPr id="273" name="Picture 272" descr="App icon">
            <a:extLst>
              <a:ext uri="{FF2B5EF4-FFF2-40B4-BE49-F238E27FC236}">
                <a16:creationId xmlns:a16="http://schemas.microsoft.com/office/drawing/2014/main" id="{4F8465DD-7EE9-418F-9B74-E0DD593A213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757924" y="4198092"/>
            <a:ext cx="273414" cy="273414"/>
          </a:xfrm>
          <a:prstGeom prst="rect">
            <a:avLst/>
          </a:prstGeom>
        </p:spPr>
      </p:pic>
      <p:pic>
        <p:nvPicPr>
          <p:cNvPr id="275" name="Picture 274" descr="A close up of a logo&#10;&#10;Description automatically generated">
            <a:extLst>
              <a:ext uri="{FF2B5EF4-FFF2-40B4-BE49-F238E27FC236}">
                <a16:creationId xmlns:a16="http://schemas.microsoft.com/office/drawing/2014/main" id="{4E78CF85-8134-4386-A1CA-EAD7ADDA0C9C}"/>
              </a:ext>
            </a:extLst>
          </p:cNvPr>
          <p:cNvPicPr>
            <a:picLocks noChangeAspect="1"/>
          </p:cNvPicPr>
          <p:nvPr/>
        </p:nvPicPr>
        <p:blipFill>
          <a:blip r:embed="rId15"/>
          <a:stretch>
            <a:fillRect/>
          </a:stretch>
        </p:blipFill>
        <p:spPr>
          <a:xfrm>
            <a:off x="5422818" y="4586076"/>
            <a:ext cx="363268" cy="324677"/>
          </a:xfrm>
          <a:prstGeom prst="rect">
            <a:avLst/>
          </a:prstGeom>
        </p:spPr>
      </p:pic>
      <p:pic>
        <p:nvPicPr>
          <p:cNvPr id="278" name="Picture 277" descr="Microsoft Teams app icon">
            <a:extLst>
              <a:ext uri="{FF2B5EF4-FFF2-40B4-BE49-F238E27FC236}">
                <a16:creationId xmlns:a16="http://schemas.microsoft.com/office/drawing/2014/main" id="{219E31F2-79D1-44FD-ABA6-DDCB824932D2}"/>
              </a:ext>
            </a:extLst>
          </p:cNvPr>
          <p:cNvPicPr>
            <a:picLocks noChangeAspect="1"/>
          </p:cNvPicPr>
          <p:nvPr/>
        </p:nvPicPr>
        <p:blipFill>
          <a:blip r:embed="rId14"/>
          <a:stretch>
            <a:fillRect/>
          </a:stretch>
        </p:blipFill>
        <p:spPr>
          <a:xfrm>
            <a:off x="5409042" y="4839512"/>
            <a:ext cx="334179" cy="324677"/>
          </a:xfrm>
          <a:prstGeom prst="rect">
            <a:avLst/>
          </a:prstGeom>
        </p:spPr>
      </p:pic>
      <p:pic>
        <p:nvPicPr>
          <p:cNvPr id="280" name="Picture 279" descr="Microsoft Teams app icon">
            <a:extLst>
              <a:ext uri="{FF2B5EF4-FFF2-40B4-BE49-F238E27FC236}">
                <a16:creationId xmlns:a16="http://schemas.microsoft.com/office/drawing/2014/main" id="{9E99C5CF-8D7D-4A20-B7AE-AA61B06D7998}"/>
              </a:ext>
            </a:extLst>
          </p:cNvPr>
          <p:cNvPicPr>
            <a:picLocks noChangeAspect="1"/>
          </p:cNvPicPr>
          <p:nvPr/>
        </p:nvPicPr>
        <p:blipFill>
          <a:blip r:embed="rId14"/>
          <a:stretch>
            <a:fillRect/>
          </a:stretch>
        </p:blipFill>
        <p:spPr>
          <a:xfrm>
            <a:off x="9206700" y="3988194"/>
            <a:ext cx="340243" cy="340243"/>
          </a:xfrm>
          <a:prstGeom prst="rect">
            <a:avLst/>
          </a:prstGeom>
          <a:noFill/>
          <a:ln w="12700" cap="flat">
            <a:noFill/>
            <a:prstDash val="dash"/>
            <a:miter/>
          </a:ln>
        </p:spPr>
      </p:pic>
      <p:pic>
        <p:nvPicPr>
          <p:cNvPr id="281" name="Picture 280" descr="A close up of a logo&#10;&#10;Description automatically generated">
            <a:extLst>
              <a:ext uri="{FF2B5EF4-FFF2-40B4-BE49-F238E27FC236}">
                <a16:creationId xmlns:a16="http://schemas.microsoft.com/office/drawing/2014/main" id="{5003AB8E-3C8E-4814-8E8C-4CFF5451DDA4}"/>
              </a:ext>
            </a:extLst>
          </p:cNvPr>
          <p:cNvPicPr>
            <a:picLocks noChangeAspect="1"/>
          </p:cNvPicPr>
          <p:nvPr/>
        </p:nvPicPr>
        <p:blipFill>
          <a:blip r:embed="rId16"/>
          <a:stretch>
            <a:fillRect/>
          </a:stretch>
        </p:blipFill>
        <p:spPr>
          <a:xfrm>
            <a:off x="6317898" y="4044965"/>
            <a:ext cx="363269" cy="363269"/>
          </a:xfrm>
          <a:prstGeom prst="rect">
            <a:avLst/>
          </a:prstGeom>
        </p:spPr>
      </p:pic>
      <p:pic>
        <p:nvPicPr>
          <p:cNvPr id="282" name="Picture 281" descr="A close up of a logo&#10;&#10;Description automatically generated">
            <a:extLst>
              <a:ext uri="{FF2B5EF4-FFF2-40B4-BE49-F238E27FC236}">
                <a16:creationId xmlns:a16="http://schemas.microsoft.com/office/drawing/2014/main" id="{87EBEE2E-CA9A-4F03-AD11-2ED4329AD9A3}"/>
              </a:ext>
            </a:extLst>
          </p:cNvPr>
          <p:cNvPicPr>
            <a:picLocks noChangeAspect="1"/>
          </p:cNvPicPr>
          <p:nvPr/>
        </p:nvPicPr>
        <p:blipFill>
          <a:blip r:embed="rId15"/>
          <a:stretch>
            <a:fillRect/>
          </a:stretch>
        </p:blipFill>
        <p:spPr>
          <a:xfrm>
            <a:off x="9337417" y="4167543"/>
            <a:ext cx="326302" cy="326302"/>
          </a:xfrm>
          <a:prstGeom prst="rect">
            <a:avLst/>
          </a:prstGeom>
        </p:spPr>
      </p:pic>
      <p:grpSp>
        <p:nvGrpSpPr>
          <p:cNvPr id="95" name="Group 94" descr="Graphic of Organization">
            <a:extLst>
              <a:ext uri="{FF2B5EF4-FFF2-40B4-BE49-F238E27FC236}">
                <a16:creationId xmlns:a16="http://schemas.microsoft.com/office/drawing/2014/main" id="{B68B1C8D-32F2-4686-A271-5EFDDAC968D3}"/>
              </a:ext>
            </a:extLst>
          </p:cNvPr>
          <p:cNvGrpSpPr/>
          <p:nvPr/>
        </p:nvGrpSpPr>
        <p:grpSpPr>
          <a:xfrm>
            <a:off x="5680317" y="4333585"/>
            <a:ext cx="1288908" cy="1493986"/>
            <a:chOff x="4867874" y="4204364"/>
            <a:chExt cx="2078396" cy="2409089"/>
          </a:xfrm>
        </p:grpSpPr>
        <p:sp>
          <p:nvSpPr>
            <p:cNvPr id="96" name="Freeform: Shape 95">
              <a:extLst>
                <a:ext uri="{FF2B5EF4-FFF2-40B4-BE49-F238E27FC236}">
                  <a16:creationId xmlns:a16="http://schemas.microsoft.com/office/drawing/2014/main" id="{EED24D9C-D221-4811-8229-450A8EBE4C4F}"/>
                </a:ext>
              </a:extLst>
            </p:cNvPr>
            <p:cNvSpPr/>
            <p:nvPr/>
          </p:nvSpPr>
          <p:spPr>
            <a:xfrm>
              <a:off x="4867874" y="6219482"/>
              <a:ext cx="2011782" cy="393971"/>
            </a:xfrm>
            <a:custGeom>
              <a:avLst/>
              <a:gdLst>
                <a:gd name="connsiteX0" fmla="*/ 1265861 w 1265997"/>
                <a:gd name="connsiteY0" fmla="*/ 343903 h 344859"/>
                <a:gd name="connsiteX1" fmla="*/ 4538 w 1265997"/>
                <a:gd name="connsiteY1" fmla="*/ 343903 h 344859"/>
                <a:gd name="connsiteX2" fmla="*/ 4538 w 1265997"/>
                <a:gd name="connsiteY2" fmla="*/ 4538 h 344859"/>
                <a:gd name="connsiteX3" fmla="*/ 1265861 w 1265997"/>
                <a:gd name="connsiteY3" fmla="*/ 4538 h 344859"/>
              </a:gdLst>
              <a:ahLst/>
              <a:cxnLst>
                <a:cxn ang="0">
                  <a:pos x="connsiteX0" y="connsiteY0"/>
                </a:cxn>
                <a:cxn ang="0">
                  <a:pos x="connsiteX1" y="connsiteY1"/>
                </a:cxn>
                <a:cxn ang="0">
                  <a:pos x="connsiteX2" y="connsiteY2"/>
                </a:cxn>
                <a:cxn ang="0">
                  <a:pos x="connsiteX3" y="connsiteY3"/>
                </a:cxn>
              </a:cxnLst>
              <a:rect l="l" t="t" r="r" b="b"/>
              <a:pathLst>
                <a:path w="1265997" h="344859">
                  <a:moveTo>
                    <a:pt x="1265861" y="343903"/>
                  </a:moveTo>
                  <a:lnTo>
                    <a:pt x="4538" y="343903"/>
                  </a:lnTo>
                  <a:lnTo>
                    <a:pt x="4538" y="4538"/>
                  </a:lnTo>
                  <a:lnTo>
                    <a:pt x="1265861" y="4538"/>
                  </a:lnTo>
                  <a:close/>
                </a:path>
              </a:pathLst>
            </a:custGeom>
            <a:noFill/>
            <a:ln w="12700" cap="flat">
              <a:noFill/>
              <a:prstDash val="solid"/>
              <a:miter/>
            </a:ln>
          </p:spPr>
          <p:txBody>
            <a:bodyPr rtlCol="0" anchor="ctr"/>
            <a:lstStyle/>
            <a:p>
              <a:pPr algn="ctr" defTabSz="914225">
                <a:defRPr/>
              </a:pPr>
              <a:r>
                <a:rPr lang="en-AU" sz="1400" dirty="0">
                  <a:solidFill>
                    <a:srgbClr val="0078D4"/>
                  </a:solidFill>
                  <a:latin typeface="Segoe UI Semibold" panose="020B0702040204020203" pitchFamily="34" charset="0"/>
                  <a:cs typeface="Segoe UI Semibold" panose="020B0702040204020203" pitchFamily="34" charset="0"/>
                </a:rPr>
                <a:t>Organization</a:t>
              </a:r>
            </a:p>
          </p:txBody>
        </p:sp>
        <p:sp>
          <p:nvSpPr>
            <p:cNvPr id="97" name="Freeform: Shape 96">
              <a:extLst>
                <a:ext uri="{FF2B5EF4-FFF2-40B4-BE49-F238E27FC236}">
                  <a16:creationId xmlns:a16="http://schemas.microsoft.com/office/drawing/2014/main" id="{C5C03F0B-DD7C-4DEE-AFBE-E5364E8CD4EA}"/>
                </a:ext>
              </a:extLst>
            </p:cNvPr>
            <p:cNvSpPr/>
            <p:nvPr/>
          </p:nvSpPr>
          <p:spPr>
            <a:xfrm>
              <a:off x="4898658" y="4204364"/>
              <a:ext cx="2047612" cy="2047612"/>
            </a:xfrm>
            <a:custGeom>
              <a:avLst/>
              <a:gdLst>
                <a:gd name="connsiteX0" fmla="*/ 13613 w 1792362"/>
                <a:gd name="connsiteY0" fmla="*/ 897086 h 1792362"/>
                <a:gd name="connsiteX1" fmla="*/ 897086 w 1792362"/>
                <a:gd name="connsiteY1" fmla="*/ 13613 h 1792362"/>
                <a:gd name="connsiteX2" fmla="*/ 1780560 w 1792362"/>
                <a:gd name="connsiteY2" fmla="*/ 897086 h 1792362"/>
                <a:gd name="connsiteX3" fmla="*/ 897086 w 1792362"/>
                <a:gd name="connsiteY3" fmla="*/ 1780554 h 1792362"/>
                <a:gd name="connsiteX4" fmla="*/ 13613 w 1792362"/>
                <a:gd name="connsiteY4" fmla="*/ 897086 h 179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362" h="1792362">
                  <a:moveTo>
                    <a:pt x="13613" y="897086"/>
                  </a:moveTo>
                  <a:cubicBezTo>
                    <a:pt x="13613" y="409160"/>
                    <a:pt x="409154" y="13613"/>
                    <a:pt x="897086" y="13613"/>
                  </a:cubicBezTo>
                  <a:cubicBezTo>
                    <a:pt x="1385013" y="13613"/>
                    <a:pt x="1780560" y="409160"/>
                    <a:pt x="1780560" y="897086"/>
                  </a:cubicBezTo>
                  <a:cubicBezTo>
                    <a:pt x="1780560" y="1385007"/>
                    <a:pt x="1385013" y="1780554"/>
                    <a:pt x="897086" y="1780554"/>
                  </a:cubicBezTo>
                  <a:cubicBezTo>
                    <a:pt x="409154" y="1780554"/>
                    <a:pt x="13613" y="1385007"/>
                    <a:pt x="13613" y="897086"/>
                  </a:cubicBezTo>
                  <a:close/>
                </a:path>
              </a:pathLst>
            </a:custGeom>
            <a:noFill/>
            <a:ln w="12700" cap="flat">
              <a:solidFill>
                <a:schemeClr val="tx1">
                  <a:lumMod val="50000"/>
                  <a:lumOff val="50000"/>
                </a:schemeClr>
              </a:solidFill>
              <a:prstDash val="dash"/>
              <a:miter/>
            </a:ln>
          </p:spPr>
          <p:txBody>
            <a:bodyPr rtlCol="0" anchor="ctr"/>
            <a:lstStyle/>
            <a:p>
              <a:pPr defTabSz="914225"/>
              <a:endParaRPr lang="en-AU" sz="1730">
                <a:solidFill>
                  <a:prstClr val="black"/>
                </a:solidFill>
                <a:latin typeface="Calibri" panose="020F0502020204030204"/>
              </a:endParaRPr>
            </a:p>
          </p:txBody>
        </p:sp>
        <p:sp>
          <p:nvSpPr>
            <p:cNvPr id="98" name="Oval 97">
              <a:extLst>
                <a:ext uri="{FF2B5EF4-FFF2-40B4-BE49-F238E27FC236}">
                  <a16:creationId xmlns:a16="http://schemas.microsoft.com/office/drawing/2014/main" id="{64DA06A7-0D13-4680-B64D-D9C36980EFAF}"/>
                </a:ext>
              </a:extLst>
            </p:cNvPr>
            <p:cNvSpPr/>
            <p:nvPr/>
          </p:nvSpPr>
          <p:spPr bwMode="auto">
            <a:xfrm>
              <a:off x="5419544" y="4725250"/>
              <a:ext cx="1005840" cy="1005840"/>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99" name="Graphic 98" descr="Hierarchy">
              <a:extLst>
                <a:ext uri="{FF2B5EF4-FFF2-40B4-BE49-F238E27FC236}">
                  <a16:creationId xmlns:a16="http://schemas.microsoft.com/office/drawing/2014/main" id="{DC8C6B33-8C5F-42D4-A068-D67E61794EB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556704" y="4835516"/>
              <a:ext cx="731520" cy="731520"/>
            </a:xfrm>
            <a:prstGeom prst="rect">
              <a:avLst/>
            </a:prstGeom>
          </p:spPr>
        </p:pic>
      </p:grpSp>
      <p:pic>
        <p:nvPicPr>
          <p:cNvPr id="78" name="Picture 77" descr="A close up of a logo&#10;&#10;Description automatically generated">
            <a:extLst>
              <a:ext uri="{FF2B5EF4-FFF2-40B4-BE49-F238E27FC236}">
                <a16:creationId xmlns:a16="http://schemas.microsoft.com/office/drawing/2014/main" id="{CC03DDE4-B708-4AA1-B66B-ABDB302C1341}"/>
              </a:ext>
            </a:extLst>
          </p:cNvPr>
          <p:cNvPicPr>
            <a:picLocks noChangeAspect="1"/>
          </p:cNvPicPr>
          <p:nvPr/>
        </p:nvPicPr>
        <p:blipFill>
          <a:blip r:embed="rId16"/>
          <a:stretch>
            <a:fillRect/>
          </a:stretch>
        </p:blipFill>
        <p:spPr>
          <a:xfrm>
            <a:off x="9155782" y="3770864"/>
            <a:ext cx="363269" cy="363269"/>
          </a:xfrm>
          <a:prstGeom prst="rect">
            <a:avLst/>
          </a:prstGeom>
        </p:spPr>
      </p:pic>
      <p:pic>
        <p:nvPicPr>
          <p:cNvPr id="79" name="Picture 78" descr="A close up of a card&#10;&#10;Description automatically generated">
            <a:extLst>
              <a:ext uri="{FF2B5EF4-FFF2-40B4-BE49-F238E27FC236}">
                <a16:creationId xmlns:a16="http://schemas.microsoft.com/office/drawing/2014/main" id="{32A1B04B-4213-4FB2-9E2D-E963187BC6B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233054" y="3620890"/>
            <a:ext cx="274807" cy="238541"/>
          </a:xfrm>
          <a:prstGeom prst="rect">
            <a:avLst/>
          </a:prstGeom>
        </p:spPr>
      </p:pic>
      <p:pic>
        <p:nvPicPr>
          <p:cNvPr id="83" name="Picture 82" descr="A close up of a card&#10;&#10;Description automatically generated">
            <a:extLst>
              <a:ext uri="{FF2B5EF4-FFF2-40B4-BE49-F238E27FC236}">
                <a16:creationId xmlns:a16="http://schemas.microsoft.com/office/drawing/2014/main" id="{D72B3D7E-29B9-40CD-BC7B-0C798CCC2EC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463981" y="5082845"/>
            <a:ext cx="274807" cy="238541"/>
          </a:xfrm>
          <a:prstGeom prst="rect">
            <a:avLst/>
          </a:prstGeom>
        </p:spPr>
      </p:pic>
      <p:pic>
        <p:nvPicPr>
          <p:cNvPr id="84" name="Picture 83">
            <a:extLst>
              <a:ext uri="{FF2B5EF4-FFF2-40B4-BE49-F238E27FC236}">
                <a16:creationId xmlns:a16="http://schemas.microsoft.com/office/drawing/2014/main" id="{CC02732F-7880-420E-941B-787B8AD31925}"/>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5610796" y="1600193"/>
            <a:ext cx="205111" cy="181445"/>
          </a:xfrm>
          <a:prstGeom prst="rect">
            <a:avLst/>
          </a:prstGeom>
        </p:spPr>
      </p:pic>
      <p:pic>
        <p:nvPicPr>
          <p:cNvPr id="89" name="Picture 88" descr="A picture containing clock, drawing&#10;&#10;Description automatically generated">
            <a:extLst>
              <a:ext uri="{FF2B5EF4-FFF2-40B4-BE49-F238E27FC236}">
                <a16:creationId xmlns:a16="http://schemas.microsoft.com/office/drawing/2014/main" id="{1C96EED4-C9CA-4DC6-B3BA-025D95383869}"/>
              </a:ext>
            </a:extLst>
          </p:cNvPr>
          <p:cNvPicPr>
            <a:picLocks noChangeAspect="1"/>
          </p:cNvPicPr>
          <p:nvPr/>
        </p:nvPicPr>
        <p:blipFill rotWithShape="1">
          <a:blip r:embed="rId41"/>
          <a:srcRect r="78953"/>
          <a:stretch/>
        </p:blipFill>
        <p:spPr>
          <a:xfrm>
            <a:off x="6820267" y="2563160"/>
            <a:ext cx="148958" cy="133101"/>
          </a:xfrm>
          <a:prstGeom prst="rect">
            <a:avLst/>
          </a:prstGeom>
        </p:spPr>
      </p:pic>
      <p:pic>
        <p:nvPicPr>
          <p:cNvPr id="90" name="Picture 89">
            <a:extLst>
              <a:ext uri="{FF2B5EF4-FFF2-40B4-BE49-F238E27FC236}">
                <a16:creationId xmlns:a16="http://schemas.microsoft.com/office/drawing/2014/main" id="{29987983-B73F-45FF-9334-B9028FE9FD92}"/>
              </a:ext>
              <a:ext uri="{C183D7F6-B498-43B3-948B-1728B52AA6E4}">
                <adec:decorative xmlns:adec="http://schemas.microsoft.com/office/drawing/2017/decorative" val="1"/>
              </a:ext>
            </a:extLst>
          </p:cNvPr>
          <p:cNvPicPr>
            <a:picLocks noChangeAspect="1"/>
          </p:cNvPicPr>
          <p:nvPr/>
        </p:nvPicPr>
        <p:blipFill>
          <a:blip r:embed="rId42"/>
          <a:stretch>
            <a:fillRect/>
          </a:stretch>
        </p:blipFill>
        <p:spPr>
          <a:xfrm>
            <a:off x="2982306" y="3128738"/>
            <a:ext cx="222472" cy="210764"/>
          </a:xfrm>
          <a:prstGeom prst="rect">
            <a:avLst/>
          </a:prstGeom>
        </p:spPr>
      </p:pic>
      <p:sp>
        <p:nvSpPr>
          <p:cNvPr id="2" name="Title 2">
            <a:extLst>
              <a:ext uri="{FF2B5EF4-FFF2-40B4-BE49-F238E27FC236}">
                <a16:creationId xmlns:a16="http://schemas.microsoft.com/office/drawing/2014/main" id="{0ED5F48E-4C47-4D29-B58D-845E23CD75B7}"/>
              </a:ext>
            </a:extLst>
          </p:cNvPr>
          <p:cNvSpPr txBox="1">
            <a:spLocks/>
          </p:cNvSpPr>
          <p:nvPr/>
        </p:nvSpPr>
        <p:spPr>
          <a:xfrm>
            <a:off x="588262" y="1078719"/>
            <a:ext cx="4750574"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AU" sz="2000" dirty="0"/>
              <a:t>Modern collaboration architecture (MOCA)</a:t>
            </a:r>
          </a:p>
        </p:txBody>
      </p:sp>
      <p:sp>
        <p:nvSpPr>
          <p:cNvPr id="3" name="Title 2">
            <a:extLst>
              <a:ext uri="{FF2B5EF4-FFF2-40B4-BE49-F238E27FC236}">
                <a16:creationId xmlns:a16="http://schemas.microsoft.com/office/drawing/2014/main" id="{6DB5888A-135E-4D2B-89B6-DE0991C33DCA}"/>
              </a:ext>
            </a:extLst>
          </p:cNvPr>
          <p:cNvSpPr>
            <a:spLocks noGrp="1"/>
          </p:cNvSpPr>
          <p:nvPr>
            <p:ph type="title"/>
          </p:nvPr>
        </p:nvSpPr>
        <p:spPr/>
        <p:txBody>
          <a:bodyPr/>
          <a:lstStyle/>
          <a:p>
            <a:r>
              <a:rPr lang="en-US" dirty="0"/>
              <a:t>Navigate the “What tool when?”</a:t>
            </a:r>
          </a:p>
        </p:txBody>
      </p:sp>
    </p:spTree>
    <p:custDataLst>
      <p:tags r:id="rId1"/>
    </p:custDataLst>
    <p:extLst>
      <p:ext uri="{BB962C8B-B14F-4D97-AF65-F5344CB8AC3E}">
        <p14:creationId xmlns:p14="http://schemas.microsoft.com/office/powerpoint/2010/main" val="102639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A639584-3527-43BB-B0F2-AC9DBC341702}"/>
              </a:ext>
              <a:ext uri="{C183D7F6-B498-43B3-948B-1728B52AA6E4}">
                <adec:decorative xmlns:adec="http://schemas.microsoft.com/office/drawing/2017/decorative" val="1"/>
              </a:ext>
            </a:extLst>
          </p:cNvPr>
          <p:cNvSpPr/>
          <p:nvPr/>
        </p:nvSpPr>
        <p:spPr bwMode="auto">
          <a:xfrm>
            <a:off x="0" y="3926849"/>
            <a:ext cx="12192000" cy="29311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0" name="Title 9">
            <a:extLst>
              <a:ext uri="{FF2B5EF4-FFF2-40B4-BE49-F238E27FC236}">
                <a16:creationId xmlns:a16="http://schemas.microsoft.com/office/drawing/2014/main" id="{DFC77B13-F4C8-460F-862E-FB14C6AE6ADA}"/>
              </a:ext>
            </a:extLst>
          </p:cNvPr>
          <p:cNvSpPr>
            <a:spLocks noGrp="1"/>
          </p:cNvSpPr>
          <p:nvPr>
            <p:ph type="title"/>
          </p:nvPr>
        </p:nvSpPr>
        <p:spPr/>
        <p:txBody>
          <a:bodyPr/>
          <a:lstStyle/>
          <a:p>
            <a:r>
              <a:rPr lang="en-US" dirty="0"/>
              <a:t>Formalize your knowledge</a:t>
            </a:r>
          </a:p>
        </p:txBody>
      </p:sp>
      <p:grpSp>
        <p:nvGrpSpPr>
          <p:cNvPr id="27" name="Group 26">
            <a:extLst>
              <a:ext uri="{FF2B5EF4-FFF2-40B4-BE49-F238E27FC236}">
                <a16:creationId xmlns:a16="http://schemas.microsoft.com/office/drawing/2014/main" id="{20634588-4956-408A-A1CC-A6EDB5515E00}"/>
              </a:ext>
              <a:ext uri="{C183D7F6-B498-43B3-948B-1728B52AA6E4}">
                <adec:decorative xmlns:adec="http://schemas.microsoft.com/office/drawing/2017/decorative" val="1"/>
              </a:ext>
            </a:extLst>
          </p:cNvPr>
          <p:cNvGrpSpPr/>
          <p:nvPr/>
        </p:nvGrpSpPr>
        <p:grpSpPr>
          <a:xfrm>
            <a:off x="2000053" y="4354432"/>
            <a:ext cx="914400" cy="914400"/>
            <a:chOff x="2000053" y="4155420"/>
            <a:chExt cx="914400" cy="914400"/>
          </a:xfrm>
        </p:grpSpPr>
        <p:sp>
          <p:nvSpPr>
            <p:cNvPr id="19" name="Oval 18">
              <a:extLst>
                <a:ext uri="{FF2B5EF4-FFF2-40B4-BE49-F238E27FC236}">
                  <a16:creationId xmlns:a16="http://schemas.microsoft.com/office/drawing/2014/main" id="{382AE46A-485D-498C-9247-A594DB8D998C}"/>
                </a:ext>
              </a:extLst>
            </p:cNvPr>
            <p:cNvSpPr/>
            <p:nvPr/>
          </p:nvSpPr>
          <p:spPr bwMode="auto">
            <a:xfrm>
              <a:off x="2000053" y="4155420"/>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Rectangle 11" descr="Head with Gears">
              <a:extLst>
                <a:ext uri="{FF2B5EF4-FFF2-40B4-BE49-F238E27FC236}">
                  <a16:creationId xmlns:a16="http://schemas.microsoft.com/office/drawing/2014/main" id="{4C1F9859-C0F5-4944-8CB5-7CE97BAAE09E}"/>
                </a:ext>
              </a:extLst>
            </p:cNvPr>
            <p:cNvSpPr/>
            <p:nvPr/>
          </p:nvSpPr>
          <p:spPr>
            <a:xfrm>
              <a:off x="2091493" y="4246860"/>
              <a:ext cx="731520" cy="73152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13" name="Freeform: Shape 12">
            <a:extLst>
              <a:ext uri="{FF2B5EF4-FFF2-40B4-BE49-F238E27FC236}">
                <a16:creationId xmlns:a16="http://schemas.microsoft.com/office/drawing/2014/main" id="{606DF7C8-3F5F-451C-BC5B-E7FA9B6CCD08}"/>
              </a:ext>
            </a:extLst>
          </p:cNvPr>
          <p:cNvSpPr/>
          <p:nvPr/>
        </p:nvSpPr>
        <p:spPr>
          <a:xfrm>
            <a:off x="1086109" y="5371903"/>
            <a:ext cx="2742288" cy="720000"/>
          </a:xfrm>
          <a:custGeom>
            <a:avLst/>
            <a:gdLst>
              <a:gd name="connsiteX0" fmla="*/ 0 w 2158193"/>
              <a:gd name="connsiteY0" fmla="*/ 0 h 720000"/>
              <a:gd name="connsiteX1" fmla="*/ 2158193 w 2158193"/>
              <a:gd name="connsiteY1" fmla="*/ 0 h 720000"/>
              <a:gd name="connsiteX2" fmla="*/ 2158193 w 2158193"/>
              <a:gd name="connsiteY2" fmla="*/ 720000 h 720000"/>
              <a:gd name="connsiteX3" fmla="*/ 0 w 2158193"/>
              <a:gd name="connsiteY3" fmla="*/ 720000 h 720000"/>
              <a:gd name="connsiteX4" fmla="*/ 0 w 2158193"/>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193" h="720000">
                <a:moveTo>
                  <a:pt x="0" y="0"/>
                </a:moveTo>
                <a:lnTo>
                  <a:pt x="2158193" y="0"/>
                </a:lnTo>
                <a:lnTo>
                  <a:pt x="2158193"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10000"/>
              </a:lnSpc>
              <a:spcBef>
                <a:spcPct val="0"/>
              </a:spcBef>
              <a:spcAft>
                <a:spcPct val="35000"/>
              </a:spcAft>
              <a:buNone/>
            </a:pPr>
            <a:r>
              <a:rPr lang="en-US" sz="1600" kern="1200" dirty="0"/>
              <a:t>Understand the six knowledge areas required for service adoption professionals</a:t>
            </a:r>
          </a:p>
        </p:txBody>
      </p:sp>
      <p:grpSp>
        <p:nvGrpSpPr>
          <p:cNvPr id="23" name="Group 22">
            <a:extLst>
              <a:ext uri="{FF2B5EF4-FFF2-40B4-BE49-F238E27FC236}">
                <a16:creationId xmlns:a16="http://schemas.microsoft.com/office/drawing/2014/main" id="{AD6150D7-7FC1-4647-BD4A-5D40BF1C15E8}"/>
              </a:ext>
              <a:ext uri="{C183D7F6-B498-43B3-948B-1728B52AA6E4}">
                <adec:decorative xmlns:adec="http://schemas.microsoft.com/office/drawing/2017/decorative" val="1"/>
              </a:ext>
            </a:extLst>
          </p:cNvPr>
          <p:cNvGrpSpPr/>
          <p:nvPr/>
        </p:nvGrpSpPr>
        <p:grpSpPr>
          <a:xfrm>
            <a:off x="5569911" y="4349333"/>
            <a:ext cx="914400" cy="914400"/>
            <a:chOff x="5514398" y="4409966"/>
            <a:chExt cx="914400" cy="914400"/>
          </a:xfrm>
        </p:grpSpPr>
        <p:sp>
          <p:nvSpPr>
            <p:cNvPr id="22" name="Oval 21">
              <a:extLst>
                <a:ext uri="{FF2B5EF4-FFF2-40B4-BE49-F238E27FC236}">
                  <a16:creationId xmlns:a16="http://schemas.microsoft.com/office/drawing/2014/main" id="{FCCE15F8-82B3-4D0A-99F8-DEB5C1F3132A}"/>
                </a:ext>
              </a:extLst>
            </p:cNvPr>
            <p:cNvSpPr/>
            <p:nvPr/>
          </p:nvSpPr>
          <p:spPr bwMode="auto">
            <a:xfrm>
              <a:off x="5514398" y="4409966"/>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 name="Rectangle 13" descr="Checklist">
              <a:extLst>
                <a:ext uri="{FF2B5EF4-FFF2-40B4-BE49-F238E27FC236}">
                  <a16:creationId xmlns:a16="http://schemas.microsoft.com/office/drawing/2014/main" id="{7B6CE24C-8B05-44CC-BA35-94BF3BC32A2E}"/>
                </a:ext>
              </a:extLst>
            </p:cNvPr>
            <p:cNvSpPr/>
            <p:nvPr/>
          </p:nvSpPr>
          <p:spPr>
            <a:xfrm>
              <a:off x="5605838" y="4501406"/>
              <a:ext cx="731520" cy="73152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sp>
        <p:nvSpPr>
          <p:cNvPr id="15" name="Freeform: Shape 14">
            <a:extLst>
              <a:ext uri="{FF2B5EF4-FFF2-40B4-BE49-F238E27FC236}">
                <a16:creationId xmlns:a16="http://schemas.microsoft.com/office/drawing/2014/main" id="{2BC76E2D-823E-4901-935D-E708CD1E6324}"/>
              </a:ext>
            </a:extLst>
          </p:cNvPr>
          <p:cNvSpPr/>
          <p:nvPr/>
        </p:nvSpPr>
        <p:spPr>
          <a:xfrm>
            <a:off x="4948014" y="5371903"/>
            <a:ext cx="2158193" cy="720000"/>
          </a:xfrm>
          <a:custGeom>
            <a:avLst/>
            <a:gdLst>
              <a:gd name="connsiteX0" fmla="*/ 0 w 2158193"/>
              <a:gd name="connsiteY0" fmla="*/ 0 h 720000"/>
              <a:gd name="connsiteX1" fmla="*/ 2158193 w 2158193"/>
              <a:gd name="connsiteY1" fmla="*/ 0 h 720000"/>
              <a:gd name="connsiteX2" fmla="*/ 2158193 w 2158193"/>
              <a:gd name="connsiteY2" fmla="*/ 720000 h 720000"/>
              <a:gd name="connsiteX3" fmla="*/ 0 w 2158193"/>
              <a:gd name="connsiteY3" fmla="*/ 720000 h 720000"/>
              <a:gd name="connsiteX4" fmla="*/ 0 w 2158193"/>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193" h="720000">
                <a:moveTo>
                  <a:pt x="0" y="0"/>
                </a:moveTo>
                <a:lnTo>
                  <a:pt x="2158193" y="0"/>
                </a:lnTo>
                <a:lnTo>
                  <a:pt x="2158193"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10000"/>
              </a:lnSpc>
              <a:spcBef>
                <a:spcPct val="0"/>
              </a:spcBef>
              <a:spcAft>
                <a:spcPct val="35000"/>
              </a:spcAft>
              <a:buNone/>
            </a:pPr>
            <a:r>
              <a:rPr lang="en-US" sz="1600" kern="1200" dirty="0"/>
              <a:t>Learn strategies and tactics for adoption implementation </a:t>
            </a:r>
          </a:p>
        </p:txBody>
      </p:sp>
      <p:grpSp>
        <p:nvGrpSpPr>
          <p:cNvPr id="26" name="Group 25">
            <a:extLst>
              <a:ext uri="{FF2B5EF4-FFF2-40B4-BE49-F238E27FC236}">
                <a16:creationId xmlns:a16="http://schemas.microsoft.com/office/drawing/2014/main" id="{3949BCB0-9E03-4F08-8DA4-56CAC8576AE3}"/>
              </a:ext>
              <a:ext uri="{C183D7F6-B498-43B3-948B-1728B52AA6E4}">
                <adec:decorative xmlns:adec="http://schemas.microsoft.com/office/drawing/2017/decorative" val="1"/>
              </a:ext>
            </a:extLst>
          </p:cNvPr>
          <p:cNvGrpSpPr/>
          <p:nvPr/>
        </p:nvGrpSpPr>
        <p:grpSpPr>
          <a:xfrm>
            <a:off x="9139768" y="4349333"/>
            <a:ext cx="914400" cy="914400"/>
            <a:chOff x="9154817" y="4409966"/>
            <a:chExt cx="914400" cy="914400"/>
          </a:xfrm>
        </p:grpSpPr>
        <p:sp>
          <p:nvSpPr>
            <p:cNvPr id="24" name="Oval 23">
              <a:extLst>
                <a:ext uri="{FF2B5EF4-FFF2-40B4-BE49-F238E27FC236}">
                  <a16:creationId xmlns:a16="http://schemas.microsoft.com/office/drawing/2014/main" id="{C5E86FC7-B447-4251-81B8-4BF8BDEB7471}"/>
                </a:ext>
              </a:extLst>
            </p:cNvPr>
            <p:cNvSpPr/>
            <p:nvPr/>
          </p:nvSpPr>
          <p:spPr bwMode="auto">
            <a:xfrm>
              <a:off x="9154817" y="4409966"/>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Rectangle 15" descr="Group">
              <a:extLst>
                <a:ext uri="{FF2B5EF4-FFF2-40B4-BE49-F238E27FC236}">
                  <a16:creationId xmlns:a16="http://schemas.microsoft.com/office/drawing/2014/main" id="{302A8D37-79F6-47C6-AE32-2DF32178316C}"/>
                </a:ext>
              </a:extLst>
            </p:cNvPr>
            <p:cNvSpPr/>
            <p:nvPr/>
          </p:nvSpPr>
          <p:spPr>
            <a:xfrm>
              <a:off x="9246257" y="4494195"/>
              <a:ext cx="731520" cy="73152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sp>
        <p:nvSpPr>
          <p:cNvPr id="17" name="Freeform: Shape 16">
            <a:extLst>
              <a:ext uri="{FF2B5EF4-FFF2-40B4-BE49-F238E27FC236}">
                <a16:creationId xmlns:a16="http://schemas.microsoft.com/office/drawing/2014/main" id="{78048958-AF7E-4C89-94CD-77BB872304E1}"/>
              </a:ext>
            </a:extLst>
          </p:cNvPr>
          <p:cNvSpPr/>
          <p:nvPr/>
        </p:nvSpPr>
        <p:spPr>
          <a:xfrm>
            <a:off x="8517871" y="5371903"/>
            <a:ext cx="2158193" cy="720000"/>
          </a:xfrm>
          <a:custGeom>
            <a:avLst/>
            <a:gdLst>
              <a:gd name="connsiteX0" fmla="*/ 0 w 2158193"/>
              <a:gd name="connsiteY0" fmla="*/ 0 h 720000"/>
              <a:gd name="connsiteX1" fmla="*/ 2158193 w 2158193"/>
              <a:gd name="connsiteY1" fmla="*/ 0 h 720000"/>
              <a:gd name="connsiteX2" fmla="*/ 2158193 w 2158193"/>
              <a:gd name="connsiteY2" fmla="*/ 720000 h 720000"/>
              <a:gd name="connsiteX3" fmla="*/ 0 w 2158193"/>
              <a:gd name="connsiteY3" fmla="*/ 720000 h 720000"/>
              <a:gd name="connsiteX4" fmla="*/ 0 w 2158193"/>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193" h="720000">
                <a:moveTo>
                  <a:pt x="0" y="0"/>
                </a:moveTo>
                <a:lnTo>
                  <a:pt x="2158193" y="0"/>
                </a:lnTo>
                <a:lnTo>
                  <a:pt x="2158193"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10000"/>
              </a:lnSpc>
              <a:spcBef>
                <a:spcPct val="0"/>
              </a:spcBef>
              <a:spcAft>
                <a:spcPct val="35000"/>
              </a:spcAft>
              <a:buNone/>
            </a:pPr>
            <a:r>
              <a:rPr lang="en-US" sz="1600" kern="1200" dirty="0"/>
              <a:t>Expand your career to include verified service adoption skills</a:t>
            </a:r>
          </a:p>
        </p:txBody>
      </p:sp>
      <p:grpSp>
        <p:nvGrpSpPr>
          <p:cNvPr id="5" name="Group 4">
            <a:extLst>
              <a:ext uri="{FF2B5EF4-FFF2-40B4-BE49-F238E27FC236}">
                <a16:creationId xmlns:a16="http://schemas.microsoft.com/office/drawing/2014/main" id="{BE28E63D-4B82-4184-A4A0-0127256FAB52}"/>
              </a:ext>
              <a:ext uri="{C183D7F6-B498-43B3-948B-1728B52AA6E4}">
                <adec:decorative xmlns:adec="http://schemas.microsoft.com/office/drawing/2017/decorative" val="1"/>
              </a:ext>
            </a:extLst>
          </p:cNvPr>
          <p:cNvGrpSpPr/>
          <p:nvPr/>
        </p:nvGrpSpPr>
        <p:grpSpPr>
          <a:xfrm>
            <a:off x="3245564" y="1251431"/>
            <a:ext cx="5700872" cy="2260739"/>
            <a:chOff x="3764132" y="960589"/>
            <a:chExt cx="7471441" cy="3029132"/>
          </a:xfrm>
        </p:grpSpPr>
        <p:pic>
          <p:nvPicPr>
            <p:cNvPr id="3" name="Picture 2">
              <a:extLst>
                <a:ext uri="{FF2B5EF4-FFF2-40B4-BE49-F238E27FC236}">
                  <a16:creationId xmlns:a16="http://schemas.microsoft.com/office/drawing/2014/main" id="{F5348C8D-BB7F-4F5F-A289-5FDA802933C6}"/>
                </a:ext>
              </a:extLst>
            </p:cNvPr>
            <p:cNvPicPr>
              <a:picLocks noChangeAspect="1"/>
            </p:cNvPicPr>
            <p:nvPr/>
          </p:nvPicPr>
          <p:blipFill rotWithShape="1">
            <a:blip r:embed="rId8"/>
            <a:srcRect b="8892"/>
            <a:stretch/>
          </p:blipFill>
          <p:spPr>
            <a:xfrm>
              <a:off x="3764132" y="960589"/>
              <a:ext cx="7471441" cy="3029132"/>
            </a:xfrm>
            <a:prstGeom prst="rect">
              <a:avLst/>
            </a:prstGeom>
            <a:ln>
              <a:solidFill>
                <a:schemeClr val="bg1">
                  <a:lumMod val="65000"/>
                </a:schemeClr>
              </a:solidFill>
            </a:ln>
          </p:spPr>
        </p:pic>
        <p:sp>
          <p:nvSpPr>
            <p:cNvPr id="4" name="TextBox 3">
              <a:extLst>
                <a:ext uri="{FF2B5EF4-FFF2-40B4-BE49-F238E27FC236}">
                  <a16:creationId xmlns:a16="http://schemas.microsoft.com/office/drawing/2014/main" id="{7F4854A3-AB06-4FDE-959F-33E5EE5F8E8F}"/>
                </a:ext>
              </a:extLst>
            </p:cNvPr>
            <p:cNvSpPr txBox="1"/>
            <p:nvPr/>
          </p:nvSpPr>
          <p:spPr>
            <a:xfrm>
              <a:off x="10615528" y="1081510"/>
              <a:ext cx="620044" cy="572872"/>
            </a:xfrm>
            <a:prstGeom prst="rect">
              <a:avLst/>
            </a:prstGeom>
            <a:solidFill>
              <a:schemeClr val="bg1"/>
            </a:solidFill>
            <a:ln>
              <a:noFill/>
            </a:ln>
          </p:spPr>
          <p:txBody>
            <a:bodyPr wrap="square" rtlCol="0">
              <a:spAutoFit/>
            </a:bodyPr>
            <a:lstStyle/>
            <a:p>
              <a:endParaRPr lang="en-US" dirty="0"/>
            </a:p>
          </p:txBody>
        </p:sp>
      </p:grpSp>
      <p:sp>
        <p:nvSpPr>
          <p:cNvPr id="8" name="TextBox 7">
            <a:extLst>
              <a:ext uri="{FF2B5EF4-FFF2-40B4-BE49-F238E27FC236}">
                <a16:creationId xmlns:a16="http://schemas.microsoft.com/office/drawing/2014/main" id="{A4C05610-7092-4F03-B53E-B56C8392D15C}"/>
              </a:ext>
            </a:extLst>
          </p:cNvPr>
          <p:cNvSpPr txBox="1"/>
          <p:nvPr/>
        </p:nvSpPr>
        <p:spPr>
          <a:xfrm>
            <a:off x="2457253" y="3528665"/>
            <a:ext cx="7277493" cy="246221"/>
          </a:xfrm>
          <a:prstGeom prst="rect">
            <a:avLst/>
          </a:prstGeom>
          <a:noFill/>
        </p:spPr>
        <p:txBody>
          <a:bodyPr wrap="square" lIns="0" tIns="0" rIns="0" bIns="0" rtlCol="0">
            <a:spAutoFit/>
          </a:bodyPr>
          <a:lstStyle/>
          <a:p>
            <a:pPr algn="ctr"/>
            <a:r>
              <a:rPr lang="en-US" sz="1600" dirty="0"/>
              <a:t>Earn your certificate at </a:t>
            </a:r>
            <a:r>
              <a:rPr lang="en-US" sz="1600" dirty="0">
                <a:hlinkClick r:id="rId9"/>
              </a:rPr>
              <a:t>https://aka.ms/AdoptionCert</a:t>
            </a:r>
            <a:endParaRPr lang="en-US" sz="1600" dirty="0"/>
          </a:p>
        </p:txBody>
      </p:sp>
    </p:spTree>
    <p:extLst>
      <p:ext uri="{BB962C8B-B14F-4D97-AF65-F5344CB8AC3E}">
        <p14:creationId xmlns:p14="http://schemas.microsoft.com/office/powerpoint/2010/main" val="3816434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5639-D057-4B47-90AE-4BEAF9640693}"/>
              </a:ext>
            </a:extLst>
          </p:cNvPr>
          <p:cNvSpPr>
            <a:spLocks noGrp="1"/>
          </p:cNvSpPr>
          <p:nvPr>
            <p:ph type="title"/>
          </p:nvPr>
        </p:nvSpPr>
        <p:spPr>
          <a:xfrm>
            <a:off x="561703" y="2305498"/>
            <a:ext cx="7081048" cy="1994392"/>
          </a:xfrm>
        </p:spPr>
        <p:txBody>
          <a:bodyPr/>
          <a:lstStyle/>
          <a:p>
            <a:r>
              <a:rPr lang="en-US" dirty="0"/>
              <a:t>Example Success Story: </a:t>
            </a:r>
            <a:br>
              <a:rPr lang="en-US" dirty="0"/>
            </a:br>
            <a:br>
              <a:rPr lang="en-US" dirty="0"/>
            </a:br>
            <a:r>
              <a:rPr lang="en-US" dirty="0"/>
              <a:t>Building Microsoft’s</a:t>
            </a:r>
            <a:br>
              <a:rPr lang="en-US" dirty="0"/>
            </a:br>
            <a:r>
              <a:rPr lang="en-US" dirty="0"/>
              <a:t>Teamwork Champions Program</a:t>
            </a:r>
          </a:p>
        </p:txBody>
      </p:sp>
    </p:spTree>
    <p:extLst>
      <p:ext uri="{BB962C8B-B14F-4D97-AF65-F5344CB8AC3E}">
        <p14:creationId xmlns:p14="http://schemas.microsoft.com/office/powerpoint/2010/main" val="143821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99C420-B043-4E1F-8289-31EBB88794F7}"/>
              </a:ext>
            </a:extLst>
          </p:cNvPr>
          <p:cNvSpPr>
            <a:spLocks noGrp="1"/>
          </p:cNvSpPr>
          <p:nvPr>
            <p:ph type="title"/>
          </p:nvPr>
        </p:nvSpPr>
        <p:spPr/>
        <p:txBody>
          <a:bodyPr/>
          <a:lstStyle/>
          <a:p>
            <a:r>
              <a:rPr lang="en-US" dirty="0"/>
              <a:t>The fundamentals</a:t>
            </a:r>
          </a:p>
        </p:txBody>
      </p:sp>
      <p:sp>
        <p:nvSpPr>
          <p:cNvPr id="11" name="Text Placeholder 2">
            <a:extLst>
              <a:ext uri="{FF2B5EF4-FFF2-40B4-BE49-F238E27FC236}">
                <a16:creationId xmlns:a16="http://schemas.microsoft.com/office/drawing/2014/main" id="{43D53313-4811-4517-B240-525433348DB8}"/>
              </a:ext>
            </a:extLst>
          </p:cNvPr>
          <p:cNvSpPr>
            <a:spLocks noGrp="1"/>
          </p:cNvSpPr>
          <p:nvPr>
            <p:ph type="body" sz="quarter" idx="4294967295"/>
          </p:nvPr>
        </p:nvSpPr>
        <p:spPr>
          <a:xfrm>
            <a:off x="588263" y="1277938"/>
            <a:ext cx="4898795" cy="2378856"/>
          </a:xfrm>
        </p:spPr>
        <p:txBody>
          <a:bodyPr/>
          <a:lstStyle/>
          <a:p>
            <a:pPr marL="0" indent="0" algn="l" defTabSz="914367">
              <a:lnSpc>
                <a:spcPct val="110000"/>
              </a:lnSpc>
              <a:spcBef>
                <a:spcPts val="600"/>
              </a:spcBef>
              <a:buNone/>
              <a:defRPr/>
            </a:pPr>
            <a:r>
              <a:rPr lang="en-US" sz="2000" dirty="0">
                <a:gradFill>
                  <a:gsLst>
                    <a:gs pos="2917">
                      <a:schemeClr val="accent1"/>
                    </a:gs>
                    <a:gs pos="30000">
                      <a:schemeClr val="accent1"/>
                    </a:gs>
                  </a:gsLst>
                  <a:lin ang="5400000" scaled="0"/>
                </a:gradFill>
                <a:latin typeface="+mj-lt"/>
              </a:rPr>
              <a:t>Recruit well</a:t>
            </a:r>
            <a:endParaRPr lang="en-US" sz="2000" b="1" dirty="0">
              <a:solidFill>
                <a:schemeClr val="tx1"/>
              </a:solidFill>
              <a:latin typeface="+mj-lt"/>
              <a:cs typeface="Segoe UI Light" panose="020B0502040204020203" pitchFamily="34" charset="0"/>
            </a:endParaRPr>
          </a:p>
          <a:p>
            <a:pPr marL="0" lvl="1" indent="0" defTabSz="914367">
              <a:lnSpc>
                <a:spcPct val="110000"/>
              </a:lnSpc>
              <a:spcBef>
                <a:spcPts val="600"/>
              </a:spcBef>
              <a:buNone/>
              <a:defRPr/>
            </a:pPr>
            <a:r>
              <a:rPr lang="en-US" sz="1800" dirty="0">
                <a:solidFill>
                  <a:schemeClr val="tx1"/>
                </a:solidFill>
                <a:cs typeface="Segoe UI Light" panose="020B0502040204020203" pitchFamily="34" charset="0"/>
              </a:rPr>
              <a:t>Find your evangelists </a:t>
            </a:r>
          </a:p>
          <a:p>
            <a:pPr marL="0" lvl="1" indent="0" defTabSz="914367">
              <a:lnSpc>
                <a:spcPct val="110000"/>
              </a:lnSpc>
              <a:spcBef>
                <a:spcPts val="600"/>
              </a:spcBef>
              <a:buNone/>
              <a:defRPr/>
            </a:pPr>
            <a:r>
              <a:rPr lang="en-US" sz="1800" dirty="0">
                <a:solidFill>
                  <a:schemeClr val="tx1"/>
                </a:solidFill>
                <a:cs typeface="Segoe UI Light" panose="020B0502040204020203" pitchFamily="34" charset="0"/>
              </a:rPr>
              <a:t>Early adopters hold a pool of evangelists</a:t>
            </a:r>
          </a:p>
          <a:p>
            <a:pPr marL="0" lvl="1" indent="0" defTabSz="914367">
              <a:lnSpc>
                <a:spcPct val="110000"/>
              </a:lnSpc>
              <a:spcBef>
                <a:spcPts val="600"/>
              </a:spcBef>
              <a:buNone/>
              <a:defRPr/>
            </a:pPr>
            <a:r>
              <a:rPr lang="en-US" sz="1800" dirty="0">
                <a:solidFill>
                  <a:schemeClr val="tx1"/>
                </a:solidFill>
                <a:cs typeface="Segoe UI Light" panose="020B0502040204020203" pitchFamily="34" charset="0"/>
              </a:rPr>
              <a:t>Teach and convert </a:t>
            </a:r>
          </a:p>
          <a:p>
            <a:pPr marL="0" lvl="1" indent="0" defTabSz="914367">
              <a:lnSpc>
                <a:spcPct val="110000"/>
              </a:lnSpc>
              <a:spcBef>
                <a:spcPts val="600"/>
              </a:spcBef>
              <a:buNone/>
              <a:defRPr/>
            </a:pPr>
            <a:r>
              <a:rPr lang="en-US" sz="1800" b="1" i="1" dirty="0">
                <a:solidFill>
                  <a:schemeClr val="tx1"/>
                </a:solidFill>
                <a:cs typeface="Segoe UI Light" panose="020B0502040204020203" pitchFamily="34" charset="0"/>
              </a:rPr>
              <a:t>#1 membership enabler—other champions</a:t>
            </a:r>
          </a:p>
          <a:p>
            <a:pPr marL="0" algn="l">
              <a:lnSpc>
                <a:spcPct val="110000"/>
              </a:lnSpc>
              <a:spcBef>
                <a:spcPts val="600"/>
              </a:spcBef>
            </a:pPr>
            <a:endParaRPr lang="en-US" dirty="0"/>
          </a:p>
        </p:txBody>
      </p:sp>
      <p:sp>
        <p:nvSpPr>
          <p:cNvPr id="13" name="Text Placeholder 4">
            <a:extLst>
              <a:ext uri="{FF2B5EF4-FFF2-40B4-BE49-F238E27FC236}">
                <a16:creationId xmlns:a16="http://schemas.microsoft.com/office/drawing/2014/main" id="{71037071-E76C-49D4-95ED-C5D2A9B7AB6A}"/>
              </a:ext>
            </a:extLst>
          </p:cNvPr>
          <p:cNvSpPr>
            <a:spLocks noGrp="1"/>
          </p:cNvSpPr>
          <p:nvPr>
            <p:ph type="body" sz="quarter" idx="4294967295"/>
          </p:nvPr>
        </p:nvSpPr>
        <p:spPr>
          <a:xfrm>
            <a:off x="6005689" y="1277938"/>
            <a:ext cx="5745463" cy="1841210"/>
          </a:xfrm>
        </p:spPr>
        <p:txBody>
          <a:bodyPr/>
          <a:lstStyle/>
          <a:p>
            <a:pPr marL="0" indent="0" algn="l" defTabSz="914192">
              <a:lnSpc>
                <a:spcPct val="110000"/>
              </a:lnSpc>
              <a:spcBef>
                <a:spcPts val="600"/>
              </a:spcBef>
              <a:buNone/>
              <a:defRPr/>
            </a:pPr>
            <a:r>
              <a:rPr lang="en-US" sz="2000" dirty="0">
                <a:gradFill>
                  <a:gsLst>
                    <a:gs pos="2917">
                      <a:schemeClr val="accent1"/>
                    </a:gs>
                    <a:gs pos="30000">
                      <a:schemeClr val="accent1"/>
                    </a:gs>
                  </a:gsLst>
                  <a:lin ang="5400000" scaled="0"/>
                </a:gradFill>
                <a:latin typeface="+mj-lt"/>
              </a:rPr>
              <a:t>Scale fast</a:t>
            </a:r>
          </a:p>
          <a:p>
            <a:pPr marL="0" lvl="1" indent="0" defTabSz="914192">
              <a:lnSpc>
                <a:spcPct val="110000"/>
              </a:lnSpc>
              <a:spcBef>
                <a:spcPts val="600"/>
              </a:spcBef>
              <a:buNone/>
              <a:defRPr/>
            </a:pPr>
            <a:r>
              <a:rPr lang="en-US" sz="1800" dirty="0">
                <a:cs typeface="Segoe UI Light" panose="020B0502040204020203" pitchFamily="34" charset="0"/>
              </a:rPr>
              <a:t>Go global</a:t>
            </a:r>
          </a:p>
          <a:p>
            <a:pPr marL="0" lvl="1" indent="0" defTabSz="914192">
              <a:lnSpc>
                <a:spcPct val="110000"/>
              </a:lnSpc>
              <a:spcBef>
                <a:spcPts val="600"/>
              </a:spcBef>
              <a:buNone/>
              <a:defRPr/>
            </a:pPr>
            <a:r>
              <a:rPr lang="en-US" sz="1800" dirty="0">
                <a:cs typeface="Segoe UI Light" panose="020B0502040204020203" pitchFamily="34" charset="0"/>
              </a:rPr>
              <a:t>Make champions deliverables turn-key </a:t>
            </a:r>
          </a:p>
          <a:p>
            <a:pPr marL="0" lvl="1" indent="0" defTabSz="914192">
              <a:lnSpc>
                <a:spcPct val="110000"/>
              </a:lnSpc>
              <a:spcBef>
                <a:spcPts val="600"/>
              </a:spcBef>
              <a:buNone/>
              <a:defRPr/>
            </a:pPr>
            <a:r>
              <a:rPr lang="en-US" sz="1800" dirty="0">
                <a:cs typeface="Segoe UI Light" panose="020B0502040204020203" pitchFamily="34" charset="0"/>
              </a:rPr>
              <a:t>Make champions local SMEs </a:t>
            </a:r>
          </a:p>
          <a:p>
            <a:pPr marL="0" lvl="1" indent="0" defTabSz="914192">
              <a:lnSpc>
                <a:spcPct val="110000"/>
              </a:lnSpc>
              <a:spcBef>
                <a:spcPts val="600"/>
              </a:spcBef>
              <a:buNone/>
              <a:defRPr/>
            </a:pPr>
            <a:r>
              <a:rPr lang="en-US" sz="1800" b="1" i="1" dirty="0">
                <a:solidFill>
                  <a:schemeClr val="tx1"/>
                </a:solidFill>
                <a:cs typeface="Segoe UI Light" panose="020B0502040204020203" pitchFamily="34" charset="0"/>
              </a:rPr>
              <a:t>#1 awareness enabler—make champions identifiable</a:t>
            </a:r>
          </a:p>
        </p:txBody>
      </p:sp>
      <p:pic>
        <p:nvPicPr>
          <p:cNvPr id="3" name="Picture 2" descr="A close up of a sign&#10;&#10;Description automatically generated">
            <a:extLst>
              <a:ext uri="{FF2B5EF4-FFF2-40B4-BE49-F238E27FC236}">
                <a16:creationId xmlns:a16="http://schemas.microsoft.com/office/drawing/2014/main" id="{F439D2B4-C791-40E6-96F9-2936DFCCFF26}"/>
              </a:ext>
            </a:extLst>
          </p:cNvPr>
          <p:cNvPicPr>
            <a:picLocks noChangeAspect="1"/>
          </p:cNvPicPr>
          <p:nvPr/>
        </p:nvPicPr>
        <p:blipFill rotWithShape="1">
          <a:blip r:embed="rId2"/>
          <a:srcRect t="2230" r="1" b="788"/>
          <a:stretch/>
        </p:blipFill>
        <p:spPr>
          <a:xfrm>
            <a:off x="588263" y="3415166"/>
            <a:ext cx="4736447" cy="3066183"/>
          </a:xfrm>
          <a:prstGeom prst="rect">
            <a:avLst/>
          </a:prstGeom>
          <a:noFill/>
          <a:ln>
            <a:solidFill>
              <a:schemeClr val="bg1">
                <a:lumMod val="75000"/>
              </a:schemeClr>
            </a:solidFill>
          </a:ln>
          <a:effectLst/>
        </p:spPr>
      </p:pic>
      <p:pic>
        <p:nvPicPr>
          <p:cNvPr id="7" name="Picture 6">
            <a:extLst>
              <a:ext uri="{FF2B5EF4-FFF2-40B4-BE49-F238E27FC236}">
                <a16:creationId xmlns:a16="http://schemas.microsoft.com/office/drawing/2014/main" id="{6F541117-B598-47C2-9F86-2619832BB9D0}"/>
              </a:ext>
              <a:ext uri="{C183D7F6-B498-43B3-948B-1728B52AA6E4}">
                <adec:decorative xmlns:adec="http://schemas.microsoft.com/office/drawing/2017/decorative" val="1"/>
              </a:ext>
            </a:extLst>
          </p:cNvPr>
          <p:cNvPicPr>
            <a:picLocks noChangeAspect="1"/>
          </p:cNvPicPr>
          <p:nvPr/>
        </p:nvPicPr>
        <p:blipFill rotWithShape="1">
          <a:blip r:embed="rId3"/>
          <a:srcRect t="1" r="1086" b="1628"/>
          <a:stretch/>
        </p:blipFill>
        <p:spPr>
          <a:xfrm>
            <a:off x="6005689" y="3415166"/>
            <a:ext cx="3584160" cy="3093850"/>
          </a:xfrm>
          <a:prstGeom prst="rect">
            <a:avLst/>
          </a:prstGeom>
          <a:noFill/>
          <a:ln>
            <a:solidFill>
              <a:schemeClr val="bg1">
                <a:lumMod val="75000"/>
              </a:schemeClr>
            </a:solidFill>
          </a:ln>
          <a:effectLst/>
        </p:spPr>
      </p:pic>
    </p:spTree>
    <p:extLst>
      <p:ext uri="{BB962C8B-B14F-4D97-AF65-F5344CB8AC3E}">
        <p14:creationId xmlns:p14="http://schemas.microsoft.com/office/powerpoint/2010/main" val="25037317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6E5D-F994-4E75-BFA2-65A75FE665B1}"/>
              </a:ext>
            </a:extLst>
          </p:cNvPr>
          <p:cNvSpPr>
            <a:spLocks noGrp="1"/>
          </p:cNvSpPr>
          <p:nvPr>
            <p:ph type="title"/>
          </p:nvPr>
        </p:nvSpPr>
        <p:spPr>
          <a:xfrm>
            <a:off x="588263" y="458858"/>
            <a:ext cx="11018520" cy="553998"/>
          </a:xfrm>
          <a:prstGeom prst="rect">
            <a:avLst/>
          </a:prstGeom>
        </p:spPr>
        <p:txBody>
          <a:bodyPr wrap="square" anchor="t">
            <a:normAutofit/>
          </a:bodyPr>
          <a:lstStyle/>
          <a:p>
            <a:r>
              <a:rPr lang="en-US" sz="3600" dirty="0">
                <a:solidFill>
                  <a:schemeClr val="tx1"/>
                </a:solidFill>
              </a:rPr>
              <a:t>Champions operationalized</a:t>
            </a:r>
          </a:p>
        </p:txBody>
      </p:sp>
      <p:sp>
        <p:nvSpPr>
          <p:cNvPr id="6" name="Title 1">
            <a:extLst>
              <a:ext uri="{FF2B5EF4-FFF2-40B4-BE49-F238E27FC236}">
                <a16:creationId xmlns:a16="http://schemas.microsoft.com/office/drawing/2014/main" id="{ECC872CF-28DF-4920-8622-70F598D4B352}"/>
              </a:ext>
            </a:extLst>
          </p:cNvPr>
          <p:cNvSpPr txBox="1">
            <a:spLocks/>
          </p:cNvSpPr>
          <p:nvPr/>
        </p:nvSpPr>
        <p:spPr>
          <a:xfrm>
            <a:off x="3154267" y="3024160"/>
            <a:ext cx="2082446" cy="369318"/>
          </a:xfrm>
          <a:prstGeom prst="rect">
            <a:avLst/>
          </a:prstGeom>
        </p:spPr>
        <p:txBody>
          <a:bodyPr vert="horz" lIns="91427" tIns="45713" rIns="91427" bIns="45713" rtlCol="0" anchor="ctr">
            <a:sp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ctr" defTabSz="914225"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49" normalizeH="0" baseline="0" noProof="0" dirty="0">
                <a:ln w="3175">
                  <a:noFill/>
                </a:ln>
                <a:solidFill>
                  <a:srgbClr val="000000"/>
                </a:solidFill>
                <a:effectLst/>
                <a:uLnTx/>
                <a:uFillTx/>
                <a:latin typeface="Segoe UI Semibold" panose="020B0702040204020203" pitchFamily="34" charset="0"/>
                <a:cs typeface="Segoe UI Semibold" panose="020B0702040204020203" pitchFamily="34" charset="0"/>
              </a:rPr>
              <a:t>Find a champion</a:t>
            </a:r>
          </a:p>
        </p:txBody>
      </p:sp>
      <p:sp>
        <p:nvSpPr>
          <p:cNvPr id="20" name="TextBox 19">
            <a:extLst>
              <a:ext uri="{FF2B5EF4-FFF2-40B4-BE49-F238E27FC236}">
                <a16:creationId xmlns:a16="http://schemas.microsoft.com/office/drawing/2014/main" id="{99406AE4-2920-4AAB-B9B0-9A8BE79B6FB9}"/>
              </a:ext>
            </a:extLst>
          </p:cNvPr>
          <p:cNvSpPr txBox="1"/>
          <p:nvPr/>
        </p:nvSpPr>
        <p:spPr>
          <a:xfrm>
            <a:off x="3358477" y="1324561"/>
            <a:ext cx="5372286"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mj-lt"/>
                <a:ea typeface="+mn-ea"/>
                <a:cs typeface="Segoe UI" panose="020B0502040204020203" pitchFamily="34" charset="0"/>
              </a:rPr>
              <a:t>Bring users and champions together</a:t>
            </a:r>
          </a:p>
        </p:txBody>
      </p:sp>
      <p:grpSp>
        <p:nvGrpSpPr>
          <p:cNvPr id="39" name="Group 38">
            <a:extLst>
              <a:ext uri="{FF2B5EF4-FFF2-40B4-BE49-F238E27FC236}">
                <a16:creationId xmlns:a16="http://schemas.microsoft.com/office/drawing/2014/main" id="{C0FE2457-8EA7-41ED-B256-CB4A102A18E8}"/>
              </a:ext>
              <a:ext uri="{C183D7F6-B498-43B3-948B-1728B52AA6E4}">
                <adec:decorative xmlns:adec="http://schemas.microsoft.com/office/drawing/2017/decorative" val="1"/>
              </a:ext>
            </a:extLst>
          </p:cNvPr>
          <p:cNvGrpSpPr/>
          <p:nvPr/>
        </p:nvGrpSpPr>
        <p:grpSpPr>
          <a:xfrm>
            <a:off x="7139664" y="1975993"/>
            <a:ext cx="914400" cy="914400"/>
            <a:chOff x="9010643" y="2649536"/>
            <a:chExt cx="914400" cy="914400"/>
          </a:xfrm>
        </p:grpSpPr>
        <p:sp>
          <p:nvSpPr>
            <p:cNvPr id="38" name="Oval 37">
              <a:extLst>
                <a:ext uri="{FF2B5EF4-FFF2-40B4-BE49-F238E27FC236}">
                  <a16:creationId xmlns:a16="http://schemas.microsoft.com/office/drawing/2014/main" id="{9887EECE-2DD8-4E87-BA51-DB7370B13B34}"/>
                </a:ext>
              </a:extLst>
            </p:cNvPr>
            <p:cNvSpPr/>
            <p:nvPr/>
          </p:nvSpPr>
          <p:spPr bwMode="auto">
            <a:xfrm>
              <a:off x="9010643" y="2649536"/>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31" name="Group 30">
              <a:extLst>
                <a:ext uri="{FF2B5EF4-FFF2-40B4-BE49-F238E27FC236}">
                  <a16:creationId xmlns:a16="http://schemas.microsoft.com/office/drawing/2014/main" id="{EFE0111F-20E5-4B81-8CA9-058B49D317CB}"/>
                </a:ext>
              </a:extLst>
            </p:cNvPr>
            <p:cNvGrpSpPr/>
            <p:nvPr/>
          </p:nvGrpSpPr>
          <p:grpSpPr>
            <a:xfrm>
              <a:off x="9240831" y="2805111"/>
              <a:ext cx="454025" cy="682628"/>
              <a:chOff x="9240831" y="2805111"/>
              <a:chExt cx="454025" cy="682628"/>
            </a:xfrm>
          </p:grpSpPr>
          <p:grpSp>
            <p:nvGrpSpPr>
              <p:cNvPr id="4" name="Group 4">
                <a:extLst>
                  <a:ext uri="{FF2B5EF4-FFF2-40B4-BE49-F238E27FC236}">
                    <a16:creationId xmlns:a16="http://schemas.microsoft.com/office/drawing/2014/main" id="{2077552A-E794-4A50-A031-3A30619F11A1}"/>
                  </a:ext>
                </a:extLst>
              </p:cNvPr>
              <p:cNvGrpSpPr>
                <a:grpSpLocks noChangeAspect="1"/>
              </p:cNvGrpSpPr>
              <p:nvPr/>
            </p:nvGrpSpPr>
            <p:grpSpPr bwMode="auto">
              <a:xfrm>
                <a:off x="9240831" y="2805111"/>
                <a:ext cx="454025" cy="565150"/>
                <a:chOff x="5821" y="1767"/>
                <a:chExt cx="286" cy="356"/>
              </a:xfrm>
              <a:solidFill>
                <a:schemeClr val="bg1">
                  <a:lumMod val="75000"/>
                </a:schemeClr>
              </a:solidFill>
            </p:grpSpPr>
            <p:sp>
              <p:nvSpPr>
                <p:cNvPr id="17" name="Freeform 5">
                  <a:extLst>
                    <a:ext uri="{FF2B5EF4-FFF2-40B4-BE49-F238E27FC236}">
                      <a16:creationId xmlns:a16="http://schemas.microsoft.com/office/drawing/2014/main" id="{069F8378-0918-4977-86D7-07F303975C69}"/>
                    </a:ext>
                  </a:extLst>
                </p:cNvPr>
                <p:cNvSpPr>
                  <a:spLocks/>
                </p:cNvSpPr>
                <p:nvPr/>
              </p:nvSpPr>
              <p:spPr bwMode="auto">
                <a:xfrm>
                  <a:off x="5869" y="1767"/>
                  <a:ext cx="190" cy="190"/>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5DC49B2-4F5E-42C7-9B14-CC39C3A561B9}"/>
                    </a:ext>
                  </a:extLst>
                </p:cNvPr>
                <p:cNvSpPr>
                  <a:spLocks/>
                </p:cNvSpPr>
                <p:nvPr/>
              </p:nvSpPr>
              <p:spPr bwMode="auto">
                <a:xfrm>
                  <a:off x="5821" y="1980"/>
                  <a:ext cx="286" cy="143"/>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9">
                <a:extLst>
                  <a:ext uri="{FF2B5EF4-FFF2-40B4-BE49-F238E27FC236}">
                    <a16:creationId xmlns:a16="http://schemas.microsoft.com/office/drawing/2014/main" id="{4CBA8A07-B118-4581-9A19-9AE3133B52DC}"/>
                  </a:ext>
                </a:extLst>
              </p:cNvPr>
              <p:cNvGrpSpPr>
                <a:grpSpLocks noChangeAspect="1"/>
              </p:cNvGrpSpPr>
              <p:nvPr/>
            </p:nvGrpSpPr>
            <p:grpSpPr bwMode="auto">
              <a:xfrm>
                <a:off x="9467843" y="3216276"/>
                <a:ext cx="190500" cy="271463"/>
                <a:chOff x="5960" y="1975"/>
                <a:chExt cx="120" cy="171"/>
              </a:xfrm>
            </p:grpSpPr>
            <p:sp>
              <p:nvSpPr>
                <p:cNvPr id="28" name="Freeform 10">
                  <a:extLst>
                    <a:ext uri="{FF2B5EF4-FFF2-40B4-BE49-F238E27FC236}">
                      <a16:creationId xmlns:a16="http://schemas.microsoft.com/office/drawing/2014/main" id="{A650B3CA-9629-4D03-B6A8-BDB451B103C5}"/>
                    </a:ext>
                  </a:extLst>
                </p:cNvPr>
                <p:cNvSpPr>
                  <a:spLocks/>
                </p:cNvSpPr>
                <p:nvPr/>
              </p:nvSpPr>
              <p:spPr bwMode="auto">
                <a:xfrm>
                  <a:off x="5990" y="2096"/>
                  <a:ext cx="58" cy="50"/>
                </a:xfrm>
                <a:custGeom>
                  <a:avLst/>
                  <a:gdLst>
                    <a:gd name="T0" fmla="*/ 105 w 139"/>
                    <a:gd name="T1" fmla="*/ 17 h 121"/>
                    <a:gd name="T2" fmla="*/ 105 w 139"/>
                    <a:gd name="T3" fmla="*/ 17 h 121"/>
                    <a:gd name="T4" fmla="*/ 70 w 139"/>
                    <a:gd name="T5" fmla="*/ 24 h 121"/>
                    <a:gd name="T6" fmla="*/ 35 w 139"/>
                    <a:gd name="T7" fmla="*/ 17 h 121"/>
                    <a:gd name="T8" fmla="*/ 10 w 139"/>
                    <a:gd name="T9" fmla="*/ 1 h 121"/>
                    <a:gd name="T10" fmla="*/ 0 w 139"/>
                    <a:gd name="T11" fmla="*/ 0 h 121"/>
                    <a:gd name="T12" fmla="*/ 0 w 139"/>
                    <a:gd name="T13" fmla="*/ 121 h 121"/>
                    <a:gd name="T14" fmla="*/ 70 w 139"/>
                    <a:gd name="T15" fmla="*/ 86 h 121"/>
                    <a:gd name="T16" fmla="*/ 139 w 139"/>
                    <a:gd name="T17" fmla="*/ 121 h 121"/>
                    <a:gd name="T18" fmla="*/ 139 w 139"/>
                    <a:gd name="T19" fmla="*/ 0 h 121"/>
                    <a:gd name="T20" fmla="*/ 129 w 139"/>
                    <a:gd name="T21" fmla="*/ 1 h 121"/>
                    <a:gd name="T22" fmla="*/ 105 w 139"/>
                    <a:gd name="T23"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1">
                      <a:moveTo>
                        <a:pt x="105" y="17"/>
                      </a:moveTo>
                      <a:lnTo>
                        <a:pt x="105" y="17"/>
                      </a:lnTo>
                      <a:cubicBezTo>
                        <a:pt x="94" y="22"/>
                        <a:pt x="82" y="24"/>
                        <a:pt x="70" y="24"/>
                      </a:cubicBezTo>
                      <a:cubicBezTo>
                        <a:pt x="58" y="24"/>
                        <a:pt x="46" y="22"/>
                        <a:pt x="35" y="17"/>
                      </a:cubicBezTo>
                      <a:cubicBezTo>
                        <a:pt x="26" y="13"/>
                        <a:pt x="17" y="8"/>
                        <a:pt x="10" y="1"/>
                      </a:cubicBezTo>
                      <a:cubicBezTo>
                        <a:pt x="7" y="1"/>
                        <a:pt x="3" y="0"/>
                        <a:pt x="0" y="0"/>
                      </a:cubicBezTo>
                      <a:lnTo>
                        <a:pt x="0" y="121"/>
                      </a:lnTo>
                      <a:lnTo>
                        <a:pt x="70" y="86"/>
                      </a:lnTo>
                      <a:lnTo>
                        <a:pt x="139" y="121"/>
                      </a:lnTo>
                      <a:lnTo>
                        <a:pt x="139" y="0"/>
                      </a:lnTo>
                      <a:cubicBezTo>
                        <a:pt x="136" y="0"/>
                        <a:pt x="133" y="1"/>
                        <a:pt x="129" y="1"/>
                      </a:cubicBezTo>
                      <a:cubicBezTo>
                        <a:pt x="122" y="8"/>
                        <a:pt x="114" y="13"/>
                        <a:pt x="105" y="17"/>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9EE943A6-A24A-446E-B36C-051CEFDB86A5}"/>
                    </a:ext>
                  </a:extLst>
                </p:cNvPr>
                <p:cNvSpPr>
                  <a:spLocks/>
                </p:cNvSpPr>
                <p:nvPr/>
              </p:nvSpPr>
              <p:spPr bwMode="auto">
                <a:xfrm>
                  <a:off x="5990" y="2006"/>
                  <a:ext cx="58" cy="58"/>
                </a:xfrm>
                <a:custGeom>
                  <a:avLst/>
                  <a:gdLst>
                    <a:gd name="T0" fmla="*/ 21 w 139"/>
                    <a:gd name="T1" fmla="*/ 119 h 139"/>
                    <a:gd name="T2" fmla="*/ 21 w 139"/>
                    <a:gd name="T3" fmla="*/ 119 h 139"/>
                    <a:gd name="T4" fmla="*/ 43 w 139"/>
                    <a:gd name="T5" fmla="*/ 133 h 139"/>
                    <a:gd name="T6" fmla="*/ 70 w 139"/>
                    <a:gd name="T7" fmla="*/ 139 h 139"/>
                    <a:gd name="T8" fmla="*/ 97 w 139"/>
                    <a:gd name="T9" fmla="*/ 133 h 139"/>
                    <a:gd name="T10" fmla="*/ 119 w 139"/>
                    <a:gd name="T11" fmla="*/ 119 h 139"/>
                    <a:gd name="T12" fmla="*/ 134 w 139"/>
                    <a:gd name="T13" fmla="*/ 96 h 139"/>
                    <a:gd name="T14" fmla="*/ 139 w 139"/>
                    <a:gd name="T15" fmla="*/ 69 h 139"/>
                    <a:gd name="T16" fmla="*/ 134 w 139"/>
                    <a:gd name="T17" fmla="*/ 42 h 139"/>
                    <a:gd name="T18" fmla="*/ 119 w 139"/>
                    <a:gd name="T19" fmla="*/ 20 h 139"/>
                    <a:gd name="T20" fmla="*/ 97 w 139"/>
                    <a:gd name="T21" fmla="*/ 5 h 139"/>
                    <a:gd name="T22" fmla="*/ 70 w 139"/>
                    <a:gd name="T23" fmla="*/ 0 h 139"/>
                    <a:gd name="T24" fmla="*/ 43 w 139"/>
                    <a:gd name="T25" fmla="*/ 5 h 139"/>
                    <a:gd name="T26" fmla="*/ 21 w 139"/>
                    <a:gd name="T27" fmla="*/ 20 h 139"/>
                    <a:gd name="T28" fmla="*/ 6 w 139"/>
                    <a:gd name="T29" fmla="*/ 42 h 139"/>
                    <a:gd name="T30" fmla="*/ 0 w 139"/>
                    <a:gd name="T31" fmla="*/ 69 h 139"/>
                    <a:gd name="T32" fmla="*/ 6 w 139"/>
                    <a:gd name="T33" fmla="*/ 96 h 139"/>
                    <a:gd name="T34" fmla="*/ 21 w 139"/>
                    <a:gd name="T35" fmla="*/ 11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39">
                      <a:moveTo>
                        <a:pt x="21" y="119"/>
                      </a:moveTo>
                      <a:lnTo>
                        <a:pt x="21" y="119"/>
                      </a:lnTo>
                      <a:cubicBezTo>
                        <a:pt x="27" y="125"/>
                        <a:pt x="34" y="130"/>
                        <a:pt x="43" y="133"/>
                      </a:cubicBezTo>
                      <a:cubicBezTo>
                        <a:pt x="51" y="137"/>
                        <a:pt x="60" y="139"/>
                        <a:pt x="70" y="139"/>
                      </a:cubicBezTo>
                      <a:cubicBezTo>
                        <a:pt x="79" y="139"/>
                        <a:pt x="88" y="137"/>
                        <a:pt x="97" y="133"/>
                      </a:cubicBezTo>
                      <a:cubicBezTo>
                        <a:pt x="105" y="130"/>
                        <a:pt x="113" y="125"/>
                        <a:pt x="119" y="119"/>
                      </a:cubicBezTo>
                      <a:cubicBezTo>
                        <a:pt x="125" y="112"/>
                        <a:pt x="130" y="105"/>
                        <a:pt x="134" y="96"/>
                      </a:cubicBezTo>
                      <a:cubicBezTo>
                        <a:pt x="138" y="88"/>
                        <a:pt x="139" y="79"/>
                        <a:pt x="139" y="69"/>
                      </a:cubicBezTo>
                      <a:cubicBezTo>
                        <a:pt x="139" y="60"/>
                        <a:pt x="138" y="51"/>
                        <a:pt x="134" y="42"/>
                      </a:cubicBezTo>
                      <a:cubicBezTo>
                        <a:pt x="130" y="34"/>
                        <a:pt x="125" y="26"/>
                        <a:pt x="119" y="20"/>
                      </a:cubicBezTo>
                      <a:cubicBezTo>
                        <a:pt x="113" y="14"/>
                        <a:pt x="105" y="9"/>
                        <a:pt x="97" y="5"/>
                      </a:cubicBezTo>
                      <a:cubicBezTo>
                        <a:pt x="88" y="2"/>
                        <a:pt x="79" y="0"/>
                        <a:pt x="70" y="0"/>
                      </a:cubicBezTo>
                      <a:cubicBezTo>
                        <a:pt x="60" y="0"/>
                        <a:pt x="51" y="2"/>
                        <a:pt x="43" y="5"/>
                      </a:cubicBezTo>
                      <a:cubicBezTo>
                        <a:pt x="34" y="9"/>
                        <a:pt x="27" y="14"/>
                        <a:pt x="21" y="20"/>
                      </a:cubicBezTo>
                      <a:cubicBezTo>
                        <a:pt x="14" y="26"/>
                        <a:pt x="9" y="34"/>
                        <a:pt x="6" y="42"/>
                      </a:cubicBezTo>
                      <a:cubicBezTo>
                        <a:pt x="2" y="51"/>
                        <a:pt x="0" y="60"/>
                        <a:pt x="0" y="69"/>
                      </a:cubicBezTo>
                      <a:cubicBezTo>
                        <a:pt x="0" y="79"/>
                        <a:pt x="2" y="88"/>
                        <a:pt x="6" y="96"/>
                      </a:cubicBezTo>
                      <a:cubicBezTo>
                        <a:pt x="9" y="105"/>
                        <a:pt x="14" y="112"/>
                        <a:pt x="21" y="119"/>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2">
                  <a:extLst>
                    <a:ext uri="{FF2B5EF4-FFF2-40B4-BE49-F238E27FC236}">
                      <a16:creationId xmlns:a16="http://schemas.microsoft.com/office/drawing/2014/main" id="{D70D30FD-6A09-48FE-A0E0-B0AD0D2F7FEA}"/>
                    </a:ext>
                  </a:extLst>
                </p:cNvPr>
                <p:cNvSpPr>
                  <a:spLocks noEditPoints="1"/>
                </p:cNvSpPr>
                <p:nvPr/>
              </p:nvSpPr>
              <p:spPr bwMode="auto">
                <a:xfrm>
                  <a:off x="5960" y="1975"/>
                  <a:ext cx="120" cy="120"/>
                </a:xfrm>
                <a:custGeom>
                  <a:avLst/>
                  <a:gdLst>
                    <a:gd name="T0" fmla="*/ 226 w 286"/>
                    <a:gd name="T1" fmla="*/ 179 h 286"/>
                    <a:gd name="T2" fmla="*/ 177 w 286"/>
                    <a:gd name="T3" fmla="*/ 229 h 286"/>
                    <a:gd name="T4" fmla="*/ 105 w 286"/>
                    <a:gd name="T5" fmla="*/ 229 h 286"/>
                    <a:gd name="T6" fmla="*/ 55 w 286"/>
                    <a:gd name="T7" fmla="*/ 179 h 286"/>
                    <a:gd name="T8" fmla="*/ 55 w 286"/>
                    <a:gd name="T9" fmla="*/ 107 h 286"/>
                    <a:gd name="T10" fmla="*/ 105 w 286"/>
                    <a:gd name="T11" fmla="*/ 58 h 286"/>
                    <a:gd name="T12" fmla="*/ 177 w 286"/>
                    <a:gd name="T13" fmla="*/ 58 h 286"/>
                    <a:gd name="T14" fmla="*/ 226 w 286"/>
                    <a:gd name="T15" fmla="*/ 107 h 286"/>
                    <a:gd name="T16" fmla="*/ 226 w 286"/>
                    <a:gd name="T17" fmla="*/ 179 h 286"/>
                    <a:gd name="T18" fmla="*/ 281 w 286"/>
                    <a:gd name="T19" fmla="*/ 119 h 286"/>
                    <a:gd name="T20" fmla="*/ 259 w 286"/>
                    <a:gd name="T21" fmla="*/ 93 h 286"/>
                    <a:gd name="T22" fmla="*/ 255 w 286"/>
                    <a:gd name="T23" fmla="*/ 65 h 286"/>
                    <a:gd name="T24" fmla="*/ 222 w 286"/>
                    <a:gd name="T25" fmla="*/ 32 h 286"/>
                    <a:gd name="T26" fmla="*/ 192 w 286"/>
                    <a:gd name="T27" fmla="*/ 28 h 286"/>
                    <a:gd name="T28" fmla="*/ 165 w 286"/>
                    <a:gd name="T29" fmla="*/ 5 h 286"/>
                    <a:gd name="T30" fmla="*/ 117 w 286"/>
                    <a:gd name="T31" fmla="*/ 5 h 286"/>
                    <a:gd name="T32" fmla="*/ 97 w 286"/>
                    <a:gd name="T33" fmla="*/ 18 h 286"/>
                    <a:gd name="T34" fmla="*/ 84 w 286"/>
                    <a:gd name="T35" fmla="*/ 27 h 286"/>
                    <a:gd name="T36" fmla="*/ 49 w 286"/>
                    <a:gd name="T37" fmla="*/ 38 h 286"/>
                    <a:gd name="T38" fmla="*/ 27 w 286"/>
                    <a:gd name="T39" fmla="*/ 65 h 286"/>
                    <a:gd name="T40" fmla="*/ 23 w 286"/>
                    <a:gd name="T41" fmla="*/ 96 h 286"/>
                    <a:gd name="T42" fmla="*/ 5 w 286"/>
                    <a:gd name="T43" fmla="*/ 119 h 286"/>
                    <a:gd name="T44" fmla="*/ 5 w 286"/>
                    <a:gd name="T45" fmla="*/ 167 h 286"/>
                    <a:gd name="T46" fmla="*/ 23 w 286"/>
                    <a:gd name="T47" fmla="*/ 191 h 286"/>
                    <a:gd name="T48" fmla="*/ 27 w 286"/>
                    <a:gd name="T49" fmla="*/ 225 h 286"/>
                    <a:gd name="T50" fmla="*/ 40 w 286"/>
                    <a:gd name="T51" fmla="*/ 245 h 286"/>
                    <a:gd name="T52" fmla="*/ 60 w 286"/>
                    <a:gd name="T53" fmla="*/ 258 h 286"/>
                    <a:gd name="T54" fmla="*/ 72 w 286"/>
                    <a:gd name="T55" fmla="*/ 262 h 286"/>
                    <a:gd name="T56" fmla="*/ 92 w 286"/>
                    <a:gd name="T57" fmla="*/ 262 h 286"/>
                    <a:gd name="T58" fmla="*/ 101 w 286"/>
                    <a:gd name="T59" fmla="*/ 272 h 286"/>
                    <a:gd name="T60" fmla="*/ 141 w 286"/>
                    <a:gd name="T61" fmla="*/ 286 h 286"/>
                    <a:gd name="T62" fmla="*/ 185 w 286"/>
                    <a:gd name="T63" fmla="*/ 268 h 286"/>
                    <a:gd name="T64" fmla="*/ 198 w 286"/>
                    <a:gd name="T65" fmla="*/ 263 h 286"/>
                    <a:gd name="T66" fmla="*/ 222 w 286"/>
                    <a:gd name="T67" fmla="*/ 258 h 286"/>
                    <a:gd name="T68" fmla="*/ 241 w 286"/>
                    <a:gd name="T69" fmla="*/ 245 h 286"/>
                    <a:gd name="T70" fmla="*/ 260 w 286"/>
                    <a:gd name="T71" fmla="*/ 201 h 286"/>
                    <a:gd name="T72" fmla="*/ 268 w 286"/>
                    <a:gd name="T73" fmla="*/ 187 h 286"/>
                    <a:gd name="T74" fmla="*/ 281 w 286"/>
                    <a:gd name="T75" fmla="*/ 167 h 286"/>
                    <a:gd name="T76" fmla="*/ 281 w 286"/>
                    <a:gd name="T77" fmla="*/ 11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86">
                      <a:moveTo>
                        <a:pt x="226" y="179"/>
                      </a:moveTo>
                      <a:lnTo>
                        <a:pt x="226" y="179"/>
                      </a:lnTo>
                      <a:cubicBezTo>
                        <a:pt x="221" y="191"/>
                        <a:pt x="215" y="200"/>
                        <a:pt x="206" y="209"/>
                      </a:cubicBezTo>
                      <a:cubicBezTo>
                        <a:pt x="198" y="217"/>
                        <a:pt x="188" y="224"/>
                        <a:pt x="177" y="229"/>
                      </a:cubicBezTo>
                      <a:cubicBezTo>
                        <a:pt x="166" y="234"/>
                        <a:pt x="154" y="236"/>
                        <a:pt x="141" y="236"/>
                      </a:cubicBezTo>
                      <a:cubicBezTo>
                        <a:pt x="128" y="236"/>
                        <a:pt x="116" y="234"/>
                        <a:pt x="105" y="229"/>
                      </a:cubicBezTo>
                      <a:cubicBezTo>
                        <a:pt x="93" y="224"/>
                        <a:pt x="84" y="217"/>
                        <a:pt x="75" y="209"/>
                      </a:cubicBezTo>
                      <a:cubicBezTo>
                        <a:pt x="67" y="200"/>
                        <a:pt x="60" y="191"/>
                        <a:pt x="55" y="179"/>
                      </a:cubicBezTo>
                      <a:cubicBezTo>
                        <a:pt x="50" y="168"/>
                        <a:pt x="48" y="156"/>
                        <a:pt x="48" y="143"/>
                      </a:cubicBezTo>
                      <a:cubicBezTo>
                        <a:pt x="48" y="130"/>
                        <a:pt x="50" y="118"/>
                        <a:pt x="55" y="107"/>
                      </a:cubicBezTo>
                      <a:cubicBezTo>
                        <a:pt x="60" y="96"/>
                        <a:pt x="67" y="86"/>
                        <a:pt x="75" y="78"/>
                      </a:cubicBezTo>
                      <a:cubicBezTo>
                        <a:pt x="84" y="69"/>
                        <a:pt x="93" y="63"/>
                        <a:pt x="105" y="58"/>
                      </a:cubicBezTo>
                      <a:cubicBezTo>
                        <a:pt x="116" y="53"/>
                        <a:pt x="128" y="50"/>
                        <a:pt x="141" y="50"/>
                      </a:cubicBezTo>
                      <a:cubicBezTo>
                        <a:pt x="154" y="50"/>
                        <a:pt x="166" y="53"/>
                        <a:pt x="177" y="58"/>
                      </a:cubicBezTo>
                      <a:cubicBezTo>
                        <a:pt x="188" y="63"/>
                        <a:pt x="198" y="69"/>
                        <a:pt x="206" y="78"/>
                      </a:cubicBezTo>
                      <a:cubicBezTo>
                        <a:pt x="215" y="86"/>
                        <a:pt x="221" y="96"/>
                        <a:pt x="226" y="107"/>
                      </a:cubicBezTo>
                      <a:cubicBezTo>
                        <a:pt x="231" y="118"/>
                        <a:pt x="234" y="130"/>
                        <a:pt x="234" y="143"/>
                      </a:cubicBezTo>
                      <a:cubicBezTo>
                        <a:pt x="234" y="156"/>
                        <a:pt x="231" y="168"/>
                        <a:pt x="226" y="179"/>
                      </a:cubicBezTo>
                      <a:close/>
                      <a:moveTo>
                        <a:pt x="281" y="119"/>
                      </a:moveTo>
                      <a:lnTo>
                        <a:pt x="281" y="119"/>
                      </a:lnTo>
                      <a:cubicBezTo>
                        <a:pt x="278" y="112"/>
                        <a:pt x="273" y="105"/>
                        <a:pt x="268" y="100"/>
                      </a:cubicBezTo>
                      <a:cubicBezTo>
                        <a:pt x="265" y="97"/>
                        <a:pt x="262" y="95"/>
                        <a:pt x="259" y="93"/>
                      </a:cubicBezTo>
                      <a:cubicBezTo>
                        <a:pt x="259" y="92"/>
                        <a:pt x="260" y="90"/>
                        <a:pt x="260" y="89"/>
                      </a:cubicBezTo>
                      <a:cubicBezTo>
                        <a:pt x="260" y="81"/>
                        <a:pt x="258" y="73"/>
                        <a:pt x="255" y="65"/>
                      </a:cubicBezTo>
                      <a:cubicBezTo>
                        <a:pt x="251" y="58"/>
                        <a:pt x="247" y="51"/>
                        <a:pt x="241" y="46"/>
                      </a:cubicBezTo>
                      <a:cubicBezTo>
                        <a:pt x="236" y="40"/>
                        <a:pt x="229" y="36"/>
                        <a:pt x="222" y="32"/>
                      </a:cubicBezTo>
                      <a:cubicBezTo>
                        <a:pt x="214" y="29"/>
                        <a:pt x="206" y="27"/>
                        <a:pt x="198" y="27"/>
                      </a:cubicBezTo>
                      <a:cubicBezTo>
                        <a:pt x="196" y="27"/>
                        <a:pt x="194" y="28"/>
                        <a:pt x="192" y="28"/>
                      </a:cubicBezTo>
                      <a:cubicBezTo>
                        <a:pt x="190" y="24"/>
                        <a:pt x="187" y="21"/>
                        <a:pt x="185" y="18"/>
                      </a:cubicBezTo>
                      <a:cubicBezTo>
                        <a:pt x="179" y="13"/>
                        <a:pt x="172" y="8"/>
                        <a:pt x="165" y="5"/>
                      </a:cubicBezTo>
                      <a:cubicBezTo>
                        <a:pt x="157" y="2"/>
                        <a:pt x="149" y="0"/>
                        <a:pt x="141" y="0"/>
                      </a:cubicBezTo>
                      <a:cubicBezTo>
                        <a:pt x="132" y="0"/>
                        <a:pt x="124" y="2"/>
                        <a:pt x="117" y="5"/>
                      </a:cubicBezTo>
                      <a:cubicBezTo>
                        <a:pt x="113" y="7"/>
                        <a:pt x="109" y="9"/>
                        <a:pt x="106" y="11"/>
                      </a:cubicBezTo>
                      <a:cubicBezTo>
                        <a:pt x="103" y="13"/>
                        <a:pt x="100" y="16"/>
                        <a:pt x="97" y="18"/>
                      </a:cubicBezTo>
                      <a:cubicBezTo>
                        <a:pt x="94" y="21"/>
                        <a:pt x="92" y="24"/>
                        <a:pt x="89" y="28"/>
                      </a:cubicBezTo>
                      <a:cubicBezTo>
                        <a:pt x="88" y="28"/>
                        <a:pt x="86" y="27"/>
                        <a:pt x="84" y="27"/>
                      </a:cubicBezTo>
                      <a:cubicBezTo>
                        <a:pt x="75" y="27"/>
                        <a:pt x="67" y="29"/>
                        <a:pt x="60" y="32"/>
                      </a:cubicBezTo>
                      <a:cubicBezTo>
                        <a:pt x="56" y="34"/>
                        <a:pt x="53" y="36"/>
                        <a:pt x="49" y="38"/>
                      </a:cubicBezTo>
                      <a:cubicBezTo>
                        <a:pt x="46" y="40"/>
                        <a:pt x="43" y="43"/>
                        <a:pt x="40" y="46"/>
                      </a:cubicBezTo>
                      <a:cubicBezTo>
                        <a:pt x="35" y="51"/>
                        <a:pt x="30" y="58"/>
                        <a:pt x="27" y="65"/>
                      </a:cubicBezTo>
                      <a:cubicBezTo>
                        <a:pt x="24" y="73"/>
                        <a:pt x="22" y="81"/>
                        <a:pt x="22" y="89"/>
                      </a:cubicBezTo>
                      <a:cubicBezTo>
                        <a:pt x="22" y="92"/>
                        <a:pt x="22" y="94"/>
                        <a:pt x="23" y="96"/>
                      </a:cubicBezTo>
                      <a:cubicBezTo>
                        <a:pt x="21" y="97"/>
                        <a:pt x="19" y="98"/>
                        <a:pt x="18" y="100"/>
                      </a:cubicBezTo>
                      <a:cubicBezTo>
                        <a:pt x="12" y="105"/>
                        <a:pt x="8" y="112"/>
                        <a:pt x="5" y="119"/>
                      </a:cubicBezTo>
                      <a:cubicBezTo>
                        <a:pt x="1" y="127"/>
                        <a:pt x="0" y="135"/>
                        <a:pt x="0" y="143"/>
                      </a:cubicBezTo>
                      <a:cubicBezTo>
                        <a:pt x="0" y="152"/>
                        <a:pt x="1" y="160"/>
                        <a:pt x="5" y="167"/>
                      </a:cubicBezTo>
                      <a:cubicBezTo>
                        <a:pt x="8" y="175"/>
                        <a:pt x="12" y="182"/>
                        <a:pt x="18" y="187"/>
                      </a:cubicBezTo>
                      <a:cubicBezTo>
                        <a:pt x="20" y="189"/>
                        <a:pt x="21" y="190"/>
                        <a:pt x="23" y="191"/>
                      </a:cubicBezTo>
                      <a:cubicBezTo>
                        <a:pt x="23" y="195"/>
                        <a:pt x="22" y="198"/>
                        <a:pt x="22" y="201"/>
                      </a:cubicBezTo>
                      <a:cubicBezTo>
                        <a:pt x="22" y="210"/>
                        <a:pt x="24" y="218"/>
                        <a:pt x="27" y="225"/>
                      </a:cubicBezTo>
                      <a:cubicBezTo>
                        <a:pt x="29" y="229"/>
                        <a:pt x="31" y="233"/>
                        <a:pt x="33" y="236"/>
                      </a:cubicBezTo>
                      <a:cubicBezTo>
                        <a:pt x="35" y="239"/>
                        <a:pt x="37" y="242"/>
                        <a:pt x="40" y="245"/>
                      </a:cubicBezTo>
                      <a:cubicBezTo>
                        <a:pt x="43" y="248"/>
                        <a:pt x="46" y="250"/>
                        <a:pt x="49" y="253"/>
                      </a:cubicBezTo>
                      <a:cubicBezTo>
                        <a:pt x="53" y="255"/>
                        <a:pt x="56" y="257"/>
                        <a:pt x="60" y="258"/>
                      </a:cubicBezTo>
                      <a:cubicBezTo>
                        <a:pt x="64" y="260"/>
                        <a:pt x="67" y="261"/>
                        <a:pt x="71" y="262"/>
                      </a:cubicBezTo>
                      <a:cubicBezTo>
                        <a:pt x="71" y="262"/>
                        <a:pt x="71" y="262"/>
                        <a:pt x="72" y="262"/>
                      </a:cubicBezTo>
                      <a:cubicBezTo>
                        <a:pt x="76" y="263"/>
                        <a:pt x="80" y="263"/>
                        <a:pt x="84" y="263"/>
                      </a:cubicBezTo>
                      <a:cubicBezTo>
                        <a:pt x="87" y="263"/>
                        <a:pt x="90" y="263"/>
                        <a:pt x="92" y="262"/>
                      </a:cubicBezTo>
                      <a:cubicBezTo>
                        <a:pt x="94" y="264"/>
                        <a:pt x="95" y="266"/>
                        <a:pt x="97" y="268"/>
                      </a:cubicBezTo>
                      <a:cubicBezTo>
                        <a:pt x="98" y="269"/>
                        <a:pt x="100" y="270"/>
                        <a:pt x="101" y="272"/>
                      </a:cubicBezTo>
                      <a:cubicBezTo>
                        <a:pt x="106" y="276"/>
                        <a:pt x="111" y="279"/>
                        <a:pt x="117" y="282"/>
                      </a:cubicBezTo>
                      <a:cubicBezTo>
                        <a:pt x="124" y="285"/>
                        <a:pt x="132" y="286"/>
                        <a:pt x="141" y="286"/>
                      </a:cubicBezTo>
                      <a:cubicBezTo>
                        <a:pt x="149" y="286"/>
                        <a:pt x="157" y="285"/>
                        <a:pt x="165" y="282"/>
                      </a:cubicBezTo>
                      <a:cubicBezTo>
                        <a:pt x="172" y="278"/>
                        <a:pt x="179" y="274"/>
                        <a:pt x="185" y="268"/>
                      </a:cubicBezTo>
                      <a:cubicBezTo>
                        <a:pt x="186" y="266"/>
                        <a:pt x="188" y="264"/>
                        <a:pt x="189" y="262"/>
                      </a:cubicBezTo>
                      <a:cubicBezTo>
                        <a:pt x="192" y="263"/>
                        <a:pt x="195" y="263"/>
                        <a:pt x="198" y="263"/>
                      </a:cubicBezTo>
                      <a:cubicBezTo>
                        <a:pt x="202" y="263"/>
                        <a:pt x="206" y="263"/>
                        <a:pt x="210" y="262"/>
                      </a:cubicBezTo>
                      <a:cubicBezTo>
                        <a:pt x="214" y="261"/>
                        <a:pt x="218" y="260"/>
                        <a:pt x="222" y="258"/>
                      </a:cubicBezTo>
                      <a:cubicBezTo>
                        <a:pt x="225" y="257"/>
                        <a:pt x="229" y="255"/>
                        <a:pt x="232" y="253"/>
                      </a:cubicBezTo>
                      <a:cubicBezTo>
                        <a:pt x="235" y="250"/>
                        <a:pt x="239" y="248"/>
                        <a:pt x="241" y="245"/>
                      </a:cubicBezTo>
                      <a:cubicBezTo>
                        <a:pt x="247" y="239"/>
                        <a:pt x="251" y="233"/>
                        <a:pt x="255" y="225"/>
                      </a:cubicBezTo>
                      <a:cubicBezTo>
                        <a:pt x="258" y="218"/>
                        <a:pt x="260" y="210"/>
                        <a:pt x="260" y="201"/>
                      </a:cubicBezTo>
                      <a:cubicBezTo>
                        <a:pt x="260" y="199"/>
                        <a:pt x="259" y="197"/>
                        <a:pt x="259" y="194"/>
                      </a:cubicBezTo>
                      <a:cubicBezTo>
                        <a:pt x="262" y="192"/>
                        <a:pt x="265" y="190"/>
                        <a:pt x="268" y="187"/>
                      </a:cubicBezTo>
                      <a:cubicBezTo>
                        <a:pt x="270" y="184"/>
                        <a:pt x="273" y="181"/>
                        <a:pt x="275" y="178"/>
                      </a:cubicBezTo>
                      <a:cubicBezTo>
                        <a:pt x="277" y="175"/>
                        <a:pt x="279" y="171"/>
                        <a:pt x="281" y="167"/>
                      </a:cubicBezTo>
                      <a:cubicBezTo>
                        <a:pt x="284" y="160"/>
                        <a:pt x="286" y="152"/>
                        <a:pt x="286" y="143"/>
                      </a:cubicBezTo>
                      <a:cubicBezTo>
                        <a:pt x="286" y="135"/>
                        <a:pt x="284" y="127"/>
                        <a:pt x="281" y="11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57" name="Group 56">
            <a:extLst>
              <a:ext uri="{FF2B5EF4-FFF2-40B4-BE49-F238E27FC236}">
                <a16:creationId xmlns:a16="http://schemas.microsoft.com/office/drawing/2014/main" id="{A4753101-F021-41EA-9172-E6A1F99A0A50}"/>
              </a:ext>
              <a:ext uri="{C183D7F6-B498-43B3-948B-1728B52AA6E4}">
                <adec:decorative xmlns:adec="http://schemas.microsoft.com/office/drawing/2017/decorative" val="1"/>
              </a:ext>
            </a:extLst>
          </p:cNvPr>
          <p:cNvGrpSpPr/>
          <p:nvPr/>
        </p:nvGrpSpPr>
        <p:grpSpPr>
          <a:xfrm>
            <a:off x="3738290" y="1975993"/>
            <a:ext cx="914400" cy="914400"/>
            <a:chOff x="7468679" y="2351089"/>
            <a:chExt cx="914400" cy="914400"/>
          </a:xfrm>
        </p:grpSpPr>
        <p:sp>
          <p:nvSpPr>
            <p:cNvPr id="56" name="Oval 55">
              <a:extLst>
                <a:ext uri="{FF2B5EF4-FFF2-40B4-BE49-F238E27FC236}">
                  <a16:creationId xmlns:a16="http://schemas.microsoft.com/office/drawing/2014/main" id="{7FD85541-5E6D-46AA-A8D4-83BB54E9CCEE}"/>
                </a:ext>
              </a:extLst>
            </p:cNvPr>
            <p:cNvSpPr/>
            <p:nvPr/>
          </p:nvSpPr>
          <p:spPr bwMode="auto">
            <a:xfrm>
              <a:off x="7468679" y="2351089"/>
              <a:ext cx="914400" cy="914400"/>
            </a:xfrm>
            <a:prstGeom prst="ellipse">
              <a:avLst/>
            </a:prstGeom>
            <a:solidFill>
              <a:srgbClr val="FFFFFF"/>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48" name="Group 27">
              <a:extLst>
                <a:ext uri="{FF2B5EF4-FFF2-40B4-BE49-F238E27FC236}">
                  <a16:creationId xmlns:a16="http://schemas.microsoft.com/office/drawing/2014/main" id="{ED02C06E-A5D1-4739-8DEC-ACF360051AC7}"/>
                </a:ext>
              </a:extLst>
            </p:cNvPr>
            <p:cNvGrpSpPr>
              <a:grpSpLocks noChangeAspect="1"/>
            </p:cNvGrpSpPr>
            <p:nvPr/>
          </p:nvGrpSpPr>
          <p:grpSpPr bwMode="auto">
            <a:xfrm>
              <a:off x="7605839" y="2619137"/>
              <a:ext cx="640080" cy="378305"/>
              <a:chOff x="4796" y="1610"/>
              <a:chExt cx="379" cy="224"/>
            </a:xfrm>
          </p:grpSpPr>
          <p:sp>
            <p:nvSpPr>
              <p:cNvPr id="50" name="Freeform 28">
                <a:extLst>
                  <a:ext uri="{FF2B5EF4-FFF2-40B4-BE49-F238E27FC236}">
                    <a16:creationId xmlns:a16="http://schemas.microsoft.com/office/drawing/2014/main" id="{8521028E-4B9E-4C9A-9D6F-6D00B7E1152D}"/>
                  </a:ext>
                </a:extLst>
              </p:cNvPr>
              <p:cNvSpPr>
                <a:spLocks/>
              </p:cNvSpPr>
              <p:nvPr/>
            </p:nvSpPr>
            <p:spPr bwMode="auto">
              <a:xfrm>
                <a:off x="4796" y="1774"/>
                <a:ext cx="84" cy="60"/>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9">
                <a:extLst>
                  <a:ext uri="{FF2B5EF4-FFF2-40B4-BE49-F238E27FC236}">
                    <a16:creationId xmlns:a16="http://schemas.microsoft.com/office/drawing/2014/main" id="{D13C51C5-C16D-4EAF-81B0-1706C7E79037}"/>
                  </a:ext>
                </a:extLst>
              </p:cNvPr>
              <p:cNvSpPr>
                <a:spLocks/>
              </p:cNvSpPr>
              <p:nvPr/>
            </p:nvSpPr>
            <p:spPr bwMode="auto">
              <a:xfrm>
                <a:off x="4897" y="1744"/>
                <a:ext cx="154" cy="90"/>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0">
                <a:extLst>
                  <a:ext uri="{FF2B5EF4-FFF2-40B4-BE49-F238E27FC236}">
                    <a16:creationId xmlns:a16="http://schemas.microsoft.com/office/drawing/2014/main" id="{7E21CC56-946E-4A2E-961B-C1EF2D330CD2}"/>
                  </a:ext>
                </a:extLst>
              </p:cNvPr>
              <p:cNvSpPr>
                <a:spLocks/>
              </p:cNvSpPr>
              <p:nvPr/>
            </p:nvSpPr>
            <p:spPr bwMode="auto">
              <a:xfrm>
                <a:off x="5057" y="1773"/>
                <a:ext cx="118" cy="61"/>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1">
                <a:extLst>
                  <a:ext uri="{FF2B5EF4-FFF2-40B4-BE49-F238E27FC236}">
                    <a16:creationId xmlns:a16="http://schemas.microsoft.com/office/drawing/2014/main" id="{2E694C60-E6A3-418F-AECB-DCD9D97B04CA}"/>
                  </a:ext>
                </a:extLst>
              </p:cNvPr>
              <p:cNvSpPr>
                <a:spLocks/>
              </p:cNvSpPr>
              <p:nvPr/>
            </p:nvSpPr>
            <p:spPr bwMode="auto">
              <a:xfrm>
                <a:off x="5079" y="1685"/>
                <a:ext cx="74" cy="75"/>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2">
                <a:extLst>
                  <a:ext uri="{FF2B5EF4-FFF2-40B4-BE49-F238E27FC236}">
                    <a16:creationId xmlns:a16="http://schemas.microsoft.com/office/drawing/2014/main" id="{747485A8-7BEC-409D-A460-33FD3B904151}"/>
                  </a:ext>
                </a:extLst>
              </p:cNvPr>
              <p:cNvSpPr>
                <a:spLocks/>
              </p:cNvSpPr>
              <p:nvPr/>
            </p:nvSpPr>
            <p:spPr bwMode="auto">
              <a:xfrm>
                <a:off x="4927" y="1610"/>
                <a:ext cx="118" cy="120"/>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3">
                <a:extLst>
                  <a:ext uri="{FF2B5EF4-FFF2-40B4-BE49-F238E27FC236}">
                    <a16:creationId xmlns:a16="http://schemas.microsoft.com/office/drawing/2014/main" id="{60D7E0C9-E8C8-46A5-951C-C12BEA4CCBD6}"/>
                  </a:ext>
                </a:extLst>
              </p:cNvPr>
              <p:cNvSpPr>
                <a:spLocks/>
              </p:cNvSpPr>
              <p:nvPr/>
            </p:nvSpPr>
            <p:spPr bwMode="auto">
              <a:xfrm>
                <a:off x="4812" y="1671"/>
                <a:ext cx="89" cy="89"/>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8" name="Title 1">
            <a:extLst>
              <a:ext uri="{FF2B5EF4-FFF2-40B4-BE49-F238E27FC236}">
                <a16:creationId xmlns:a16="http://schemas.microsoft.com/office/drawing/2014/main" id="{E228B5FF-A983-48FC-BAE5-7882CDEEBA57}"/>
              </a:ext>
            </a:extLst>
          </p:cNvPr>
          <p:cNvSpPr txBox="1">
            <a:spLocks/>
          </p:cNvSpPr>
          <p:nvPr/>
        </p:nvSpPr>
        <p:spPr>
          <a:xfrm>
            <a:off x="6356703" y="3037873"/>
            <a:ext cx="2480319" cy="369318"/>
          </a:xfrm>
          <a:prstGeom prst="rect">
            <a:avLst/>
          </a:prstGeom>
        </p:spPr>
        <p:txBody>
          <a:bodyPr vert="horz" wrap="square" lIns="91427" tIns="45713" rIns="91427" bIns="45713" rtlCol="0" anchor="ctr">
            <a:sp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ctr" defTabSz="914225"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49" normalizeH="0" baseline="0" noProof="0" dirty="0">
                <a:ln w="3175">
                  <a:noFill/>
                </a:ln>
                <a:solidFill>
                  <a:srgbClr val="000000"/>
                </a:solidFill>
                <a:effectLst/>
                <a:uLnTx/>
                <a:uFillTx/>
                <a:latin typeface="Segoe UI Semibold" panose="020B0702040204020203" pitchFamily="34" charset="0"/>
                <a:cs typeface="Segoe UI Semibold" panose="020B0702040204020203" pitchFamily="34" charset="0"/>
              </a:rPr>
              <a:t>Become a champion</a:t>
            </a:r>
          </a:p>
        </p:txBody>
      </p:sp>
      <p:pic>
        <p:nvPicPr>
          <p:cNvPr id="60" name="Picture 59">
            <a:extLst>
              <a:ext uri="{FF2B5EF4-FFF2-40B4-BE49-F238E27FC236}">
                <a16:creationId xmlns:a16="http://schemas.microsoft.com/office/drawing/2014/main" id="{99A16A7E-7C67-44D9-8FAF-05A66F7213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99910" y="5124214"/>
            <a:ext cx="1590675" cy="657225"/>
          </a:xfrm>
          <a:prstGeom prst="rect">
            <a:avLst/>
          </a:prstGeom>
        </p:spPr>
      </p:pic>
      <p:pic>
        <p:nvPicPr>
          <p:cNvPr id="61" name="Picture 60">
            <a:extLst>
              <a:ext uri="{FF2B5EF4-FFF2-40B4-BE49-F238E27FC236}">
                <a16:creationId xmlns:a16="http://schemas.microsoft.com/office/drawing/2014/main" id="{92A82EC4-375C-4BAD-96C3-85104E0D52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96762" y="5122731"/>
            <a:ext cx="1600200" cy="666750"/>
          </a:xfrm>
          <a:prstGeom prst="rect">
            <a:avLst/>
          </a:prstGeom>
        </p:spPr>
      </p:pic>
      <p:pic>
        <p:nvPicPr>
          <p:cNvPr id="62" name="Picture 61">
            <a:extLst>
              <a:ext uri="{FF2B5EF4-FFF2-40B4-BE49-F238E27FC236}">
                <a16:creationId xmlns:a16="http://schemas.microsoft.com/office/drawing/2014/main" id="{76B1BBA7-3DC4-4D57-9E72-A05B5434176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226" y="3440542"/>
            <a:ext cx="1514042" cy="1514042"/>
          </a:xfrm>
          <a:prstGeom prst="rect">
            <a:avLst/>
          </a:prstGeom>
          <a:ln>
            <a:noFill/>
          </a:ln>
          <a:effectLst/>
          <a:scene3d>
            <a:camera prst="orthographicFront">
              <a:rot lat="0" lon="0" rev="0"/>
            </a:camera>
            <a:lightRig rig="glow" dir="t">
              <a:rot lat="0" lon="0" rev="4800000"/>
            </a:lightRig>
          </a:scene3d>
          <a:sp3d prstMaterial="matte">
            <a:bevelT w="127000" h="63500"/>
          </a:sp3d>
        </p:spPr>
      </p:pic>
      <p:grpSp>
        <p:nvGrpSpPr>
          <p:cNvPr id="63" name="Group 62">
            <a:extLst>
              <a:ext uri="{FF2B5EF4-FFF2-40B4-BE49-F238E27FC236}">
                <a16:creationId xmlns:a16="http://schemas.microsoft.com/office/drawing/2014/main" id="{D8BEB0CF-A40E-4A0B-A560-13F7DA9B08DB}"/>
              </a:ext>
              <a:ext uri="{C183D7F6-B498-43B3-948B-1728B52AA6E4}">
                <adec:decorative xmlns:adec="http://schemas.microsoft.com/office/drawing/2017/decorative" val="1"/>
              </a:ext>
            </a:extLst>
          </p:cNvPr>
          <p:cNvGrpSpPr/>
          <p:nvPr/>
        </p:nvGrpSpPr>
        <p:grpSpPr>
          <a:xfrm>
            <a:off x="6942231" y="3476368"/>
            <a:ext cx="1394384" cy="1476542"/>
            <a:chOff x="4005598" y="4943542"/>
            <a:chExt cx="1659511" cy="1757290"/>
          </a:xfrm>
        </p:grpSpPr>
        <p:pic>
          <p:nvPicPr>
            <p:cNvPr id="64" name="Picture 63" descr="A person smiling for the camera&#10;&#10;Description automatically generated">
              <a:extLst>
                <a:ext uri="{FF2B5EF4-FFF2-40B4-BE49-F238E27FC236}">
                  <a16:creationId xmlns:a16="http://schemas.microsoft.com/office/drawing/2014/main" id="{45095C47-959E-4695-9DED-5ABE1CA51C34}"/>
                </a:ext>
              </a:extLst>
            </p:cNvPr>
            <p:cNvPicPr>
              <a:picLocks noChangeAspect="1"/>
            </p:cNvPicPr>
            <p:nvPr/>
          </p:nvPicPr>
          <p:blipFill>
            <a:blip r:embed="rId5"/>
            <a:stretch>
              <a:fillRect/>
            </a:stretch>
          </p:blipFill>
          <p:spPr>
            <a:xfrm>
              <a:off x="4005598" y="4943542"/>
              <a:ext cx="896112" cy="909588"/>
            </a:xfrm>
            <a:prstGeom prst="ellipse">
              <a:avLst/>
            </a:prstGeom>
            <a:ln w="3175" cap="rnd">
              <a:solidFill>
                <a:schemeClr val="accent2"/>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grpSp>
          <p:nvGrpSpPr>
            <p:cNvPr id="65" name="Group 64">
              <a:extLst>
                <a:ext uri="{FF2B5EF4-FFF2-40B4-BE49-F238E27FC236}">
                  <a16:creationId xmlns:a16="http://schemas.microsoft.com/office/drawing/2014/main" id="{04A9FBD9-B945-4869-B148-D1E57C42F069}"/>
                </a:ext>
              </a:extLst>
            </p:cNvPr>
            <p:cNvGrpSpPr/>
            <p:nvPr/>
          </p:nvGrpSpPr>
          <p:grpSpPr>
            <a:xfrm>
              <a:off x="4270469" y="5189955"/>
              <a:ext cx="1394640" cy="1510877"/>
              <a:chOff x="3984214" y="5126371"/>
              <a:chExt cx="1394640" cy="1510877"/>
            </a:xfrm>
          </p:grpSpPr>
          <p:pic>
            <p:nvPicPr>
              <p:cNvPr id="66" name="Picture 65">
                <a:extLst>
                  <a:ext uri="{FF2B5EF4-FFF2-40B4-BE49-F238E27FC236}">
                    <a16:creationId xmlns:a16="http://schemas.microsoft.com/office/drawing/2014/main" id="{A093D716-C284-46B0-9DD6-038B8804D498}"/>
                  </a:ext>
                </a:extLst>
              </p:cNvPr>
              <p:cNvPicPr>
                <a:picLocks noChangeAspect="1"/>
              </p:cNvPicPr>
              <p:nvPr/>
            </p:nvPicPr>
            <p:blipFill>
              <a:blip r:embed="rId6"/>
              <a:stretch>
                <a:fillRect/>
              </a:stretch>
            </p:blipFill>
            <p:spPr>
              <a:xfrm>
                <a:off x="4487007" y="5126371"/>
                <a:ext cx="891847" cy="891847"/>
              </a:xfrm>
              <a:prstGeom prst="ellipse">
                <a:avLst/>
              </a:prstGeom>
              <a:ln w="3175" cap="rnd">
                <a:solidFill>
                  <a:schemeClr val="accent2"/>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pic>
            <p:nvPicPr>
              <p:cNvPr id="67" name="Picture 66">
                <a:extLst>
                  <a:ext uri="{FF2B5EF4-FFF2-40B4-BE49-F238E27FC236}">
                    <a16:creationId xmlns:a16="http://schemas.microsoft.com/office/drawing/2014/main" id="{B51F6AEA-8EAF-4EE5-B6CC-4BB5D6F79D8C}"/>
                  </a:ext>
                </a:extLst>
              </p:cNvPr>
              <p:cNvPicPr>
                <a:picLocks noChangeAspect="1"/>
              </p:cNvPicPr>
              <p:nvPr/>
            </p:nvPicPr>
            <p:blipFill>
              <a:blip r:embed="rId7"/>
              <a:stretch>
                <a:fillRect/>
              </a:stretch>
            </p:blipFill>
            <p:spPr>
              <a:xfrm>
                <a:off x="3984214" y="5745401"/>
                <a:ext cx="891847" cy="891847"/>
              </a:xfrm>
              <a:prstGeom prst="ellipse">
                <a:avLst/>
              </a:prstGeom>
              <a:ln w="3175" cap="rnd">
                <a:solidFill>
                  <a:schemeClr val="accent2"/>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grpSp>
      </p:grpSp>
    </p:spTree>
    <p:extLst>
      <p:ext uri="{BB962C8B-B14F-4D97-AF65-F5344CB8AC3E}">
        <p14:creationId xmlns:p14="http://schemas.microsoft.com/office/powerpoint/2010/main" val="15326828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6E5D-F994-4E75-BFA2-65A75FE665B1}"/>
              </a:ext>
            </a:extLst>
          </p:cNvPr>
          <p:cNvSpPr>
            <a:spLocks noGrp="1"/>
          </p:cNvSpPr>
          <p:nvPr>
            <p:ph type="title"/>
          </p:nvPr>
        </p:nvSpPr>
        <p:spPr>
          <a:prstGeom prst="rect">
            <a:avLst/>
          </a:prstGeom>
        </p:spPr>
        <p:txBody>
          <a:bodyPr wrap="square" anchor="t">
            <a:normAutofit/>
          </a:bodyPr>
          <a:lstStyle/>
          <a:p>
            <a:r>
              <a:rPr lang="en-US" sz="3600" dirty="0">
                <a:solidFill>
                  <a:schemeClr val="tx1"/>
                </a:solidFill>
              </a:rPr>
              <a:t>Champions operationalized</a:t>
            </a:r>
          </a:p>
        </p:txBody>
      </p:sp>
      <p:graphicFrame>
        <p:nvGraphicFramePr>
          <p:cNvPr id="5" name="Table 5">
            <a:extLst>
              <a:ext uri="{FF2B5EF4-FFF2-40B4-BE49-F238E27FC236}">
                <a16:creationId xmlns:a16="http://schemas.microsoft.com/office/drawing/2014/main" id="{7B4C5D1F-AE4F-4CB2-BA80-844E862166FD}"/>
              </a:ext>
            </a:extLst>
          </p:cNvPr>
          <p:cNvGraphicFramePr>
            <a:graphicFrameLocks noGrp="1"/>
          </p:cNvGraphicFramePr>
          <p:nvPr>
            <p:extLst>
              <p:ext uri="{D42A27DB-BD31-4B8C-83A1-F6EECF244321}">
                <p14:modId xmlns:p14="http://schemas.microsoft.com/office/powerpoint/2010/main" val="1537846986"/>
              </p:ext>
            </p:extLst>
          </p:nvPr>
        </p:nvGraphicFramePr>
        <p:xfrm>
          <a:off x="588264" y="1919008"/>
          <a:ext cx="11018519" cy="3614433"/>
        </p:xfrm>
        <a:graphic>
          <a:graphicData uri="http://schemas.openxmlformats.org/drawingml/2006/table">
            <a:tbl>
              <a:tblPr firstRow="1" bandRow="1">
                <a:noFill/>
                <a:tableStyleId>{5C22544A-7EE6-4342-B048-85BDC9FD1C3A}</a:tableStyleId>
              </a:tblPr>
              <a:tblGrid>
                <a:gridCol w="5506073">
                  <a:extLst>
                    <a:ext uri="{9D8B030D-6E8A-4147-A177-3AD203B41FA5}">
                      <a16:colId xmlns:a16="http://schemas.microsoft.com/office/drawing/2014/main" val="457980276"/>
                    </a:ext>
                  </a:extLst>
                </a:gridCol>
                <a:gridCol w="5512446">
                  <a:extLst>
                    <a:ext uri="{9D8B030D-6E8A-4147-A177-3AD203B41FA5}">
                      <a16:colId xmlns:a16="http://schemas.microsoft.com/office/drawing/2014/main" val="1797924195"/>
                    </a:ext>
                  </a:extLst>
                </a:gridCol>
              </a:tblGrid>
              <a:tr h="500883">
                <a:tc>
                  <a:txBody>
                    <a:bodyPr/>
                    <a:lstStyle/>
                    <a:p>
                      <a:r>
                        <a:rPr lang="en-US" sz="2000" b="0" dirty="0">
                          <a:solidFill>
                            <a:schemeClr val="bg1"/>
                          </a:solidFill>
                          <a:latin typeface="+mj-lt"/>
                          <a:cs typeface="Segoe UI" panose="020B0502040204020203" pitchFamily="34" charset="0"/>
                        </a:rPr>
                        <a:t>Champion Gives</a:t>
                      </a:r>
                    </a:p>
                  </a:txBody>
                  <a:tcPr marL="173909" marR="130432" marT="86955" marB="8695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rgbClr val="0078D4"/>
                    </a:solidFill>
                  </a:tcPr>
                </a:tc>
                <a:tc>
                  <a:txBody>
                    <a:bodyPr/>
                    <a:lstStyle/>
                    <a:p>
                      <a:r>
                        <a:rPr lang="en-US" sz="2000" b="0" dirty="0">
                          <a:solidFill>
                            <a:schemeClr val="bg1"/>
                          </a:solidFill>
                          <a:latin typeface="+mj-lt"/>
                          <a:cs typeface="Segoe UI" panose="020B0502040204020203" pitchFamily="34" charset="0"/>
                        </a:rPr>
                        <a:t>Champion Gets</a:t>
                      </a:r>
                    </a:p>
                  </a:txBody>
                  <a:tcPr marL="173909" marR="130432" marT="86955" marB="86955">
                    <a:lnL w="12700" cmpd="sng">
                      <a:noFill/>
                      <a:prstDash val="solid"/>
                    </a:lnL>
                    <a:lnR w="12700" cmpd="sng">
                      <a:noFill/>
                      <a:prstDash val="solid"/>
                    </a:lnR>
                    <a:lnT w="9525" cap="flat" cmpd="sng" algn="ctr">
                      <a:noFill/>
                      <a:prstDash val="solid"/>
                    </a:lnT>
                    <a:lnB w="9525" cap="flat" cmpd="sng" algn="ctr">
                      <a:solidFill>
                        <a:srgbClr val="C7C6C1"/>
                      </a:solidFill>
                      <a:prstDash val="solid"/>
                      <a:round/>
                      <a:headEnd type="none" w="med" len="med"/>
                      <a:tailEnd type="none" w="med" len="med"/>
                    </a:lnB>
                    <a:solidFill>
                      <a:srgbClr val="0078D4"/>
                    </a:solidFill>
                  </a:tcPr>
                </a:tc>
                <a:extLst>
                  <a:ext uri="{0D108BD9-81ED-4DB2-BD59-A6C34878D82A}">
                    <a16:rowId xmlns:a16="http://schemas.microsoft.com/office/drawing/2014/main" val="2482969612"/>
                  </a:ext>
                </a:extLst>
              </a:tr>
              <a:tr h="518925">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Help your organization adopt Microsoft Teams</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Access to SMEs, CSEO, and PG</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266055459"/>
                  </a:ext>
                </a:extLst>
              </a:tr>
              <a:tr h="518925">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Engage in the Teams Yammer group</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Early knowledge of new features</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910155280"/>
                  </a:ext>
                </a:extLst>
              </a:tr>
              <a:tr h="518925">
                <a:tc>
                  <a:txBody>
                    <a:bodyPr/>
                    <a:lstStyle/>
                    <a:p>
                      <a:r>
                        <a:rPr lang="en-US" sz="1800">
                          <a:solidFill>
                            <a:schemeClr val="tx1">
                              <a:lumMod val="75000"/>
                              <a:lumOff val="25000"/>
                            </a:schemeClr>
                          </a:solidFill>
                          <a:latin typeface="Segoe UI" panose="020B0502040204020203" pitchFamily="34" charset="0"/>
                          <a:cs typeface="Segoe UI" panose="020B0502040204020203" pitchFamily="34" charset="0"/>
                        </a:rPr>
                        <a:t>Host Art of Teamwork training</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Community access</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988810285"/>
                  </a:ext>
                </a:extLst>
              </a:tr>
              <a:tr h="518925">
                <a:tc>
                  <a:txBody>
                    <a:bodyPr/>
                    <a:lstStyle/>
                    <a:p>
                      <a:r>
                        <a:rPr lang="en-US" sz="1800">
                          <a:solidFill>
                            <a:schemeClr val="tx1">
                              <a:lumMod val="75000"/>
                              <a:lumOff val="25000"/>
                            </a:schemeClr>
                          </a:solidFill>
                          <a:latin typeface="Segoe UI" panose="020B0502040204020203" pitchFamily="34" charset="0"/>
                          <a:cs typeface="Segoe UI" panose="020B0502040204020203" pitchFamily="34" charset="0"/>
                        </a:rPr>
                        <a:t>Participate in White Glove onboarding</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Badge, email signature, branded signage</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278254137"/>
                  </a:ext>
                </a:extLst>
              </a:tr>
              <a:tr h="518925">
                <a:tc>
                  <a:txBody>
                    <a:bodyPr/>
                    <a:lstStyle/>
                    <a:p>
                      <a:r>
                        <a:rPr lang="en-US" sz="1800">
                          <a:solidFill>
                            <a:schemeClr val="tx1">
                              <a:lumMod val="75000"/>
                              <a:lumOff val="25000"/>
                            </a:schemeClr>
                          </a:solidFill>
                          <a:latin typeface="Segoe UI" panose="020B0502040204020203" pitchFamily="34" charset="0"/>
                          <a:cs typeface="Segoe UI" panose="020B0502040204020203" pitchFamily="34" charset="0"/>
                        </a:rPr>
                        <a:t>Host office hours</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Leaderboard and prizes</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143034649"/>
                  </a:ext>
                </a:extLst>
              </a:tr>
              <a:tr h="518925">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Join monthly champion events</a:t>
                      </a:r>
                    </a:p>
                  </a:txBody>
                  <a:tcPr marL="173909" marR="130432" marT="86955" marB="86955">
                    <a:lnL w="12700" cmpd="sng">
                      <a:noFill/>
                      <a:prstDash val="solid"/>
                    </a:lnL>
                    <a:lnR w="12700" cap="flat" cmpd="sng" algn="ctr">
                      <a:no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800" dirty="0">
                          <a:solidFill>
                            <a:schemeClr val="tx1">
                              <a:lumMod val="75000"/>
                              <a:lumOff val="25000"/>
                            </a:schemeClr>
                          </a:solidFill>
                          <a:latin typeface="Segoe UI" panose="020B0502040204020203" pitchFamily="34" charset="0"/>
                          <a:cs typeface="Segoe UI" panose="020B0502040204020203" pitchFamily="34" charset="0"/>
                        </a:rPr>
                        <a:t>Recognition as an expert</a:t>
                      </a:r>
                    </a:p>
                  </a:txBody>
                  <a:tcPr marL="173909" marR="130432" marT="86955" marB="86955">
                    <a:lnL w="12700" cap="flat" cmpd="sng" algn="ctr">
                      <a:no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73862356"/>
                  </a:ext>
                </a:extLst>
              </a:tr>
            </a:tbl>
          </a:graphicData>
        </a:graphic>
      </p:graphicFrame>
      <p:sp>
        <p:nvSpPr>
          <p:cNvPr id="22" name="TextBox 21">
            <a:extLst>
              <a:ext uri="{FF2B5EF4-FFF2-40B4-BE49-F238E27FC236}">
                <a16:creationId xmlns:a16="http://schemas.microsoft.com/office/drawing/2014/main" id="{31C5EE6A-7CE8-4D14-BDDF-C47CCBEE398E}"/>
              </a:ext>
            </a:extLst>
          </p:cNvPr>
          <p:cNvSpPr txBox="1"/>
          <p:nvPr/>
        </p:nvSpPr>
        <p:spPr>
          <a:xfrm>
            <a:off x="3358477" y="1324561"/>
            <a:ext cx="5372286"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mj-lt"/>
                <a:ea typeface="+mn-ea"/>
                <a:cs typeface="Segoe UI" panose="020B0502040204020203" pitchFamily="34" charset="0"/>
              </a:rPr>
              <a:t>Make explanations simple and clear</a:t>
            </a:r>
          </a:p>
        </p:txBody>
      </p:sp>
    </p:spTree>
    <p:extLst>
      <p:ext uri="{BB962C8B-B14F-4D97-AF65-F5344CB8AC3E}">
        <p14:creationId xmlns:p14="http://schemas.microsoft.com/office/powerpoint/2010/main" val="34023468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Left Stat">
            <a:extLst>
              <a:ext uri="{FF2B5EF4-FFF2-40B4-BE49-F238E27FC236}">
                <a16:creationId xmlns:a16="http://schemas.microsoft.com/office/drawing/2014/main" id="{C5855A73-5F7D-4D45-9934-D4654720D6A5}"/>
              </a:ext>
              <a:ext uri="{C183D7F6-B498-43B3-948B-1728B52AA6E4}">
                <adec:decorative xmlns:adec="http://schemas.microsoft.com/office/drawing/2017/decorative" val="1"/>
              </a:ext>
            </a:extLst>
          </p:cNvPr>
          <p:cNvGrpSpPr/>
          <p:nvPr/>
        </p:nvGrpSpPr>
        <p:grpSpPr>
          <a:xfrm>
            <a:off x="2816331" y="3484276"/>
            <a:ext cx="2259977" cy="10920373"/>
            <a:chOff x="3541852" y="2546430"/>
            <a:chExt cx="2259977" cy="10920373"/>
          </a:xfrm>
        </p:grpSpPr>
        <p:sp>
          <p:nvSpPr>
            <p:cNvPr id="3" name="TextBox 2">
              <a:extLst>
                <a:ext uri="{FF2B5EF4-FFF2-40B4-BE49-F238E27FC236}">
                  <a16:creationId xmlns:a16="http://schemas.microsoft.com/office/drawing/2014/main" id="{D1FC5F83-9C0D-4573-A869-B6980648D7C8}"/>
                </a:ext>
              </a:extLst>
            </p:cNvPr>
            <p:cNvSpPr txBox="1"/>
            <p:nvPr/>
          </p:nvSpPr>
          <p:spPr>
            <a:xfrm>
              <a:off x="3541852" y="2546430"/>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50E6FF"/>
                  </a:solidFill>
                  <a:effectLst/>
                  <a:uLnTx/>
                  <a:uFillTx/>
                  <a:latin typeface="Segoe UI Semibold"/>
                  <a:ea typeface="+mn-ea"/>
                  <a:cs typeface="+mn-cs"/>
                </a:rPr>
                <a:t>100</a:t>
              </a:r>
            </a:p>
          </p:txBody>
        </p:sp>
        <p:sp>
          <p:nvSpPr>
            <p:cNvPr id="9" name="TextBox 8">
              <a:extLst>
                <a:ext uri="{FF2B5EF4-FFF2-40B4-BE49-F238E27FC236}">
                  <a16:creationId xmlns:a16="http://schemas.microsoft.com/office/drawing/2014/main" id="{EC58BA42-E0F1-4346-A962-005CE5B65BB1}"/>
                </a:ext>
              </a:extLst>
            </p:cNvPr>
            <p:cNvSpPr txBox="1"/>
            <p:nvPr/>
          </p:nvSpPr>
          <p:spPr>
            <a:xfrm>
              <a:off x="3541852" y="3948198"/>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4D5F8"/>
                  </a:solidFill>
                  <a:effectLst/>
                  <a:uLnTx/>
                  <a:uFillTx/>
                  <a:latin typeface="Segoe UI Semibold"/>
                  <a:ea typeface="+mn-ea"/>
                  <a:cs typeface="+mn-cs"/>
                </a:rPr>
                <a:t>400</a:t>
              </a:r>
            </a:p>
          </p:txBody>
        </p:sp>
        <p:sp>
          <p:nvSpPr>
            <p:cNvPr id="11" name="TextBox 10">
              <a:extLst>
                <a:ext uri="{FF2B5EF4-FFF2-40B4-BE49-F238E27FC236}">
                  <a16:creationId xmlns:a16="http://schemas.microsoft.com/office/drawing/2014/main" id="{7B416268-7F62-4C4F-9190-9A9BC080BF15}"/>
                </a:ext>
              </a:extLst>
            </p:cNvPr>
            <p:cNvSpPr txBox="1"/>
            <p:nvPr/>
          </p:nvSpPr>
          <p:spPr>
            <a:xfrm>
              <a:off x="3541852" y="5349966"/>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9C5F2"/>
                  </a:solidFill>
                  <a:effectLst/>
                  <a:uLnTx/>
                  <a:uFillTx/>
                  <a:latin typeface="Segoe UI Semibold"/>
                  <a:ea typeface="+mn-ea"/>
                  <a:cs typeface="+mn-cs"/>
                </a:rPr>
                <a:t>450</a:t>
              </a:r>
            </a:p>
          </p:txBody>
        </p:sp>
        <p:sp>
          <p:nvSpPr>
            <p:cNvPr id="13" name="TextBox 12">
              <a:extLst>
                <a:ext uri="{FF2B5EF4-FFF2-40B4-BE49-F238E27FC236}">
                  <a16:creationId xmlns:a16="http://schemas.microsoft.com/office/drawing/2014/main" id="{0E846A02-324E-4F08-9521-7C27062AE8F2}"/>
                </a:ext>
              </a:extLst>
            </p:cNvPr>
            <p:cNvSpPr txBox="1"/>
            <p:nvPr/>
          </p:nvSpPr>
          <p:spPr>
            <a:xfrm>
              <a:off x="3541852" y="6751734"/>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DB6EC"/>
                  </a:solidFill>
                  <a:effectLst/>
                  <a:uLnTx/>
                  <a:uFillTx/>
                  <a:latin typeface="Segoe UI Semibold"/>
                  <a:ea typeface="+mn-ea"/>
                  <a:cs typeface="+mn-cs"/>
                </a:rPr>
                <a:t>541</a:t>
              </a:r>
            </a:p>
          </p:txBody>
        </p:sp>
        <p:sp>
          <p:nvSpPr>
            <p:cNvPr id="15" name="TextBox 14">
              <a:extLst>
                <a:ext uri="{FF2B5EF4-FFF2-40B4-BE49-F238E27FC236}">
                  <a16:creationId xmlns:a16="http://schemas.microsoft.com/office/drawing/2014/main" id="{C9D14C39-CFFA-4DF5-9AE6-D6D99AB15DCF}"/>
                </a:ext>
              </a:extLst>
            </p:cNvPr>
            <p:cNvSpPr txBox="1"/>
            <p:nvPr/>
          </p:nvSpPr>
          <p:spPr>
            <a:xfrm>
              <a:off x="3541852" y="8153502"/>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2A6E6"/>
                  </a:solidFill>
                  <a:effectLst/>
                  <a:uLnTx/>
                  <a:uFillTx/>
                  <a:latin typeface="Segoe UI Semibold"/>
                  <a:ea typeface="+mn-ea"/>
                  <a:cs typeface="+mn-cs"/>
                </a:rPr>
                <a:t>640</a:t>
              </a:r>
            </a:p>
          </p:txBody>
        </p:sp>
        <p:sp>
          <p:nvSpPr>
            <p:cNvPr id="17" name="TextBox 16">
              <a:extLst>
                <a:ext uri="{FF2B5EF4-FFF2-40B4-BE49-F238E27FC236}">
                  <a16:creationId xmlns:a16="http://schemas.microsoft.com/office/drawing/2014/main" id="{7C325024-EEF9-4A7D-A48F-199E107E2450}"/>
                </a:ext>
              </a:extLst>
            </p:cNvPr>
            <p:cNvSpPr txBox="1"/>
            <p:nvPr/>
          </p:nvSpPr>
          <p:spPr>
            <a:xfrm>
              <a:off x="3541852" y="9555270"/>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1697E0"/>
                  </a:solidFill>
                  <a:effectLst/>
                  <a:uLnTx/>
                  <a:uFillTx/>
                  <a:latin typeface="Segoe UI Semibold"/>
                  <a:ea typeface="+mn-ea"/>
                  <a:cs typeface="+mn-cs"/>
                </a:rPr>
                <a:t>750</a:t>
              </a:r>
            </a:p>
          </p:txBody>
        </p:sp>
        <p:sp>
          <p:nvSpPr>
            <p:cNvPr id="19" name="TextBox 18">
              <a:extLst>
                <a:ext uri="{FF2B5EF4-FFF2-40B4-BE49-F238E27FC236}">
                  <a16:creationId xmlns:a16="http://schemas.microsoft.com/office/drawing/2014/main" id="{53CC4588-5F8A-40B0-BA99-E836FE97F06D}"/>
                </a:ext>
              </a:extLst>
            </p:cNvPr>
            <p:cNvSpPr txBox="1"/>
            <p:nvPr/>
          </p:nvSpPr>
          <p:spPr>
            <a:xfrm>
              <a:off x="3541852" y="10957038"/>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B87DA"/>
                  </a:solidFill>
                  <a:effectLst/>
                  <a:uLnTx/>
                  <a:uFillTx/>
                  <a:latin typeface="Segoe UI Semibold"/>
                  <a:ea typeface="+mn-ea"/>
                  <a:cs typeface="+mn-cs"/>
                </a:rPr>
                <a:t>906</a:t>
              </a:r>
            </a:p>
          </p:txBody>
        </p:sp>
        <p:sp>
          <p:nvSpPr>
            <p:cNvPr id="21" name="TextBox 20">
              <a:extLst>
                <a:ext uri="{FF2B5EF4-FFF2-40B4-BE49-F238E27FC236}">
                  <a16:creationId xmlns:a16="http://schemas.microsoft.com/office/drawing/2014/main" id="{FABCE912-4CE7-44E6-A884-65CD2DD24F3E}"/>
                </a:ext>
              </a:extLst>
            </p:cNvPr>
            <p:cNvSpPr txBox="1"/>
            <p:nvPr/>
          </p:nvSpPr>
          <p:spPr>
            <a:xfrm>
              <a:off x="3541852" y="12358807"/>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8D4"/>
                  </a:solidFill>
                  <a:effectLst/>
                  <a:uLnTx/>
                  <a:uFillTx/>
                  <a:latin typeface="Segoe UI Semibold"/>
                  <a:ea typeface="+mn-ea"/>
                  <a:cs typeface="+mn-cs"/>
                </a:rPr>
                <a:t>997</a:t>
              </a:r>
            </a:p>
          </p:txBody>
        </p:sp>
      </p:grpSp>
      <p:grpSp>
        <p:nvGrpSpPr>
          <p:cNvPr id="35" name="Right Stat">
            <a:extLst>
              <a:ext uri="{FF2B5EF4-FFF2-40B4-BE49-F238E27FC236}">
                <a16:creationId xmlns:a16="http://schemas.microsoft.com/office/drawing/2014/main" id="{3D31CB32-DB15-4C52-BD70-A5636AA544FF}"/>
              </a:ext>
              <a:ext uri="{C183D7F6-B498-43B3-948B-1728B52AA6E4}">
                <adec:decorative xmlns:adec="http://schemas.microsoft.com/office/drawing/2017/decorative" val="1"/>
              </a:ext>
            </a:extLst>
          </p:cNvPr>
          <p:cNvGrpSpPr/>
          <p:nvPr/>
        </p:nvGrpSpPr>
        <p:grpSpPr>
          <a:xfrm>
            <a:off x="6403728" y="3484276"/>
            <a:ext cx="3050969" cy="10920373"/>
            <a:chOff x="6632292" y="2546430"/>
            <a:chExt cx="3050969" cy="10920373"/>
          </a:xfrm>
        </p:grpSpPr>
        <p:sp>
          <p:nvSpPr>
            <p:cNvPr id="4" name="TextBox 3">
              <a:extLst>
                <a:ext uri="{FF2B5EF4-FFF2-40B4-BE49-F238E27FC236}">
                  <a16:creationId xmlns:a16="http://schemas.microsoft.com/office/drawing/2014/main" id="{AE65E5C1-6FE1-4371-B8C1-A9202DCE7689}"/>
                </a:ext>
              </a:extLst>
            </p:cNvPr>
            <p:cNvSpPr txBox="1"/>
            <p:nvPr/>
          </p:nvSpPr>
          <p:spPr>
            <a:xfrm>
              <a:off x="6632292" y="2546430"/>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D83B01"/>
                  </a:solidFill>
                  <a:effectLst/>
                  <a:uLnTx/>
                  <a:uFillTx/>
                  <a:latin typeface="Segoe UI Semibold"/>
                  <a:ea typeface="+mn-ea"/>
                  <a:cs typeface="+mn-cs"/>
                </a:rPr>
                <a:t>74.9%</a:t>
              </a:r>
            </a:p>
          </p:txBody>
        </p:sp>
        <p:sp>
          <p:nvSpPr>
            <p:cNvPr id="10" name="TextBox 9">
              <a:extLst>
                <a:ext uri="{FF2B5EF4-FFF2-40B4-BE49-F238E27FC236}">
                  <a16:creationId xmlns:a16="http://schemas.microsoft.com/office/drawing/2014/main" id="{74C59E45-E5CC-4DC6-8C82-16FE0FC5FA05}"/>
                </a:ext>
              </a:extLst>
            </p:cNvPr>
            <p:cNvSpPr txBox="1"/>
            <p:nvPr/>
          </p:nvSpPr>
          <p:spPr>
            <a:xfrm>
              <a:off x="6632292" y="3948198"/>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B93B18"/>
                  </a:solidFill>
                  <a:effectLst/>
                  <a:uLnTx/>
                  <a:uFillTx/>
                  <a:latin typeface="Segoe UI Semibold"/>
                  <a:ea typeface="+mn-ea"/>
                  <a:cs typeface="+mn-cs"/>
                </a:rPr>
                <a:t>93.6%</a:t>
              </a:r>
            </a:p>
          </p:txBody>
        </p:sp>
        <p:sp>
          <p:nvSpPr>
            <p:cNvPr id="12" name="TextBox 11">
              <a:extLst>
                <a:ext uri="{FF2B5EF4-FFF2-40B4-BE49-F238E27FC236}">
                  <a16:creationId xmlns:a16="http://schemas.microsoft.com/office/drawing/2014/main" id="{89FAC8D5-E4A4-4691-82F9-96FBAAA43267}"/>
                </a:ext>
              </a:extLst>
            </p:cNvPr>
            <p:cNvSpPr txBox="1"/>
            <p:nvPr/>
          </p:nvSpPr>
          <p:spPr>
            <a:xfrm>
              <a:off x="6632292" y="5349966"/>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9A3C2F"/>
                  </a:solidFill>
                  <a:effectLst/>
                  <a:uLnTx/>
                  <a:uFillTx/>
                  <a:latin typeface="Segoe UI Semibold"/>
                  <a:ea typeface="+mn-ea"/>
                  <a:cs typeface="+mn-cs"/>
                </a:rPr>
                <a:t>94.9%</a:t>
              </a:r>
            </a:p>
          </p:txBody>
        </p:sp>
        <p:sp>
          <p:nvSpPr>
            <p:cNvPr id="14" name="TextBox 13">
              <a:extLst>
                <a:ext uri="{FF2B5EF4-FFF2-40B4-BE49-F238E27FC236}">
                  <a16:creationId xmlns:a16="http://schemas.microsoft.com/office/drawing/2014/main" id="{D7AEE41A-C8A1-40CA-8BDC-20B3587A5717}"/>
                </a:ext>
              </a:extLst>
            </p:cNvPr>
            <p:cNvSpPr txBox="1"/>
            <p:nvPr/>
          </p:nvSpPr>
          <p:spPr>
            <a:xfrm>
              <a:off x="6632292" y="6751734"/>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7C3D47"/>
                  </a:solidFill>
                  <a:effectLst/>
                  <a:uLnTx/>
                  <a:uFillTx/>
                  <a:latin typeface="Segoe UI Semibold"/>
                  <a:ea typeface="+mn-ea"/>
                  <a:cs typeface="+mn-cs"/>
                </a:rPr>
                <a:t>96.1%</a:t>
              </a:r>
            </a:p>
          </p:txBody>
        </p:sp>
        <p:sp>
          <p:nvSpPr>
            <p:cNvPr id="16" name="TextBox 15">
              <a:extLst>
                <a:ext uri="{FF2B5EF4-FFF2-40B4-BE49-F238E27FC236}">
                  <a16:creationId xmlns:a16="http://schemas.microsoft.com/office/drawing/2014/main" id="{CD01ED08-E1D8-4D0B-991B-D32C292FFE9A}"/>
                </a:ext>
              </a:extLst>
            </p:cNvPr>
            <p:cNvSpPr txBox="1"/>
            <p:nvPr/>
          </p:nvSpPr>
          <p:spPr>
            <a:xfrm>
              <a:off x="6632292" y="8153502"/>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5D3F5E"/>
                  </a:solidFill>
                  <a:effectLst/>
                  <a:uLnTx/>
                  <a:uFillTx/>
                  <a:latin typeface="Segoe UI Semibold"/>
                  <a:ea typeface="+mn-ea"/>
                  <a:cs typeface="+mn-cs"/>
                </a:rPr>
                <a:t>98.4%</a:t>
              </a:r>
            </a:p>
          </p:txBody>
        </p:sp>
        <p:sp>
          <p:nvSpPr>
            <p:cNvPr id="18" name="TextBox 17">
              <a:extLst>
                <a:ext uri="{FF2B5EF4-FFF2-40B4-BE49-F238E27FC236}">
                  <a16:creationId xmlns:a16="http://schemas.microsoft.com/office/drawing/2014/main" id="{56C4E418-E87E-4F6F-BBAB-E19CEA98B0BD}"/>
                </a:ext>
              </a:extLst>
            </p:cNvPr>
            <p:cNvSpPr txBox="1"/>
            <p:nvPr/>
          </p:nvSpPr>
          <p:spPr>
            <a:xfrm>
              <a:off x="6632292" y="9555270"/>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3F4076"/>
                  </a:solidFill>
                  <a:effectLst/>
                  <a:uLnTx/>
                  <a:uFillTx/>
                  <a:latin typeface="Segoe UI Semibold"/>
                  <a:ea typeface="+mn-ea"/>
                  <a:cs typeface="+mn-cs"/>
                </a:rPr>
                <a:t>98.5%</a:t>
              </a:r>
            </a:p>
          </p:txBody>
        </p:sp>
        <p:sp>
          <p:nvSpPr>
            <p:cNvPr id="20" name="TextBox 19">
              <a:extLst>
                <a:ext uri="{FF2B5EF4-FFF2-40B4-BE49-F238E27FC236}">
                  <a16:creationId xmlns:a16="http://schemas.microsoft.com/office/drawing/2014/main" id="{C509C5EA-57F7-4D40-A849-41971D832654}"/>
                </a:ext>
              </a:extLst>
            </p:cNvPr>
            <p:cNvSpPr txBox="1"/>
            <p:nvPr/>
          </p:nvSpPr>
          <p:spPr>
            <a:xfrm>
              <a:off x="6632292" y="10957038"/>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0418D"/>
                  </a:solidFill>
                  <a:effectLst/>
                  <a:uLnTx/>
                  <a:uFillTx/>
                  <a:latin typeface="Segoe UI Semibold"/>
                  <a:ea typeface="+mn-ea"/>
                  <a:cs typeface="+mn-cs"/>
                </a:rPr>
                <a:t>98.8%</a:t>
              </a:r>
            </a:p>
          </p:txBody>
        </p:sp>
        <p:sp>
          <p:nvSpPr>
            <p:cNvPr id="22" name="TextBox 21">
              <a:extLst>
                <a:ext uri="{FF2B5EF4-FFF2-40B4-BE49-F238E27FC236}">
                  <a16:creationId xmlns:a16="http://schemas.microsoft.com/office/drawing/2014/main" id="{05473F11-DE0F-4FFB-8A45-B0002D2086A9}"/>
                </a:ext>
              </a:extLst>
            </p:cNvPr>
            <p:cNvSpPr txBox="1"/>
            <p:nvPr/>
          </p:nvSpPr>
          <p:spPr>
            <a:xfrm>
              <a:off x="6632292" y="12358807"/>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43A5E"/>
                  </a:solidFill>
                  <a:effectLst/>
                  <a:uLnTx/>
                  <a:uFillTx/>
                  <a:latin typeface="Segoe UI Semibold"/>
                  <a:ea typeface="+mn-ea"/>
                  <a:cs typeface="+mn-cs"/>
                </a:rPr>
                <a:t>99.2%</a:t>
              </a:r>
            </a:p>
          </p:txBody>
        </p:sp>
      </p:grpSp>
      <p:sp>
        <p:nvSpPr>
          <p:cNvPr id="41" name="Arrow" title="Icon of a arrow in a circle pointed right">
            <a:extLst>
              <a:ext uri="{FF2B5EF4-FFF2-40B4-BE49-F238E27FC236}">
                <a16:creationId xmlns:a16="http://schemas.microsoft.com/office/drawing/2014/main" id="{41E02691-43A4-42C1-B31D-AE8BC3EB376A}"/>
              </a:ext>
            </a:extLst>
          </p:cNvPr>
          <p:cNvSpPr>
            <a:spLocks noChangeAspect="1" noEditPoints="1"/>
          </p:cNvSpPr>
          <p:nvPr/>
        </p:nvSpPr>
        <p:spPr bwMode="auto">
          <a:xfrm>
            <a:off x="5525357" y="3824588"/>
            <a:ext cx="429322" cy="427372"/>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9" name="Stat Top Mask">
            <a:extLst>
              <a:ext uri="{FF2B5EF4-FFF2-40B4-BE49-F238E27FC236}">
                <a16:creationId xmlns:a16="http://schemas.microsoft.com/office/drawing/2014/main" id="{0C151577-725B-4B45-A7E0-92BB03B3DE29}"/>
              </a:ext>
              <a:ext uri="{C183D7F6-B498-43B3-948B-1728B52AA6E4}">
                <adec:decorative xmlns:adec="http://schemas.microsoft.com/office/drawing/2017/decorative" val="1"/>
              </a:ext>
            </a:extLst>
          </p:cNvPr>
          <p:cNvSpPr/>
          <p:nvPr/>
        </p:nvSpPr>
        <p:spPr bwMode="auto">
          <a:xfrm flipV="1">
            <a:off x="0" y="-137084"/>
            <a:ext cx="12192000" cy="3456647"/>
          </a:xfrm>
          <a:prstGeom prst="rect">
            <a:avLst/>
          </a:prstGeom>
          <a:gradFill flip="none" rotWithShape="1">
            <a:gsLst>
              <a:gs pos="7000">
                <a:schemeClr val="bg1"/>
              </a:gs>
              <a:gs pos="100000">
                <a:schemeClr val="bg1"/>
              </a:gs>
              <a:gs pos="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Stat Bottom Mask">
            <a:extLst>
              <a:ext uri="{FF2B5EF4-FFF2-40B4-BE49-F238E27FC236}">
                <a16:creationId xmlns:a16="http://schemas.microsoft.com/office/drawing/2014/main" id="{09F86E4D-5F2F-4C00-8C24-4A7DB5FD8E63}"/>
              </a:ext>
              <a:ext uri="{C183D7F6-B498-43B3-948B-1728B52AA6E4}">
                <adec:decorative xmlns:adec="http://schemas.microsoft.com/office/drawing/2017/decorative" val="1"/>
              </a:ext>
            </a:extLst>
          </p:cNvPr>
          <p:cNvSpPr/>
          <p:nvPr/>
        </p:nvSpPr>
        <p:spPr bwMode="auto">
          <a:xfrm>
            <a:off x="0" y="4595446"/>
            <a:ext cx="12192000" cy="226255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2" name="Date" descr="Date">
            <a:extLst>
              <a:ext uri="{FF2B5EF4-FFF2-40B4-BE49-F238E27FC236}">
                <a16:creationId xmlns:a16="http://schemas.microsoft.com/office/drawing/2014/main" id="{A1D1E86A-DC69-4A5C-AA5D-540E7CE0153D}"/>
              </a:ext>
            </a:extLst>
          </p:cNvPr>
          <p:cNvGrpSpPr/>
          <p:nvPr/>
        </p:nvGrpSpPr>
        <p:grpSpPr>
          <a:xfrm>
            <a:off x="4764442" y="4775547"/>
            <a:ext cx="14550906" cy="430887"/>
            <a:chOff x="4336396" y="4775547"/>
            <a:chExt cx="14550906" cy="430887"/>
          </a:xfrm>
        </p:grpSpPr>
        <p:sp>
          <p:nvSpPr>
            <p:cNvPr id="52" name="TextBox 51">
              <a:extLst>
                <a:ext uri="{FF2B5EF4-FFF2-40B4-BE49-F238E27FC236}">
                  <a16:creationId xmlns:a16="http://schemas.microsoft.com/office/drawing/2014/main" id="{BEAA7687-2789-44C5-81AC-F3C3B625F40F}"/>
                </a:ext>
              </a:extLst>
            </p:cNvPr>
            <p:cNvSpPr txBox="1"/>
            <p:nvPr/>
          </p:nvSpPr>
          <p:spPr>
            <a:xfrm>
              <a:off x="4336396"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50000"/>
                      <a:lumOff val="50000"/>
                    </a:srgbClr>
                  </a:solidFill>
                  <a:effectLst/>
                  <a:uLnTx/>
                  <a:uFillTx/>
                  <a:latin typeface="Segoe UI"/>
                  <a:ea typeface="+mn-ea"/>
                  <a:cs typeface="+mn-cs"/>
                </a:rPr>
                <a:t>April</a:t>
              </a:r>
            </a:p>
          </p:txBody>
        </p:sp>
        <p:sp>
          <p:nvSpPr>
            <p:cNvPr id="53" name="TextBox 52">
              <a:extLst>
                <a:ext uri="{FF2B5EF4-FFF2-40B4-BE49-F238E27FC236}">
                  <a16:creationId xmlns:a16="http://schemas.microsoft.com/office/drawing/2014/main" id="{377EA61E-70D0-44F0-BD0B-4A4BBFEF244A}"/>
                </a:ext>
              </a:extLst>
            </p:cNvPr>
            <p:cNvSpPr txBox="1"/>
            <p:nvPr/>
          </p:nvSpPr>
          <p:spPr>
            <a:xfrm>
              <a:off x="6150533"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May</a:t>
              </a:r>
            </a:p>
          </p:txBody>
        </p:sp>
        <p:sp>
          <p:nvSpPr>
            <p:cNvPr id="54" name="TextBox 53">
              <a:extLst>
                <a:ext uri="{FF2B5EF4-FFF2-40B4-BE49-F238E27FC236}">
                  <a16:creationId xmlns:a16="http://schemas.microsoft.com/office/drawing/2014/main" id="{E9859A72-BA51-4E96-BCF9-A783C9DED6D9}"/>
                </a:ext>
              </a:extLst>
            </p:cNvPr>
            <p:cNvSpPr txBox="1"/>
            <p:nvPr/>
          </p:nvSpPr>
          <p:spPr>
            <a:xfrm>
              <a:off x="7964670"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June</a:t>
              </a:r>
            </a:p>
          </p:txBody>
        </p:sp>
        <p:sp>
          <p:nvSpPr>
            <p:cNvPr id="55" name="TextBox 54">
              <a:extLst>
                <a:ext uri="{FF2B5EF4-FFF2-40B4-BE49-F238E27FC236}">
                  <a16:creationId xmlns:a16="http://schemas.microsoft.com/office/drawing/2014/main" id="{209D1E0B-071D-4F52-A4FE-103CCFBD0787}"/>
                </a:ext>
              </a:extLst>
            </p:cNvPr>
            <p:cNvSpPr txBox="1"/>
            <p:nvPr/>
          </p:nvSpPr>
          <p:spPr>
            <a:xfrm>
              <a:off x="9778807"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July</a:t>
              </a:r>
            </a:p>
          </p:txBody>
        </p:sp>
        <p:sp>
          <p:nvSpPr>
            <p:cNvPr id="58" name="TextBox 57">
              <a:extLst>
                <a:ext uri="{FF2B5EF4-FFF2-40B4-BE49-F238E27FC236}">
                  <a16:creationId xmlns:a16="http://schemas.microsoft.com/office/drawing/2014/main" id="{DA192416-3352-4E52-8161-6B24140A0570}"/>
                </a:ext>
              </a:extLst>
            </p:cNvPr>
            <p:cNvSpPr txBox="1"/>
            <p:nvPr/>
          </p:nvSpPr>
          <p:spPr>
            <a:xfrm>
              <a:off x="11592944"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August</a:t>
              </a:r>
            </a:p>
          </p:txBody>
        </p:sp>
        <p:sp>
          <p:nvSpPr>
            <p:cNvPr id="59" name="TextBox 58">
              <a:extLst>
                <a:ext uri="{FF2B5EF4-FFF2-40B4-BE49-F238E27FC236}">
                  <a16:creationId xmlns:a16="http://schemas.microsoft.com/office/drawing/2014/main" id="{3551B5DC-9B98-44C3-B26E-74EE44D1DBEA}"/>
                </a:ext>
              </a:extLst>
            </p:cNvPr>
            <p:cNvSpPr txBox="1"/>
            <p:nvPr/>
          </p:nvSpPr>
          <p:spPr>
            <a:xfrm>
              <a:off x="13407081"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September</a:t>
              </a:r>
            </a:p>
          </p:txBody>
        </p:sp>
        <p:sp>
          <p:nvSpPr>
            <p:cNvPr id="60" name="TextBox 59">
              <a:extLst>
                <a:ext uri="{FF2B5EF4-FFF2-40B4-BE49-F238E27FC236}">
                  <a16:creationId xmlns:a16="http://schemas.microsoft.com/office/drawing/2014/main" id="{E5C7388D-6FF8-4463-B096-80684B278539}"/>
                </a:ext>
              </a:extLst>
            </p:cNvPr>
            <p:cNvSpPr txBox="1"/>
            <p:nvPr/>
          </p:nvSpPr>
          <p:spPr>
            <a:xfrm>
              <a:off x="15221218"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October</a:t>
              </a:r>
            </a:p>
          </p:txBody>
        </p:sp>
        <p:sp>
          <p:nvSpPr>
            <p:cNvPr id="61" name="TextBox 60">
              <a:extLst>
                <a:ext uri="{FF2B5EF4-FFF2-40B4-BE49-F238E27FC236}">
                  <a16:creationId xmlns:a16="http://schemas.microsoft.com/office/drawing/2014/main" id="{FAEC4A6A-C71A-409D-A267-E06A5F1C84FB}"/>
                </a:ext>
              </a:extLst>
            </p:cNvPr>
            <p:cNvSpPr txBox="1"/>
            <p:nvPr/>
          </p:nvSpPr>
          <p:spPr>
            <a:xfrm>
              <a:off x="17035352"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November</a:t>
              </a:r>
            </a:p>
          </p:txBody>
        </p:sp>
      </p:grpSp>
      <p:sp>
        <p:nvSpPr>
          <p:cNvPr id="63" name="Date Left Mask">
            <a:extLst>
              <a:ext uri="{FF2B5EF4-FFF2-40B4-BE49-F238E27FC236}">
                <a16:creationId xmlns:a16="http://schemas.microsoft.com/office/drawing/2014/main" id="{63E9196F-B488-4CCA-AF2E-10498E81A929}"/>
              </a:ext>
              <a:ext uri="{C183D7F6-B498-43B3-948B-1728B52AA6E4}">
                <adec:decorative xmlns:adec="http://schemas.microsoft.com/office/drawing/2017/decorative" val="1"/>
              </a:ext>
            </a:extLst>
          </p:cNvPr>
          <p:cNvSpPr/>
          <p:nvPr/>
        </p:nvSpPr>
        <p:spPr bwMode="auto">
          <a:xfrm flipH="1">
            <a:off x="0" y="4595446"/>
            <a:ext cx="4989372" cy="2262554"/>
          </a:xfrm>
          <a:prstGeom prst="rect">
            <a:avLst/>
          </a:prstGeom>
          <a:gradFill flip="none" rotWithShape="1">
            <a:gsLst>
              <a:gs pos="10000">
                <a:schemeClr val="bg1"/>
              </a:gs>
              <a:gs pos="100000">
                <a:schemeClr val="bg1"/>
              </a:gs>
              <a:gs pos="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Date Right Mask">
            <a:extLst>
              <a:ext uri="{FF2B5EF4-FFF2-40B4-BE49-F238E27FC236}">
                <a16:creationId xmlns:a16="http://schemas.microsoft.com/office/drawing/2014/main" id="{0B58B208-6D64-431F-8E51-5E3AB75EDE2A}"/>
              </a:ext>
              <a:ext uri="{C183D7F6-B498-43B3-948B-1728B52AA6E4}">
                <adec:decorative xmlns:adec="http://schemas.microsoft.com/office/drawing/2017/decorative" val="1"/>
              </a:ext>
            </a:extLst>
          </p:cNvPr>
          <p:cNvSpPr/>
          <p:nvPr/>
        </p:nvSpPr>
        <p:spPr bwMode="auto">
          <a:xfrm>
            <a:off x="6546736" y="4595446"/>
            <a:ext cx="5645263" cy="2262554"/>
          </a:xfrm>
          <a:prstGeom prst="rect">
            <a:avLst/>
          </a:prstGeom>
          <a:gradFill flip="none" rotWithShape="1">
            <a:gsLst>
              <a:gs pos="10000">
                <a:schemeClr val="bg1"/>
              </a:gs>
              <a:gs pos="100000">
                <a:schemeClr val="bg1"/>
              </a:gs>
              <a:gs pos="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Left text">
            <a:extLst>
              <a:ext uri="{FF2B5EF4-FFF2-40B4-BE49-F238E27FC236}">
                <a16:creationId xmlns:a16="http://schemas.microsoft.com/office/drawing/2014/main" id="{4ECEDE6F-FBEE-484D-9358-88489C933C3F}"/>
              </a:ext>
            </a:extLst>
          </p:cNvPr>
          <p:cNvSpPr txBox="1"/>
          <p:nvPr/>
        </p:nvSpPr>
        <p:spPr>
          <a:xfrm>
            <a:off x="2457859" y="2709161"/>
            <a:ext cx="2976920"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78D4"/>
                </a:solidFill>
                <a:effectLst/>
                <a:uLnTx/>
                <a:uFillTx/>
                <a:latin typeface="Segoe UI" panose="020B0502040204020203" pitchFamily="34" charset="0"/>
                <a:cs typeface="Segoe UI" panose="020B0502040204020203" pitchFamily="34" charset="0"/>
              </a:rPr>
              <a:t>Month-over-month</a:t>
            </a:r>
          </a:p>
        </p:txBody>
      </p:sp>
      <p:sp>
        <p:nvSpPr>
          <p:cNvPr id="68" name="Right Text">
            <a:extLst>
              <a:ext uri="{FF2B5EF4-FFF2-40B4-BE49-F238E27FC236}">
                <a16:creationId xmlns:a16="http://schemas.microsoft.com/office/drawing/2014/main" id="{8B55598B-8E59-4C8E-B666-EF6E2326940B}"/>
              </a:ext>
            </a:extLst>
          </p:cNvPr>
          <p:cNvSpPr txBox="1"/>
          <p:nvPr/>
        </p:nvSpPr>
        <p:spPr>
          <a:xfrm>
            <a:off x="6124282" y="2709161"/>
            <a:ext cx="4726597"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78D4"/>
                </a:solidFill>
                <a:effectLst/>
                <a:uLnTx/>
                <a:uFillTx/>
                <a:latin typeface="Segoe UI" panose="020B0502040204020203" pitchFamily="34" charset="0"/>
                <a:cs typeface="Segoe UI" panose="020B0502040204020203" pitchFamily="34" charset="0"/>
              </a:rPr>
              <a:t>Month-over-month in buildings with Champions</a:t>
            </a:r>
          </a:p>
        </p:txBody>
      </p:sp>
      <p:sp>
        <p:nvSpPr>
          <p:cNvPr id="2" name="Title 1">
            <a:extLst>
              <a:ext uri="{FF2B5EF4-FFF2-40B4-BE49-F238E27FC236}">
                <a16:creationId xmlns:a16="http://schemas.microsoft.com/office/drawing/2014/main" id="{7A855141-3AE9-42D9-80D1-4A22C943B781}"/>
              </a:ext>
            </a:extLst>
          </p:cNvPr>
          <p:cNvSpPr>
            <a:spLocks noGrp="1"/>
          </p:cNvSpPr>
          <p:nvPr>
            <p:ph type="title"/>
          </p:nvPr>
        </p:nvSpPr>
        <p:spPr/>
        <p:txBody>
          <a:bodyPr/>
          <a:lstStyle/>
          <a:p>
            <a:r>
              <a:rPr lang="en-US" dirty="0"/>
              <a:t>What can champions do? Move mountains… </a:t>
            </a:r>
          </a:p>
        </p:txBody>
      </p:sp>
      <p:sp>
        <p:nvSpPr>
          <p:cNvPr id="40" name="TextBox 39">
            <a:extLst>
              <a:ext uri="{FF2B5EF4-FFF2-40B4-BE49-F238E27FC236}">
                <a16:creationId xmlns:a16="http://schemas.microsoft.com/office/drawing/2014/main" id="{B946845A-E866-4BD5-8283-56A2176D38A9}"/>
              </a:ext>
            </a:extLst>
          </p:cNvPr>
          <p:cNvSpPr txBox="1"/>
          <p:nvPr/>
        </p:nvSpPr>
        <p:spPr>
          <a:xfrm>
            <a:off x="2204269" y="1641919"/>
            <a:ext cx="3535749" cy="984885"/>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8D4"/>
                </a:solidFill>
                <a:effectLst/>
                <a:uLnTx/>
                <a:uFillTx/>
                <a:latin typeface="Segoe UI"/>
                <a:ea typeface="+mn-ea"/>
                <a:cs typeface="Segoe UI" panose="020B0502040204020203" pitchFamily="34" charset="0"/>
              </a:rPr>
              <a:t># of teamwork champions</a:t>
            </a:r>
          </a:p>
        </p:txBody>
      </p:sp>
      <p:sp>
        <p:nvSpPr>
          <p:cNvPr id="42" name="TextBox 41">
            <a:extLst>
              <a:ext uri="{FF2B5EF4-FFF2-40B4-BE49-F238E27FC236}">
                <a16:creationId xmlns:a16="http://schemas.microsoft.com/office/drawing/2014/main" id="{3F0C8FA7-1390-4D9E-807B-70B0EDCF197A}"/>
              </a:ext>
            </a:extLst>
          </p:cNvPr>
          <p:cNvSpPr txBox="1"/>
          <p:nvPr/>
        </p:nvSpPr>
        <p:spPr>
          <a:xfrm>
            <a:off x="6271648" y="1606317"/>
            <a:ext cx="3609858" cy="984885"/>
          </a:xfrm>
          <a:prstGeom prst="rect">
            <a:avLst/>
          </a:prstGeom>
          <a:noFill/>
        </p:spPr>
        <p:txBody>
          <a:bodyPr wrap="square" lIns="0" tIns="0" rIns="0" bIns="0" rtlCol="0">
            <a:spAutoFit/>
          </a:bodyPr>
          <a:lstStyle>
            <a:defPPr>
              <a:defRPr lang="en-US"/>
            </a:defPPr>
            <a:lvl1pPr>
              <a:defRPr sz="2800">
                <a:gradFill>
                  <a:gsLst>
                    <a:gs pos="2917">
                      <a:schemeClr val="accent1"/>
                    </a:gs>
                    <a:gs pos="30000">
                      <a:schemeClr val="accent1"/>
                    </a:gs>
                  </a:gsLst>
                  <a:lin ang="5400000" scaled="0"/>
                </a:gradFill>
                <a:cs typeface="Segoe UI"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8D4"/>
                </a:solidFill>
                <a:effectLst/>
                <a:uLnTx/>
                <a:uFillTx/>
                <a:latin typeface="Segoe UI"/>
                <a:ea typeface="+mn-ea"/>
                <a:cs typeface="Segoe UI" panose="020B0502040204020203" pitchFamily="34" charset="0"/>
              </a:rPr>
              <a:t>% of adoption active usage</a:t>
            </a:r>
          </a:p>
        </p:txBody>
      </p:sp>
    </p:spTree>
    <p:extLst>
      <p:ext uri="{BB962C8B-B14F-4D97-AF65-F5344CB8AC3E}">
        <p14:creationId xmlns:p14="http://schemas.microsoft.com/office/powerpoint/2010/main" val="123158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23000" decel="77000" fill="hold" nodeType="withEffect">
                                  <p:stCondLst>
                                    <p:cond delay="0"/>
                                  </p:stCondLst>
                                  <p:childTnLst>
                                    <p:animMotion origin="layout" path="M 2.08333E-6 3.33333E-6 L 2.08333E-6 -1.43311 " pathEditMode="relative" rAng="0" ptsTypes="AA">
                                      <p:cBhvr>
                                        <p:cTn id="6" dur="20000" fill="hold"/>
                                        <p:tgtEl>
                                          <p:spTgt spid="36"/>
                                        </p:tgtEl>
                                        <p:attrNameLst>
                                          <p:attrName>ppt_x</p:attrName>
                                          <p:attrName>ppt_y</p:attrName>
                                        </p:attrNameLst>
                                      </p:cBhvr>
                                      <p:rCtr x="0" y="-71667"/>
                                    </p:animMotion>
                                  </p:childTnLst>
                                </p:cTn>
                              </p:par>
                              <p:par>
                                <p:cTn id="7" presetID="64" presetClass="path" presetSubtype="0" accel="23000" decel="77000" fill="hold" nodeType="withEffect">
                                  <p:stCondLst>
                                    <p:cond delay="150"/>
                                  </p:stCondLst>
                                  <p:childTnLst>
                                    <p:animMotion origin="layout" path="M -6.25E-7 3.33333E-6 L -6.25E-7 -1.43311 " pathEditMode="relative" rAng="0" ptsTypes="AA">
                                      <p:cBhvr>
                                        <p:cTn id="8" dur="20000" fill="hold"/>
                                        <p:tgtEl>
                                          <p:spTgt spid="35"/>
                                        </p:tgtEl>
                                        <p:attrNameLst>
                                          <p:attrName>ppt_x</p:attrName>
                                          <p:attrName>ppt_y</p:attrName>
                                        </p:attrNameLst>
                                      </p:cBhvr>
                                      <p:rCtr x="0" y="-71667"/>
                                    </p:animMotion>
                                  </p:childTnLst>
                                </p:cTn>
                              </p:par>
                              <p:par>
                                <p:cTn id="9" presetID="64" presetClass="path" presetSubtype="0" accel="23000" decel="77000" fill="hold" nodeType="withEffect">
                                  <p:stCondLst>
                                    <p:cond delay="0"/>
                                  </p:stCondLst>
                                  <p:childTnLst>
                                    <p:animMotion origin="layout" path="M 0 2.22222E-6 L -1.04089 0.00092 " pathEditMode="relative" rAng="0" ptsTypes="AA">
                                      <p:cBhvr>
                                        <p:cTn id="10" dur="20000" fill="hold"/>
                                        <p:tgtEl>
                                          <p:spTgt spid="62"/>
                                        </p:tgtEl>
                                        <p:attrNameLst>
                                          <p:attrName>ppt_x</p:attrName>
                                          <p:attrName>ppt_y</p:attrName>
                                        </p:attrNameLst>
                                      </p:cBhvr>
                                      <p:rCtr x="-5204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88"/>
              </a:spcAft>
            </a:pPr>
            <a:r>
              <a:rPr lang="en-US" sz="2800" dirty="0">
                <a:solidFill>
                  <a:schemeClr val="bg1"/>
                </a:solidFill>
              </a:rPr>
              <a:t>The successful adoption of any service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You are delivering more than a set of products—you are creating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solidFill>
                  <a:srgbClr val="FFFFFF"/>
                </a:solidFill>
                <a:latin typeface="Segoe UI Semibold" panose="020B0702040204020203" pitchFamily="34" charset="0"/>
                <a:cs typeface="Segoe UI Semibold" panose="020B0702040204020203" pitchFamily="34" charset="0"/>
              </a:rPr>
              <a:t>This change is about people. </a:t>
            </a:r>
            <a:br>
              <a:rPr lang="en-US" sz="2800" b="1" dirty="0">
                <a:solidFill>
                  <a:srgbClr val="FFFFFF"/>
                </a:solidFill>
                <a:latin typeface="Segoe UI Semibold" panose="020B0702040204020203" pitchFamily="34" charset="0"/>
                <a:cs typeface="Segoe UI Semibold" panose="020B0702040204020203" pitchFamily="34" charset="0"/>
              </a:rPr>
            </a:br>
            <a:br>
              <a:rPr lang="en-US" sz="2800" b="1" dirty="0">
                <a:solidFill>
                  <a:srgbClr val="FFFFFF"/>
                </a:solidFill>
                <a:latin typeface="Segoe UI Semibold" panose="020B0702040204020203" pitchFamily="34" charset="0"/>
                <a:cs typeface="Segoe UI Semibold" panose="020B0702040204020203" pitchFamily="34" charset="0"/>
              </a:rPr>
            </a:br>
            <a:r>
              <a:rPr lang="en-US" sz="2800" b="1" dirty="0">
                <a:solidFill>
                  <a:srgbClr val="FFFFFF"/>
                </a:solidFill>
                <a:latin typeface="Segoe UI Semibold" panose="020B0702040204020203" pitchFamily="34" charset="0"/>
                <a:cs typeface="Segoe UI Semibold" panose="020B0702040204020203" pitchFamily="34" charset="0"/>
              </a:rPr>
              <a:t>We are here to help.</a:t>
            </a:r>
          </a:p>
        </p:txBody>
      </p:sp>
      <p:pic>
        <p:nvPicPr>
          <p:cNvPr id="6" name="Picture Placeholder 5">
            <a:extLst>
              <a:ext uri="{FF2B5EF4-FFF2-40B4-BE49-F238E27FC236}">
                <a16:creationId xmlns:a16="http://schemas.microsoft.com/office/drawing/2014/main" id="{A042C7E9-456A-4DE6-A947-F8D07552E3E0}"/>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10667" b="10667"/>
          <a:stretch>
            <a:fillRect/>
          </a:stretch>
        </p:blipFill>
        <p:spPr>
          <a:xfrm>
            <a:off x="5334000" y="0"/>
            <a:ext cx="6858000" cy="6858000"/>
          </a:xfrm>
          <a:prstGeom prst="rect">
            <a:avLst/>
          </a:prstGeom>
        </p:spPr>
      </p:pic>
      <p:sp>
        <p:nvSpPr>
          <p:cNvPr id="7" name="Title 1">
            <a:extLst>
              <a:ext uri="{FF2B5EF4-FFF2-40B4-BE49-F238E27FC236}">
                <a16:creationId xmlns:a16="http://schemas.microsoft.com/office/drawing/2014/main" id="{4B791FE2-A8A8-4C7F-8FAC-DD9BD3CD9937}"/>
              </a:ext>
            </a:extLst>
          </p:cNvPr>
          <p:cNvSpPr txBox="1">
            <a:spLocks/>
          </p:cNvSpPr>
          <p:nvPr/>
        </p:nvSpPr>
        <p:spPr>
          <a:xfrm>
            <a:off x="667429" y="1028342"/>
            <a:ext cx="3914404" cy="454784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i="0" u="none" kern="1200" cap="none" spc="-50" baseline="0" dirty="0" smtClean="0">
                <a:ln w="3175">
                  <a:noFill/>
                </a:ln>
                <a:solidFill>
                  <a:schemeClr val="tx1"/>
                </a:solidFill>
                <a:effectLst/>
                <a:latin typeface="+mj-lt"/>
                <a:ea typeface="+mn-ea"/>
                <a:cs typeface="Segoe UI" pitchFamily="34" charset="0"/>
              </a:defRPr>
            </a:lvl1pPr>
          </a:lstStyle>
          <a:p>
            <a:pPr>
              <a:lnSpc>
                <a:spcPct val="110000"/>
              </a:lnSpc>
              <a:spcBef>
                <a:spcPts val="1200"/>
              </a:spcBef>
              <a:spcAft>
                <a:spcPts val="1200"/>
              </a:spcAft>
            </a:pPr>
            <a:r>
              <a:rPr lang="en-US" sz="2400" dirty="0">
                <a:latin typeface="+mn-lt"/>
              </a:rPr>
              <a:t>The successful adoption of any service represents a change in behavior.  </a:t>
            </a:r>
          </a:p>
          <a:p>
            <a:pPr>
              <a:lnSpc>
                <a:spcPct val="110000"/>
              </a:lnSpc>
              <a:spcBef>
                <a:spcPts val="1200"/>
              </a:spcBef>
              <a:spcAft>
                <a:spcPts val="1200"/>
              </a:spcAft>
            </a:pPr>
            <a:r>
              <a:rPr lang="en-US" sz="2400" dirty="0">
                <a:latin typeface="+mn-lt"/>
              </a:rPr>
              <a:t>You are delivering more than a set of products—you are creating a fundamentally different way of working. </a:t>
            </a:r>
          </a:p>
          <a:p>
            <a:pPr>
              <a:lnSpc>
                <a:spcPct val="110000"/>
              </a:lnSpc>
              <a:spcBef>
                <a:spcPts val="1200"/>
              </a:spcBef>
              <a:spcAft>
                <a:spcPts val="1200"/>
              </a:spcAft>
            </a:pPr>
            <a:r>
              <a:rPr lang="en-US" sz="2400" dirty="0">
                <a:latin typeface="+mn-lt"/>
                <a:cs typeface="Segoe UI Semibold" panose="020B0702040204020203" pitchFamily="34" charset="0"/>
              </a:rPr>
              <a:t>This change is about people. </a:t>
            </a:r>
          </a:p>
          <a:p>
            <a:pPr>
              <a:lnSpc>
                <a:spcPct val="110000"/>
              </a:lnSpc>
              <a:spcBef>
                <a:spcPts val="1200"/>
              </a:spcBef>
              <a:spcAft>
                <a:spcPts val="1200"/>
              </a:spcAft>
            </a:pPr>
            <a:r>
              <a:rPr lang="en-US" sz="2400" dirty="0">
                <a:latin typeface="+mn-lt"/>
                <a:cs typeface="Segoe UI Semibold" panose="020B0702040204020203" pitchFamily="34" charset="0"/>
              </a:rPr>
              <a:t>We are here to help.</a:t>
            </a:r>
          </a:p>
        </p:txBody>
      </p:sp>
    </p:spTree>
    <p:extLst>
      <p:ext uri="{BB962C8B-B14F-4D97-AF65-F5344CB8AC3E}">
        <p14:creationId xmlns:p14="http://schemas.microsoft.com/office/powerpoint/2010/main" val="42821996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DBC5-0571-4E86-82B0-7484291E0CE4}"/>
              </a:ext>
            </a:extLst>
          </p:cNvPr>
          <p:cNvSpPr>
            <a:spLocks noGrp="1"/>
          </p:cNvSpPr>
          <p:nvPr>
            <p:ph type="title"/>
          </p:nvPr>
        </p:nvSpPr>
        <p:spPr/>
        <p:txBody>
          <a:bodyPr/>
          <a:lstStyle/>
          <a:p>
            <a:r>
              <a:rPr lang="en-US" dirty="0"/>
              <a:t>What’s next for our champions</a:t>
            </a:r>
          </a:p>
        </p:txBody>
      </p:sp>
      <p:graphicFrame>
        <p:nvGraphicFramePr>
          <p:cNvPr id="52" name="Chart 51" descr="Chart of Champions &amp; Channel Usage">
            <a:extLst>
              <a:ext uri="{FF2B5EF4-FFF2-40B4-BE49-F238E27FC236}">
                <a16:creationId xmlns:a16="http://schemas.microsoft.com/office/drawing/2014/main" id="{2BFFFA7C-38F1-4A94-B5B6-DC75E7C38932}"/>
              </a:ext>
            </a:extLst>
          </p:cNvPr>
          <p:cNvGraphicFramePr>
            <a:graphicFrameLocks/>
          </p:cNvGraphicFramePr>
          <p:nvPr>
            <p:extLst>
              <p:ext uri="{D42A27DB-BD31-4B8C-83A1-F6EECF244321}">
                <p14:modId xmlns:p14="http://schemas.microsoft.com/office/powerpoint/2010/main" val="4035356129"/>
              </p:ext>
            </p:extLst>
          </p:nvPr>
        </p:nvGraphicFramePr>
        <p:xfrm>
          <a:off x="6671377" y="2161402"/>
          <a:ext cx="5520623" cy="3186754"/>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descr="The elements of healthy teamwork">
            <a:extLst>
              <a:ext uri="{FF2B5EF4-FFF2-40B4-BE49-F238E27FC236}">
                <a16:creationId xmlns:a16="http://schemas.microsoft.com/office/drawing/2014/main" id="{0712D8D9-2B74-4D3A-84E4-F05E04C662EC}"/>
              </a:ext>
            </a:extLst>
          </p:cNvPr>
          <p:cNvGrpSpPr/>
          <p:nvPr/>
        </p:nvGrpSpPr>
        <p:grpSpPr>
          <a:xfrm>
            <a:off x="588263" y="2351099"/>
            <a:ext cx="5969831" cy="3077154"/>
            <a:chOff x="528941" y="2303745"/>
            <a:chExt cx="5969831" cy="3077154"/>
          </a:xfrm>
        </p:grpSpPr>
        <p:grpSp>
          <p:nvGrpSpPr>
            <p:cNvPr id="43" name="Group 42">
              <a:extLst>
                <a:ext uri="{FF2B5EF4-FFF2-40B4-BE49-F238E27FC236}">
                  <a16:creationId xmlns:a16="http://schemas.microsoft.com/office/drawing/2014/main" id="{13F670B8-8F59-4056-89CC-A71E33B82198}"/>
                </a:ext>
              </a:extLst>
            </p:cNvPr>
            <p:cNvGrpSpPr/>
            <p:nvPr/>
          </p:nvGrpSpPr>
          <p:grpSpPr>
            <a:xfrm>
              <a:off x="528941" y="3243066"/>
              <a:ext cx="5969830" cy="2137833"/>
              <a:chOff x="457200" y="3289829"/>
              <a:chExt cx="8417169" cy="2137833"/>
            </a:xfrm>
          </p:grpSpPr>
          <p:cxnSp>
            <p:nvCxnSpPr>
              <p:cNvPr id="22" name="Straight Connector 21">
                <a:extLst>
                  <a:ext uri="{FF2B5EF4-FFF2-40B4-BE49-F238E27FC236}">
                    <a16:creationId xmlns:a16="http://schemas.microsoft.com/office/drawing/2014/main" id="{14381375-63A6-458B-A387-CD09889084E9}"/>
                  </a:ext>
                </a:extLst>
              </p:cNvPr>
              <p:cNvCxnSpPr/>
              <p:nvPr/>
            </p:nvCxnSpPr>
            <p:spPr>
              <a:xfrm>
                <a:off x="457200" y="3289829"/>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5BE1CC-A63C-482D-9F39-65BA8DA894B7}"/>
                  </a:ext>
                </a:extLst>
              </p:cNvPr>
              <p:cNvCxnSpPr/>
              <p:nvPr/>
            </p:nvCxnSpPr>
            <p:spPr>
              <a:xfrm>
                <a:off x="457200" y="4336168"/>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A83AD-E56F-424C-BB0D-A082B4F206B0}"/>
                  </a:ext>
                </a:extLst>
              </p:cNvPr>
              <p:cNvCxnSpPr/>
              <p:nvPr/>
            </p:nvCxnSpPr>
            <p:spPr>
              <a:xfrm>
                <a:off x="457200" y="5427662"/>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3AB3FB03-191D-416A-B54F-CDF0FC1D52E5}"/>
                </a:ext>
              </a:extLst>
            </p:cNvPr>
            <p:cNvSpPr/>
            <p:nvPr/>
          </p:nvSpPr>
          <p:spPr bwMode="auto">
            <a:xfrm>
              <a:off x="528941" y="2442244"/>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000000"/>
                      </a:gs>
                      <a:gs pos="100000">
                        <a:srgbClr val="000000"/>
                      </a:gs>
                    </a:gsLst>
                    <a:lin ang="5400000" scaled="0"/>
                  </a:gradFill>
                  <a:effectLst/>
                  <a:uLnTx/>
                  <a:uFillTx/>
                  <a:latin typeface="Segoe UI Semibold"/>
                  <a:ea typeface="+mn-ea"/>
                  <a:cs typeface="Segoe UI" pitchFamily="34" charset="0"/>
                </a:rPr>
                <a:t>Communicate</a:t>
              </a:r>
            </a:p>
          </p:txBody>
        </p:sp>
        <p:sp>
          <p:nvSpPr>
            <p:cNvPr id="31" name="Rectangle 30">
              <a:extLst>
                <a:ext uri="{FF2B5EF4-FFF2-40B4-BE49-F238E27FC236}">
                  <a16:creationId xmlns:a16="http://schemas.microsoft.com/office/drawing/2014/main" id="{D8155F46-A8B9-43FE-864E-BBC1A86BAA9E}"/>
                </a:ext>
              </a:extLst>
            </p:cNvPr>
            <p:cNvSpPr/>
            <p:nvPr/>
          </p:nvSpPr>
          <p:spPr bwMode="auto">
            <a:xfrm>
              <a:off x="528941" y="3491855"/>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000000"/>
                      </a:gs>
                      <a:gs pos="100000">
                        <a:srgbClr val="000000"/>
                      </a:gs>
                    </a:gsLst>
                    <a:lin ang="5400000" scaled="0"/>
                  </a:gradFill>
                  <a:effectLst/>
                  <a:uLnTx/>
                  <a:uFillTx/>
                  <a:latin typeface="Segoe UI Semibold"/>
                  <a:ea typeface="+mn-ea"/>
                  <a:cs typeface="Segoe UI" pitchFamily="34" charset="0"/>
                </a:rPr>
                <a:t>Share</a:t>
              </a:r>
            </a:p>
          </p:txBody>
        </p:sp>
        <p:sp>
          <p:nvSpPr>
            <p:cNvPr id="32" name="Rectangle 31">
              <a:extLst>
                <a:ext uri="{FF2B5EF4-FFF2-40B4-BE49-F238E27FC236}">
                  <a16:creationId xmlns:a16="http://schemas.microsoft.com/office/drawing/2014/main" id="{C3F0268A-6834-4AC0-9018-EF37A5F51418}"/>
                </a:ext>
              </a:extLst>
            </p:cNvPr>
            <p:cNvSpPr/>
            <p:nvPr/>
          </p:nvSpPr>
          <p:spPr bwMode="auto">
            <a:xfrm>
              <a:off x="528941" y="4565291"/>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000000"/>
                      </a:gs>
                      <a:gs pos="100000">
                        <a:srgbClr val="000000"/>
                      </a:gs>
                    </a:gsLst>
                    <a:lin ang="5400000" scaled="0"/>
                  </a:gradFill>
                  <a:effectLst/>
                  <a:uLnTx/>
                  <a:uFillTx/>
                  <a:latin typeface="Segoe UI Semibold"/>
                  <a:ea typeface="+mn-ea"/>
                  <a:cs typeface="Segoe UI" pitchFamily="34" charset="0"/>
                </a:rPr>
                <a:t>Collaborate</a:t>
              </a:r>
            </a:p>
          </p:txBody>
        </p:sp>
        <p:sp>
          <p:nvSpPr>
            <p:cNvPr id="21" name="Rectangle 20">
              <a:extLst>
                <a:ext uri="{FF2B5EF4-FFF2-40B4-BE49-F238E27FC236}">
                  <a16:creationId xmlns:a16="http://schemas.microsoft.com/office/drawing/2014/main" id="{1108D917-4EE2-442A-8BBC-53C0A3BB5991}"/>
                </a:ext>
              </a:extLst>
            </p:cNvPr>
            <p:cNvSpPr/>
            <p:nvPr/>
          </p:nvSpPr>
          <p:spPr>
            <a:xfrm>
              <a:off x="2129972" y="2303745"/>
              <a:ext cx="4368800" cy="830997"/>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The team prioritizes transparency, aligns on best practices and creates an environment where all voices are heard.</a:t>
              </a:r>
            </a:p>
          </p:txBody>
        </p:sp>
        <p:sp>
          <p:nvSpPr>
            <p:cNvPr id="25" name="Rectangle 24">
              <a:extLst>
                <a:ext uri="{FF2B5EF4-FFF2-40B4-BE49-F238E27FC236}">
                  <a16:creationId xmlns:a16="http://schemas.microsoft.com/office/drawing/2014/main" id="{F8E31347-A916-4B2D-B8CB-C341585A4FBE}"/>
                </a:ext>
              </a:extLst>
            </p:cNvPr>
            <p:cNvSpPr/>
            <p:nvPr/>
          </p:nvSpPr>
          <p:spPr>
            <a:xfrm>
              <a:off x="2129970" y="4426792"/>
              <a:ext cx="4368801" cy="830997"/>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The team agrees on priorities, accountabilities and goals; they share a strategy for success and have a plan to get there.</a:t>
              </a:r>
            </a:p>
          </p:txBody>
        </p:sp>
        <p:sp>
          <p:nvSpPr>
            <p:cNvPr id="26" name="Rectangle 25">
              <a:extLst>
                <a:ext uri="{FF2B5EF4-FFF2-40B4-BE49-F238E27FC236}">
                  <a16:creationId xmlns:a16="http://schemas.microsoft.com/office/drawing/2014/main" id="{0796B5A7-15FC-4B7D-93C9-6601699745B4}"/>
                </a:ext>
              </a:extLst>
            </p:cNvPr>
            <p:cNvSpPr/>
            <p:nvPr/>
          </p:nvSpPr>
          <p:spPr>
            <a:xfrm>
              <a:off x="2129970" y="3353356"/>
              <a:ext cx="4368801" cy="830997"/>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The team openly shares work, provides feedback, and ensures information is discoverable, accessible, and secure.</a:t>
              </a:r>
            </a:p>
          </p:txBody>
        </p:sp>
      </p:grpSp>
      <p:sp>
        <p:nvSpPr>
          <p:cNvPr id="30" name="Rectangle 29">
            <a:extLst>
              <a:ext uri="{FF2B5EF4-FFF2-40B4-BE49-F238E27FC236}">
                <a16:creationId xmlns:a16="http://schemas.microsoft.com/office/drawing/2014/main" id="{4E08A8A6-11A5-43F6-8D6F-5E62DC4DF20C}"/>
              </a:ext>
            </a:extLst>
          </p:cNvPr>
          <p:cNvSpPr/>
          <p:nvPr/>
        </p:nvSpPr>
        <p:spPr>
          <a:xfrm>
            <a:off x="588263" y="1666054"/>
            <a:ext cx="5084739" cy="400110"/>
          </a:xfrm>
          <a:prstGeom prst="rect">
            <a:avLst/>
          </a:prstGeom>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78D4"/>
                    </a:gs>
                    <a:gs pos="30000">
                      <a:srgbClr val="0078D4"/>
                    </a:gs>
                  </a:gsLst>
                  <a:lin ang="5400000" scaled="0"/>
                </a:gradFill>
                <a:effectLst/>
                <a:uLnTx/>
                <a:uFillTx/>
                <a:latin typeface="+mj-lt"/>
                <a:ea typeface="+mn-ea"/>
                <a:cs typeface="Segoe UI" panose="020B0502040204020203" pitchFamily="34" charset="0"/>
              </a:rPr>
              <a:t>The elements of healthy teamwork</a:t>
            </a:r>
          </a:p>
        </p:txBody>
      </p:sp>
      <p:sp>
        <p:nvSpPr>
          <p:cNvPr id="54" name="Rectangle 53">
            <a:extLst>
              <a:ext uri="{FF2B5EF4-FFF2-40B4-BE49-F238E27FC236}">
                <a16:creationId xmlns:a16="http://schemas.microsoft.com/office/drawing/2014/main" id="{6F003C4F-D140-4270-B08F-B1AFDAF902A5}"/>
              </a:ext>
            </a:extLst>
          </p:cNvPr>
          <p:cNvSpPr/>
          <p:nvPr/>
        </p:nvSpPr>
        <p:spPr>
          <a:xfrm>
            <a:off x="6817863" y="1666054"/>
            <a:ext cx="5227649" cy="400110"/>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2917">
                      <a:srgbClr val="0078D4"/>
                    </a:gs>
                    <a:gs pos="30000">
                      <a:srgbClr val="0078D4"/>
                    </a:gs>
                  </a:gsLst>
                  <a:lin ang="5400000" scaled="0"/>
                </a:gradFill>
                <a:effectLst/>
                <a:uLnTx/>
                <a:uFillTx/>
                <a:latin typeface="+mj-lt"/>
                <a:ea typeface="+mn-ea"/>
                <a:cs typeface="Segoe UI" panose="020B0502040204020203" pitchFamily="34" charset="0"/>
              </a:rPr>
              <a:t>Teamwork happens in Teams Channels</a:t>
            </a:r>
          </a:p>
        </p:txBody>
      </p:sp>
    </p:spTree>
    <p:extLst>
      <p:ext uri="{BB962C8B-B14F-4D97-AF65-F5344CB8AC3E}">
        <p14:creationId xmlns:p14="http://schemas.microsoft.com/office/powerpoint/2010/main" val="16162664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C6A1-8E88-4B2F-8F65-D370AECD2C47}"/>
              </a:ext>
            </a:extLst>
          </p:cNvPr>
          <p:cNvSpPr>
            <a:spLocks noGrp="1"/>
          </p:cNvSpPr>
          <p:nvPr>
            <p:ph type="title"/>
          </p:nvPr>
        </p:nvSpPr>
        <p:spPr/>
        <p:txBody>
          <a:bodyPr/>
          <a:lstStyle/>
          <a:p>
            <a:r>
              <a:rPr lang="en-US" dirty="0"/>
              <a:t>Keeping the community relevant and engaged</a:t>
            </a:r>
          </a:p>
        </p:txBody>
      </p:sp>
      <p:grpSp>
        <p:nvGrpSpPr>
          <p:cNvPr id="6" name="Group 5" descr="Quotes">
            <a:extLst>
              <a:ext uri="{FF2B5EF4-FFF2-40B4-BE49-F238E27FC236}">
                <a16:creationId xmlns:a16="http://schemas.microsoft.com/office/drawing/2014/main" id="{4BF8BB4C-5C58-48E4-A5E4-8357D9AAD221}"/>
              </a:ext>
            </a:extLst>
          </p:cNvPr>
          <p:cNvGrpSpPr/>
          <p:nvPr/>
        </p:nvGrpSpPr>
        <p:grpSpPr>
          <a:xfrm>
            <a:off x="585405" y="1273571"/>
            <a:ext cx="3790472" cy="5000950"/>
            <a:chOff x="461226" y="1291156"/>
            <a:chExt cx="3790472" cy="5000950"/>
          </a:xfrm>
        </p:grpSpPr>
        <p:sp>
          <p:nvSpPr>
            <p:cNvPr id="22" name="Rectangle 21">
              <a:extLst>
                <a:ext uri="{FF2B5EF4-FFF2-40B4-BE49-F238E27FC236}">
                  <a16:creationId xmlns:a16="http://schemas.microsoft.com/office/drawing/2014/main" id="{CE8E81FB-DA66-42C7-8B7F-EB03E980A3C9}"/>
                </a:ext>
              </a:extLst>
            </p:cNvPr>
            <p:cNvSpPr/>
            <p:nvPr/>
          </p:nvSpPr>
          <p:spPr>
            <a:xfrm>
              <a:off x="658624" y="5181631"/>
              <a:ext cx="3593074" cy="883640"/>
            </a:xfrm>
            <a:prstGeom prst="rect">
              <a:avLst/>
            </a:prstGeom>
          </p:spPr>
          <p:txBody>
            <a:bodyPr wrap="square">
              <a:spAutoFit/>
            </a:bodyPr>
            <a:lstStyle/>
            <a:p>
              <a:pPr marL="0" marR="0" lvl="0" indent="0" algn="l"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Champion community is AWESOME! Great job bringing the community together.</a:t>
              </a:r>
            </a:p>
          </p:txBody>
        </p:sp>
        <p:sp>
          <p:nvSpPr>
            <p:cNvPr id="21" name="Rectangle 20">
              <a:extLst>
                <a:ext uri="{FF2B5EF4-FFF2-40B4-BE49-F238E27FC236}">
                  <a16:creationId xmlns:a16="http://schemas.microsoft.com/office/drawing/2014/main" id="{7488F513-0278-4063-8854-F7A924B97338}"/>
                </a:ext>
              </a:extLst>
            </p:cNvPr>
            <p:cNvSpPr/>
            <p:nvPr/>
          </p:nvSpPr>
          <p:spPr>
            <a:xfrm>
              <a:off x="658624" y="3685894"/>
              <a:ext cx="3447668" cy="1154483"/>
            </a:xfrm>
            <a:prstGeom prst="rect">
              <a:avLst/>
            </a:prstGeom>
          </p:spPr>
          <p:txBody>
            <a:bodyPr wrap="square">
              <a:spAutoFit/>
            </a:bodyPr>
            <a:lstStyle/>
            <a:p>
              <a:pPr marL="0" marR="0" lvl="0" indent="0" algn="l"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 love the Q&amp;A that happens in the champions community. I’ve learned a lot in double-checking answers to questions that come up.</a:t>
              </a:r>
            </a:p>
          </p:txBody>
        </p:sp>
        <p:sp>
          <p:nvSpPr>
            <p:cNvPr id="16" name="Rectangle 15">
              <a:extLst>
                <a:ext uri="{FF2B5EF4-FFF2-40B4-BE49-F238E27FC236}">
                  <a16:creationId xmlns:a16="http://schemas.microsoft.com/office/drawing/2014/main" id="{6B7F25B9-96CD-4F8B-AB26-537538E98711}"/>
                </a:ext>
              </a:extLst>
            </p:cNvPr>
            <p:cNvSpPr/>
            <p:nvPr/>
          </p:nvSpPr>
          <p:spPr>
            <a:xfrm>
              <a:off x="658624" y="1506950"/>
              <a:ext cx="3523902" cy="883640"/>
            </a:xfrm>
            <a:prstGeom prst="rect">
              <a:avLst/>
            </a:prstGeom>
          </p:spPr>
          <p:txBody>
            <a:bodyPr wrap="square">
              <a:spAutoFit/>
            </a:bodyPr>
            <a:lstStyle/>
            <a:p>
              <a:pPr marL="0" marR="0" lvl="0" indent="0" algn="l"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I’ve made new virtual ‘friends’ as I find people with common questions and comments to mine</a:t>
              </a:r>
            </a:p>
          </p:txBody>
        </p:sp>
        <p:grpSp>
          <p:nvGrpSpPr>
            <p:cNvPr id="39" name="Group 38">
              <a:extLst>
                <a:ext uri="{FF2B5EF4-FFF2-40B4-BE49-F238E27FC236}">
                  <a16:creationId xmlns:a16="http://schemas.microsoft.com/office/drawing/2014/main" id="{146C7009-39CD-4E0C-B0DE-0DD05043F1C4}"/>
                </a:ext>
              </a:extLst>
            </p:cNvPr>
            <p:cNvGrpSpPr/>
            <p:nvPr/>
          </p:nvGrpSpPr>
          <p:grpSpPr>
            <a:xfrm>
              <a:off x="461226" y="1291156"/>
              <a:ext cx="681134" cy="1015663"/>
              <a:chOff x="475861" y="919753"/>
              <a:chExt cx="681134" cy="1015663"/>
            </a:xfrm>
          </p:grpSpPr>
          <p:cxnSp>
            <p:nvCxnSpPr>
              <p:cNvPr id="41" name="Straight Connector 40">
                <a:extLst>
                  <a:ext uri="{FF2B5EF4-FFF2-40B4-BE49-F238E27FC236}">
                    <a16:creationId xmlns:a16="http://schemas.microsoft.com/office/drawing/2014/main" id="{AFCB2E42-FBBE-4E7D-A52E-27D01930A31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B941EB77-007E-4F0A-97E1-A46A9859A79C}"/>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sp>
          <p:nvSpPr>
            <p:cNvPr id="54" name="Rectangle 53">
              <a:extLst>
                <a:ext uri="{FF2B5EF4-FFF2-40B4-BE49-F238E27FC236}">
                  <a16:creationId xmlns:a16="http://schemas.microsoft.com/office/drawing/2014/main" id="{06844D17-1853-4762-AB70-F554CCEE71A2}"/>
                </a:ext>
              </a:extLst>
            </p:cNvPr>
            <p:cNvSpPr/>
            <p:nvPr/>
          </p:nvSpPr>
          <p:spPr>
            <a:xfrm>
              <a:off x="658624" y="2731844"/>
              <a:ext cx="3490229" cy="612796"/>
            </a:xfrm>
            <a:prstGeom prst="rect">
              <a:avLst/>
            </a:prstGeom>
          </p:spPr>
          <p:txBody>
            <a:bodyPr wrap="square">
              <a:spAutoFit/>
            </a:bodyPr>
            <a:lstStyle/>
            <a:p>
              <a:pPr marL="0" marR="0" lvl="0" indent="0" algn="l" defTabSz="914367" rtl="0" eaLnBrk="1" fontAlgn="auto" latinLnBrk="0" hangingPunct="1">
                <a:lnSpc>
                  <a:spcPct val="11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Keep doing what you’re doing. This is a great program!</a:t>
              </a:r>
            </a:p>
          </p:txBody>
        </p:sp>
        <p:grpSp>
          <p:nvGrpSpPr>
            <p:cNvPr id="61" name="Group 60">
              <a:extLst>
                <a:ext uri="{FF2B5EF4-FFF2-40B4-BE49-F238E27FC236}">
                  <a16:creationId xmlns:a16="http://schemas.microsoft.com/office/drawing/2014/main" id="{904A891F-CAD5-49AF-97BF-0C63FE4E91E0}"/>
                </a:ext>
              </a:extLst>
            </p:cNvPr>
            <p:cNvGrpSpPr/>
            <p:nvPr/>
          </p:nvGrpSpPr>
          <p:grpSpPr>
            <a:xfrm rot="10800000">
              <a:off x="3537044" y="1608704"/>
              <a:ext cx="681134" cy="1026952"/>
              <a:chOff x="534431" y="908464"/>
              <a:chExt cx="681134" cy="1026952"/>
            </a:xfrm>
          </p:grpSpPr>
          <p:cxnSp>
            <p:nvCxnSpPr>
              <p:cNvPr id="63" name="Straight Connector 62">
                <a:extLst>
                  <a:ext uri="{FF2B5EF4-FFF2-40B4-BE49-F238E27FC236}">
                    <a16:creationId xmlns:a16="http://schemas.microsoft.com/office/drawing/2014/main" id="{7180817C-332F-4D0F-A803-9541FA85DBD7}"/>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64" name="TextBox 63">
                <a:extLst>
                  <a:ext uri="{FF2B5EF4-FFF2-40B4-BE49-F238E27FC236}">
                    <a16:creationId xmlns:a16="http://schemas.microsoft.com/office/drawing/2014/main" id="{8BAB203F-4C60-458F-9618-F94D4A6DEB26}"/>
                  </a:ext>
                </a:extLst>
              </p:cNvPr>
              <p:cNvSpPr txBox="1"/>
              <p:nvPr/>
            </p:nvSpPr>
            <p:spPr>
              <a:xfrm>
                <a:off x="534431" y="908464"/>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65" name="Group 64">
              <a:extLst>
                <a:ext uri="{FF2B5EF4-FFF2-40B4-BE49-F238E27FC236}">
                  <a16:creationId xmlns:a16="http://schemas.microsoft.com/office/drawing/2014/main" id="{F257980B-5A35-474E-9EA7-8F9720A67C9E}"/>
                </a:ext>
              </a:extLst>
            </p:cNvPr>
            <p:cNvGrpSpPr/>
            <p:nvPr/>
          </p:nvGrpSpPr>
          <p:grpSpPr>
            <a:xfrm rot="10800000">
              <a:off x="3537044" y="2583944"/>
              <a:ext cx="681134" cy="1015663"/>
              <a:chOff x="573144" y="1190689"/>
              <a:chExt cx="681134" cy="1015663"/>
            </a:xfrm>
          </p:grpSpPr>
          <p:cxnSp>
            <p:nvCxnSpPr>
              <p:cNvPr id="67" name="Straight Connector 66">
                <a:extLst>
                  <a:ext uri="{FF2B5EF4-FFF2-40B4-BE49-F238E27FC236}">
                    <a16:creationId xmlns:a16="http://schemas.microsoft.com/office/drawing/2014/main" id="{9182E7AD-76D3-490A-90B8-AD917B85AF33}"/>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68" name="TextBox 67">
                <a:extLst>
                  <a:ext uri="{FF2B5EF4-FFF2-40B4-BE49-F238E27FC236}">
                    <a16:creationId xmlns:a16="http://schemas.microsoft.com/office/drawing/2014/main" id="{49570F06-99BE-4BE9-B11B-015D92399AA8}"/>
                  </a:ext>
                </a:extLst>
              </p:cNvPr>
              <p:cNvSpPr txBox="1"/>
              <p:nvPr/>
            </p:nvSpPr>
            <p:spPr>
              <a:xfrm>
                <a:off x="573144" y="1190689"/>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69" name="Group 68">
              <a:extLst>
                <a:ext uri="{FF2B5EF4-FFF2-40B4-BE49-F238E27FC236}">
                  <a16:creationId xmlns:a16="http://schemas.microsoft.com/office/drawing/2014/main" id="{2F8B0F35-7898-4A09-AE59-F1AC9683EF54}"/>
                </a:ext>
              </a:extLst>
            </p:cNvPr>
            <p:cNvGrpSpPr/>
            <p:nvPr/>
          </p:nvGrpSpPr>
          <p:grpSpPr>
            <a:xfrm rot="10800000">
              <a:off x="3537044" y="4060780"/>
              <a:ext cx="681134" cy="1015663"/>
              <a:chOff x="588751" y="1134244"/>
              <a:chExt cx="681134" cy="1015663"/>
            </a:xfrm>
          </p:grpSpPr>
          <p:cxnSp>
            <p:nvCxnSpPr>
              <p:cNvPr id="71" name="Straight Connector 70">
                <a:extLst>
                  <a:ext uri="{FF2B5EF4-FFF2-40B4-BE49-F238E27FC236}">
                    <a16:creationId xmlns:a16="http://schemas.microsoft.com/office/drawing/2014/main" id="{573B7B59-872E-43CC-9FA7-4A43F3394E77}"/>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72" name="TextBox 71">
                <a:extLst>
                  <a:ext uri="{FF2B5EF4-FFF2-40B4-BE49-F238E27FC236}">
                    <a16:creationId xmlns:a16="http://schemas.microsoft.com/office/drawing/2014/main" id="{DF951C92-FC13-4E9F-AB8A-FB19E76B0580}"/>
                  </a:ext>
                </a:extLst>
              </p:cNvPr>
              <p:cNvSpPr txBox="1"/>
              <p:nvPr/>
            </p:nvSpPr>
            <p:spPr>
              <a:xfrm>
                <a:off x="588751" y="1134244"/>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73" name="Group 72">
              <a:extLst>
                <a:ext uri="{FF2B5EF4-FFF2-40B4-BE49-F238E27FC236}">
                  <a16:creationId xmlns:a16="http://schemas.microsoft.com/office/drawing/2014/main" id="{4A0826E5-9BE4-463A-87B4-4E130A298EF2}"/>
                </a:ext>
              </a:extLst>
            </p:cNvPr>
            <p:cNvGrpSpPr/>
            <p:nvPr/>
          </p:nvGrpSpPr>
          <p:grpSpPr>
            <a:xfrm rot="10800000">
              <a:off x="3537044" y="5276443"/>
              <a:ext cx="681134" cy="1015663"/>
              <a:chOff x="580811" y="1348735"/>
              <a:chExt cx="681134" cy="1015663"/>
            </a:xfrm>
          </p:grpSpPr>
          <p:cxnSp>
            <p:nvCxnSpPr>
              <p:cNvPr id="75" name="Straight Connector 74">
                <a:extLst>
                  <a:ext uri="{FF2B5EF4-FFF2-40B4-BE49-F238E27FC236}">
                    <a16:creationId xmlns:a16="http://schemas.microsoft.com/office/drawing/2014/main" id="{97EBF170-51A5-4D90-B3F6-F1A34619759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76" name="TextBox 75">
                <a:extLst>
                  <a:ext uri="{FF2B5EF4-FFF2-40B4-BE49-F238E27FC236}">
                    <a16:creationId xmlns:a16="http://schemas.microsoft.com/office/drawing/2014/main" id="{7C08E59D-F81E-4A04-8459-922AF8AC6575}"/>
                  </a:ext>
                </a:extLst>
              </p:cNvPr>
              <p:cNvSpPr txBox="1"/>
              <p:nvPr/>
            </p:nvSpPr>
            <p:spPr>
              <a:xfrm>
                <a:off x="580811" y="1348735"/>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77" name="Group 76">
              <a:extLst>
                <a:ext uri="{FF2B5EF4-FFF2-40B4-BE49-F238E27FC236}">
                  <a16:creationId xmlns:a16="http://schemas.microsoft.com/office/drawing/2014/main" id="{D3C2EC49-81A5-4AD8-B480-F6BBBF324294}"/>
                </a:ext>
              </a:extLst>
            </p:cNvPr>
            <p:cNvGrpSpPr/>
            <p:nvPr/>
          </p:nvGrpSpPr>
          <p:grpSpPr>
            <a:xfrm>
              <a:off x="461226" y="2498123"/>
              <a:ext cx="681134" cy="1060819"/>
              <a:chOff x="475861" y="874597"/>
              <a:chExt cx="681134" cy="1060819"/>
            </a:xfrm>
          </p:grpSpPr>
          <p:cxnSp>
            <p:nvCxnSpPr>
              <p:cNvPr id="79" name="Straight Connector 78">
                <a:extLst>
                  <a:ext uri="{FF2B5EF4-FFF2-40B4-BE49-F238E27FC236}">
                    <a16:creationId xmlns:a16="http://schemas.microsoft.com/office/drawing/2014/main" id="{305F570C-A42F-4C5A-A07C-9B330AB8DC1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0" name="TextBox 79">
                <a:extLst>
                  <a:ext uri="{FF2B5EF4-FFF2-40B4-BE49-F238E27FC236}">
                    <a16:creationId xmlns:a16="http://schemas.microsoft.com/office/drawing/2014/main" id="{32335E46-86A7-4A78-BFFE-0DC7BD97AEF9}"/>
                  </a:ext>
                </a:extLst>
              </p:cNvPr>
              <p:cNvSpPr txBox="1"/>
              <p:nvPr/>
            </p:nvSpPr>
            <p:spPr>
              <a:xfrm>
                <a:off x="475861" y="874597"/>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81" name="Group 80">
              <a:extLst>
                <a:ext uri="{FF2B5EF4-FFF2-40B4-BE49-F238E27FC236}">
                  <a16:creationId xmlns:a16="http://schemas.microsoft.com/office/drawing/2014/main" id="{7C8F0435-ADEB-4DA3-A2ED-34594B919A23}"/>
                </a:ext>
              </a:extLst>
            </p:cNvPr>
            <p:cNvGrpSpPr/>
            <p:nvPr/>
          </p:nvGrpSpPr>
          <p:grpSpPr>
            <a:xfrm>
              <a:off x="461226" y="3464870"/>
              <a:ext cx="681134" cy="1286599"/>
              <a:chOff x="475861" y="648817"/>
              <a:chExt cx="681134" cy="1286599"/>
            </a:xfrm>
          </p:grpSpPr>
          <p:cxnSp>
            <p:nvCxnSpPr>
              <p:cNvPr id="83" name="Straight Connector 82">
                <a:extLst>
                  <a:ext uri="{FF2B5EF4-FFF2-40B4-BE49-F238E27FC236}">
                    <a16:creationId xmlns:a16="http://schemas.microsoft.com/office/drawing/2014/main" id="{64F4C188-98C0-4A32-98E4-28F246CC2CE9}"/>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4" name="TextBox 83">
                <a:extLst>
                  <a:ext uri="{FF2B5EF4-FFF2-40B4-BE49-F238E27FC236}">
                    <a16:creationId xmlns:a16="http://schemas.microsoft.com/office/drawing/2014/main" id="{C47E0CC2-16A3-4F4B-BD46-686B91952806}"/>
                  </a:ext>
                </a:extLst>
              </p:cNvPr>
              <p:cNvSpPr txBox="1"/>
              <p:nvPr/>
            </p:nvSpPr>
            <p:spPr>
              <a:xfrm>
                <a:off x="475861" y="648817"/>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85" name="Group 84">
              <a:extLst>
                <a:ext uri="{FF2B5EF4-FFF2-40B4-BE49-F238E27FC236}">
                  <a16:creationId xmlns:a16="http://schemas.microsoft.com/office/drawing/2014/main" id="{3A882FE4-B653-4EEE-A718-BE89B6EA9CFE}"/>
                </a:ext>
              </a:extLst>
            </p:cNvPr>
            <p:cNvGrpSpPr/>
            <p:nvPr/>
          </p:nvGrpSpPr>
          <p:grpSpPr>
            <a:xfrm>
              <a:off x="461226" y="4959228"/>
              <a:ext cx="681134" cy="1207576"/>
              <a:chOff x="475861" y="727840"/>
              <a:chExt cx="681134" cy="1207576"/>
            </a:xfrm>
          </p:grpSpPr>
          <p:cxnSp>
            <p:nvCxnSpPr>
              <p:cNvPr id="87" name="Straight Connector 86">
                <a:extLst>
                  <a:ext uri="{FF2B5EF4-FFF2-40B4-BE49-F238E27FC236}">
                    <a16:creationId xmlns:a16="http://schemas.microsoft.com/office/drawing/2014/main" id="{6FFF8B1B-A132-4FB0-A6D2-B70742616391}"/>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8" name="TextBox 87">
                <a:extLst>
                  <a:ext uri="{FF2B5EF4-FFF2-40B4-BE49-F238E27FC236}">
                    <a16:creationId xmlns:a16="http://schemas.microsoft.com/office/drawing/2014/main" id="{DC678B28-163F-448B-8AA5-C15FCB2628D4}"/>
                  </a:ext>
                </a:extLst>
              </p:cNvPr>
              <p:cNvSpPr txBox="1"/>
              <p:nvPr/>
            </p:nvSpPr>
            <p:spPr>
              <a:xfrm>
                <a:off x="475861" y="727840"/>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grpSp>
        <p:nvGrpSpPr>
          <p:cNvPr id="46" name="Group 45">
            <a:extLst>
              <a:ext uri="{FF2B5EF4-FFF2-40B4-BE49-F238E27FC236}">
                <a16:creationId xmlns:a16="http://schemas.microsoft.com/office/drawing/2014/main" id="{DD43F3C6-71CC-49CD-9E08-B03E72BEC8FF}"/>
              </a:ext>
              <a:ext uri="{C183D7F6-B498-43B3-948B-1728B52AA6E4}">
                <adec:decorative xmlns:adec="http://schemas.microsoft.com/office/drawing/2017/decorative" val="1"/>
              </a:ext>
            </a:extLst>
          </p:cNvPr>
          <p:cNvGrpSpPr/>
          <p:nvPr/>
        </p:nvGrpSpPr>
        <p:grpSpPr>
          <a:xfrm>
            <a:off x="4844207" y="1273571"/>
            <a:ext cx="7021091" cy="4822203"/>
            <a:chOff x="4590574" y="1327738"/>
            <a:chExt cx="7372696" cy="5063688"/>
          </a:xfrm>
        </p:grpSpPr>
        <p:grpSp>
          <p:nvGrpSpPr>
            <p:cNvPr id="47" name="Group 46">
              <a:extLst>
                <a:ext uri="{FF2B5EF4-FFF2-40B4-BE49-F238E27FC236}">
                  <a16:creationId xmlns:a16="http://schemas.microsoft.com/office/drawing/2014/main" id="{44E17B4A-B45E-4D4F-AA69-62A1E8F08663}"/>
                </a:ext>
              </a:extLst>
            </p:cNvPr>
            <p:cNvGrpSpPr/>
            <p:nvPr/>
          </p:nvGrpSpPr>
          <p:grpSpPr>
            <a:xfrm>
              <a:off x="4590574" y="1327738"/>
              <a:ext cx="5353526" cy="3718914"/>
              <a:chOff x="4635434" y="1123219"/>
              <a:chExt cx="5994467" cy="4027922"/>
            </a:xfrm>
          </p:grpSpPr>
          <p:sp>
            <p:nvSpPr>
              <p:cNvPr id="57" name="Rectangle 56">
                <a:extLst>
                  <a:ext uri="{FF2B5EF4-FFF2-40B4-BE49-F238E27FC236}">
                    <a16:creationId xmlns:a16="http://schemas.microsoft.com/office/drawing/2014/main" id="{CE43B73E-D184-4293-9C1D-428DDBEFF808}"/>
                  </a:ext>
                </a:extLst>
              </p:cNvPr>
              <p:cNvSpPr/>
              <p:nvPr/>
            </p:nvSpPr>
            <p:spPr bwMode="auto">
              <a:xfrm>
                <a:off x="4744113" y="1127295"/>
                <a:ext cx="5885788" cy="39369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8" name="Picture 57">
                <a:extLst>
                  <a:ext uri="{FF2B5EF4-FFF2-40B4-BE49-F238E27FC236}">
                    <a16:creationId xmlns:a16="http://schemas.microsoft.com/office/drawing/2014/main" id="{10F5FB44-844C-4E7A-87DE-1AA092ED5C59}"/>
                  </a:ext>
                </a:extLst>
              </p:cNvPr>
              <p:cNvPicPr>
                <a:picLocks noChangeAspect="1"/>
              </p:cNvPicPr>
              <p:nvPr/>
            </p:nvPicPr>
            <p:blipFill>
              <a:blip r:embed="rId2"/>
              <a:stretch>
                <a:fillRect/>
              </a:stretch>
            </p:blipFill>
            <p:spPr>
              <a:xfrm>
                <a:off x="4635434" y="1426919"/>
                <a:ext cx="5839212" cy="3724222"/>
              </a:xfrm>
              <a:prstGeom prst="rect">
                <a:avLst/>
              </a:prstGeom>
            </p:spPr>
          </p:pic>
          <p:sp>
            <p:nvSpPr>
              <p:cNvPr id="59" name="Text Placeholder 9">
                <a:extLst>
                  <a:ext uri="{FF2B5EF4-FFF2-40B4-BE49-F238E27FC236}">
                    <a16:creationId xmlns:a16="http://schemas.microsoft.com/office/drawing/2014/main" id="{0B771782-847E-45B6-AB38-A8B9A4D73026}"/>
                  </a:ext>
                </a:extLst>
              </p:cNvPr>
              <p:cNvSpPr txBox="1">
                <a:spLocks/>
              </p:cNvSpPr>
              <p:nvPr/>
            </p:nvSpPr>
            <p:spPr>
              <a:xfrm>
                <a:off x="4719995" y="1123219"/>
                <a:ext cx="4646369"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True Community: Champions helping Champions</a:t>
                </a:r>
              </a:p>
            </p:txBody>
          </p:sp>
        </p:grpSp>
        <p:grpSp>
          <p:nvGrpSpPr>
            <p:cNvPr id="48" name="Group 47">
              <a:extLst>
                <a:ext uri="{FF2B5EF4-FFF2-40B4-BE49-F238E27FC236}">
                  <a16:creationId xmlns:a16="http://schemas.microsoft.com/office/drawing/2014/main" id="{5E7B61BF-DAC9-4E97-A942-4534B0E9E700}"/>
                </a:ext>
              </a:extLst>
            </p:cNvPr>
            <p:cNvGrpSpPr/>
            <p:nvPr/>
          </p:nvGrpSpPr>
          <p:grpSpPr>
            <a:xfrm>
              <a:off x="8370196" y="2464282"/>
              <a:ext cx="3593074" cy="3350476"/>
              <a:chOff x="8203798" y="3447726"/>
              <a:chExt cx="3593074" cy="3350476"/>
            </a:xfrm>
          </p:grpSpPr>
          <p:sp>
            <p:nvSpPr>
              <p:cNvPr id="53" name="Rectangle 52">
                <a:extLst>
                  <a:ext uri="{FF2B5EF4-FFF2-40B4-BE49-F238E27FC236}">
                    <a16:creationId xmlns:a16="http://schemas.microsoft.com/office/drawing/2014/main" id="{B9849265-514F-4F30-ACDA-D151258E16F6}"/>
                  </a:ext>
                </a:extLst>
              </p:cNvPr>
              <p:cNvSpPr/>
              <p:nvPr/>
            </p:nvSpPr>
            <p:spPr bwMode="auto">
              <a:xfrm>
                <a:off x="8203798" y="3494373"/>
                <a:ext cx="3593074" cy="33038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5" name="Picture 54" descr="A screen shot of a computer&#10;&#10;Description automatically generated">
                <a:extLst>
                  <a:ext uri="{FF2B5EF4-FFF2-40B4-BE49-F238E27FC236}">
                    <a16:creationId xmlns:a16="http://schemas.microsoft.com/office/drawing/2014/main" id="{74B071DC-7EAE-4291-B2E6-1431C441F152}"/>
                  </a:ext>
                </a:extLst>
              </p:cNvPr>
              <p:cNvPicPr>
                <a:picLocks noChangeAspect="1"/>
              </p:cNvPicPr>
              <p:nvPr/>
            </p:nvPicPr>
            <p:blipFill>
              <a:blip r:embed="rId3"/>
              <a:stretch>
                <a:fillRect/>
              </a:stretch>
            </p:blipFill>
            <p:spPr>
              <a:xfrm>
                <a:off x="8368700" y="3804471"/>
                <a:ext cx="3269972" cy="2861226"/>
              </a:xfrm>
              <a:prstGeom prst="rect">
                <a:avLst/>
              </a:prstGeom>
              <a:noFill/>
              <a:ln w="1270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6" name="Text Placeholder 9">
                <a:extLst>
                  <a:ext uri="{FF2B5EF4-FFF2-40B4-BE49-F238E27FC236}">
                    <a16:creationId xmlns:a16="http://schemas.microsoft.com/office/drawing/2014/main" id="{15E20B7E-8EB5-4DB0-82E1-5C801F78A32E}"/>
                  </a:ext>
                </a:extLst>
              </p:cNvPr>
              <p:cNvSpPr txBox="1">
                <a:spLocks/>
              </p:cNvSpPr>
              <p:nvPr/>
            </p:nvSpPr>
            <p:spPr>
              <a:xfrm>
                <a:off x="8203801" y="3447726"/>
                <a:ext cx="3403570"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Teamwork Champions Leaderboard</a:t>
                </a:r>
              </a:p>
            </p:txBody>
          </p:sp>
        </p:grpSp>
        <p:grpSp>
          <p:nvGrpSpPr>
            <p:cNvPr id="49" name="Group 48">
              <a:extLst>
                <a:ext uri="{FF2B5EF4-FFF2-40B4-BE49-F238E27FC236}">
                  <a16:creationId xmlns:a16="http://schemas.microsoft.com/office/drawing/2014/main" id="{00DB8B93-80C9-49FD-9AB8-72210B51C8E8}"/>
                </a:ext>
              </a:extLst>
            </p:cNvPr>
            <p:cNvGrpSpPr/>
            <p:nvPr/>
          </p:nvGrpSpPr>
          <p:grpSpPr>
            <a:xfrm>
              <a:off x="5134845" y="4612531"/>
              <a:ext cx="4370363" cy="1778895"/>
              <a:chOff x="4694467" y="4991182"/>
              <a:chExt cx="4370363" cy="1778895"/>
            </a:xfrm>
          </p:grpSpPr>
          <p:sp>
            <p:nvSpPr>
              <p:cNvPr id="50" name="Rectangle 49">
                <a:extLst>
                  <a:ext uri="{FF2B5EF4-FFF2-40B4-BE49-F238E27FC236}">
                    <a16:creationId xmlns:a16="http://schemas.microsoft.com/office/drawing/2014/main" id="{42F1C824-03A2-4250-8807-B38CD14A4AE6}"/>
                  </a:ext>
                </a:extLst>
              </p:cNvPr>
              <p:cNvSpPr/>
              <p:nvPr/>
            </p:nvSpPr>
            <p:spPr bwMode="auto">
              <a:xfrm>
                <a:off x="4694467" y="5013063"/>
                <a:ext cx="4370363" cy="17570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 name="Picture 50">
                <a:extLst>
                  <a:ext uri="{FF2B5EF4-FFF2-40B4-BE49-F238E27FC236}">
                    <a16:creationId xmlns:a16="http://schemas.microsoft.com/office/drawing/2014/main" id="{0F8EA993-2315-45A9-B7B6-BB0C39B48465}"/>
                  </a:ext>
                </a:extLst>
              </p:cNvPr>
              <p:cNvPicPr>
                <a:picLocks noChangeAspect="1"/>
              </p:cNvPicPr>
              <p:nvPr/>
            </p:nvPicPr>
            <p:blipFill>
              <a:blip r:embed="rId4"/>
              <a:stretch>
                <a:fillRect/>
              </a:stretch>
            </p:blipFill>
            <p:spPr>
              <a:xfrm>
                <a:off x="4841346" y="5292973"/>
                <a:ext cx="4035103" cy="1376485"/>
              </a:xfrm>
              <a:prstGeom prst="rect">
                <a:avLst/>
              </a:prstGeom>
              <a:ln>
                <a:noFill/>
              </a:ln>
              <a:effectLst/>
              <a:scene3d>
                <a:camera prst="orthographicFront">
                  <a:rot lat="0" lon="0" rev="0"/>
                </a:camera>
                <a:lightRig rig="contrasting" dir="t">
                  <a:rot lat="0" lon="0" rev="1500000"/>
                </a:lightRig>
              </a:scene3d>
              <a:sp3d prstMaterial="metal">
                <a:bevelT w="88900" h="88900"/>
              </a:sp3d>
            </p:spPr>
          </p:pic>
          <p:sp>
            <p:nvSpPr>
              <p:cNvPr id="52" name="Text Placeholder 9">
                <a:extLst>
                  <a:ext uri="{FF2B5EF4-FFF2-40B4-BE49-F238E27FC236}">
                    <a16:creationId xmlns:a16="http://schemas.microsoft.com/office/drawing/2014/main" id="{D062ECAB-906F-4049-B6F8-FEF7B7616FA1}"/>
                  </a:ext>
                </a:extLst>
              </p:cNvPr>
              <p:cNvSpPr txBox="1">
                <a:spLocks/>
              </p:cNvSpPr>
              <p:nvPr/>
            </p:nvSpPr>
            <p:spPr>
              <a:xfrm>
                <a:off x="4718898" y="4991182"/>
                <a:ext cx="3403569"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Hundreds of active users on daily basis</a:t>
                </a:r>
              </a:p>
            </p:txBody>
          </p:sp>
        </p:grpSp>
      </p:grpSp>
    </p:spTree>
    <p:extLst>
      <p:ext uri="{BB962C8B-B14F-4D97-AF65-F5344CB8AC3E}">
        <p14:creationId xmlns:p14="http://schemas.microsoft.com/office/powerpoint/2010/main" val="21085005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p:cNvPicPr>
          <p:nvPr/>
        </p:nvPicPr>
        <p:blipFill rotWithShape="1">
          <a:blip r:embed="rId2">
            <a:extLst>
              <a:ext uri="{28A0092B-C50C-407E-A947-70E740481C1C}">
                <a14:useLocalDpi xmlns:a14="http://schemas.microsoft.com/office/drawing/2010/main" val="0"/>
              </a:ext>
            </a:extLst>
          </a:blip>
          <a:srcRect/>
          <a:stretch/>
        </p:blipFill>
        <p:spPr>
          <a:xfrm>
            <a:off x="0" y="0"/>
            <a:ext cx="12275820" cy="6858000"/>
          </a:xfrm>
          <a:prstGeom prst="rect">
            <a:avLst/>
          </a:prstGeom>
        </p:spPr>
      </p:pic>
      <p:sp>
        <p:nvSpPr>
          <p:cNvPr id="2" name="Rectangle 1">
            <a:extLst>
              <a:ext uri="{FF2B5EF4-FFF2-40B4-BE49-F238E27FC236}">
                <a16:creationId xmlns:a16="http://schemas.microsoft.com/office/drawing/2014/main" id="{F279076D-4B33-43C3-B924-9CEF9D8E9218}"/>
              </a:ext>
              <a:ext uri="{C183D7F6-B498-43B3-948B-1728B52AA6E4}">
                <adec:decorative xmlns:adec="http://schemas.microsoft.com/office/drawing/2017/decorative" val="1"/>
              </a:ext>
            </a:extLst>
          </p:cNvPr>
          <p:cNvSpPr/>
          <p:nvPr/>
        </p:nvSpPr>
        <p:spPr>
          <a:xfrm>
            <a:off x="601596" y="3547016"/>
            <a:ext cx="7781827" cy="2935003"/>
          </a:xfrm>
          <a:prstGeom prst="rect">
            <a:avLst/>
          </a:prstGeom>
          <a:solidFill>
            <a:srgbClr val="243A5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3739005"/>
            <a:ext cx="6883144"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cs typeface="Segoe UI Semibold" panose="020B0702040204020203" pitchFamily="34" charset="0"/>
              </a:rPr>
              <a:t>Make a difference – 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6" y="5766811"/>
            <a:ext cx="7405497" cy="369332"/>
          </a:xfrm>
          <a:prstGeom prst="rect">
            <a:avLst/>
          </a:prstGeom>
          <a:noFill/>
        </p:spPr>
        <p:txBody>
          <a:bodyPr wrap="square" rtlCol="0">
            <a:spAutoFit/>
          </a:bodyPr>
          <a:lstStyle/>
          <a:p>
            <a:r>
              <a:rPr lang="en-US" dirty="0">
                <a:solidFill>
                  <a:schemeClr val="bg1"/>
                </a:solidFill>
                <a:latin typeface="Segoe UI" panose="020B0502040204020203" pitchFamily="34" charset="0"/>
                <a:cs typeface="Segoe UI" panose="020B0502040204020203" pitchFamily="34" charset="0"/>
              </a:rPr>
              <a:t>Get started at https://adoption.microsoft.com/become-a-champion/</a:t>
            </a:r>
          </a:p>
        </p:txBody>
      </p:sp>
      <p:sp>
        <p:nvSpPr>
          <p:cNvPr id="26" name="TextBox 25">
            <a:extLst>
              <a:ext uri="{FF2B5EF4-FFF2-40B4-BE49-F238E27FC236}">
                <a16:creationId xmlns:a16="http://schemas.microsoft.com/office/drawing/2014/main" id="{6C232DC5-7D1C-4DC6-9FCC-EC1E2F97FE79}"/>
              </a:ext>
            </a:extLst>
          </p:cNvPr>
          <p:cNvSpPr txBox="1"/>
          <p:nvPr/>
        </p:nvSpPr>
        <p:spPr>
          <a:xfrm>
            <a:off x="977926" y="4398965"/>
            <a:ext cx="4629690" cy="1231106"/>
          </a:xfrm>
          <a:prstGeom prst="rect">
            <a:avLst/>
          </a:prstGeom>
          <a:noFill/>
        </p:spPr>
        <p:txBody>
          <a:bodyPr wrap="square" rtlCol="0">
            <a:spAutoFit/>
          </a:bodyPr>
          <a:lstStyle/>
          <a:p>
            <a:pPr marL="225425" lvl="1" indent="-223838">
              <a:spcAft>
                <a:spcPts val="1200"/>
              </a:spcAft>
              <a:buFont typeface="Arial" panose="020B0604020202020204" pitchFamily="34" charset="0"/>
              <a:buChar char="•"/>
            </a:pPr>
            <a:r>
              <a:rPr lang="en-US" dirty="0">
                <a:solidFill>
                  <a:schemeClr val="bg1"/>
                </a:solidFill>
                <a:latin typeface="Segoe UI" panose="020B0502040204020203" pitchFamily="34" charset="0"/>
                <a:cs typeface="Segoe UI" panose="020B0502040204020203" pitchFamily="34" charset="0"/>
              </a:rPr>
              <a:t>Get more from Microsoft 365</a:t>
            </a:r>
          </a:p>
          <a:p>
            <a:pPr marL="225425" lvl="1" indent="-223838">
              <a:spcAft>
                <a:spcPts val="1200"/>
              </a:spcAft>
              <a:buFont typeface="Arial" panose="020B0604020202020204" pitchFamily="34" charset="0"/>
              <a:buChar char="•"/>
            </a:pPr>
            <a:r>
              <a:rPr lang="en-US" dirty="0">
                <a:solidFill>
                  <a:schemeClr val="bg1"/>
                </a:solidFill>
                <a:latin typeface="Segoe UI" panose="020B0502040204020203" pitchFamily="34" charset="0"/>
                <a:cs typeface="Segoe UI" panose="020B0502040204020203" pitchFamily="34" charset="0"/>
              </a:rPr>
              <a:t>Help others do the same</a:t>
            </a:r>
          </a:p>
          <a:p>
            <a:pPr marL="225425" lvl="1" indent="-223838">
              <a:spcAft>
                <a:spcPts val="1200"/>
              </a:spcAft>
              <a:buFont typeface="Arial" panose="020B0604020202020204" pitchFamily="34" charset="0"/>
              <a:buChar char="•"/>
            </a:pPr>
            <a:r>
              <a:rPr lang="en-US" dirty="0">
                <a:solidFill>
                  <a:schemeClr val="bg1"/>
                </a:solidFill>
                <a:latin typeface="Segoe UI" panose="020B0502040204020203" pitchFamily="34" charset="0"/>
                <a:cs typeface="Segoe UI" panose="020B0502040204020203" pitchFamily="34" charset="0"/>
              </a:rPr>
              <a:t>Enhance your career</a:t>
            </a:r>
          </a:p>
        </p:txBody>
      </p:sp>
      <p:sp>
        <p:nvSpPr>
          <p:cNvPr id="5" name="Title 4">
            <a:extLst>
              <a:ext uri="{FF2B5EF4-FFF2-40B4-BE49-F238E27FC236}">
                <a16:creationId xmlns:a16="http://schemas.microsoft.com/office/drawing/2014/main" id="{EA0A6702-9518-4E74-A4BE-B0E3D414F9B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6583910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16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18DD52-7907-46BC-9FC4-2A7F867BE835}"/>
              </a:ext>
            </a:extLst>
          </p:cNvPr>
          <p:cNvSpPr>
            <a:spLocks noGrp="1"/>
          </p:cNvSpPr>
          <p:nvPr>
            <p:ph type="title"/>
          </p:nvPr>
        </p:nvSpPr>
        <p:spPr/>
        <p:txBody>
          <a:bodyPr/>
          <a:lstStyle/>
          <a:p>
            <a:r>
              <a:rPr lang="en-US" dirty="0"/>
              <a:t>Champions drive skills and business outcomes</a:t>
            </a:r>
          </a:p>
        </p:txBody>
      </p:sp>
      <p:grpSp>
        <p:nvGrpSpPr>
          <p:cNvPr id="7" name="Group 6" descr="Session objective">
            <a:extLst>
              <a:ext uri="{FF2B5EF4-FFF2-40B4-BE49-F238E27FC236}">
                <a16:creationId xmlns:a16="http://schemas.microsoft.com/office/drawing/2014/main" id="{CD7CA0CD-83B4-4938-A9B4-70D9C6D1D421}"/>
              </a:ext>
            </a:extLst>
          </p:cNvPr>
          <p:cNvGrpSpPr/>
          <p:nvPr/>
        </p:nvGrpSpPr>
        <p:grpSpPr>
          <a:xfrm>
            <a:off x="588264" y="1162690"/>
            <a:ext cx="11018520" cy="1097280"/>
            <a:chOff x="588263" y="1189177"/>
            <a:chExt cx="11334497" cy="1097280"/>
          </a:xfrm>
          <a:effectLst/>
        </p:grpSpPr>
        <p:sp>
          <p:nvSpPr>
            <p:cNvPr id="22" name="Rectangle 21">
              <a:extLst>
                <a:ext uri="{FF2B5EF4-FFF2-40B4-BE49-F238E27FC236}">
                  <a16:creationId xmlns:a16="http://schemas.microsoft.com/office/drawing/2014/main" id="{BF52BFE8-8EEF-4964-880B-DB3C76E2BA10}"/>
                </a:ext>
              </a:extLst>
            </p:cNvPr>
            <p:cNvSpPr/>
            <p:nvPr/>
          </p:nvSpPr>
          <p:spPr>
            <a:xfrm>
              <a:off x="2195305" y="1189177"/>
              <a:ext cx="9727455" cy="1097280"/>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0E00FC-6803-4731-B3B1-0D5BA7E133D8}"/>
                </a:ext>
              </a:extLst>
            </p:cNvPr>
            <p:cNvSpPr/>
            <p:nvPr/>
          </p:nvSpPr>
          <p:spPr>
            <a:xfrm>
              <a:off x="588263" y="1189179"/>
              <a:ext cx="1604723" cy="1097278"/>
            </a:xfrm>
            <a:prstGeom prst="rect">
              <a:avLst/>
            </a:prstGeom>
            <a:solidFill>
              <a:srgbClr val="0078D4"/>
            </a:solidFill>
            <a:ln w="12700">
              <a:solidFill>
                <a:srgbClr val="007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Session objective</a:t>
              </a:r>
              <a:endParaRPr lang="en-US" dirty="0">
                <a:latin typeface="+mj-lt"/>
              </a:endParaRPr>
            </a:p>
          </p:txBody>
        </p:sp>
      </p:grpSp>
      <p:sp>
        <p:nvSpPr>
          <p:cNvPr id="26" name="Rectangle 25">
            <a:extLst>
              <a:ext uri="{FF2B5EF4-FFF2-40B4-BE49-F238E27FC236}">
                <a16:creationId xmlns:a16="http://schemas.microsoft.com/office/drawing/2014/main" id="{02D2632C-D673-4475-81E0-B8F4F65FDA55}"/>
              </a:ext>
            </a:extLst>
          </p:cNvPr>
          <p:cNvSpPr/>
          <p:nvPr/>
        </p:nvSpPr>
        <p:spPr>
          <a:xfrm>
            <a:off x="2253256" y="1159697"/>
            <a:ext cx="421105"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dirty="0">
                <a:solidFill>
                  <a:schemeClr val="accent1"/>
                </a:solidFill>
                <a:latin typeface="+mj-lt"/>
              </a:rPr>
              <a:t>1</a:t>
            </a:r>
            <a:endParaRPr lang="en-US" sz="3200" dirty="0">
              <a:solidFill>
                <a:schemeClr val="accent1"/>
              </a:solidFill>
              <a:latin typeface="+mj-lt"/>
            </a:endParaRPr>
          </a:p>
        </p:txBody>
      </p:sp>
      <p:sp>
        <p:nvSpPr>
          <p:cNvPr id="28" name="Rectangle 27">
            <a:extLst>
              <a:ext uri="{FF2B5EF4-FFF2-40B4-BE49-F238E27FC236}">
                <a16:creationId xmlns:a16="http://schemas.microsoft.com/office/drawing/2014/main" id="{C12D493E-FEE5-480B-B1E3-74795F127CDD}"/>
              </a:ext>
            </a:extLst>
          </p:cNvPr>
          <p:cNvSpPr/>
          <p:nvPr/>
        </p:nvSpPr>
        <p:spPr>
          <a:xfrm>
            <a:off x="2253256" y="1673813"/>
            <a:ext cx="421105"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a:solidFill>
                  <a:schemeClr val="accent1"/>
                </a:solidFill>
                <a:latin typeface="+mj-lt"/>
              </a:rPr>
              <a:t>2</a:t>
            </a:r>
          </a:p>
        </p:txBody>
      </p:sp>
      <p:grpSp>
        <p:nvGrpSpPr>
          <p:cNvPr id="2" name="Group 1" descr="Join our community">
            <a:extLst>
              <a:ext uri="{FF2B5EF4-FFF2-40B4-BE49-F238E27FC236}">
                <a16:creationId xmlns:a16="http://schemas.microsoft.com/office/drawing/2014/main" id="{F302523F-FB35-4219-9CF6-6539119D9A06}"/>
              </a:ext>
            </a:extLst>
          </p:cNvPr>
          <p:cNvGrpSpPr/>
          <p:nvPr/>
        </p:nvGrpSpPr>
        <p:grpSpPr>
          <a:xfrm>
            <a:off x="585216" y="2490437"/>
            <a:ext cx="3428699" cy="4004498"/>
            <a:chOff x="266919" y="2414143"/>
            <a:chExt cx="3749685" cy="3688982"/>
          </a:xfrm>
          <a:effectLst/>
        </p:grpSpPr>
        <p:sp>
          <p:nvSpPr>
            <p:cNvPr id="8" name="Rectangle 7">
              <a:extLst>
                <a:ext uri="{FF2B5EF4-FFF2-40B4-BE49-F238E27FC236}">
                  <a16:creationId xmlns:a16="http://schemas.microsoft.com/office/drawing/2014/main" id="{2EDC42A7-458A-43A5-BEBB-8758FA2CDA9A}"/>
                </a:ext>
              </a:extLst>
            </p:cNvPr>
            <p:cNvSpPr/>
            <p:nvPr/>
          </p:nvSpPr>
          <p:spPr>
            <a:xfrm>
              <a:off x="266919" y="2862743"/>
              <a:ext cx="3749040" cy="3240382"/>
            </a:xfrm>
            <a:prstGeom prst="rect">
              <a:avLst/>
            </a:prstGeom>
            <a:solidFill>
              <a:schemeClr val="bg1">
                <a:lumMod val="9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lstStyle/>
            <a:p>
              <a:pPr>
                <a:lnSpc>
                  <a:spcPct val="110000"/>
                </a:lnSpc>
                <a:spcBef>
                  <a:spcPts val="600"/>
                </a:spcBef>
                <a:spcAft>
                  <a:spcPts val="600"/>
                </a:spcAft>
              </a:pPr>
              <a:r>
                <a:rPr lang="en-US" sz="1600" dirty="0">
                  <a:solidFill>
                    <a:schemeClr val="tx1"/>
                  </a:solidFill>
                </a:rPr>
                <a:t>Free monthly training on Microsoft 365</a:t>
              </a:r>
            </a:p>
            <a:p>
              <a:pPr>
                <a:lnSpc>
                  <a:spcPct val="110000"/>
                </a:lnSpc>
                <a:spcBef>
                  <a:spcPts val="600"/>
                </a:spcBef>
                <a:spcAft>
                  <a:spcPts val="600"/>
                </a:spcAft>
              </a:pPr>
              <a:r>
                <a:rPr lang="en-US" sz="1600" dirty="0">
                  <a:solidFill>
                    <a:schemeClr val="tx1"/>
                  </a:solidFill>
                </a:rPr>
                <a:t>Online forum to learn from your peers</a:t>
              </a:r>
            </a:p>
            <a:p>
              <a:pPr>
                <a:lnSpc>
                  <a:spcPct val="110000"/>
                </a:lnSpc>
                <a:spcBef>
                  <a:spcPts val="600"/>
                </a:spcBef>
                <a:spcAft>
                  <a:spcPts val="600"/>
                </a:spcAft>
              </a:pPr>
              <a:r>
                <a:rPr lang="en-US" sz="1600" dirty="0">
                  <a:solidFill>
                    <a:schemeClr val="tx1"/>
                  </a:solidFill>
                </a:rPr>
                <a:t>Regular email communications (community topics, latest news, tips and resources).</a:t>
              </a:r>
            </a:p>
            <a:p>
              <a:pPr>
                <a:lnSpc>
                  <a:spcPct val="110000"/>
                </a:lnSpc>
                <a:spcBef>
                  <a:spcPts val="600"/>
                </a:spcBef>
                <a:spcAft>
                  <a:spcPts val="600"/>
                </a:spcAft>
              </a:pPr>
              <a:r>
                <a:rPr lang="en-US" sz="1600" dirty="0">
                  <a:solidFill>
                    <a:schemeClr val="tx1"/>
                  </a:solidFill>
                </a:rPr>
                <a:t>Partnerships with Microsoft at premier events and meetups in your industry.</a:t>
              </a:r>
            </a:p>
          </p:txBody>
        </p:sp>
        <p:sp>
          <p:nvSpPr>
            <p:cNvPr id="30" name="Rectangle 29">
              <a:extLst>
                <a:ext uri="{FF2B5EF4-FFF2-40B4-BE49-F238E27FC236}">
                  <a16:creationId xmlns:a16="http://schemas.microsoft.com/office/drawing/2014/main" id="{C128F861-8703-4FBD-AB06-C64FD9F82AA6}"/>
                </a:ext>
              </a:extLst>
            </p:cNvPr>
            <p:cNvSpPr/>
            <p:nvPr/>
          </p:nvSpPr>
          <p:spPr>
            <a:xfrm>
              <a:off x="267564" y="2414143"/>
              <a:ext cx="3749040" cy="457200"/>
            </a:xfrm>
            <a:prstGeom prst="rect">
              <a:avLst/>
            </a:prstGeom>
            <a:solidFill>
              <a:srgbClr val="0078D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Join our community</a:t>
              </a:r>
            </a:p>
          </p:txBody>
        </p:sp>
      </p:grpSp>
      <p:sp>
        <p:nvSpPr>
          <p:cNvPr id="6" name="Rectangle 5">
            <a:extLst>
              <a:ext uri="{FF2B5EF4-FFF2-40B4-BE49-F238E27FC236}">
                <a16:creationId xmlns:a16="http://schemas.microsoft.com/office/drawing/2014/main" id="{600C7E3C-B01C-4079-90F7-30AB52C0C744}"/>
              </a:ext>
            </a:extLst>
          </p:cNvPr>
          <p:cNvSpPr/>
          <p:nvPr/>
        </p:nvSpPr>
        <p:spPr>
          <a:xfrm>
            <a:off x="2618730" y="1159697"/>
            <a:ext cx="9306349"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Understand the role of champions in your service management strategy.</a:t>
            </a:r>
          </a:p>
        </p:txBody>
      </p:sp>
      <p:sp>
        <p:nvSpPr>
          <p:cNvPr id="20" name="Rectangle 19" descr="Understand best practices and resources for building your own Champion program.">
            <a:extLst>
              <a:ext uri="{FF2B5EF4-FFF2-40B4-BE49-F238E27FC236}">
                <a16:creationId xmlns:a16="http://schemas.microsoft.com/office/drawing/2014/main" id="{930512A8-F515-4616-9DA1-0539F2FACF6C}"/>
              </a:ext>
            </a:extLst>
          </p:cNvPr>
          <p:cNvSpPr/>
          <p:nvPr/>
        </p:nvSpPr>
        <p:spPr>
          <a:xfrm>
            <a:off x="2618730" y="1673813"/>
            <a:ext cx="9306349"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grpSp>
        <p:nvGrpSpPr>
          <p:cNvPr id="5" name="Group 4" descr="Us">
            <a:extLst>
              <a:ext uri="{FF2B5EF4-FFF2-40B4-BE49-F238E27FC236}">
                <a16:creationId xmlns:a16="http://schemas.microsoft.com/office/drawing/2014/main" id="{83027798-87B6-4FF7-9AA0-C49DF7513933}"/>
              </a:ext>
            </a:extLst>
          </p:cNvPr>
          <p:cNvGrpSpPr/>
          <p:nvPr/>
        </p:nvGrpSpPr>
        <p:grpSpPr>
          <a:xfrm>
            <a:off x="4381651" y="2490437"/>
            <a:ext cx="3428698" cy="4004498"/>
            <a:chOff x="4220000" y="2414143"/>
            <a:chExt cx="3749040" cy="3688982"/>
          </a:xfrm>
          <a:effectLst/>
        </p:grpSpPr>
        <p:sp>
          <p:nvSpPr>
            <p:cNvPr id="12" name="Rectangle 11">
              <a:extLst>
                <a:ext uri="{FF2B5EF4-FFF2-40B4-BE49-F238E27FC236}">
                  <a16:creationId xmlns:a16="http://schemas.microsoft.com/office/drawing/2014/main" id="{23A0EB6F-8D35-4300-B649-1B94A83ECC59}"/>
                </a:ext>
              </a:extLst>
            </p:cNvPr>
            <p:cNvSpPr/>
            <p:nvPr/>
          </p:nvSpPr>
          <p:spPr>
            <a:xfrm>
              <a:off x="4220000" y="2862744"/>
              <a:ext cx="3749040" cy="3240381"/>
            </a:xfrm>
            <a:prstGeom prst="rect">
              <a:avLst/>
            </a:prstGeom>
            <a:solidFill>
              <a:schemeClr val="bg1">
                <a:lumMod val="9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lstStyle/>
            <a:p>
              <a:pPr>
                <a:lnSpc>
                  <a:spcPct val="110000"/>
                </a:lnSpc>
                <a:spcBef>
                  <a:spcPts val="600"/>
                </a:spcBef>
                <a:spcAft>
                  <a:spcPts val="600"/>
                </a:spcAft>
              </a:pPr>
              <a:r>
                <a:rPr lang="en-US" sz="1600" dirty="0">
                  <a:solidFill>
                    <a:schemeClr val="tx1"/>
                  </a:solidFill>
                </a:rPr>
                <a:t>Monthly content to re-deliver with your champions</a:t>
              </a:r>
            </a:p>
            <a:p>
              <a:pPr>
                <a:lnSpc>
                  <a:spcPct val="110000"/>
                </a:lnSpc>
                <a:spcBef>
                  <a:spcPts val="600"/>
                </a:spcBef>
                <a:spcAft>
                  <a:spcPts val="600"/>
                </a:spcAft>
              </a:pPr>
              <a:r>
                <a:rPr lang="en-US" sz="1600" dirty="0">
                  <a:solidFill>
                    <a:schemeClr val="tx1"/>
                  </a:solidFill>
                </a:rPr>
                <a:t>A library of assets to accelerate your adoption work.</a:t>
              </a:r>
            </a:p>
            <a:p>
              <a:pPr>
                <a:lnSpc>
                  <a:spcPct val="110000"/>
                </a:lnSpc>
                <a:spcBef>
                  <a:spcPts val="600"/>
                </a:spcBef>
                <a:spcAft>
                  <a:spcPts val="600"/>
                </a:spcAft>
              </a:pPr>
              <a:r>
                <a:rPr lang="en-US" sz="1600" dirty="0">
                  <a:solidFill>
                    <a:schemeClr val="tx1"/>
                  </a:solidFill>
                </a:rPr>
                <a:t>Access to Microsoft subject matter experts and unique Microsoft 365 training.</a:t>
              </a:r>
            </a:p>
          </p:txBody>
        </p:sp>
        <p:sp>
          <p:nvSpPr>
            <p:cNvPr id="32" name="Rectangle 31">
              <a:extLst>
                <a:ext uri="{FF2B5EF4-FFF2-40B4-BE49-F238E27FC236}">
                  <a16:creationId xmlns:a16="http://schemas.microsoft.com/office/drawing/2014/main" id="{DE11CD52-878B-4E1D-8C05-4A59B131A742}"/>
                </a:ext>
              </a:extLst>
            </p:cNvPr>
            <p:cNvSpPr/>
            <p:nvPr/>
          </p:nvSpPr>
          <p:spPr>
            <a:xfrm>
              <a:off x="4220000" y="2414143"/>
              <a:ext cx="3749040" cy="457200"/>
            </a:xfrm>
            <a:prstGeom prst="rect">
              <a:avLst/>
            </a:prstGeom>
            <a:solidFill>
              <a:srgbClr val="0078D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Use our resources</a:t>
              </a:r>
            </a:p>
          </p:txBody>
        </p:sp>
      </p:grpSp>
      <p:sp>
        <p:nvSpPr>
          <p:cNvPr id="9" name="Rectangle 8">
            <a:extLst>
              <a:ext uri="{FF2B5EF4-FFF2-40B4-BE49-F238E27FC236}">
                <a16:creationId xmlns:a16="http://schemas.microsoft.com/office/drawing/2014/main" id="{361645CC-A7BC-4FA0-9815-84813E701FD3}"/>
              </a:ext>
            </a:extLst>
          </p:cNvPr>
          <p:cNvSpPr/>
          <p:nvPr/>
        </p:nvSpPr>
        <p:spPr>
          <a:xfrm>
            <a:off x="2618730" y="1702000"/>
            <a:ext cx="9306349" cy="5486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Understand best practices and resources for building your own Champion Program.</a:t>
            </a:r>
          </a:p>
        </p:txBody>
      </p:sp>
      <p:pic>
        <p:nvPicPr>
          <p:cNvPr id="11" name="Picture 10" descr="A person sitting at a table using a computer&#10;&#10;Description automatically generated">
            <a:extLst>
              <a:ext uri="{FF2B5EF4-FFF2-40B4-BE49-F238E27FC236}">
                <a16:creationId xmlns:a16="http://schemas.microsoft.com/office/drawing/2014/main" id="{65108D7C-07A5-4D21-9D14-B1D79D83870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3473" r="29460"/>
          <a:stretch/>
        </p:blipFill>
        <p:spPr>
          <a:xfrm>
            <a:off x="8175038" y="2490436"/>
            <a:ext cx="3428698" cy="4004499"/>
          </a:xfrm>
          <a:prstGeom prst="rect">
            <a:avLst/>
          </a:prstGeom>
        </p:spPr>
      </p:pic>
      <p:sp>
        <p:nvSpPr>
          <p:cNvPr id="10" name="Rectangle 9" descr="Use our resources">
            <a:extLst>
              <a:ext uri="{FF2B5EF4-FFF2-40B4-BE49-F238E27FC236}">
                <a16:creationId xmlns:a16="http://schemas.microsoft.com/office/drawing/2014/main" id="{27776296-E3DE-4806-885F-43293347A882}"/>
              </a:ext>
            </a:extLst>
          </p:cNvPr>
          <p:cNvSpPr/>
          <p:nvPr/>
        </p:nvSpPr>
        <p:spPr bwMode="auto">
          <a:xfrm>
            <a:off x="2148251" y="1159697"/>
            <a:ext cx="9455485" cy="1100273"/>
          </a:xfrm>
          <a:prstGeom prst="rect">
            <a:avLst/>
          </a:prstGeom>
          <a:no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034060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3C194-9BA1-4F43-AE2A-B47F68985D8B}"/>
              </a:ext>
            </a:extLst>
          </p:cNvPr>
          <p:cNvSpPr>
            <a:spLocks noGrp="1"/>
          </p:cNvSpPr>
          <p:nvPr>
            <p:ph type="title"/>
          </p:nvPr>
        </p:nvSpPr>
        <p:spPr/>
        <p:txBody>
          <a:bodyPr/>
          <a:lstStyle/>
          <a:p>
            <a:r>
              <a:rPr lang="en-US" dirty="0"/>
              <a:t>Evolving adoption for our times</a:t>
            </a:r>
          </a:p>
        </p:txBody>
      </p:sp>
      <p:graphicFrame>
        <p:nvGraphicFramePr>
          <p:cNvPr id="4" name="Diagram 3">
            <a:extLst>
              <a:ext uri="{FF2B5EF4-FFF2-40B4-BE49-F238E27FC236}">
                <a16:creationId xmlns:a16="http://schemas.microsoft.com/office/drawing/2014/main" id="{F8BC45C4-5CF6-47B4-A0E9-255CBE650F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410236"/>
              </p:ext>
            </p:extLst>
          </p:nvPr>
        </p:nvGraphicFramePr>
        <p:xfrm>
          <a:off x="-699458" y="719666"/>
          <a:ext cx="5292927"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63407F30-81CC-42AA-81FE-C29F3BF6FB80}"/>
              </a:ext>
              <a:ext uri="{C183D7F6-B498-43B3-948B-1728B52AA6E4}">
                <adec:decorative xmlns:adec="http://schemas.microsoft.com/office/drawing/2017/decorative" val="1"/>
              </a:ext>
            </a:extLst>
          </p:cNvPr>
          <p:cNvGrpSpPr/>
          <p:nvPr/>
        </p:nvGrpSpPr>
        <p:grpSpPr>
          <a:xfrm>
            <a:off x="3492834" y="1529415"/>
            <a:ext cx="8113949" cy="4484631"/>
            <a:chOff x="3928894" y="1529415"/>
            <a:chExt cx="8113949" cy="4484631"/>
          </a:xfrm>
        </p:grpSpPr>
        <p:graphicFrame>
          <p:nvGraphicFramePr>
            <p:cNvPr id="6" name="Diagram 5">
              <a:extLst>
                <a:ext uri="{FF2B5EF4-FFF2-40B4-BE49-F238E27FC236}">
                  <a16:creationId xmlns:a16="http://schemas.microsoft.com/office/drawing/2014/main" id="{A3AD14A8-FE35-4FA8-9268-64383761DFDF}"/>
                </a:ext>
              </a:extLst>
            </p:cNvPr>
            <p:cNvGraphicFramePr/>
            <p:nvPr>
              <p:extLst>
                <p:ext uri="{D42A27DB-BD31-4B8C-83A1-F6EECF244321}">
                  <p14:modId xmlns:p14="http://schemas.microsoft.com/office/powerpoint/2010/main" val="1499964502"/>
                </p:ext>
              </p:extLst>
            </p:nvPr>
          </p:nvGraphicFramePr>
          <p:xfrm>
            <a:off x="3928894" y="1529415"/>
            <a:ext cx="8113949" cy="44846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7" descr="Users">
              <a:extLst>
                <a:ext uri="{FF2B5EF4-FFF2-40B4-BE49-F238E27FC236}">
                  <a16:creationId xmlns:a16="http://schemas.microsoft.com/office/drawing/2014/main" id="{22188550-E5EB-4DDB-81C5-D55B7F9815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11557" y="1960124"/>
              <a:ext cx="914400" cy="914400"/>
            </a:xfrm>
            <a:prstGeom prst="rect">
              <a:avLst/>
            </a:prstGeom>
          </p:spPr>
        </p:pic>
        <p:pic>
          <p:nvPicPr>
            <p:cNvPr id="12" name="Graphic 11" descr="Badge Question Mark">
              <a:extLst>
                <a:ext uri="{FF2B5EF4-FFF2-40B4-BE49-F238E27FC236}">
                  <a16:creationId xmlns:a16="http://schemas.microsoft.com/office/drawing/2014/main" id="{582AA914-0CE2-4AEF-99B8-BFDDE982A2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6355" y="3314531"/>
              <a:ext cx="914400" cy="914400"/>
            </a:xfrm>
            <a:prstGeom prst="rect">
              <a:avLst/>
            </a:prstGeom>
          </p:spPr>
        </p:pic>
        <p:pic>
          <p:nvPicPr>
            <p:cNvPr id="14" name="Graphic 13" descr="Upward trend">
              <a:extLst>
                <a:ext uri="{FF2B5EF4-FFF2-40B4-BE49-F238E27FC236}">
                  <a16:creationId xmlns:a16="http://schemas.microsoft.com/office/drawing/2014/main" id="{6345305B-EC93-495B-A075-01EB75DDA37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14676" y="4659640"/>
              <a:ext cx="872369" cy="872369"/>
            </a:xfrm>
            <a:prstGeom prst="rect">
              <a:avLst/>
            </a:prstGeom>
          </p:spPr>
        </p:pic>
      </p:grpSp>
    </p:spTree>
    <p:extLst>
      <p:ext uri="{BB962C8B-B14F-4D97-AF65-F5344CB8AC3E}">
        <p14:creationId xmlns:p14="http://schemas.microsoft.com/office/powerpoint/2010/main" val="1459193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EB4648-4999-4678-B94F-D6B274C92908}"/>
              </a:ext>
            </a:extLst>
          </p:cNvPr>
          <p:cNvSpPr txBox="1"/>
          <p:nvPr/>
        </p:nvSpPr>
        <p:spPr>
          <a:xfrm>
            <a:off x="588262" y="4893066"/>
            <a:ext cx="5093208" cy="1044068"/>
          </a:xfrm>
          <a:prstGeom prst="rect">
            <a:avLst/>
          </a:prstGeom>
          <a:noFill/>
        </p:spPr>
        <p:txBody>
          <a:bodyPr wrap="square" lIns="0" tIns="0" rIns="0" bIns="0" rtlCol="0">
            <a:spAutoFit/>
          </a:bodyPr>
          <a:lstStyle/>
          <a:p>
            <a:pPr algn="l">
              <a:lnSpc>
                <a:spcPct val="110000"/>
              </a:lnSpc>
              <a:spcBef>
                <a:spcPts val="600"/>
              </a:spcBef>
              <a:spcAft>
                <a:spcPts val="600"/>
              </a:spcAft>
            </a:pPr>
            <a:r>
              <a:rPr lang="en-US" sz="1800" dirty="0">
                <a:gradFill>
                  <a:gsLst>
                    <a:gs pos="2917">
                      <a:schemeClr val="tx1"/>
                    </a:gs>
                    <a:gs pos="30000">
                      <a:schemeClr val="tx1"/>
                    </a:gs>
                  </a:gsLst>
                  <a:lin ang="5400000" scaled="0"/>
                </a:gradFill>
              </a:rPr>
              <a:t>Engage with co-workers &amp; customers beyond work topics</a:t>
            </a:r>
          </a:p>
          <a:p>
            <a:pPr algn="l">
              <a:lnSpc>
                <a:spcPct val="110000"/>
              </a:lnSpc>
              <a:spcBef>
                <a:spcPts val="600"/>
              </a:spcBef>
              <a:spcAft>
                <a:spcPts val="600"/>
              </a:spcAft>
            </a:pPr>
            <a:r>
              <a:rPr lang="en-US" sz="1800" dirty="0">
                <a:gradFill>
                  <a:gsLst>
                    <a:gs pos="2917">
                      <a:schemeClr val="tx1"/>
                    </a:gs>
                    <a:gs pos="30000">
                      <a:schemeClr val="tx1"/>
                    </a:gs>
                  </a:gsLst>
                  <a:lin ang="5400000" scaled="0"/>
                </a:gradFill>
              </a:rPr>
              <a:t>Formalize online social engagement</a:t>
            </a:r>
          </a:p>
        </p:txBody>
      </p:sp>
      <p:sp>
        <p:nvSpPr>
          <p:cNvPr id="11" name="TextBox 10">
            <a:extLst>
              <a:ext uri="{FF2B5EF4-FFF2-40B4-BE49-F238E27FC236}">
                <a16:creationId xmlns:a16="http://schemas.microsoft.com/office/drawing/2014/main" id="{5965F35D-1027-4535-B864-E2F461241028}"/>
              </a:ext>
            </a:extLst>
          </p:cNvPr>
          <p:cNvSpPr txBox="1"/>
          <p:nvPr/>
        </p:nvSpPr>
        <p:spPr>
          <a:xfrm>
            <a:off x="6025076" y="4893066"/>
            <a:ext cx="5578662" cy="1044068"/>
          </a:xfrm>
          <a:prstGeom prst="rect">
            <a:avLst/>
          </a:prstGeom>
          <a:noFill/>
        </p:spPr>
        <p:txBody>
          <a:bodyPr wrap="square" lIns="0" tIns="0" rIns="0" bIns="0" rtlCol="0">
            <a:spAutoFit/>
          </a:bodyPr>
          <a:lstStyle/>
          <a:p>
            <a:pPr algn="l">
              <a:lnSpc>
                <a:spcPct val="110000"/>
              </a:lnSpc>
              <a:spcBef>
                <a:spcPts val="600"/>
              </a:spcBef>
              <a:spcAft>
                <a:spcPts val="600"/>
              </a:spcAft>
            </a:pPr>
            <a:r>
              <a:rPr lang="en-US" sz="1800" dirty="0">
                <a:gradFill>
                  <a:gsLst>
                    <a:gs pos="2917">
                      <a:schemeClr val="tx1"/>
                    </a:gs>
                    <a:gs pos="30000">
                      <a:schemeClr val="tx1"/>
                    </a:gs>
                  </a:gsLst>
                  <a:lin ang="5400000" scaled="0"/>
                </a:gradFill>
              </a:rPr>
              <a:t>Encourage champions to support work/life balance</a:t>
            </a:r>
          </a:p>
          <a:p>
            <a:pPr algn="l">
              <a:lnSpc>
                <a:spcPct val="110000"/>
              </a:lnSpc>
              <a:spcBef>
                <a:spcPts val="600"/>
              </a:spcBef>
              <a:spcAft>
                <a:spcPts val="600"/>
              </a:spcAft>
            </a:pPr>
            <a:r>
              <a:rPr lang="en-US" sz="1800" dirty="0">
                <a:gradFill>
                  <a:gsLst>
                    <a:gs pos="2917">
                      <a:schemeClr val="tx1"/>
                    </a:gs>
                    <a:gs pos="30000">
                      <a:schemeClr val="tx1"/>
                    </a:gs>
                  </a:gsLst>
                  <a:lin ang="5400000" scaled="0"/>
                </a:gradFill>
              </a:rPr>
              <a:t>Alter meeting practices to allow for mental rest &amp; context switching</a:t>
            </a:r>
          </a:p>
        </p:txBody>
      </p:sp>
      <p:pic>
        <p:nvPicPr>
          <p:cNvPr id="5" name="Picture 4">
            <a:extLst>
              <a:ext uri="{FF2B5EF4-FFF2-40B4-BE49-F238E27FC236}">
                <a16:creationId xmlns:a16="http://schemas.microsoft.com/office/drawing/2014/main" id="{C4DF6339-03BA-4313-A5EA-8A8EC65BE0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8263" y="1576418"/>
            <a:ext cx="5093208" cy="3120760"/>
          </a:xfrm>
          <a:prstGeom prst="rect">
            <a:avLst/>
          </a:prstGeom>
        </p:spPr>
      </p:pic>
      <p:pic>
        <p:nvPicPr>
          <p:cNvPr id="10" name="Picture 9">
            <a:extLst>
              <a:ext uri="{FF2B5EF4-FFF2-40B4-BE49-F238E27FC236}">
                <a16:creationId xmlns:a16="http://schemas.microsoft.com/office/drawing/2014/main" id="{D55CE31C-6EE8-4E96-8D95-2C3114A771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25075" y="1578827"/>
            <a:ext cx="5578662" cy="3118351"/>
          </a:xfrm>
          <a:prstGeom prst="rect">
            <a:avLst/>
          </a:prstGeom>
        </p:spPr>
      </p:pic>
      <p:sp>
        <p:nvSpPr>
          <p:cNvPr id="3" name="TextBox 2">
            <a:extLst>
              <a:ext uri="{FF2B5EF4-FFF2-40B4-BE49-F238E27FC236}">
                <a16:creationId xmlns:a16="http://schemas.microsoft.com/office/drawing/2014/main" id="{FEFEE6E8-D5B3-45CB-A41D-176769C125C7}"/>
              </a:ext>
            </a:extLst>
          </p:cNvPr>
          <p:cNvSpPr txBox="1"/>
          <p:nvPr/>
        </p:nvSpPr>
        <p:spPr>
          <a:xfrm>
            <a:off x="0" y="6217920"/>
            <a:ext cx="12192000" cy="640080"/>
          </a:xfrm>
          <a:prstGeom prst="rect">
            <a:avLst/>
          </a:prstGeom>
          <a:solidFill>
            <a:srgbClr val="0069BA"/>
          </a:solidFill>
        </p:spPr>
        <p:txBody>
          <a:bodyPr wrap="square" lIns="0" tIns="0" rIns="0" bIns="0" rtlCol="0" anchor="ctr">
            <a:noAutofit/>
          </a:bodyPr>
          <a:lstStyle/>
          <a:p>
            <a:pPr algn="ctr"/>
            <a:r>
              <a:rPr lang="en-US" sz="2800" dirty="0">
                <a:solidFill>
                  <a:schemeClr val="bg1"/>
                </a:solidFill>
              </a:rPr>
              <a:t>Learn more at https://adoption.microsoft.com/humansfirst</a:t>
            </a:r>
          </a:p>
        </p:txBody>
      </p:sp>
      <p:sp>
        <p:nvSpPr>
          <p:cNvPr id="4" name="Title 3">
            <a:extLst>
              <a:ext uri="{FF2B5EF4-FFF2-40B4-BE49-F238E27FC236}">
                <a16:creationId xmlns:a16="http://schemas.microsoft.com/office/drawing/2014/main" id="{2415C2FA-66AF-4978-8954-044BF2619C44}"/>
              </a:ext>
            </a:extLst>
          </p:cNvPr>
          <p:cNvSpPr>
            <a:spLocks noGrp="1"/>
          </p:cNvSpPr>
          <p:nvPr>
            <p:ph type="title"/>
          </p:nvPr>
        </p:nvSpPr>
        <p:spPr>
          <a:xfrm>
            <a:off x="588263" y="457200"/>
            <a:ext cx="11018520" cy="861774"/>
          </a:xfrm>
        </p:spPr>
        <p:txBody>
          <a:bodyPr/>
          <a:lstStyle/>
          <a:p>
            <a:r>
              <a:rPr lang="en-US" dirty="0"/>
              <a:t>#HumansFirst</a:t>
            </a:r>
            <a:br>
              <a:rPr lang="en-US" dirty="0"/>
            </a:br>
            <a:r>
              <a:rPr lang="en-US" sz="2000" dirty="0"/>
              <a:t>Prioritizing the health and well being of employees</a:t>
            </a:r>
            <a:endParaRPr lang="en-US" dirty="0"/>
          </a:p>
        </p:txBody>
      </p:sp>
    </p:spTree>
    <p:extLst>
      <p:ext uri="{BB962C8B-B14F-4D97-AF65-F5344CB8AC3E}">
        <p14:creationId xmlns:p14="http://schemas.microsoft.com/office/powerpoint/2010/main" val="4451358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F12A5-CBED-4C2F-BA51-1CEFF89E6AA0}"/>
              </a:ext>
            </a:extLst>
          </p:cNvPr>
          <p:cNvSpPr>
            <a:spLocks noGrp="1"/>
          </p:cNvSpPr>
          <p:nvPr>
            <p:ph type="title"/>
          </p:nvPr>
        </p:nvSpPr>
        <p:spPr/>
        <p:txBody>
          <a:bodyPr/>
          <a:lstStyle/>
          <a:p>
            <a:r>
              <a:rPr lang="en-US" dirty="0"/>
              <a:t>Skills required to drive adoption</a:t>
            </a:r>
          </a:p>
        </p:txBody>
      </p:sp>
      <p:grpSp>
        <p:nvGrpSpPr>
          <p:cNvPr id="14" name="Group 13" descr="Skills required to drive adoption">
            <a:extLst>
              <a:ext uri="{FF2B5EF4-FFF2-40B4-BE49-F238E27FC236}">
                <a16:creationId xmlns:a16="http://schemas.microsoft.com/office/drawing/2014/main" id="{DDBC30F5-FE55-40A8-8A9A-9607F37E967E}"/>
              </a:ext>
            </a:extLst>
          </p:cNvPr>
          <p:cNvGrpSpPr/>
          <p:nvPr/>
        </p:nvGrpSpPr>
        <p:grpSpPr>
          <a:xfrm>
            <a:off x="588263" y="1756062"/>
            <a:ext cx="11018520" cy="3231574"/>
            <a:chOff x="291897" y="1278543"/>
            <a:chExt cx="11085293" cy="4684483"/>
          </a:xfrm>
          <a:solidFill>
            <a:schemeClr val="accent6"/>
          </a:solidFill>
        </p:grpSpPr>
        <p:sp>
          <p:nvSpPr>
            <p:cNvPr id="15" name="Rectangle 14">
              <a:extLst>
                <a:ext uri="{FF2B5EF4-FFF2-40B4-BE49-F238E27FC236}">
                  <a16:creationId xmlns:a16="http://schemas.microsoft.com/office/drawing/2014/main" id="{036CBD7E-6C9E-493D-B8E8-6738ACACAC40}"/>
                </a:ext>
              </a:extLst>
            </p:cNvPr>
            <p:cNvSpPr/>
            <p:nvPr/>
          </p:nvSpPr>
          <p:spPr bwMode="auto">
            <a:xfrm>
              <a:off x="4027000" y="1283945"/>
              <a:ext cx="3615086" cy="22607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Business </a:t>
              </a:r>
              <a:b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acumen</a:t>
              </a:r>
            </a:p>
          </p:txBody>
        </p:sp>
        <p:sp>
          <p:nvSpPr>
            <p:cNvPr id="16" name="Rectangle 15">
              <a:extLst>
                <a:ext uri="{FF2B5EF4-FFF2-40B4-BE49-F238E27FC236}">
                  <a16:creationId xmlns:a16="http://schemas.microsoft.com/office/drawing/2014/main" id="{11035297-1874-405D-8BE8-7F09EC09931D}"/>
                </a:ext>
              </a:extLst>
            </p:cNvPr>
            <p:cNvSpPr/>
            <p:nvPr/>
          </p:nvSpPr>
          <p:spPr bwMode="auto">
            <a:xfrm>
              <a:off x="291897" y="1278545"/>
              <a:ext cx="3615086" cy="22607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Organizational development</a:t>
              </a:r>
            </a:p>
          </p:txBody>
        </p:sp>
        <p:sp>
          <p:nvSpPr>
            <p:cNvPr id="17" name="Rectangle 16">
              <a:extLst>
                <a:ext uri="{FF2B5EF4-FFF2-40B4-BE49-F238E27FC236}">
                  <a16:creationId xmlns:a16="http://schemas.microsoft.com/office/drawing/2014/main" id="{E26EA759-C75E-4C4D-86D6-222EED28890D}"/>
                </a:ext>
              </a:extLst>
            </p:cNvPr>
            <p:cNvSpPr/>
            <p:nvPr/>
          </p:nvSpPr>
          <p:spPr bwMode="auto">
            <a:xfrm>
              <a:off x="291897" y="3702307"/>
              <a:ext cx="3615086" cy="2260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Marketing and communications</a:t>
              </a:r>
            </a:p>
          </p:txBody>
        </p:sp>
        <p:sp>
          <p:nvSpPr>
            <p:cNvPr id="18" name="Rectangle 17">
              <a:extLst>
                <a:ext uri="{FF2B5EF4-FFF2-40B4-BE49-F238E27FC236}">
                  <a16:creationId xmlns:a16="http://schemas.microsoft.com/office/drawing/2014/main" id="{D28C2EAE-BB2D-487F-B4D2-7AC4EC883A5F}"/>
                </a:ext>
              </a:extLst>
            </p:cNvPr>
            <p:cNvSpPr/>
            <p:nvPr/>
          </p:nvSpPr>
          <p:spPr bwMode="auto">
            <a:xfrm>
              <a:off x="7762104" y="1278543"/>
              <a:ext cx="3615086" cy="2260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Technical competence</a:t>
              </a:r>
            </a:p>
          </p:txBody>
        </p:sp>
        <p:sp>
          <p:nvSpPr>
            <p:cNvPr id="19" name="Rectangle 18">
              <a:extLst>
                <a:ext uri="{FF2B5EF4-FFF2-40B4-BE49-F238E27FC236}">
                  <a16:creationId xmlns:a16="http://schemas.microsoft.com/office/drawing/2014/main" id="{4700D08F-B1A5-4D1A-BA5F-BA67E6369B70}"/>
                </a:ext>
              </a:extLst>
            </p:cNvPr>
            <p:cNvSpPr/>
            <p:nvPr/>
          </p:nvSpPr>
          <p:spPr bwMode="auto">
            <a:xfrm>
              <a:off x="4026999" y="3702307"/>
              <a:ext cx="3615086" cy="2260719"/>
            </a:xfrm>
            <a:prstGeom prst="rect">
              <a:avLst/>
            </a:prstGeom>
            <a:solidFill>
              <a:srgbClr val="01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Portfolio management</a:t>
              </a:r>
            </a:p>
          </p:txBody>
        </p:sp>
        <p:sp>
          <p:nvSpPr>
            <p:cNvPr id="20" name="Rectangle 19">
              <a:extLst>
                <a:ext uri="{FF2B5EF4-FFF2-40B4-BE49-F238E27FC236}">
                  <a16:creationId xmlns:a16="http://schemas.microsoft.com/office/drawing/2014/main" id="{2BD4A7B8-F127-4937-A2A3-14D4BA07EC97}"/>
                </a:ext>
              </a:extLst>
            </p:cNvPr>
            <p:cNvSpPr/>
            <p:nvPr/>
          </p:nvSpPr>
          <p:spPr bwMode="auto">
            <a:xfrm>
              <a:off x="7762104" y="3702307"/>
              <a:ext cx="3615086" cy="2260719"/>
            </a:xfrm>
            <a:prstGeom prst="rect">
              <a:avLst/>
            </a:prstGeom>
            <a:solidFill>
              <a:srgbClr val="01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Leadership</a:t>
              </a:r>
              <a:br>
                <a:rPr kumimoji="0" lang="en-US" sz="2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capability</a:t>
              </a:r>
            </a:p>
          </p:txBody>
        </p:sp>
      </p:grpSp>
    </p:spTree>
    <p:extLst>
      <p:ext uri="{BB962C8B-B14F-4D97-AF65-F5344CB8AC3E}">
        <p14:creationId xmlns:p14="http://schemas.microsoft.com/office/powerpoint/2010/main" val="302315381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26" title="Photograph">
            <a:extLst>
              <a:ext uri="{FF2B5EF4-FFF2-40B4-BE49-F238E27FC236}">
                <a16:creationId xmlns:a16="http://schemas.microsoft.com/office/drawing/2014/main" id="{0704A0D3-042E-4A6F-9395-45875096B5CB}"/>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1319" r="19437"/>
          <a:stretch/>
        </p:blipFill>
        <p:spPr>
          <a:xfrm>
            <a:off x="6096000" y="0"/>
            <a:ext cx="6096000" cy="6858000"/>
          </a:xfrm>
          <a:prstGeom prst="rect">
            <a:avLst/>
          </a:prstGeom>
        </p:spPr>
      </p:pic>
      <p:pic>
        <p:nvPicPr>
          <p:cNvPr id="19" name="Picture 18" title="Graphical element">
            <a:extLst>
              <a:ext uri="{FF2B5EF4-FFF2-40B4-BE49-F238E27FC236}">
                <a16:creationId xmlns:a16="http://schemas.microsoft.com/office/drawing/2014/main" id="{1983A712-5BEC-C64F-BFCD-1005FE9E7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58" y="3203639"/>
            <a:ext cx="978104" cy="884056"/>
          </a:xfrm>
          <a:prstGeom prst="rect">
            <a:avLst/>
          </a:prstGeom>
        </p:spPr>
      </p:pic>
      <p:sp>
        <p:nvSpPr>
          <p:cNvPr id="2" name="TextBox 1">
            <a:extLst>
              <a:ext uri="{FF2B5EF4-FFF2-40B4-BE49-F238E27FC236}">
                <a16:creationId xmlns:a16="http://schemas.microsoft.com/office/drawing/2014/main" id="{C3506EBD-B637-495C-A33A-95D319254A9A}"/>
              </a:ext>
            </a:extLst>
          </p:cNvPr>
          <p:cNvSpPr txBox="1"/>
          <p:nvPr/>
        </p:nvSpPr>
        <p:spPr>
          <a:xfrm>
            <a:off x="588263" y="5770129"/>
            <a:ext cx="5030946" cy="750847"/>
          </a:xfrm>
          <a:prstGeom prst="rect">
            <a:avLst/>
          </a:prstGeom>
          <a:solidFill>
            <a:schemeClr val="accent1"/>
          </a:solidFill>
        </p:spPr>
        <p:txBody>
          <a:bodyPr wrap="square" lIns="182880" tIns="146304" rIns="182880" bIns="146304" rtlCol="0">
            <a:spAutoFit/>
          </a:bodyPr>
          <a:lstStyle/>
          <a:p>
            <a:pPr>
              <a:lnSpc>
                <a:spcPct val="110000"/>
              </a:lnSpc>
              <a:spcAft>
                <a:spcPts val="600"/>
              </a:spcAft>
            </a:pPr>
            <a:r>
              <a:rPr lang="en-US" sz="1400" dirty="0">
                <a:solidFill>
                  <a:schemeClr val="bg1"/>
                </a:solidFill>
                <a:latin typeface="+mj-lt"/>
              </a:rPr>
              <a:t>Join the free Microsoft 365 Champion program at </a:t>
            </a:r>
            <a:r>
              <a:rPr lang="en-US" sz="1400" dirty="0">
                <a:solidFill>
                  <a:schemeClr val="bg1"/>
                </a:solidFill>
                <a:latin typeface="+mj-lt"/>
                <a:hlinkClick r:id="rId6">
                  <a:extLst>
                    <a:ext uri="{A12FA001-AC4F-418D-AE19-62706E023703}">
                      <ahyp:hlinkClr xmlns:ahyp="http://schemas.microsoft.com/office/drawing/2018/hyperlinkcolor" val="tx"/>
                    </a:ext>
                  </a:extLst>
                </a:hlinkClick>
              </a:rPr>
              <a:t>https://adoption.microsoft.com/become-a-champion</a:t>
            </a:r>
            <a:endParaRPr lang="en-US" sz="1400" dirty="0">
              <a:solidFill>
                <a:schemeClr val="bg1"/>
              </a:solidFill>
              <a:latin typeface="+mj-lt"/>
            </a:endParaRPr>
          </a:p>
        </p:txBody>
      </p:sp>
      <p:sp>
        <p:nvSpPr>
          <p:cNvPr id="6" name="Title 5">
            <a:extLst>
              <a:ext uri="{FF2B5EF4-FFF2-40B4-BE49-F238E27FC236}">
                <a16:creationId xmlns:a16="http://schemas.microsoft.com/office/drawing/2014/main" id="{3BBAE00D-9C1E-4899-BB13-A149D67D55C2}"/>
              </a:ext>
            </a:extLst>
          </p:cNvPr>
          <p:cNvSpPr>
            <a:spLocks noGrp="1"/>
          </p:cNvSpPr>
          <p:nvPr>
            <p:ph type="title"/>
          </p:nvPr>
        </p:nvSpPr>
        <p:spPr/>
        <p:txBody>
          <a:bodyPr/>
          <a:lstStyle/>
          <a:p>
            <a:r>
              <a:rPr lang="en-US" dirty="0"/>
              <a:t>Who are Champions?</a:t>
            </a:r>
          </a:p>
        </p:txBody>
      </p:sp>
      <p:sp>
        <p:nvSpPr>
          <p:cNvPr id="28" name="TextBox 27">
            <a:extLst>
              <a:ext uri="{FF2B5EF4-FFF2-40B4-BE49-F238E27FC236}">
                <a16:creationId xmlns:a16="http://schemas.microsoft.com/office/drawing/2014/main" id="{F3534781-BBB9-4AFE-B8D7-651AAE63BA97}"/>
              </a:ext>
            </a:extLst>
          </p:cNvPr>
          <p:cNvSpPr txBox="1"/>
          <p:nvPr/>
        </p:nvSpPr>
        <p:spPr>
          <a:xfrm>
            <a:off x="6095999" y="4619818"/>
            <a:ext cx="6096000" cy="1876371"/>
          </a:xfrm>
          <a:prstGeom prst="rect">
            <a:avLst/>
          </a:prstGeom>
          <a:noFill/>
        </p:spPr>
        <p:txBody>
          <a:bodyPr wrap="square" lIns="182854" tIns="146284" rIns="182854" bIns="146284" rtlCol="0">
            <a:spAutoFit/>
          </a:bodyPr>
          <a:lstStyle/>
          <a:p>
            <a:pPr defTabSz="914379">
              <a:lnSpc>
                <a:spcPts val="2500"/>
              </a:lnSpc>
              <a:spcAft>
                <a:spcPts val="600"/>
              </a:spcAft>
              <a:defRPr/>
            </a:pPr>
            <a:r>
              <a:rPr lang="en-US" sz="1800" dirty="0">
                <a:latin typeface="+mj-lt"/>
                <a:cs typeface="Segoe UI" panose="020B0502040204020203" pitchFamily="34" charset="0"/>
              </a:rPr>
              <a:t>“We connect with an adoption champion in each business unit, who sends out weekly emails on Office 365. Each Office 365 tool has core benefits and by taking users on a smooth journey through them, we are able to unlock the value in each one.”</a:t>
            </a:r>
          </a:p>
        </p:txBody>
      </p:sp>
      <p:sp>
        <p:nvSpPr>
          <p:cNvPr id="29" name="Rectangle 28">
            <a:extLst>
              <a:ext uri="{FF2B5EF4-FFF2-40B4-BE49-F238E27FC236}">
                <a16:creationId xmlns:a16="http://schemas.microsoft.com/office/drawing/2014/main" id="{17D9B602-5F1B-4742-ABFA-0B28D04429BF}"/>
              </a:ext>
            </a:extLst>
          </p:cNvPr>
          <p:cNvSpPr/>
          <p:nvPr/>
        </p:nvSpPr>
        <p:spPr>
          <a:xfrm>
            <a:off x="588263" y="1145781"/>
            <a:ext cx="5243129" cy="4206173"/>
          </a:xfrm>
          <a:prstGeom prst="rect">
            <a:avLst/>
          </a:prstGeom>
        </p:spPr>
        <p:txBody>
          <a:bodyPr wrap="square" lIns="0" tIns="0" rIns="90000" bIns="90000" anchor="t">
            <a:spAutoFit/>
          </a:bodyPr>
          <a:lstStyle/>
          <a:p>
            <a:pPr defTabSz="914411">
              <a:lnSpc>
                <a:spcPct val="110000"/>
              </a:lnSpc>
              <a:spcBef>
                <a:spcPts val="600"/>
              </a:spcBef>
              <a:defRPr/>
            </a:pPr>
            <a:r>
              <a:rPr lang="en-US" sz="1600" dirty="0">
                <a:ln w="3175">
                  <a:noFill/>
                </a:ln>
                <a:cs typeface="Segoe UI Semilight"/>
              </a:rPr>
              <a:t>Champions evangelize and help train their teams on the new ways of working. </a:t>
            </a:r>
          </a:p>
          <a:p>
            <a:pPr defTabSz="914411">
              <a:lnSpc>
                <a:spcPct val="110000"/>
              </a:lnSpc>
              <a:spcBef>
                <a:spcPts val="600"/>
              </a:spcBef>
              <a:defRPr/>
            </a:pPr>
            <a:r>
              <a:rPr lang="en-US" sz="1600" dirty="0">
                <a:ln w="3175">
                  <a:noFill/>
                </a:ln>
                <a:cs typeface="Segoe UI Semilight"/>
              </a:rPr>
              <a:t>They build awareness, understanding, and engagement throughout the community. </a:t>
            </a:r>
          </a:p>
          <a:p>
            <a:pPr defTabSz="914411">
              <a:lnSpc>
                <a:spcPct val="110000"/>
              </a:lnSpc>
              <a:spcBef>
                <a:spcPts val="600"/>
              </a:spcBef>
              <a:defRPr/>
            </a:pPr>
            <a:r>
              <a:rPr lang="en-US" sz="1600" dirty="0">
                <a:cs typeface="Segoe UI Semilight"/>
              </a:rPr>
              <a:t>Champions will:</a:t>
            </a:r>
            <a:endParaRPr lang="en-US" sz="1600" dirty="0"/>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Create the groundswell of enthusiasm that grows adoption.</a:t>
            </a:r>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Build a circle of influence among their teams.</a:t>
            </a:r>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Bring the new ways of working to life across teams.</a:t>
            </a:r>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Identify business challenges and possible solutions.</a:t>
            </a:r>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Provide feedback to the project team and sponsors.</a:t>
            </a:r>
          </a:p>
          <a:p>
            <a:pPr marL="171450" indent="-171450" defTabSz="914411">
              <a:lnSpc>
                <a:spcPct val="110000"/>
              </a:lnSpc>
              <a:spcBef>
                <a:spcPts val="600"/>
              </a:spcBef>
              <a:buFont typeface="Arial" panose="020B0604020202020204" pitchFamily="34" charset="0"/>
              <a:buChar char="•"/>
              <a:defRPr/>
            </a:pPr>
            <a:r>
              <a:rPr lang="en-US" sz="1600" dirty="0">
                <a:cs typeface="Segoe UI Semilight"/>
              </a:rPr>
              <a:t>Reduce strain on core project team through active, ongoing engagement.</a:t>
            </a:r>
          </a:p>
        </p:txBody>
      </p:sp>
      <p:sp>
        <p:nvSpPr>
          <p:cNvPr id="32" name="Rectangle 31">
            <a:extLst>
              <a:ext uri="{FF2B5EF4-FFF2-40B4-BE49-F238E27FC236}">
                <a16:creationId xmlns:a16="http://schemas.microsoft.com/office/drawing/2014/main" id="{5D227904-1082-4931-9BD8-642D22040B23}"/>
              </a:ext>
            </a:extLst>
          </p:cNvPr>
          <p:cNvSpPr/>
          <p:nvPr/>
        </p:nvSpPr>
        <p:spPr>
          <a:xfrm>
            <a:off x="8668930" y="6283823"/>
            <a:ext cx="3046280" cy="424732"/>
          </a:xfrm>
          <a:prstGeom prst="rect">
            <a:avLst/>
          </a:prstGeom>
        </p:spPr>
        <p:txBody>
          <a:bodyPr wrap="square">
            <a:spAutoFit/>
          </a:bodyPr>
          <a:lstStyle/>
          <a:p>
            <a:pPr algn="r" defTabSz="914379">
              <a:lnSpc>
                <a:spcPct val="90000"/>
              </a:lnSpc>
              <a:spcAft>
                <a:spcPts val="588"/>
              </a:spcAft>
              <a:defRPr/>
            </a:pPr>
            <a:r>
              <a:rPr lang="en-US" sz="1200" dirty="0">
                <a:latin typeface="+mj-lt"/>
              </a:rPr>
              <a:t>Nick </a:t>
            </a:r>
            <a:r>
              <a:rPr lang="en-US" sz="1200" dirty="0" err="1">
                <a:latin typeface="+mj-lt"/>
              </a:rPr>
              <a:t>Lamshed</a:t>
            </a:r>
            <a:br>
              <a:rPr lang="en-US" sz="1200" dirty="0">
                <a:latin typeface="+mj-lt"/>
              </a:rPr>
            </a:br>
            <a:r>
              <a:rPr lang="en-US" sz="1200" dirty="0">
                <a:latin typeface="+mj-lt"/>
              </a:rPr>
              <a:t>Change Consultant, Qantas</a:t>
            </a:r>
          </a:p>
        </p:txBody>
      </p:sp>
    </p:spTree>
    <p:extLst>
      <p:ext uri="{BB962C8B-B14F-4D97-AF65-F5344CB8AC3E}">
        <p14:creationId xmlns:p14="http://schemas.microsoft.com/office/powerpoint/2010/main" val="27742143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 sustainable champions community</a:t>
            </a:r>
          </a:p>
        </p:txBody>
      </p:sp>
      <p:sp>
        <p:nvSpPr>
          <p:cNvPr id="4" name="Rectangle 3"/>
          <p:cNvSpPr/>
          <p:nvPr/>
        </p:nvSpPr>
        <p:spPr>
          <a:xfrm>
            <a:off x="588262" y="1378540"/>
            <a:ext cx="5702949" cy="405445"/>
          </a:xfrm>
          <a:prstGeom prst="rect">
            <a:avLst/>
          </a:prstGeom>
        </p:spPr>
        <p:txBody>
          <a:bodyPr wrap="square" lIns="0">
            <a:spAutoFit/>
          </a:bodyPr>
          <a:lstStyle/>
          <a:p>
            <a:pPr marL="0" lvl="1" defTabSz="913826" fontAlgn="base">
              <a:lnSpc>
                <a:spcPct val="110000"/>
              </a:lnSpc>
              <a:spcBef>
                <a:spcPts val="600"/>
              </a:spcBef>
              <a:spcAft>
                <a:spcPts val="300"/>
              </a:spcAft>
              <a:buClr>
                <a:srgbClr val="DC3C00"/>
              </a:buClr>
            </a:pPr>
            <a:r>
              <a:rPr lang="en-US" sz="1961" dirty="0">
                <a:ln w="3175">
                  <a:noFill/>
                </a:ln>
                <a:latin typeface="+mj-lt"/>
                <a:cs typeface="Segoe UI Semilight" panose="020B0402040204020203" pitchFamily="34" charset="0"/>
              </a:rPr>
              <a:t>Champions:</a:t>
            </a:r>
          </a:p>
        </p:txBody>
      </p:sp>
      <p:sp>
        <p:nvSpPr>
          <p:cNvPr id="18" name="Rectangle 17"/>
          <p:cNvSpPr/>
          <p:nvPr/>
        </p:nvSpPr>
        <p:spPr>
          <a:xfrm>
            <a:off x="1136207" y="1942900"/>
            <a:ext cx="8128373"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dirty="0">
                <a:ea typeface="Segoe UI" pitchFamily="34" charset="0"/>
                <a:cs typeface="Segoe UI" pitchFamily="34" charset="0"/>
              </a:rPr>
              <a:t>Should be formally trained to increase their depth and breadth of knowledge.</a:t>
            </a:r>
          </a:p>
        </p:txBody>
      </p:sp>
      <p:sp>
        <p:nvSpPr>
          <p:cNvPr id="22" name="Rectangle 21"/>
          <p:cNvSpPr/>
          <p:nvPr/>
        </p:nvSpPr>
        <p:spPr>
          <a:xfrm>
            <a:off x="1136207" y="2760009"/>
            <a:ext cx="8128373"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dirty="0">
                <a:ea typeface="Segoe UI" pitchFamily="34" charset="0"/>
                <a:cs typeface="Segoe UI" pitchFamily="34" charset="0"/>
              </a:rPr>
              <a:t>Should be encouraged and empowered to guide, teach, and train their peers.</a:t>
            </a:r>
          </a:p>
        </p:txBody>
      </p:sp>
      <p:sp>
        <p:nvSpPr>
          <p:cNvPr id="24" name="Rectangle 23"/>
          <p:cNvSpPr/>
          <p:nvPr/>
        </p:nvSpPr>
        <p:spPr>
          <a:xfrm>
            <a:off x="1148853" y="3577118"/>
            <a:ext cx="9085612"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a:ea typeface="Segoe UI" pitchFamily="34" charset="0"/>
                <a:cs typeface="Segoe UI" pitchFamily="34" charset="0"/>
              </a:rPr>
              <a:t>Need consistent positive reinforcement that affirms the impact of their efforts.</a:t>
            </a:r>
          </a:p>
        </p:txBody>
      </p:sp>
      <p:sp>
        <p:nvSpPr>
          <p:cNvPr id="26" name="Rectangle 25"/>
          <p:cNvSpPr/>
          <p:nvPr/>
        </p:nvSpPr>
        <p:spPr>
          <a:xfrm>
            <a:off x="1148852" y="4394226"/>
            <a:ext cx="8692394"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dirty="0">
                <a:ea typeface="Segoe UI" pitchFamily="34" charset="0"/>
                <a:cs typeface="Segoe UI" pitchFamily="34" charset="0"/>
              </a:rPr>
              <a:t>Need a clear plan upon which to execute.</a:t>
            </a:r>
          </a:p>
        </p:txBody>
      </p:sp>
      <p:sp>
        <p:nvSpPr>
          <p:cNvPr id="42" name="Oval 41"/>
          <p:cNvSpPr/>
          <p:nvPr/>
        </p:nvSpPr>
        <p:spPr bwMode="auto">
          <a:xfrm>
            <a:off x="578823" y="2009745"/>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dirty="0">
                <a:gradFill>
                  <a:gsLst>
                    <a:gs pos="0">
                      <a:srgbClr val="FFFFFF"/>
                    </a:gs>
                    <a:gs pos="100000">
                      <a:srgbClr val="FFFFFF"/>
                    </a:gs>
                  </a:gsLst>
                  <a:lin ang="5400000" scaled="0"/>
                </a:gradFill>
                <a:ea typeface="Segoe UI" pitchFamily="34" charset="0"/>
                <a:cs typeface="Segoe UI" pitchFamily="34" charset="0"/>
              </a:rPr>
              <a:t>1</a:t>
            </a:r>
          </a:p>
        </p:txBody>
      </p:sp>
      <p:sp>
        <p:nvSpPr>
          <p:cNvPr id="43" name="Oval 42"/>
          <p:cNvSpPr/>
          <p:nvPr/>
        </p:nvSpPr>
        <p:spPr bwMode="auto">
          <a:xfrm>
            <a:off x="578823" y="2827404"/>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2</a:t>
            </a:r>
          </a:p>
        </p:txBody>
      </p:sp>
      <p:sp>
        <p:nvSpPr>
          <p:cNvPr id="44" name="Oval 43"/>
          <p:cNvSpPr/>
          <p:nvPr/>
        </p:nvSpPr>
        <p:spPr bwMode="auto">
          <a:xfrm>
            <a:off x="578823" y="3645063"/>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3</a:t>
            </a:r>
          </a:p>
        </p:txBody>
      </p:sp>
      <p:sp>
        <p:nvSpPr>
          <p:cNvPr id="45" name="Oval 44"/>
          <p:cNvSpPr/>
          <p:nvPr/>
        </p:nvSpPr>
        <p:spPr bwMode="auto">
          <a:xfrm>
            <a:off x="578823" y="4462721"/>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4</a:t>
            </a:r>
          </a:p>
        </p:txBody>
      </p:sp>
      <p:sp>
        <p:nvSpPr>
          <p:cNvPr id="23" name="Rectangle 22">
            <a:extLst>
              <a:ext uri="{C183D7F6-B498-43B3-948B-1728B52AA6E4}">
                <adec:decorative xmlns:adec="http://schemas.microsoft.com/office/drawing/2017/decorative" val="1"/>
              </a:ext>
            </a:extLst>
          </p:cNvPr>
          <p:cNvSpPr/>
          <p:nvPr/>
        </p:nvSpPr>
        <p:spPr bwMode="auto">
          <a:xfrm>
            <a:off x="9331837" y="0"/>
            <a:ext cx="2860163" cy="685751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44821" bIns="44821" numCol="1" spcCol="0" rtlCol="0" fromWordArt="0" anchor="t" anchorCtr="0" forceAA="0" compatLnSpc="1">
            <a:prstTxWarp prst="textNoShape">
              <a:avLst/>
            </a:prstTxWarp>
            <a:noAutofit/>
          </a:bodyPr>
          <a:lstStyle/>
          <a:p>
            <a:pPr defTabSz="896091" fontAlgn="base">
              <a:spcBef>
                <a:spcPct val="0"/>
              </a:spcBef>
              <a:spcAft>
                <a:spcPct val="0"/>
              </a:spcAft>
            </a:pPr>
            <a:endParaRPr lang="en-US" sz="3529" kern="0" dirty="0">
              <a:gradFill>
                <a:gsLst>
                  <a:gs pos="92623">
                    <a:srgbClr val="D83B01"/>
                  </a:gs>
                  <a:gs pos="79508">
                    <a:srgbClr val="D83B01"/>
                  </a:gs>
                </a:gsLst>
                <a:lin ang="5400000" scaled="1"/>
              </a:gradFill>
              <a:latin typeface="Segoe UI"/>
            </a:endParaRPr>
          </a:p>
        </p:txBody>
      </p:sp>
      <p:sp>
        <p:nvSpPr>
          <p:cNvPr id="32" name="Rectangle 31"/>
          <p:cNvSpPr/>
          <p:nvPr/>
        </p:nvSpPr>
        <p:spPr>
          <a:xfrm>
            <a:off x="9331836" y="4080909"/>
            <a:ext cx="2860163" cy="1583639"/>
          </a:xfrm>
          <a:prstGeom prst="rect">
            <a:avLst/>
          </a:prstGeom>
        </p:spPr>
        <p:txBody>
          <a:bodyPr wrap="square" lIns="182880" tIns="91440" rIns="274320">
            <a:spAutoFit/>
          </a:bodyPr>
          <a:lstStyle/>
          <a:p>
            <a:pPr defTabSz="896386" fontAlgn="base">
              <a:lnSpc>
                <a:spcPct val="120000"/>
              </a:lnSpc>
              <a:spcBef>
                <a:spcPts val="392"/>
              </a:spcBef>
              <a:defRPr/>
            </a:pPr>
            <a:r>
              <a:rPr lang="en-US" sz="1800" kern="0" dirty="0">
                <a:latin typeface="+mj-lt"/>
              </a:rPr>
              <a:t>Customer story:</a:t>
            </a:r>
          </a:p>
          <a:p>
            <a:pPr defTabSz="896386" fontAlgn="base">
              <a:lnSpc>
                <a:spcPct val="120000"/>
              </a:lnSpc>
              <a:spcBef>
                <a:spcPts val="392"/>
              </a:spcBef>
              <a:defRPr/>
            </a:pPr>
            <a:r>
              <a:rPr lang="en-US" sz="1400" kern="0" dirty="0">
                <a:latin typeface="+mj-lt"/>
              </a:rPr>
              <a:t>Best Buy:</a:t>
            </a:r>
            <a:r>
              <a:rPr lang="en-US" sz="1400" kern="0" dirty="0"/>
              <a:t> The rise of the ninjas—a SharePoint 2013 user adoption story (SPC296)</a:t>
            </a:r>
          </a:p>
          <a:p>
            <a:pPr defTabSz="896386" fontAlgn="base">
              <a:lnSpc>
                <a:spcPct val="120000"/>
              </a:lnSpc>
              <a:spcBef>
                <a:spcPts val="392"/>
              </a:spcBef>
              <a:defRPr/>
            </a:pPr>
            <a:r>
              <a:rPr lang="en-US" sz="1400" kern="0" dirty="0">
                <a:hlinkClick r:id="rId3">
                  <a:extLst>
                    <a:ext uri="{A12FA001-AC4F-418D-AE19-62706E023703}">
                      <ahyp:hlinkClr xmlns:ahyp="http://schemas.microsoft.com/office/drawing/2018/hyperlinkcolor" val="tx"/>
                    </a:ext>
                  </a:extLst>
                </a:hlinkClick>
              </a:rPr>
              <a:t>http://aka.ms/bestbuyninjas</a:t>
            </a:r>
            <a:endParaRPr lang="en-US" sz="1400" kern="0" dirty="0"/>
          </a:p>
        </p:txBody>
      </p:sp>
      <p:sp>
        <p:nvSpPr>
          <p:cNvPr id="21" name="Rectangle 20"/>
          <p:cNvSpPr/>
          <p:nvPr/>
        </p:nvSpPr>
        <p:spPr>
          <a:xfrm>
            <a:off x="9331837" y="1327637"/>
            <a:ext cx="2860163" cy="2079460"/>
          </a:xfrm>
          <a:prstGeom prst="rect">
            <a:avLst/>
          </a:prstGeom>
        </p:spPr>
        <p:txBody>
          <a:bodyPr wrap="square" lIns="182880" tIns="182880" rIns="274320" bIns="89642">
            <a:spAutoFit/>
          </a:bodyPr>
          <a:lstStyle/>
          <a:p>
            <a:pPr marL="0" lvl="1">
              <a:lnSpc>
                <a:spcPct val="110000"/>
              </a:lnSpc>
              <a:spcAft>
                <a:spcPts val="333"/>
              </a:spcAft>
              <a:defRPr/>
            </a:pPr>
            <a:r>
              <a:rPr lang="en-US" sz="1800" dirty="0">
                <a:latin typeface="+mj-lt"/>
                <a:ea typeface="Segoe UI" pitchFamily="34" charset="0"/>
                <a:cs typeface="Segoe UI" pitchFamily="34" charset="0"/>
              </a:rPr>
              <a:t>Champions</a:t>
            </a:r>
            <a:r>
              <a:rPr lang="en-US" sz="1800" dirty="0">
                <a:ea typeface="Segoe UI" pitchFamily="34" charset="0"/>
                <a:cs typeface="Segoe UI" pitchFamily="34" charset="0"/>
              </a:rPr>
              <a:t> help build, grow, and sustain your Microsoft 365 rollout by evangelizing and helping their peers with the new solutions.</a:t>
            </a:r>
          </a:p>
        </p:txBody>
      </p:sp>
    </p:spTree>
    <p:extLst>
      <p:ext uri="{BB962C8B-B14F-4D97-AF65-F5344CB8AC3E}">
        <p14:creationId xmlns:p14="http://schemas.microsoft.com/office/powerpoint/2010/main" val="14893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14F3F37-E3DE-4DC6-8A45-600D1C79E7C6}"/>
              </a:ext>
              <a:ext uri="{C183D7F6-B498-43B3-948B-1728B52AA6E4}">
                <adec:decorative xmlns:adec="http://schemas.microsoft.com/office/drawing/2017/decorative" val="1"/>
              </a:ext>
            </a:extLst>
          </p:cNvPr>
          <p:cNvSpPr/>
          <p:nvPr/>
        </p:nvSpPr>
        <p:spPr bwMode="auto">
          <a:xfrm>
            <a:off x="9331837" y="0"/>
            <a:ext cx="2860163" cy="685751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44821" bIns="44821" numCol="1" spcCol="0" rtlCol="0" fromWordArt="0" anchor="t" anchorCtr="0" forceAA="0" compatLnSpc="1">
            <a:prstTxWarp prst="textNoShape">
              <a:avLst/>
            </a:prstTxWarp>
            <a:noAutofit/>
          </a:bodyPr>
          <a:lstStyle/>
          <a:p>
            <a:pPr defTabSz="896091" fontAlgn="base">
              <a:spcBef>
                <a:spcPct val="0"/>
              </a:spcBef>
              <a:spcAft>
                <a:spcPct val="0"/>
              </a:spcAft>
            </a:pPr>
            <a:endParaRPr lang="en-US" sz="3529" kern="0" dirty="0">
              <a:gradFill>
                <a:gsLst>
                  <a:gs pos="92623">
                    <a:srgbClr val="D83B01"/>
                  </a:gs>
                  <a:gs pos="79508">
                    <a:srgbClr val="D83B01"/>
                  </a:gs>
                </a:gsLst>
                <a:lin ang="5400000" scaled="1"/>
              </a:gradFill>
              <a:latin typeface="Segoe UI"/>
            </a:endParaRPr>
          </a:p>
        </p:txBody>
      </p:sp>
      <p:sp>
        <p:nvSpPr>
          <p:cNvPr id="2" name="Title 1"/>
          <p:cNvSpPr>
            <a:spLocks noGrp="1"/>
          </p:cNvSpPr>
          <p:nvPr>
            <p:ph type="title"/>
          </p:nvPr>
        </p:nvSpPr>
        <p:spPr>
          <a:xfrm>
            <a:off x="588263" y="457200"/>
            <a:ext cx="7430322" cy="1107996"/>
          </a:xfrm>
        </p:spPr>
        <p:txBody>
          <a:bodyPr/>
          <a:lstStyle/>
          <a:p>
            <a:r>
              <a:rPr lang="en-US" dirty="0"/>
              <a:t>Five steps to developing a champions community</a:t>
            </a:r>
          </a:p>
        </p:txBody>
      </p:sp>
      <p:sp>
        <p:nvSpPr>
          <p:cNvPr id="4" name="Slide Number Placeholder 3"/>
          <p:cNvSpPr>
            <a:spLocks noGrp="1"/>
          </p:cNvSpPr>
          <p:nvPr>
            <p:ph type="sldNum" sz="quarter" idx="11"/>
          </p:nvPr>
        </p:nvSpPr>
        <p:spPr/>
        <p:txBody>
          <a:bodyPr/>
          <a:lstStyle/>
          <a:p>
            <a:r>
              <a:rPr lang="en-US"/>
              <a:t> </a:t>
            </a:r>
          </a:p>
        </p:txBody>
      </p:sp>
      <p:sp>
        <p:nvSpPr>
          <p:cNvPr id="29" name="Rectangle 28"/>
          <p:cNvSpPr/>
          <p:nvPr/>
        </p:nvSpPr>
        <p:spPr>
          <a:xfrm>
            <a:off x="1135599" y="1942900"/>
            <a:ext cx="4808687"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dirty="0">
                <a:ea typeface="Segoe UI" pitchFamily="34" charset="0"/>
                <a:cs typeface="Segoe UI" pitchFamily="34" charset="0"/>
              </a:rPr>
              <a:t>Set the context.</a:t>
            </a:r>
          </a:p>
        </p:txBody>
      </p:sp>
      <p:sp>
        <p:nvSpPr>
          <p:cNvPr id="32" name="Rectangle 31"/>
          <p:cNvSpPr/>
          <p:nvPr/>
        </p:nvSpPr>
        <p:spPr>
          <a:xfrm>
            <a:off x="1135599" y="2738277"/>
            <a:ext cx="7516032"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dirty="0">
                <a:ea typeface="Segoe UI" pitchFamily="34" charset="0"/>
                <a:cs typeface="Segoe UI" pitchFamily="34" charset="0"/>
              </a:rPr>
              <a:t>Design and align the champions community to organizational objectives and vision for Microsoft 365. </a:t>
            </a:r>
          </a:p>
        </p:txBody>
      </p:sp>
      <p:sp>
        <p:nvSpPr>
          <p:cNvPr id="33" name="Rectangle 32"/>
          <p:cNvSpPr/>
          <p:nvPr/>
        </p:nvSpPr>
        <p:spPr>
          <a:xfrm>
            <a:off x="1148245" y="3533654"/>
            <a:ext cx="5374983"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a:ea typeface="Segoe UI" pitchFamily="34" charset="0"/>
                <a:cs typeface="Segoe UI" pitchFamily="34" charset="0"/>
              </a:rPr>
              <a:t>Identify champions and get buy-in.</a:t>
            </a:r>
          </a:p>
        </p:txBody>
      </p:sp>
      <p:sp>
        <p:nvSpPr>
          <p:cNvPr id="36" name="Rectangle 35"/>
          <p:cNvSpPr/>
          <p:nvPr/>
        </p:nvSpPr>
        <p:spPr>
          <a:xfrm>
            <a:off x="1148244" y="4329031"/>
            <a:ext cx="5142358"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a:ea typeface="Segoe UI" pitchFamily="34" charset="0"/>
                <a:cs typeface="Segoe UI" pitchFamily="34" charset="0"/>
              </a:rPr>
              <a:t>Build a plan with champions.</a:t>
            </a:r>
          </a:p>
        </p:txBody>
      </p:sp>
      <p:sp>
        <p:nvSpPr>
          <p:cNvPr id="46" name="Rectangle 45"/>
          <p:cNvSpPr/>
          <p:nvPr/>
        </p:nvSpPr>
        <p:spPr>
          <a:xfrm>
            <a:off x="1148244" y="5124408"/>
            <a:ext cx="5023703" cy="636462"/>
          </a:xfrm>
          <a:prstGeom prst="rect">
            <a:avLst/>
          </a:prstGeom>
        </p:spPr>
        <p:txBody>
          <a:bodyPr wrap="square" anchor="ctr" anchorCtr="0">
            <a:noAutofit/>
          </a:bodyPr>
          <a:lstStyle/>
          <a:p>
            <a:pPr marL="0" lvl="1" defTabSz="913826" fontAlgn="base">
              <a:lnSpc>
                <a:spcPct val="120000"/>
              </a:lnSpc>
              <a:spcBef>
                <a:spcPts val="600"/>
              </a:spcBef>
              <a:spcAft>
                <a:spcPts val="300"/>
              </a:spcAft>
              <a:buClr>
                <a:srgbClr val="DC3C00"/>
              </a:buClr>
            </a:pPr>
            <a:r>
              <a:rPr lang="en-US" sz="1800">
                <a:ea typeface="Segoe UI" pitchFamily="34" charset="0"/>
                <a:cs typeface="Segoe UI" pitchFamily="34" charset="0"/>
              </a:rPr>
              <a:t>Execute and iterate.</a:t>
            </a:r>
          </a:p>
        </p:txBody>
      </p:sp>
      <p:sp>
        <p:nvSpPr>
          <p:cNvPr id="52" name="Oval 51"/>
          <p:cNvSpPr/>
          <p:nvPr/>
        </p:nvSpPr>
        <p:spPr bwMode="auto">
          <a:xfrm>
            <a:off x="576072" y="5191253"/>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5</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459" r="9343"/>
          <a:stretch/>
        </p:blipFill>
        <p:spPr>
          <a:xfrm flipH="1">
            <a:off x="9331836" y="973"/>
            <a:ext cx="2860163" cy="6857027"/>
          </a:xfrm>
          <a:prstGeom prst="rect">
            <a:avLst/>
          </a:prstGeom>
        </p:spPr>
      </p:pic>
      <p:sp>
        <p:nvSpPr>
          <p:cNvPr id="23" name="Oval 22">
            <a:extLst>
              <a:ext uri="{FF2B5EF4-FFF2-40B4-BE49-F238E27FC236}">
                <a16:creationId xmlns:a16="http://schemas.microsoft.com/office/drawing/2014/main" id="{6F437F84-EBB3-4D1D-8ADF-A860ED745DE9}"/>
              </a:ext>
            </a:extLst>
          </p:cNvPr>
          <p:cNvSpPr/>
          <p:nvPr/>
        </p:nvSpPr>
        <p:spPr bwMode="auto">
          <a:xfrm>
            <a:off x="578823" y="2009745"/>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1</a:t>
            </a:r>
          </a:p>
        </p:txBody>
      </p:sp>
      <p:sp>
        <p:nvSpPr>
          <p:cNvPr id="24" name="Oval 23">
            <a:extLst>
              <a:ext uri="{FF2B5EF4-FFF2-40B4-BE49-F238E27FC236}">
                <a16:creationId xmlns:a16="http://schemas.microsoft.com/office/drawing/2014/main" id="{8DFBA5D8-E260-423F-91FB-2D4FABC7E166}"/>
              </a:ext>
            </a:extLst>
          </p:cNvPr>
          <p:cNvSpPr/>
          <p:nvPr/>
        </p:nvSpPr>
        <p:spPr bwMode="auto">
          <a:xfrm>
            <a:off x="578823" y="2827404"/>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2</a:t>
            </a:r>
          </a:p>
        </p:txBody>
      </p:sp>
      <p:sp>
        <p:nvSpPr>
          <p:cNvPr id="25" name="Oval 24">
            <a:extLst>
              <a:ext uri="{FF2B5EF4-FFF2-40B4-BE49-F238E27FC236}">
                <a16:creationId xmlns:a16="http://schemas.microsoft.com/office/drawing/2014/main" id="{C65685A9-04D4-4595-AE6D-321467C4748B}"/>
              </a:ext>
            </a:extLst>
          </p:cNvPr>
          <p:cNvSpPr/>
          <p:nvPr/>
        </p:nvSpPr>
        <p:spPr bwMode="auto">
          <a:xfrm>
            <a:off x="578823" y="3645063"/>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3</a:t>
            </a:r>
          </a:p>
        </p:txBody>
      </p:sp>
      <p:sp>
        <p:nvSpPr>
          <p:cNvPr id="26" name="Oval 25">
            <a:extLst>
              <a:ext uri="{FF2B5EF4-FFF2-40B4-BE49-F238E27FC236}">
                <a16:creationId xmlns:a16="http://schemas.microsoft.com/office/drawing/2014/main" id="{389B893D-85A0-425D-91F2-4B4A1DF8D9A0}"/>
              </a:ext>
            </a:extLst>
          </p:cNvPr>
          <p:cNvSpPr/>
          <p:nvPr/>
        </p:nvSpPr>
        <p:spPr bwMode="auto">
          <a:xfrm>
            <a:off x="578823" y="4462721"/>
            <a:ext cx="502772" cy="50277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r>
              <a:rPr lang="en-US" sz="2157">
                <a:gradFill>
                  <a:gsLst>
                    <a:gs pos="0">
                      <a:srgbClr val="FFFFFF"/>
                    </a:gs>
                    <a:gs pos="100000">
                      <a:srgbClr val="FFFFFF"/>
                    </a:gs>
                  </a:gsLst>
                  <a:lin ang="5400000" scaled="0"/>
                </a:gradFill>
                <a:ea typeface="Segoe UI" pitchFamily="34" charset="0"/>
                <a:cs typeface="Segoe UI" pitchFamily="34" charset="0"/>
              </a:rPr>
              <a:t>4</a:t>
            </a:r>
          </a:p>
        </p:txBody>
      </p:sp>
    </p:spTree>
    <p:extLst>
      <p:ext uri="{BB962C8B-B14F-4D97-AF65-F5344CB8AC3E}">
        <p14:creationId xmlns:p14="http://schemas.microsoft.com/office/powerpoint/2010/main" val="3798809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998601&quot;&gt;&lt;object type=&quot;3&quot; unique_id=&quot;998602&quot;&gt;&lt;property id=&quot;20148&quot; value=&quot;5&quot;/&gt;&lt;property id=&quot;20300&quot; value=&quot;Slide 1 - &amp;quot;Success Kit for Building a  Microsoft 365 Champion Program&amp;quot;&quot;/&gt;&lt;property id=&quot;20307&quot; value=&quot;1661&quot;/&gt;&lt;/object&gt;&lt;object type=&quot;3&quot; unique_id=&quot;998603&quot;&gt;&lt;property id=&quot;20148&quot; value=&quot;5&quot;/&gt;&lt;property id=&quot;20300&quot; value=&quot;Slide 3 - &amp;quot;The successful adoption of any service represents a change in behavior.    You are delivering more than a set of pr&quot;/&gt;&lt;property id=&quot;20307&quot; value=&quot;2053&quot;/&gt;&lt;/object&gt;&lt;object type=&quot;3&quot; unique_id=&quot;998604&quot;&gt;&lt;property id=&quot;20148&quot; value=&quot;5&quot;/&gt;&lt;property id=&quot;20300&quot; value=&quot;Slide 5 - &amp;quot;Champions drive skills and business outcomes&amp;quot;&quot;/&gt;&lt;property id=&quot;20307&quot; value=&quot;2076136364&quot;/&gt;&lt;/object&gt;&lt;object type=&quot;3&quot; unique_id=&quot;998605&quot;&gt;&lt;property id=&quot;20148&quot; value=&quot;5&quot;/&gt;&lt;property id=&quot;20300&quot; value=&quot;Slide 7 - &amp;quot;Evolving Adoption For Our Times&amp;quot;&quot;/&gt;&lt;property id=&quot;20307&quot; value=&quot;2076136365&quot;/&gt;&lt;/object&gt;&lt;object type=&quot;3&quot; unique_id=&quot;998606&quot;&gt;&lt;property id=&quot;20148&quot; value=&quot;5&quot;/&gt;&lt;property id=&quot;20300&quot; value=&quot;Slide 9&quot;/&gt;&lt;property id=&quot;20307&quot; value=&quot;2076138031&quot;/&gt;&lt;/object&gt;&lt;object type=&quot;3&quot; unique_id=&quot;998607&quot;&gt;&lt;property id=&quot;20148&quot; value=&quot;5&quot;/&gt;&lt;property id=&quot;20300&quot; value=&quot;Slide 11 - &amp;quot;Skills required to drive adoption&amp;quot;&quot;/&gt;&lt;property id=&quot;20307&quot; value=&quot;5716&quot;/&gt;&lt;/object&gt;&lt;object type=&quot;3&quot; unique_id=&quot;998608&quot;&gt;&lt;property id=&quot;20148&quot; value=&quot;5&quot;/&gt;&lt;property id=&quot;20300&quot; value=&quot;Slide 13&quot;/&gt;&lt;property id=&quot;20307&quot; value=&quot;2076136352&quot;/&gt;&lt;/object&gt;&lt;object type=&quot;3&quot; unique_id=&quot;998609&quot;&gt;&lt;property id=&quot;20148&quot; value=&quot;5&quot;/&gt;&lt;property id=&quot;20300&quot; value=&quot;Slide 15 - &amp;quot;Build a sustainable champions community&amp;quot;&quot;/&gt;&lt;property id=&quot;20307&quot; value=&quot;2076136353&quot;/&gt;&lt;/object&gt;&lt;object type=&quot;3&quot; unique_id=&quot;998610&quot;&gt;&lt;property id=&quot;20148&quot; value=&quot;5&quot;/&gt;&lt;property id=&quot;20300&quot; value=&quot;Slide 17 - &amp;quot;Five steps to developing a Champions Community&amp;quot;&quot;/&gt;&lt;property id=&quot;20307&quot; value=&quot;2076136354&quot;/&gt;&lt;/object&gt;&lt;object type=&quot;3&quot; unique_id=&quot;998611&quot;&gt;&lt;property id=&quot;20148&quot; value=&quot;5&quot;/&gt;&lt;property id=&quot;20300&quot; value=&quot;Slide 19 - &amp;quot;How do Champions fit into overall launch planning?&amp;quot;&quot;/&gt;&lt;property id=&quot;20307&quot; value=&quot;2076136355&quot;/&gt;&lt;/object&gt;&lt;object type=&quot;3&quot; unique_id=&quot;998612&quot;&gt;&lt;property id=&quot;20148&quot; value=&quot;5&quot;/&gt;&lt;property id=&quot;20300&quot; value=&quot;Slide 23 - &amp;quot;The Champions program checklist&amp;quot;&quot;/&gt;&lt;property id=&quot;20307&quot; value=&quot;2076136356&quot;/&gt;&lt;/object&gt;&lt;object type=&quot;3&quot; unique_id=&quot;998613&quot;&gt;&lt;property id=&quot;20148&quot; value=&quot;5&quot;/&gt;&lt;property id=&quot;20300&quot; value=&quot;Slide 25 - &amp;quot;Lessons from the Field&amp;quot;&quot;/&gt;&lt;property id=&quot;20307&quot; value=&quot;2076136362&quot;/&gt;&lt;/object&gt;&lt;object type=&quot;3&quot; unique_id=&quot;998614&quot;&gt;&lt;property id=&quot;20148&quot; value=&quot;5&quot;/&gt;&lt;property id=&quot;20300&quot; value=&quot;Slide 27&quot;/&gt;&lt;property id=&quot;20307&quot; value=&quot;8700&quot;/&gt;&lt;/object&gt;&lt;object type=&quot;3&quot; unique_id=&quot;998615&quot;&gt;&lt;property id=&quot;20148&quot; value=&quot;5&quot;/&gt;&lt;property id=&quot;20300&quot; value=&quot;Slide 29 - &amp;quot;Formalize Your Knowledge&amp;quot;&quot;/&gt;&lt;property id=&quot;20307&quot; value=&quot;5744&quot;/&gt;&lt;/object&gt;&lt;object type=&quot;3&quot; unique_id=&quot;998616&quot;&gt;&lt;property id=&quot;20148&quot; value=&quot;5&quot;/&gt;&lt;property id=&quot;20300&quot; value=&quot;Slide 30 - &amp;quot;Example Success Story:   Building Microsoft’s Teamwork Champions Program&amp;quot;&quot;/&gt;&lt;property id=&quot;20307&quot; value=&quot;8722&quot;/&gt;&lt;/object&gt;&lt;object type=&quot;3&quot; unique_id=&quot;998617&quot;&gt;&lt;property id=&quot;20148&quot; value=&quot;5&quot;/&gt;&lt;property id=&quot;20300&quot; value=&quot;Slide 32 - &amp;quot;The Fundamentals&amp;quot;&quot;/&gt;&lt;property id=&quot;20307&quot; value=&quot;2076136347&quot;/&gt;&lt;/object&gt;&lt;object type=&quot;3&quot; unique_id=&quot;998618&quot;&gt;&lt;property id=&quot;20148&quot; value=&quot;5&quot;/&gt;&lt;property id=&quot;20300&quot; value=&quot;Slide 35 - &amp;quot;Champions Operationalized&amp;quot;&quot;/&gt;&lt;property id=&quot;20307&quot; value=&quot;2076136348&quot;/&gt;&lt;/object&gt;&lt;object type=&quot;3&quot; unique_id=&quot;998619&quot;&gt;&lt;property id=&quot;20148&quot; value=&quot;5&quot;/&gt;&lt;property id=&quot;20300&quot; value=&quot;Slide 37 - &amp;quot;What can Champions do? Move mountains… &amp;quot;&quot;/&gt;&lt;property id=&quot;20307&quot; value=&quot;2076136349&quot;/&gt;&lt;/object&gt;&lt;object type=&quot;3&quot; unique_id=&quot;998620&quot;&gt;&lt;property id=&quot;20148&quot; value=&quot;5&quot;/&gt;&lt;property id=&quot;20300&quot; value=&quot;Slide 39 - &amp;quot;What’s next for our Champions&amp;quot;&quot;/&gt;&lt;property id=&quot;20307&quot; value=&quot;2076136350&quot;/&gt;&lt;/object&gt;&lt;object type=&quot;3&quot; unique_id=&quot;998621&quot;&gt;&lt;property id=&quot;20148&quot; value=&quot;5&quot;/&gt;&lt;property id=&quot;20300&quot; value=&quot;Slide 41 - &amp;quot;Keeping the Community relevant &amp;amp; engaged&amp;quot;&quot;/&gt;&lt;property id=&quot;20307&quot; value=&quot;8734&quot;/&gt;&lt;/object&gt;&lt;object type=&quot;3&quot; unique_id=&quot;998622&quot;&gt;&lt;property id=&quot;20148&quot; value=&quot;5&quot;/&gt;&lt;property id=&quot;20300&quot; value=&quot;Slide 42&quot;/&gt;&lt;property id=&quot;20307&quot; value=&quot;2076136361&quot;/&gt;&lt;/object&gt;&lt;object type=&quot;3&quot; unique_id=&quot;998715&quot;&gt;&lt;property id=&quot;20148&quot; value=&quot;5&quot;/&gt;&lt;property id=&quot;20300&quot; value=&quot;Slide 2 - &amp;quot;The successful adoption of any service represents a change in behavior.    You are delivering more than a set of pr&quot;/&gt;&lt;property id=&quot;20307&quot; value=&quot;2076138032&quot;/&gt;&lt;/object&gt;&lt;object type=&quot;3&quot; unique_id=&quot;999196&quot;&gt;&lt;property id=&quot;20148&quot; value=&quot;5&quot;/&gt;&lt;property id=&quot;20300&quot; value=&quot;Slide 4 - &amp;quot;Champions drive skills and business outcomes&amp;quot;&quot;/&gt;&lt;property id=&quot;20307&quot; value=&quot;2076138033&quot;/&gt;&lt;/object&gt;&lt;object type=&quot;3&quot; unique_id=&quot;1000422&quot;&gt;&lt;property id=&quot;20148&quot; value=&quot;5&quot;/&gt;&lt;property id=&quot;20300&quot; value=&quot;Slide 6 - &amp;quot;Evolving Adoption For Our Times&amp;quot;&quot;/&gt;&lt;property id=&quot;20307&quot; value=&quot;2076138034&quot;/&gt;&lt;/object&gt;&lt;object type=&quot;3&quot; unique_id=&quot;1001281&quot;&gt;&lt;property id=&quot;20148&quot; value=&quot;5&quot;/&gt;&lt;property id=&quot;20300&quot; value=&quot;Slide 8 - &amp;quot;#HumansFirst Prioritizing the health and well being of employees&amp;quot;&quot;/&gt;&lt;property id=&quot;20307&quot; value=&quot;2076138035&quot;/&gt;&lt;/object&gt;&lt;object type=&quot;3&quot; unique_id=&quot;1002335&quot;&gt;&lt;property id=&quot;20148&quot; value=&quot;5&quot;/&gt;&lt;property id=&quot;20300&quot; value=&quot;Slide 10 - &amp;quot;Skills required to drive adoption&amp;quot;&quot;/&gt;&lt;property id=&quot;20307&quot; value=&quot;2076138036&quot;/&gt;&lt;/object&gt;&lt;object type=&quot;3&quot; unique_id=&quot;1003036&quot;&gt;&lt;property id=&quot;20148&quot; value=&quot;5&quot;/&gt;&lt;property id=&quot;20300&quot; value=&quot;Slide 12 - &amp;quot;Who are Champions?&amp;quot;&quot;/&gt;&lt;property id=&quot;20307&quot; value=&quot;2076138037&quot;/&gt;&lt;/object&gt;&lt;object type=&quot;3&quot; unique_id=&quot;1006372&quot;&gt;&lt;property id=&quot;20148&quot; value=&quot;5&quot;/&gt;&lt;property id=&quot;20300&quot; value=&quot;Slide 14 - &amp;quot;Build a sustainable champions community&amp;quot;&quot;/&gt;&lt;property id=&quot;20307&quot; value=&quot;2076138038&quot;/&gt;&lt;/object&gt;&lt;object type=&quot;3&quot; unique_id=&quot;1008323&quot;&gt;&lt;property id=&quot;20148&quot; value=&quot;5&quot;/&gt;&lt;property id=&quot;20300&quot; value=&quot;Slide 16 - &amp;quot;Five steps to developing a Champions Community&amp;quot;&quot;/&gt;&lt;property id=&quot;20307&quot; value=&quot;2076138039&quot;/&gt;&lt;/object&gt;&lt;object type=&quot;3&quot; unique_id=&quot;1009347&quot;&gt;&lt;property id=&quot;20148&quot; value=&quot;5&quot;/&gt;&lt;property id=&quot;20300&quot; value=&quot;Slide 18 - &amp;quot;How do Champions fit into overall launch planning?&amp;quot;&quot;/&gt;&lt;property id=&quot;20307&quot; value=&quot;2076138040&quot;/&gt;&lt;/object&gt;&lt;object type=&quot;3&quot; unique_id=&quot;1014038&quot;&gt;&lt;property id=&quot;20148&quot; value=&quot;5&quot;/&gt;&lt;property id=&quot;20300&quot; value=&quot;Slide 20 - &amp;quot;The Champions program checklist&amp;quot;&quot;/&gt;&lt;property id=&quot;20307&quot; value=&quot;2076138042&quot;/&gt;&lt;/object&gt;&lt;object type=&quot;3&quot; unique_id=&quot;1015025&quot;&gt;&lt;property id=&quot;20148&quot; value=&quot;5&quot;/&gt;&lt;property id=&quot;20300&quot; value=&quot;Slide 21 - &amp;quot;The Champions program checklist continued&amp;quot;&quot;/&gt;&lt;property id=&quot;20307&quot; value=&quot;2076138043&quot;/&gt;&lt;/object&gt;&lt;object type=&quot;3&quot; unique_id=&quot;1020446&quot;&gt;&lt;property id=&quot;20148&quot; value=&quot;5&quot;/&gt;&lt;property id=&quot;20300&quot; value=&quot;Slide 24 - &amp;quot;Lessons from the field&amp;quot;&quot;/&gt;&lt;property id=&quot;20307&quot; value=&quot;2076138046&quot;/&gt;&lt;/object&gt;&lt;object type=&quot;3&quot; unique_id=&quot;1021701&quot;&gt;&lt;property id=&quot;20148&quot; value=&quot;5&quot;/&gt;&lt;property id=&quot;20300&quot; value=&quot;Slide 26 - &amp;quot;Navigate the “What tool when?”&amp;quot;&quot;/&gt;&lt;property id=&quot;20307&quot; value=&quot;2076138047&quot;/&gt;&lt;/object&gt;&lt;object type=&quot;3&quot; unique_id=&quot;1023754&quot;&gt;&lt;property id=&quot;20148&quot; value=&quot;5&quot;/&gt;&lt;property id=&quot;20300&quot; value=&quot;Slide 28 - &amp;quot;Formalize your knowledge&amp;quot;&quot;/&gt;&lt;property id=&quot;20307&quot; value=&quot;2076138048&quot;/&gt;&lt;/object&gt;&lt;object type=&quot;3&quot; unique_id=&quot;1026974&quot;&gt;&lt;property id=&quot;20148&quot; value=&quot;5&quot;/&gt;&lt;property id=&quot;20300&quot; value=&quot;Slide 31 - &amp;quot;The fundamentals&amp;quot;&quot;/&gt;&lt;property id=&quot;20307&quot; value=&quot;2076138049&quot;/&gt;&lt;/object&gt;&lt;object type=&quot;3&quot; unique_id=&quot;1028305&quot;&gt;&lt;property id=&quot;20148&quot; value=&quot;5&quot;/&gt;&lt;property id=&quot;20300&quot; value=&quot;Slide 33 - &amp;quot;Champions operationalized&amp;quot;&quot;/&gt;&lt;property id=&quot;20307&quot; value=&quot;2076138050&quot;/&gt;&lt;/object&gt;&lt;object type=&quot;3&quot; unique_id=&quot;1028813&quot;&gt;&lt;property id=&quot;20148&quot; value=&quot;5&quot;/&gt;&lt;property id=&quot;20300&quot; value=&quot;Slide 34 - &amp;quot;Champions operationalized&amp;quot;&quot;/&gt;&lt;property id=&quot;20307&quot; value=&quot;2076138051&quot;/&gt;&lt;/object&gt;&lt;object type=&quot;3&quot; unique_id=&quot;1035866&quot;&gt;&lt;property id=&quot;20148&quot; value=&quot;5&quot;/&gt;&lt;property id=&quot;20300&quot; value=&quot;Slide 36 - &amp;quot;What can Champions do? Move mountains… &amp;quot;&quot;/&gt;&lt;property id=&quot;20307&quot; value=&quot;2076138052&quot;/&gt;&lt;/object&gt;&lt;object type=&quot;3&quot; unique_id=&quot;1038461&quot;&gt;&lt;property id=&quot;20148&quot; value=&quot;5&quot;/&gt;&lt;property id=&quot;20300&quot; value=&quot;Slide 40 - &amp;quot;Keeping the community relevant and engaged&amp;quot;&quot;/&gt;&lt;property id=&quot;20307&quot; value=&quot;2076138054&quot;/&gt;&lt;/object&gt;&lt;object type=&quot;3&quot; unique_id=&quot;1040483&quot;&gt;&lt;property id=&quot;20148&quot; value=&quot;5&quot;/&gt;&lt;property id=&quot;20300&quot; value=&quot;Slide 22 - &amp;quot;The Champions program checklist&amp;quot;&quot;/&gt;&lt;property id=&quot;20307&quot; value=&quot;2076138055&quot;/&gt;&lt;/object&gt;&lt;object type=&quot;3&quot; unique_id=&quot;1042376&quot;&gt;&lt;property id=&quot;20148&quot; value=&quot;5&quot;/&gt;&lt;property id=&quot;20300&quot; value=&quot;Slide 38 - &amp;quot;What’s next for our Champions&amp;quot;&quot;/&gt;&lt;property id=&quot;20307&quot; value=&quot;2076138056&quot;/&gt;&lt;/object&gt;&lt;/object&gt;&lt;object type=&quot;8&quot; unique_id=&quot;998645&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Blue_accent_white_background_Microsoft_template</Template>
  <TotalTime>0</TotalTime>
  <Words>1817</Words>
  <Application>Microsoft Office PowerPoint</Application>
  <PresentationFormat>Widescreen</PresentationFormat>
  <Paragraphs>267</Paragraphs>
  <Slides>23</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AngsanaUPC</vt:lpstr>
      <vt:lpstr>Arial</vt:lpstr>
      <vt:lpstr>Calibri</vt:lpstr>
      <vt:lpstr>Consolas</vt:lpstr>
      <vt:lpstr>Segoe UI</vt:lpstr>
      <vt:lpstr>Segoe UI Semibold</vt:lpstr>
      <vt:lpstr>Segoe UI Semilight</vt:lpstr>
      <vt:lpstr>Wingdings</vt:lpstr>
      <vt:lpstr>White Template</vt:lpstr>
      <vt:lpstr>5-50203_Microsoft_Ignite_Template</vt:lpstr>
      <vt:lpstr>Success kit for building a  Microsoft 365 Champion Program</vt:lpstr>
      <vt:lpstr>The successful adoption of any service represents a change in behavior.    You are delivering more than a set of products—you are creating a fundamentally different way of working.   This change is about people.   We are here to help.</vt:lpstr>
      <vt:lpstr>Champions drive skills and business outcomes</vt:lpstr>
      <vt:lpstr>Evolving adoption for our times</vt:lpstr>
      <vt:lpstr>#HumansFirst Prioritizing the health and well being of employees</vt:lpstr>
      <vt:lpstr>Skills required to drive adoption</vt:lpstr>
      <vt:lpstr>Who are Champions?</vt:lpstr>
      <vt:lpstr>Build a sustainable champions community</vt:lpstr>
      <vt:lpstr>Five steps to developing a champions community</vt:lpstr>
      <vt:lpstr>How do champions fit into overall launch planning?</vt:lpstr>
      <vt:lpstr>The Champions program checklist</vt:lpstr>
      <vt:lpstr>Lessons from the field</vt:lpstr>
      <vt:lpstr>Navigate the “What tool when?”</vt:lpstr>
      <vt:lpstr>Formalize your knowledge</vt:lpstr>
      <vt:lpstr>Example Success Story:   Building Microsoft’s Teamwork Champions Program</vt:lpstr>
      <vt:lpstr>The fundamentals</vt:lpstr>
      <vt:lpstr>Champions operationalized</vt:lpstr>
      <vt:lpstr>Champions operationalized</vt:lpstr>
      <vt:lpstr>What can champions do? Move mountains… </vt:lpstr>
      <vt:lpstr>What’s next for our champions</vt:lpstr>
      <vt:lpstr>Keeping the community relevant and engaged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keywords/>
  <dc:description/>
  <cp:lastModifiedBy/>
  <cp:revision>1</cp:revision>
  <dcterms:created xsi:type="dcterms:W3CDTF">2020-09-25T16:59:06Z</dcterms:created>
  <dcterms:modified xsi:type="dcterms:W3CDTF">2020-09-25T17:01:59Z</dcterms:modified>
</cp:coreProperties>
</file>