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666" r:id="rId2"/>
    <p:sldMasterId id="2147483660" r:id="rId3"/>
    <p:sldMasterId id="2147484938" r:id="rId4"/>
    <p:sldMasterId id="2147484872" r:id="rId5"/>
    <p:sldMasterId id="2147484932" r:id="rId6"/>
  </p:sldMasterIdLst>
  <p:notesMasterIdLst>
    <p:notesMasterId r:id="rId29"/>
  </p:notesMasterIdLst>
  <p:handoutMasterIdLst>
    <p:handoutMasterId r:id="rId30"/>
  </p:handoutMasterIdLst>
  <p:sldIdLst>
    <p:sldId id="1661" r:id="rId7"/>
    <p:sldId id="2076136209" r:id="rId8"/>
    <p:sldId id="2076136218" r:id="rId9"/>
    <p:sldId id="2076136194" r:id="rId10"/>
    <p:sldId id="6030" r:id="rId11"/>
    <p:sldId id="2076136193" r:id="rId12"/>
    <p:sldId id="2076136221" r:id="rId13"/>
    <p:sldId id="2076136208" r:id="rId14"/>
    <p:sldId id="2076136223" r:id="rId15"/>
    <p:sldId id="2076136217" r:id="rId16"/>
    <p:sldId id="2076136227" r:id="rId17"/>
    <p:sldId id="2076136228" r:id="rId18"/>
    <p:sldId id="2076136229" r:id="rId19"/>
    <p:sldId id="2076136230" r:id="rId20"/>
    <p:sldId id="2076136207" r:id="rId21"/>
    <p:sldId id="1715" r:id="rId22"/>
    <p:sldId id="2076136203" r:id="rId23"/>
    <p:sldId id="286" r:id="rId24"/>
    <p:sldId id="4227" r:id="rId25"/>
    <p:sldId id="2076136205" r:id="rId26"/>
    <p:sldId id="1907" r:id="rId27"/>
    <p:sldId id="2076136213" r:id="rId28"/>
  </p:sldIdLst>
  <p:sldSz cx="12192000" cy="6858000"/>
  <p:notesSz cx="7010400" cy="92964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ain Deck" id="{C73D4900-FB39-44AE-A1D9-8D13A1CA77E5}">
          <p14:sldIdLst>
            <p14:sldId id="1661"/>
            <p14:sldId id="2076136209"/>
            <p14:sldId id="2076136218"/>
            <p14:sldId id="2076136194"/>
            <p14:sldId id="6030"/>
            <p14:sldId id="2076136193"/>
            <p14:sldId id="2076136221"/>
            <p14:sldId id="2076136208"/>
          </p14:sldIdLst>
        </p14:section>
        <p14:section name="Yammer Demo" id="{88F1F4A8-7F15-469C-B305-F3BE15A2DCD9}">
          <p14:sldIdLst>
            <p14:sldId id="2076136223"/>
          </p14:sldIdLst>
        </p14:section>
        <p14:section name="Policies" id="{7A4F6B08-A3AF-4E59-AD9C-6DF2D25CE705}">
          <p14:sldIdLst>
            <p14:sldId id="2076136217"/>
            <p14:sldId id="2076136227"/>
            <p14:sldId id="2076136228"/>
            <p14:sldId id="2076136229"/>
            <p14:sldId id="2076136230"/>
            <p14:sldId id="2076136207"/>
            <p14:sldId id="1715"/>
            <p14:sldId id="2076136203"/>
            <p14:sldId id="286"/>
            <p14:sldId id="4227"/>
            <p14:sldId id="2076136205"/>
            <p14:sldId id="1907"/>
            <p14:sldId id="207613621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8D4"/>
    <a:srgbClr val="50E6FF"/>
    <a:srgbClr val="5994F5"/>
    <a:srgbClr val="307BF3"/>
    <a:srgbClr val="00BCF2"/>
    <a:srgbClr val="243A5E"/>
    <a:srgbClr val="E6E6E6"/>
    <a:srgbClr val="8661C5"/>
    <a:srgbClr val="EAEAEA"/>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CC63EC-884D-46B3-864F-DFA799FE6A5B}" v="7" dt="2020-10-06T17:25:41.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62" autoAdjust="0"/>
  </p:normalViewPr>
  <p:slideViewPr>
    <p:cSldViewPr snapToGrid="0">
      <p:cViewPr varScale="1">
        <p:scale>
          <a:sx n="100" d="100"/>
          <a:sy n="100" d="100"/>
        </p:scale>
        <p:origin x="954" y="7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0F9EC6-89FF-47E1-8594-1A32E3B45134}" type="datetime8">
              <a:rPr lang="en-US" smtClean="0">
                <a:latin typeface="Segoe UI" pitchFamily="34" charset="0"/>
              </a:rPr>
              <a:t>10/6/2020 6:24 PM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10/6/2020 6:24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681873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931774">
              <a:defRPr/>
            </a:pPr>
            <a:fld id="{A200AFD2-E3AE-4B4F-992C-549DB37362CB}"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61109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1740">
              <a:defRPr/>
            </a:pPr>
            <a:endParaRPr lang="en-US">
              <a:solidFill>
                <a:prstClr val="black"/>
              </a:solidFill>
            </a:endParaRPr>
          </a:p>
        </p:txBody>
      </p:sp>
      <p:sp>
        <p:nvSpPr>
          <p:cNvPr id="5" name="Footer Placeholder 4"/>
          <p:cNvSpPr>
            <a:spLocks noGrp="1"/>
          </p:cNvSpPr>
          <p:nvPr>
            <p:ph type="ftr" sz="quarter" idx="4"/>
          </p:nvPr>
        </p:nvSpPr>
        <p:spPr/>
        <p:txBody>
          <a:bodyPr/>
          <a:lstStyle/>
          <a:p>
            <a:pPr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1740">
              <a:defRPr/>
            </a:pPr>
            <a:fld id="{386CE63F-9E7F-4C04-9D0D-FCA25A8E9E86}" type="datetime8">
              <a:rPr lang="en-US">
                <a:solidFill>
                  <a:prstClr val="black"/>
                </a:solidFill>
              </a:rPr>
              <a:pPr defTabSz="931740">
                <a:defRPr/>
              </a:pPr>
              <a:t>10/6/2020 6:24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931740">
              <a:defRPr/>
            </a:pPr>
            <a:fld id="{B4008EB6-D09E-4580-8CD6-DDB14511944F}" type="slidenum">
              <a:rPr lang="en-US">
                <a:solidFill>
                  <a:prstClr val="black"/>
                </a:solidFill>
              </a:rPr>
              <a:pPr defTabSz="931740">
                <a:defRPr/>
              </a:pPr>
              <a:t>12</a:t>
            </a:fld>
            <a:endParaRPr lang="en-US">
              <a:solidFill>
                <a:prstClr val="black"/>
              </a:solidFill>
            </a:endParaRPr>
          </a:p>
        </p:txBody>
      </p:sp>
    </p:spTree>
    <p:extLst>
      <p:ext uri="{BB962C8B-B14F-4D97-AF65-F5344CB8AC3E}">
        <p14:creationId xmlns:p14="http://schemas.microsoft.com/office/powerpoint/2010/main" val="38778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1740">
              <a:defRPr/>
            </a:pPr>
            <a:endParaRPr lang="en-US">
              <a:solidFill>
                <a:prstClr val="black"/>
              </a:solidFill>
            </a:endParaRPr>
          </a:p>
        </p:txBody>
      </p:sp>
      <p:sp>
        <p:nvSpPr>
          <p:cNvPr id="5" name="Footer Placeholder 4"/>
          <p:cNvSpPr>
            <a:spLocks noGrp="1"/>
          </p:cNvSpPr>
          <p:nvPr>
            <p:ph type="ftr" sz="quarter" idx="4"/>
          </p:nvPr>
        </p:nvSpPr>
        <p:spPr/>
        <p:txBody>
          <a:bodyPr/>
          <a:lstStyle/>
          <a:p>
            <a:pPr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1740">
              <a:defRPr/>
            </a:pPr>
            <a:fld id="{386CE63F-9E7F-4C04-9D0D-FCA25A8E9E86}" type="datetime8">
              <a:rPr lang="en-US">
                <a:solidFill>
                  <a:prstClr val="black"/>
                </a:solidFill>
              </a:rPr>
              <a:pPr defTabSz="931740">
                <a:defRPr/>
              </a:pPr>
              <a:t>10/6/2020 6:24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931740">
              <a:defRPr/>
            </a:pPr>
            <a:fld id="{B4008EB6-D09E-4580-8CD6-DDB14511944F}" type="slidenum">
              <a:rPr lang="en-US">
                <a:solidFill>
                  <a:prstClr val="black"/>
                </a:solidFill>
              </a:rPr>
              <a:pPr defTabSz="931740">
                <a:defRPr/>
              </a:pPr>
              <a:t>13</a:t>
            </a:fld>
            <a:endParaRPr lang="en-US">
              <a:solidFill>
                <a:prstClr val="black"/>
              </a:solidFill>
            </a:endParaRPr>
          </a:p>
        </p:txBody>
      </p:sp>
    </p:spTree>
    <p:extLst>
      <p:ext uri="{BB962C8B-B14F-4D97-AF65-F5344CB8AC3E}">
        <p14:creationId xmlns:p14="http://schemas.microsoft.com/office/powerpoint/2010/main" val="387780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1740">
              <a:defRPr/>
            </a:pPr>
            <a:endParaRPr lang="en-US">
              <a:solidFill>
                <a:prstClr val="black"/>
              </a:solidFill>
            </a:endParaRPr>
          </a:p>
        </p:txBody>
      </p:sp>
      <p:sp>
        <p:nvSpPr>
          <p:cNvPr id="5" name="Footer Placeholder 4"/>
          <p:cNvSpPr>
            <a:spLocks noGrp="1"/>
          </p:cNvSpPr>
          <p:nvPr>
            <p:ph type="ftr" sz="quarter" idx="4"/>
          </p:nvPr>
        </p:nvSpPr>
        <p:spPr/>
        <p:txBody>
          <a:bodyPr/>
          <a:lstStyle/>
          <a:p>
            <a:pPr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1740">
              <a:defRPr/>
            </a:pPr>
            <a:fld id="{386CE63F-9E7F-4C04-9D0D-FCA25A8E9E86}" type="datetime8">
              <a:rPr lang="en-US">
                <a:solidFill>
                  <a:prstClr val="black"/>
                </a:solidFill>
              </a:rPr>
              <a:pPr defTabSz="931740">
                <a:defRPr/>
              </a:pPr>
              <a:t>10/6/2020 6:24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931740">
              <a:defRPr/>
            </a:pPr>
            <a:fld id="{B4008EB6-D09E-4580-8CD6-DDB14511944F}" type="slidenum">
              <a:rPr lang="en-US">
                <a:solidFill>
                  <a:prstClr val="black"/>
                </a:solidFill>
              </a:rPr>
              <a:pPr defTabSz="931740">
                <a:defRPr/>
              </a:pPr>
              <a:t>14</a:t>
            </a:fld>
            <a:endParaRPr lang="en-US">
              <a:solidFill>
                <a:prstClr val="black"/>
              </a:solidFill>
            </a:endParaRPr>
          </a:p>
        </p:txBody>
      </p:sp>
    </p:spTree>
    <p:extLst>
      <p:ext uri="{BB962C8B-B14F-4D97-AF65-F5344CB8AC3E}">
        <p14:creationId xmlns:p14="http://schemas.microsoft.com/office/powerpoint/2010/main" val="387780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989539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181902B1-6E54-4089-A3CA-F7769178BC0A}"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
        <p:nvSpPr>
          <p:cNvPr id="3" name="Notes Placeholder 2">
            <a:extLst>
              <a:ext uri="{FF2B5EF4-FFF2-40B4-BE49-F238E27FC236}">
                <a16:creationId xmlns:a16="http://schemas.microsoft.com/office/drawing/2014/main" id="{B3A217DA-43BF-4514-A25D-7CD130460FBE}"/>
              </a:ext>
            </a:extLst>
          </p:cNvPr>
          <p:cNvSpPr>
            <a:spLocks noGrp="1"/>
          </p:cNvSpPr>
          <p:nvPr>
            <p:ph type="body" idx="1"/>
          </p:nvPr>
        </p:nvSpPr>
        <p:spPr/>
        <p:txBody>
          <a:bodyPr/>
          <a:lstStyle/>
          <a:p>
            <a:pPr marL="107153" lvl="1" indent="0">
              <a:buNone/>
            </a:pPr>
            <a:endParaRPr lang="en-US" dirty="0"/>
          </a:p>
        </p:txBody>
      </p:sp>
    </p:spTree>
    <p:extLst>
      <p:ext uri="{BB962C8B-B14F-4D97-AF65-F5344CB8AC3E}">
        <p14:creationId xmlns:p14="http://schemas.microsoft.com/office/powerpoint/2010/main" val="3943009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989539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43">
              <a:spcAft>
                <a:spcPts val="345"/>
              </a:spcAft>
              <a:defRPr/>
            </a:pPr>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93424"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10/6/2020 6:24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5696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pPr defTabSz="931740">
              <a:defRPr/>
            </a:pPr>
            <a:endParaRPr lang="en-US">
              <a:solidFill>
                <a:prstClr val="black"/>
              </a:solidFill>
            </a:endParaRPr>
          </a:p>
        </p:txBody>
      </p:sp>
      <p:sp>
        <p:nvSpPr>
          <p:cNvPr id="5" name="Footer Placeholder 4"/>
          <p:cNvSpPr>
            <a:spLocks noGrp="1"/>
          </p:cNvSpPr>
          <p:nvPr>
            <p:ph type="ftr" sz="quarter" idx="4"/>
          </p:nvPr>
        </p:nvSpPr>
        <p:spPr/>
        <p:txBody>
          <a:bodyPr/>
          <a:lstStyle/>
          <a:p>
            <a:pPr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1740">
              <a:defRPr/>
            </a:pPr>
            <a:fld id="{386CE63F-9E7F-4C04-9D0D-FCA25A8E9E86}" type="datetime8">
              <a:rPr lang="en-US">
                <a:solidFill>
                  <a:prstClr val="black"/>
                </a:solidFill>
              </a:rPr>
              <a:pPr defTabSz="931740">
                <a:defRPr/>
              </a:pPr>
              <a:t>10/6/2020 6:24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931740">
              <a:defRPr/>
            </a:pPr>
            <a:fld id="{B4008EB6-D09E-4580-8CD6-DDB14511944F}" type="slidenum">
              <a:rPr lang="en-US">
                <a:solidFill>
                  <a:prstClr val="black"/>
                </a:solidFill>
              </a:rPr>
              <a:pPr defTabSz="931740">
                <a:defRPr/>
              </a:pPr>
              <a:t>19</a:t>
            </a:fld>
            <a:endParaRPr lang="en-US">
              <a:solidFill>
                <a:prstClr val="black"/>
              </a:solidFill>
            </a:endParaRPr>
          </a:p>
        </p:txBody>
      </p:sp>
    </p:spTree>
    <p:extLst>
      <p:ext uri="{BB962C8B-B14F-4D97-AF65-F5344CB8AC3E}">
        <p14:creationId xmlns:p14="http://schemas.microsoft.com/office/powerpoint/2010/main" val="38778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4219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10/6/2020 6:24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9CE8837-9584-554C-9A11-835EFA56B63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2554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6:24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
        <p:nvSpPr>
          <p:cNvPr id="3" name="Notes Placeholder 2">
            <a:extLst>
              <a:ext uri="{FF2B5EF4-FFF2-40B4-BE49-F238E27FC236}">
                <a16:creationId xmlns:a16="http://schemas.microsoft.com/office/drawing/2014/main" id="{8C03C062-5B28-4C96-AF96-35F4AE7702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80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6:24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65974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11508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6:24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83618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sz="900"/>
          </a:p>
        </p:txBody>
      </p:sp>
      <p:sp>
        <p:nvSpPr>
          <p:cNvPr id="4" name="Date Placeholder 3"/>
          <p:cNvSpPr>
            <a:spLocks noGrp="1"/>
          </p:cNvSpPr>
          <p:nvPr>
            <p:ph type="dt" idx="10"/>
          </p:nvPr>
        </p:nvSpPr>
        <p:spPr>
          <a:xfrm>
            <a:off x="3884613" y="0"/>
            <a:ext cx="2971800" cy="457200"/>
          </a:xfrm>
          <a:prstGeom prst="rect">
            <a:avLst/>
          </a:prstGeom>
        </p:spPr>
        <p:txBody>
          <a:bodyPr/>
          <a:lstStyle/>
          <a:p>
            <a:fld id="{06C18626-F474-479E-937A-543AA55347B1}" type="datetime8">
              <a:rPr lang="en-US" smtClean="0"/>
              <a:t>10/6/2020 6:24 PM</a:t>
            </a:fld>
            <a:endParaRPr lang="en-US"/>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7</a:t>
            </a:fld>
            <a:endParaRPr lang="en-US"/>
          </a:p>
        </p:txBody>
      </p:sp>
      <p:sp>
        <p:nvSpPr>
          <p:cNvPr id="6" name="Footer Placeholder 5"/>
          <p:cNvSpPr>
            <a:spLocks noGrp="1"/>
          </p:cNvSpPr>
          <p:nvPr>
            <p:ph type="ftr" sz="quarter" idx="13"/>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70184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98953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4888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10/6/2020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48888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7.emf"/><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70A-3DF6-4E73-936C-B8EFE6BE0A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60"/>
            <a:ext cx="12188944" cy="6856281"/>
          </a:xfrm>
          <a:prstGeom prst="rect">
            <a:avLst/>
          </a:prstGeom>
        </p:spPr>
      </p:pic>
      <p:sp>
        <p:nvSpPr>
          <p:cNvPr id="5" name="Rectangle 4">
            <a:extLst>
              <a:ext uri="{FF2B5EF4-FFF2-40B4-BE49-F238E27FC236}">
                <a16:creationId xmlns:a16="http://schemas.microsoft.com/office/drawing/2014/main" id="{4951D116-D62F-4654-B645-CAA42BD9589F}"/>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6" name="Picture 5">
            <a:extLst>
              <a:ext uri="{FF2B5EF4-FFF2-40B4-BE49-F238E27FC236}">
                <a16:creationId xmlns:a16="http://schemas.microsoft.com/office/drawing/2014/main" id="{BC5F3211-D2D8-4D1C-A479-5841F4A39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pic>
        <p:nvPicPr>
          <p:cNvPr id="7" name="MS logo gray - EMF" descr="Microsoft logo, gray text version">
            <a:extLst>
              <a:ext uri="{FF2B5EF4-FFF2-40B4-BE49-F238E27FC236}">
                <a16:creationId xmlns:a16="http://schemas.microsoft.com/office/drawing/2014/main" id="{3D740DC2-0389-4549-8BD2-C450AEDDC8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83529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alk-in - Mumbai">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B27BE-ECE9-4194-B764-AB074B9C1B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D6EB4BF7-FF7A-4E04-B281-38408891E2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30FC5A2C-FF29-4A51-982C-87C262D6E54A}"/>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Mumbai, India</a:t>
            </a:r>
          </a:p>
        </p:txBody>
      </p:sp>
      <p:sp>
        <p:nvSpPr>
          <p:cNvPr id="11" name="Rectangle 10">
            <a:extLst>
              <a:ext uri="{FF2B5EF4-FFF2-40B4-BE49-F238E27FC236}">
                <a16:creationId xmlns:a16="http://schemas.microsoft.com/office/drawing/2014/main" id="{04902561-1E26-467D-AF4A-94BCDB9ABD1D}"/>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2306D267-4F72-4F3B-B356-CC0F0A0C7F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9EA9C6A6-1822-431B-BE3E-E43944D5D33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3363151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4826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35925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679570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875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12619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830863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311103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773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784580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alk-in - Sao Paul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60B1E-2ECE-4161-826E-E07FFB783B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E3AE8C90-DC2B-426E-B93C-971B3D0833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6AB75210-51C5-4C97-A3CA-435A280AC380}"/>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Sao Paulo, Brazil</a:t>
            </a:r>
          </a:p>
        </p:txBody>
      </p:sp>
      <p:sp>
        <p:nvSpPr>
          <p:cNvPr id="11" name="Rectangle 10">
            <a:extLst>
              <a:ext uri="{FF2B5EF4-FFF2-40B4-BE49-F238E27FC236}">
                <a16:creationId xmlns:a16="http://schemas.microsoft.com/office/drawing/2014/main" id="{A9A1FA8B-8B2A-48A5-BAF9-B74C45265278}"/>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D3B14A65-8E86-4BE1-B02F-A474CDD191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699DAD08-F0EB-40DB-8536-F3354797AE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532536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D161-A195-4BFD-A86E-D7EAE2774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12CBF-F50C-402E-BE32-B148B891F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44DE6-C5A5-4875-925F-76C2357F1FAA}"/>
              </a:ext>
            </a:extLst>
          </p:cNvPr>
          <p:cNvSpPr>
            <a:spLocks noGrp="1"/>
          </p:cNvSpPr>
          <p:nvPr>
            <p:ph type="dt" sz="half" idx="10"/>
          </p:nvPr>
        </p:nvSpPr>
        <p:spPr/>
        <p:txBody>
          <a:bodyPr/>
          <a:lstStyle/>
          <a:p>
            <a:fld id="{9825CA49-EE8C-45AB-BC98-6EB3CC552924}" type="datetimeFigureOut">
              <a:rPr lang="en-US" smtClean="0"/>
              <a:t>10/6/2020</a:t>
            </a:fld>
            <a:endParaRPr lang="en-US"/>
          </a:p>
        </p:txBody>
      </p:sp>
      <p:sp>
        <p:nvSpPr>
          <p:cNvPr id="5" name="Footer Placeholder 4">
            <a:extLst>
              <a:ext uri="{FF2B5EF4-FFF2-40B4-BE49-F238E27FC236}">
                <a16:creationId xmlns:a16="http://schemas.microsoft.com/office/drawing/2014/main" id="{B169BB66-6EB2-4D91-974B-BC9EAA3AB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D9143-CF9D-486B-9DE9-6774841A30BC}"/>
              </a:ext>
            </a:extLst>
          </p:cNvPr>
          <p:cNvSpPr>
            <a:spLocks noGrp="1"/>
          </p:cNvSpPr>
          <p:nvPr>
            <p:ph type="sldNum" sz="quarter" idx="12"/>
          </p:nvPr>
        </p:nvSpPr>
        <p:spPr/>
        <p:txBody>
          <a:bodyPr/>
          <a:lstStyle/>
          <a:p>
            <a:fld id="{409F2E16-68C5-4DC2-87C5-C36CD426B94D}" type="slidenum">
              <a:rPr lang="en-US" smtClean="0"/>
              <a:t>‹#›</a:t>
            </a:fld>
            <a:endParaRPr lang="en-US"/>
          </a:p>
        </p:txBody>
      </p:sp>
    </p:spTree>
    <p:extLst>
      <p:ext uri="{BB962C8B-B14F-4D97-AF65-F5344CB8AC3E}">
        <p14:creationId xmlns:p14="http://schemas.microsoft.com/office/powerpoint/2010/main" val="3844436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D47C6F66-CC29-4F66-9643-C652E6794768}"/>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4697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2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Microsoft Ignite cube graphic">
            <a:extLst>
              <a:ext uri="{FF2B5EF4-FFF2-40B4-BE49-F238E27FC236}">
                <a16:creationId xmlns:a16="http://schemas.microsoft.com/office/drawing/2014/main" id="{5FE3E21F-3B29-45AF-A62E-40AAF2B12C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054" y="0"/>
            <a:ext cx="8115946"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55325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7" name="Picture 6" descr="Microsoft Ignite cube graphic">
            <a:extLst>
              <a:ext uri="{FF2B5EF4-FFF2-40B4-BE49-F238E27FC236}">
                <a16:creationId xmlns:a16="http://schemas.microsoft.com/office/drawing/2014/main" id="{87E693D7-9346-4760-B3C6-BF5E7E9645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3533852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26204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904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229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030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2894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k-in - Seou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D0730D-9B43-46AB-B403-5767B2053A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7DBC455F-AE9F-4DED-A8EE-69B13DB71B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F05F37A3-2C0A-4E24-B498-0B0025EA40AB}"/>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Seoul, South Korea</a:t>
            </a:r>
          </a:p>
        </p:txBody>
      </p:sp>
      <p:sp>
        <p:nvSpPr>
          <p:cNvPr id="11" name="Rectangle 10">
            <a:extLst>
              <a:ext uri="{FF2B5EF4-FFF2-40B4-BE49-F238E27FC236}">
                <a16:creationId xmlns:a16="http://schemas.microsoft.com/office/drawing/2014/main" id="{7AA191C2-2374-443D-A3FC-6C20A564B16C}"/>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D298C88D-B434-4F30-A464-80843226E2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0E775C6A-4341-4F3A-97A2-AA16034244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886392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349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100307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5124203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621485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4204698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03845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215995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53795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324199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14248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alk-in - Singapo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4CA139-FA58-4871-B272-49F8EFF504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329F23DB-AAD4-449D-9675-60445AB517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D6EF42A8-C606-4AF1-B1E3-D9294FD35A48}"/>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Singapore</a:t>
            </a:r>
          </a:p>
        </p:txBody>
      </p:sp>
      <p:sp>
        <p:nvSpPr>
          <p:cNvPr id="11" name="Rectangle 10">
            <a:extLst>
              <a:ext uri="{FF2B5EF4-FFF2-40B4-BE49-F238E27FC236}">
                <a16:creationId xmlns:a16="http://schemas.microsoft.com/office/drawing/2014/main" id="{76197CCE-1994-41C6-99DD-1D6A52A008B7}"/>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7F2B52D3-1C1C-42B4-ADE6-42130D75F8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399BCB4B-830D-4441-8147-010A963DE9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627757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20311572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315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043129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546906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356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63E2A-0F0F-4D30-BA3B-64D7F94B8B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25505" y="-10888"/>
            <a:ext cx="7666496" cy="6881401"/>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52161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8B979EA3-9237-4885-9E01-A134FAE63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3207827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09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433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0457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k-in - Stockhol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1C468-E45A-4CEB-B1A0-6BEB92654B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E578AE56-6226-4BCB-B2C1-5493F448AB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DDD8F20A-4E9C-481E-A2D5-0EE0534452F7}"/>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Stockholm, Sweden</a:t>
            </a:r>
          </a:p>
        </p:txBody>
      </p:sp>
      <p:sp>
        <p:nvSpPr>
          <p:cNvPr id="11" name="Rectangle 10">
            <a:extLst>
              <a:ext uri="{FF2B5EF4-FFF2-40B4-BE49-F238E27FC236}">
                <a16:creationId xmlns:a16="http://schemas.microsoft.com/office/drawing/2014/main" id="{BFA3ACD1-62F6-4806-B196-5D05AFB41B18}"/>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73D31351-A4A5-4199-B673-E250BE108A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99A90E6B-5E11-4841-8456-EFA0C5A4EB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935376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1291912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54128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518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10871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68122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82256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45566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9785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77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9586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alk-in - Sydne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DC6CE-A6D7-4134-BECB-AD7626BF76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AE58F923-04A8-4BE0-A402-DE2CD91900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3C143BBF-1343-4E56-B3AE-8103B2DBE2FE}"/>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Sydney, Australia</a:t>
            </a:r>
          </a:p>
        </p:txBody>
      </p:sp>
      <p:sp>
        <p:nvSpPr>
          <p:cNvPr id="11" name="Rectangle 10">
            <a:extLst>
              <a:ext uri="{FF2B5EF4-FFF2-40B4-BE49-F238E27FC236}">
                <a16:creationId xmlns:a16="http://schemas.microsoft.com/office/drawing/2014/main" id="{4E45A8D5-A8E8-4223-A436-AE9CFBCF9EBF}"/>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F183D2F8-29D5-4DCA-9873-FABB961A8C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BF16D1E3-6FE3-42AC-8A63-B0139AF3FDC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1282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690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2755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33931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66174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1386162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82029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615064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653758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807270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89326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Walk-in - Tel Aviv">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4AACE-461C-46C6-98CC-EB9A5FE54B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D505D1EB-C608-4F6E-AE86-119CE3299E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9D1C4FA0-023E-47CF-9A24-495F76997179}"/>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Tel Aviv, Israel</a:t>
            </a:r>
          </a:p>
        </p:txBody>
      </p:sp>
      <p:sp>
        <p:nvSpPr>
          <p:cNvPr id="11" name="Rectangle 10">
            <a:extLst>
              <a:ext uri="{FF2B5EF4-FFF2-40B4-BE49-F238E27FC236}">
                <a16:creationId xmlns:a16="http://schemas.microsoft.com/office/drawing/2014/main" id="{206C65E7-354A-4B8A-BD6C-0864C3660482}"/>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062F4A97-026C-4383-987F-B6AE4F4B1C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DF387A44-62FC-44F7-A2FF-D0346A7140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687294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6291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031238524"/>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67550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89892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828106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2818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20296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1109432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655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9725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Walk-in - Toron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7FA061-FC66-4293-AF90-9EA2AD87F3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6897DAB4-C62C-4149-B386-17967FF5CD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B8A89DF7-D70D-4622-8BE9-A87BE88C8BC4}"/>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Toronto, Ontario</a:t>
            </a:r>
          </a:p>
        </p:txBody>
      </p:sp>
      <p:sp>
        <p:nvSpPr>
          <p:cNvPr id="11" name="Rectangle 10">
            <a:extLst>
              <a:ext uri="{FF2B5EF4-FFF2-40B4-BE49-F238E27FC236}">
                <a16:creationId xmlns:a16="http://schemas.microsoft.com/office/drawing/2014/main" id="{C17F00C3-0957-4E3D-B61E-91351B6993D2}"/>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7B385A99-6BD0-4B2A-BC14-F92E6057F8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FB4ED867-EF51-4C7D-B9F1-C8021D48E0A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955380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8652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73545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429359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23986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alk-in - Washington, D.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E02D8-5C05-4272-BA0F-0E2969F9F7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615114C7-A798-4283-B2BD-86B1FBC29D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6B9DD061-9157-4B32-9768-A4D98D9A3478}"/>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Washington, D.C.</a:t>
            </a:r>
          </a:p>
        </p:txBody>
      </p:sp>
      <p:sp>
        <p:nvSpPr>
          <p:cNvPr id="11" name="Rectangle 10">
            <a:extLst>
              <a:ext uri="{FF2B5EF4-FFF2-40B4-BE49-F238E27FC236}">
                <a16:creationId xmlns:a16="http://schemas.microsoft.com/office/drawing/2014/main" id="{68A4F335-92D1-4876-86A9-AAFD122FFE77}"/>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918229C5-83C2-403B-A8B7-835F42E354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F2FD2D65-9FA4-49C7-911D-A1E812B95C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713165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750CB-9CBA-45C3-BA45-EB468097CB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60"/>
            <a:ext cx="12188944" cy="6856281"/>
          </a:xfrm>
          <a:prstGeom prst="rect">
            <a:avLst/>
          </a:prstGeom>
        </p:spPr>
      </p:pic>
      <p:pic>
        <p:nvPicPr>
          <p:cNvPr id="8" name="MS logo gray - EMF" descr="Microsoft logo, gray text version">
            <a:extLst>
              <a:ext uri="{FF2B5EF4-FFF2-40B4-BE49-F238E27FC236}">
                <a16:creationId xmlns:a16="http://schemas.microsoft.com/office/drawing/2014/main" id="{CE330B21-D2B9-4344-9D50-39EA069991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bwMode="black">
          <a:xfrm>
            <a:off x="584200" y="2979778"/>
            <a:ext cx="7589520" cy="553998"/>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black">
          <a:xfrm>
            <a:off x="584200" y="3962400"/>
            <a:ext cx="758952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59749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 Amsterdam">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DFFB8F-CE2F-4AB3-8CD0-C1655DA231E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43500" y="0"/>
            <a:ext cx="7048500" cy="6858000"/>
          </a:xfrm>
          <a:prstGeom prst="rect">
            <a:avLst/>
          </a:prstGeom>
        </p:spPr>
      </p:pic>
      <p:pic>
        <p:nvPicPr>
          <p:cNvPr id="6" name="Picture 5">
            <a:extLst>
              <a:ext uri="{FF2B5EF4-FFF2-40B4-BE49-F238E27FC236}">
                <a16:creationId xmlns:a16="http://schemas.microsoft.com/office/drawing/2014/main" id="{C95843E0-3986-4503-9A6F-B40F4C2CB9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Amsterdam, Netherlands</a:t>
            </a:r>
          </a:p>
        </p:txBody>
      </p:sp>
      <p:sp>
        <p:nvSpPr>
          <p:cNvPr id="10" name="Rectangle 9">
            <a:extLst>
              <a:ext uri="{FF2B5EF4-FFF2-40B4-BE49-F238E27FC236}">
                <a16:creationId xmlns:a16="http://schemas.microsoft.com/office/drawing/2014/main" id="{9205E5BC-C576-4934-9BED-2F5877877267}"/>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4" name="MS logo gray - EMF" descr="Microsoft logo, gray text version">
            <a:extLst>
              <a:ext uri="{FF2B5EF4-FFF2-40B4-BE49-F238E27FC236}">
                <a16:creationId xmlns:a16="http://schemas.microsoft.com/office/drawing/2014/main" id="{0B8BAE41-74AD-4F4F-BD6A-0DA6215CF4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20" name="Picture 19">
            <a:extLst>
              <a:ext uri="{FF2B5EF4-FFF2-40B4-BE49-F238E27FC236}">
                <a16:creationId xmlns:a16="http://schemas.microsoft.com/office/drawing/2014/main" id="{68AEF572-B74F-4253-BD1D-421B05060A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698534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81657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67122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867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30275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alk-in - Berl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878597-A66F-48B7-9B78-2A8098E5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5" name="Picture 14">
            <a:extLst>
              <a:ext uri="{FF2B5EF4-FFF2-40B4-BE49-F238E27FC236}">
                <a16:creationId xmlns:a16="http://schemas.microsoft.com/office/drawing/2014/main" id="{2C08A3E6-1192-4FA6-BE7A-2A81F1A956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6" name="Rectangle 15">
            <a:extLst>
              <a:ext uri="{FF2B5EF4-FFF2-40B4-BE49-F238E27FC236}">
                <a16:creationId xmlns:a16="http://schemas.microsoft.com/office/drawing/2014/main" id="{6283F70D-3D3D-403B-80FD-64AD0004A71E}"/>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Berlin, Germany</a:t>
            </a:r>
          </a:p>
        </p:txBody>
      </p:sp>
      <p:sp>
        <p:nvSpPr>
          <p:cNvPr id="17" name="Rectangle 16">
            <a:extLst>
              <a:ext uri="{FF2B5EF4-FFF2-40B4-BE49-F238E27FC236}">
                <a16:creationId xmlns:a16="http://schemas.microsoft.com/office/drawing/2014/main" id="{272826B7-67AC-47E3-9D9F-C5358000A7F1}"/>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9" name="MS logo gray - EMF" descr="Microsoft logo, gray text version">
            <a:extLst>
              <a:ext uri="{FF2B5EF4-FFF2-40B4-BE49-F238E27FC236}">
                <a16:creationId xmlns:a16="http://schemas.microsoft.com/office/drawing/2014/main" id="{5F31B66D-EF8E-4D55-85D7-9FF1F04C5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20" name="Picture 19">
            <a:extLst>
              <a:ext uri="{FF2B5EF4-FFF2-40B4-BE49-F238E27FC236}">
                <a16:creationId xmlns:a16="http://schemas.microsoft.com/office/drawing/2014/main" id="{A2F7110F-F8B9-4D17-90A9-2D4C46C5924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353602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891932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6882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6EB48F5B-FA46-418B-8BEE-9F0C23C84A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72974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0740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Microsoft Ignite cube graphic">
            <a:extLst>
              <a:ext uri="{FF2B5EF4-FFF2-40B4-BE49-F238E27FC236}">
                <a16:creationId xmlns:a16="http://schemas.microsoft.com/office/drawing/2014/main" id="{5FE3E21F-3B29-45AF-A62E-40AAF2B12C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054" y="0"/>
            <a:ext cx="8115946"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12181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4440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34488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alk-in - Dubai">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1F6481-841B-4D81-8C52-4FFBA0F6A4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B2D98E67-FA3A-408B-840F-F44D3D46F1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68CDB1D3-869B-4462-B109-CDDE37C96769}"/>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Dubai, United Arab Emirates</a:t>
            </a:r>
          </a:p>
        </p:txBody>
      </p:sp>
      <p:sp>
        <p:nvSpPr>
          <p:cNvPr id="11" name="Rectangle 10">
            <a:extLst>
              <a:ext uri="{FF2B5EF4-FFF2-40B4-BE49-F238E27FC236}">
                <a16:creationId xmlns:a16="http://schemas.microsoft.com/office/drawing/2014/main" id="{7AAAC85F-8E48-4183-B683-3FEFCE3F141E}"/>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B2FEF158-3275-4FB2-8C48-B0096BFEDD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1A544521-70C2-4147-9F35-5CF4C74B2E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719164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571854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523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70A-3DF6-4E73-936C-B8EFE6BE0A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2" b="262"/>
          <a:stretch/>
        </p:blipFill>
        <p:spPr>
          <a:xfrm>
            <a:off x="1528" y="860"/>
            <a:ext cx="12188944" cy="6856281"/>
          </a:xfrm>
          <a:prstGeom prst="rect">
            <a:avLst/>
          </a:prstGeom>
        </p:spPr>
      </p:pic>
      <p:pic>
        <p:nvPicPr>
          <p:cNvPr id="4" name="MS logo white - EMF" descr="Microsoft logo white text version">
            <a:extLst>
              <a:ext uri="{FF2B5EF4-FFF2-40B4-BE49-F238E27FC236}">
                <a16:creationId xmlns:a16="http://schemas.microsoft.com/office/drawing/2014/main" id="{4D99DA5E-9A4A-407B-ACE6-5F9588DA02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5" name="Rectangle 4">
            <a:extLst>
              <a:ext uri="{FF2B5EF4-FFF2-40B4-BE49-F238E27FC236}">
                <a16:creationId xmlns:a16="http://schemas.microsoft.com/office/drawing/2014/main" id="{4951D116-D62F-4654-B645-CAA42BD9589F}"/>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6" name="Picture 5">
            <a:extLst>
              <a:ext uri="{FF2B5EF4-FFF2-40B4-BE49-F238E27FC236}">
                <a16:creationId xmlns:a16="http://schemas.microsoft.com/office/drawing/2014/main" id="{BC5F3211-D2D8-4D1C-A479-5841F4A39C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Tree>
    <p:extLst>
      <p:ext uri="{BB962C8B-B14F-4D97-AF65-F5344CB8AC3E}">
        <p14:creationId xmlns:p14="http://schemas.microsoft.com/office/powerpoint/2010/main" val="4094716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alk-in - Amsterda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520DE4-C5D5-4237-AEED-A2F3275F115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43500" y="0"/>
            <a:ext cx="70485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Amsterdam, Netherlands</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 Berl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878597-A66F-48B7-9B78-2A8098E557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Berlin, Germany</a:t>
            </a:r>
          </a:p>
        </p:txBody>
      </p:sp>
    </p:spTree>
    <p:extLst>
      <p:ext uri="{BB962C8B-B14F-4D97-AF65-F5344CB8AC3E}">
        <p14:creationId xmlns:p14="http://schemas.microsoft.com/office/powerpoint/2010/main" val="3359356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alk-in - Dubai">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1F6481-841B-4D81-8C52-4FFBA0F6A4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Dubai, United Arab Emirates</a:t>
            </a:r>
          </a:p>
        </p:txBody>
      </p:sp>
    </p:spTree>
    <p:extLst>
      <p:ext uri="{BB962C8B-B14F-4D97-AF65-F5344CB8AC3E}">
        <p14:creationId xmlns:p14="http://schemas.microsoft.com/office/powerpoint/2010/main" val="3258981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alk-in - Hong Ko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B37EB0-3E44-4294-88FB-CDAB5D37AB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Hong Kong, China</a:t>
            </a:r>
          </a:p>
        </p:txBody>
      </p:sp>
    </p:spTree>
    <p:extLst>
      <p:ext uri="{BB962C8B-B14F-4D97-AF65-F5344CB8AC3E}">
        <p14:creationId xmlns:p14="http://schemas.microsoft.com/office/powerpoint/2010/main" val="372027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lk-in - Johannesbur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D1353-C378-4EB9-86AA-27082DCB7C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Johannesburg, South Africa</a:t>
            </a:r>
          </a:p>
        </p:txBody>
      </p:sp>
    </p:spTree>
    <p:extLst>
      <p:ext uri="{BB962C8B-B14F-4D97-AF65-F5344CB8AC3E}">
        <p14:creationId xmlns:p14="http://schemas.microsoft.com/office/powerpoint/2010/main" val="2296214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lk-in - Lond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1230B-5238-4A52-A85A-8767C4E9ED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London, England</a:t>
            </a:r>
          </a:p>
        </p:txBody>
      </p:sp>
    </p:spTree>
    <p:extLst>
      <p:ext uri="{BB962C8B-B14F-4D97-AF65-F5344CB8AC3E}">
        <p14:creationId xmlns:p14="http://schemas.microsoft.com/office/powerpoint/2010/main" val="321564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alk-in - Mexico C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AAC206-0445-4EDF-BDD9-EDE7806E884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Mexico City, Mexico</a:t>
            </a:r>
          </a:p>
        </p:txBody>
      </p:sp>
    </p:spTree>
    <p:extLst>
      <p:ext uri="{BB962C8B-B14F-4D97-AF65-F5344CB8AC3E}">
        <p14:creationId xmlns:p14="http://schemas.microsoft.com/office/powerpoint/2010/main" val="2955851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alk-in - Hong Ko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B37EB0-3E44-4294-88FB-CDAB5D37AB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B71D65F6-79E5-40B8-823B-2D765E0290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B37BD4BD-096B-42D4-BCCC-34DD12190EA7}"/>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Hong Kong, China</a:t>
            </a:r>
          </a:p>
        </p:txBody>
      </p:sp>
      <p:sp>
        <p:nvSpPr>
          <p:cNvPr id="11" name="Rectangle 10">
            <a:extLst>
              <a:ext uri="{FF2B5EF4-FFF2-40B4-BE49-F238E27FC236}">
                <a16:creationId xmlns:a16="http://schemas.microsoft.com/office/drawing/2014/main" id="{255E1281-CD8F-4E29-A202-6B893C2CB5BA}"/>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8C18388B-3088-40E8-ABB1-C045F8B4C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4192DD28-CC21-4BDF-9992-2F2F6C514B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164203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lk-in - Mila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5F18C4-D875-4888-9D49-9BF2F9BF6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Milan, Italy</a:t>
            </a:r>
          </a:p>
        </p:txBody>
      </p:sp>
    </p:spTree>
    <p:extLst>
      <p:ext uri="{BB962C8B-B14F-4D97-AF65-F5344CB8AC3E}">
        <p14:creationId xmlns:p14="http://schemas.microsoft.com/office/powerpoint/2010/main" val="3249122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 Mumbai">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B27BE-ECE9-4194-B764-AB074B9C1B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Mumbai, India</a:t>
            </a:r>
          </a:p>
        </p:txBody>
      </p:sp>
    </p:spTree>
    <p:extLst>
      <p:ext uri="{BB962C8B-B14F-4D97-AF65-F5344CB8AC3E}">
        <p14:creationId xmlns:p14="http://schemas.microsoft.com/office/powerpoint/2010/main" val="1439460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 Sao Paul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60B1E-2ECE-4161-826E-E07FFB783B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Sao Paulo, Brazil</a:t>
            </a:r>
          </a:p>
        </p:txBody>
      </p:sp>
    </p:spTree>
    <p:extLst>
      <p:ext uri="{BB962C8B-B14F-4D97-AF65-F5344CB8AC3E}">
        <p14:creationId xmlns:p14="http://schemas.microsoft.com/office/powerpoint/2010/main" val="2529339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 Seou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D0730D-9B43-46AB-B403-5767B2053A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Seoul, South Korea</a:t>
            </a:r>
          </a:p>
        </p:txBody>
      </p:sp>
    </p:spTree>
    <p:extLst>
      <p:ext uri="{BB962C8B-B14F-4D97-AF65-F5344CB8AC3E}">
        <p14:creationId xmlns:p14="http://schemas.microsoft.com/office/powerpoint/2010/main" val="4288702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alk-in - Singapo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4CA139-FA58-4871-B272-49F8EFF504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Singapore</a:t>
            </a:r>
          </a:p>
        </p:txBody>
      </p:sp>
    </p:spTree>
    <p:extLst>
      <p:ext uri="{BB962C8B-B14F-4D97-AF65-F5344CB8AC3E}">
        <p14:creationId xmlns:p14="http://schemas.microsoft.com/office/powerpoint/2010/main" val="42145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 Stockhol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1C468-E45A-4CEB-B1A0-6BEB92654B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Stockholm, Sweden</a:t>
            </a:r>
          </a:p>
        </p:txBody>
      </p:sp>
    </p:spTree>
    <p:extLst>
      <p:ext uri="{BB962C8B-B14F-4D97-AF65-F5344CB8AC3E}">
        <p14:creationId xmlns:p14="http://schemas.microsoft.com/office/powerpoint/2010/main" val="1788523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alk-in - Sydne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DC6CE-A6D7-4134-BECB-AD7626BF76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Sydney, Australia</a:t>
            </a:r>
          </a:p>
        </p:txBody>
      </p:sp>
    </p:spTree>
    <p:extLst>
      <p:ext uri="{BB962C8B-B14F-4D97-AF65-F5344CB8AC3E}">
        <p14:creationId xmlns:p14="http://schemas.microsoft.com/office/powerpoint/2010/main" val="626653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 Tel Aviv">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4AACE-461C-46C6-98CC-EB9A5FE54B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Tel Aviv, Israel</a:t>
            </a:r>
          </a:p>
        </p:txBody>
      </p:sp>
    </p:spTree>
    <p:extLst>
      <p:ext uri="{BB962C8B-B14F-4D97-AF65-F5344CB8AC3E}">
        <p14:creationId xmlns:p14="http://schemas.microsoft.com/office/powerpoint/2010/main" val="1764995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 Toron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7FA061-FC66-4293-AF90-9EA2AD87F3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Toronto, Ontario</a:t>
            </a:r>
          </a:p>
        </p:txBody>
      </p:sp>
    </p:spTree>
    <p:extLst>
      <p:ext uri="{BB962C8B-B14F-4D97-AF65-F5344CB8AC3E}">
        <p14:creationId xmlns:p14="http://schemas.microsoft.com/office/powerpoint/2010/main" val="990366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alk-in - Washington, D.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E02D8-5C05-4272-BA0F-0E2969F9F7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4" name="Picture 3" descr="A picture containing outdoor object&#10;&#10;Description generated with very high confidence">
            <a:extLst>
              <a:ext uri="{FF2B5EF4-FFF2-40B4-BE49-F238E27FC236}">
                <a16:creationId xmlns:a16="http://schemas.microsoft.com/office/drawing/2014/main" id="{4E890763-C8B3-4A75-A976-F589AB0BA0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Rectangle 8">
            <a:extLst>
              <a:ext uri="{FF2B5EF4-FFF2-40B4-BE49-F238E27FC236}">
                <a16:creationId xmlns:a16="http://schemas.microsoft.com/office/drawing/2014/main" id="{224EBE55-5E46-48C2-A2DA-89E068769E8D}"/>
              </a:ext>
            </a:extLst>
          </p:cNvPr>
          <p:cNvSpPr/>
          <p:nvPr userDrawn="1"/>
        </p:nvSpPr>
        <p:spPr bwMode="white">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Learn. Explore. Connect.</a:t>
            </a:r>
          </a:p>
        </p:txBody>
      </p:sp>
      <p:pic>
        <p:nvPicPr>
          <p:cNvPr id="12" name="Picture 11">
            <a:extLst>
              <a:ext uri="{FF2B5EF4-FFF2-40B4-BE49-F238E27FC236}">
                <a16:creationId xmlns:a16="http://schemas.microsoft.com/office/drawing/2014/main" id="{0FC5D200-6CEC-4229-8BC0-917AEB6D93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5"/>
          </a:xfrm>
          <a:prstGeom prst="rect">
            <a:avLst/>
          </a:prstGeom>
        </p:spPr>
      </p:pic>
      <p:sp>
        <p:nvSpPr>
          <p:cNvPr id="13" name="Rectangle 12">
            <a:extLst>
              <a:ext uri="{FF2B5EF4-FFF2-40B4-BE49-F238E27FC236}">
                <a16:creationId xmlns:a16="http://schemas.microsoft.com/office/drawing/2014/main" id="{8AD14322-0427-4F0E-8DED-539BC2C49B74}"/>
              </a:ext>
            </a:extLst>
          </p:cNvPr>
          <p:cNvSpPr/>
          <p:nvPr userDrawn="1"/>
        </p:nvSpPr>
        <p:spPr bwMode="white">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6216">
                      <a:schemeClr val="tx1"/>
                    </a:gs>
                    <a:gs pos="39000">
                      <a:schemeClr val="tx1"/>
                    </a:gs>
                  </a:gsLst>
                  <a:lin ang="5400000" scaled="1"/>
                </a:gradFill>
                <a:effectLst/>
                <a:uLnTx/>
                <a:uFillTx/>
                <a:latin typeface="Segoe UI Semibold"/>
                <a:ea typeface="+mn-ea"/>
                <a:cs typeface="Segoe UI" pitchFamily="34" charset="0"/>
              </a:rPr>
              <a:t>Washington, D.C.</a:t>
            </a:r>
          </a:p>
        </p:txBody>
      </p:sp>
    </p:spTree>
    <p:extLst>
      <p:ext uri="{BB962C8B-B14F-4D97-AF65-F5344CB8AC3E}">
        <p14:creationId xmlns:p14="http://schemas.microsoft.com/office/powerpoint/2010/main" val="1152778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alk-in - Johannesbur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D1353-C378-4EB9-86AA-27082DCB7C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3B934657-DE70-4DD3-A561-5E69B9CDEE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54A5C11B-A688-4A85-AD8E-924D9ABB2113}"/>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Johannesburg, South Africa</a:t>
            </a:r>
          </a:p>
        </p:txBody>
      </p:sp>
      <p:sp>
        <p:nvSpPr>
          <p:cNvPr id="11" name="Rectangle 10">
            <a:extLst>
              <a:ext uri="{FF2B5EF4-FFF2-40B4-BE49-F238E27FC236}">
                <a16:creationId xmlns:a16="http://schemas.microsoft.com/office/drawing/2014/main" id="{5220F1AE-B4AD-4CA1-9E5C-0EE38A4EA2A6}"/>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A9DED20B-F03D-4F38-8470-5775DF78D6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D5FED5F8-DF83-4D2E-9192-81D462E7ABE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555366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44861-E1A0-40D6-8C8C-27C4D41A8E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2" b="262"/>
          <a:stretch/>
        </p:blipFill>
        <p:spPr>
          <a:xfrm>
            <a:off x="1528" y="860"/>
            <a:ext cx="12188944" cy="6856281"/>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9" name="Title 1"/>
          <p:cNvSpPr>
            <a:spLocks noGrp="1"/>
          </p:cNvSpPr>
          <p:nvPr>
            <p:ph type="title" hasCustomPrompt="1"/>
          </p:nvPr>
        </p:nvSpPr>
        <p:spPr bwMode="white">
          <a:xfrm>
            <a:off x="584200" y="2979778"/>
            <a:ext cx="7589520" cy="553998"/>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758952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bwMode="white"/>
        <p:txBody>
          <a:bodyPr/>
          <a:lstStyle/>
          <a:p>
            <a:r>
              <a:rPr lang="en-US"/>
              <a:t>Click to edit Master title style</a:t>
            </a:r>
          </a:p>
        </p:txBody>
      </p:sp>
      <p:sp>
        <p:nvSpPr>
          <p:cNvPr id="4" name="Text Placeholder 3"/>
          <p:cNvSpPr>
            <a:spLocks noGrp="1"/>
          </p:cNvSpPr>
          <p:nvPr>
            <p:ph type="body" sz="quarter" idx="10"/>
          </p:nvPr>
        </p:nvSpPr>
        <p:spPr bwMode="white">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355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bwMode="white"/>
        <p:txBody>
          <a:bodyPr/>
          <a:lstStyle/>
          <a:p>
            <a:r>
              <a:rPr lang="en-US"/>
              <a:t>Click to edit Master title style</a:t>
            </a:r>
          </a:p>
        </p:txBody>
      </p:sp>
      <p:sp>
        <p:nvSpPr>
          <p:cNvPr id="3" name="Text Placeholder 2"/>
          <p:cNvSpPr>
            <a:spLocks noGrp="1"/>
          </p:cNvSpPr>
          <p:nvPr>
            <p:ph type="body" sz="quarter" idx="10"/>
          </p:nvPr>
        </p:nvSpPr>
        <p:spPr bwMode="white">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761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bwMode="white"/>
        <p:txBody>
          <a:bodyPr/>
          <a:lstStyle/>
          <a:p>
            <a:r>
              <a:rPr lang="en-US"/>
              <a:t>Click to edit Master title style</a:t>
            </a:r>
          </a:p>
        </p:txBody>
      </p:sp>
      <p:sp>
        <p:nvSpPr>
          <p:cNvPr id="4" name="Text Placeholder 3"/>
          <p:cNvSpPr>
            <a:spLocks noGrp="1"/>
          </p:cNvSpPr>
          <p:nvPr>
            <p:ph type="body" sz="quarter" idx="10"/>
          </p:nvPr>
        </p:nvSpPr>
        <p:spPr bwMode="white">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bwMode="white">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04653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bwMode="white"/>
        <p:txBody>
          <a:bodyPr/>
          <a:lstStyle/>
          <a:p>
            <a:r>
              <a:rPr lang="en-US"/>
              <a:t>Click to edit Master title style</a:t>
            </a:r>
          </a:p>
        </p:txBody>
      </p:sp>
      <p:sp>
        <p:nvSpPr>
          <p:cNvPr id="4" name="Text Placeholder 3"/>
          <p:cNvSpPr>
            <a:spLocks noGrp="1"/>
          </p:cNvSpPr>
          <p:nvPr>
            <p:ph type="body" sz="quarter" idx="10"/>
          </p:nvPr>
        </p:nvSpPr>
        <p:spPr bwMode="white">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bwMode="white">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575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77983279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bwMode="white">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13558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bwMode="white">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696468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5870849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546628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alk-in - Lond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1230B-5238-4A52-A85A-8767C4E9ED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E9A18902-BF59-4479-A537-66FD1E35DF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2185FA9F-28EA-426A-818A-41EFF4195844}"/>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London, England</a:t>
            </a:r>
          </a:p>
        </p:txBody>
      </p:sp>
      <p:sp>
        <p:nvSpPr>
          <p:cNvPr id="11" name="Rectangle 10">
            <a:extLst>
              <a:ext uri="{FF2B5EF4-FFF2-40B4-BE49-F238E27FC236}">
                <a16:creationId xmlns:a16="http://schemas.microsoft.com/office/drawing/2014/main" id="{0DAF1D7A-3374-48EF-8521-9E6666DCE2DA}"/>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635907B1-6FE9-48EB-BB73-30EEA8608C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3B9A3ED0-664E-48A5-8F62-D85C153B7C8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040895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bwMode="white">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5510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278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bwMode="white"/>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bwMode="white">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427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8254910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311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0104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36878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alk-in - Mexico C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AAC206-0445-4EDF-BDD9-EDE7806E884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A0324E78-9E7B-4F5A-BB26-F9F2C28741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8A69C56B-55C7-47C1-895B-831CB28D85F6}"/>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Mexico City, Mexico</a:t>
            </a:r>
          </a:p>
        </p:txBody>
      </p:sp>
      <p:sp>
        <p:nvSpPr>
          <p:cNvPr id="11" name="Rectangle 10">
            <a:extLst>
              <a:ext uri="{FF2B5EF4-FFF2-40B4-BE49-F238E27FC236}">
                <a16:creationId xmlns:a16="http://schemas.microsoft.com/office/drawing/2014/main" id="{9B1343A7-AC17-45FD-A391-6F45766667FC}"/>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1FCA9EAB-6A53-4FB0-BA89-615D83D0592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AE13C3EF-2C9C-430B-A39C-5925A8CBE21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3629070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00582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49673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1492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345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499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5850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08834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17270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38191554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6752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alk-in - Mila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5F18C4-D875-4888-9D49-9BF2F9BF6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8" name="Picture 7">
            <a:extLst>
              <a:ext uri="{FF2B5EF4-FFF2-40B4-BE49-F238E27FC236}">
                <a16:creationId xmlns:a16="http://schemas.microsoft.com/office/drawing/2014/main" id="{3ED35D14-6F97-4F68-8A45-18D88B5FE4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944" cy="6856281"/>
          </a:xfrm>
          <a:prstGeom prst="rect">
            <a:avLst/>
          </a:prstGeom>
        </p:spPr>
      </p:pic>
      <p:sp>
        <p:nvSpPr>
          <p:cNvPr id="10" name="Rectangle 9">
            <a:extLst>
              <a:ext uri="{FF2B5EF4-FFF2-40B4-BE49-F238E27FC236}">
                <a16:creationId xmlns:a16="http://schemas.microsoft.com/office/drawing/2014/main" id="{957F6F04-76A7-4674-B48C-86896E9D24AE}"/>
              </a:ext>
            </a:extLst>
          </p:cNvPr>
          <p:cNvSpPr/>
          <p:nvPr userDrawn="1"/>
        </p:nvSpPr>
        <p:spPr bwMode="black">
          <a:xfrm>
            <a:off x="558800" y="4833843"/>
            <a:ext cx="3156857" cy="276999"/>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normalizeH="0" baseline="0" noProof="0">
                <a:ln w="3175">
                  <a:noFill/>
                </a:ln>
                <a:gradFill>
                  <a:gsLst>
                    <a:gs pos="1802">
                      <a:srgbClr val="282828"/>
                    </a:gs>
                    <a:gs pos="16216">
                      <a:srgbClr val="282828"/>
                    </a:gs>
                  </a:gsLst>
                  <a:lin ang="5400000" scaled="1"/>
                </a:gradFill>
                <a:effectLst/>
                <a:uLnTx/>
                <a:uFillTx/>
                <a:latin typeface="Segoe UI Semibold"/>
                <a:ea typeface="+mn-ea"/>
                <a:cs typeface="Segoe UI" pitchFamily="34" charset="0"/>
              </a:rPr>
              <a:t>Milan, Italy</a:t>
            </a:r>
          </a:p>
        </p:txBody>
      </p:sp>
      <p:sp>
        <p:nvSpPr>
          <p:cNvPr id="11" name="Rectangle 10">
            <a:extLst>
              <a:ext uri="{FF2B5EF4-FFF2-40B4-BE49-F238E27FC236}">
                <a16:creationId xmlns:a16="http://schemas.microsoft.com/office/drawing/2014/main" id="{861CC482-7D54-4142-B7D5-F91D12D5B04E}"/>
              </a:ext>
            </a:extLst>
          </p:cNvPr>
          <p:cNvSpPr/>
          <p:nvPr userDrawn="1"/>
        </p:nvSpPr>
        <p:spPr bwMode="black">
          <a:xfrm>
            <a:off x="558800" y="3876645"/>
            <a:ext cx="4171950" cy="369332"/>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400" b="0" i="0" u="none" strike="noStrike" kern="1200" cap="none" normalizeH="0" baseline="0" noProof="0">
                <a:ln w="3175">
                  <a:noFill/>
                </a:ln>
                <a:gradFill>
                  <a:gsLst>
                    <a:gs pos="5405">
                      <a:srgbClr val="282828"/>
                    </a:gs>
                    <a:gs pos="16216">
                      <a:srgbClr val="282828"/>
                    </a:gs>
                  </a:gsLst>
                  <a:lin ang="5400000" scaled="1"/>
                </a:gradFill>
                <a:effectLst/>
                <a:uLnTx/>
                <a:uFillTx/>
                <a:latin typeface="Segoe UI Semibold"/>
                <a:ea typeface="+mn-ea"/>
                <a:cs typeface="Segoe UI" pitchFamily="34" charset="0"/>
              </a:rPr>
              <a:t>Learn. Explore. Connect.</a:t>
            </a:r>
          </a:p>
        </p:txBody>
      </p:sp>
      <p:pic>
        <p:nvPicPr>
          <p:cNvPr id="15" name="MS logo gray - EMF" descr="Microsoft logo, gray text version">
            <a:extLst>
              <a:ext uri="{FF2B5EF4-FFF2-40B4-BE49-F238E27FC236}">
                <a16:creationId xmlns:a16="http://schemas.microsoft.com/office/drawing/2014/main" id="{3F86CAB5-0BF5-4F08-B9D7-636182E4EA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6" name="Picture 15">
            <a:extLst>
              <a:ext uri="{FF2B5EF4-FFF2-40B4-BE49-F238E27FC236}">
                <a16:creationId xmlns:a16="http://schemas.microsoft.com/office/drawing/2014/main" id="{3D588729-EF46-4B53-BF14-910CED0D1E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5089" y="2292759"/>
            <a:ext cx="4170171" cy="1150784"/>
          </a:xfrm>
          <a:prstGeom prst="rect">
            <a:avLst/>
          </a:prstGeom>
        </p:spPr>
      </p:pic>
    </p:spTree>
    <p:extLst>
      <p:ext uri="{BB962C8B-B14F-4D97-AF65-F5344CB8AC3E}">
        <p14:creationId xmlns:p14="http://schemas.microsoft.com/office/powerpoint/2010/main" val="2667462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3898796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10603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856358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4279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565886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3199820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00543165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1290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0666972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170469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image" Target="../media/image1.emf"/><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theme" Target="../theme/theme2.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image" Target="../media/image32.emf"/><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theme" Target="../theme/theme3.xml"/><Relationship Id="rId8"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image" Target="../media/image32.emf"/><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theme" Target="../theme/theme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8"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34" Type="http://schemas.openxmlformats.org/officeDocument/2006/relationships/image" Target="../media/image32.emf"/><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theme" Target="../theme/theme5.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8"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image" Target="../media/image32.emf"/><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theme" Target="../theme/theme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8"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 id="2147484707" r:id="rId14"/>
    <p:sldLayoutId id="2147484708" r:id="rId15"/>
    <p:sldLayoutId id="2147484709" r:id="rId16"/>
    <p:sldLayoutId id="2147484935" r:id="rId17"/>
    <p:sldLayoutId id="2147484711" r:id="rId18"/>
    <p:sldLayoutId id="2147484712" r:id="rId19"/>
    <p:sldLayoutId id="2147484240" r:id="rId20"/>
    <p:sldLayoutId id="2147484241" r:id="rId21"/>
    <p:sldLayoutId id="2147484474" r:id="rId22"/>
    <p:sldLayoutId id="2147484245" r:id="rId23"/>
    <p:sldLayoutId id="2147484247" r:id="rId24"/>
    <p:sldLayoutId id="2147484603" r:id="rId25"/>
    <p:sldLayoutId id="2147484645" r:id="rId26"/>
    <p:sldLayoutId id="2147484646" r:id="rId27"/>
    <p:sldLayoutId id="2147484647" r:id="rId28"/>
    <p:sldLayoutId id="2147484683" r:id="rId29"/>
    <p:sldLayoutId id="2147484685" r:id="rId30"/>
    <p:sldLayoutId id="2147484687" r:id="rId31"/>
    <p:sldLayoutId id="2147484256" r:id="rId32"/>
    <p:sldLayoutId id="2147484585" r:id="rId33"/>
    <p:sldLayoutId id="2147484692" r:id="rId34"/>
    <p:sldLayoutId id="2147484263" r:id="rId35"/>
    <p:sldLayoutId id="2147484713" r:id="rId36"/>
    <p:sldLayoutId id="2147484714" r:id="rId37"/>
    <p:sldLayoutId id="2147484715" r:id="rId38"/>
    <p:sldLayoutId id="2147484716" r:id="rId39"/>
    <p:sldLayoutId id="2147484948" r:id="rId40"/>
    <p:sldLayoutId id="2147484949" r:id="rId4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72373724"/>
      </p:ext>
    </p:extLst>
  </p:cSld>
  <p:clrMap bg1="dk1" tx1="lt1" bg2="dk2" tx2="lt2" accent1="accent1" accent2="accent2" accent3="accent3" accent4="accent4" accent5="accent5" accent6="accent6" hlink="hlink" folHlink="folHlink"/>
  <p:sldLayoutIdLst>
    <p:sldLayoutId id="2147484664" r:id="rId1"/>
    <p:sldLayoutId id="2147484580"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577" r:id="rId19"/>
    <p:sldLayoutId id="2147484944" r:id="rId20"/>
    <p:sldLayoutId id="2147484674" r:id="rId21"/>
    <p:sldLayoutId id="2147484675" r:id="rId22"/>
    <p:sldLayoutId id="2147484676" r:id="rId23"/>
    <p:sldLayoutId id="2147484677" r:id="rId24"/>
    <p:sldLayoutId id="2147484679" r:id="rId25"/>
    <p:sldLayoutId id="2147484680" r:id="rId26"/>
    <p:sldLayoutId id="2147484681" r:id="rId27"/>
    <p:sldLayoutId id="2147484682" r:id="rId28"/>
    <p:sldLayoutId id="2147484249" r:id="rId29"/>
    <p:sldLayoutId id="2147484582" r:id="rId30"/>
    <p:sldLayoutId id="2147484584" r:id="rId31"/>
    <p:sldLayoutId id="2147484689" r:id="rId32"/>
    <p:sldLayoutId id="2147484691" r:id="rId33"/>
    <p:sldLayoutId id="2147484299" r:id="rId34"/>
    <p:sldLayoutId id="2147484693"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552156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237335655"/>
      </p:ext>
    </p:extLst>
  </p:cSld>
  <p:clrMap bg1="lt1" tx1="dk1" bg2="lt2" tx2="dk2" accent1="accent1" accent2="accent2" accent3="accent3" accent4="accent4" accent5="accent5" accent6="accent6" hlink="hlink" folHlink="folHlink"/>
  <p:sldLayoutIdLst>
    <p:sldLayoutId id="2147484939" r:id="rId1"/>
    <p:sldLayoutId id="2147484940" r:id="rId2"/>
    <p:sldLayoutId id="2147484941"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4853" r:id="rId13"/>
    <p:sldLayoutId id="2147484854" r:id="rId14"/>
    <p:sldLayoutId id="2147484855" r:id="rId15"/>
    <p:sldLayoutId id="2147484856" r:id="rId16"/>
    <p:sldLayoutId id="2147484857" r:id="rId17"/>
    <p:sldLayoutId id="2147484858" r:id="rId18"/>
    <p:sldLayoutId id="2147484859" r:id="rId19"/>
    <p:sldLayoutId id="2147484860" r:id="rId20"/>
    <p:sldLayoutId id="2147484861" r:id="rId21"/>
    <p:sldLayoutId id="2147484862" r:id="rId22"/>
    <p:sldLayoutId id="2147484863" r:id="rId23"/>
    <p:sldLayoutId id="2147484864" r:id="rId24"/>
    <p:sldLayoutId id="2147484865" r:id="rId25"/>
    <p:sldLayoutId id="2147484866" r:id="rId26"/>
    <p:sldLayoutId id="2147484867" r:id="rId27"/>
    <p:sldLayoutId id="2147484868" r:id="rId28"/>
    <p:sldLayoutId id="2147484869" r:id="rId29"/>
    <p:sldLayoutId id="2147484870" r:id="rId30"/>
    <p:sldLayoutId id="2147484871"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610614956"/>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901" r:id="rId29"/>
    <p:sldLayoutId id="2147484902" r:id="rId30"/>
    <p:sldLayoutId id="2147484903" r:id="rId31"/>
    <p:sldLayoutId id="214748490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3" r:id="rId1"/>
    <p:sldLayoutId id="2147484609" r:id="rId2"/>
    <p:sldLayoutId id="2147484934" r:id="rId3"/>
    <p:sldLayoutId id="2147484610" r:id="rId4"/>
    <p:sldLayoutId id="2147484710" r:id="rId5"/>
    <p:sldLayoutId id="2147484936" r:id="rId6"/>
    <p:sldLayoutId id="2147484910" r:id="rId7"/>
    <p:sldLayoutId id="2147484911" r:id="rId8"/>
    <p:sldLayoutId id="2147484639" r:id="rId9"/>
    <p:sldLayoutId id="2147484937"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942" r:id="rId24"/>
    <p:sldLayoutId id="2147484640" r:id="rId25"/>
    <p:sldLayoutId id="2147484943" r:id="rId26"/>
    <p:sldLayoutId id="2147484583" r:id="rId27"/>
    <p:sldLayoutId id="2147484671" r:id="rId28"/>
    <p:sldLayoutId id="2147484673" r:id="rId29"/>
    <p:sldLayoutId id="2147484945" r:id="rId30"/>
    <p:sldLayoutId id="2147484946" r:id="rId31"/>
    <p:sldLayoutId id="2147484947"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mailto:Salil.Kakkar@microsoft.com" TargetMode="External"/><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5.svg"/></Relationships>
</file>

<file path=ppt/slides/_rels/slide10.xml.rels><?xml version="1.0" encoding="UTF-8" standalone="yes"?>
<Relationships xmlns="http://schemas.openxmlformats.org/package/2006/relationships"><Relationship Id="rId3" Type="http://schemas.openxmlformats.org/officeDocument/2006/relationships/hyperlink" Target="https://docs.microsoft.com/en-us"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hyperlink" Target="https://support.office.com/article/Guest-access-to-Office-365-groups-Admin-Help-7c713d74-a144-4eab-92e7-d50df526ff96?ui=en-US&amp;rs=en-US&amp;ad=US" TargetMode="External"/><Relationship Id="rId5" Type="http://schemas.openxmlformats.org/officeDocument/2006/relationships/hyperlink" Target="https://support.office.com/article/Overview-of-retention-policies-5e377752-700d-4870-9b6d-12bfc12d2423?ui=en-US&amp;rs=en-US&amp;ad=US" TargetMode="External"/><Relationship Id="rId4" Type="http://schemas.openxmlformats.org/officeDocument/2006/relationships/hyperlink" Target="https://support.office.com/article/Office-365-Reports-in-the-admin-center-Office-365-groups-a27f1a99-3557-4f85-9560-a28e3d822a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03.svg"/></Relationships>
</file>

<file path=ppt/slides/_rels/slide1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1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09.svg"/><Relationship Id="rId4" Type="http://schemas.openxmlformats.org/officeDocument/2006/relationships/image" Target="../media/image105.svg"/><Relationship Id="rId9" Type="http://schemas.openxmlformats.org/officeDocument/2006/relationships/image" Target="../media/image108.png"/></Relationships>
</file>

<file path=ppt/slides/_rels/slide1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 Id="rId9" Type="http://schemas.openxmlformats.org/officeDocument/2006/relationships/hyperlink" Target="https://docs.microsoft.com/en-us/microsoft-365/admin/create-groups/manage-guest-access-in-groups?view=o365-worldwid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s://docs.microsoft.com/en-us/microsoft-365/compliance/sensitivity-labels-teams-groups-sites"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15.emf"/><Relationship Id="rId5" Type="http://schemas.openxmlformats.org/officeDocument/2006/relationships/image" Target="../media/image114.svg"/><Relationship Id="rId10" Type="http://schemas.openxmlformats.org/officeDocument/2006/relationships/image" Target="../media/image119.emf"/><Relationship Id="rId4" Type="http://schemas.openxmlformats.org/officeDocument/2006/relationships/image" Target="../media/image113.png"/><Relationship Id="rId9" Type="http://schemas.openxmlformats.org/officeDocument/2006/relationships/image" Target="../media/image118.emf"/></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svg"/><Relationship Id="rId3" Type="http://schemas.openxmlformats.org/officeDocument/2006/relationships/hyperlink" Target="https://docs.microsoft.com/en-us/azure/active-directory/external-identities/delegate-invitations" TargetMode="External"/><Relationship Id="rId7" Type="http://schemas.openxmlformats.org/officeDocument/2006/relationships/hyperlink" Target="mailto:Salil.Kakkar@microsoft.com" TargetMode="External"/><Relationship Id="rId12"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73.xml"/><Relationship Id="rId6" Type="http://schemas.openxmlformats.org/officeDocument/2006/relationships/hyperlink" Target="https://docs.microsoft.com/en-us/azure/active-directory/governance/entitlement-management-overview" TargetMode="External"/><Relationship Id="rId11" Type="http://schemas.microsoft.com/office/2007/relationships/hdphoto" Target="../media/hdphoto2.wdp"/><Relationship Id="rId5" Type="http://schemas.openxmlformats.org/officeDocument/2006/relationships/hyperlink" Target="https://docs.microsoft.com/en-us/microsoft-365/admin/create-groups/manage-guest-access-in-groups?view=o365-worldwide" TargetMode="External"/><Relationship Id="rId10" Type="http://schemas.openxmlformats.org/officeDocument/2006/relationships/image" Target="../media/image53.png"/><Relationship Id="rId4" Type="http://schemas.openxmlformats.org/officeDocument/2006/relationships/hyperlink" Target="https://docs.microsoft.com/en-us/azure/active-directory/external-identities/allow-deny-list" TargetMode="External"/><Relationship Id="rId9" Type="http://schemas.openxmlformats.org/officeDocument/2006/relationships/image" Target="../media/image52.sv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Microsoft_Teams" TargetMode="External"/><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hyperlink" Target="https://en.wikipedia.org/wiki/Microsoft_Outlook" TargetMode="External"/><Relationship Id="rId4" Type="http://schemas.openxmlformats.org/officeDocument/2006/relationships/image" Target="../media/image58.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jpeg"/><Relationship Id="rId25" Type="http://schemas.openxmlformats.org/officeDocument/2006/relationships/image" Target="../media/image97.png"/><Relationship Id="rId2" Type="http://schemas.openxmlformats.org/officeDocument/2006/relationships/notesSlide" Target="../notesSlides/notesSlide6.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1871783"/>
            <a:ext cx="9144000" cy="1661993"/>
          </a:xfrm>
        </p:spPr>
        <p:txBody>
          <a:bodyPr/>
          <a:lstStyle/>
          <a:p>
            <a:r>
              <a:rPr lang="en-US">
                <a:cs typeface="Segoe UI"/>
              </a:rPr>
              <a:t>External collaboration with Microsoft 365 Groups in Microsoft Teams, Outlook, Yammer and SharePoint</a:t>
            </a:r>
          </a:p>
        </p:txBody>
      </p:sp>
      <p:sp>
        <p:nvSpPr>
          <p:cNvPr id="2" name="TextBox 15">
            <a:extLst>
              <a:ext uri="{FF2B5EF4-FFF2-40B4-BE49-F238E27FC236}">
                <a16:creationId xmlns:a16="http://schemas.microsoft.com/office/drawing/2014/main" id="{3D216D5C-133F-4F5D-B709-D6695FCFEECE}"/>
              </a:ext>
            </a:extLst>
          </p:cNvPr>
          <p:cNvSpPr txBox="1"/>
          <p:nvPr/>
        </p:nvSpPr>
        <p:spPr>
          <a:xfrm>
            <a:off x="1733334" y="4074380"/>
            <a:ext cx="3474554" cy="861774"/>
          </a:xfrm>
          <a:prstGeom prst="rect">
            <a:avLst/>
          </a:prstGeom>
          <a:noFill/>
        </p:spPr>
        <p:txBody>
          <a:bodyPr wrap="square" lIns="0" tIns="45720" rIns="91440" bIns="45720" rtlCol="0" anchor="t">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2000" dirty="0">
                <a:gradFill>
                  <a:gsLst>
                    <a:gs pos="91000">
                      <a:schemeClr val="tx1"/>
                    </a:gs>
                    <a:gs pos="0">
                      <a:schemeClr val="tx1"/>
                    </a:gs>
                  </a:gsLst>
                  <a:lin ang="5400000" scaled="0"/>
                </a:gradFill>
                <a:cs typeface="Segoe UI"/>
              </a:rPr>
              <a:t>Salil Kakkar</a:t>
            </a:r>
          </a:p>
          <a:p>
            <a:r>
              <a:rPr lang="en-US" sz="1200" dirty="0">
                <a:gradFill>
                  <a:gsLst>
                    <a:gs pos="91000">
                      <a:schemeClr val="tx1"/>
                    </a:gs>
                    <a:gs pos="0">
                      <a:schemeClr val="tx1"/>
                    </a:gs>
                  </a:gsLst>
                  <a:lin ang="5400000" scaled="0"/>
                </a:gradFill>
                <a:cs typeface="Segoe UI"/>
              </a:rPr>
              <a:t>Senior Program Manager, Microsoft 365 Groups</a:t>
            </a:r>
            <a:br>
              <a:rPr lang="en-US" sz="1200" dirty="0">
                <a:cs typeface="Segoe UI" panose="020B0502040204020203" pitchFamily="34" charset="0"/>
              </a:rPr>
            </a:br>
            <a:endParaRPr lang="en-US" sz="600">
              <a:gradFill>
                <a:gsLst>
                  <a:gs pos="91000">
                    <a:schemeClr val="tx1"/>
                  </a:gs>
                  <a:gs pos="0">
                    <a:schemeClr val="tx1"/>
                  </a:gs>
                </a:gsLst>
                <a:lin ang="5400000" scaled="0"/>
              </a:gradFill>
              <a:cs typeface="Segoe UI" panose="020B0502040204020203" pitchFamily="34" charset="0"/>
            </a:endParaRPr>
          </a:p>
          <a:p>
            <a:r>
              <a:rPr lang="en-US" sz="1200" dirty="0">
                <a:gradFill>
                  <a:gsLst>
                    <a:gs pos="91000">
                      <a:schemeClr val="tx1"/>
                    </a:gs>
                    <a:gs pos="0">
                      <a:schemeClr val="tx1"/>
                    </a:gs>
                  </a:gsLst>
                  <a:lin ang="5400000" scaled="0"/>
                </a:gradFill>
                <a:cs typeface="Segoe UI"/>
                <a:hlinkClick r:id="rId3"/>
              </a:rPr>
              <a:t>salil.kakkar@microsoft.com</a:t>
            </a:r>
            <a:r>
              <a:rPr lang="en-US" sz="1200" dirty="0">
                <a:gradFill>
                  <a:gsLst>
                    <a:gs pos="91000">
                      <a:schemeClr val="tx1"/>
                    </a:gs>
                    <a:gs pos="0">
                      <a:schemeClr val="tx1"/>
                    </a:gs>
                  </a:gsLst>
                  <a:lin ang="5400000" scaled="0"/>
                </a:gradFill>
                <a:cs typeface="Segoe UI"/>
              </a:rPr>
              <a:t> |        @salil_kakkar</a:t>
            </a:r>
          </a:p>
        </p:txBody>
      </p:sp>
      <p:sp>
        <p:nvSpPr>
          <p:cNvPr id="3" name="TextBox 15">
            <a:extLst>
              <a:ext uri="{FF2B5EF4-FFF2-40B4-BE49-F238E27FC236}">
                <a16:creationId xmlns:a16="http://schemas.microsoft.com/office/drawing/2014/main" id="{EA54157E-E24F-45A4-BF28-A7DE6467B4D6}"/>
              </a:ext>
            </a:extLst>
          </p:cNvPr>
          <p:cNvSpPr txBox="1"/>
          <p:nvPr/>
        </p:nvSpPr>
        <p:spPr>
          <a:xfrm>
            <a:off x="6498154" y="4120546"/>
            <a:ext cx="3938383" cy="820738"/>
          </a:xfrm>
          <a:prstGeom prst="rect">
            <a:avLst/>
          </a:prstGeom>
          <a:noFill/>
        </p:spPr>
        <p:txBody>
          <a:bodyPr wrap="square" lIns="0" tIns="45720" rIns="91440" bIns="45720" rtlCol="0" anchor="t">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2000" dirty="0">
                <a:gradFill>
                  <a:gsLst>
                    <a:gs pos="91000">
                      <a:schemeClr val="tx1"/>
                    </a:gs>
                    <a:gs pos="0">
                      <a:schemeClr val="tx1"/>
                    </a:gs>
                  </a:gsLst>
                  <a:lin ang="5400000" scaled="0"/>
                </a:gradFill>
                <a:cs typeface="Segoe UI"/>
              </a:rPr>
              <a:t>Nandini </a:t>
            </a:r>
            <a:r>
              <a:rPr lang="en-US" sz="2000" dirty="0" err="1">
                <a:gradFill>
                  <a:gsLst>
                    <a:gs pos="91000">
                      <a:schemeClr val="tx1"/>
                    </a:gs>
                    <a:gs pos="0">
                      <a:schemeClr val="tx1"/>
                    </a:gs>
                  </a:gsLst>
                  <a:lin ang="5400000" scaled="0"/>
                </a:gradFill>
                <a:cs typeface="Segoe UI"/>
              </a:rPr>
              <a:t>Bhavasar</a:t>
            </a:r>
            <a:r>
              <a:rPr lang="en-US" sz="2000" dirty="0">
                <a:gradFill>
                  <a:gsLst>
                    <a:gs pos="91000">
                      <a:schemeClr val="tx1"/>
                    </a:gs>
                    <a:gs pos="0">
                      <a:schemeClr val="tx1"/>
                    </a:gs>
                  </a:gsLst>
                  <a:lin ang="5400000" scaled="0"/>
                </a:gradFill>
                <a:cs typeface="Segoe UI"/>
              </a:rPr>
              <a:t> N A</a:t>
            </a:r>
          </a:p>
          <a:p>
            <a:pPr>
              <a:spcBef>
                <a:spcPct val="0"/>
              </a:spcBef>
              <a:spcAft>
                <a:spcPts val="400"/>
              </a:spcAft>
            </a:pPr>
            <a:r>
              <a:rPr lang="en-US" sz="1200" dirty="0">
                <a:gradFill>
                  <a:gsLst>
                    <a:gs pos="91000">
                      <a:schemeClr val="tx1"/>
                    </a:gs>
                    <a:gs pos="0">
                      <a:schemeClr val="tx1"/>
                    </a:gs>
                  </a:gsLst>
                  <a:lin ang="5400000" scaled="0"/>
                </a:gradFill>
                <a:cs typeface="Segoe UI"/>
              </a:rPr>
              <a:t>Program Manager, Microsoft 365 Groups</a:t>
            </a:r>
          </a:p>
          <a:p>
            <a:r>
              <a:rPr lang="en-US" sz="1200" dirty="0">
                <a:gradFill>
                  <a:gsLst>
                    <a:gs pos="91000">
                      <a:schemeClr val="tx1"/>
                    </a:gs>
                    <a:gs pos="0">
                      <a:schemeClr val="tx1"/>
                    </a:gs>
                  </a:gsLst>
                  <a:lin ang="5400000" scaled="0"/>
                </a:gradFill>
                <a:cs typeface="Segoe UI"/>
              </a:rPr>
              <a:t>bnandini@microsoft.com</a:t>
            </a:r>
          </a:p>
        </p:txBody>
      </p:sp>
      <p:pic>
        <p:nvPicPr>
          <p:cNvPr id="9" name="Picture 8">
            <a:extLst>
              <a:ext uri="{FF2B5EF4-FFF2-40B4-BE49-F238E27FC236}">
                <a16:creationId xmlns:a16="http://schemas.microsoft.com/office/drawing/2014/main" id="{74F070E6-C3FD-4949-A817-452676329FD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11635" y="4695297"/>
            <a:ext cx="248704" cy="209434"/>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4280FCFB-AE35-486C-A561-CBDC72D76C0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p:blipFill>
        <p:spPr>
          <a:xfrm>
            <a:off x="590539" y="4067719"/>
            <a:ext cx="1003660" cy="1040900"/>
          </a:xfrm>
          <a:prstGeom prst="ellipse">
            <a:avLst/>
          </a:prstGeom>
          <a:solidFill>
            <a:schemeClr val="bg1"/>
          </a:solidFill>
          <a:ln w="10795" cap="flat" cmpd="sng" algn="ctr">
            <a:noFill/>
            <a:prstDash val="solid"/>
          </a:ln>
          <a:effectLst>
            <a:outerShdw blurRad="152400" sx="101000" sy="101000" algn="tl" rotWithShape="0">
              <a:prstClr val="black">
                <a:alpha val="29000"/>
              </a:prstClr>
            </a:outerShdw>
          </a:effectLst>
        </p:spPr>
      </p:pic>
      <p:pic>
        <p:nvPicPr>
          <p:cNvPr id="15" name="Picture 14">
            <a:extLst>
              <a:ext uri="{FF2B5EF4-FFF2-40B4-BE49-F238E27FC236}">
                <a16:creationId xmlns:a16="http://schemas.microsoft.com/office/drawing/2014/main" id="{456699E5-54C6-4662-BD92-06606403581C}"/>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443" t="1206" r="2650" b="1206"/>
          <a:stretch/>
        </p:blipFill>
        <p:spPr>
          <a:xfrm>
            <a:off x="5359123" y="4092817"/>
            <a:ext cx="979460" cy="1015802"/>
          </a:xfrm>
          <a:prstGeom prst="ellipse">
            <a:avLst/>
          </a:prstGeom>
          <a:solidFill>
            <a:schemeClr val="bg1"/>
          </a:solidFill>
          <a:ln w="10795" cap="flat" cmpd="sng" algn="ctr">
            <a:noFill/>
            <a:prstDash val="solid"/>
          </a:ln>
          <a:effectLst>
            <a:outerShdw blurRad="152400" sx="101000" sy="101000" algn="tl" rotWithShape="0">
              <a:prstClr val="black">
                <a:alpha val="29000"/>
              </a:prstClr>
            </a:outerShdw>
          </a:effectLst>
        </p:spPr>
      </p:pic>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A692DB-6907-4195-A6E0-B5821AECA31E}"/>
              </a:ext>
            </a:extLst>
          </p:cNvPr>
          <p:cNvSpPr/>
          <p:nvPr/>
        </p:nvSpPr>
        <p:spPr bwMode="auto">
          <a:xfrm>
            <a:off x="4758075" y="920916"/>
            <a:ext cx="6845661" cy="2093659"/>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cs typeface="Segoe UI" pitchFamily="34" charset="0"/>
            </a:endParaRPr>
          </a:p>
        </p:txBody>
      </p:sp>
      <p:sp>
        <p:nvSpPr>
          <p:cNvPr id="6" name="Rectangle 5">
            <a:extLst>
              <a:ext uri="{FF2B5EF4-FFF2-40B4-BE49-F238E27FC236}">
                <a16:creationId xmlns:a16="http://schemas.microsoft.com/office/drawing/2014/main" id="{8B602BAE-D232-4477-94D7-0A440775E745}"/>
              </a:ext>
            </a:extLst>
          </p:cNvPr>
          <p:cNvSpPr/>
          <p:nvPr/>
        </p:nvSpPr>
        <p:spPr bwMode="auto">
          <a:xfrm>
            <a:off x="4758075" y="4455042"/>
            <a:ext cx="6845661" cy="1562809"/>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01675C94-955F-4373-8C6A-828B7ABFB4E5}"/>
              </a:ext>
            </a:extLst>
          </p:cNvPr>
          <p:cNvSpPr>
            <a:spLocks noGrp="1"/>
          </p:cNvSpPr>
          <p:nvPr>
            <p:ph type="title"/>
          </p:nvPr>
        </p:nvSpPr>
        <p:spPr>
          <a:xfrm>
            <a:off x="588263" y="2873414"/>
            <a:ext cx="3182027" cy="1107996"/>
          </a:xfrm>
        </p:spPr>
        <p:txBody>
          <a:bodyPr/>
          <a:lstStyle/>
          <a:p>
            <a:r>
              <a:rPr lang="en-US"/>
              <a:t>Managing Guests at scale</a:t>
            </a:r>
          </a:p>
        </p:txBody>
      </p:sp>
      <p:sp>
        <p:nvSpPr>
          <p:cNvPr id="3" name="Text Placeholder 2">
            <a:extLst>
              <a:ext uri="{FF2B5EF4-FFF2-40B4-BE49-F238E27FC236}">
                <a16:creationId xmlns:a16="http://schemas.microsoft.com/office/drawing/2014/main" id="{5E98CA1A-06FD-48B9-9F8F-FBA5CCEF1D0D}"/>
              </a:ext>
            </a:extLst>
          </p:cNvPr>
          <p:cNvSpPr>
            <a:spLocks noGrp="1"/>
          </p:cNvSpPr>
          <p:nvPr>
            <p:ph type="body" sz="quarter" idx="11"/>
          </p:nvPr>
        </p:nvSpPr>
        <p:spPr>
          <a:xfrm>
            <a:off x="4941888" y="1196031"/>
            <a:ext cx="6667500" cy="4462760"/>
          </a:xfrm>
        </p:spPr>
        <p:txBody>
          <a:bodyPr/>
          <a:lstStyle/>
          <a:p>
            <a:pPr>
              <a:spcBef>
                <a:spcPts val="1200"/>
              </a:spcBef>
              <a:spcAft>
                <a:spcPts val="1800"/>
              </a:spcAft>
            </a:pPr>
            <a:r>
              <a:rPr lang="en-US" sz="2000">
                <a:hlinkClick r:id="rId3"/>
              </a:rPr>
              <a:t>Allow/block guest domains</a:t>
            </a:r>
          </a:p>
          <a:p>
            <a:pPr>
              <a:spcBef>
                <a:spcPts val="1200"/>
              </a:spcBef>
              <a:spcAft>
                <a:spcPts val="1800"/>
              </a:spcAft>
            </a:pPr>
            <a:r>
              <a:rPr lang="en-US" sz="2000">
                <a:hlinkClick r:id="rId3"/>
              </a:rPr>
              <a:t>Guest inviter role </a:t>
            </a:r>
          </a:p>
          <a:p>
            <a:pPr>
              <a:spcBef>
                <a:spcPts val="1200"/>
              </a:spcBef>
              <a:spcAft>
                <a:spcPts val="1800"/>
              </a:spcAft>
            </a:pPr>
            <a:r>
              <a:rPr lang="en-US" sz="2000">
                <a:hlinkClick r:id="rId3"/>
              </a:rPr>
              <a:t>Access reviews</a:t>
            </a:r>
            <a:endParaRPr lang="en-US" sz="2000"/>
          </a:p>
          <a:p>
            <a:pPr>
              <a:spcBef>
                <a:spcPts val="1200"/>
              </a:spcBef>
              <a:spcAft>
                <a:spcPts val="1800"/>
              </a:spcAft>
            </a:pPr>
            <a:r>
              <a:rPr lang="en-US" sz="2000">
                <a:hlinkClick r:id="rId3"/>
              </a:rPr>
              <a:t>Terms of use</a:t>
            </a:r>
          </a:p>
          <a:p>
            <a:pPr>
              <a:spcBef>
                <a:spcPts val="1200"/>
              </a:spcBef>
              <a:spcAft>
                <a:spcPts val="1800"/>
              </a:spcAft>
            </a:pPr>
            <a:r>
              <a:rPr lang="en-US" sz="2000">
                <a:hlinkClick r:id="rId4"/>
              </a:rPr>
              <a:t>Reporting</a:t>
            </a:r>
            <a:r>
              <a:rPr lang="en-US" sz="2000"/>
              <a:t>  </a:t>
            </a:r>
          </a:p>
          <a:p>
            <a:pPr>
              <a:spcBef>
                <a:spcPts val="1200"/>
              </a:spcBef>
              <a:spcAft>
                <a:spcPts val="1800"/>
              </a:spcAft>
            </a:pPr>
            <a:r>
              <a:rPr lang="en-US" sz="2000">
                <a:hlinkClick r:id="rId5"/>
              </a:rPr>
              <a:t>Policies and information protection</a:t>
            </a:r>
            <a:r>
              <a:rPr lang="en-US" sz="2000"/>
              <a:t>  </a:t>
            </a:r>
          </a:p>
          <a:p>
            <a:pPr>
              <a:spcBef>
                <a:spcPts val="1200"/>
              </a:spcBef>
              <a:spcAft>
                <a:spcPts val="1800"/>
              </a:spcAft>
            </a:pPr>
            <a:r>
              <a:rPr lang="en-US" sz="2000">
                <a:hlinkClick r:id="rId6"/>
              </a:rPr>
              <a:t>Access packages</a:t>
            </a:r>
            <a:r>
              <a:rPr lang="en-US" sz="2000"/>
              <a:t>  </a:t>
            </a:r>
            <a:r>
              <a:rPr lang="en-US" sz="1800"/>
              <a:t>(Entitlement Management)</a:t>
            </a:r>
            <a:endParaRPr lang="en-US" sz="2400"/>
          </a:p>
        </p:txBody>
      </p:sp>
    </p:spTree>
    <p:extLst>
      <p:ext uri="{BB962C8B-B14F-4D97-AF65-F5344CB8AC3E}">
        <p14:creationId xmlns:p14="http://schemas.microsoft.com/office/powerpoint/2010/main" val="2674481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vert="horz" wrap="square" lIns="0" tIns="0" rIns="0" bIns="0" rtlCol="0" anchor="t">
            <a:spAutoFit/>
          </a:bodyPr>
          <a:lstStyle/>
          <a:p>
            <a:r>
              <a:rPr lang="en-US"/>
              <a:t>Guest access – key questions</a:t>
            </a:r>
          </a:p>
        </p:txBody>
      </p:sp>
      <p:sp>
        <p:nvSpPr>
          <p:cNvPr id="49" name="TextBox 10">
            <a:extLst>
              <a:ext uri="{FF2B5EF4-FFF2-40B4-BE49-F238E27FC236}">
                <a16:creationId xmlns:a16="http://schemas.microsoft.com/office/drawing/2014/main" id="{68787EA4-88BA-4AF3-8BA1-05D144A3B269}"/>
              </a:ext>
            </a:extLst>
          </p:cNvPr>
          <p:cNvSpPr txBox="1"/>
          <p:nvPr/>
        </p:nvSpPr>
        <p:spPr>
          <a:xfrm>
            <a:off x="6481131" y="2156418"/>
            <a:ext cx="5482269" cy="33675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2" fontAlgn="base">
              <a:lnSpc>
                <a:spcPct val="90000"/>
              </a:lnSpc>
              <a:spcBef>
                <a:spcPct val="0"/>
              </a:spcBef>
              <a:spcAft>
                <a:spcPct val="0"/>
              </a:spcAft>
              <a:defRPr/>
            </a:pPr>
            <a:r>
              <a:rPr lang="en-US" sz="1765">
                <a:gradFill>
                  <a:gsLst>
                    <a:gs pos="0">
                      <a:srgbClr val="353535"/>
                    </a:gs>
                    <a:gs pos="100000">
                      <a:srgbClr val="353535"/>
                    </a:gs>
                  </a:gsLst>
                  <a:lin ang="5400000" scaled="0"/>
                </a:gradFill>
                <a:latin typeface="+mj-lt"/>
                <a:cs typeface="Segoe UI" pitchFamily="34" charset="0"/>
              </a:rPr>
              <a:t>Who can invite guests?</a:t>
            </a:r>
          </a:p>
        </p:txBody>
      </p:sp>
      <p:sp>
        <p:nvSpPr>
          <p:cNvPr id="50" name="TextBox 10">
            <a:extLst>
              <a:ext uri="{FF2B5EF4-FFF2-40B4-BE49-F238E27FC236}">
                <a16:creationId xmlns:a16="http://schemas.microsoft.com/office/drawing/2014/main" id="{129255F8-5AA5-4C7B-BED8-BF32B075D599}"/>
              </a:ext>
            </a:extLst>
          </p:cNvPr>
          <p:cNvSpPr txBox="1"/>
          <p:nvPr/>
        </p:nvSpPr>
        <p:spPr>
          <a:xfrm>
            <a:off x="6481131" y="4954177"/>
            <a:ext cx="4904264" cy="33675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2" fontAlgn="base">
              <a:lnSpc>
                <a:spcPct val="90000"/>
              </a:lnSpc>
              <a:spcBef>
                <a:spcPct val="0"/>
              </a:spcBef>
              <a:spcAft>
                <a:spcPct val="0"/>
              </a:spcAft>
              <a:defRPr/>
            </a:pPr>
            <a:r>
              <a:rPr lang="en-US" sz="1765">
                <a:gradFill>
                  <a:gsLst>
                    <a:gs pos="0">
                      <a:srgbClr val="353535"/>
                    </a:gs>
                    <a:gs pos="100000">
                      <a:srgbClr val="353535"/>
                    </a:gs>
                  </a:gsLst>
                  <a:lin ang="5400000" scaled="0"/>
                </a:gradFill>
                <a:latin typeface="+mj-lt"/>
                <a:cs typeface="Segoe UI" pitchFamily="34" charset="0"/>
              </a:rPr>
              <a:t>Which resources can be shared with guests?</a:t>
            </a:r>
          </a:p>
        </p:txBody>
      </p:sp>
      <p:sp>
        <p:nvSpPr>
          <p:cNvPr id="51" name="TextBox 10">
            <a:extLst>
              <a:ext uri="{FF2B5EF4-FFF2-40B4-BE49-F238E27FC236}">
                <a16:creationId xmlns:a16="http://schemas.microsoft.com/office/drawing/2014/main" id="{F509BEED-E664-41E5-BBED-B0195A982BFA}"/>
              </a:ext>
            </a:extLst>
          </p:cNvPr>
          <p:cNvSpPr txBox="1"/>
          <p:nvPr/>
        </p:nvSpPr>
        <p:spPr>
          <a:xfrm>
            <a:off x="6481131" y="3498979"/>
            <a:ext cx="5005958" cy="33675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2" fontAlgn="base">
              <a:lnSpc>
                <a:spcPct val="90000"/>
              </a:lnSpc>
              <a:spcBef>
                <a:spcPct val="0"/>
              </a:spcBef>
              <a:spcAft>
                <a:spcPct val="0"/>
              </a:spcAft>
              <a:defRPr/>
            </a:pPr>
            <a:r>
              <a:rPr lang="en-US" sz="1765">
                <a:gradFill>
                  <a:gsLst>
                    <a:gs pos="0">
                      <a:srgbClr val="353535"/>
                    </a:gs>
                    <a:gs pos="100000">
                      <a:srgbClr val="353535"/>
                    </a:gs>
                  </a:gsLst>
                  <a:lin ang="5400000" scaled="0"/>
                </a:gradFill>
                <a:latin typeface="+mj-lt"/>
                <a:cs typeface="Segoe UI" pitchFamily="34" charset="0"/>
              </a:rPr>
              <a:t>Who can be invited as a guest?</a:t>
            </a:r>
          </a:p>
        </p:txBody>
      </p:sp>
      <p:sp>
        <p:nvSpPr>
          <p:cNvPr id="53" name="TextBox 10">
            <a:extLst>
              <a:ext uri="{FF2B5EF4-FFF2-40B4-BE49-F238E27FC236}">
                <a16:creationId xmlns:a16="http://schemas.microsoft.com/office/drawing/2014/main" id="{3A2FF374-8FCA-413B-9B5F-F29838C1D9F9}"/>
              </a:ext>
            </a:extLst>
          </p:cNvPr>
          <p:cNvSpPr txBox="1"/>
          <p:nvPr/>
        </p:nvSpPr>
        <p:spPr>
          <a:xfrm flipH="1">
            <a:off x="1714070" y="3607390"/>
            <a:ext cx="1792850" cy="120032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2000">
                <a:gradFill>
                  <a:gsLst>
                    <a:gs pos="0">
                      <a:srgbClr val="353535"/>
                    </a:gs>
                    <a:gs pos="100000">
                      <a:srgbClr val="353535"/>
                    </a:gs>
                  </a:gsLst>
                  <a:lin ang="5400000" scaled="0"/>
                </a:gradFill>
                <a:latin typeface="+mj-lt"/>
                <a:cs typeface="Segoe UI" pitchFamily="34" charset="0"/>
              </a:rPr>
              <a:t>Guest Access using Microsoft 365 Groups</a:t>
            </a:r>
          </a:p>
        </p:txBody>
      </p:sp>
      <p:sp>
        <p:nvSpPr>
          <p:cNvPr id="54" name="Oval 53">
            <a:extLst>
              <a:ext uri="{FF2B5EF4-FFF2-40B4-BE49-F238E27FC236}">
                <a16:creationId xmlns:a16="http://schemas.microsoft.com/office/drawing/2014/main" id="{A6586F94-1D55-4B55-A811-253DA318302C}"/>
              </a:ext>
            </a:extLst>
          </p:cNvPr>
          <p:cNvSpPr/>
          <p:nvPr/>
        </p:nvSpPr>
        <p:spPr bwMode="auto">
          <a:xfrm>
            <a:off x="1298479" y="2411519"/>
            <a:ext cx="2624032" cy="2624032"/>
          </a:xfrm>
          <a:prstGeom prst="ellipse">
            <a:avLst/>
          </a:prstGeom>
          <a:noFill/>
          <a:ln w="19050" cap="flat" cmpd="sng" algn="ctr">
            <a:solidFill>
              <a:schemeClr val="tx1"/>
            </a:solidFill>
            <a:prstDash val="solid"/>
            <a:headEnd type="none"/>
            <a:tailEnd type="none"/>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cs typeface="Segoe UI" pitchFamily="34" charset="0"/>
            </a:endParaRPr>
          </a:p>
        </p:txBody>
      </p:sp>
      <p:sp>
        <p:nvSpPr>
          <p:cNvPr id="67" name="Lock" title="Icon of a padlock">
            <a:extLst>
              <a:ext uri="{FF2B5EF4-FFF2-40B4-BE49-F238E27FC236}">
                <a16:creationId xmlns:a16="http://schemas.microsoft.com/office/drawing/2014/main" id="{E1A4A651-A269-4294-95EF-70492B3C652A}"/>
              </a:ext>
            </a:extLst>
          </p:cNvPr>
          <p:cNvSpPr>
            <a:spLocks noChangeAspect="1" noEditPoints="1"/>
          </p:cNvSpPr>
          <p:nvPr/>
        </p:nvSpPr>
        <p:spPr bwMode="auto">
          <a:xfrm>
            <a:off x="5807613" y="1980350"/>
            <a:ext cx="437523" cy="61150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9" name="Group 68">
            <a:extLst>
              <a:ext uri="{FF2B5EF4-FFF2-40B4-BE49-F238E27FC236}">
                <a16:creationId xmlns:a16="http://schemas.microsoft.com/office/drawing/2014/main" id="{AF8522CA-6EE0-4994-943B-9FD68482B154}"/>
              </a:ext>
            </a:extLst>
          </p:cNvPr>
          <p:cNvGrpSpPr/>
          <p:nvPr/>
        </p:nvGrpSpPr>
        <p:grpSpPr>
          <a:xfrm>
            <a:off x="3933411" y="2286102"/>
            <a:ext cx="1541608" cy="2969738"/>
            <a:chOff x="3809586" y="2259171"/>
            <a:chExt cx="1541608" cy="2969738"/>
          </a:xfrm>
        </p:grpSpPr>
        <p:cxnSp>
          <p:nvCxnSpPr>
            <p:cNvPr id="70" name="Connector: Elbow 69">
              <a:extLst>
                <a:ext uri="{FF2B5EF4-FFF2-40B4-BE49-F238E27FC236}">
                  <a16:creationId xmlns:a16="http://schemas.microsoft.com/office/drawing/2014/main" id="{2CC9BF38-C739-4D3B-B4C6-5F1EC05DCFCE}"/>
                </a:ext>
              </a:extLst>
            </p:cNvPr>
            <p:cNvCxnSpPr>
              <a:cxnSpLocks/>
            </p:cNvCxnSpPr>
            <p:nvPr/>
          </p:nvCxnSpPr>
          <p:spPr>
            <a:xfrm flipV="1">
              <a:off x="3809586" y="2259171"/>
              <a:ext cx="1541608" cy="1484869"/>
            </a:xfrm>
            <a:prstGeom prst="bentConnector3">
              <a:avLst>
                <a:gd name="adj1" fmla="val 50000"/>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26505E95-ED41-4939-B3D4-29B78EBB8014}"/>
                </a:ext>
              </a:extLst>
            </p:cNvPr>
            <p:cNvCxnSpPr>
              <a:cxnSpLocks/>
            </p:cNvCxnSpPr>
            <p:nvPr/>
          </p:nvCxnSpPr>
          <p:spPr>
            <a:xfrm>
              <a:off x="3809586" y="3744040"/>
              <a:ext cx="1541608" cy="1484869"/>
            </a:xfrm>
            <a:prstGeom prst="bentConnector3">
              <a:avLst>
                <a:gd name="adj1" fmla="val 50000"/>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4D8DCA-3519-44BA-9733-DA451E606852}"/>
                </a:ext>
              </a:extLst>
            </p:cNvPr>
            <p:cNvCxnSpPr/>
            <p:nvPr/>
          </p:nvCxnSpPr>
          <p:spPr>
            <a:xfrm>
              <a:off x="4580390" y="3744040"/>
              <a:ext cx="770804"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B3477940-C8C4-4712-89F8-67BFE044AD60}"/>
              </a:ext>
            </a:extLst>
          </p:cNvPr>
          <p:cNvSpPr txBox="1"/>
          <p:nvPr/>
        </p:nvSpPr>
        <p:spPr>
          <a:xfrm>
            <a:off x="6481131" y="2526456"/>
            <a:ext cx="5482269" cy="246221"/>
          </a:xfrm>
          <a:prstGeom prst="rect">
            <a:avLst/>
          </a:prstGeom>
          <a:noFill/>
        </p:spPr>
        <p:txBody>
          <a:bodyPr wrap="square" lIns="91440" tIns="0" rIns="0" bIns="0" rtlCol="0">
            <a:spAutoFit/>
          </a:bodyPr>
          <a:lstStyle/>
          <a:p>
            <a:pPr algn="l"/>
            <a:r>
              <a:rPr lang="en-US" sz="160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Everyone or a selected group of employees</a:t>
            </a:r>
          </a:p>
        </p:txBody>
      </p:sp>
      <p:sp>
        <p:nvSpPr>
          <p:cNvPr id="74" name="TextBox 73">
            <a:extLst>
              <a:ext uri="{FF2B5EF4-FFF2-40B4-BE49-F238E27FC236}">
                <a16:creationId xmlns:a16="http://schemas.microsoft.com/office/drawing/2014/main" id="{A6C61941-1390-473A-8E66-31AF15B790B2}"/>
              </a:ext>
            </a:extLst>
          </p:cNvPr>
          <p:cNvSpPr txBox="1"/>
          <p:nvPr/>
        </p:nvSpPr>
        <p:spPr>
          <a:xfrm>
            <a:off x="6481130" y="5290936"/>
            <a:ext cx="5482269" cy="246221"/>
          </a:xfrm>
          <a:prstGeom prst="rect">
            <a:avLst/>
          </a:prstGeom>
          <a:noFill/>
        </p:spPr>
        <p:txBody>
          <a:bodyPr wrap="square" lIns="91440" tIns="0" rIns="0" bIns="0" rtlCol="0">
            <a:spAutoFit/>
          </a:bodyPr>
          <a:lstStyle/>
          <a:p>
            <a:pPr algn="l"/>
            <a:r>
              <a:rPr lang="en-US" sz="160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Microsoft 365 Groups open for external access</a:t>
            </a:r>
          </a:p>
        </p:txBody>
      </p:sp>
      <p:sp>
        <p:nvSpPr>
          <p:cNvPr id="75" name="TextBox 74">
            <a:extLst>
              <a:ext uri="{FF2B5EF4-FFF2-40B4-BE49-F238E27FC236}">
                <a16:creationId xmlns:a16="http://schemas.microsoft.com/office/drawing/2014/main" id="{DDE1F519-E311-42C1-8AAC-2DF088E08B84}"/>
              </a:ext>
            </a:extLst>
          </p:cNvPr>
          <p:cNvSpPr txBox="1"/>
          <p:nvPr/>
        </p:nvSpPr>
        <p:spPr>
          <a:xfrm>
            <a:off x="6481130" y="3835738"/>
            <a:ext cx="5482269" cy="246221"/>
          </a:xfrm>
          <a:prstGeom prst="rect">
            <a:avLst/>
          </a:prstGeom>
          <a:noFill/>
        </p:spPr>
        <p:txBody>
          <a:bodyPr wrap="square" lIns="91440" tIns="0" rIns="0" bIns="0" rtlCol="0">
            <a:spAutoFit/>
          </a:bodyPr>
          <a:lstStyle/>
          <a:p>
            <a:pPr algn="l"/>
            <a:r>
              <a:rPr lang="en-US" sz="160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Email domains permitted for guests</a:t>
            </a:r>
          </a:p>
        </p:txBody>
      </p:sp>
      <p:grpSp>
        <p:nvGrpSpPr>
          <p:cNvPr id="76" name="Graphic 20">
            <a:extLst>
              <a:ext uri="{FF2B5EF4-FFF2-40B4-BE49-F238E27FC236}">
                <a16:creationId xmlns:a16="http://schemas.microsoft.com/office/drawing/2014/main" id="{AC7E992A-91A9-45F3-9165-04489795963B}"/>
              </a:ext>
            </a:extLst>
          </p:cNvPr>
          <p:cNvGrpSpPr/>
          <p:nvPr/>
        </p:nvGrpSpPr>
        <p:grpSpPr>
          <a:xfrm>
            <a:off x="2174347" y="2830111"/>
            <a:ext cx="872296" cy="639684"/>
            <a:chOff x="4915418" y="1487269"/>
            <a:chExt cx="257175" cy="171450"/>
          </a:xfrm>
        </p:grpSpPr>
        <p:sp>
          <p:nvSpPr>
            <p:cNvPr id="77" name="Freeform: Shape 76">
              <a:extLst>
                <a:ext uri="{FF2B5EF4-FFF2-40B4-BE49-F238E27FC236}">
                  <a16:creationId xmlns:a16="http://schemas.microsoft.com/office/drawing/2014/main" id="{7B3056DD-6D84-44B6-A6A1-42B12DE15BB5}"/>
                </a:ext>
              </a:extLst>
            </p:cNvPr>
            <p:cNvSpPr/>
            <p:nvPr/>
          </p:nvSpPr>
          <p:spPr>
            <a:xfrm>
              <a:off x="5058293" y="1496794"/>
              <a:ext cx="114300" cy="161925"/>
            </a:xfrm>
            <a:custGeom>
              <a:avLst/>
              <a:gdLst/>
              <a:ahLst/>
              <a:cxnLst/>
              <a:rect l="0" t="0" r="0" b="0"/>
              <a:pathLst>
                <a:path w="114300" h="161925">
                  <a:moveTo>
                    <a:pt x="55245" y="0"/>
                  </a:moveTo>
                  <a:lnTo>
                    <a:pt x="85725" y="30480"/>
                  </a:lnTo>
                  <a:lnTo>
                    <a:pt x="55245" y="60960"/>
                  </a:lnTo>
                  <a:lnTo>
                    <a:pt x="55245" y="43815"/>
                  </a:lnTo>
                  <a:cubicBezTo>
                    <a:pt x="22860" y="43815"/>
                    <a:pt x="0" y="65723"/>
                    <a:pt x="0" y="65723"/>
                  </a:cubicBezTo>
                  <a:cubicBezTo>
                    <a:pt x="0" y="65723"/>
                    <a:pt x="7620" y="18098"/>
                    <a:pt x="55245" y="18098"/>
                  </a:cubicBezTo>
                  <a:lnTo>
                    <a:pt x="55245" y="0"/>
                  </a:lnTo>
                  <a:close/>
                  <a:moveTo>
                    <a:pt x="54293" y="106680"/>
                  </a:moveTo>
                  <a:cubicBezTo>
                    <a:pt x="44768" y="106680"/>
                    <a:pt x="37147" y="114300"/>
                    <a:pt x="37147" y="123825"/>
                  </a:cubicBezTo>
                  <a:cubicBezTo>
                    <a:pt x="37147" y="133350"/>
                    <a:pt x="44768" y="140970"/>
                    <a:pt x="54293" y="140970"/>
                  </a:cubicBezTo>
                  <a:cubicBezTo>
                    <a:pt x="63818" y="140970"/>
                    <a:pt x="71438" y="133350"/>
                    <a:pt x="71438" y="123825"/>
                  </a:cubicBezTo>
                  <a:cubicBezTo>
                    <a:pt x="71438" y="114300"/>
                    <a:pt x="63818" y="106680"/>
                    <a:pt x="54293" y="106680"/>
                  </a:cubicBezTo>
                  <a:close/>
                  <a:moveTo>
                    <a:pt x="76200" y="161925"/>
                  </a:moveTo>
                  <a:cubicBezTo>
                    <a:pt x="76200" y="150495"/>
                    <a:pt x="66675" y="140970"/>
                    <a:pt x="55245" y="140970"/>
                  </a:cubicBezTo>
                  <a:cubicBezTo>
                    <a:pt x="43815" y="140970"/>
                    <a:pt x="34290" y="150495"/>
                    <a:pt x="34290" y="161925"/>
                  </a:cubicBezTo>
                  <a:moveTo>
                    <a:pt x="93345" y="68580"/>
                  </a:moveTo>
                  <a:cubicBezTo>
                    <a:pt x="83820" y="68580"/>
                    <a:pt x="76200" y="76200"/>
                    <a:pt x="76200" y="85725"/>
                  </a:cubicBezTo>
                  <a:cubicBezTo>
                    <a:pt x="76200" y="95250"/>
                    <a:pt x="83820" y="102870"/>
                    <a:pt x="93345" y="102870"/>
                  </a:cubicBezTo>
                  <a:cubicBezTo>
                    <a:pt x="102870" y="102870"/>
                    <a:pt x="110490" y="95250"/>
                    <a:pt x="110490" y="85725"/>
                  </a:cubicBezTo>
                  <a:cubicBezTo>
                    <a:pt x="110490" y="76200"/>
                    <a:pt x="102870" y="68580"/>
                    <a:pt x="93345" y="68580"/>
                  </a:cubicBezTo>
                  <a:close/>
                  <a:moveTo>
                    <a:pt x="114300" y="123825"/>
                  </a:moveTo>
                  <a:cubicBezTo>
                    <a:pt x="114300" y="112395"/>
                    <a:pt x="104775" y="102870"/>
                    <a:pt x="93345" y="102870"/>
                  </a:cubicBezTo>
                  <a:cubicBezTo>
                    <a:pt x="81915" y="102870"/>
                    <a:pt x="72390" y="112395"/>
                    <a:pt x="72390" y="123825"/>
                  </a:cubicBezTo>
                </a:path>
              </a:pathLst>
            </a:custGeom>
            <a:noFill/>
            <a:ln w="19050" cap="flat">
              <a:solidFill>
                <a:srgbClr val="0078D4"/>
              </a:solidFill>
              <a:prstDash val="solid"/>
              <a:miter/>
            </a:ln>
          </p:spPr>
          <p:txBody>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E3C61792-02D2-443E-8AD3-25F7E92BB8BB}"/>
                </a:ext>
              </a:extLst>
            </p:cNvPr>
            <p:cNvSpPr/>
            <p:nvPr/>
          </p:nvSpPr>
          <p:spPr>
            <a:xfrm>
              <a:off x="4915418" y="1487269"/>
              <a:ext cx="142875" cy="171450"/>
            </a:xfrm>
            <a:custGeom>
              <a:avLst/>
              <a:gdLst/>
              <a:ahLst/>
              <a:cxnLst/>
              <a:rect l="0" t="0" r="0" b="0"/>
              <a:pathLst>
                <a:path w="142875" h="171450">
                  <a:moveTo>
                    <a:pt x="142875" y="104775"/>
                  </a:moveTo>
                  <a:lnTo>
                    <a:pt x="142875" y="171450"/>
                  </a:lnTo>
                  <a:lnTo>
                    <a:pt x="85725" y="171450"/>
                  </a:lnTo>
                  <a:lnTo>
                    <a:pt x="85725" y="133350"/>
                  </a:lnTo>
                  <a:lnTo>
                    <a:pt x="57150" y="133350"/>
                  </a:lnTo>
                  <a:lnTo>
                    <a:pt x="57150" y="171450"/>
                  </a:lnTo>
                  <a:lnTo>
                    <a:pt x="0" y="171450"/>
                  </a:lnTo>
                  <a:lnTo>
                    <a:pt x="0" y="0"/>
                  </a:lnTo>
                  <a:lnTo>
                    <a:pt x="142875" y="0"/>
                  </a:lnTo>
                  <a:lnTo>
                    <a:pt x="142875" y="28575"/>
                  </a:lnTo>
                  <a:moveTo>
                    <a:pt x="57150" y="28575"/>
                  </a:moveTo>
                  <a:lnTo>
                    <a:pt x="28575" y="28575"/>
                  </a:lnTo>
                  <a:lnTo>
                    <a:pt x="28575" y="57150"/>
                  </a:lnTo>
                  <a:lnTo>
                    <a:pt x="57150" y="57150"/>
                  </a:lnTo>
                  <a:lnTo>
                    <a:pt x="57150" y="28575"/>
                  </a:lnTo>
                  <a:close/>
                  <a:moveTo>
                    <a:pt x="57150" y="76200"/>
                  </a:moveTo>
                  <a:lnTo>
                    <a:pt x="28575" y="76200"/>
                  </a:lnTo>
                  <a:lnTo>
                    <a:pt x="28575" y="104775"/>
                  </a:lnTo>
                  <a:lnTo>
                    <a:pt x="57150" y="104775"/>
                  </a:lnTo>
                  <a:lnTo>
                    <a:pt x="57150" y="76200"/>
                  </a:lnTo>
                  <a:close/>
                  <a:moveTo>
                    <a:pt x="114300" y="28575"/>
                  </a:moveTo>
                  <a:lnTo>
                    <a:pt x="85725" y="28575"/>
                  </a:lnTo>
                  <a:lnTo>
                    <a:pt x="85725" y="57150"/>
                  </a:lnTo>
                  <a:lnTo>
                    <a:pt x="114300" y="57150"/>
                  </a:lnTo>
                  <a:lnTo>
                    <a:pt x="114300" y="28575"/>
                  </a:lnTo>
                  <a:close/>
                  <a:moveTo>
                    <a:pt x="114300" y="76200"/>
                  </a:moveTo>
                  <a:lnTo>
                    <a:pt x="85725" y="76200"/>
                  </a:lnTo>
                  <a:lnTo>
                    <a:pt x="85725" y="104775"/>
                  </a:lnTo>
                  <a:lnTo>
                    <a:pt x="114300" y="104775"/>
                  </a:lnTo>
                  <a:lnTo>
                    <a:pt x="114300" y="76200"/>
                  </a:lnTo>
                  <a:close/>
                </a:path>
              </a:pathLst>
            </a:custGeom>
            <a:noFill/>
            <a:ln w="19050" cap="flat">
              <a:solidFill>
                <a:schemeClr val="accent1"/>
              </a:solidFill>
              <a:prstDash val="solid"/>
              <a:miter/>
            </a:ln>
          </p:spPr>
          <p:txBody>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80" name="Group 79">
            <a:extLst>
              <a:ext uri="{FF2B5EF4-FFF2-40B4-BE49-F238E27FC236}">
                <a16:creationId xmlns:a16="http://schemas.microsoft.com/office/drawing/2014/main" id="{FC9DAF3A-DD9D-497A-8711-029C20067283}"/>
              </a:ext>
            </a:extLst>
          </p:cNvPr>
          <p:cNvGrpSpPr/>
          <p:nvPr/>
        </p:nvGrpSpPr>
        <p:grpSpPr>
          <a:xfrm>
            <a:off x="5710870" y="3452503"/>
            <a:ext cx="560971" cy="621065"/>
            <a:chOff x="5381836" y="988660"/>
            <a:chExt cx="852950" cy="944322"/>
          </a:xfrm>
        </p:grpSpPr>
        <p:sp>
          <p:nvSpPr>
            <p:cNvPr id="81" name="people_4" title="Icon of a person">
              <a:extLst>
                <a:ext uri="{FF2B5EF4-FFF2-40B4-BE49-F238E27FC236}">
                  <a16:creationId xmlns:a16="http://schemas.microsoft.com/office/drawing/2014/main" id="{BE43BDDF-8DC9-420B-B2D8-084AAB1BB839}"/>
                </a:ext>
              </a:extLst>
            </p:cNvPr>
            <p:cNvSpPr>
              <a:spLocks noChangeAspect="1" noEditPoints="1"/>
            </p:cNvSpPr>
            <p:nvPr/>
          </p:nvSpPr>
          <p:spPr bwMode="auto">
            <a:xfrm>
              <a:off x="5696044" y="988660"/>
              <a:ext cx="224533" cy="25102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plus" title="Icon of a plus sign">
              <a:extLst>
                <a:ext uri="{FF2B5EF4-FFF2-40B4-BE49-F238E27FC236}">
                  <a16:creationId xmlns:a16="http://schemas.microsoft.com/office/drawing/2014/main" id="{1E26D4BC-F33E-4FB2-91EC-09DD8F949BEE}"/>
                </a:ext>
              </a:extLst>
            </p:cNvPr>
            <p:cNvSpPr>
              <a:spLocks noChangeAspect="1" noEditPoints="1"/>
            </p:cNvSpPr>
            <p:nvPr/>
          </p:nvSpPr>
          <p:spPr bwMode="auto">
            <a:xfrm>
              <a:off x="5694757" y="1347267"/>
              <a:ext cx="227108" cy="227108"/>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83" name="people_4" title="Icon of a person">
              <a:extLst>
                <a:ext uri="{FF2B5EF4-FFF2-40B4-BE49-F238E27FC236}">
                  <a16:creationId xmlns:a16="http://schemas.microsoft.com/office/drawing/2014/main" id="{22C80C90-E7FB-49CB-8F9E-F44227C956C5}"/>
                </a:ext>
              </a:extLst>
            </p:cNvPr>
            <p:cNvSpPr>
              <a:spLocks noChangeAspect="1" noEditPoints="1"/>
            </p:cNvSpPr>
            <p:nvPr/>
          </p:nvSpPr>
          <p:spPr bwMode="auto">
            <a:xfrm>
              <a:off x="5381836" y="1335309"/>
              <a:ext cx="224533" cy="25102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people_4" title="Icon of a person">
              <a:extLst>
                <a:ext uri="{FF2B5EF4-FFF2-40B4-BE49-F238E27FC236}">
                  <a16:creationId xmlns:a16="http://schemas.microsoft.com/office/drawing/2014/main" id="{1FD6D216-0057-4C92-BC43-7C52EEBFDA6A}"/>
                </a:ext>
              </a:extLst>
            </p:cNvPr>
            <p:cNvSpPr>
              <a:spLocks noChangeAspect="1" noEditPoints="1"/>
            </p:cNvSpPr>
            <p:nvPr/>
          </p:nvSpPr>
          <p:spPr bwMode="auto">
            <a:xfrm>
              <a:off x="6010253" y="1335309"/>
              <a:ext cx="224533" cy="25102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people_4" title="Icon of a person">
              <a:extLst>
                <a:ext uri="{FF2B5EF4-FFF2-40B4-BE49-F238E27FC236}">
                  <a16:creationId xmlns:a16="http://schemas.microsoft.com/office/drawing/2014/main" id="{54DCDAEB-DB46-42A8-9ADA-B57DBF329BCC}"/>
                </a:ext>
              </a:extLst>
            </p:cNvPr>
            <p:cNvSpPr>
              <a:spLocks noChangeAspect="1" noEditPoints="1"/>
            </p:cNvSpPr>
            <p:nvPr/>
          </p:nvSpPr>
          <p:spPr bwMode="auto">
            <a:xfrm>
              <a:off x="5696044" y="1681958"/>
              <a:ext cx="224533" cy="25102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Graphic 5" descr="Document">
            <a:extLst>
              <a:ext uri="{FF2B5EF4-FFF2-40B4-BE49-F238E27FC236}">
                <a16:creationId xmlns:a16="http://schemas.microsoft.com/office/drawing/2014/main" id="{9E4D099F-C5CF-4C6B-B86B-FCDFCE11D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8713" y="4954177"/>
            <a:ext cx="603326" cy="603326"/>
          </a:xfrm>
          <a:prstGeom prst="rect">
            <a:avLst/>
          </a:prstGeom>
        </p:spPr>
      </p:pic>
    </p:spTree>
    <p:extLst>
      <p:ext uri="{BB962C8B-B14F-4D97-AF65-F5344CB8AC3E}">
        <p14:creationId xmlns:p14="http://schemas.microsoft.com/office/powerpoint/2010/main" val="900980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par>
                                <p:cTn id="8" presetID="12" presetClass="entr" presetSubtype="8" fill="hold" grpId="0" nodeType="withEffect">
                                  <p:stCondLst>
                                    <p:cond delay="100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p:tgtEl>
                                          <p:spTgt spid="49"/>
                                        </p:tgtEl>
                                        <p:attrNameLst>
                                          <p:attrName>ppt_x</p:attrName>
                                        </p:attrNameLst>
                                      </p:cBhvr>
                                      <p:tavLst>
                                        <p:tav tm="0">
                                          <p:val>
                                            <p:strVal val="#ppt_x-#ppt_w*1.125000"/>
                                          </p:val>
                                        </p:tav>
                                        <p:tav tm="100000">
                                          <p:val>
                                            <p:strVal val="#ppt_x"/>
                                          </p:val>
                                        </p:tav>
                                      </p:tavLst>
                                    </p:anim>
                                    <p:animEffect transition="in" filter="wipe(right)">
                                      <p:cBhvr>
                                        <p:cTn id="11" dur="500"/>
                                        <p:tgtEl>
                                          <p:spTgt spid="49"/>
                                        </p:tgtEl>
                                      </p:cBhvr>
                                    </p:animEffect>
                                  </p:childTnLst>
                                </p:cTn>
                              </p:par>
                              <p:par>
                                <p:cTn id="12" presetID="12" presetClass="entr" presetSubtype="8" fill="hold" grpId="0" nodeType="withEffect">
                                  <p:stCondLst>
                                    <p:cond delay="100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p:tgtEl>
                                          <p:spTgt spid="73"/>
                                        </p:tgtEl>
                                        <p:attrNameLst>
                                          <p:attrName>ppt_x</p:attrName>
                                        </p:attrNameLst>
                                      </p:cBhvr>
                                      <p:tavLst>
                                        <p:tav tm="0">
                                          <p:val>
                                            <p:strVal val="#ppt_x-#ppt_w*1.125000"/>
                                          </p:val>
                                        </p:tav>
                                        <p:tav tm="100000">
                                          <p:val>
                                            <p:strVal val="#ppt_x"/>
                                          </p:val>
                                        </p:tav>
                                      </p:tavLst>
                                    </p:anim>
                                    <p:animEffect transition="in" filter="wipe(right)">
                                      <p:cBhvr>
                                        <p:cTn id="15" dur="500"/>
                                        <p:tgtEl>
                                          <p:spTgt spid="73"/>
                                        </p:tgtEl>
                                      </p:cBhvr>
                                    </p:animEffect>
                                  </p:childTnLst>
                                </p:cTn>
                              </p:par>
                              <p:par>
                                <p:cTn id="16" presetID="12" presetClass="entr" presetSubtype="8" fill="hold" grpId="0" nodeType="withEffect">
                                  <p:stCondLst>
                                    <p:cond delay="100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500"/>
                                        <p:tgtEl>
                                          <p:spTgt spid="51"/>
                                        </p:tgtEl>
                                        <p:attrNameLst>
                                          <p:attrName>ppt_x</p:attrName>
                                        </p:attrNameLst>
                                      </p:cBhvr>
                                      <p:tavLst>
                                        <p:tav tm="0">
                                          <p:val>
                                            <p:strVal val="#ppt_x-#ppt_w*1.125000"/>
                                          </p:val>
                                        </p:tav>
                                        <p:tav tm="100000">
                                          <p:val>
                                            <p:strVal val="#ppt_x"/>
                                          </p:val>
                                        </p:tav>
                                      </p:tavLst>
                                    </p:anim>
                                    <p:animEffect transition="in" filter="wipe(right)">
                                      <p:cBhvr>
                                        <p:cTn id="19" dur="500"/>
                                        <p:tgtEl>
                                          <p:spTgt spid="51"/>
                                        </p:tgtEl>
                                      </p:cBhvr>
                                    </p:animEffect>
                                  </p:childTnLst>
                                </p:cTn>
                              </p:par>
                              <p:par>
                                <p:cTn id="20" presetID="12" presetClass="entr" presetSubtype="8" fill="hold" grpId="0" nodeType="withEffect">
                                  <p:stCondLst>
                                    <p:cond delay="100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p:tgtEl>
                                          <p:spTgt spid="67"/>
                                        </p:tgtEl>
                                        <p:attrNameLst>
                                          <p:attrName>ppt_x</p:attrName>
                                        </p:attrNameLst>
                                      </p:cBhvr>
                                      <p:tavLst>
                                        <p:tav tm="0">
                                          <p:val>
                                            <p:strVal val="#ppt_x-#ppt_w*1.125000"/>
                                          </p:val>
                                        </p:tav>
                                        <p:tav tm="100000">
                                          <p:val>
                                            <p:strVal val="#ppt_x"/>
                                          </p:val>
                                        </p:tav>
                                      </p:tavLst>
                                    </p:anim>
                                    <p:animEffect transition="in" filter="wipe(right)">
                                      <p:cBhvr>
                                        <p:cTn id="23" dur="500"/>
                                        <p:tgtEl>
                                          <p:spTgt spid="67"/>
                                        </p:tgtEl>
                                      </p:cBhvr>
                                    </p:animEffect>
                                  </p:childTnLst>
                                </p:cTn>
                              </p:par>
                              <p:par>
                                <p:cTn id="24" presetID="12" presetClass="entr" presetSubtype="8" fill="hold" grpId="0" nodeType="withEffect">
                                  <p:stCondLst>
                                    <p:cond delay="100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p:tgtEl>
                                          <p:spTgt spid="50"/>
                                        </p:tgtEl>
                                        <p:attrNameLst>
                                          <p:attrName>ppt_x</p:attrName>
                                        </p:attrNameLst>
                                      </p:cBhvr>
                                      <p:tavLst>
                                        <p:tav tm="0">
                                          <p:val>
                                            <p:strVal val="#ppt_x-#ppt_w*1.125000"/>
                                          </p:val>
                                        </p:tav>
                                        <p:tav tm="100000">
                                          <p:val>
                                            <p:strVal val="#ppt_x"/>
                                          </p:val>
                                        </p:tav>
                                      </p:tavLst>
                                    </p:anim>
                                    <p:animEffect transition="in" filter="wipe(right)">
                                      <p:cBhvr>
                                        <p:cTn id="27" dur="500"/>
                                        <p:tgtEl>
                                          <p:spTgt spid="50"/>
                                        </p:tgtEl>
                                      </p:cBhvr>
                                    </p:animEffect>
                                  </p:childTnLst>
                                </p:cTn>
                              </p:par>
                              <p:par>
                                <p:cTn id="28" presetID="12" presetClass="entr" presetSubtype="8" fill="hold" grpId="0" nodeType="withEffect">
                                  <p:stCondLst>
                                    <p:cond delay="1000"/>
                                  </p:stCondLst>
                                  <p:childTnLst>
                                    <p:set>
                                      <p:cBhvr>
                                        <p:cTn id="29" dur="1" fill="hold">
                                          <p:stCondLst>
                                            <p:cond delay="0"/>
                                          </p:stCondLst>
                                        </p:cTn>
                                        <p:tgtEl>
                                          <p:spTgt spid="74"/>
                                        </p:tgtEl>
                                        <p:attrNameLst>
                                          <p:attrName>style.visibility</p:attrName>
                                        </p:attrNameLst>
                                      </p:cBhvr>
                                      <p:to>
                                        <p:strVal val="visible"/>
                                      </p:to>
                                    </p:set>
                                    <p:anim calcmode="lin" valueType="num">
                                      <p:cBhvr additive="base">
                                        <p:cTn id="30" dur="500"/>
                                        <p:tgtEl>
                                          <p:spTgt spid="74"/>
                                        </p:tgtEl>
                                        <p:attrNameLst>
                                          <p:attrName>ppt_x</p:attrName>
                                        </p:attrNameLst>
                                      </p:cBhvr>
                                      <p:tavLst>
                                        <p:tav tm="0">
                                          <p:val>
                                            <p:strVal val="#ppt_x-#ppt_w*1.125000"/>
                                          </p:val>
                                        </p:tav>
                                        <p:tav tm="100000">
                                          <p:val>
                                            <p:strVal val="#ppt_x"/>
                                          </p:val>
                                        </p:tav>
                                      </p:tavLst>
                                    </p:anim>
                                    <p:animEffect transition="in" filter="wipe(right)">
                                      <p:cBhvr>
                                        <p:cTn id="31" dur="500"/>
                                        <p:tgtEl>
                                          <p:spTgt spid="74"/>
                                        </p:tgtEl>
                                      </p:cBhvr>
                                    </p:animEffect>
                                  </p:childTnLst>
                                </p:cTn>
                              </p:par>
                              <p:par>
                                <p:cTn id="32" presetID="12" presetClass="entr" presetSubtype="8" fill="hold" grpId="0" nodeType="withEffect">
                                  <p:stCondLst>
                                    <p:cond delay="1000"/>
                                  </p:stCondLst>
                                  <p:childTnLst>
                                    <p:set>
                                      <p:cBhvr>
                                        <p:cTn id="33" dur="1" fill="hold">
                                          <p:stCondLst>
                                            <p:cond delay="0"/>
                                          </p:stCondLst>
                                        </p:cTn>
                                        <p:tgtEl>
                                          <p:spTgt spid="75"/>
                                        </p:tgtEl>
                                        <p:attrNameLst>
                                          <p:attrName>style.visibility</p:attrName>
                                        </p:attrNameLst>
                                      </p:cBhvr>
                                      <p:to>
                                        <p:strVal val="visible"/>
                                      </p:to>
                                    </p:set>
                                    <p:anim calcmode="lin" valueType="num">
                                      <p:cBhvr additive="base">
                                        <p:cTn id="34" dur="500"/>
                                        <p:tgtEl>
                                          <p:spTgt spid="75"/>
                                        </p:tgtEl>
                                        <p:attrNameLst>
                                          <p:attrName>ppt_x</p:attrName>
                                        </p:attrNameLst>
                                      </p:cBhvr>
                                      <p:tavLst>
                                        <p:tav tm="0">
                                          <p:val>
                                            <p:strVal val="#ppt_x-#ppt_w*1.125000"/>
                                          </p:val>
                                        </p:tav>
                                        <p:tav tm="100000">
                                          <p:val>
                                            <p:strVal val="#ppt_x"/>
                                          </p:val>
                                        </p:tav>
                                      </p:tavLst>
                                    </p:anim>
                                    <p:animEffect transition="in" filter="wipe(right)">
                                      <p:cBhvr>
                                        <p:cTn id="35" dur="500"/>
                                        <p:tgtEl>
                                          <p:spTgt spid="75"/>
                                        </p:tgtEl>
                                      </p:cBhvr>
                                    </p:animEffect>
                                  </p:childTnLst>
                                </p:cTn>
                              </p:par>
                              <p:par>
                                <p:cTn id="36" presetID="12" presetClass="entr" presetSubtype="8" fill="hold" nodeType="withEffect">
                                  <p:stCondLst>
                                    <p:cond delay="1000"/>
                                  </p:stCondLst>
                                  <p:childTnLst>
                                    <p:set>
                                      <p:cBhvr>
                                        <p:cTn id="37" dur="1" fill="hold">
                                          <p:stCondLst>
                                            <p:cond delay="0"/>
                                          </p:stCondLst>
                                        </p:cTn>
                                        <p:tgtEl>
                                          <p:spTgt spid="80"/>
                                        </p:tgtEl>
                                        <p:attrNameLst>
                                          <p:attrName>style.visibility</p:attrName>
                                        </p:attrNameLst>
                                      </p:cBhvr>
                                      <p:to>
                                        <p:strVal val="visible"/>
                                      </p:to>
                                    </p:set>
                                    <p:anim calcmode="lin" valueType="num">
                                      <p:cBhvr additive="base">
                                        <p:cTn id="38" dur="500"/>
                                        <p:tgtEl>
                                          <p:spTgt spid="80"/>
                                        </p:tgtEl>
                                        <p:attrNameLst>
                                          <p:attrName>ppt_x</p:attrName>
                                        </p:attrNameLst>
                                      </p:cBhvr>
                                      <p:tavLst>
                                        <p:tav tm="0">
                                          <p:val>
                                            <p:strVal val="#ppt_x-#ppt_w*1.125000"/>
                                          </p:val>
                                        </p:tav>
                                        <p:tav tm="100000">
                                          <p:val>
                                            <p:strVal val="#ppt_x"/>
                                          </p:val>
                                        </p:tav>
                                      </p:tavLst>
                                    </p:anim>
                                    <p:animEffect transition="in" filter="wipe(right)">
                                      <p:cBhvr>
                                        <p:cTn id="39" dur="500"/>
                                        <p:tgtEl>
                                          <p:spTgt spid="80"/>
                                        </p:tgtEl>
                                      </p:cBhvr>
                                    </p:animEffect>
                                  </p:childTnLst>
                                </p:cTn>
                              </p:par>
                              <p:par>
                                <p:cTn id="40" presetID="12" presetClass="entr" presetSubtype="8" fill="hold" nodeType="withEffect">
                                  <p:stCondLst>
                                    <p:cond delay="10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p:tgtEl>
                                          <p:spTgt spid="6"/>
                                        </p:tgtEl>
                                        <p:attrNameLst>
                                          <p:attrName>ppt_x</p:attrName>
                                        </p:attrNameLst>
                                      </p:cBhvr>
                                      <p:tavLst>
                                        <p:tav tm="0">
                                          <p:val>
                                            <p:strVal val="#ppt_x-#ppt_w*1.125000"/>
                                          </p:val>
                                        </p:tav>
                                        <p:tav tm="100000">
                                          <p:val>
                                            <p:strVal val="#ppt_x"/>
                                          </p:val>
                                        </p:tav>
                                      </p:tavLst>
                                    </p:anim>
                                    <p:animEffect transition="in" filter="wipe(righ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67" grpId="0" animBg="1"/>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9AB76-E24F-42AC-B59A-13785D294872}"/>
              </a:ext>
            </a:extLst>
          </p:cNvPr>
          <p:cNvSpPr>
            <a:spLocks noGrp="1"/>
          </p:cNvSpPr>
          <p:nvPr>
            <p:ph type="title"/>
          </p:nvPr>
        </p:nvSpPr>
        <p:spPr>
          <a:xfrm>
            <a:off x="588263" y="457200"/>
            <a:ext cx="11018520" cy="553998"/>
          </a:xfrm>
        </p:spPr>
        <p:txBody>
          <a:bodyPr/>
          <a:lstStyle/>
          <a:p>
            <a:r>
              <a:rPr lang="de-DE">
                <a:cs typeface="Segoe UI"/>
              </a:rPr>
              <a:t>User Permissions</a:t>
            </a:r>
            <a:endParaRPr lang="de-DE"/>
          </a:p>
        </p:txBody>
      </p:sp>
      <p:sp>
        <p:nvSpPr>
          <p:cNvPr id="10" name="Text Placeholder 3">
            <a:extLst>
              <a:ext uri="{FF2B5EF4-FFF2-40B4-BE49-F238E27FC236}">
                <a16:creationId xmlns:a16="http://schemas.microsoft.com/office/drawing/2014/main" id="{DAAA0DE6-BD56-48F1-8A1E-CAA2557F7625}"/>
              </a:ext>
            </a:extLst>
          </p:cNvPr>
          <p:cNvSpPr>
            <a:spLocks noGrp="1"/>
          </p:cNvSpPr>
          <p:nvPr>
            <p:ph type="body" sz="quarter" idx="10"/>
          </p:nvPr>
        </p:nvSpPr>
        <p:spPr>
          <a:xfrm>
            <a:off x="586391" y="1434370"/>
            <a:ext cx="4625690" cy="5926238"/>
          </a:xfrm>
        </p:spPr>
        <p:txBody>
          <a:bodyPr/>
          <a:lstStyle/>
          <a:p>
            <a:pPr>
              <a:spcAft>
                <a:spcPts val="1500"/>
              </a:spcAft>
            </a:pPr>
            <a:r>
              <a:rPr lang="en-US" sz="2400"/>
              <a:t>Provides a “Guest Inviter” role</a:t>
            </a:r>
          </a:p>
          <a:p>
            <a:pPr>
              <a:spcAft>
                <a:spcPts val="1500"/>
              </a:spcAft>
            </a:pPr>
            <a:r>
              <a:rPr lang="en-US" sz="2400"/>
              <a:t>Limits users who can invites guests</a:t>
            </a:r>
          </a:p>
          <a:p>
            <a:pPr>
              <a:spcAft>
                <a:spcPts val="1500"/>
              </a:spcAft>
            </a:pPr>
            <a:r>
              <a:rPr lang="en-US" sz="2400"/>
              <a:t>Can be configured using Active Directory</a:t>
            </a:r>
          </a:p>
          <a:p>
            <a:pPr>
              <a:spcAft>
                <a:spcPts val="1500"/>
              </a:spcAft>
            </a:pPr>
            <a:r>
              <a:rPr lang="en-US" sz="2400"/>
              <a:t>Helps prevents accidental invites for unwanted guests</a:t>
            </a:r>
          </a:p>
          <a:p>
            <a:pPr>
              <a:spcAft>
                <a:spcPts val="1500"/>
              </a:spcAft>
            </a:pPr>
            <a:r>
              <a:rPr lang="en-US" sz="2400"/>
              <a:t>Enables safe teamwork with external users</a:t>
            </a:r>
          </a:p>
          <a:p>
            <a:pPr>
              <a:spcAft>
                <a:spcPts val="1500"/>
              </a:spcAft>
            </a:pPr>
            <a:endParaRPr lang="en-US" sz="2400"/>
          </a:p>
          <a:p>
            <a:pPr>
              <a:spcAft>
                <a:spcPts val="1500"/>
              </a:spcAft>
            </a:pPr>
            <a:endParaRPr lang="de-DE" sz="2400"/>
          </a:p>
          <a:p>
            <a:pPr>
              <a:spcAft>
                <a:spcPts val="1500"/>
              </a:spcAft>
            </a:pPr>
            <a:endParaRPr lang="de-DE" sz="2400"/>
          </a:p>
        </p:txBody>
      </p:sp>
      <p:sp>
        <p:nvSpPr>
          <p:cNvPr id="31" name="Rectangle: Rounded Corners 30">
            <a:extLst>
              <a:ext uri="{FF2B5EF4-FFF2-40B4-BE49-F238E27FC236}">
                <a16:creationId xmlns:a16="http://schemas.microsoft.com/office/drawing/2014/main" id="{099F9767-B748-469D-ACD3-6E2D8F3B7AB7}"/>
              </a:ext>
            </a:extLst>
          </p:cNvPr>
          <p:cNvSpPr/>
          <p:nvPr/>
        </p:nvSpPr>
        <p:spPr bwMode="auto">
          <a:xfrm>
            <a:off x="6492673" y="1181741"/>
            <a:ext cx="5112936" cy="5219059"/>
          </a:xfrm>
          <a:prstGeom prst="roundRect">
            <a:avLst>
              <a:gd name="adj" fmla="val 0"/>
            </a:avLst>
          </a:prstGeom>
          <a:solidFill>
            <a:schemeClr val="bg1">
              <a:lumMod val="95000"/>
            </a:schemeClr>
          </a:solidFill>
          <a:ln>
            <a:solidFill>
              <a:srgbClr val="0078D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91427" rIns="182854" bIns="91427" numCol="1" rtlCol="0" anchor="t" anchorCtr="0" compatLnSpc="1">
            <a:prstTxWarp prst="textNoShape">
              <a:avLst/>
            </a:prstTxWarp>
          </a:bodyPr>
          <a:lstStyle/>
          <a:p>
            <a:pPr algn="ctr" defTabSz="932293" fontAlgn="base">
              <a:spcBef>
                <a:spcPct val="0"/>
              </a:spcBef>
              <a:spcAft>
                <a:spcPts val="1200"/>
              </a:spcAft>
              <a:defRPr/>
            </a:pPr>
            <a:r>
              <a:rPr lang="en-US" sz="2745">
                <a:gradFill>
                  <a:gsLst>
                    <a:gs pos="1250">
                      <a:srgbClr val="353535"/>
                    </a:gs>
                    <a:gs pos="100000">
                      <a:srgbClr val="353535"/>
                    </a:gs>
                  </a:gsLst>
                  <a:lin ang="5400000" scaled="0"/>
                </a:gradFill>
                <a:latin typeface="Segoe UI Semilight"/>
              </a:rPr>
              <a:t> </a:t>
            </a:r>
          </a:p>
          <a:p>
            <a:pPr algn="ctr" defTabSz="932293" fontAlgn="base">
              <a:spcBef>
                <a:spcPct val="0"/>
              </a:spcBef>
              <a:spcAft>
                <a:spcPts val="1200"/>
              </a:spcAft>
              <a:defRPr/>
            </a:pPr>
            <a:endParaRPr lang="en-US" sz="3529">
              <a:gradFill>
                <a:gsLst>
                  <a:gs pos="1250">
                    <a:srgbClr val="353535"/>
                  </a:gs>
                  <a:gs pos="100000">
                    <a:srgbClr val="353535"/>
                  </a:gs>
                </a:gsLst>
                <a:lin ang="5400000" scaled="0"/>
              </a:gradFill>
              <a:latin typeface="Segoe UI Semilight"/>
            </a:endParaRPr>
          </a:p>
        </p:txBody>
      </p:sp>
      <p:sp>
        <p:nvSpPr>
          <p:cNvPr id="51" name="TextBox 50">
            <a:extLst>
              <a:ext uri="{FF2B5EF4-FFF2-40B4-BE49-F238E27FC236}">
                <a16:creationId xmlns:a16="http://schemas.microsoft.com/office/drawing/2014/main" id="{4D250B17-6ADA-411C-A5C5-A919829FC213}"/>
              </a:ext>
            </a:extLst>
          </p:cNvPr>
          <p:cNvSpPr txBox="1"/>
          <p:nvPr/>
        </p:nvSpPr>
        <p:spPr>
          <a:xfrm>
            <a:off x="7029025" y="4016273"/>
            <a:ext cx="3958710" cy="1785104"/>
          </a:xfrm>
          <a:prstGeom prst="rect">
            <a:avLst/>
          </a:prstGeom>
          <a:noFill/>
        </p:spPr>
        <p:txBody>
          <a:bodyPr wrap="square">
            <a:spAutoFit/>
          </a:bodyPr>
          <a:lstStyle/>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Only users with the “Guest Inviter” role can invite guests</a:t>
            </a:r>
          </a:p>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Admins can assign users to the role</a:t>
            </a:r>
          </a:p>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Enables guest invite capability only for a selected set of users</a:t>
            </a:r>
            <a:r>
              <a:rPr lang="en-US" sz="1400">
                <a:solidFill>
                  <a:srgbClr val="353535"/>
                </a:solidFill>
                <a:latin typeface="Segoe UI" panose="020B0502040204020203" pitchFamily="34" charset="0"/>
                <a:cs typeface="Segoe UI" panose="020B0502040204020203" pitchFamily="34" charset="0"/>
              </a:rPr>
              <a:t>.</a:t>
            </a:r>
          </a:p>
        </p:txBody>
      </p:sp>
      <p:pic>
        <p:nvPicPr>
          <p:cNvPr id="53" name="Graphic 52" descr="Man">
            <a:extLst>
              <a:ext uri="{FF2B5EF4-FFF2-40B4-BE49-F238E27FC236}">
                <a16:creationId xmlns:a16="http://schemas.microsoft.com/office/drawing/2014/main" id="{65CB8FD2-8ECF-44CB-8262-FB9917535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3411" y="1502816"/>
            <a:ext cx="1486340" cy="1486336"/>
          </a:xfrm>
          <a:prstGeom prst="rect">
            <a:avLst/>
          </a:prstGeom>
        </p:spPr>
      </p:pic>
      <p:sp>
        <p:nvSpPr>
          <p:cNvPr id="55" name="TextBox 54">
            <a:extLst>
              <a:ext uri="{FF2B5EF4-FFF2-40B4-BE49-F238E27FC236}">
                <a16:creationId xmlns:a16="http://schemas.microsoft.com/office/drawing/2014/main" id="{582BB7D2-D0CE-49BE-894F-0E46397783F0}"/>
              </a:ext>
            </a:extLst>
          </p:cNvPr>
          <p:cNvSpPr txBox="1"/>
          <p:nvPr/>
        </p:nvSpPr>
        <p:spPr>
          <a:xfrm>
            <a:off x="7132925" y="3213885"/>
            <a:ext cx="1509344"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Member</a:t>
            </a:r>
          </a:p>
        </p:txBody>
      </p:sp>
      <p:pic>
        <p:nvPicPr>
          <p:cNvPr id="57" name="Graphic 56" descr="Open envelope">
            <a:extLst>
              <a:ext uri="{FF2B5EF4-FFF2-40B4-BE49-F238E27FC236}">
                <a16:creationId xmlns:a16="http://schemas.microsoft.com/office/drawing/2014/main" id="{BDD45B9B-D0C0-43D7-BABE-B47B537276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02132" y="1948506"/>
            <a:ext cx="640540" cy="640540"/>
          </a:xfrm>
          <a:prstGeom prst="rect">
            <a:avLst/>
          </a:prstGeom>
        </p:spPr>
      </p:pic>
      <p:pic>
        <p:nvPicPr>
          <p:cNvPr id="59" name="Graphic 58" descr="Users">
            <a:extLst>
              <a:ext uri="{FF2B5EF4-FFF2-40B4-BE49-F238E27FC236}">
                <a16:creationId xmlns:a16="http://schemas.microsoft.com/office/drawing/2014/main" id="{5FA14A61-1BE2-437D-BA6E-59AAC05D01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6387" y="1750685"/>
            <a:ext cx="1232270" cy="1232270"/>
          </a:xfrm>
          <a:prstGeom prst="rect">
            <a:avLst/>
          </a:prstGeom>
        </p:spPr>
      </p:pic>
      <p:cxnSp>
        <p:nvCxnSpPr>
          <p:cNvPr id="61" name="Straight Arrow Connector 60">
            <a:extLst>
              <a:ext uri="{FF2B5EF4-FFF2-40B4-BE49-F238E27FC236}">
                <a16:creationId xmlns:a16="http://schemas.microsoft.com/office/drawing/2014/main" id="{C1780F4D-EAFC-4006-BF77-BEB6E15CE627}"/>
              </a:ext>
            </a:extLst>
          </p:cNvPr>
          <p:cNvCxnSpPr>
            <a:cxnSpLocks/>
          </p:cNvCxnSpPr>
          <p:nvPr/>
        </p:nvCxnSpPr>
        <p:spPr>
          <a:xfrm>
            <a:off x="8234519" y="2289988"/>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8C1ADE7-49A2-484B-A3EA-D3F321CFF9BB}"/>
              </a:ext>
            </a:extLst>
          </p:cNvPr>
          <p:cNvCxnSpPr>
            <a:cxnSpLocks/>
          </p:cNvCxnSpPr>
          <p:nvPr/>
        </p:nvCxnSpPr>
        <p:spPr>
          <a:xfrm>
            <a:off x="9501164" y="2289988"/>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992BBD6-FD8A-4F50-A123-1DFE96C70743}"/>
              </a:ext>
            </a:extLst>
          </p:cNvPr>
          <p:cNvSpPr txBox="1"/>
          <p:nvPr/>
        </p:nvSpPr>
        <p:spPr>
          <a:xfrm>
            <a:off x="10146653" y="2929033"/>
            <a:ext cx="1319500"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Guests</a:t>
            </a:r>
          </a:p>
        </p:txBody>
      </p:sp>
    </p:spTree>
    <p:extLst>
      <p:ext uri="{BB962C8B-B14F-4D97-AF65-F5344CB8AC3E}">
        <p14:creationId xmlns:p14="http://schemas.microsoft.com/office/powerpoint/2010/main" val="3744860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9AB76-E24F-42AC-B59A-13785D294872}"/>
              </a:ext>
            </a:extLst>
          </p:cNvPr>
          <p:cNvSpPr>
            <a:spLocks noGrp="1"/>
          </p:cNvSpPr>
          <p:nvPr>
            <p:ph type="title"/>
          </p:nvPr>
        </p:nvSpPr>
        <p:spPr>
          <a:xfrm>
            <a:off x="588263" y="457200"/>
            <a:ext cx="11018520" cy="1107996"/>
          </a:xfrm>
        </p:spPr>
        <p:txBody>
          <a:bodyPr/>
          <a:lstStyle/>
          <a:p>
            <a:r>
              <a:rPr lang="de-DE"/>
              <a:t>Domain </a:t>
            </a:r>
            <a:r>
              <a:rPr lang="de-DE" dirty="0" err="1"/>
              <a:t>Restrictions</a:t>
            </a:r>
            <a:br>
              <a:rPr lang="de-DE"/>
            </a:br>
            <a:endParaRPr lang="de-DE"/>
          </a:p>
        </p:txBody>
      </p:sp>
      <p:sp>
        <p:nvSpPr>
          <p:cNvPr id="10" name="Text Placeholder 3">
            <a:extLst>
              <a:ext uri="{FF2B5EF4-FFF2-40B4-BE49-F238E27FC236}">
                <a16:creationId xmlns:a16="http://schemas.microsoft.com/office/drawing/2014/main" id="{DAAA0DE6-BD56-48F1-8A1E-CAA2557F7625}"/>
              </a:ext>
            </a:extLst>
          </p:cNvPr>
          <p:cNvSpPr>
            <a:spLocks noGrp="1"/>
          </p:cNvSpPr>
          <p:nvPr>
            <p:ph type="body" sz="quarter" idx="10"/>
          </p:nvPr>
        </p:nvSpPr>
        <p:spPr>
          <a:xfrm>
            <a:off x="586391" y="1434370"/>
            <a:ext cx="4625690" cy="5024452"/>
          </a:xfrm>
        </p:spPr>
        <p:txBody>
          <a:bodyPr/>
          <a:lstStyle/>
          <a:p>
            <a:pPr>
              <a:spcAft>
                <a:spcPts val="1500"/>
              </a:spcAft>
            </a:pPr>
            <a:r>
              <a:rPr lang="en-US" sz="2400"/>
              <a:t>Allow/deny list of external partner domains from which guests can be added</a:t>
            </a:r>
          </a:p>
          <a:p>
            <a:pPr>
              <a:spcAft>
                <a:spcPts val="1500"/>
              </a:spcAft>
            </a:pPr>
            <a:r>
              <a:rPr lang="en-US" sz="2400"/>
              <a:t>Available via both PowerShell and Azure Active Directory</a:t>
            </a:r>
          </a:p>
          <a:p>
            <a:pPr>
              <a:spcAft>
                <a:spcPts val="1500"/>
              </a:spcAft>
            </a:pPr>
            <a:r>
              <a:rPr lang="en-US" sz="2400"/>
              <a:t>Any existing domain policy in SharePoint can be easily migrated</a:t>
            </a:r>
          </a:p>
          <a:p>
            <a:pPr>
              <a:spcAft>
                <a:spcPts val="1500"/>
              </a:spcAft>
            </a:pPr>
            <a:endParaRPr lang="en-US" sz="2400"/>
          </a:p>
          <a:p>
            <a:pPr>
              <a:spcAft>
                <a:spcPts val="1500"/>
              </a:spcAft>
            </a:pPr>
            <a:endParaRPr lang="de-DE" sz="2400"/>
          </a:p>
          <a:p>
            <a:pPr>
              <a:spcAft>
                <a:spcPts val="1500"/>
              </a:spcAft>
            </a:pPr>
            <a:endParaRPr lang="de-DE" sz="2400"/>
          </a:p>
        </p:txBody>
      </p:sp>
      <p:sp>
        <p:nvSpPr>
          <p:cNvPr id="31" name="Rectangle: Rounded Corners 30">
            <a:extLst>
              <a:ext uri="{FF2B5EF4-FFF2-40B4-BE49-F238E27FC236}">
                <a16:creationId xmlns:a16="http://schemas.microsoft.com/office/drawing/2014/main" id="{099F9767-B748-469D-ACD3-6E2D8F3B7AB7}"/>
              </a:ext>
            </a:extLst>
          </p:cNvPr>
          <p:cNvSpPr/>
          <p:nvPr/>
        </p:nvSpPr>
        <p:spPr bwMode="auto">
          <a:xfrm>
            <a:off x="6492673" y="1181741"/>
            <a:ext cx="5112936" cy="5219059"/>
          </a:xfrm>
          <a:prstGeom prst="roundRect">
            <a:avLst>
              <a:gd name="adj" fmla="val 0"/>
            </a:avLst>
          </a:prstGeom>
          <a:solidFill>
            <a:schemeClr val="bg1">
              <a:lumMod val="95000"/>
            </a:schemeClr>
          </a:solidFill>
          <a:ln>
            <a:solidFill>
              <a:srgbClr val="0078D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91427" rIns="182854" bIns="91427" numCol="1" rtlCol="0" anchor="t" anchorCtr="0" compatLnSpc="1">
            <a:prstTxWarp prst="textNoShape">
              <a:avLst/>
            </a:prstTxWarp>
          </a:bodyPr>
          <a:lstStyle/>
          <a:p>
            <a:pPr algn="ctr" defTabSz="932293" fontAlgn="base">
              <a:spcBef>
                <a:spcPct val="0"/>
              </a:spcBef>
              <a:spcAft>
                <a:spcPts val="1200"/>
              </a:spcAft>
              <a:defRPr/>
            </a:pPr>
            <a:r>
              <a:rPr lang="en-US" sz="2745">
                <a:gradFill>
                  <a:gsLst>
                    <a:gs pos="1250">
                      <a:srgbClr val="353535"/>
                    </a:gs>
                    <a:gs pos="100000">
                      <a:srgbClr val="353535"/>
                    </a:gs>
                  </a:gsLst>
                  <a:lin ang="5400000" scaled="0"/>
                </a:gradFill>
                <a:latin typeface="Segoe UI Semilight"/>
              </a:rPr>
              <a:t> </a:t>
            </a:r>
          </a:p>
          <a:p>
            <a:pPr algn="ctr" defTabSz="932293" fontAlgn="base">
              <a:spcBef>
                <a:spcPct val="0"/>
              </a:spcBef>
              <a:spcAft>
                <a:spcPts val="1200"/>
              </a:spcAft>
              <a:defRPr/>
            </a:pPr>
            <a:endParaRPr lang="en-US" sz="3529">
              <a:gradFill>
                <a:gsLst>
                  <a:gs pos="1250">
                    <a:srgbClr val="353535"/>
                  </a:gs>
                  <a:gs pos="100000">
                    <a:srgbClr val="353535"/>
                  </a:gs>
                </a:gsLst>
                <a:lin ang="5400000" scaled="0"/>
              </a:gradFill>
              <a:latin typeface="Segoe UI Semilight"/>
            </a:endParaRPr>
          </a:p>
        </p:txBody>
      </p:sp>
      <p:sp>
        <p:nvSpPr>
          <p:cNvPr id="51" name="TextBox 50">
            <a:extLst>
              <a:ext uri="{FF2B5EF4-FFF2-40B4-BE49-F238E27FC236}">
                <a16:creationId xmlns:a16="http://schemas.microsoft.com/office/drawing/2014/main" id="{4D250B17-6ADA-411C-A5C5-A919829FC213}"/>
              </a:ext>
            </a:extLst>
          </p:cNvPr>
          <p:cNvSpPr txBox="1"/>
          <p:nvPr/>
        </p:nvSpPr>
        <p:spPr>
          <a:xfrm>
            <a:off x="7069786" y="4881273"/>
            <a:ext cx="3958710" cy="1077218"/>
          </a:xfrm>
          <a:prstGeom prst="rect">
            <a:avLst/>
          </a:prstGeom>
          <a:noFill/>
        </p:spPr>
        <p:txBody>
          <a:bodyPr wrap="square">
            <a:spAutoFit/>
          </a:bodyPr>
          <a:lstStyle/>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Blocks guest invites to external users from deny domain list</a:t>
            </a:r>
          </a:p>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Works at group level</a:t>
            </a:r>
            <a:endParaRPr lang="en-US" sz="1400">
              <a:solidFill>
                <a:srgbClr val="353535"/>
              </a:solidFill>
              <a:latin typeface="Segoe UI" panose="020B0502040204020203" pitchFamily="34" charset="0"/>
              <a:cs typeface="Segoe UI" panose="020B0502040204020203" pitchFamily="34" charset="0"/>
            </a:endParaRPr>
          </a:p>
        </p:txBody>
      </p:sp>
      <p:pic>
        <p:nvPicPr>
          <p:cNvPr id="2" name="Graphic 1" descr="Man">
            <a:extLst>
              <a:ext uri="{FF2B5EF4-FFF2-40B4-BE49-F238E27FC236}">
                <a16:creationId xmlns:a16="http://schemas.microsoft.com/office/drawing/2014/main" id="{69C9B589-0197-4055-BE1B-55A3408B9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3411" y="1502816"/>
            <a:ext cx="1486340" cy="1486336"/>
          </a:xfrm>
          <a:prstGeom prst="rect">
            <a:avLst/>
          </a:prstGeom>
        </p:spPr>
      </p:pic>
      <p:sp>
        <p:nvSpPr>
          <p:cNvPr id="4" name="TextBox 3">
            <a:extLst>
              <a:ext uri="{FF2B5EF4-FFF2-40B4-BE49-F238E27FC236}">
                <a16:creationId xmlns:a16="http://schemas.microsoft.com/office/drawing/2014/main" id="{22E49FCD-47CB-4614-B88B-4A286B443A06}"/>
              </a:ext>
            </a:extLst>
          </p:cNvPr>
          <p:cNvSpPr txBox="1"/>
          <p:nvPr/>
        </p:nvSpPr>
        <p:spPr>
          <a:xfrm>
            <a:off x="7132925" y="3213885"/>
            <a:ext cx="1509344"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Member</a:t>
            </a:r>
          </a:p>
        </p:txBody>
      </p:sp>
      <p:pic>
        <p:nvPicPr>
          <p:cNvPr id="5" name="Graphic 4" descr="Checklist">
            <a:extLst>
              <a:ext uri="{FF2B5EF4-FFF2-40B4-BE49-F238E27FC236}">
                <a16:creationId xmlns:a16="http://schemas.microsoft.com/office/drawing/2014/main" id="{1FAC2FDA-2114-45FD-998A-7A82892A0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2440" y="3191163"/>
            <a:ext cx="1039924" cy="1039920"/>
          </a:xfrm>
          <a:prstGeom prst="rect">
            <a:avLst/>
          </a:prstGeom>
        </p:spPr>
      </p:pic>
      <p:pic>
        <p:nvPicPr>
          <p:cNvPr id="6" name="Graphic 5" descr="Open envelope">
            <a:extLst>
              <a:ext uri="{FF2B5EF4-FFF2-40B4-BE49-F238E27FC236}">
                <a16:creationId xmlns:a16="http://schemas.microsoft.com/office/drawing/2014/main" id="{A1BDE641-6CDE-4EE4-83D2-3E62919998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2132" y="1948506"/>
            <a:ext cx="640540" cy="640540"/>
          </a:xfrm>
          <a:prstGeom prst="rect">
            <a:avLst/>
          </a:prstGeom>
        </p:spPr>
      </p:pic>
      <p:pic>
        <p:nvPicPr>
          <p:cNvPr id="7" name="Graphic 6" descr="Users">
            <a:extLst>
              <a:ext uri="{FF2B5EF4-FFF2-40B4-BE49-F238E27FC236}">
                <a16:creationId xmlns:a16="http://schemas.microsoft.com/office/drawing/2014/main" id="{7C600E9A-1BD7-463C-925B-003277D3A3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6387" y="1750685"/>
            <a:ext cx="1232270" cy="1232270"/>
          </a:xfrm>
          <a:prstGeom prst="rect">
            <a:avLst/>
          </a:prstGeom>
        </p:spPr>
      </p:pic>
      <p:cxnSp>
        <p:nvCxnSpPr>
          <p:cNvPr id="8" name="Straight Arrow Connector 7">
            <a:extLst>
              <a:ext uri="{FF2B5EF4-FFF2-40B4-BE49-F238E27FC236}">
                <a16:creationId xmlns:a16="http://schemas.microsoft.com/office/drawing/2014/main" id="{9B00DB01-B9BE-4D9F-9ED6-878AACE10E1C}"/>
              </a:ext>
            </a:extLst>
          </p:cNvPr>
          <p:cNvCxnSpPr>
            <a:cxnSpLocks/>
          </p:cNvCxnSpPr>
          <p:nvPr/>
        </p:nvCxnSpPr>
        <p:spPr>
          <a:xfrm>
            <a:off x="8234519" y="2289988"/>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C8438F-2DF6-4E8D-B4CB-29D613CE8E98}"/>
              </a:ext>
            </a:extLst>
          </p:cNvPr>
          <p:cNvCxnSpPr>
            <a:cxnSpLocks/>
          </p:cNvCxnSpPr>
          <p:nvPr/>
        </p:nvCxnSpPr>
        <p:spPr>
          <a:xfrm>
            <a:off x="9501164" y="2289988"/>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09F0C7D-FFC3-4AD2-8BB6-0B0C34145629}"/>
              </a:ext>
            </a:extLst>
          </p:cNvPr>
          <p:cNvSpPr txBox="1"/>
          <p:nvPr/>
        </p:nvSpPr>
        <p:spPr>
          <a:xfrm>
            <a:off x="10146653" y="2929033"/>
            <a:ext cx="1319500"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Guests</a:t>
            </a:r>
          </a:p>
        </p:txBody>
      </p:sp>
      <p:sp>
        <p:nvSpPr>
          <p:cNvPr id="12" name="TextBox 11">
            <a:extLst>
              <a:ext uri="{FF2B5EF4-FFF2-40B4-BE49-F238E27FC236}">
                <a16:creationId xmlns:a16="http://schemas.microsoft.com/office/drawing/2014/main" id="{E2CA1FBF-0F71-47CF-8389-A976B90FC226}"/>
              </a:ext>
            </a:extLst>
          </p:cNvPr>
          <p:cNvSpPr txBox="1"/>
          <p:nvPr/>
        </p:nvSpPr>
        <p:spPr>
          <a:xfrm>
            <a:off x="7967088" y="4335596"/>
            <a:ext cx="3509392"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IT approved list of domains</a:t>
            </a:r>
          </a:p>
        </p:txBody>
      </p:sp>
    </p:spTree>
    <p:extLst>
      <p:ext uri="{BB962C8B-B14F-4D97-AF65-F5344CB8AC3E}">
        <p14:creationId xmlns:p14="http://schemas.microsoft.com/office/powerpoint/2010/main" val="3820458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9AB76-E24F-42AC-B59A-13785D294872}"/>
              </a:ext>
            </a:extLst>
          </p:cNvPr>
          <p:cNvSpPr>
            <a:spLocks noGrp="1"/>
          </p:cNvSpPr>
          <p:nvPr>
            <p:ph type="title"/>
          </p:nvPr>
        </p:nvSpPr>
        <p:spPr>
          <a:xfrm>
            <a:off x="588263" y="457200"/>
            <a:ext cx="11018520" cy="1107996"/>
          </a:xfrm>
        </p:spPr>
        <p:txBody>
          <a:bodyPr/>
          <a:lstStyle/>
          <a:p>
            <a:r>
              <a:rPr lang="de-DE"/>
              <a:t>Group Level Guest Policy</a:t>
            </a:r>
            <a:br>
              <a:rPr lang="de-DE"/>
            </a:br>
            <a:endParaRPr lang="de-DE"/>
          </a:p>
        </p:txBody>
      </p:sp>
      <p:sp>
        <p:nvSpPr>
          <p:cNvPr id="10" name="Text Placeholder 3">
            <a:extLst>
              <a:ext uri="{FF2B5EF4-FFF2-40B4-BE49-F238E27FC236}">
                <a16:creationId xmlns:a16="http://schemas.microsoft.com/office/drawing/2014/main" id="{DAAA0DE6-BD56-48F1-8A1E-CAA2557F7625}"/>
              </a:ext>
            </a:extLst>
          </p:cNvPr>
          <p:cNvSpPr>
            <a:spLocks noGrp="1"/>
          </p:cNvSpPr>
          <p:nvPr>
            <p:ph type="body" sz="quarter" idx="10"/>
          </p:nvPr>
        </p:nvSpPr>
        <p:spPr>
          <a:xfrm>
            <a:off x="586390" y="1434370"/>
            <a:ext cx="4854639" cy="4388894"/>
          </a:xfrm>
        </p:spPr>
        <p:txBody>
          <a:bodyPr/>
          <a:lstStyle/>
          <a:p>
            <a:pPr>
              <a:spcAft>
                <a:spcPts val="1500"/>
              </a:spcAft>
            </a:pPr>
            <a:r>
              <a:rPr lang="en-US" sz="2400"/>
              <a:t>Granular group level control for guest access</a:t>
            </a:r>
          </a:p>
          <a:p>
            <a:pPr>
              <a:spcAft>
                <a:spcPts val="1500"/>
              </a:spcAft>
            </a:pPr>
            <a:r>
              <a:rPr lang="en-US" sz="2400"/>
              <a:t>Helps block guests access for sensitive groups</a:t>
            </a:r>
          </a:p>
          <a:p>
            <a:pPr>
              <a:spcAft>
                <a:spcPts val="1500"/>
              </a:spcAft>
            </a:pPr>
            <a:r>
              <a:rPr lang="en-US" sz="2400"/>
              <a:t>Mutable setting for Microsoft 365 Group</a:t>
            </a:r>
          </a:p>
          <a:p>
            <a:pPr>
              <a:spcAft>
                <a:spcPts val="1500"/>
              </a:spcAft>
            </a:pPr>
            <a:r>
              <a:rPr lang="en-US" sz="2400"/>
              <a:t>Can be modified based on evolving external collaboration needs</a:t>
            </a:r>
          </a:p>
          <a:p>
            <a:pPr>
              <a:spcAft>
                <a:spcPts val="1500"/>
              </a:spcAft>
            </a:pPr>
            <a:endParaRPr lang="en-US" sz="2400"/>
          </a:p>
        </p:txBody>
      </p:sp>
      <p:sp>
        <p:nvSpPr>
          <p:cNvPr id="31" name="Rectangle: Rounded Corners 30">
            <a:extLst>
              <a:ext uri="{FF2B5EF4-FFF2-40B4-BE49-F238E27FC236}">
                <a16:creationId xmlns:a16="http://schemas.microsoft.com/office/drawing/2014/main" id="{099F9767-B748-469D-ACD3-6E2D8F3B7AB7}"/>
              </a:ext>
            </a:extLst>
          </p:cNvPr>
          <p:cNvSpPr/>
          <p:nvPr/>
        </p:nvSpPr>
        <p:spPr bwMode="auto">
          <a:xfrm>
            <a:off x="6492673" y="1181741"/>
            <a:ext cx="5112936" cy="5219059"/>
          </a:xfrm>
          <a:prstGeom prst="roundRect">
            <a:avLst>
              <a:gd name="adj" fmla="val 0"/>
            </a:avLst>
          </a:prstGeom>
          <a:solidFill>
            <a:schemeClr val="bg1">
              <a:lumMod val="95000"/>
            </a:schemeClr>
          </a:solidFill>
          <a:ln>
            <a:solidFill>
              <a:srgbClr val="0078D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91427" rIns="182854" bIns="91427" numCol="1" rtlCol="0" anchor="t" anchorCtr="0" compatLnSpc="1">
            <a:prstTxWarp prst="textNoShape">
              <a:avLst/>
            </a:prstTxWarp>
          </a:bodyPr>
          <a:lstStyle/>
          <a:p>
            <a:pPr algn="ctr" defTabSz="932293" fontAlgn="base">
              <a:spcBef>
                <a:spcPct val="0"/>
              </a:spcBef>
              <a:spcAft>
                <a:spcPts val="1200"/>
              </a:spcAft>
              <a:defRPr/>
            </a:pPr>
            <a:r>
              <a:rPr lang="en-US" sz="2745">
                <a:gradFill>
                  <a:gsLst>
                    <a:gs pos="1250">
                      <a:srgbClr val="353535"/>
                    </a:gs>
                    <a:gs pos="100000">
                      <a:srgbClr val="353535"/>
                    </a:gs>
                  </a:gsLst>
                  <a:lin ang="5400000" scaled="0"/>
                </a:gradFill>
                <a:latin typeface="Segoe UI Semilight"/>
              </a:rPr>
              <a:t> </a:t>
            </a:r>
          </a:p>
          <a:p>
            <a:pPr algn="ctr" defTabSz="932293" fontAlgn="base">
              <a:spcBef>
                <a:spcPct val="0"/>
              </a:spcBef>
              <a:spcAft>
                <a:spcPts val="1200"/>
              </a:spcAft>
              <a:defRPr/>
            </a:pPr>
            <a:endParaRPr lang="en-US" sz="3529">
              <a:gradFill>
                <a:gsLst>
                  <a:gs pos="1250">
                    <a:srgbClr val="353535"/>
                  </a:gs>
                  <a:gs pos="100000">
                    <a:srgbClr val="353535"/>
                  </a:gs>
                </a:gsLst>
                <a:lin ang="5400000" scaled="0"/>
              </a:gradFill>
              <a:latin typeface="Segoe UI Semilight"/>
            </a:endParaRPr>
          </a:p>
        </p:txBody>
      </p:sp>
      <p:sp>
        <p:nvSpPr>
          <p:cNvPr id="51" name="TextBox 50">
            <a:extLst>
              <a:ext uri="{FF2B5EF4-FFF2-40B4-BE49-F238E27FC236}">
                <a16:creationId xmlns:a16="http://schemas.microsoft.com/office/drawing/2014/main" id="{4D250B17-6ADA-411C-A5C5-A919829FC213}"/>
              </a:ext>
            </a:extLst>
          </p:cNvPr>
          <p:cNvSpPr txBox="1"/>
          <p:nvPr/>
        </p:nvSpPr>
        <p:spPr>
          <a:xfrm>
            <a:off x="7069786" y="4287618"/>
            <a:ext cx="3958710" cy="1877437"/>
          </a:xfrm>
          <a:prstGeom prst="rect">
            <a:avLst/>
          </a:prstGeom>
          <a:noFill/>
        </p:spPr>
        <p:txBody>
          <a:bodyPr wrap="square">
            <a:spAutoFit/>
          </a:bodyPr>
          <a:lstStyle/>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Group level guest configuration</a:t>
            </a:r>
          </a:p>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Can be configured via PowerShell</a:t>
            </a:r>
          </a:p>
          <a:p>
            <a:pPr defTabSz="932293" fontAlgn="base">
              <a:spcBef>
                <a:spcPct val="0"/>
              </a:spcBef>
              <a:spcAft>
                <a:spcPts val="1200"/>
              </a:spcAft>
              <a:defRPr/>
            </a:pPr>
            <a:r>
              <a:rPr lang="en-US" sz="1800">
                <a:solidFill>
                  <a:srgbClr val="353535"/>
                </a:solidFill>
                <a:latin typeface="Segoe UI" panose="020B0502040204020203" pitchFamily="34" charset="0"/>
                <a:cs typeface="Segoe UI" panose="020B0502040204020203" pitchFamily="34" charset="0"/>
              </a:rPr>
              <a:t>Mutable property stored on Microsoft 365 Groups</a:t>
            </a:r>
          </a:p>
          <a:p>
            <a:pPr defTabSz="932293" fontAlgn="base">
              <a:spcBef>
                <a:spcPct val="0"/>
              </a:spcBef>
              <a:spcAft>
                <a:spcPts val="1200"/>
              </a:spcAft>
              <a:defRPr/>
            </a:pPr>
            <a:endParaRPr lang="en-US" sz="1400">
              <a:solidFill>
                <a:srgbClr val="353535"/>
              </a:solidFill>
              <a:latin typeface="Segoe UI" panose="020B0502040204020203" pitchFamily="34" charset="0"/>
              <a:cs typeface="Segoe UI" panose="020B0502040204020203" pitchFamily="34" charset="0"/>
            </a:endParaRPr>
          </a:p>
        </p:txBody>
      </p:sp>
      <p:pic>
        <p:nvPicPr>
          <p:cNvPr id="2" name="Graphic 1" descr="Man">
            <a:extLst>
              <a:ext uri="{FF2B5EF4-FFF2-40B4-BE49-F238E27FC236}">
                <a16:creationId xmlns:a16="http://schemas.microsoft.com/office/drawing/2014/main" id="{69C9B589-0197-4055-BE1B-55A3408B9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3411" y="1760291"/>
            <a:ext cx="1486340" cy="1486336"/>
          </a:xfrm>
          <a:prstGeom prst="rect">
            <a:avLst/>
          </a:prstGeom>
        </p:spPr>
      </p:pic>
      <p:sp>
        <p:nvSpPr>
          <p:cNvPr id="4" name="TextBox 3">
            <a:extLst>
              <a:ext uri="{FF2B5EF4-FFF2-40B4-BE49-F238E27FC236}">
                <a16:creationId xmlns:a16="http://schemas.microsoft.com/office/drawing/2014/main" id="{22E49FCD-47CB-4614-B88B-4A286B443A06}"/>
              </a:ext>
            </a:extLst>
          </p:cNvPr>
          <p:cNvSpPr txBox="1"/>
          <p:nvPr/>
        </p:nvSpPr>
        <p:spPr>
          <a:xfrm>
            <a:off x="7132925" y="3458297"/>
            <a:ext cx="1509344"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Member</a:t>
            </a:r>
          </a:p>
        </p:txBody>
      </p:sp>
      <p:pic>
        <p:nvPicPr>
          <p:cNvPr id="6" name="Graphic 5" descr="Open envelope">
            <a:extLst>
              <a:ext uri="{FF2B5EF4-FFF2-40B4-BE49-F238E27FC236}">
                <a16:creationId xmlns:a16="http://schemas.microsoft.com/office/drawing/2014/main" id="{A1BDE641-6CDE-4EE4-83D2-3E6291999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02132" y="1774903"/>
            <a:ext cx="640540" cy="640540"/>
          </a:xfrm>
          <a:prstGeom prst="rect">
            <a:avLst/>
          </a:prstGeom>
        </p:spPr>
      </p:pic>
      <p:pic>
        <p:nvPicPr>
          <p:cNvPr id="7" name="Graphic 6" descr="Users">
            <a:extLst>
              <a:ext uri="{FF2B5EF4-FFF2-40B4-BE49-F238E27FC236}">
                <a16:creationId xmlns:a16="http://schemas.microsoft.com/office/drawing/2014/main" id="{7C600E9A-1BD7-463C-925B-003277D3A3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513" y="1903657"/>
            <a:ext cx="1232270" cy="1232270"/>
          </a:xfrm>
          <a:prstGeom prst="rect">
            <a:avLst/>
          </a:prstGeom>
        </p:spPr>
      </p:pic>
      <p:cxnSp>
        <p:nvCxnSpPr>
          <p:cNvPr id="8" name="Straight Arrow Connector 7">
            <a:extLst>
              <a:ext uri="{FF2B5EF4-FFF2-40B4-BE49-F238E27FC236}">
                <a16:creationId xmlns:a16="http://schemas.microsoft.com/office/drawing/2014/main" id="{9B00DB01-B9BE-4D9F-9ED6-878AACE10E1C}"/>
              </a:ext>
            </a:extLst>
          </p:cNvPr>
          <p:cNvCxnSpPr>
            <a:cxnSpLocks/>
          </p:cNvCxnSpPr>
          <p:nvPr/>
        </p:nvCxnSpPr>
        <p:spPr>
          <a:xfrm>
            <a:off x="8234519" y="2116385"/>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C8438F-2DF6-4E8D-B4CB-29D613CE8E98}"/>
              </a:ext>
            </a:extLst>
          </p:cNvPr>
          <p:cNvCxnSpPr>
            <a:cxnSpLocks/>
          </p:cNvCxnSpPr>
          <p:nvPr/>
        </p:nvCxnSpPr>
        <p:spPr>
          <a:xfrm>
            <a:off x="9501164" y="2116385"/>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09F0C7D-FFC3-4AD2-8BB6-0B0C34145629}"/>
              </a:ext>
            </a:extLst>
          </p:cNvPr>
          <p:cNvSpPr txBox="1"/>
          <p:nvPr/>
        </p:nvSpPr>
        <p:spPr>
          <a:xfrm>
            <a:off x="10172779" y="3082005"/>
            <a:ext cx="1319500" cy="448930"/>
          </a:xfrm>
          <a:prstGeom prst="rect">
            <a:avLst/>
          </a:prstGeom>
          <a:noFill/>
        </p:spPr>
        <p:txBody>
          <a:bodyPr wrap="square" lIns="179285" tIns="143428" rIns="179285" bIns="143428" rtlCol="0">
            <a:spAutoFit/>
          </a:bodyPr>
          <a:lstStyle/>
          <a:p>
            <a:pPr>
              <a:lnSpc>
                <a:spcPct val="90000"/>
              </a:lnSpc>
              <a:spcAft>
                <a:spcPts val="588"/>
              </a:spcAft>
              <a:defRPr/>
            </a:pPr>
            <a:r>
              <a:rPr lang="en-US" sz="1176">
                <a:gradFill>
                  <a:gsLst>
                    <a:gs pos="2917">
                      <a:srgbClr val="353535"/>
                    </a:gs>
                    <a:gs pos="30000">
                      <a:srgbClr val="353535"/>
                    </a:gs>
                  </a:gsLst>
                  <a:lin ang="5400000" scaled="0"/>
                </a:gradFill>
                <a:latin typeface="Segoe UI Semilight"/>
              </a:rPr>
              <a:t>Guests</a:t>
            </a:r>
          </a:p>
        </p:txBody>
      </p:sp>
      <p:pic>
        <p:nvPicPr>
          <p:cNvPr id="13" name="Graphic 12" descr="Open envelope">
            <a:extLst>
              <a:ext uri="{FF2B5EF4-FFF2-40B4-BE49-F238E27FC236}">
                <a16:creationId xmlns:a16="http://schemas.microsoft.com/office/drawing/2014/main" id="{9F772381-1B2B-432D-9BBF-F770F345B1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0988" y="2646500"/>
            <a:ext cx="642432" cy="642432"/>
          </a:xfrm>
          <a:prstGeom prst="rect">
            <a:avLst/>
          </a:prstGeom>
        </p:spPr>
      </p:pic>
      <p:cxnSp>
        <p:nvCxnSpPr>
          <p:cNvPr id="18" name="Straight Arrow Connector 17">
            <a:extLst>
              <a:ext uri="{FF2B5EF4-FFF2-40B4-BE49-F238E27FC236}">
                <a16:creationId xmlns:a16="http://schemas.microsoft.com/office/drawing/2014/main" id="{65E3BAA0-1677-4E78-A0B4-DF8C9CFEEDD0}"/>
              </a:ext>
            </a:extLst>
          </p:cNvPr>
          <p:cNvCxnSpPr>
            <a:cxnSpLocks/>
          </p:cNvCxnSpPr>
          <p:nvPr/>
        </p:nvCxnSpPr>
        <p:spPr>
          <a:xfrm>
            <a:off x="8234519" y="2958765"/>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B1EF2D-444D-4B63-86B9-47B56936D4E9}"/>
              </a:ext>
            </a:extLst>
          </p:cNvPr>
          <p:cNvCxnSpPr>
            <a:cxnSpLocks/>
          </p:cNvCxnSpPr>
          <p:nvPr/>
        </p:nvCxnSpPr>
        <p:spPr>
          <a:xfrm>
            <a:off x="9501164" y="2958765"/>
            <a:ext cx="293948" cy="0"/>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Cross 13">
            <a:extLst>
              <a:ext uri="{FF2B5EF4-FFF2-40B4-BE49-F238E27FC236}">
                <a16:creationId xmlns:a16="http://schemas.microsoft.com/office/drawing/2014/main" id="{AE2C1E45-843A-4925-8D9F-B7B1AB8019C5}"/>
              </a:ext>
            </a:extLst>
          </p:cNvPr>
          <p:cNvSpPr/>
          <p:nvPr/>
        </p:nvSpPr>
        <p:spPr bwMode="auto">
          <a:xfrm rot="2704948">
            <a:off x="8617979" y="2630963"/>
            <a:ext cx="890358" cy="893678"/>
          </a:xfrm>
          <a:prstGeom prst="plus">
            <a:avLst>
              <a:gd name="adj" fmla="val 45625"/>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 name="Rectangle 15">
            <a:extLst>
              <a:ext uri="{FF2B5EF4-FFF2-40B4-BE49-F238E27FC236}">
                <a16:creationId xmlns:a16="http://schemas.microsoft.com/office/drawing/2014/main" id="{A55FFAE8-D99E-4CEE-BD32-72F478C8658C}"/>
              </a:ext>
            </a:extLst>
          </p:cNvPr>
          <p:cNvSpPr/>
          <p:nvPr/>
        </p:nvSpPr>
        <p:spPr>
          <a:xfrm>
            <a:off x="586391" y="5902291"/>
            <a:ext cx="10634686" cy="369332"/>
          </a:xfrm>
          <a:prstGeom prst="rect">
            <a:avLst/>
          </a:prstGeom>
        </p:spPr>
        <p:txBody>
          <a:bodyPr wrap="square" lIns="0">
            <a:spAutoFit/>
          </a:bodyPr>
          <a:lstStyle/>
          <a:p>
            <a:pPr lvl="0">
              <a:defRPr/>
            </a:pPr>
            <a:r>
              <a:rPr lang="en-US" sz="18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Documentation: </a:t>
            </a:r>
            <a:r>
              <a:rPr lang="en-US" sz="18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hlinkClick r:id="rId9"/>
              </a:rPr>
              <a:t>Guest Access in Microsoft 365 Groups</a:t>
            </a:r>
            <a:r>
              <a:rPr lang="en-US" sz="18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 </a:t>
            </a:r>
          </a:p>
        </p:txBody>
      </p:sp>
    </p:spTree>
    <p:extLst>
      <p:ext uri="{BB962C8B-B14F-4D97-AF65-F5344CB8AC3E}">
        <p14:creationId xmlns:p14="http://schemas.microsoft.com/office/powerpoint/2010/main" val="14215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263" y="2425541"/>
            <a:ext cx="4167887" cy="1107996"/>
          </a:xfrm>
        </p:spPr>
        <p:txBody>
          <a:bodyPr wrap="square" anchor="b">
            <a:normAutofit/>
          </a:bodyPr>
          <a:lstStyle/>
          <a:p>
            <a:r>
              <a:rPr lang="en-US"/>
              <a:t>Demo</a:t>
            </a:r>
          </a:p>
        </p:txBody>
      </p:sp>
      <p:sp>
        <p:nvSpPr>
          <p:cNvPr id="4" name="Text Placeholder 3"/>
          <p:cNvSpPr>
            <a:spLocks noGrp="1"/>
          </p:cNvSpPr>
          <p:nvPr>
            <p:ph type="body" sz="quarter" idx="12"/>
          </p:nvPr>
        </p:nvSpPr>
        <p:spPr>
          <a:xfrm>
            <a:off x="582042" y="3962400"/>
            <a:ext cx="4164583" cy="338554"/>
          </a:xfrm>
        </p:spPr>
        <p:txBody>
          <a:bodyPr vert="horz" wrap="square" lIns="0" tIns="0" rIns="0" bIns="0" rtlCol="0">
            <a:normAutofit/>
          </a:bodyPr>
          <a:lstStyle/>
          <a:p>
            <a:pPr>
              <a:spcAft>
                <a:spcPts val="600"/>
              </a:spcAft>
            </a:pPr>
            <a:r>
              <a:rPr lang="en-US"/>
              <a:t>Guest Policies</a:t>
            </a:r>
          </a:p>
        </p:txBody>
      </p:sp>
    </p:spTree>
    <p:extLst>
      <p:ext uri="{BB962C8B-B14F-4D97-AF65-F5344CB8AC3E}">
        <p14:creationId xmlns:p14="http://schemas.microsoft.com/office/powerpoint/2010/main" val="33295989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Sensitivity labels for guest governance</a:t>
            </a:r>
          </a:p>
        </p:txBody>
      </p:sp>
      <p:sp>
        <p:nvSpPr>
          <p:cNvPr id="8" name="Text Placeholder 4"/>
          <p:cNvSpPr txBox="1">
            <a:spLocks/>
          </p:cNvSpPr>
          <p:nvPr/>
        </p:nvSpPr>
        <p:spPr>
          <a:xfrm>
            <a:off x="1606282" y="1446519"/>
            <a:ext cx="9412461" cy="2241062"/>
          </a:xfrm>
          <a:prstGeom prst="rect">
            <a:avLst/>
          </a:prstGeom>
        </p:spPr>
        <p:txBody>
          <a:bodyPr wrap="square" lIns="0" tIns="0" rIns="179285" bIns="143428"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588"/>
              </a:spcAft>
              <a:buSzTx/>
            </a:pPr>
            <a:r>
              <a:rPr lang="en-US" sz="2353" b="1">
                <a:solidFill>
                  <a:schemeClr val="tx2"/>
                </a:solidFill>
                <a:latin typeface="+mn-lt"/>
              </a:rPr>
              <a:t>Benefits</a:t>
            </a:r>
            <a:endParaRPr lang="en-US" sz="1961" b="1">
              <a:solidFill>
                <a:schemeClr val="tx2"/>
              </a:solidFill>
              <a:latin typeface="+mn-lt"/>
            </a:endParaRP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Segoe UI Body"/>
                <a:ea typeface="Segoe UI Black" panose="020B0A02040204020203" pitchFamily="34" charset="0"/>
              </a:rPr>
              <a:t>Restrict who can create external and other high privilege groups</a:t>
            </a: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mn-lt"/>
              </a:rPr>
              <a:t>Labels helps you regulate guest access across your organization</a:t>
            </a: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mn-lt"/>
              </a:rPr>
              <a:t>Automatically enforce policies based on labels</a:t>
            </a:r>
          </a:p>
        </p:txBody>
      </p:sp>
      <p:sp>
        <p:nvSpPr>
          <p:cNvPr id="9" name="Text Placeholder 4"/>
          <p:cNvSpPr txBox="1">
            <a:spLocks/>
          </p:cNvSpPr>
          <p:nvPr/>
        </p:nvSpPr>
        <p:spPr>
          <a:xfrm>
            <a:off x="1606282" y="3800505"/>
            <a:ext cx="9802453" cy="2241062"/>
          </a:xfrm>
          <a:prstGeom prst="rect">
            <a:avLst/>
          </a:prstGeom>
        </p:spPr>
        <p:txBody>
          <a:bodyPr wrap="square" lIns="0" tIns="0" rIns="179285" bIns="143428" anchor="t"/>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spcAft>
                <a:spcPts val="588"/>
              </a:spcAft>
              <a:buSzTx/>
            </a:pPr>
            <a:r>
              <a:rPr lang="en-US" sz="2353" b="1">
                <a:solidFill>
                  <a:schemeClr val="tx2"/>
                </a:solidFill>
                <a:latin typeface="+mn-lt"/>
              </a:rPr>
              <a:t>Guidance</a:t>
            </a: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mn-lt"/>
              </a:rPr>
              <a:t>Start with new labels and define associated guest access privileges</a:t>
            </a: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mn-lt"/>
              </a:rPr>
              <a:t>Educate end users to think about scenario first instead of public/private/ guest enabled</a:t>
            </a:r>
          </a:p>
          <a:p>
            <a:pPr>
              <a:lnSpc>
                <a:spcPct val="100000"/>
              </a:lnSpc>
              <a:spcBef>
                <a:spcPts val="0"/>
              </a:spcBef>
              <a:spcAft>
                <a:spcPts val="588"/>
              </a:spcAft>
              <a:buSzTx/>
            </a:pPr>
            <a:r>
              <a:rPr lang="en-US" sz="1961">
                <a:gradFill>
                  <a:gsLst>
                    <a:gs pos="5417">
                      <a:schemeClr val="tx1"/>
                    </a:gs>
                    <a:gs pos="28000">
                      <a:schemeClr val="tx1"/>
                    </a:gs>
                  </a:gsLst>
                  <a:lin ang="5400000" scaled="0"/>
                </a:gradFill>
                <a:latin typeface="+mn-lt"/>
              </a:rPr>
              <a:t>Single set of labels across documents, emails and groups gives unified guest control</a:t>
            </a:r>
          </a:p>
        </p:txBody>
      </p:sp>
      <p:sp>
        <p:nvSpPr>
          <p:cNvPr id="15" name="check 3" descr="Check, approve, completed&#10;">
            <a:extLst>
              <a:ext uri="{FF2B5EF4-FFF2-40B4-BE49-F238E27FC236}">
                <a16:creationId xmlns:a16="http://schemas.microsoft.com/office/drawing/2014/main" id="{C8BE92BB-E2F1-42F8-96F0-F9A9A2027BD9}"/>
              </a:ext>
            </a:extLst>
          </p:cNvPr>
          <p:cNvSpPr>
            <a:spLocks noChangeAspect="1" noEditPoints="1"/>
          </p:cNvSpPr>
          <p:nvPr/>
        </p:nvSpPr>
        <p:spPr bwMode="auto">
          <a:xfrm>
            <a:off x="539178" y="3888676"/>
            <a:ext cx="540991" cy="537855"/>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3810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0" rIns="89642" bIns="44821" numCol="1" anchor="t" anchorCtr="0" compatLnSpc="1">
            <a:prstTxWarp prst="textNoShape">
              <a:avLst/>
            </a:prstTxWarp>
          </a:bodyPr>
          <a:lstStyle/>
          <a:p>
            <a:endParaRPr lang="en-US" sz="1730"/>
          </a:p>
        </p:txBody>
      </p:sp>
      <p:sp>
        <p:nvSpPr>
          <p:cNvPr id="17" name="people_12" descr="Group, partners, collaboration&#10;">
            <a:extLst>
              <a:ext uri="{FF2B5EF4-FFF2-40B4-BE49-F238E27FC236}">
                <a16:creationId xmlns:a16="http://schemas.microsoft.com/office/drawing/2014/main" id="{91D54E9E-69D5-4910-B792-54D28AE99F08}"/>
              </a:ext>
            </a:extLst>
          </p:cNvPr>
          <p:cNvSpPr>
            <a:spLocks noChangeAspect="1" noEditPoints="1"/>
          </p:cNvSpPr>
          <p:nvPr/>
        </p:nvSpPr>
        <p:spPr bwMode="auto">
          <a:xfrm>
            <a:off x="494465" y="1519995"/>
            <a:ext cx="630415" cy="537855"/>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317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0" rIns="89642" bIns="44821" numCol="1" anchor="t" anchorCtr="0" compatLnSpc="1">
            <a:prstTxWarp prst="textNoShape">
              <a:avLst/>
            </a:prstTxWarp>
          </a:bodyPr>
          <a:lstStyle/>
          <a:p>
            <a:endParaRPr lang="en-US" sz="1730"/>
          </a:p>
        </p:txBody>
      </p:sp>
      <p:sp>
        <p:nvSpPr>
          <p:cNvPr id="11" name="Rectangle 10">
            <a:extLst>
              <a:ext uri="{FF2B5EF4-FFF2-40B4-BE49-F238E27FC236}">
                <a16:creationId xmlns:a16="http://schemas.microsoft.com/office/drawing/2014/main" id="{98454C90-EEB5-4930-8E87-22B52ACED172}"/>
              </a:ext>
            </a:extLst>
          </p:cNvPr>
          <p:cNvSpPr/>
          <p:nvPr/>
        </p:nvSpPr>
        <p:spPr>
          <a:xfrm>
            <a:off x="1287305" y="6452308"/>
            <a:ext cx="10634686" cy="307777"/>
          </a:xfrm>
          <a:prstGeom prst="rect">
            <a:avLst/>
          </a:prstGeom>
        </p:spPr>
        <p:txBody>
          <a:bodyPr wrap="square" lIns="0">
            <a:spAutoFit/>
          </a:bodyPr>
          <a:lstStyle/>
          <a:p>
            <a:pPr lvl="0" algn="r">
              <a:defRPr/>
            </a:pPr>
            <a:r>
              <a:rPr lang="en-US" sz="1400">
                <a:latin typeface="Segoe UI" panose="020B0502040204020203" pitchFamily="34" charset="0"/>
                <a:cs typeface="Segoe UI" panose="020B0502040204020203" pitchFamily="34" charset="0"/>
              </a:rPr>
              <a:t>Documentation: </a:t>
            </a:r>
            <a:r>
              <a:rPr lang="en-US" sz="1400">
                <a:latin typeface="Segoe UI" panose="020B0502040204020203" pitchFamily="34" charset="0"/>
                <a:cs typeface="Segoe UI" panose="020B0502040204020203" pitchFamily="34" charset="0"/>
                <a:hlinkClick r:id="rId3"/>
              </a:rPr>
              <a:t>Microsoft IP Labels for Groups</a:t>
            </a:r>
            <a:endParaRPr 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16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263" y="2425541"/>
            <a:ext cx="4167887" cy="1107996"/>
          </a:xfrm>
        </p:spPr>
        <p:txBody>
          <a:bodyPr wrap="square" anchor="b">
            <a:normAutofit/>
          </a:bodyPr>
          <a:lstStyle/>
          <a:p>
            <a:r>
              <a:rPr lang="en-US"/>
              <a:t>Demo</a:t>
            </a:r>
          </a:p>
        </p:txBody>
      </p:sp>
      <p:sp>
        <p:nvSpPr>
          <p:cNvPr id="4" name="Text Placeholder 3"/>
          <p:cNvSpPr>
            <a:spLocks noGrp="1"/>
          </p:cNvSpPr>
          <p:nvPr>
            <p:ph type="body" sz="quarter" idx="12"/>
          </p:nvPr>
        </p:nvSpPr>
        <p:spPr>
          <a:xfrm>
            <a:off x="582042" y="3962400"/>
            <a:ext cx="4164583" cy="741802"/>
          </a:xfrm>
        </p:spPr>
        <p:txBody>
          <a:bodyPr vert="horz" wrap="square" lIns="0" tIns="0" rIns="0" bIns="0" rtlCol="0">
            <a:normAutofit/>
          </a:bodyPr>
          <a:lstStyle/>
          <a:p>
            <a:pPr>
              <a:spcAft>
                <a:spcPts val="600"/>
              </a:spcAft>
            </a:pPr>
            <a:r>
              <a:rPr lang="en-US"/>
              <a:t>Sensitivity Labels for Guest Access</a:t>
            </a:r>
          </a:p>
        </p:txBody>
      </p:sp>
    </p:spTree>
    <p:extLst>
      <p:ext uri="{BB962C8B-B14F-4D97-AF65-F5344CB8AC3E}">
        <p14:creationId xmlns:p14="http://schemas.microsoft.com/office/powerpoint/2010/main" val="41539972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4986D9DE-20EE-49B1-8934-7CEC0C581B55}"/>
              </a:ext>
            </a:extLst>
          </p:cNvPr>
          <p:cNvSpPr>
            <a:spLocks noGrp="1"/>
          </p:cNvSpPr>
          <p:nvPr>
            <p:ph type="title"/>
          </p:nvPr>
        </p:nvSpPr>
        <p:spPr/>
        <p:txBody>
          <a:bodyPr/>
          <a:lstStyle/>
          <a:p>
            <a:r>
              <a:rPr lang="en-US"/>
              <a:t>Entitlement management</a:t>
            </a:r>
          </a:p>
        </p:txBody>
      </p:sp>
      <p:sp>
        <p:nvSpPr>
          <p:cNvPr id="32" name="Text Placeholder 6">
            <a:extLst>
              <a:ext uri="{FF2B5EF4-FFF2-40B4-BE49-F238E27FC236}">
                <a16:creationId xmlns:a16="http://schemas.microsoft.com/office/drawing/2014/main" id="{2F03FF56-F405-4E39-8755-B91239C05793}"/>
              </a:ext>
            </a:extLst>
          </p:cNvPr>
          <p:cNvSpPr txBox="1">
            <a:spLocks/>
          </p:cNvSpPr>
          <p:nvPr/>
        </p:nvSpPr>
        <p:spPr>
          <a:xfrm>
            <a:off x="373733" y="1421922"/>
            <a:ext cx="6973367" cy="4194995"/>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1" algn="l" defTabSz="932742" rtl="0" eaLnBrk="1" fontAlgn="auto" latinLnBrk="0" hangingPunct="1">
              <a:lnSpc>
                <a:spcPct val="100000"/>
              </a:lnSpc>
              <a:spcBef>
                <a:spcPts val="880"/>
              </a:spcBef>
              <a:spcAft>
                <a:spcPts val="0"/>
              </a:spcAft>
              <a:buClrTx/>
              <a:buSzPct val="90000"/>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Guests are automatically </a:t>
            </a:r>
            <a:b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b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invited after being approved</a:t>
            </a:r>
            <a:b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br>
            <a:endPar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endParaRPr>
          </a:p>
          <a:p>
            <a:pPr marR="0" lvl="1" algn="l" defTabSz="932742" rtl="0" eaLnBrk="1" fontAlgn="auto" latinLnBrk="0" hangingPunct="1">
              <a:lnSpc>
                <a:spcPct val="100000"/>
              </a:lnSpc>
              <a:spcBef>
                <a:spcPts val="880"/>
              </a:spcBef>
              <a:spcAft>
                <a:spcPts val="0"/>
              </a:spcAft>
              <a:buClrTx/>
              <a:buSzPct val="90000"/>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Guests provisioned with</a:t>
            </a:r>
            <a:b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b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time-limited access </a:t>
            </a:r>
            <a:r>
              <a:rPr kumimoji="0" lang="en-US" sz="2800" b="0" i="0" u="none" strike="noStrike" kern="1200" cap="none" spc="0" normalizeH="0" baseline="0" noProof="0" dirty="0">
                <a:ln>
                  <a:noFill/>
                </a:ln>
                <a:solidFill>
                  <a:srgbClr val="000000"/>
                </a:solidFill>
                <a:effectLst/>
                <a:uLnTx/>
                <a:uFillTx/>
                <a:latin typeface="Segoe UI"/>
                <a:ea typeface="+mn-ea"/>
                <a:cs typeface="+mn-cs"/>
              </a:rPr>
              <a:t>across </a:t>
            </a:r>
            <a:br>
              <a:rPr kumimoji="0" lang="en-US" sz="2800" b="0" i="0" u="none" strike="noStrike" kern="1200" cap="none" spc="0" normalizeH="0" baseline="0" noProof="0" dirty="0">
                <a:ln>
                  <a:noFill/>
                </a:ln>
                <a:solidFill>
                  <a:srgbClr val="000000"/>
                </a:solidFill>
                <a:effectLst/>
                <a:uLnTx/>
                <a:uFillTx/>
                <a:latin typeface="Segoe UI"/>
                <a:ea typeface="+mn-ea"/>
                <a:cs typeface="+mn-cs"/>
              </a:rPr>
            </a:br>
            <a:r>
              <a:rPr kumimoji="0" lang="en-US" sz="2800" b="0" i="0" u="none" strike="noStrike" kern="1200" cap="none" spc="0" normalizeH="0" baseline="0" noProof="0" dirty="0">
                <a:ln>
                  <a:noFill/>
                </a:ln>
                <a:solidFill>
                  <a:srgbClr val="000000"/>
                </a:solidFill>
                <a:effectLst/>
                <a:uLnTx/>
                <a:uFillTx/>
                <a:latin typeface="Segoe UI"/>
                <a:ea typeface="+mn-ea"/>
                <a:cs typeface="+mn-cs"/>
              </a:rPr>
              <a:t>apps, groups, Teams and sites</a:t>
            </a:r>
            <a:b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br>
            <a:endPar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endParaRPr>
          </a:p>
          <a:p>
            <a:pPr marR="0" lvl="1" algn="l" defTabSz="932742" rtl="0" eaLnBrk="1" fontAlgn="auto" latinLnBrk="0" hangingPunct="1">
              <a:lnSpc>
                <a:spcPct val="110000"/>
              </a:lnSpc>
              <a:spcBef>
                <a:spcPts val="880"/>
              </a:spcBef>
              <a:spcAft>
                <a:spcPts val="0"/>
              </a:spcAft>
              <a:buClrTx/>
              <a:buSzPct val="90000"/>
              <a:tabLst/>
              <a:defRPr/>
            </a:pP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Guests removed when they </a:t>
            </a:r>
            <a:b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br>
            <a:r>
              <a:rPr kumimoji="0" lang="en-US" sz="28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mn-cs"/>
              </a:rPr>
              <a:t>no longer need access</a:t>
            </a:r>
          </a:p>
        </p:txBody>
      </p:sp>
      <p:sp>
        <p:nvSpPr>
          <p:cNvPr id="25" name="Oval 24">
            <a:extLst>
              <a:ext uri="{FF2B5EF4-FFF2-40B4-BE49-F238E27FC236}">
                <a16:creationId xmlns:a16="http://schemas.microsoft.com/office/drawing/2014/main" id="{A540A8A8-01F9-463F-8484-3BE7AB475883}"/>
              </a:ext>
            </a:extLst>
          </p:cNvPr>
          <p:cNvSpPr/>
          <p:nvPr/>
        </p:nvSpPr>
        <p:spPr bwMode="auto">
          <a:xfrm>
            <a:off x="7707789" y="3050554"/>
            <a:ext cx="2371035" cy="1338386"/>
          </a:xfrm>
          <a:prstGeom prst="ellipse">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b"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a:ea typeface="+mn-ea"/>
                <a:cs typeface="+mn-cs"/>
              </a:rPr>
              <a:t>Ongoing auditing </a:t>
            </a:r>
            <a:br>
              <a:rPr kumimoji="0" lang="en-US" sz="1400" b="0" i="0" u="none" strike="noStrike" kern="1200" cap="none" spc="0" normalizeH="0" baseline="0" noProof="0">
                <a:ln>
                  <a:noFill/>
                </a:ln>
                <a:solidFill>
                  <a:srgbClr val="0078D4"/>
                </a:solidFill>
                <a:effectLst/>
                <a:uLnTx/>
                <a:uFillTx/>
                <a:latin typeface="Segoe UI"/>
                <a:ea typeface="+mn-ea"/>
                <a:cs typeface="+mn-cs"/>
              </a:rPr>
            </a:br>
            <a:r>
              <a:rPr kumimoji="0" lang="en-US" sz="1400" b="0" i="0" u="none" strike="noStrike" kern="1200" cap="none" spc="0" normalizeH="0" baseline="0" noProof="0">
                <a:ln>
                  <a:noFill/>
                </a:ln>
                <a:solidFill>
                  <a:srgbClr val="0078D4"/>
                </a:solidFill>
                <a:effectLst/>
                <a:uLnTx/>
                <a:uFillTx/>
                <a:latin typeface="Segoe UI"/>
                <a:ea typeface="+mn-ea"/>
                <a:cs typeface="+mn-cs"/>
              </a:rPr>
              <a:t>&amp; reporting</a:t>
            </a:r>
          </a:p>
        </p:txBody>
      </p:sp>
      <p:sp>
        <p:nvSpPr>
          <p:cNvPr id="27" name="Arc 1">
            <a:extLst>
              <a:ext uri="{FF2B5EF4-FFF2-40B4-BE49-F238E27FC236}">
                <a16:creationId xmlns:a16="http://schemas.microsoft.com/office/drawing/2014/main" id="{FA9BE579-2DEE-42CE-9A2A-E6AA632AE0C5}"/>
              </a:ext>
            </a:extLst>
          </p:cNvPr>
          <p:cNvSpPr/>
          <p:nvPr/>
        </p:nvSpPr>
        <p:spPr bwMode="auto">
          <a:xfrm>
            <a:off x="7504841" y="2171807"/>
            <a:ext cx="2789249" cy="2789249"/>
          </a:xfrm>
          <a:prstGeom prst="arc">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51" tIns="119480" rIns="149351" bIns="119480" numCol="1" spcCol="0" rtlCol="0" fromWordArt="0" anchor="t" anchorCtr="0" forceAA="0" compatLnSpc="1">
            <a:prstTxWarp prst="textNoShape">
              <a:avLst/>
            </a:prstTxWarp>
            <a:noAutofit/>
          </a:bodyPr>
          <a:lstStyle/>
          <a:p>
            <a:pPr marL="0" marR="0" lvl="0" indent="0" algn="ctr" defTabSz="761447"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Arc 2">
            <a:extLst>
              <a:ext uri="{FF2B5EF4-FFF2-40B4-BE49-F238E27FC236}">
                <a16:creationId xmlns:a16="http://schemas.microsoft.com/office/drawing/2014/main" id="{63DCA857-D3E7-4DF6-B03A-D6CACF0168DD}"/>
              </a:ext>
            </a:extLst>
          </p:cNvPr>
          <p:cNvSpPr/>
          <p:nvPr/>
        </p:nvSpPr>
        <p:spPr bwMode="auto">
          <a:xfrm>
            <a:off x="7504841" y="2171807"/>
            <a:ext cx="2789249" cy="2789249"/>
          </a:xfrm>
          <a:prstGeom prst="arc">
            <a:avLst>
              <a:gd name="adj1" fmla="val 33047"/>
              <a:gd name="adj2" fmla="val 5351636"/>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51" tIns="119480" rIns="149351" bIns="119480" numCol="1" spcCol="0" rtlCol="0" fromWordArt="0" anchor="t" anchorCtr="0" forceAA="0" compatLnSpc="1">
            <a:prstTxWarp prst="textNoShape">
              <a:avLst/>
            </a:prstTxWarp>
            <a:noAutofit/>
          </a:bodyPr>
          <a:lstStyle/>
          <a:p>
            <a:pPr marL="0" marR="0" lvl="0" indent="0" algn="ctr" defTabSz="761447"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Arc 3">
            <a:extLst>
              <a:ext uri="{FF2B5EF4-FFF2-40B4-BE49-F238E27FC236}">
                <a16:creationId xmlns:a16="http://schemas.microsoft.com/office/drawing/2014/main" id="{3A0DBEF1-B47D-4A74-A46D-5CA0D198C22F}"/>
              </a:ext>
            </a:extLst>
          </p:cNvPr>
          <p:cNvSpPr/>
          <p:nvPr/>
        </p:nvSpPr>
        <p:spPr bwMode="auto">
          <a:xfrm>
            <a:off x="7504841" y="2171807"/>
            <a:ext cx="2789249" cy="2789249"/>
          </a:xfrm>
          <a:prstGeom prst="arc">
            <a:avLst>
              <a:gd name="adj1" fmla="val 5400001"/>
              <a:gd name="adj2" fmla="val 10791730"/>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51" tIns="119480" rIns="149351" bIns="119480" numCol="1" spcCol="0" rtlCol="0" fromWordArt="0" anchor="t" anchorCtr="0" forceAA="0" compatLnSpc="1">
            <a:prstTxWarp prst="textNoShape">
              <a:avLst/>
            </a:prstTxWarp>
            <a:noAutofit/>
          </a:bodyPr>
          <a:lstStyle/>
          <a:p>
            <a:pPr marL="0" marR="0" lvl="0" indent="0" algn="ctr" defTabSz="761447"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Arc 4">
            <a:extLst>
              <a:ext uri="{FF2B5EF4-FFF2-40B4-BE49-F238E27FC236}">
                <a16:creationId xmlns:a16="http://schemas.microsoft.com/office/drawing/2014/main" id="{682A2522-9687-4A92-A0CF-B7A5C05059A3}"/>
              </a:ext>
            </a:extLst>
          </p:cNvPr>
          <p:cNvGrpSpPr/>
          <p:nvPr/>
        </p:nvGrpSpPr>
        <p:grpSpPr>
          <a:xfrm>
            <a:off x="7504841" y="2171807"/>
            <a:ext cx="2789249" cy="2789249"/>
            <a:chOff x="10082268" y="2009997"/>
            <a:chExt cx="3360391" cy="3360391"/>
          </a:xfrm>
        </p:grpSpPr>
        <p:sp>
          <p:nvSpPr>
            <p:cNvPr id="83" name="Isosceles Triangle 82">
              <a:extLst>
                <a:ext uri="{FF2B5EF4-FFF2-40B4-BE49-F238E27FC236}">
                  <a16:creationId xmlns:a16="http://schemas.microsoft.com/office/drawing/2014/main" id="{1BF0164A-0777-4A0C-A390-11C89C2E1E5A}"/>
                </a:ext>
              </a:extLst>
            </p:cNvPr>
            <p:cNvSpPr/>
            <p:nvPr/>
          </p:nvSpPr>
          <p:spPr bwMode="auto">
            <a:xfrm rot="4201960">
              <a:off x="11119920" y="2044038"/>
              <a:ext cx="144372" cy="124459"/>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51" tIns="119480" rIns="149351" bIns="119480" numCol="1" spcCol="0" rtlCol="0" fromWordArt="0" anchor="t" anchorCtr="0" forceAA="0" compatLnSpc="1">
              <a:prstTxWarp prst="textNoShape">
                <a:avLst/>
              </a:prstTxWarp>
              <a:noAutofit/>
            </a:bodyPr>
            <a:lstStyle/>
            <a:p>
              <a:pPr marL="0" marR="0" lvl="0" indent="0" algn="ctr" defTabSz="761447"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Arc 4">
              <a:extLst>
                <a:ext uri="{FF2B5EF4-FFF2-40B4-BE49-F238E27FC236}">
                  <a16:creationId xmlns:a16="http://schemas.microsoft.com/office/drawing/2014/main" id="{DD9B629C-85D0-4C8B-81CD-74BAD58FF862}"/>
                </a:ext>
              </a:extLst>
            </p:cNvPr>
            <p:cNvSpPr/>
            <p:nvPr/>
          </p:nvSpPr>
          <p:spPr bwMode="auto">
            <a:xfrm>
              <a:off x="10082268" y="2009997"/>
              <a:ext cx="3360391" cy="3360391"/>
            </a:xfrm>
            <a:prstGeom prst="arc">
              <a:avLst>
                <a:gd name="adj1" fmla="val 10924559"/>
                <a:gd name="adj2" fmla="val 14920144"/>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51" tIns="119480" rIns="149351" bIns="119480" numCol="1" spcCol="0" rtlCol="0" fromWordArt="0" anchor="t" anchorCtr="0" forceAA="0" compatLnSpc="1">
              <a:prstTxWarp prst="textNoShape">
                <a:avLst/>
              </a:prstTxWarp>
              <a:noAutofit/>
            </a:bodyPr>
            <a:lstStyle/>
            <a:p>
              <a:pPr marL="0" marR="0" lvl="0" indent="0" algn="ctr" defTabSz="761447"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6" name="Rectangle 35">
            <a:extLst>
              <a:ext uri="{FF2B5EF4-FFF2-40B4-BE49-F238E27FC236}">
                <a16:creationId xmlns:a16="http://schemas.microsoft.com/office/drawing/2014/main" id="{DE43DD83-3D86-4264-8B8E-DEC6331E83CE}"/>
              </a:ext>
            </a:extLst>
          </p:cNvPr>
          <p:cNvSpPr/>
          <p:nvPr/>
        </p:nvSpPr>
        <p:spPr>
          <a:xfrm>
            <a:off x="6740265" y="4947598"/>
            <a:ext cx="1512824" cy="7386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80" tIns="137845" rIns="87880" bIns="137845" numCol="1" spcCol="0" rtlCol="0" fromWordArt="0" anchor="ctr" anchorCtr="0" forceAA="0" compatLnSpc="1">
            <a:prstTxWarp prst="textNoShape">
              <a:avLst/>
            </a:prstTxWarp>
            <a:noAutofit/>
          </a:bodyPr>
          <a:lstStyle/>
          <a:p>
            <a:pPr marL="0" marR="0" lvl="0" indent="0" algn="r" defTabSz="878441"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Access reviewed &amp; revised</a:t>
            </a:r>
          </a:p>
        </p:txBody>
      </p:sp>
      <p:sp>
        <p:nvSpPr>
          <p:cNvPr id="37" name="Rectangle 36">
            <a:extLst>
              <a:ext uri="{FF2B5EF4-FFF2-40B4-BE49-F238E27FC236}">
                <a16:creationId xmlns:a16="http://schemas.microsoft.com/office/drawing/2014/main" id="{790D97F1-8A71-449C-A756-3137E5E62A74}"/>
              </a:ext>
            </a:extLst>
          </p:cNvPr>
          <p:cNvSpPr/>
          <p:nvPr/>
        </p:nvSpPr>
        <p:spPr>
          <a:xfrm>
            <a:off x="5880621" y="2760848"/>
            <a:ext cx="1418888" cy="6674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80" tIns="137845" rIns="87880" bIns="137845" numCol="1" spcCol="0" rtlCol="0" fromWordArt="0" anchor="ctr" anchorCtr="0" forceAA="0" compatLnSpc="1">
            <a:prstTxWarp prst="textNoShape">
              <a:avLst/>
            </a:prstTxWarp>
            <a:noAutofit/>
          </a:bodyPr>
          <a:lstStyle/>
          <a:p>
            <a:pPr marL="0" marR="0" lvl="0" indent="0" algn="ctr" defTabSz="878441" rtl="0" eaLnBrk="1" fontAlgn="base" latinLnBrk="0" hangingPunct="1">
              <a:lnSpc>
                <a:spcPct val="100000"/>
              </a:lnSpc>
              <a:spcBef>
                <a:spcPts val="0"/>
              </a:spcBef>
              <a:spcAft>
                <a:spcPct val="0"/>
              </a:spcAft>
              <a:buClrTx/>
              <a:buSzTx/>
              <a:buFontTx/>
              <a:buNone/>
              <a:tabLst/>
              <a:defRPr/>
            </a:pPr>
            <a:br>
              <a:rPr kumimoji="0" lang="en-US" sz="1400" b="0" i="0" u="none" strike="noStrike" kern="0" cap="none" spc="0" normalizeH="0" baseline="0" noProof="0">
                <a:ln>
                  <a:noFill/>
                </a:ln>
                <a:solidFill>
                  <a:srgbClr val="353535"/>
                </a:solidFill>
                <a:effectLst/>
                <a:uLnTx/>
                <a:uFillTx/>
                <a:latin typeface="Segoe UI"/>
                <a:ea typeface="+mn-ea"/>
                <a:cs typeface="Segoe UI"/>
              </a:rPr>
            </a:br>
            <a:r>
              <a:rPr kumimoji="0" lang="en-US" sz="1400" b="0" i="0" u="none" strike="noStrike" kern="0" cap="none" spc="0" normalizeH="0" baseline="0" noProof="0">
                <a:ln>
                  <a:noFill/>
                </a:ln>
                <a:solidFill>
                  <a:srgbClr val="353535"/>
                </a:solidFill>
                <a:effectLst/>
                <a:uLnTx/>
                <a:uFillTx/>
                <a:latin typeface="Segoe UI"/>
                <a:ea typeface="+mn-ea"/>
                <a:cs typeface="Segoe UI"/>
              </a:rPr>
              <a:t>Guests deprovisioned after project ends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FA9CFEDE-405F-423B-943C-EA7F6B5B487C}"/>
              </a:ext>
            </a:extLst>
          </p:cNvPr>
          <p:cNvSpPr/>
          <p:nvPr/>
        </p:nvSpPr>
        <p:spPr>
          <a:xfrm>
            <a:off x="8983969" y="5055320"/>
            <a:ext cx="1813062" cy="52322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80" tIns="137845" rIns="87880" bIns="137845" numCol="1" spcCol="0" rtlCol="0" fromWordArt="0" anchor="ctr" anchorCtr="0" forceAA="0" compatLnSpc="1">
            <a:prstTxWarp prst="textNoShape">
              <a:avLst/>
            </a:prstTxWarp>
            <a:noAutofit/>
          </a:body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solidFill>
                  <a:srgbClr val="353535"/>
                </a:solidFill>
                <a:effectLst/>
                <a:uLnTx/>
                <a:uFillTx/>
                <a:latin typeface="Segoe UI"/>
                <a:ea typeface="+mn-ea"/>
                <a:cs typeface="Segoe UI"/>
              </a:rPr>
              <a:t>Access approved and provisioned</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5DB501E5-EC66-4F64-9495-34FCF516360D}"/>
              </a:ext>
            </a:extLst>
          </p:cNvPr>
          <p:cNvSpPr/>
          <p:nvPr/>
        </p:nvSpPr>
        <p:spPr>
          <a:xfrm>
            <a:off x="10635478" y="2948148"/>
            <a:ext cx="1420272" cy="4801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80" tIns="137845" rIns="87880" bIns="137845" numCol="1" spcCol="0" rtlCol="0" fromWordArt="0" anchor="ctr" anchorCtr="0" forceAA="0" compatLnSpc="1">
            <a:prstTxWarp prst="textNoShape">
              <a:avLst/>
            </a:prstTxWarp>
            <a:noAutofit/>
          </a:bodyPr>
          <a:lstStyle/>
          <a:p>
            <a:pPr marL="0" marR="0" lvl="0" indent="0" algn="l" defTabSz="878441"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solidFill>
                  <a:srgbClr val="353535"/>
                </a:solidFill>
                <a:effectLst/>
                <a:uLnTx/>
                <a:uFillTx/>
                <a:latin typeface="Segoe UI"/>
                <a:ea typeface="+mn-ea"/>
                <a:cs typeface="Segoe UI"/>
              </a:rPr>
              <a:t>Guests request</a:t>
            </a:r>
            <a:endParaRPr kumimoji="0" lang="en-US" sz="1400"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45" name="Rectangle 44">
            <a:extLst>
              <a:ext uri="{FF2B5EF4-FFF2-40B4-BE49-F238E27FC236}">
                <a16:creationId xmlns:a16="http://schemas.microsoft.com/office/drawing/2014/main" id="{A4741FB9-D17E-4B0D-A816-4DAD85CF1416}"/>
              </a:ext>
            </a:extLst>
          </p:cNvPr>
          <p:cNvSpPr/>
          <p:nvPr/>
        </p:nvSpPr>
        <p:spPr>
          <a:xfrm>
            <a:off x="7638931" y="1301945"/>
            <a:ext cx="2670032" cy="52462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80" tIns="137845" rIns="87880" bIns="137845" numCol="1" spcCol="0" rtlCol="0" fromWordArt="0" anchor="ctr" anchorCtr="0" forceAA="0" compatLnSpc="1">
            <a:prstTxWarp prst="textNoShape">
              <a:avLst/>
            </a:prstTxWarp>
            <a:noAutofit/>
          </a:bodyPr>
          <a:lstStyle/>
          <a:p>
            <a:pPr marL="0" marR="0" lvl="0" indent="0" algn="ctr" defTabSz="878441"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Resource access scoped to specific partners </a:t>
            </a:r>
          </a:p>
        </p:txBody>
      </p:sp>
      <p:grpSp>
        <p:nvGrpSpPr>
          <p:cNvPr id="46" name="Group 45">
            <a:extLst>
              <a:ext uri="{FF2B5EF4-FFF2-40B4-BE49-F238E27FC236}">
                <a16:creationId xmlns:a16="http://schemas.microsoft.com/office/drawing/2014/main" id="{C20A8B83-712E-439F-BA57-D8121FF449C5}"/>
              </a:ext>
            </a:extLst>
          </p:cNvPr>
          <p:cNvGrpSpPr/>
          <p:nvPr/>
        </p:nvGrpSpPr>
        <p:grpSpPr>
          <a:xfrm>
            <a:off x="8532695" y="1803566"/>
            <a:ext cx="736483" cy="736483"/>
            <a:chOff x="2675104" y="2386114"/>
            <a:chExt cx="736483" cy="736483"/>
          </a:xfrm>
        </p:grpSpPr>
        <p:grpSp>
          <p:nvGrpSpPr>
            <p:cNvPr id="79" name="Group 78">
              <a:extLst>
                <a:ext uri="{FF2B5EF4-FFF2-40B4-BE49-F238E27FC236}">
                  <a16:creationId xmlns:a16="http://schemas.microsoft.com/office/drawing/2014/main" id="{5CCD58C7-87A3-4A0B-909B-19EA2218A234}"/>
                </a:ext>
              </a:extLst>
            </p:cNvPr>
            <p:cNvGrpSpPr/>
            <p:nvPr/>
          </p:nvGrpSpPr>
          <p:grpSpPr>
            <a:xfrm>
              <a:off x="2675104" y="2386114"/>
              <a:ext cx="736483" cy="736483"/>
              <a:chOff x="8531052" y="1407263"/>
              <a:chExt cx="905081" cy="905081"/>
            </a:xfrm>
          </p:grpSpPr>
          <p:sp useBgFill="1">
            <p:nvSpPr>
              <p:cNvPr id="81" name="Oval 80">
                <a:extLst>
                  <a:ext uri="{FF2B5EF4-FFF2-40B4-BE49-F238E27FC236}">
                    <a16:creationId xmlns:a16="http://schemas.microsoft.com/office/drawing/2014/main" id="{2CBDE575-7FAB-489B-B908-CD8F37FADBCD}"/>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82" name="Oval 81">
                <a:extLst>
                  <a:ext uri="{FF2B5EF4-FFF2-40B4-BE49-F238E27FC236}">
                    <a16:creationId xmlns:a16="http://schemas.microsoft.com/office/drawing/2014/main" id="{2518988F-C8FD-4BFE-940C-970ED2BBC901}"/>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80" name="Picture 79">
              <a:extLst>
                <a:ext uri="{FF2B5EF4-FFF2-40B4-BE49-F238E27FC236}">
                  <a16:creationId xmlns:a16="http://schemas.microsoft.com/office/drawing/2014/main" id="{FEBD495B-E10E-4E8D-8E15-48AE30833B8B}"/>
                </a:ext>
              </a:extLst>
            </p:cNvPr>
            <p:cNvPicPr>
              <a:picLocks noChangeAspect="1"/>
            </p:cNvPicPr>
            <p:nvPr/>
          </p:nvPicPr>
          <p:blipFill>
            <a:blip r:embed="rId3"/>
            <a:stretch>
              <a:fillRect/>
            </a:stretch>
          </p:blipFill>
          <p:spPr>
            <a:xfrm>
              <a:off x="2882342" y="2596551"/>
              <a:ext cx="335868" cy="335868"/>
            </a:xfrm>
            <a:prstGeom prst="rect">
              <a:avLst/>
            </a:prstGeom>
          </p:spPr>
        </p:pic>
      </p:grpSp>
      <p:grpSp>
        <p:nvGrpSpPr>
          <p:cNvPr id="47" name="Group 46">
            <a:extLst>
              <a:ext uri="{FF2B5EF4-FFF2-40B4-BE49-F238E27FC236}">
                <a16:creationId xmlns:a16="http://schemas.microsoft.com/office/drawing/2014/main" id="{01AE1676-FCF4-48F0-80A4-92DE0C9833BC}"/>
              </a:ext>
            </a:extLst>
          </p:cNvPr>
          <p:cNvGrpSpPr/>
          <p:nvPr/>
        </p:nvGrpSpPr>
        <p:grpSpPr>
          <a:xfrm>
            <a:off x="7229078" y="2807150"/>
            <a:ext cx="736483" cy="736483"/>
            <a:chOff x="1611292" y="2776533"/>
            <a:chExt cx="736483" cy="736483"/>
          </a:xfrm>
        </p:grpSpPr>
        <p:grpSp>
          <p:nvGrpSpPr>
            <p:cNvPr id="74" name="Group 73">
              <a:extLst>
                <a:ext uri="{FF2B5EF4-FFF2-40B4-BE49-F238E27FC236}">
                  <a16:creationId xmlns:a16="http://schemas.microsoft.com/office/drawing/2014/main" id="{B7F50567-7F65-4DD4-A8FA-2F50B9F2B383}"/>
                </a:ext>
              </a:extLst>
            </p:cNvPr>
            <p:cNvGrpSpPr/>
            <p:nvPr/>
          </p:nvGrpSpPr>
          <p:grpSpPr>
            <a:xfrm>
              <a:off x="1611292" y="2776533"/>
              <a:ext cx="736483" cy="736483"/>
              <a:chOff x="8531052" y="1407263"/>
              <a:chExt cx="905081" cy="905081"/>
            </a:xfrm>
          </p:grpSpPr>
          <p:sp useBgFill="1">
            <p:nvSpPr>
              <p:cNvPr id="77" name="Oval 76">
                <a:extLst>
                  <a:ext uri="{FF2B5EF4-FFF2-40B4-BE49-F238E27FC236}">
                    <a16:creationId xmlns:a16="http://schemas.microsoft.com/office/drawing/2014/main" id="{D3B60006-EF7B-4A91-B3F6-C1AA63A5E8AE}"/>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77">
                <a:extLst>
                  <a:ext uri="{FF2B5EF4-FFF2-40B4-BE49-F238E27FC236}">
                    <a16:creationId xmlns:a16="http://schemas.microsoft.com/office/drawing/2014/main" id="{87758425-DFBE-4894-A72D-C6318DA45771}"/>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75" name="Graphic 20">
              <a:extLst>
                <a:ext uri="{FF2B5EF4-FFF2-40B4-BE49-F238E27FC236}">
                  <a16:creationId xmlns:a16="http://schemas.microsoft.com/office/drawing/2014/main" id="{5707FD53-59EB-4D9B-88D6-540CE79E7A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812611" y="2922116"/>
              <a:ext cx="333845" cy="320492"/>
            </a:xfrm>
            <a:prstGeom prst="rect">
              <a:avLst/>
            </a:prstGeom>
          </p:spPr>
        </p:pic>
        <p:pic>
          <p:nvPicPr>
            <p:cNvPr id="76" name="Picture 75">
              <a:extLst>
                <a:ext uri="{FF2B5EF4-FFF2-40B4-BE49-F238E27FC236}">
                  <a16:creationId xmlns:a16="http://schemas.microsoft.com/office/drawing/2014/main" id="{962A2AF2-86C6-4BEC-BCDD-6CEC986ECA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4832" y="3185013"/>
              <a:ext cx="229403" cy="229403"/>
            </a:xfrm>
            <a:prstGeom prst="rect">
              <a:avLst/>
            </a:prstGeom>
          </p:spPr>
        </p:pic>
      </p:grpSp>
      <p:grpSp>
        <p:nvGrpSpPr>
          <p:cNvPr id="48" name="Group 47">
            <a:extLst>
              <a:ext uri="{FF2B5EF4-FFF2-40B4-BE49-F238E27FC236}">
                <a16:creationId xmlns:a16="http://schemas.microsoft.com/office/drawing/2014/main" id="{24CD4541-A3D0-4B2D-AE48-6763D3E5FDC7}"/>
              </a:ext>
            </a:extLst>
          </p:cNvPr>
          <p:cNvGrpSpPr/>
          <p:nvPr/>
        </p:nvGrpSpPr>
        <p:grpSpPr>
          <a:xfrm>
            <a:off x="7566984" y="4284436"/>
            <a:ext cx="736483" cy="736483"/>
            <a:chOff x="1288501" y="3780740"/>
            <a:chExt cx="736483" cy="736483"/>
          </a:xfrm>
        </p:grpSpPr>
        <p:grpSp>
          <p:nvGrpSpPr>
            <p:cNvPr id="70" name="Group 69">
              <a:extLst>
                <a:ext uri="{FF2B5EF4-FFF2-40B4-BE49-F238E27FC236}">
                  <a16:creationId xmlns:a16="http://schemas.microsoft.com/office/drawing/2014/main" id="{CA3B5018-9782-448D-8273-8166F9236C8A}"/>
                </a:ext>
              </a:extLst>
            </p:cNvPr>
            <p:cNvGrpSpPr/>
            <p:nvPr/>
          </p:nvGrpSpPr>
          <p:grpSpPr>
            <a:xfrm>
              <a:off x="1288501" y="3780740"/>
              <a:ext cx="736483" cy="736483"/>
              <a:chOff x="6827024" y="3127501"/>
              <a:chExt cx="905081" cy="905081"/>
            </a:xfrm>
          </p:grpSpPr>
          <p:sp useBgFill="1">
            <p:nvSpPr>
              <p:cNvPr id="72" name="Oval 71">
                <a:extLst>
                  <a:ext uri="{FF2B5EF4-FFF2-40B4-BE49-F238E27FC236}">
                    <a16:creationId xmlns:a16="http://schemas.microsoft.com/office/drawing/2014/main" id="{A02E1C92-2884-432C-BAC6-2EB6FEE94D3E}"/>
                  </a:ext>
                </a:extLst>
              </p:cNvPr>
              <p:cNvSpPr/>
              <p:nvPr/>
            </p:nvSpPr>
            <p:spPr bwMode="auto">
              <a:xfrm>
                <a:off x="6827024" y="3127501"/>
                <a:ext cx="905081" cy="905081"/>
              </a:xfrm>
              <a:prstGeom prst="ellipse">
                <a:avLst/>
              </a:prstGeom>
              <a:ln>
                <a:no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72">
                <a:extLst>
                  <a:ext uri="{FF2B5EF4-FFF2-40B4-BE49-F238E27FC236}">
                    <a16:creationId xmlns:a16="http://schemas.microsoft.com/office/drawing/2014/main" id="{30BC7958-7906-44D7-9252-16A78FAC2446}"/>
                  </a:ext>
                </a:extLst>
              </p:cNvPr>
              <p:cNvSpPr/>
              <p:nvPr/>
            </p:nvSpPr>
            <p:spPr bwMode="auto">
              <a:xfrm>
                <a:off x="6881800" y="318227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71" name="Picture 70">
              <a:extLst>
                <a:ext uri="{FF2B5EF4-FFF2-40B4-BE49-F238E27FC236}">
                  <a16:creationId xmlns:a16="http://schemas.microsoft.com/office/drawing/2014/main" id="{4184FD61-B920-41E8-B9A6-D4ADB565975C}"/>
                </a:ext>
              </a:extLst>
            </p:cNvPr>
            <p:cNvPicPr>
              <a:picLocks noChangeAspect="1"/>
            </p:cNvPicPr>
            <p:nvPr/>
          </p:nvPicPr>
          <p:blipFill>
            <a:blip r:embed="rId7"/>
            <a:stretch>
              <a:fillRect/>
            </a:stretch>
          </p:blipFill>
          <p:spPr>
            <a:xfrm>
              <a:off x="1518156" y="4001545"/>
              <a:ext cx="305335" cy="305335"/>
            </a:xfrm>
            <a:prstGeom prst="rect">
              <a:avLst/>
            </a:prstGeom>
          </p:spPr>
        </p:pic>
      </p:grpSp>
      <p:grpSp>
        <p:nvGrpSpPr>
          <p:cNvPr id="49" name="Group 48">
            <a:extLst>
              <a:ext uri="{FF2B5EF4-FFF2-40B4-BE49-F238E27FC236}">
                <a16:creationId xmlns:a16="http://schemas.microsoft.com/office/drawing/2014/main" id="{0AA148BE-84A7-4D0E-8267-EA7FE70D4CF1}"/>
              </a:ext>
            </a:extLst>
          </p:cNvPr>
          <p:cNvGrpSpPr/>
          <p:nvPr/>
        </p:nvGrpSpPr>
        <p:grpSpPr>
          <a:xfrm>
            <a:off x="9859501" y="2805472"/>
            <a:ext cx="736483" cy="736484"/>
            <a:chOff x="4057665" y="3780743"/>
            <a:chExt cx="736483" cy="736484"/>
          </a:xfrm>
        </p:grpSpPr>
        <p:grpSp>
          <p:nvGrpSpPr>
            <p:cNvPr id="65" name="Group 64">
              <a:extLst>
                <a:ext uri="{FF2B5EF4-FFF2-40B4-BE49-F238E27FC236}">
                  <a16:creationId xmlns:a16="http://schemas.microsoft.com/office/drawing/2014/main" id="{B58E2CBA-80E7-408E-AD7A-893764C1EBE8}"/>
                </a:ext>
              </a:extLst>
            </p:cNvPr>
            <p:cNvGrpSpPr/>
            <p:nvPr/>
          </p:nvGrpSpPr>
          <p:grpSpPr>
            <a:xfrm>
              <a:off x="4057665" y="3780743"/>
              <a:ext cx="736483" cy="736484"/>
              <a:chOff x="10230114" y="3121151"/>
              <a:chExt cx="905081" cy="905081"/>
            </a:xfrm>
          </p:grpSpPr>
          <p:sp useBgFill="1">
            <p:nvSpPr>
              <p:cNvPr id="68" name="Oval 67">
                <a:extLst>
                  <a:ext uri="{FF2B5EF4-FFF2-40B4-BE49-F238E27FC236}">
                    <a16:creationId xmlns:a16="http://schemas.microsoft.com/office/drawing/2014/main" id="{61CC84E2-1F1D-439B-9D23-B22A5C3F3B8D}"/>
                  </a:ext>
                </a:extLst>
              </p:cNvPr>
              <p:cNvSpPr/>
              <p:nvPr/>
            </p:nvSpPr>
            <p:spPr bwMode="auto">
              <a:xfrm>
                <a:off x="10230114" y="3121151"/>
                <a:ext cx="905081" cy="905081"/>
              </a:xfrm>
              <a:prstGeom prst="ellipse">
                <a:avLst/>
              </a:prstGeom>
              <a:ln>
                <a:no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69" name="Oval 68">
                <a:extLst>
                  <a:ext uri="{FF2B5EF4-FFF2-40B4-BE49-F238E27FC236}">
                    <a16:creationId xmlns:a16="http://schemas.microsoft.com/office/drawing/2014/main" id="{7B958E26-E875-4D6A-BB68-09E6D7FD0CD1}"/>
                  </a:ext>
                </a:extLst>
              </p:cNvPr>
              <p:cNvSpPr/>
              <p:nvPr/>
            </p:nvSpPr>
            <p:spPr bwMode="auto">
              <a:xfrm>
                <a:off x="10284890" y="3175923"/>
                <a:ext cx="795527"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464DCE49-64D4-4262-9C5A-57131C9E3A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8433" y="3919576"/>
              <a:ext cx="229403" cy="229403"/>
            </a:xfrm>
            <a:prstGeom prst="rect">
              <a:avLst/>
            </a:prstGeom>
          </p:spPr>
        </p:pic>
        <p:pic>
          <p:nvPicPr>
            <p:cNvPr id="67" name="Picture 66">
              <a:extLst>
                <a:ext uri="{FF2B5EF4-FFF2-40B4-BE49-F238E27FC236}">
                  <a16:creationId xmlns:a16="http://schemas.microsoft.com/office/drawing/2014/main" id="{DB3D6597-6362-4235-917D-969BECE78B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6678" y="4174148"/>
              <a:ext cx="229403" cy="229403"/>
            </a:xfrm>
            <a:prstGeom prst="rect">
              <a:avLst/>
            </a:prstGeom>
          </p:spPr>
        </p:pic>
      </p:grpSp>
      <p:grpSp>
        <p:nvGrpSpPr>
          <p:cNvPr id="50" name="Group 49">
            <a:extLst>
              <a:ext uri="{FF2B5EF4-FFF2-40B4-BE49-F238E27FC236}">
                <a16:creationId xmlns:a16="http://schemas.microsoft.com/office/drawing/2014/main" id="{2C14B7B6-08D2-4D59-A8BD-4988CF335F19}"/>
              </a:ext>
            </a:extLst>
          </p:cNvPr>
          <p:cNvGrpSpPr/>
          <p:nvPr/>
        </p:nvGrpSpPr>
        <p:grpSpPr>
          <a:xfrm>
            <a:off x="9534958" y="4273979"/>
            <a:ext cx="736483" cy="736483"/>
            <a:chOff x="2675104" y="5129359"/>
            <a:chExt cx="736483" cy="736483"/>
          </a:xfrm>
        </p:grpSpPr>
        <p:grpSp>
          <p:nvGrpSpPr>
            <p:cNvPr id="52" name="Group 51">
              <a:extLst>
                <a:ext uri="{FF2B5EF4-FFF2-40B4-BE49-F238E27FC236}">
                  <a16:creationId xmlns:a16="http://schemas.microsoft.com/office/drawing/2014/main" id="{F88779B1-46E5-4BA6-8A0A-B3540C3E6727}"/>
                </a:ext>
              </a:extLst>
            </p:cNvPr>
            <p:cNvGrpSpPr/>
            <p:nvPr/>
          </p:nvGrpSpPr>
          <p:grpSpPr>
            <a:xfrm>
              <a:off x="2675104" y="5129359"/>
              <a:ext cx="736483" cy="736483"/>
              <a:chOff x="8591714" y="4778501"/>
              <a:chExt cx="905081" cy="905081"/>
            </a:xfrm>
          </p:grpSpPr>
          <p:sp useBgFill="1">
            <p:nvSpPr>
              <p:cNvPr id="63" name="Oval 62">
                <a:extLst>
                  <a:ext uri="{FF2B5EF4-FFF2-40B4-BE49-F238E27FC236}">
                    <a16:creationId xmlns:a16="http://schemas.microsoft.com/office/drawing/2014/main" id="{1BAE1CA5-7383-40CA-A7CC-16B19457AA6D}"/>
                  </a:ext>
                </a:extLst>
              </p:cNvPr>
              <p:cNvSpPr/>
              <p:nvPr/>
            </p:nvSpPr>
            <p:spPr bwMode="auto">
              <a:xfrm>
                <a:off x="8591714" y="4778501"/>
                <a:ext cx="905081" cy="905081"/>
              </a:xfrm>
              <a:prstGeom prst="ellipse">
                <a:avLst/>
              </a:prstGeom>
              <a:ln>
                <a:no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64" name="Oval 63">
                <a:extLst>
                  <a:ext uri="{FF2B5EF4-FFF2-40B4-BE49-F238E27FC236}">
                    <a16:creationId xmlns:a16="http://schemas.microsoft.com/office/drawing/2014/main" id="{45E4345C-A724-41F3-97A9-6C09396DA72C}"/>
                  </a:ext>
                </a:extLst>
              </p:cNvPr>
              <p:cNvSpPr/>
              <p:nvPr/>
            </p:nvSpPr>
            <p:spPr bwMode="auto">
              <a:xfrm>
                <a:off x="8646490" y="483327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53" name="Picture 52">
              <a:extLst>
                <a:ext uri="{FF2B5EF4-FFF2-40B4-BE49-F238E27FC236}">
                  <a16:creationId xmlns:a16="http://schemas.microsoft.com/office/drawing/2014/main" id="{CF26E036-14C0-42E6-8612-03F144A039C1}"/>
                </a:ext>
              </a:extLst>
            </p:cNvPr>
            <p:cNvPicPr>
              <a:picLocks noChangeAspect="1"/>
            </p:cNvPicPr>
            <p:nvPr/>
          </p:nvPicPr>
          <p:blipFill>
            <a:blip r:embed="rId9"/>
            <a:stretch>
              <a:fillRect/>
            </a:stretch>
          </p:blipFill>
          <p:spPr>
            <a:xfrm>
              <a:off x="2883114" y="5348578"/>
              <a:ext cx="335868" cy="335868"/>
            </a:xfrm>
            <a:prstGeom prst="rect">
              <a:avLst/>
            </a:prstGeom>
          </p:spPr>
        </p:pic>
      </p:grpSp>
      <p:pic>
        <p:nvPicPr>
          <p:cNvPr id="51" name="Picture 50">
            <a:extLst>
              <a:ext uri="{FF2B5EF4-FFF2-40B4-BE49-F238E27FC236}">
                <a16:creationId xmlns:a16="http://schemas.microsoft.com/office/drawing/2014/main" id="{313F3646-451E-40BF-980C-CDA37F47F8FB}"/>
              </a:ext>
            </a:extLst>
          </p:cNvPr>
          <p:cNvPicPr>
            <a:picLocks noChangeAspect="1"/>
          </p:cNvPicPr>
          <p:nvPr/>
        </p:nvPicPr>
        <p:blipFill>
          <a:blip r:embed="rId10"/>
          <a:stretch>
            <a:fillRect/>
          </a:stretch>
        </p:blipFill>
        <p:spPr>
          <a:xfrm>
            <a:off x="8585491" y="2964953"/>
            <a:ext cx="757242" cy="757242"/>
          </a:xfrm>
          <a:prstGeom prst="rect">
            <a:avLst/>
          </a:prstGeom>
        </p:spPr>
      </p:pic>
    </p:spTree>
    <p:extLst>
      <p:ext uri="{BB962C8B-B14F-4D97-AF65-F5344CB8AC3E}">
        <p14:creationId xmlns:p14="http://schemas.microsoft.com/office/powerpoint/2010/main" val="4236129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6AE10C-7916-4436-9B30-E5A65D4532CB}"/>
              </a:ext>
            </a:extLst>
          </p:cNvPr>
          <p:cNvSpPr/>
          <p:nvPr/>
        </p:nvSpPr>
        <p:spPr bwMode="auto">
          <a:xfrm>
            <a:off x="5661498" y="1772924"/>
            <a:ext cx="6673174" cy="40831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6" name="Picture 5" descr="A flat screen tv sitting in front of a television&#10;&#10;Description generated with very high confidence">
            <a:extLst>
              <a:ext uri="{FF2B5EF4-FFF2-40B4-BE49-F238E27FC236}">
                <a16:creationId xmlns:a16="http://schemas.microsoft.com/office/drawing/2014/main" id="{C68D5FFE-397D-4C04-9E11-1DA6F71C069A}"/>
              </a:ext>
            </a:extLst>
          </p:cNvPr>
          <p:cNvPicPr>
            <a:picLocks noChangeAspect="1"/>
          </p:cNvPicPr>
          <p:nvPr/>
        </p:nvPicPr>
        <p:blipFill>
          <a:blip r:embed="rId3"/>
          <a:stretch>
            <a:fillRect/>
          </a:stretch>
        </p:blipFill>
        <p:spPr>
          <a:xfrm>
            <a:off x="4641203" y="1434370"/>
            <a:ext cx="9161224" cy="5104495"/>
          </a:xfrm>
          <a:prstGeom prst="rect">
            <a:avLst/>
          </a:prstGeom>
        </p:spPr>
      </p:pic>
      <p:sp>
        <p:nvSpPr>
          <p:cNvPr id="3" name="Title 2">
            <a:extLst>
              <a:ext uri="{FF2B5EF4-FFF2-40B4-BE49-F238E27FC236}">
                <a16:creationId xmlns:a16="http://schemas.microsoft.com/office/drawing/2014/main" id="{D259AB76-E24F-42AC-B59A-13785D294872}"/>
              </a:ext>
            </a:extLst>
          </p:cNvPr>
          <p:cNvSpPr>
            <a:spLocks noGrp="1"/>
          </p:cNvSpPr>
          <p:nvPr>
            <p:ph type="title"/>
          </p:nvPr>
        </p:nvSpPr>
        <p:spPr>
          <a:xfrm>
            <a:off x="588263" y="457200"/>
            <a:ext cx="11018520" cy="1107996"/>
          </a:xfrm>
        </p:spPr>
        <p:txBody>
          <a:bodyPr/>
          <a:lstStyle/>
          <a:p>
            <a:r>
              <a:rPr lang="de-DE"/>
              <a:t>Guest </a:t>
            </a:r>
            <a:r>
              <a:rPr lang="en-US"/>
              <a:t>access</a:t>
            </a:r>
            <a:r>
              <a:rPr lang="de-DE"/>
              <a:t> reviews</a:t>
            </a:r>
            <a:br>
              <a:rPr lang="de-DE"/>
            </a:br>
            <a:endParaRPr lang="de-DE"/>
          </a:p>
        </p:txBody>
      </p:sp>
      <p:sp>
        <p:nvSpPr>
          <p:cNvPr id="4" name="Text Placeholder 3">
            <a:extLst>
              <a:ext uri="{FF2B5EF4-FFF2-40B4-BE49-F238E27FC236}">
                <a16:creationId xmlns:a16="http://schemas.microsoft.com/office/drawing/2014/main" id="{01202254-9085-40AC-AA21-69E694D5AD2B}"/>
              </a:ext>
            </a:extLst>
          </p:cNvPr>
          <p:cNvSpPr>
            <a:spLocks noGrp="1"/>
          </p:cNvSpPr>
          <p:nvPr>
            <p:ph type="body" sz="quarter" idx="10"/>
          </p:nvPr>
        </p:nvSpPr>
        <p:spPr>
          <a:xfrm>
            <a:off x="586391" y="1434370"/>
            <a:ext cx="4493610" cy="5379934"/>
          </a:xfrm>
        </p:spPr>
        <p:txBody>
          <a:bodyPr/>
          <a:lstStyle/>
          <a:p>
            <a:pPr>
              <a:spcAft>
                <a:spcPts val="1500"/>
              </a:spcAft>
            </a:pPr>
            <a:r>
              <a:rPr lang="en-US" sz="2400" dirty="0"/>
              <a:t>Define actions on your terms</a:t>
            </a:r>
          </a:p>
          <a:p>
            <a:pPr>
              <a:spcAft>
                <a:spcPts val="1500"/>
              </a:spcAft>
            </a:pPr>
            <a:r>
              <a:rPr lang="en-US" sz="2400" dirty="0"/>
              <a:t>Create policies per group</a:t>
            </a:r>
          </a:p>
          <a:p>
            <a:pPr>
              <a:spcAft>
                <a:spcPts val="1500"/>
              </a:spcAft>
            </a:pPr>
            <a:r>
              <a:rPr lang="en-US" sz="2400" dirty="0"/>
              <a:t>Actions are active immediately:</a:t>
            </a:r>
          </a:p>
          <a:p>
            <a:pPr>
              <a:spcAft>
                <a:spcPts val="1500"/>
              </a:spcAft>
            </a:pPr>
            <a:r>
              <a:rPr lang="en-US" sz="2400" dirty="0"/>
              <a:t>	</a:t>
            </a:r>
            <a:r>
              <a:rPr lang="en-US" sz="2000" dirty="0"/>
              <a:t>Guest is deleted from Azure AD</a:t>
            </a:r>
          </a:p>
          <a:p>
            <a:pPr>
              <a:spcAft>
                <a:spcPts val="1500"/>
              </a:spcAft>
            </a:pPr>
            <a:r>
              <a:rPr lang="en-US" sz="2000" dirty="0"/>
              <a:t>	Guest sign-in is blocked</a:t>
            </a:r>
          </a:p>
          <a:p>
            <a:pPr>
              <a:spcAft>
                <a:spcPts val="1500"/>
              </a:spcAft>
            </a:pPr>
            <a:endParaRPr lang="en-US" sz="2400" dirty="0"/>
          </a:p>
          <a:p>
            <a:pPr>
              <a:spcAft>
                <a:spcPts val="1500"/>
              </a:spcAft>
            </a:pPr>
            <a:endParaRPr lang="en-US" sz="2400" dirty="0"/>
          </a:p>
          <a:p>
            <a:pPr>
              <a:spcAft>
                <a:spcPts val="1500"/>
              </a:spcAft>
            </a:pPr>
            <a:endParaRPr lang="de-DE" sz="2400" dirty="0"/>
          </a:p>
          <a:p>
            <a:pPr>
              <a:spcAft>
                <a:spcPts val="1500"/>
              </a:spcAft>
            </a:pPr>
            <a:endParaRPr lang="de-DE" sz="2400" dirty="0"/>
          </a:p>
        </p:txBody>
      </p:sp>
      <p:pic>
        <p:nvPicPr>
          <p:cNvPr id="2" name="Picture 1">
            <a:extLst>
              <a:ext uri="{FF2B5EF4-FFF2-40B4-BE49-F238E27FC236}">
                <a16:creationId xmlns:a16="http://schemas.microsoft.com/office/drawing/2014/main" id="{F84AA8C4-43D8-4AA8-B32A-A0BADB1EC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6177" y="1826698"/>
            <a:ext cx="7083309" cy="3888507"/>
          </a:xfrm>
          <a:prstGeom prst="rect">
            <a:avLst/>
          </a:prstGeom>
          <a:ln>
            <a:noFill/>
          </a:ln>
        </p:spPr>
      </p:pic>
    </p:spTree>
    <p:extLst>
      <p:ext uri="{BB962C8B-B14F-4D97-AF65-F5344CB8AC3E}">
        <p14:creationId xmlns:p14="http://schemas.microsoft.com/office/powerpoint/2010/main" val="1562112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A589570-6C57-4FB4-9339-97963CFD2FDF}"/>
              </a:ext>
            </a:extLst>
          </p:cNvPr>
          <p:cNvCxnSpPr/>
          <p:nvPr/>
        </p:nvCxnSpPr>
        <p:spPr>
          <a:xfrm>
            <a:off x="1885950" y="2628900"/>
            <a:ext cx="8362950" cy="0"/>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864B332-4D1A-4070-905C-1B8402328EF5}"/>
              </a:ext>
            </a:extLst>
          </p:cNvPr>
          <p:cNvSpPr/>
          <p:nvPr/>
        </p:nvSpPr>
        <p:spPr bwMode="auto">
          <a:xfrm>
            <a:off x="1008835" y="1742943"/>
            <a:ext cx="1809198" cy="1809198"/>
          </a:xfrm>
          <a:prstGeom prst="ellipse">
            <a:avLst/>
          </a:prstGeom>
          <a:solidFill>
            <a:schemeClr val="bg1"/>
          </a:solidFill>
          <a:ln>
            <a:solidFill>
              <a:srgbClr val="2F2F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2" name="Text Placeholder 2">
            <a:extLst>
              <a:ext uri="{FF2B5EF4-FFF2-40B4-BE49-F238E27FC236}">
                <a16:creationId xmlns:a16="http://schemas.microsoft.com/office/drawing/2014/main" id="{498EC22D-2BEF-493D-8923-1F11B4C3ECDD}"/>
              </a:ext>
            </a:extLst>
          </p:cNvPr>
          <p:cNvSpPr txBox="1">
            <a:spLocks/>
          </p:cNvSpPr>
          <p:nvPr/>
        </p:nvSpPr>
        <p:spPr>
          <a:xfrm>
            <a:off x="803892" y="4132750"/>
            <a:ext cx="2355846" cy="110799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2F2F2F"/>
                </a:solidFill>
                <a:effectLst/>
                <a:uLnTx/>
                <a:uFillTx/>
                <a:latin typeface="Segoe UI Light"/>
                <a:ea typeface="+mn-ea"/>
                <a:cs typeface="Segoe UI Semilight" panose="020B0402040204020203" pitchFamily="34" charset="0"/>
              </a:rPr>
              <a:t>Introduction and what is new with external </a:t>
            </a:r>
            <a:r>
              <a:rPr lang="en-US" sz="1800" dirty="0">
                <a:solidFill>
                  <a:srgbClr val="2F2F2F"/>
                </a:solidFill>
                <a:latin typeface="Segoe UI Light"/>
              </a:rPr>
              <a:t>c</a:t>
            </a:r>
            <a:r>
              <a:rPr kumimoji="0" lang="en-US" sz="1800" b="0" i="0" u="none" strike="noStrike" kern="1200" cap="none" spc="0" normalizeH="0" baseline="0" noProof="0" dirty="0" err="1">
                <a:ln>
                  <a:noFill/>
                </a:ln>
                <a:solidFill>
                  <a:srgbClr val="2F2F2F"/>
                </a:solidFill>
                <a:effectLst/>
                <a:uLnTx/>
                <a:uFillTx/>
                <a:latin typeface="Segoe UI Light"/>
                <a:ea typeface="+mn-ea"/>
                <a:cs typeface="Segoe UI Semilight" panose="020B0402040204020203" pitchFamily="34" charset="0"/>
              </a:rPr>
              <a:t>ollaboration</a:t>
            </a:r>
            <a:r>
              <a:rPr kumimoji="0" lang="en-US" sz="1800" b="0" i="0" u="none" strike="noStrike" kern="1200" cap="none" spc="0" normalizeH="0" baseline="0" noProof="0" dirty="0">
                <a:ln>
                  <a:noFill/>
                </a:ln>
                <a:solidFill>
                  <a:srgbClr val="2F2F2F"/>
                </a:solidFill>
                <a:effectLst/>
                <a:uLnTx/>
                <a:uFillTx/>
                <a:latin typeface="Segoe UI Light"/>
                <a:ea typeface="+mn-ea"/>
                <a:cs typeface="Segoe UI Semilight" panose="020B0402040204020203" pitchFamily="34" charset="0"/>
              </a:rPr>
              <a:t> using Microsoft 365 Groups</a:t>
            </a:r>
          </a:p>
        </p:txBody>
      </p:sp>
      <p:cxnSp>
        <p:nvCxnSpPr>
          <p:cNvPr id="43" name="Straight Connector 42">
            <a:extLst>
              <a:ext uri="{FF2B5EF4-FFF2-40B4-BE49-F238E27FC236}">
                <a16:creationId xmlns:a16="http://schemas.microsoft.com/office/drawing/2014/main" id="{4CF05F59-235E-4CCA-86A6-0ACEE0EB6E28}"/>
              </a:ext>
            </a:extLst>
          </p:cNvPr>
          <p:cNvCxnSpPr>
            <a:cxnSpLocks/>
          </p:cNvCxnSpPr>
          <p:nvPr/>
        </p:nvCxnSpPr>
        <p:spPr>
          <a:xfrm>
            <a:off x="3348683" y="3782364"/>
            <a:ext cx="0" cy="137353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81E0C757-E3C0-4A0D-8A50-F7ACCAAFCD1E}"/>
              </a:ext>
            </a:extLst>
          </p:cNvPr>
          <p:cNvSpPr txBox="1">
            <a:spLocks/>
          </p:cNvSpPr>
          <p:nvPr/>
        </p:nvSpPr>
        <p:spPr>
          <a:xfrm>
            <a:off x="3526971" y="4132750"/>
            <a:ext cx="240433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rPr>
              <a:t>Guests lifecycle and adoption</a:t>
            </a:r>
          </a:p>
        </p:txBody>
      </p:sp>
      <p:cxnSp>
        <p:nvCxnSpPr>
          <p:cNvPr id="45" name="Straight Connector 44">
            <a:extLst>
              <a:ext uri="{FF2B5EF4-FFF2-40B4-BE49-F238E27FC236}">
                <a16:creationId xmlns:a16="http://schemas.microsoft.com/office/drawing/2014/main" id="{5F16DAF6-8548-49A5-8F8B-AC4551B34E02}"/>
              </a:ext>
            </a:extLst>
          </p:cNvPr>
          <p:cNvCxnSpPr>
            <a:cxnSpLocks/>
          </p:cNvCxnSpPr>
          <p:nvPr/>
        </p:nvCxnSpPr>
        <p:spPr>
          <a:xfrm>
            <a:off x="6096000" y="3782364"/>
            <a:ext cx="0" cy="137353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 Placeholder 2">
            <a:extLst>
              <a:ext uri="{FF2B5EF4-FFF2-40B4-BE49-F238E27FC236}">
                <a16:creationId xmlns:a16="http://schemas.microsoft.com/office/drawing/2014/main" id="{64C30BB2-B70A-475B-B716-C7A91560F092}"/>
              </a:ext>
            </a:extLst>
          </p:cNvPr>
          <p:cNvSpPr txBox="1">
            <a:spLocks/>
          </p:cNvSpPr>
          <p:nvPr/>
        </p:nvSpPr>
        <p:spPr>
          <a:xfrm>
            <a:off x="6459851" y="4132750"/>
            <a:ext cx="2015498" cy="83099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Light"/>
                <a:ea typeface="+mn-ea"/>
                <a:cs typeface="Segoe UI Semilight" panose="020B0402040204020203" pitchFamily="34" charset="0"/>
              </a:rPr>
              <a:t>Best </a:t>
            </a:r>
            <a:r>
              <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rPr>
              <a:t>practices for managing guests at </a:t>
            </a:r>
            <a:r>
              <a:rPr lang="en-US" sz="1800">
                <a:solidFill>
                  <a:srgbClr val="2F2F2F"/>
                </a:solidFill>
                <a:latin typeface="Segoe UI Light"/>
              </a:rPr>
              <a:t>s</a:t>
            </a:r>
            <a:r>
              <a:rPr kumimoji="0" lang="en-US" sz="1800" b="0" i="0" u="none" strike="noStrike" kern="1200" cap="none" spc="0" normalizeH="0" baseline="0" noProof="0" err="1">
                <a:ln>
                  <a:noFill/>
                </a:ln>
                <a:solidFill>
                  <a:srgbClr val="2F2F2F"/>
                </a:solidFill>
                <a:effectLst/>
                <a:uLnTx/>
                <a:uFillTx/>
                <a:latin typeface="Segoe UI Light"/>
                <a:ea typeface="+mn-ea"/>
                <a:cs typeface="Segoe UI Semilight" panose="020B0402040204020203" pitchFamily="34" charset="0"/>
              </a:rPr>
              <a:t>cale</a:t>
            </a:r>
            <a:endPar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endParaRPr>
          </a:p>
        </p:txBody>
      </p:sp>
      <p:sp>
        <p:nvSpPr>
          <p:cNvPr id="47" name="Oval 46">
            <a:extLst>
              <a:ext uri="{FF2B5EF4-FFF2-40B4-BE49-F238E27FC236}">
                <a16:creationId xmlns:a16="http://schemas.microsoft.com/office/drawing/2014/main" id="{B0DDD83F-144D-4E01-94B6-AE53FF6CA421}"/>
              </a:ext>
            </a:extLst>
          </p:cNvPr>
          <p:cNvSpPr/>
          <p:nvPr/>
        </p:nvSpPr>
        <p:spPr bwMode="auto">
          <a:xfrm>
            <a:off x="1129665" y="1861460"/>
            <a:ext cx="1567539" cy="1567539"/>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0" name="Oval 49">
            <a:extLst>
              <a:ext uri="{FF2B5EF4-FFF2-40B4-BE49-F238E27FC236}">
                <a16:creationId xmlns:a16="http://schemas.microsoft.com/office/drawing/2014/main" id="{03C03549-A0E0-42A6-A528-2BA2051B8159}"/>
              </a:ext>
            </a:extLst>
          </p:cNvPr>
          <p:cNvSpPr/>
          <p:nvPr/>
        </p:nvSpPr>
        <p:spPr bwMode="auto">
          <a:xfrm>
            <a:off x="6459850" y="1742943"/>
            <a:ext cx="1809198" cy="1809198"/>
          </a:xfrm>
          <a:prstGeom prst="ellipse">
            <a:avLst/>
          </a:prstGeom>
          <a:solidFill>
            <a:schemeClr val="bg1"/>
          </a:solidFill>
          <a:ln>
            <a:solidFill>
              <a:srgbClr val="2F2F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9" name="Oval 48">
            <a:extLst>
              <a:ext uri="{FF2B5EF4-FFF2-40B4-BE49-F238E27FC236}">
                <a16:creationId xmlns:a16="http://schemas.microsoft.com/office/drawing/2014/main" id="{5EE0CBDD-5BF5-4FEE-98FD-D88AC7AD0C0B}"/>
              </a:ext>
            </a:extLst>
          </p:cNvPr>
          <p:cNvSpPr/>
          <p:nvPr/>
        </p:nvSpPr>
        <p:spPr bwMode="auto">
          <a:xfrm>
            <a:off x="6580680" y="1861460"/>
            <a:ext cx="1567539" cy="1567539"/>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2" name="Oval 51">
            <a:extLst>
              <a:ext uri="{FF2B5EF4-FFF2-40B4-BE49-F238E27FC236}">
                <a16:creationId xmlns:a16="http://schemas.microsoft.com/office/drawing/2014/main" id="{F662D376-2282-4D18-B6AD-B6F7CDD715EF}"/>
              </a:ext>
            </a:extLst>
          </p:cNvPr>
          <p:cNvSpPr/>
          <p:nvPr/>
        </p:nvSpPr>
        <p:spPr bwMode="auto">
          <a:xfrm>
            <a:off x="9270484" y="1742943"/>
            <a:ext cx="1809198" cy="1809198"/>
          </a:xfrm>
          <a:prstGeom prst="ellipse">
            <a:avLst/>
          </a:prstGeom>
          <a:solidFill>
            <a:schemeClr val="bg1"/>
          </a:solidFill>
          <a:ln>
            <a:solidFill>
              <a:srgbClr val="2F2F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1" name="Oval 50">
            <a:extLst>
              <a:ext uri="{FF2B5EF4-FFF2-40B4-BE49-F238E27FC236}">
                <a16:creationId xmlns:a16="http://schemas.microsoft.com/office/drawing/2014/main" id="{8932ACFB-E14E-454B-99DD-FE86DBAE8741}"/>
              </a:ext>
            </a:extLst>
          </p:cNvPr>
          <p:cNvSpPr/>
          <p:nvPr/>
        </p:nvSpPr>
        <p:spPr bwMode="auto">
          <a:xfrm>
            <a:off x="9391314" y="1861460"/>
            <a:ext cx="1567539" cy="1567539"/>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cxnSp>
        <p:nvCxnSpPr>
          <p:cNvPr id="56" name="Straight Connector 55">
            <a:extLst>
              <a:ext uri="{FF2B5EF4-FFF2-40B4-BE49-F238E27FC236}">
                <a16:creationId xmlns:a16="http://schemas.microsoft.com/office/drawing/2014/main" id="{2A908492-3A30-4CEB-A27C-F51643178CBB}"/>
              </a:ext>
            </a:extLst>
          </p:cNvPr>
          <p:cNvCxnSpPr>
            <a:cxnSpLocks/>
          </p:cNvCxnSpPr>
          <p:nvPr/>
        </p:nvCxnSpPr>
        <p:spPr>
          <a:xfrm>
            <a:off x="8847538" y="3782364"/>
            <a:ext cx="0" cy="137353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AE0D11FE-7A25-4D35-A195-BAA5B52D516A}"/>
              </a:ext>
            </a:extLst>
          </p:cNvPr>
          <p:cNvSpPr txBox="1">
            <a:spLocks/>
          </p:cNvSpPr>
          <p:nvPr/>
        </p:nvSpPr>
        <p:spPr>
          <a:xfrm>
            <a:off x="9025467" y="4132750"/>
            <a:ext cx="2396114" cy="83099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rPr>
              <a:t>Case study: How Microsoft manages </a:t>
            </a:r>
            <a:br>
              <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rPr>
            </a:br>
            <a:r>
              <a:rPr lang="en-US" sz="1800">
                <a:solidFill>
                  <a:srgbClr val="2F2F2F"/>
                </a:solidFill>
                <a:latin typeface="Segoe UI Light"/>
              </a:rPr>
              <a:t>g</a:t>
            </a:r>
            <a:r>
              <a:rPr kumimoji="0" lang="en-US" sz="1800" b="0" i="0" u="none" strike="noStrike" kern="1200" cap="none" spc="0" normalizeH="0" baseline="0" noProof="0" err="1">
                <a:ln>
                  <a:noFill/>
                </a:ln>
                <a:solidFill>
                  <a:srgbClr val="2F2F2F"/>
                </a:solidFill>
                <a:effectLst/>
                <a:uLnTx/>
                <a:uFillTx/>
                <a:latin typeface="Segoe UI Light"/>
                <a:ea typeface="+mn-ea"/>
                <a:cs typeface="Segoe UI Semilight" panose="020B0402040204020203" pitchFamily="34" charset="0"/>
              </a:rPr>
              <a:t>uests</a:t>
            </a:r>
            <a:endParaRPr kumimoji="0" lang="en-US" sz="1800" b="0" i="0" u="none" strike="noStrike" kern="1200" cap="none" spc="0" normalizeH="0" baseline="0" noProof="0">
              <a:ln>
                <a:noFill/>
              </a:ln>
              <a:solidFill>
                <a:srgbClr val="2F2F2F"/>
              </a:solidFill>
              <a:effectLst/>
              <a:uLnTx/>
              <a:uFillTx/>
              <a:latin typeface="Segoe UI Light"/>
              <a:ea typeface="+mn-ea"/>
              <a:cs typeface="Segoe UI Semilight" panose="020B0402040204020203" pitchFamily="34" charset="0"/>
            </a:endParaRPr>
          </a:p>
        </p:txBody>
      </p:sp>
      <p:sp>
        <p:nvSpPr>
          <p:cNvPr id="59" name="Oval 58">
            <a:extLst>
              <a:ext uri="{FF2B5EF4-FFF2-40B4-BE49-F238E27FC236}">
                <a16:creationId xmlns:a16="http://schemas.microsoft.com/office/drawing/2014/main" id="{D698382A-CA3B-445D-B1F2-E360F089067B}"/>
              </a:ext>
            </a:extLst>
          </p:cNvPr>
          <p:cNvSpPr/>
          <p:nvPr/>
        </p:nvSpPr>
        <p:spPr bwMode="auto">
          <a:xfrm>
            <a:off x="3643972" y="1742943"/>
            <a:ext cx="1809198" cy="1809198"/>
          </a:xfrm>
          <a:prstGeom prst="ellipse">
            <a:avLst/>
          </a:prstGeom>
          <a:solidFill>
            <a:schemeClr val="bg1"/>
          </a:solidFill>
          <a:ln>
            <a:solidFill>
              <a:srgbClr val="2F2F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8" name="Oval 57">
            <a:extLst>
              <a:ext uri="{FF2B5EF4-FFF2-40B4-BE49-F238E27FC236}">
                <a16:creationId xmlns:a16="http://schemas.microsoft.com/office/drawing/2014/main" id="{8EA9CF1C-C7C0-4222-988C-9497EF1198D0}"/>
              </a:ext>
            </a:extLst>
          </p:cNvPr>
          <p:cNvSpPr/>
          <p:nvPr/>
        </p:nvSpPr>
        <p:spPr bwMode="auto">
          <a:xfrm>
            <a:off x="3764802" y="1861460"/>
            <a:ext cx="1567539" cy="1567539"/>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1" name="News_E900" title="Icon of a newspaper">
            <a:extLst>
              <a:ext uri="{FF2B5EF4-FFF2-40B4-BE49-F238E27FC236}">
                <a16:creationId xmlns:a16="http://schemas.microsoft.com/office/drawing/2014/main" id="{DC34DEFB-B135-44BD-9F51-7054F70374C8}"/>
              </a:ext>
            </a:extLst>
          </p:cNvPr>
          <p:cNvSpPr>
            <a:spLocks noChangeAspect="1" noEditPoints="1"/>
          </p:cNvSpPr>
          <p:nvPr/>
        </p:nvSpPr>
        <p:spPr bwMode="auto">
          <a:xfrm>
            <a:off x="1527721" y="2391310"/>
            <a:ext cx="711882" cy="475180"/>
          </a:xfrm>
          <a:custGeom>
            <a:avLst/>
            <a:gdLst>
              <a:gd name="T0" fmla="*/ 3240 w 3738"/>
              <a:gd name="T1" fmla="*/ 0 h 2493"/>
              <a:gd name="T2" fmla="*/ 3240 w 3738"/>
              <a:gd name="T3" fmla="*/ 499 h 2493"/>
              <a:gd name="T4" fmla="*/ 3738 w 3738"/>
              <a:gd name="T5" fmla="*/ 499 h 2493"/>
              <a:gd name="T6" fmla="*/ 3738 w 3738"/>
              <a:gd name="T7" fmla="*/ 2119 h 2493"/>
              <a:gd name="T8" fmla="*/ 3365 w 3738"/>
              <a:gd name="T9" fmla="*/ 2493 h 2493"/>
              <a:gd name="T10" fmla="*/ 361 w 3738"/>
              <a:gd name="T11" fmla="*/ 2493 h 2493"/>
              <a:gd name="T12" fmla="*/ 0 w 3738"/>
              <a:gd name="T13" fmla="*/ 2132 h 2493"/>
              <a:gd name="T14" fmla="*/ 0 w 3738"/>
              <a:gd name="T15" fmla="*/ 0 h 2493"/>
              <a:gd name="T16" fmla="*/ 3240 w 3738"/>
              <a:gd name="T17" fmla="*/ 0 h 2493"/>
              <a:gd name="T18" fmla="*/ 3240 w 3738"/>
              <a:gd name="T19" fmla="*/ 499 h 2493"/>
              <a:gd name="T20" fmla="*/ 3240 w 3738"/>
              <a:gd name="T21" fmla="*/ 1994 h 2493"/>
              <a:gd name="T22" fmla="*/ 2866 w 3738"/>
              <a:gd name="T23" fmla="*/ 499 h 2493"/>
              <a:gd name="T24" fmla="*/ 374 w 3738"/>
              <a:gd name="T25" fmla="*/ 499 h 2493"/>
              <a:gd name="T26" fmla="*/ 2866 w 3738"/>
              <a:gd name="T27" fmla="*/ 1994 h 2493"/>
              <a:gd name="T28" fmla="*/ 1869 w 3738"/>
              <a:gd name="T29" fmla="*/ 1994 h 2493"/>
              <a:gd name="T30" fmla="*/ 2866 w 3738"/>
              <a:gd name="T31" fmla="*/ 1496 h 2493"/>
              <a:gd name="T32" fmla="*/ 1869 w 3738"/>
              <a:gd name="T33" fmla="*/ 1496 h 2493"/>
              <a:gd name="T34" fmla="*/ 2866 w 3738"/>
              <a:gd name="T35" fmla="*/ 997 h 2493"/>
              <a:gd name="T36" fmla="*/ 1869 w 3738"/>
              <a:gd name="T37" fmla="*/ 997 h 2493"/>
              <a:gd name="T38" fmla="*/ 498 w 3738"/>
              <a:gd name="T39" fmla="*/ 1994 h 2493"/>
              <a:gd name="T40" fmla="*/ 1495 w 3738"/>
              <a:gd name="T41" fmla="*/ 1994 h 2493"/>
              <a:gd name="T42" fmla="*/ 1495 w 3738"/>
              <a:gd name="T43" fmla="*/ 992 h 2493"/>
              <a:gd name="T44" fmla="*/ 498 w 3738"/>
              <a:gd name="T45" fmla="*/ 992 h 2493"/>
              <a:gd name="T46" fmla="*/ 498 w 3738"/>
              <a:gd name="T47" fmla="*/ 1994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8" h="2493">
                <a:moveTo>
                  <a:pt x="3240" y="0"/>
                </a:moveTo>
                <a:cubicBezTo>
                  <a:pt x="3240" y="499"/>
                  <a:pt x="3240" y="499"/>
                  <a:pt x="3240" y="499"/>
                </a:cubicBezTo>
                <a:cubicBezTo>
                  <a:pt x="3738" y="499"/>
                  <a:pt x="3738" y="499"/>
                  <a:pt x="3738" y="499"/>
                </a:cubicBezTo>
                <a:cubicBezTo>
                  <a:pt x="3738" y="2119"/>
                  <a:pt x="3738" y="2119"/>
                  <a:pt x="3738" y="2119"/>
                </a:cubicBezTo>
                <a:cubicBezTo>
                  <a:pt x="3738" y="2325"/>
                  <a:pt x="3571" y="2493"/>
                  <a:pt x="3365" y="2493"/>
                </a:cubicBezTo>
                <a:cubicBezTo>
                  <a:pt x="361" y="2493"/>
                  <a:pt x="361" y="2493"/>
                  <a:pt x="361" y="2493"/>
                </a:cubicBezTo>
                <a:cubicBezTo>
                  <a:pt x="161" y="2493"/>
                  <a:pt x="0" y="2331"/>
                  <a:pt x="0" y="2132"/>
                </a:cubicBezTo>
                <a:cubicBezTo>
                  <a:pt x="0" y="0"/>
                  <a:pt x="0" y="0"/>
                  <a:pt x="0" y="0"/>
                </a:cubicBezTo>
                <a:lnTo>
                  <a:pt x="3240" y="0"/>
                </a:lnTo>
                <a:close/>
                <a:moveTo>
                  <a:pt x="3240" y="499"/>
                </a:moveTo>
                <a:cubicBezTo>
                  <a:pt x="3240" y="1994"/>
                  <a:pt x="3240" y="1994"/>
                  <a:pt x="3240" y="1994"/>
                </a:cubicBezTo>
                <a:moveTo>
                  <a:pt x="2866" y="499"/>
                </a:moveTo>
                <a:cubicBezTo>
                  <a:pt x="374" y="499"/>
                  <a:pt x="374" y="499"/>
                  <a:pt x="374" y="499"/>
                </a:cubicBezTo>
                <a:moveTo>
                  <a:pt x="2866" y="1994"/>
                </a:moveTo>
                <a:cubicBezTo>
                  <a:pt x="1869" y="1994"/>
                  <a:pt x="1869" y="1994"/>
                  <a:pt x="1869" y="1994"/>
                </a:cubicBezTo>
                <a:moveTo>
                  <a:pt x="2866" y="1496"/>
                </a:moveTo>
                <a:cubicBezTo>
                  <a:pt x="1869" y="1496"/>
                  <a:pt x="1869" y="1496"/>
                  <a:pt x="1869" y="1496"/>
                </a:cubicBezTo>
                <a:moveTo>
                  <a:pt x="2866" y="997"/>
                </a:moveTo>
                <a:cubicBezTo>
                  <a:pt x="1869" y="997"/>
                  <a:pt x="1869" y="997"/>
                  <a:pt x="1869" y="997"/>
                </a:cubicBezTo>
                <a:moveTo>
                  <a:pt x="498" y="1994"/>
                </a:moveTo>
                <a:cubicBezTo>
                  <a:pt x="1495" y="1994"/>
                  <a:pt x="1495" y="1994"/>
                  <a:pt x="1495" y="1994"/>
                </a:cubicBezTo>
                <a:cubicBezTo>
                  <a:pt x="1495" y="992"/>
                  <a:pt x="1495" y="992"/>
                  <a:pt x="1495" y="992"/>
                </a:cubicBezTo>
                <a:cubicBezTo>
                  <a:pt x="498" y="992"/>
                  <a:pt x="498" y="992"/>
                  <a:pt x="498" y="992"/>
                </a:cubicBezTo>
                <a:lnTo>
                  <a:pt x="498" y="1994"/>
                </a:lnTo>
                <a:close/>
              </a:path>
            </a:pathLst>
          </a:custGeom>
          <a:solidFill>
            <a:schemeClr val="bg1"/>
          </a:solidFill>
          <a:ln w="28575" cap="flat">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Rocket" title="Icon of a rocket">
            <a:extLst>
              <a:ext uri="{FF2B5EF4-FFF2-40B4-BE49-F238E27FC236}">
                <a16:creationId xmlns:a16="http://schemas.microsoft.com/office/drawing/2014/main" id="{01A5AF56-01F9-4927-B11E-70EBCA0F2061}"/>
              </a:ext>
            </a:extLst>
          </p:cNvPr>
          <p:cNvSpPr>
            <a:spLocks noChangeAspect="1" noEditPoints="1"/>
          </p:cNvSpPr>
          <p:nvPr/>
        </p:nvSpPr>
        <p:spPr bwMode="auto">
          <a:xfrm>
            <a:off x="7026502" y="2296910"/>
            <a:ext cx="675894" cy="663978"/>
          </a:xfrm>
          <a:custGeom>
            <a:avLst/>
            <a:gdLst>
              <a:gd name="T0" fmla="*/ 352 w 352"/>
              <a:gd name="T1" fmla="*/ 3 h 346"/>
              <a:gd name="T2" fmla="*/ 305 w 352"/>
              <a:gd name="T3" fmla="*/ 142 h 346"/>
              <a:gd name="T4" fmla="*/ 118 w 352"/>
              <a:gd name="T5" fmla="*/ 326 h 346"/>
              <a:gd name="T6" fmla="*/ 50 w 352"/>
              <a:gd name="T7" fmla="*/ 346 h 346"/>
              <a:gd name="T8" fmla="*/ 0 w 352"/>
              <a:gd name="T9" fmla="*/ 295 h 346"/>
              <a:gd name="T10" fmla="*/ 30 w 352"/>
              <a:gd name="T11" fmla="*/ 227 h 346"/>
              <a:gd name="T12" fmla="*/ 203 w 352"/>
              <a:gd name="T13" fmla="*/ 54 h 346"/>
              <a:gd name="T14" fmla="*/ 352 w 352"/>
              <a:gd name="T15" fmla="*/ 3 h 346"/>
              <a:gd name="T16" fmla="*/ 203 w 352"/>
              <a:gd name="T17" fmla="*/ 55 h 346"/>
              <a:gd name="T18" fmla="*/ 301 w 352"/>
              <a:gd name="T19" fmla="*/ 146 h 346"/>
              <a:gd name="T20" fmla="*/ 144 w 352"/>
              <a:gd name="T21" fmla="*/ 113 h 346"/>
              <a:gd name="T22" fmla="*/ 0 w 352"/>
              <a:gd name="T23" fmla="*/ 113 h 346"/>
              <a:gd name="T24" fmla="*/ 0 w 352"/>
              <a:gd name="T25" fmla="*/ 197 h 346"/>
              <a:gd name="T26" fmla="*/ 30 w 352"/>
              <a:gd name="T27" fmla="*/ 227 h 346"/>
              <a:gd name="T28" fmla="*/ 30 w 352"/>
              <a:gd name="T29" fmla="*/ 227 h 346"/>
              <a:gd name="T30" fmla="*/ 120 w 352"/>
              <a:gd name="T31" fmla="*/ 324 h 346"/>
              <a:gd name="T32" fmla="*/ 141 w 352"/>
              <a:gd name="T33" fmla="*/ 346 h 346"/>
              <a:gd name="T34" fmla="*/ 232 w 352"/>
              <a:gd name="T35" fmla="*/ 346 h 346"/>
              <a:gd name="T36" fmla="*/ 232 w 352"/>
              <a:gd name="T37" fmla="*/ 214 h 346"/>
              <a:gd name="T38" fmla="*/ 176 w 352"/>
              <a:gd name="T39" fmla="*/ 159 h 346"/>
              <a:gd name="T40" fmla="*/ 194 w 352"/>
              <a:gd name="T41" fmla="*/ 177 h 346"/>
              <a:gd name="T42" fmla="*/ 211 w 352"/>
              <a:gd name="T43" fmla="*/ 159 h 346"/>
              <a:gd name="T44" fmla="*/ 194 w 352"/>
              <a:gd name="T45" fmla="*/ 141 h 346"/>
              <a:gd name="T46" fmla="*/ 176 w 352"/>
              <a:gd name="T47" fmla="*/ 1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2" h="346">
                <a:moveTo>
                  <a:pt x="352" y="3"/>
                </a:moveTo>
                <a:cubicBezTo>
                  <a:pt x="346" y="85"/>
                  <a:pt x="305" y="142"/>
                  <a:pt x="305" y="142"/>
                </a:cubicBezTo>
                <a:cubicBezTo>
                  <a:pt x="305" y="142"/>
                  <a:pt x="305" y="142"/>
                  <a:pt x="118" y="326"/>
                </a:cubicBezTo>
                <a:cubicBezTo>
                  <a:pt x="118" y="326"/>
                  <a:pt x="118" y="326"/>
                  <a:pt x="50" y="346"/>
                </a:cubicBezTo>
                <a:cubicBezTo>
                  <a:pt x="50" y="346"/>
                  <a:pt x="50" y="346"/>
                  <a:pt x="0" y="295"/>
                </a:cubicBezTo>
                <a:cubicBezTo>
                  <a:pt x="0" y="295"/>
                  <a:pt x="0" y="295"/>
                  <a:pt x="30" y="227"/>
                </a:cubicBezTo>
                <a:cubicBezTo>
                  <a:pt x="30" y="227"/>
                  <a:pt x="149" y="109"/>
                  <a:pt x="203" y="54"/>
                </a:cubicBezTo>
                <a:cubicBezTo>
                  <a:pt x="257" y="0"/>
                  <a:pt x="352" y="3"/>
                  <a:pt x="352" y="3"/>
                </a:cubicBezTo>
                <a:close/>
                <a:moveTo>
                  <a:pt x="203" y="55"/>
                </a:moveTo>
                <a:cubicBezTo>
                  <a:pt x="301" y="146"/>
                  <a:pt x="301" y="146"/>
                  <a:pt x="301" y="146"/>
                </a:cubicBezTo>
                <a:moveTo>
                  <a:pt x="144" y="113"/>
                </a:moveTo>
                <a:cubicBezTo>
                  <a:pt x="0" y="113"/>
                  <a:pt x="0" y="113"/>
                  <a:pt x="0" y="113"/>
                </a:cubicBezTo>
                <a:cubicBezTo>
                  <a:pt x="0" y="197"/>
                  <a:pt x="0" y="197"/>
                  <a:pt x="0" y="197"/>
                </a:cubicBezTo>
                <a:cubicBezTo>
                  <a:pt x="30" y="227"/>
                  <a:pt x="30" y="227"/>
                  <a:pt x="30" y="227"/>
                </a:cubicBezTo>
                <a:moveTo>
                  <a:pt x="30" y="227"/>
                </a:moveTo>
                <a:cubicBezTo>
                  <a:pt x="120" y="324"/>
                  <a:pt x="120" y="324"/>
                  <a:pt x="120" y="324"/>
                </a:cubicBezTo>
                <a:cubicBezTo>
                  <a:pt x="141" y="346"/>
                  <a:pt x="141" y="346"/>
                  <a:pt x="141" y="346"/>
                </a:cubicBezTo>
                <a:cubicBezTo>
                  <a:pt x="232" y="346"/>
                  <a:pt x="232" y="346"/>
                  <a:pt x="232" y="346"/>
                </a:cubicBezTo>
                <a:cubicBezTo>
                  <a:pt x="232" y="214"/>
                  <a:pt x="232" y="214"/>
                  <a:pt x="232" y="214"/>
                </a:cubicBezTo>
                <a:moveTo>
                  <a:pt x="176" y="159"/>
                </a:moveTo>
                <a:cubicBezTo>
                  <a:pt x="176" y="169"/>
                  <a:pt x="184" y="177"/>
                  <a:pt x="194" y="177"/>
                </a:cubicBezTo>
                <a:cubicBezTo>
                  <a:pt x="203" y="177"/>
                  <a:pt x="211" y="169"/>
                  <a:pt x="211" y="159"/>
                </a:cubicBezTo>
                <a:cubicBezTo>
                  <a:pt x="211" y="149"/>
                  <a:pt x="203" y="141"/>
                  <a:pt x="194" y="141"/>
                </a:cubicBezTo>
                <a:cubicBezTo>
                  <a:pt x="184" y="141"/>
                  <a:pt x="176" y="149"/>
                  <a:pt x="176" y="159"/>
                </a:cubicBezTo>
                <a:close/>
              </a:path>
            </a:pathLst>
          </a:custGeom>
          <a:solidFill>
            <a:schemeClr val="bg1"/>
          </a:solidFill>
          <a:ln w="28575" cap="sq">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4" name="Dictionary_E82D" title="Icon of a book">
            <a:extLst>
              <a:ext uri="{FF2B5EF4-FFF2-40B4-BE49-F238E27FC236}">
                <a16:creationId xmlns:a16="http://schemas.microsoft.com/office/drawing/2014/main" id="{A5189F58-02D2-42A9-86D8-8D0B077C0584}"/>
              </a:ext>
            </a:extLst>
          </p:cNvPr>
          <p:cNvSpPr>
            <a:spLocks noChangeAspect="1" noEditPoints="1"/>
          </p:cNvSpPr>
          <p:nvPr/>
        </p:nvSpPr>
        <p:spPr bwMode="auto">
          <a:xfrm>
            <a:off x="9934403" y="2327774"/>
            <a:ext cx="481360" cy="601700"/>
          </a:xfrm>
          <a:custGeom>
            <a:avLst/>
            <a:gdLst>
              <a:gd name="T0" fmla="*/ 0 w 3004"/>
              <a:gd name="T1" fmla="*/ 3379 h 3754"/>
              <a:gd name="T2" fmla="*/ 0 w 3004"/>
              <a:gd name="T3" fmla="*/ 375 h 3754"/>
              <a:gd name="T4" fmla="*/ 376 w 3004"/>
              <a:gd name="T5" fmla="*/ 0 h 3754"/>
              <a:gd name="T6" fmla="*/ 3004 w 3004"/>
              <a:gd name="T7" fmla="*/ 0 h 3754"/>
              <a:gd name="T8" fmla="*/ 3004 w 3004"/>
              <a:gd name="T9" fmla="*/ 3754 h 3754"/>
              <a:gd name="T10" fmla="*/ 376 w 3004"/>
              <a:gd name="T11" fmla="*/ 3754 h 3754"/>
              <a:gd name="T12" fmla="*/ 0 w 3004"/>
              <a:gd name="T13" fmla="*/ 3379 h 3754"/>
              <a:gd name="T14" fmla="*/ 376 w 3004"/>
              <a:gd name="T15" fmla="*/ 3003 h 3754"/>
              <a:gd name="T16" fmla="*/ 3004 w 3004"/>
              <a:gd name="T17" fmla="*/ 3003 h 3754"/>
              <a:gd name="T18" fmla="*/ 751 w 3004"/>
              <a:gd name="T19" fmla="*/ 1251 h 3754"/>
              <a:gd name="T20" fmla="*/ 2253 w 3004"/>
              <a:gd name="T21" fmla="*/ 1251 h 3754"/>
              <a:gd name="T22" fmla="*/ 2253 w 3004"/>
              <a:gd name="T23" fmla="*/ 751 h 3754"/>
              <a:gd name="T24" fmla="*/ 751 w 3004"/>
              <a:gd name="T25" fmla="*/ 751 h 3754"/>
              <a:gd name="T26" fmla="*/ 751 w 3004"/>
              <a:gd name="T27" fmla="*/ 1251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4" h="3754">
                <a:moveTo>
                  <a:pt x="0" y="3379"/>
                </a:moveTo>
                <a:cubicBezTo>
                  <a:pt x="0" y="375"/>
                  <a:pt x="0" y="375"/>
                  <a:pt x="0" y="375"/>
                </a:cubicBezTo>
                <a:cubicBezTo>
                  <a:pt x="0" y="186"/>
                  <a:pt x="187" y="0"/>
                  <a:pt x="376" y="0"/>
                </a:cubicBezTo>
                <a:cubicBezTo>
                  <a:pt x="3004" y="0"/>
                  <a:pt x="3004" y="0"/>
                  <a:pt x="3004" y="0"/>
                </a:cubicBezTo>
                <a:cubicBezTo>
                  <a:pt x="3004" y="3754"/>
                  <a:pt x="3004" y="3754"/>
                  <a:pt x="3004" y="3754"/>
                </a:cubicBezTo>
                <a:cubicBezTo>
                  <a:pt x="376" y="3754"/>
                  <a:pt x="376" y="3754"/>
                  <a:pt x="376" y="3754"/>
                </a:cubicBezTo>
                <a:cubicBezTo>
                  <a:pt x="168" y="3754"/>
                  <a:pt x="0" y="3586"/>
                  <a:pt x="0" y="3379"/>
                </a:cubicBezTo>
                <a:cubicBezTo>
                  <a:pt x="0" y="3172"/>
                  <a:pt x="168" y="3003"/>
                  <a:pt x="376" y="3003"/>
                </a:cubicBezTo>
                <a:cubicBezTo>
                  <a:pt x="3004" y="3003"/>
                  <a:pt x="3004" y="3003"/>
                  <a:pt x="3004" y="3003"/>
                </a:cubicBezTo>
                <a:moveTo>
                  <a:pt x="751" y="1251"/>
                </a:moveTo>
                <a:cubicBezTo>
                  <a:pt x="2253" y="1251"/>
                  <a:pt x="2253" y="1251"/>
                  <a:pt x="2253" y="1251"/>
                </a:cubicBezTo>
                <a:cubicBezTo>
                  <a:pt x="2253" y="751"/>
                  <a:pt x="2253" y="751"/>
                  <a:pt x="2253" y="751"/>
                </a:cubicBezTo>
                <a:cubicBezTo>
                  <a:pt x="751" y="751"/>
                  <a:pt x="751" y="751"/>
                  <a:pt x="751" y="751"/>
                </a:cubicBezTo>
                <a:lnTo>
                  <a:pt x="751" y="1251"/>
                </a:lnTo>
                <a:close/>
              </a:path>
            </a:pathLst>
          </a:custGeom>
          <a:solidFill>
            <a:schemeClr val="bg1"/>
          </a:solidFill>
          <a:ln w="28575" cap="sq">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9" name="arrow_11" title="Icon of a circle made of two curved arrows">
            <a:extLst>
              <a:ext uri="{FF2B5EF4-FFF2-40B4-BE49-F238E27FC236}">
                <a16:creationId xmlns:a16="http://schemas.microsoft.com/office/drawing/2014/main" id="{18A18A45-ECBC-4BEC-9E2C-CA082F5436E2}"/>
              </a:ext>
            </a:extLst>
          </p:cNvPr>
          <p:cNvSpPr>
            <a:spLocks noChangeAspect="1" noEditPoints="1"/>
          </p:cNvSpPr>
          <p:nvPr/>
        </p:nvSpPr>
        <p:spPr bwMode="auto">
          <a:xfrm>
            <a:off x="4270733" y="2340157"/>
            <a:ext cx="552280" cy="576934"/>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solidFill>
            <a:srgbClr val="F2F2F2"/>
          </a:solidFill>
          <a:ln w="28575" cap="flat">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 name="Title 16">
            <a:extLst>
              <a:ext uri="{FF2B5EF4-FFF2-40B4-BE49-F238E27FC236}">
                <a16:creationId xmlns:a16="http://schemas.microsoft.com/office/drawing/2014/main" id="{7A31E0FE-68A1-4366-9B7F-681B4C249570}"/>
              </a:ext>
            </a:extLst>
          </p:cNvPr>
          <p:cNvSpPr txBox="1">
            <a:spLocks/>
          </p:cNvSpPr>
          <p:nvPr/>
        </p:nvSpPr>
        <p:spPr>
          <a:xfrm>
            <a:off x="740663" y="6096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t>Agenda</a:t>
            </a:r>
          </a:p>
        </p:txBody>
      </p:sp>
    </p:spTree>
    <p:extLst>
      <p:ext uri="{BB962C8B-B14F-4D97-AF65-F5344CB8AC3E}">
        <p14:creationId xmlns:p14="http://schemas.microsoft.com/office/powerpoint/2010/main" val="6264502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263" y="2425541"/>
            <a:ext cx="4167887" cy="1107996"/>
          </a:xfrm>
        </p:spPr>
        <p:txBody>
          <a:bodyPr wrap="square" anchor="b">
            <a:normAutofit/>
          </a:bodyPr>
          <a:lstStyle/>
          <a:p>
            <a:r>
              <a:rPr lang="en-US"/>
              <a:t>Demo</a:t>
            </a:r>
          </a:p>
        </p:txBody>
      </p:sp>
      <p:sp>
        <p:nvSpPr>
          <p:cNvPr id="4" name="Text Placeholder 3"/>
          <p:cNvSpPr>
            <a:spLocks noGrp="1"/>
          </p:cNvSpPr>
          <p:nvPr>
            <p:ph type="body" sz="quarter" idx="12"/>
          </p:nvPr>
        </p:nvSpPr>
        <p:spPr>
          <a:xfrm>
            <a:off x="582042" y="3962400"/>
            <a:ext cx="4164583" cy="338554"/>
          </a:xfrm>
        </p:spPr>
        <p:txBody>
          <a:bodyPr vert="horz" wrap="square" lIns="0" tIns="0" rIns="0" bIns="0" rtlCol="0">
            <a:normAutofit/>
          </a:bodyPr>
          <a:lstStyle/>
          <a:p>
            <a:pPr>
              <a:spcAft>
                <a:spcPts val="600"/>
              </a:spcAft>
            </a:pPr>
            <a:r>
              <a:rPr lang="en-US"/>
              <a:t>Entitlement Management</a:t>
            </a:r>
          </a:p>
        </p:txBody>
      </p:sp>
    </p:spTree>
    <p:extLst>
      <p:ext uri="{BB962C8B-B14F-4D97-AF65-F5344CB8AC3E}">
        <p14:creationId xmlns:p14="http://schemas.microsoft.com/office/powerpoint/2010/main" val="37008353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6E39-6A6D-437F-A7E9-F75BBAA07873}"/>
              </a:ext>
            </a:extLst>
          </p:cNvPr>
          <p:cNvSpPr>
            <a:spLocks noGrp="1"/>
          </p:cNvSpPr>
          <p:nvPr>
            <p:ph type="title"/>
          </p:nvPr>
        </p:nvSpPr>
        <p:spPr>
          <a:xfrm>
            <a:off x="588263" y="457200"/>
            <a:ext cx="11018520" cy="861774"/>
          </a:xfrm>
        </p:spPr>
        <p:txBody>
          <a:bodyPr/>
          <a:lstStyle/>
          <a:p>
            <a:r>
              <a:rPr lang="en-US"/>
              <a:t>How does Microsoft manage guests</a:t>
            </a:r>
            <a:br>
              <a:rPr lang="en-US"/>
            </a:br>
            <a:r>
              <a:rPr lang="en-US" sz="2000" i="1">
                <a:solidFill>
                  <a:schemeClr val="tx1"/>
                </a:solidFill>
                <a:latin typeface="Segoe UI Semilight" panose="020B0402040204020203" pitchFamily="34" charset="0"/>
                <a:cs typeface="Segoe UI Semilight" panose="020B0402040204020203" pitchFamily="34" charset="0"/>
              </a:rPr>
              <a:t>Empower employees while protecting content, keeping compliant and holding employees accountable</a:t>
            </a:r>
            <a:endParaRPr lang="en-US"/>
          </a:p>
        </p:txBody>
      </p:sp>
      <p:sp>
        <p:nvSpPr>
          <p:cNvPr id="3" name="Text Placeholder 2">
            <a:extLst>
              <a:ext uri="{FF2B5EF4-FFF2-40B4-BE49-F238E27FC236}">
                <a16:creationId xmlns:a16="http://schemas.microsoft.com/office/drawing/2014/main" id="{E785464A-376A-46DD-8985-D6459039BB71}"/>
              </a:ext>
            </a:extLst>
          </p:cNvPr>
          <p:cNvSpPr>
            <a:spLocks noGrp="1"/>
          </p:cNvSpPr>
          <p:nvPr>
            <p:ph type="body" sz="quarter" idx="10"/>
          </p:nvPr>
        </p:nvSpPr>
        <p:spPr>
          <a:xfrm>
            <a:off x="586390" y="1434370"/>
            <a:ext cx="9791499" cy="4970591"/>
          </a:xfrm>
        </p:spPr>
        <p:txBody>
          <a:bodyPr/>
          <a:lstStyle/>
          <a:p>
            <a:endParaRPr lang="en-US" sz="2400" b="1" dirty="0">
              <a:solidFill>
                <a:schemeClr val="accent1"/>
              </a:solidFill>
            </a:endParaRPr>
          </a:p>
          <a:p>
            <a:pPr>
              <a:spcBef>
                <a:spcPts val="0"/>
              </a:spcBef>
              <a:spcAft>
                <a:spcPts val="1200"/>
              </a:spcAft>
            </a:pPr>
            <a:r>
              <a:rPr lang="en-US" sz="2600" dirty="0">
                <a:solidFill>
                  <a:schemeClr val="accent1"/>
                </a:solidFill>
              </a:rPr>
              <a:t>Guest Access is enabled for the tenant</a:t>
            </a:r>
          </a:p>
          <a:p>
            <a:pPr marL="0" lvl="3">
              <a:spcBef>
                <a:spcPts val="0"/>
              </a:spcBef>
              <a:spcAft>
                <a:spcPts val="600"/>
              </a:spcAft>
            </a:pPr>
            <a:r>
              <a:rPr lang="en-US" sz="2400" dirty="0">
                <a:latin typeface="Segoe UI Semilight" panose="020B0402040204020203" pitchFamily="34" charset="0"/>
                <a:cs typeface="Segoe UI Semilight" panose="020B0402040204020203" pitchFamily="34" charset="0"/>
              </a:rPr>
              <a:t>All full-time employees can invite guests</a:t>
            </a:r>
          </a:p>
          <a:p>
            <a:pPr marL="0" lvl="3">
              <a:spcBef>
                <a:spcPts val="0"/>
              </a:spcBef>
              <a:spcAft>
                <a:spcPts val="600"/>
              </a:spcAft>
            </a:pPr>
            <a:r>
              <a:rPr lang="en-US" sz="2400" dirty="0">
                <a:latin typeface="Segoe UI Semilight" panose="020B0402040204020203" pitchFamily="34" charset="0"/>
                <a:cs typeface="Segoe UI Semilight" panose="020B0402040204020203" pitchFamily="34" charset="0"/>
              </a:rPr>
              <a:t>No allow/deny domains configured for guests</a:t>
            </a:r>
          </a:p>
          <a:p>
            <a:pPr>
              <a:spcBef>
                <a:spcPts val="0"/>
              </a:spcBef>
              <a:spcAft>
                <a:spcPts val="600"/>
              </a:spcAft>
            </a:pPr>
            <a:r>
              <a:rPr lang="en-US" sz="2400" dirty="0"/>
              <a:t>Guest Usage guidelines shown in simple language </a:t>
            </a:r>
            <a:endParaRPr lang="en-US" sz="1800" dirty="0">
              <a:latin typeface="+mn-lt"/>
            </a:endParaRPr>
          </a:p>
          <a:p>
            <a:pPr>
              <a:spcBef>
                <a:spcPts val="1200"/>
              </a:spcBef>
              <a:spcAft>
                <a:spcPts val="1200"/>
              </a:spcAft>
            </a:pPr>
            <a:r>
              <a:rPr lang="en-US" sz="2600" dirty="0">
                <a:solidFill>
                  <a:schemeClr val="accent1"/>
                </a:solidFill>
              </a:rPr>
              <a:t>Guests Lifecycle</a:t>
            </a:r>
          </a:p>
          <a:p>
            <a:pPr>
              <a:spcBef>
                <a:spcPts val="0"/>
              </a:spcBef>
              <a:spcAft>
                <a:spcPts val="600"/>
              </a:spcAft>
            </a:pPr>
            <a:r>
              <a:rPr lang="en-US" sz="2400" dirty="0"/>
              <a:t>Membership reviews for groups with external members (access reviews)</a:t>
            </a:r>
          </a:p>
          <a:p>
            <a:pPr>
              <a:spcBef>
                <a:spcPts val="0"/>
              </a:spcBef>
              <a:spcAft>
                <a:spcPts val="600"/>
              </a:spcAft>
            </a:pPr>
            <a:r>
              <a:rPr lang="en-US" sz="2400" dirty="0"/>
              <a:t>Classification configured in Azure AD to manage guest access; Highly Confidential, Confidential (default), General</a:t>
            </a:r>
          </a:p>
          <a:p>
            <a:pPr>
              <a:spcBef>
                <a:spcPts val="0"/>
              </a:spcBef>
              <a:spcAft>
                <a:spcPts val="600"/>
              </a:spcAft>
            </a:pPr>
            <a:r>
              <a:rPr lang="en-US" sz="2400" dirty="0"/>
              <a:t>Custom jobs set Privacy to Private and disable external membership/sharing based on classification</a:t>
            </a:r>
          </a:p>
        </p:txBody>
      </p:sp>
      <p:pic>
        <p:nvPicPr>
          <p:cNvPr id="4" name="MS logo gray - EMF" descr="Microsoft logo, gray text version">
            <a:extLst>
              <a:ext uri="{FF2B5EF4-FFF2-40B4-BE49-F238E27FC236}">
                <a16:creationId xmlns:a16="http://schemas.microsoft.com/office/drawing/2014/main" id="{158BB49A-DC15-4AA5-B95C-2881741E3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10238470" y="6480211"/>
            <a:ext cx="1366440" cy="292608"/>
          </a:xfrm>
          <a:prstGeom prst="rect">
            <a:avLst/>
          </a:prstGeom>
        </p:spPr>
      </p:pic>
    </p:spTree>
    <p:extLst>
      <p:ext uri="{BB962C8B-B14F-4D97-AF65-F5344CB8AC3E}">
        <p14:creationId xmlns:p14="http://schemas.microsoft.com/office/powerpoint/2010/main" val="15441371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B2207D8-2822-48F9-A8E5-240E5D42E1F2}"/>
              </a:ext>
            </a:extLst>
          </p:cNvPr>
          <p:cNvGraphicFramePr>
            <a:graphicFrameLocks noGrp="1"/>
          </p:cNvGraphicFramePr>
          <p:nvPr>
            <p:extLst>
              <p:ext uri="{D42A27DB-BD31-4B8C-83A1-F6EECF244321}">
                <p14:modId xmlns:p14="http://schemas.microsoft.com/office/powerpoint/2010/main" val="2143319018"/>
              </p:ext>
            </p:extLst>
          </p:nvPr>
        </p:nvGraphicFramePr>
        <p:xfrm>
          <a:off x="588262" y="1071790"/>
          <a:ext cx="5074408" cy="2950890"/>
        </p:xfrm>
        <a:graphic>
          <a:graphicData uri="http://schemas.openxmlformats.org/drawingml/2006/table">
            <a:tbl>
              <a:tblPr>
                <a:tableStyleId>{2D5ABB26-0587-4C30-8999-92F81FD0307C}</a:tableStyleId>
              </a:tblPr>
              <a:tblGrid>
                <a:gridCol w="5074408">
                  <a:extLst>
                    <a:ext uri="{9D8B030D-6E8A-4147-A177-3AD203B41FA5}">
                      <a16:colId xmlns:a16="http://schemas.microsoft.com/office/drawing/2014/main" val="2695336379"/>
                    </a:ext>
                  </a:extLst>
                </a:gridCol>
              </a:tblGrid>
              <a:tr h="236870">
                <a:tc>
                  <a:txBody>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lang="en-US" sz="3600" b="0" kern="1200" cap="none" spc="-50" baseline="0" noProof="0">
                          <a:ln w="3175">
                            <a:noFill/>
                          </a:ln>
                          <a:gradFill>
                            <a:gsLst>
                              <a:gs pos="1250">
                                <a:schemeClr val="tx1"/>
                              </a:gs>
                              <a:gs pos="100000">
                                <a:schemeClr val="tx1"/>
                              </a:gs>
                            </a:gsLst>
                            <a:lin ang="5400000" scaled="0"/>
                          </a:gradFill>
                          <a:effectLst/>
                          <a:latin typeface="+mj-lt"/>
                          <a:ea typeface="+mn-ea"/>
                          <a:cs typeface="Segoe UI" pitchFamily="34" charset="0"/>
                        </a:rPr>
                        <a:t>Key resources</a:t>
                      </a:r>
                    </a:p>
                  </a:txBody>
                  <a:tcPr marL="0" marR="0" marT="0" marB="0">
                    <a:noFill/>
                  </a:tcPr>
                </a:tc>
                <a:extLst>
                  <a:ext uri="{0D108BD9-81ED-4DB2-BD59-A6C34878D82A}">
                    <a16:rowId xmlns:a16="http://schemas.microsoft.com/office/drawing/2014/main" val="2288682825"/>
                  </a:ext>
                </a:extLst>
              </a:tr>
              <a:tr h="236870">
                <a:tc>
                  <a:txBody>
                    <a:bodyPr/>
                    <a:lstStyle/>
                    <a:p>
                      <a:pPr lvl="1"/>
                      <a:endParaRPr kumimoji="0" lang="en-US" sz="1100" u="none" strike="noStrike" kern="1200" cap="none" spc="0" normalizeH="0" baseline="0" noProof="0">
                        <a:ln>
                          <a:noFill/>
                        </a:ln>
                        <a:effectLst/>
                        <a:uLnTx/>
                        <a:uFillTx/>
                        <a:hlinkClick r:id="rId3"/>
                      </a:endParaRPr>
                    </a:p>
                    <a:p>
                      <a:pPr lvl="1"/>
                      <a:r>
                        <a:rPr kumimoji="0" lang="en-US" sz="2000" u="none" strike="noStrike" kern="1200" cap="none" spc="0" normalizeH="0" baseline="0" noProof="0">
                          <a:ln>
                            <a:noFill/>
                          </a:ln>
                          <a:effectLst/>
                          <a:uLnTx/>
                          <a:uFillTx/>
                          <a:hlinkClick r:id="rId3"/>
                        </a:rPr>
                        <a:t>Manage who can invite guests</a:t>
                      </a:r>
                      <a:endParaRPr lang="en-US" sz="2000"/>
                    </a:p>
                  </a:txBody>
                  <a:tcPr marL="0" marR="0" marT="0" marB="0">
                    <a:noFill/>
                  </a:tcPr>
                </a:tc>
                <a:extLst>
                  <a:ext uri="{0D108BD9-81ED-4DB2-BD59-A6C34878D82A}">
                    <a16:rowId xmlns:a16="http://schemas.microsoft.com/office/drawing/2014/main" val="2688499052"/>
                  </a:ext>
                </a:extLst>
              </a:tr>
              <a:tr h="236870">
                <a:tc>
                  <a:txBody>
                    <a:bodyPr/>
                    <a:lstStyle/>
                    <a:p>
                      <a:pPr lvl="1"/>
                      <a:r>
                        <a:rPr kumimoji="0" lang="en-US" sz="2000" u="none" strike="noStrike" kern="1200" cap="none" spc="0" normalizeH="0" baseline="0" noProof="0">
                          <a:ln>
                            <a:noFill/>
                          </a:ln>
                          <a:effectLst/>
                          <a:uLnTx/>
                          <a:uFillTx/>
                          <a:hlinkClick r:id="rId4"/>
                        </a:rPr>
                        <a:t>Allow or deny invitations to specified domains</a:t>
                      </a:r>
                      <a:endParaRPr lang="en-US" sz="2000"/>
                    </a:p>
                  </a:txBody>
                  <a:tcPr marL="0" marR="0" marT="0" marB="0">
                    <a:noFill/>
                  </a:tcPr>
                </a:tc>
                <a:extLst>
                  <a:ext uri="{0D108BD9-81ED-4DB2-BD59-A6C34878D82A}">
                    <a16:rowId xmlns:a16="http://schemas.microsoft.com/office/drawing/2014/main" val="133197588"/>
                  </a:ext>
                </a:extLst>
              </a:tr>
              <a:tr h="236870">
                <a:tc>
                  <a:txBody>
                    <a:bodyPr/>
                    <a:lstStyle/>
                    <a:p>
                      <a:pPr lvl="1"/>
                      <a:r>
                        <a:rPr lang="en-US" sz="2000">
                          <a:hlinkClick r:id="rId5"/>
                        </a:rPr>
                        <a:t>Manage guest access at group level</a:t>
                      </a:r>
                      <a:endParaRPr lang="en-US" sz="2000"/>
                    </a:p>
                  </a:txBody>
                  <a:tcPr marL="0" marR="0" marT="0" marB="0">
                    <a:noFill/>
                  </a:tcPr>
                </a:tc>
                <a:extLst>
                  <a:ext uri="{0D108BD9-81ED-4DB2-BD59-A6C34878D82A}">
                    <a16:rowId xmlns:a16="http://schemas.microsoft.com/office/drawing/2014/main" val="818358047"/>
                  </a:ext>
                </a:extLst>
              </a:tr>
              <a:tr h="236870">
                <a:tc>
                  <a:txBody>
                    <a:bodyPr/>
                    <a:lstStyle/>
                    <a:p>
                      <a:pPr lvl="1"/>
                      <a:r>
                        <a:rPr lang="en-US" sz="2000">
                          <a:hlinkClick r:id="rId6"/>
                        </a:rPr>
                        <a:t>Entitlement Packages</a:t>
                      </a:r>
                      <a:endParaRPr lang="en-US" sz="2000"/>
                    </a:p>
                  </a:txBody>
                  <a:tcPr marL="0" marR="0" marT="0" marB="0">
                    <a:noFill/>
                  </a:tcPr>
                </a:tc>
                <a:extLst>
                  <a:ext uri="{0D108BD9-81ED-4DB2-BD59-A6C34878D82A}">
                    <a16:rowId xmlns:a16="http://schemas.microsoft.com/office/drawing/2014/main" val="1190796382"/>
                  </a:ext>
                </a:extLst>
              </a:tr>
              <a:tr h="236870">
                <a:tc>
                  <a:txBody>
                    <a:bodyPr/>
                    <a:lstStyle/>
                    <a:p>
                      <a:endParaRPr lang="en-US" sz="1400"/>
                    </a:p>
                  </a:txBody>
                  <a:tcPr marL="0" marR="0" marT="0" marB="0">
                    <a:noFill/>
                  </a:tcPr>
                </a:tc>
                <a:extLst>
                  <a:ext uri="{0D108BD9-81ED-4DB2-BD59-A6C34878D82A}">
                    <a16:rowId xmlns:a16="http://schemas.microsoft.com/office/drawing/2014/main" val="3226689949"/>
                  </a:ext>
                </a:extLst>
              </a:tr>
              <a:tr h="236870">
                <a:tc>
                  <a:txBody>
                    <a:bodyPr/>
                    <a:lstStyle/>
                    <a:p>
                      <a:endParaRPr lang="en-US" sz="1400"/>
                    </a:p>
                  </a:txBody>
                  <a:tcPr marL="0" marR="0" marT="0" marB="0">
                    <a:noFill/>
                  </a:tcPr>
                </a:tc>
                <a:extLst>
                  <a:ext uri="{0D108BD9-81ED-4DB2-BD59-A6C34878D82A}">
                    <a16:rowId xmlns:a16="http://schemas.microsoft.com/office/drawing/2014/main" val="787322351"/>
                  </a:ext>
                </a:extLst>
              </a:tr>
              <a:tr h="236870">
                <a:tc>
                  <a:txBody>
                    <a:bodyPr/>
                    <a:lstStyle/>
                    <a:p>
                      <a:endParaRPr lang="en-US" sz="1400" dirty="0"/>
                    </a:p>
                  </a:txBody>
                  <a:tcPr marL="0" marR="0" marT="0" marB="0">
                    <a:noFill/>
                  </a:tcPr>
                </a:tc>
                <a:extLst>
                  <a:ext uri="{0D108BD9-81ED-4DB2-BD59-A6C34878D82A}">
                    <a16:rowId xmlns:a16="http://schemas.microsoft.com/office/drawing/2014/main" val="1949243608"/>
                  </a:ext>
                </a:extLst>
              </a:tr>
            </a:tbl>
          </a:graphicData>
        </a:graphic>
      </p:graphicFrame>
      <p:sp>
        <p:nvSpPr>
          <p:cNvPr id="11" name="Rectangle 10">
            <a:extLst>
              <a:ext uri="{FF2B5EF4-FFF2-40B4-BE49-F238E27FC236}">
                <a16:creationId xmlns:a16="http://schemas.microsoft.com/office/drawing/2014/main" id="{3E595939-7C35-4837-9B5D-B2F497311D52}"/>
              </a:ext>
            </a:extLst>
          </p:cNvPr>
          <p:cNvSpPr/>
          <p:nvPr/>
        </p:nvSpPr>
        <p:spPr>
          <a:xfrm>
            <a:off x="588263" y="4178809"/>
            <a:ext cx="3574740" cy="553998"/>
          </a:xfrm>
          <a:prstGeom prst="rect">
            <a:avLst/>
          </a:prstGeom>
        </p:spPr>
        <p:txBody>
          <a:bodyPr wrap="square" lIns="0" tIns="0" rIns="0" bIns="0" anchor="t" anchorCtr="0">
            <a:spAutoFit/>
          </a:bodyPr>
          <a:lstStyle/>
          <a:p>
            <a:pPr defTabSz="932742">
              <a:defRPr/>
            </a:pPr>
            <a:r>
              <a:rPr lang="en-US" sz="3600" spc="-50">
                <a:ln w="3175">
                  <a:noFill/>
                </a:ln>
                <a:gradFill>
                  <a:gsLst>
                    <a:gs pos="1250">
                      <a:schemeClr val="tx1"/>
                    </a:gs>
                    <a:gs pos="100000">
                      <a:schemeClr val="tx1"/>
                    </a:gs>
                  </a:gsLst>
                  <a:lin ang="5400000" scaled="0"/>
                </a:gradFill>
                <a:latin typeface="+mj-lt"/>
                <a:cs typeface="Segoe UI" pitchFamily="34" charset="0"/>
              </a:rPr>
              <a:t>Thank you!</a:t>
            </a:r>
          </a:p>
        </p:txBody>
      </p:sp>
      <p:cxnSp>
        <p:nvCxnSpPr>
          <p:cNvPr id="17" name="Straight Connector 16">
            <a:extLst>
              <a:ext uri="{FF2B5EF4-FFF2-40B4-BE49-F238E27FC236}">
                <a16:creationId xmlns:a16="http://schemas.microsoft.com/office/drawing/2014/main" id="{B5321D27-157C-4A80-821C-FF4BE3BE993A}"/>
              </a:ext>
            </a:extLst>
          </p:cNvPr>
          <p:cNvCxnSpPr>
            <a:cxnSpLocks/>
          </p:cNvCxnSpPr>
          <p:nvPr/>
        </p:nvCxnSpPr>
        <p:spPr>
          <a:xfrm>
            <a:off x="637578" y="3995973"/>
            <a:ext cx="5642416" cy="0"/>
          </a:xfrm>
          <a:prstGeom prst="line">
            <a:avLst/>
          </a:prstGeom>
          <a:ln w="19050">
            <a:solidFill>
              <a:schemeClr val="tx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E7478CFA-4017-4DE7-AC3E-598CACA5D1AB}"/>
              </a:ext>
            </a:extLst>
          </p:cNvPr>
          <p:cNvSpPr txBox="1"/>
          <p:nvPr/>
        </p:nvSpPr>
        <p:spPr>
          <a:xfrm>
            <a:off x="1733334" y="5120981"/>
            <a:ext cx="3474554" cy="861774"/>
          </a:xfrm>
          <a:prstGeom prst="rect">
            <a:avLst/>
          </a:prstGeom>
          <a:noFill/>
        </p:spPr>
        <p:txBody>
          <a:bodyPr wrap="square" l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2000">
                <a:gradFill>
                  <a:gsLst>
                    <a:gs pos="91000">
                      <a:schemeClr val="tx1"/>
                    </a:gs>
                    <a:gs pos="0">
                      <a:schemeClr val="tx1"/>
                    </a:gs>
                  </a:gsLst>
                  <a:lin ang="5400000" scaled="0"/>
                </a:gradFill>
                <a:cs typeface="Segoe UI" panose="020B0502040204020203" pitchFamily="34" charset="0"/>
              </a:rPr>
              <a:t>Salil Kakkar</a:t>
            </a:r>
          </a:p>
          <a:p>
            <a:r>
              <a:rPr lang="en-US" sz="1200">
                <a:gradFill>
                  <a:gsLst>
                    <a:gs pos="91000">
                      <a:schemeClr val="tx1"/>
                    </a:gs>
                    <a:gs pos="0">
                      <a:schemeClr val="tx1"/>
                    </a:gs>
                  </a:gsLst>
                  <a:lin ang="5400000" scaled="0"/>
                </a:gradFill>
                <a:cs typeface="Segoe UI" panose="020B0502040204020203" pitchFamily="34" charset="0"/>
              </a:rPr>
              <a:t>Senior Program Manager, Microsoft 365 Groups</a:t>
            </a:r>
            <a:br>
              <a:rPr lang="en-US" sz="1200">
                <a:gradFill>
                  <a:gsLst>
                    <a:gs pos="91000">
                      <a:schemeClr val="tx1"/>
                    </a:gs>
                    <a:gs pos="0">
                      <a:schemeClr val="tx1"/>
                    </a:gs>
                  </a:gsLst>
                  <a:lin ang="5400000" scaled="0"/>
                </a:gradFill>
                <a:cs typeface="Segoe UI" panose="020B0502040204020203" pitchFamily="34" charset="0"/>
              </a:rPr>
            </a:br>
            <a:endParaRPr lang="en-US" sz="600">
              <a:gradFill>
                <a:gsLst>
                  <a:gs pos="91000">
                    <a:schemeClr val="tx1"/>
                  </a:gs>
                  <a:gs pos="0">
                    <a:schemeClr val="tx1"/>
                  </a:gs>
                </a:gsLst>
                <a:lin ang="5400000" scaled="0"/>
              </a:gradFill>
              <a:cs typeface="Segoe UI" panose="020B0502040204020203" pitchFamily="34" charset="0"/>
            </a:endParaRPr>
          </a:p>
          <a:p>
            <a:r>
              <a:rPr lang="en-US" sz="1200">
                <a:gradFill>
                  <a:gsLst>
                    <a:gs pos="91000">
                      <a:schemeClr val="tx1"/>
                    </a:gs>
                    <a:gs pos="0">
                      <a:schemeClr val="tx1"/>
                    </a:gs>
                  </a:gsLst>
                  <a:lin ang="5400000" scaled="0"/>
                </a:gradFill>
                <a:cs typeface="Segoe UI" panose="020B0502040204020203" pitchFamily="34" charset="0"/>
                <a:hlinkClick r:id="rId7"/>
              </a:rPr>
              <a:t>salil.kakkar@microsoft.com</a:t>
            </a:r>
            <a:r>
              <a:rPr lang="en-US" sz="1200">
                <a:gradFill>
                  <a:gsLst>
                    <a:gs pos="91000">
                      <a:schemeClr val="tx1"/>
                    </a:gs>
                    <a:gs pos="0">
                      <a:schemeClr val="tx1"/>
                    </a:gs>
                  </a:gsLst>
                  <a:lin ang="5400000" scaled="0"/>
                </a:gradFill>
                <a:cs typeface="Segoe UI" panose="020B0502040204020203" pitchFamily="34" charset="0"/>
              </a:rPr>
              <a:t> |        @salil_kakkar</a:t>
            </a:r>
          </a:p>
        </p:txBody>
      </p:sp>
      <p:sp>
        <p:nvSpPr>
          <p:cNvPr id="20" name="TextBox 15">
            <a:extLst>
              <a:ext uri="{FF2B5EF4-FFF2-40B4-BE49-F238E27FC236}">
                <a16:creationId xmlns:a16="http://schemas.microsoft.com/office/drawing/2014/main" id="{28A9C842-1D62-4A82-A379-3103A2526749}"/>
              </a:ext>
            </a:extLst>
          </p:cNvPr>
          <p:cNvSpPr txBox="1"/>
          <p:nvPr/>
        </p:nvSpPr>
        <p:spPr>
          <a:xfrm>
            <a:off x="6498154" y="5167147"/>
            <a:ext cx="3938383" cy="769441"/>
          </a:xfrm>
          <a:prstGeom prst="rect">
            <a:avLst/>
          </a:prstGeom>
          <a:noFill/>
        </p:spPr>
        <p:txBody>
          <a:bodyPr wrap="square" l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2000">
                <a:gradFill>
                  <a:gsLst>
                    <a:gs pos="91000">
                      <a:schemeClr val="tx1"/>
                    </a:gs>
                    <a:gs pos="0">
                      <a:schemeClr val="tx1"/>
                    </a:gs>
                  </a:gsLst>
                  <a:lin ang="5400000" scaled="0"/>
                </a:gradFill>
                <a:cs typeface="Segoe UI" panose="020B0502040204020203" pitchFamily="34" charset="0"/>
              </a:rPr>
              <a:t>Nandini Bhavasar N A</a:t>
            </a:r>
          </a:p>
          <a:p>
            <a:r>
              <a:rPr lang="en-US" sz="1200">
                <a:gradFill>
                  <a:gsLst>
                    <a:gs pos="91000">
                      <a:schemeClr val="tx1"/>
                    </a:gs>
                    <a:gs pos="0">
                      <a:schemeClr val="tx1"/>
                    </a:gs>
                  </a:gsLst>
                  <a:lin ang="5400000" scaled="0"/>
                </a:gradFill>
                <a:cs typeface="Segoe UI" panose="020B0502040204020203" pitchFamily="34" charset="0"/>
              </a:rPr>
              <a:t>Program Manager, Microsoft 365 Groups</a:t>
            </a:r>
          </a:p>
          <a:p>
            <a:r>
              <a:rPr lang="en-US" sz="1200" u="sng">
                <a:solidFill>
                  <a:schemeClr val="accent1"/>
                </a:solidFill>
                <a:cs typeface="Segoe UI" panose="020B0502040204020203" pitchFamily="34" charset="0"/>
              </a:rPr>
              <a:t>bnandini@microsoft.com</a:t>
            </a:r>
          </a:p>
        </p:txBody>
      </p:sp>
      <p:pic>
        <p:nvPicPr>
          <p:cNvPr id="22" name="Picture 8">
            <a:extLst>
              <a:ext uri="{FF2B5EF4-FFF2-40B4-BE49-F238E27FC236}">
                <a16:creationId xmlns:a16="http://schemas.microsoft.com/office/drawing/2014/main" id="{553E405C-C0EF-4E27-BE76-DB2913864CD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696163" y="5741898"/>
            <a:ext cx="248704" cy="209434"/>
          </a:xfrm>
          <a:prstGeom prst="rect">
            <a:avLst/>
          </a:prstGeom>
        </p:spPr>
      </p:pic>
      <p:pic>
        <p:nvPicPr>
          <p:cNvPr id="24" name="Picture 23" descr="A person wearing a suit and tie&#10;&#10;Description automatically generated">
            <a:extLst>
              <a:ext uri="{FF2B5EF4-FFF2-40B4-BE49-F238E27FC236}">
                <a16:creationId xmlns:a16="http://schemas.microsoft.com/office/drawing/2014/main" id="{341DBF51-AB52-4534-AF9D-E6736D910001}"/>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p:blipFill>
        <p:spPr>
          <a:xfrm>
            <a:off x="590539" y="5114320"/>
            <a:ext cx="1003660" cy="1040900"/>
          </a:xfrm>
          <a:prstGeom prst="ellipse">
            <a:avLst/>
          </a:prstGeom>
          <a:solidFill>
            <a:schemeClr val="bg1"/>
          </a:solidFill>
          <a:ln w="10795" cap="flat" cmpd="sng" algn="ctr">
            <a:noFill/>
            <a:prstDash val="solid"/>
          </a:ln>
          <a:effectLst>
            <a:outerShdw blurRad="152400" sx="101000" sy="101000" algn="tl" rotWithShape="0">
              <a:prstClr val="black">
                <a:alpha val="29000"/>
              </a:prstClr>
            </a:outerShdw>
          </a:effectLst>
        </p:spPr>
      </p:pic>
      <p:pic>
        <p:nvPicPr>
          <p:cNvPr id="2" name="Picture 14">
            <a:extLst>
              <a:ext uri="{FF2B5EF4-FFF2-40B4-BE49-F238E27FC236}">
                <a16:creationId xmlns:a16="http://schemas.microsoft.com/office/drawing/2014/main" id="{32DBFB80-BEF6-447E-8E60-E605FC5B5806}"/>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4443" t="1206" r="2650" b="1206"/>
          <a:stretch/>
        </p:blipFill>
        <p:spPr>
          <a:xfrm>
            <a:off x="5359123" y="5120981"/>
            <a:ext cx="979460" cy="1039666"/>
          </a:xfrm>
          <a:prstGeom prst="ellipse">
            <a:avLst/>
          </a:prstGeom>
          <a:solidFill>
            <a:schemeClr val="bg1"/>
          </a:solidFill>
          <a:ln w="10795" cap="flat" cmpd="sng" algn="ctr">
            <a:noFill/>
            <a:prstDash val="solid"/>
          </a:ln>
          <a:effectLst>
            <a:outerShdw blurRad="152400" sx="101000" sy="101000" algn="tl" rotWithShape="0">
              <a:prstClr val="black">
                <a:alpha val="29000"/>
              </a:prstClr>
            </a:outerShdw>
          </a:effectLst>
        </p:spPr>
      </p:pic>
    </p:spTree>
    <p:extLst>
      <p:ext uri="{BB962C8B-B14F-4D97-AF65-F5344CB8AC3E}">
        <p14:creationId xmlns:p14="http://schemas.microsoft.com/office/powerpoint/2010/main" val="42909431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DCA2B5C-7073-4AAE-BD99-1B919E459A56}"/>
              </a:ext>
            </a:extLst>
          </p:cNvPr>
          <p:cNvGrpSpPr/>
          <p:nvPr/>
        </p:nvGrpSpPr>
        <p:grpSpPr>
          <a:xfrm>
            <a:off x="4214068" y="2234099"/>
            <a:ext cx="3571360" cy="2911462"/>
            <a:chOff x="4214068" y="2234099"/>
            <a:chExt cx="3571360" cy="2911462"/>
          </a:xfrm>
        </p:grpSpPr>
        <p:sp>
          <p:nvSpPr>
            <p:cNvPr id="11" name="Rectangle 10">
              <a:extLst>
                <a:ext uri="{FF2B5EF4-FFF2-40B4-BE49-F238E27FC236}">
                  <a16:creationId xmlns:a16="http://schemas.microsoft.com/office/drawing/2014/main" id="{3C36FB4F-627C-47B5-BD69-74BE8DD24C09}"/>
                </a:ext>
              </a:extLst>
            </p:cNvPr>
            <p:cNvSpPr/>
            <p:nvPr/>
          </p:nvSpPr>
          <p:spPr>
            <a:xfrm>
              <a:off x="4214068" y="4056763"/>
              <a:ext cx="3571360" cy="1088798"/>
            </a:xfrm>
            <a:prstGeom prst="rect">
              <a:avLst/>
            </a:prstGeom>
            <a:noFill/>
          </p:spPr>
          <p:txBody>
            <a:bodyPr wrap="square" lIns="457135" rIns="457135">
              <a:noAutofit/>
            </a:bodyPr>
            <a:lstStyle/>
            <a:p>
              <a:pPr algn="ctr" defTabSz="914192">
                <a:lnSpc>
                  <a:spcPct val="90000"/>
                </a:lnSpc>
                <a:spcBef>
                  <a:spcPct val="0"/>
                </a:spcBef>
                <a:defRPr/>
              </a:pPr>
              <a:r>
                <a:rPr lang="en-US" sz="2000">
                  <a:solidFill>
                    <a:srgbClr val="2F2F2F"/>
                  </a:solidFill>
                  <a:latin typeface="Segoe UI Light"/>
                  <a:cs typeface="Segoe UI Semilight" panose="020B0402040204020203" pitchFamily="34" charset="0"/>
                </a:rPr>
                <a:t>Gig Economy</a:t>
              </a:r>
            </a:p>
          </p:txBody>
        </p:sp>
        <p:sp>
          <p:nvSpPr>
            <p:cNvPr id="28" name="create">
              <a:extLst>
                <a:ext uri="{FF2B5EF4-FFF2-40B4-BE49-F238E27FC236}">
                  <a16:creationId xmlns:a16="http://schemas.microsoft.com/office/drawing/2014/main" id="{589EE106-EC20-4520-B3F7-EB55F8A9C965}"/>
                </a:ext>
              </a:extLst>
            </p:cNvPr>
            <p:cNvSpPr>
              <a:spLocks noChangeAspect="1" noEditPoints="1"/>
            </p:cNvSpPr>
            <p:nvPr/>
          </p:nvSpPr>
          <p:spPr bwMode="auto">
            <a:xfrm>
              <a:off x="5314979" y="2234099"/>
              <a:ext cx="1422226" cy="1392962"/>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571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grpSp>
      <p:grpSp>
        <p:nvGrpSpPr>
          <p:cNvPr id="3" name="Group 2">
            <a:extLst>
              <a:ext uri="{FF2B5EF4-FFF2-40B4-BE49-F238E27FC236}">
                <a16:creationId xmlns:a16="http://schemas.microsoft.com/office/drawing/2014/main" id="{D5A63C2B-5554-42C1-9F41-93232C32120B}"/>
              </a:ext>
            </a:extLst>
          </p:cNvPr>
          <p:cNvGrpSpPr/>
          <p:nvPr/>
        </p:nvGrpSpPr>
        <p:grpSpPr>
          <a:xfrm>
            <a:off x="628897" y="1819390"/>
            <a:ext cx="3571356" cy="3326168"/>
            <a:chOff x="628897" y="1819390"/>
            <a:chExt cx="3571356" cy="3326168"/>
          </a:xfrm>
        </p:grpSpPr>
        <p:sp>
          <p:nvSpPr>
            <p:cNvPr id="8" name="Rectangle 16">
              <a:extLst>
                <a:ext uri="{FF2B5EF4-FFF2-40B4-BE49-F238E27FC236}">
                  <a16:creationId xmlns:a16="http://schemas.microsoft.com/office/drawing/2014/main" id="{CA97311F-06B4-4A71-99B2-AF7A4A572737}"/>
                </a:ext>
              </a:extLst>
            </p:cNvPr>
            <p:cNvSpPr/>
            <p:nvPr/>
          </p:nvSpPr>
          <p:spPr>
            <a:xfrm>
              <a:off x="628897" y="4056764"/>
              <a:ext cx="3571356" cy="1088794"/>
            </a:xfrm>
            <a:prstGeom prst="rect">
              <a:avLst/>
            </a:prstGeom>
            <a:noFill/>
          </p:spPr>
          <p:txBody>
            <a:bodyPr wrap="square" lIns="457135" rIns="457135">
              <a:noAutofit/>
            </a:bodyPr>
            <a:lstStyle/>
            <a:p>
              <a:pPr marL="0" marR="0" lvl="0" indent="0" algn="ctr" defTabSz="914192" rtl="0" eaLnBrk="1" fontAlgn="auto" latinLnBrk="0" hangingPunct="1">
                <a:lnSpc>
                  <a:spcPct val="90000"/>
                </a:lnSpc>
                <a:spcBef>
                  <a:spcPct val="0"/>
                </a:spcBef>
                <a:spcAft>
                  <a:spcPts val="0"/>
                </a:spcAft>
                <a:buClrTx/>
                <a:buSzTx/>
                <a:buFontTx/>
                <a:buNone/>
                <a:tabLst/>
                <a:defRPr/>
              </a:pPr>
              <a:r>
                <a:rPr lang="en-US" sz="2000">
                  <a:solidFill>
                    <a:srgbClr val="2F2F2F"/>
                  </a:solidFill>
                  <a:latin typeface="Segoe UI Light"/>
                  <a:cs typeface="Segoe UI Semilight" panose="020B0402040204020203" pitchFamily="34" charset="0"/>
                </a:rPr>
                <a:t>Global Teams</a:t>
              </a:r>
            </a:p>
          </p:txBody>
        </p:sp>
        <p:pic>
          <p:nvPicPr>
            <p:cNvPr id="4" name="Graphic 3" descr="Globe">
              <a:extLst>
                <a:ext uri="{FF2B5EF4-FFF2-40B4-BE49-F238E27FC236}">
                  <a16:creationId xmlns:a16="http://schemas.microsoft.com/office/drawing/2014/main" id="{B9BC4C8B-4B4E-4A74-8B1E-BD16D3350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0612" y="1819390"/>
              <a:ext cx="2107926" cy="2107926"/>
            </a:xfrm>
            <a:prstGeom prst="rect">
              <a:avLst/>
            </a:prstGeom>
          </p:spPr>
        </p:pic>
      </p:grpSp>
      <p:grpSp>
        <p:nvGrpSpPr>
          <p:cNvPr id="9" name="Group 8">
            <a:extLst>
              <a:ext uri="{FF2B5EF4-FFF2-40B4-BE49-F238E27FC236}">
                <a16:creationId xmlns:a16="http://schemas.microsoft.com/office/drawing/2014/main" id="{D4CDA4FA-AE15-4EBF-BEC7-22EEDEFFCD85}"/>
              </a:ext>
            </a:extLst>
          </p:cNvPr>
          <p:cNvGrpSpPr/>
          <p:nvPr/>
        </p:nvGrpSpPr>
        <p:grpSpPr>
          <a:xfrm>
            <a:off x="7835885" y="1841424"/>
            <a:ext cx="3571360" cy="3375548"/>
            <a:chOff x="7835885" y="1841424"/>
            <a:chExt cx="3571360" cy="3375548"/>
          </a:xfrm>
        </p:grpSpPr>
        <p:sp>
          <p:nvSpPr>
            <p:cNvPr id="26" name="Rectangle 25">
              <a:extLst>
                <a:ext uri="{FF2B5EF4-FFF2-40B4-BE49-F238E27FC236}">
                  <a16:creationId xmlns:a16="http://schemas.microsoft.com/office/drawing/2014/main" id="{6DE51367-AC10-453A-91CD-33C0BD0F1C82}"/>
                </a:ext>
              </a:extLst>
            </p:cNvPr>
            <p:cNvSpPr/>
            <p:nvPr/>
          </p:nvSpPr>
          <p:spPr>
            <a:xfrm>
              <a:off x="7835885" y="4044748"/>
              <a:ext cx="3571360" cy="1172224"/>
            </a:xfrm>
            <a:prstGeom prst="rect">
              <a:avLst/>
            </a:prstGeom>
            <a:noFill/>
          </p:spPr>
          <p:txBody>
            <a:bodyPr wrap="square" lIns="457135" rIns="457135">
              <a:noAutofit/>
            </a:bodyPr>
            <a:lstStyle/>
            <a:p>
              <a:pPr marR="0" lvl="0" indent="0" algn="ctr" defTabSz="914192" fontAlgn="auto">
                <a:lnSpc>
                  <a:spcPct val="90000"/>
                </a:lnSpc>
                <a:spcBef>
                  <a:spcPct val="0"/>
                </a:spcBef>
                <a:spcAft>
                  <a:spcPts val="0"/>
                </a:spcAft>
                <a:buClrTx/>
                <a:buSzTx/>
                <a:buFontTx/>
                <a:buNone/>
                <a:tabLst/>
                <a:defRPr/>
              </a:pPr>
              <a:r>
                <a:rPr lang="en-US" sz="2000">
                  <a:solidFill>
                    <a:srgbClr val="2F2F2F"/>
                  </a:solidFill>
                  <a:latin typeface="Segoe UI Light"/>
                  <a:cs typeface="Segoe UI Semilight" panose="020B0402040204020203" pitchFamily="34" charset="0"/>
                </a:rPr>
                <a:t>Work From Home</a:t>
              </a:r>
            </a:p>
          </p:txBody>
        </p:sp>
        <p:pic>
          <p:nvPicPr>
            <p:cNvPr id="5" name="Graphic 4" descr="Suburban scene">
              <a:extLst>
                <a:ext uri="{FF2B5EF4-FFF2-40B4-BE49-F238E27FC236}">
                  <a16:creationId xmlns:a16="http://schemas.microsoft.com/office/drawing/2014/main" id="{CED7DE79-B8F8-414B-839E-84AC4DBF4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3646" y="1841424"/>
              <a:ext cx="2107926" cy="2107926"/>
            </a:xfrm>
            <a:prstGeom prst="rect">
              <a:avLst/>
            </a:prstGeom>
          </p:spPr>
        </p:pic>
      </p:grpSp>
      <p:sp>
        <p:nvSpPr>
          <p:cNvPr id="52" name="Title 1">
            <a:extLst>
              <a:ext uri="{FF2B5EF4-FFF2-40B4-BE49-F238E27FC236}">
                <a16:creationId xmlns:a16="http://schemas.microsoft.com/office/drawing/2014/main" id="{0BB51C7E-9A7C-4709-AACE-5C716DF48AB3}"/>
              </a:ext>
            </a:extLst>
          </p:cNvPr>
          <p:cNvSpPr>
            <a:spLocks noGrp="1"/>
          </p:cNvSpPr>
          <p:nvPr>
            <p:ph type="title"/>
          </p:nvPr>
        </p:nvSpPr>
        <p:spPr>
          <a:xfrm>
            <a:off x="588263" y="457200"/>
            <a:ext cx="11018520" cy="861774"/>
          </a:xfrm>
        </p:spPr>
        <p:txBody>
          <a:bodyPr/>
          <a:lstStyle/>
          <a:p>
            <a:r>
              <a:rPr lang="en-US"/>
              <a:t>External Collaboration</a:t>
            </a:r>
            <a:br>
              <a:rPr lang="en-US"/>
            </a:br>
            <a:r>
              <a:rPr lang="en-US" sz="2000" i="1">
                <a:solidFill>
                  <a:schemeClr val="tx1"/>
                </a:solidFill>
                <a:latin typeface="Segoe UI Semilight" panose="020B0402040204020203" pitchFamily="34" charset="0"/>
                <a:cs typeface="Segoe UI Semilight" panose="020B0402040204020203" pitchFamily="34" charset="0"/>
              </a:rPr>
              <a:t>A key ingredient for the success of your organization</a:t>
            </a:r>
            <a:endParaRPr lang="en-US"/>
          </a:p>
        </p:txBody>
      </p:sp>
      <p:grpSp>
        <p:nvGrpSpPr>
          <p:cNvPr id="2" name="Group 1">
            <a:extLst>
              <a:ext uri="{FF2B5EF4-FFF2-40B4-BE49-F238E27FC236}">
                <a16:creationId xmlns:a16="http://schemas.microsoft.com/office/drawing/2014/main" id="{71241EA4-9380-4130-8612-6987B73E4300}"/>
              </a:ext>
            </a:extLst>
          </p:cNvPr>
          <p:cNvGrpSpPr/>
          <p:nvPr/>
        </p:nvGrpSpPr>
        <p:grpSpPr>
          <a:xfrm>
            <a:off x="0" y="4643693"/>
            <a:ext cx="12192000" cy="2187935"/>
            <a:chOff x="0" y="4643693"/>
            <a:chExt cx="12192000" cy="2187935"/>
          </a:xfrm>
        </p:grpSpPr>
        <p:sp>
          <p:nvSpPr>
            <p:cNvPr id="7" name="Rectangle 6">
              <a:extLst>
                <a:ext uri="{FF2B5EF4-FFF2-40B4-BE49-F238E27FC236}">
                  <a16:creationId xmlns:a16="http://schemas.microsoft.com/office/drawing/2014/main" id="{7BFA6C04-2F37-4741-A522-6C62D8BDCA63}"/>
                </a:ext>
              </a:extLst>
            </p:cNvPr>
            <p:cNvSpPr/>
            <p:nvPr/>
          </p:nvSpPr>
          <p:spPr>
            <a:xfrm>
              <a:off x="0" y="5237360"/>
              <a:ext cx="12192000" cy="1514318"/>
            </a:xfrm>
            <a:prstGeom prst="rect">
              <a:avLst/>
            </a:prstGeom>
            <a:solidFill>
              <a:srgbClr val="50E6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close up of a sign&#10;&#10;Description automatically generated">
              <a:extLst>
                <a:ext uri="{FF2B5EF4-FFF2-40B4-BE49-F238E27FC236}">
                  <a16:creationId xmlns:a16="http://schemas.microsoft.com/office/drawing/2014/main" id="{5D1657A3-C878-47FA-9A02-A9DC318AAE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0793" y="5773357"/>
              <a:ext cx="671940" cy="655142"/>
            </a:xfrm>
            <a:prstGeom prst="rect">
              <a:avLst/>
            </a:prstGeom>
          </p:spPr>
        </p:pic>
        <p:pic>
          <p:nvPicPr>
            <p:cNvPr id="46" name="Picture 45" descr="A picture containing object, clock, drawing&#10;&#10;Description automatically generated">
              <a:extLst>
                <a:ext uri="{FF2B5EF4-FFF2-40B4-BE49-F238E27FC236}">
                  <a16:creationId xmlns:a16="http://schemas.microsoft.com/office/drawing/2014/main" id="{0F4696DD-C906-4CCB-B86A-65B180C3AEFC}"/>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5677661" y="5797222"/>
              <a:ext cx="653130" cy="607412"/>
            </a:xfrm>
            <a:prstGeom prst="rect">
              <a:avLst/>
            </a:prstGeom>
          </p:spPr>
        </p:pic>
        <p:pic>
          <p:nvPicPr>
            <p:cNvPr id="48" name="Picture 47" descr="A picture containing table, computer, clock&#10;&#10;Description automatically generated">
              <a:extLst>
                <a:ext uri="{FF2B5EF4-FFF2-40B4-BE49-F238E27FC236}">
                  <a16:creationId xmlns:a16="http://schemas.microsoft.com/office/drawing/2014/main" id="{C234984E-AD49-4841-A3DF-9CBA328FAB24}"/>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3257236" y="5784753"/>
              <a:ext cx="679946" cy="632350"/>
            </a:xfrm>
            <a:prstGeom prst="rect">
              <a:avLst/>
            </a:prstGeom>
          </p:spPr>
        </p:pic>
        <p:sp>
          <p:nvSpPr>
            <p:cNvPr id="63" name="TextBox 10">
              <a:extLst>
                <a:ext uri="{FF2B5EF4-FFF2-40B4-BE49-F238E27FC236}">
                  <a16:creationId xmlns:a16="http://schemas.microsoft.com/office/drawing/2014/main" id="{6D98FF7C-41EB-4037-BAEB-4E615FE1A163}"/>
                </a:ext>
              </a:extLst>
            </p:cNvPr>
            <p:cNvSpPr txBox="1"/>
            <p:nvPr/>
          </p:nvSpPr>
          <p:spPr>
            <a:xfrm>
              <a:off x="2842243" y="6331068"/>
              <a:ext cx="1565895" cy="50056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200">
                  <a:gradFill>
                    <a:gsLst>
                      <a:gs pos="0">
                        <a:srgbClr val="353535"/>
                      </a:gs>
                      <a:gs pos="100000">
                        <a:srgbClr val="353535"/>
                      </a:gs>
                    </a:gsLst>
                    <a:lin ang="5400000" scaled="0"/>
                  </a:gradFill>
                  <a:latin typeface="+mj-lt"/>
                  <a:cs typeface="Segoe UI" pitchFamily="34" charset="0"/>
                </a:rPr>
                <a:t>Outlook</a:t>
              </a:r>
            </a:p>
          </p:txBody>
        </p:sp>
        <p:sp>
          <p:nvSpPr>
            <p:cNvPr id="65" name="TextBox 10">
              <a:extLst>
                <a:ext uri="{FF2B5EF4-FFF2-40B4-BE49-F238E27FC236}">
                  <a16:creationId xmlns:a16="http://schemas.microsoft.com/office/drawing/2014/main" id="{D420FB00-90BB-4546-A3A8-5081FDF7BEDD}"/>
                </a:ext>
              </a:extLst>
            </p:cNvPr>
            <p:cNvSpPr txBox="1"/>
            <p:nvPr/>
          </p:nvSpPr>
          <p:spPr>
            <a:xfrm>
              <a:off x="5288635" y="6331068"/>
              <a:ext cx="1428944" cy="50056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200">
                  <a:gradFill>
                    <a:gsLst>
                      <a:gs pos="0">
                        <a:srgbClr val="353535"/>
                      </a:gs>
                      <a:gs pos="100000">
                        <a:srgbClr val="353535"/>
                      </a:gs>
                    </a:gsLst>
                    <a:lin ang="5400000" scaled="0"/>
                  </a:gradFill>
                  <a:latin typeface="+mj-lt"/>
                  <a:cs typeface="Segoe UI" pitchFamily="34" charset="0"/>
                </a:rPr>
                <a:t>Teams</a:t>
              </a:r>
            </a:p>
          </p:txBody>
        </p:sp>
        <p:sp>
          <p:nvSpPr>
            <p:cNvPr id="67" name="TextBox 10">
              <a:extLst>
                <a:ext uri="{FF2B5EF4-FFF2-40B4-BE49-F238E27FC236}">
                  <a16:creationId xmlns:a16="http://schemas.microsoft.com/office/drawing/2014/main" id="{B4EF93DE-8429-47E3-ABDA-3DDA26906C04}"/>
                </a:ext>
              </a:extLst>
            </p:cNvPr>
            <p:cNvSpPr txBox="1"/>
            <p:nvPr/>
          </p:nvSpPr>
          <p:spPr>
            <a:xfrm>
              <a:off x="7667787" y="6331068"/>
              <a:ext cx="1563462" cy="50056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200">
                  <a:gradFill>
                    <a:gsLst>
                      <a:gs pos="0">
                        <a:srgbClr val="353535"/>
                      </a:gs>
                      <a:gs pos="100000">
                        <a:srgbClr val="353535"/>
                      </a:gs>
                    </a:gsLst>
                    <a:lin ang="5400000" scaled="0"/>
                  </a:gradFill>
                  <a:latin typeface="+mj-lt"/>
                  <a:cs typeface="Segoe UI" pitchFamily="34" charset="0"/>
                </a:rPr>
                <a:t>Yammer</a:t>
              </a:r>
            </a:p>
          </p:txBody>
        </p:sp>
        <p:sp>
          <p:nvSpPr>
            <p:cNvPr id="69" name="Rectangle 68">
              <a:extLst>
                <a:ext uri="{FF2B5EF4-FFF2-40B4-BE49-F238E27FC236}">
                  <a16:creationId xmlns:a16="http://schemas.microsoft.com/office/drawing/2014/main" id="{A9FCF1F6-0C8B-4082-9502-9F04F0DD893B}"/>
                </a:ext>
              </a:extLst>
            </p:cNvPr>
            <p:cNvSpPr/>
            <p:nvPr/>
          </p:nvSpPr>
          <p:spPr>
            <a:xfrm>
              <a:off x="0" y="4643693"/>
              <a:ext cx="12192000" cy="496968"/>
            </a:xfrm>
            <a:prstGeom prst="rect">
              <a:avLst/>
            </a:prstGeom>
            <a:solidFill>
              <a:srgbClr val="50E6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lumMod val="25000"/>
                    </a:schemeClr>
                  </a:solidFill>
                </a:rPr>
                <a:t>Need for open and dynamic collaboration across your organization and partners</a:t>
              </a:r>
            </a:p>
          </p:txBody>
        </p:sp>
        <p:sp>
          <p:nvSpPr>
            <p:cNvPr id="79" name="TextBox 78">
              <a:extLst>
                <a:ext uri="{FF2B5EF4-FFF2-40B4-BE49-F238E27FC236}">
                  <a16:creationId xmlns:a16="http://schemas.microsoft.com/office/drawing/2014/main" id="{8A245BD1-9590-410A-BF7C-37965780F0F2}"/>
                </a:ext>
              </a:extLst>
            </p:cNvPr>
            <p:cNvSpPr txBox="1"/>
            <p:nvPr/>
          </p:nvSpPr>
          <p:spPr>
            <a:xfrm>
              <a:off x="2628431" y="5287946"/>
              <a:ext cx="6602818" cy="338554"/>
            </a:xfrm>
            <a:prstGeom prst="rect">
              <a:avLst/>
            </a:prstGeom>
            <a:noFill/>
          </p:spPr>
          <p:txBody>
            <a:bodyPr wrap="square">
              <a:spAutoFit/>
            </a:bodyPr>
            <a:lstStyle/>
            <a:p>
              <a:pPr algn="ctr"/>
              <a:r>
                <a:rPr lang="en-US" sz="1600">
                  <a:solidFill>
                    <a:schemeClr val="bg2">
                      <a:lumMod val="25000"/>
                    </a:schemeClr>
                  </a:solidFill>
                </a:rPr>
                <a:t>Communication Applications in Microsoft 365</a:t>
              </a:r>
            </a:p>
          </p:txBody>
        </p:sp>
      </p:grpSp>
    </p:spTree>
    <p:extLst>
      <p:ext uri="{BB962C8B-B14F-4D97-AF65-F5344CB8AC3E}">
        <p14:creationId xmlns:p14="http://schemas.microsoft.com/office/powerpoint/2010/main" val="72217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C542-9262-47C5-8EBB-F3E8743A176F}"/>
              </a:ext>
            </a:extLst>
          </p:cNvPr>
          <p:cNvSpPr>
            <a:spLocks noGrp="1"/>
          </p:cNvSpPr>
          <p:nvPr>
            <p:ph type="title"/>
          </p:nvPr>
        </p:nvSpPr>
        <p:spPr/>
        <p:txBody>
          <a:bodyPr/>
          <a:lstStyle/>
          <a:p>
            <a:r>
              <a:rPr lang="en-US"/>
              <a:t>Guests by the numbers…</a:t>
            </a:r>
          </a:p>
        </p:txBody>
      </p:sp>
      <p:grpSp>
        <p:nvGrpSpPr>
          <p:cNvPr id="6" name="Group 5">
            <a:extLst>
              <a:ext uri="{FF2B5EF4-FFF2-40B4-BE49-F238E27FC236}">
                <a16:creationId xmlns:a16="http://schemas.microsoft.com/office/drawing/2014/main" id="{4DCD1CBD-AF72-48BE-946C-05634C6CFD54}"/>
              </a:ext>
            </a:extLst>
          </p:cNvPr>
          <p:cNvGrpSpPr/>
          <p:nvPr/>
        </p:nvGrpSpPr>
        <p:grpSpPr>
          <a:xfrm>
            <a:off x="8789471" y="2224751"/>
            <a:ext cx="2883042" cy="3722378"/>
            <a:chOff x="8295196" y="1845611"/>
            <a:chExt cx="2883042" cy="3722378"/>
          </a:xfrm>
        </p:grpSpPr>
        <p:sp>
          <p:nvSpPr>
            <p:cNvPr id="8" name="Rectangle 7">
              <a:extLst>
                <a:ext uri="{FF2B5EF4-FFF2-40B4-BE49-F238E27FC236}">
                  <a16:creationId xmlns:a16="http://schemas.microsoft.com/office/drawing/2014/main" id="{6A179ED4-E63E-49E7-863E-CA5C59124C08}"/>
                </a:ext>
              </a:extLst>
            </p:cNvPr>
            <p:cNvSpPr/>
            <p:nvPr/>
          </p:nvSpPr>
          <p:spPr bwMode="auto">
            <a:xfrm>
              <a:off x="8295196" y="3536664"/>
              <a:ext cx="2883042" cy="20313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6600" spc="-50">
                  <a:ln w="3175">
                    <a:noFill/>
                  </a:ln>
                  <a:solidFill>
                    <a:srgbClr val="243A5E"/>
                  </a:solidFill>
                  <a:latin typeface="Segoe UI Semibold"/>
                  <a:cs typeface="Segoe UI" pitchFamily="34" charset="0"/>
                </a:rPr>
                <a:t>2</a:t>
              </a:r>
              <a:r>
                <a:rPr kumimoji="0" lang="en-US" sz="6600" b="0" i="0" u="none" strike="noStrike" kern="1200" cap="none" spc="-50" normalizeH="0" baseline="0" noProof="0">
                  <a:ln w="3175">
                    <a:noFill/>
                  </a:ln>
                  <a:solidFill>
                    <a:srgbClr val="243A5E"/>
                  </a:solidFill>
                  <a:effectLst/>
                  <a:uLnTx/>
                  <a:uFillTx/>
                  <a:latin typeface="Segoe UI Semibold"/>
                  <a:ea typeface="+mn-ea"/>
                  <a:cs typeface="Segoe UI" pitchFamily="34" charset="0"/>
                </a:rPr>
                <a:t>07%</a:t>
              </a:r>
              <a:r>
                <a:rPr kumimoji="0" lang="en-US" sz="2800" b="0" i="0" u="none" strike="noStrike" kern="1200" cap="none" spc="0" normalizeH="0" baseline="0" noProof="0">
                  <a:ln>
                    <a:noFill/>
                  </a:ln>
                  <a:solidFill>
                    <a:srgbClr val="243A5E"/>
                  </a:solidFill>
                  <a:effectLst/>
                  <a:uLnTx/>
                  <a:uFillTx/>
                  <a:latin typeface="Segoe UI Semibold"/>
                  <a:ea typeface="Segoe UI" pitchFamily="34" charset="0"/>
                  <a:cs typeface="Segoe UI" pitchFamily="34" charset="0"/>
                </a:rPr>
                <a:t> </a:t>
              </a:r>
            </a:p>
            <a:p>
              <a:pPr algn="ctr" defTabSz="932472" fontAlgn="base">
                <a:spcBef>
                  <a:spcPct val="0"/>
                </a:spcBef>
                <a:spcAft>
                  <a:spcPct val="0"/>
                </a:spcAft>
                <a:defRPr/>
              </a:pPr>
              <a:r>
                <a:rPr lang="en-US" sz="1800">
                  <a:solidFill>
                    <a:srgbClr val="2F2F2F"/>
                  </a:solidFill>
                  <a:latin typeface="Segoe UI Light"/>
                  <a:cs typeface="Segoe UI Semilight" panose="020B0402040204020203" pitchFamily="34" charset="0"/>
                </a:rPr>
                <a:t>Annual increase in guest activity across Microsoft 365 Groups</a:t>
              </a:r>
            </a:p>
          </p:txBody>
        </p:sp>
        <p:grpSp>
          <p:nvGrpSpPr>
            <p:cNvPr id="60" name="Graphic 42">
              <a:extLst>
                <a:ext uri="{FF2B5EF4-FFF2-40B4-BE49-F238E27FC236}">
                  <a16:creationId xmlns:a16="http://schemas.microsoft.com/office/drawing/2014/main" id="{7B9EB2AF-E1B9-4E83-90CF-3CDBC0A11078}"/>
                </a:ext>
              </a:extLst>
            </p:cNvPr>
            <p:cNvGrpSpPr/>
            <p:nvPr/>
          </p:nvGrpSpPr>
          <p:grpSpPr>
            <a:xfrm>
              <a:off x="9159111" y="1845611"/>
              <a:ext cx="1155212" cy="1155225"/>
              <a:chOff x="-1428683" y="2868381"/>
              <a:chExt cx="1155212" cy="1155225"/>
            </a:xfrm>
            <a:solidFill>
              <a:srgbClr val="0078D4"/>
            </a:solidFill>
          </p:grpSpPr>
          <p:sp>
            <p:nvSpPr>
              <p:cNvPr id="61" name="Freeform: Shape 60">
                <a:extLst>
                  <a:ext uri="{FF2B5EF4-FFF2-40B4-BE49-F238E27FC236}">
                    <a16:creationId xmlns:a16="http://schemas.microsoft.com/office/drawing/2014/main" id="{AF7C8859-DD71-4555-8CC0-D67594764EBE}"/>
                  </a:ext>
                </a:extLst>
              </p:cNvPr>
              <p:cNvSpPr/>
              <p:nvPr/>
            </p:nvSpPr>
            <p:spPr>
              <a:xfrm>
                <a:off x="-1428683" y="2868381"/>
                <a:ext cx="1154705" cy="1155225"/>
              </a:xfrm>
              <a:custGeom>
                <a:avLst/>
                <a:gdLst>
                  <a:gd name="connsiteX0" fmla="*/ 1154120 w 1154705"/>
                  <a:gd name="connsiteY0" fmla="*/ 1120389 h 1155225"/>
                  <a:gd name="connsiteX1" fmla="*/ 33391 w 1154705"/>
                  <a:gd name="connsiteY1" fmla="*/ 1120389 h 1155225"/>
                  <a:gd name="connsiteX2" fmla="*/ 33391 w 1154705"/>
                  <a:gd name="connsiteY2" fmla="*/ -823 h 1155225"/>
                  <a:gd name="connsiteX3" fmla="*/ -585 w 1154705"/>
                  <a:gd name="connsiteY3" fmla="*/ -823 h 1155225"/>
                  <a:gd name="connsiteX4" fmla="*/ -585 w 1154705"/>
                  <a:gd name="connsiteY4" fmla="*/ 1154402 h 1155225"/>
                  <a:gd name="connsiteX5" fmla="*/ 1154120 w 1154705"/>
                  <a:gd name="connsiteY5" fmla="*/ 1154402 h 1155225"/>
                  <a:gd name="connsiteX6" fmla="*/ 1154120 w 1154705"/>
                  <a:gd name="connsiteY6" fmla="*/ 1120389 h 11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705" h="1155225">
                    <a:moveTo>
                      <a:pt x="1154120" y="1120389"/>
                    </a:moveTo>
                    <a:lnTo>
                      <a:pt x="33391" y="1120389"/>
                    </a:lnTo>
                    <a:lnTo>
                      <a:pt x="33391" y="-823"/>
                    </a:lnTo>
                    <a:lnTo>
                      <a:pt x="-585" y="-823"/>
                    </a:lnTo>
                    <a:lnTo>
                      <a:pt x="-585" y="1154402"/>
                    </a:lnTo>
                    <a:lnTo>
                      <a:pt x="1154120" y="1154402"/>
                    </a:lnTo>
                    <a:lnTo>
                      <a:pt x="1154120" y="1120389"/>
                    </a:lnTo>
                    <a:close/>
                  </a:path>
                </a:pathLst>
              </a:custGeom>
              <a:grpFill/>
              <a:ln w="1905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1CF1275-9428-4392-8286-11233985ECC8}"/>
                  </a:ext>
                </a:extLst>
              </p:cNvPr>
              <p:cNvSpPr/>
              <p:nvPr/>
            </p:nvSpPr>
            <p:spPr>
              <a:xfrm>
                <a:off x="-545282" y="2868381"/>
                <a:ext cx="271812" cy="1019297"/>
              </a:xfrm>
              <a:custGeom>
                <a:avLst/>
                <a:gdLst>
                  <a:gd name="connsiteX0" fmla="*/ 271227 w 271812"/>
                  <a:gd name="connsiteY0" fmla="*/ -823 h 1019297"/>
                  <a:gd name="connsiteX1" fmla="*/ -585 w 271812"/>
                  <a:gd name="connsiteY1" fmla="*/ -823 h 1019297"/>
                  <a:gd name="connsiteX2" fmla="*/ -585 w 271812"/>
                  <a:gd name="connsiteY2" fmla="*/ 1018475 h 1019297"/>
                  <a:gd name="connsiteX3" fmla="*/ 271227 w 271812"/>
                  <a:gd name="connsiteY3" fmla="*/ 1018475 h 1019297"/>
                  <a:gd name="connsiteX4" fmla="*/ 237252 w 271812"/>
                  <a:gd name="connsiteY4" fmla="*/ 984524 h 1019297"/>
                  <a:gd name="connsiteX5" fmla="*/ 33391 w 271812"/>
                  <a:gd name="connsiteY5" fmla="*/ 984524 h 1019297"/>
                  <a:gd name="connsiteX6" fmla="*/ 33391 w 271812"/>
                  <a:gd name="connsiteY6" fmla="*/ 33153 h 1019297"/>
                  <a:gd name="connsiteX7" fmla="*/ 237252 w 271812"/>
                  <a:gd name="connsiteY7" fmla="*/ 33153 h 101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12" h="1019297">
                    <a:moveTo>
                      <a:pt x="271227" y="-823"/>
                    </a:moveTo>
                    <a:lnTo>
                      <a:pt x="-585" y="-823"/>
                    </a:lnTo>
                    <a:lnTo>
                      <a:pt x="-585" y="1018475"/>
                    </a:lnTo>
                    <a:lnTo>
                      <a:pt x="271227" y="1018475"/>
                    </a:lnTo>
                    <a:close/>
                    <a:moveTo>
                      <a:pt x="237252" y="984524"/>
                    </a:moveTo>
                    <a:lnTo>
                      <a:pt x="33391" y="984524"/>
                    </a:lnTo>
                    <a:lnTo>
                      <a:pt x="33391" y="33153"/>
                    </a:lnTo>
                    <a:lnTo>
                      <a:pt x="237252" y="33153"/>
                    </a:lnTo>
                    <a:close/>
                  </a:path>
                </a:pathLst>
              </a:custGeom>
              <a:grpFill/>
              <a:ln w="1905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26208E6-172A-496D-B37A-E4D20B07BF8E}"/>
                  </a:ext>
                </a:extLst>
              </p:cNvPr>
              <p:cNvSpPr/>
              <p:nvPr/>
            </p:nvSpPr>
            <p:spPr>
              <a:xfrm>
                <a:off x="-919028" y="3242127"/>
                <a:ext cx="271812" cy="645551"/>
              </a:xfrm>
              <a:custGeom>
                <a:avLst/>
                <a:gdLst>
                  <a:gd name="connsiteX0" fmla="*/ -585 w 271812"/>
                  <a:gd name="connsiteY0" fmla="*/ 644729 h 645551"/>
                  <a:gd name="connsiteX1" fmla="*/ 271227 w 271812"/>
                  <a:gd name="connsiteY1" fmla="*/ 644729 h 645551"/>
                  <a:gd name="connsiteX2" fmla="*/ 271227 w 271812"/>
                  <a:gd name="connsiteY2" fmla="*/ -823 h 645551"/>
                  <a:gd name="connsiteX3" fmla="*/ -585 w 271812"/>
                  <a:gd name="connsiteY3" fmla="*/ -823 h 645551"/>
                  <a:gd name="connsiteX4" fmla="*/ 33391 w 271812"/>
                  <a:gd name="connsiteY4" fmla="*/ 33153 h 645551"/>
                  <a:gd name="connsiteX5" fmla="*/ 237252 w 271812"/>
                  <a:gd name="connsiteY5" fmla="*/ 33153 h 645551"/>
                  <a:gd name="connsiteX6" fmla="*/ 237252 w 271812"/>
                  <a:gd name="connsiteY6" fmla="*/ 610778 h 645551"/>
                  <a:gd name="connsiteX7" fmla="*/ 33391 w 271812"/>
                  <a:gd name="connsiteY7" fmla="*/ 610778 h 64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12" h="645551">
                    <a:moveTo>
                      <a:pt x="-585" y="644729"/>
                    </a:moveTo>
                    <a:lnTo>
                      <a:pt x="271227" y="644729"/>
                    </a:lnTo>
                    <a:lnTo>
                      <a:pt x="271227" y="-823"/>
                    </a:lnTo>
                    <a:lnTo>
                      <a:pt x="-585" y="-823"/>
                    </a:lnTo>
                    <a:close/>
                    <a:moveTo>
                      <a:pt x="33391" y="33153"/>
                    </a:moveTo>
                    <a:lnTo>
                      <a:pt x="237252" y="33153"/>
                    </a:lnTo>
                    <a:lnTo>
                      <a:pt x="237252" y="610778"/>
                    </a:lnTo>
                    <a:lnTo>
                      <a:pt x="33391" y="610778"/>
                    </a:lnTo>
                    <a:close/>
                  </a:path>
                </a:pathLst>
              </a:custGeom>
              <a:grpFill/>
              <a:ln w="1905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8018C9E-C97B-416B-A4C1-81D6A85E9FCC}"/>
                  </a:ext>
                </a:extLst>
              </p:cNvPr>
              <p:cNvSpPr/>
              <p:nvPr/>
            </p:nvSpPr>
            <p:spPr>
              <a:xfrm>
                <a:off x="-1292774" y="3547921"/>
                <a:ext cx="271812" cy="339757"/>
              </a:xfrm>
              <a:custGeom>
                <a:avLst/>
                <a:gdLst>
                  <a:gd name="connsiteX0" fmla="*/ -585 w 271812"/>
                  <a:gd name="connsiteY0" fmla="*/ 338935 h 339757"/>
                  <a:gd name="connsiteX1" fmla="*/ 271227 w 271812"/>
                  <a:gd name="connsiteY1" fmla="*/ 338935 h 339757"/>
                  <a:gd name="connsiteX2" fmla="*/ 271227 w 271812"/>
                  <a:gd name="connsiteY2" fmla="*/ -823 h 339757"/>
                  <a:gd name="connsiteX3" fmla="*/ -585 w 271812"/>
                  <a:gd name="connsiteY3" fmla="*/ -823 h 339757"/>
                  <a:gd name="connsiteX4" fmla="*/ 33391 w 271812"/>
                  <a:gd name="connsiteY4" fmla="*/ 33153 h 339757"/>
                  <a:gd name="connsiteX5" fmla="*/ 237252 w 271812"/>
                  <a:gd name="connsiteY5" fmla="*/ 33153 h 339757"/>
                  <a:gd name="connsiteX6" fmla="*/ 237252 w 271812"/>
                  <a:gd name="connsiteY6" fmla="*/ 304984 h 339757"/>
                  <a:gd name="connsiteX7" fmla="*/ 33391 w 271812"/>
                  <a:gd name="connsiteY7" fmla="*/ 304984 h 33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12" h="339757">
                    <a:moveTo>
                      <a:pt x="-585" y="338935"/>
                    </a:moveTo>
                    <a:lnTo>
                      <a:pt x="271227" y="338935"/>
                    </a:lnTo>
                    <a:lnTo>
                      <a:pt x="271227" y="-823"/>
                    </a:lnTo>
                    <a:lnTo>
                      <a:pt x="-585" y="-823"/>
                    </a:lnTo>
                    <a:close/>
                    <a:moveTo>
                      <a:pt x="33391" y="33153"/>
                    </a:moveTo>
                    <a:lnTo>
                      <a:pt x="237252" y="33153"/>
                    </a:lnTo>
                    <a:lnTo>
                      <a:pt x="237252" y="304984"/>
                    </a:lnTo>
                    <a:lnTo>
                      <a:pt x="33391" y="304984"/>
                    </a:lnTo>
                    <a:close/>
                  </a:path>
                </a:pathLst>
              </a:custGeom>
              <a:grpFill/>
              <a:ln w="1905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8BFDA3B-5862-4A89-B1D1-35921E290E03}"/>
                  </a:ext>
                </a:extLst>
              </p:cNvPr>
              <p:cNvSpPr/>
              <p:nvPr/>
            </p:nvSpPr>
            <p:spPr>
              <a:xfrm>
                <a:off x="-1304787" y="2868381"/>
                <a:ext cx="555694" cy="555643"/>
              </a:xfrm>
              <a:custGeom>
                <a:avLst/>
                <a:gdLst>
                  <a:gd name="connsiteX0" fmla="*/ 23440 w 555694"/>
                  <a:gd name="connsiteY0" fmla="*/ 554821 h 555643"/>
                  <a:gd name="connsiteX1" fmla="*/ 520842 w 555694"/>
                  <a:gd name="connsiteY1" fmla="*/ 57413 h 555643"/>
                  <a:gd name="connsiteX2" fmla="*/ 521083 w 555694"/>
                  <a:gd name="connsiteY2" fmla="*/ 57419 h 555643"/>
                  <a:gd name="connsiteX3" fmla="*/ 521127 w 555694"/>
                  <a:gd name="connsiteY3" fmla="*/ 57533 h 555643"/>
                  <a:gd name="connsiteX4" fmla="*/ 521127 w 555694"/>
                  <a:gd name="connsiteY4" fmla="*/ 220026 h 555643"/>
                  <a:gd name="connsiteX5" fmla="*/ 555109 w 555694"/>
                  <a:gd name="connsiteY5" fmla="*/ 220026 h 555643"/>
                  <a:gd name="connsiteX6" fmla="*/ 555109 w 555694"/>
                  <a:gd name="connsiteY6" fmla="*/ -823 h 555643"/>
                  <a:gd name="connsiteX7" fmla="*/ 334718 w 555694"/>
                  <a:gd name="connsiteY7" fmla="*/ -823 h 555643"/>
                  <a:gd name="connsiteX8" fmla="*/ 334718 w 555694"/>
                  <a:gd name="connsiteY8" fmla="*/ 33153 h 555643"/>
                  <a:gd name="connsiteX9" fmla="*/ 496651 w 555694"/>
                  <a:gd name="connsiteY9" fmla="*/ 33153 h 555643"/>
                  <a:gd name="connsiteX10" fmla="*/ 496816 w 555694"/>
                  <a:gd name="connsiteY10" fmla="*/ 33324 h 555643"/>
                  <a:gd name="connsiteX11" fmla="*/ 496766 w 555694"/>
                  <a:gd name="connsiteY11" fmla="*/ 33445 h 555643"/>
                  <a:gd name="connsiteX12" fmla="*/ -585 w 555694"/>
                  <a:gd name="connsiteY12" fmla="*/ 530795 h 55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94" h="555643">
                    <a:moveTo>
                      <a:pt x="23440" y="554821"/>
                    </a:moveTo>
                    <a:lnTo>
                      <a:pt x="520842" y="57413"/>
                    </a:lnTo>
                    <a:cubicBezTo>
                      <a:pt x="520905" y="57349"/>
                      <a:pt x="521013" y="57349"/>
                      <a:pt x="521083" y="57419"/>
                    </a:cubicBezTo>
                    <a:cubicBezTo>
                      <a:pt x="521108" y="57451"/>
                      <a:pt x="521127" y="57489"/>
                      <a:pt x="521127" y="57533"/>
                    </a:cubicBezTo>
                    <a:lnTo>
                      <a:pt x="521127" y="220026"/>
                    </a:lnTo>
                    <a:lnTo>
                      <a:pt x="555109" y="220026"/>
                    </a:lnTo>
                    <a:lnTo>
                      <a:pt x="555109" y="-823"/>
                    </a:lnTo>
                    <a:lnTo>
                      <a:pt x="334718" y="-823"/>
                    </a:lnTo>
                    <a:lnTo>
                      <a:pt x="334718" y="33153"/>
                    </a:lnTo>
                    <a:lnTo>
                      <a:pt x="496651" y="33153"/>
                    </a:lnTo>
                    <a:cubicBezTo>
                      <a:pt x="496740" y="33159"/>
                      <a:pt x="496816" y="33235"/>
                      <a:pt x="496816" y="33324"/>
                    </a:cubicBezTo>
                    <a:cubicBezTo>
                      <a:pt x="496816" y="33368"/>
                      <a:pt x="496797" y="33413"/>
                      <a:pt x="496766" y="33445"/>
                    </a:cubicBezTo>
                    <a:lnTo>
                      <a:pt x="-585" y="530795"/>
                    </a:lnTo>
                    <a:close/>
                  </a:path>
                </a:pathLst>
              </a:custGeom>
              <a:grpFill/>
              <a:ln w="19050" cap="flat">
                <a:noFill/>
                <a:prstDash val="solid"/>
                <a:miter/>
              </a:ln>
            </p:spPr>
            <p:txBody>
              <a:bodyPr rtlCol="0" anchor="ctr"/>
              <a:lstStyle/>
              <a:p>
                <a:endParaRPr lang="en-US"/>
              </a:p>
            </p:txBody>
          </p:sp>
        </p:grpSp>
      </p:grpSp>
      <p:grpSp>
        <p:nvGrpSpPr>
          <p:cNvPr id="5" name="Group 4">
            <a:extLst>
              <a:ext uri="{FF2B5EF4-FFF2-40B4-BE49-F238E27FC236}">
                <a16:creationId xmlns:a16="http://schemas.microsoft.com/office/drawing/2014/main" id="{A41767D9-3DD7-4E18-9414-8D8BB9FE1280}"/>
              </a:ext>
            </a:extLst>
          </p:cNvPr>
          <p:cNvGrpSpPr/>
          <p:nvPr/>
        </p:nvGrpSpPr>
        <p:grpSpPr>
          <a:xfrm>
            <a:off x="5912511" y="1984344"/>
            <a:ext cx="3120374" cy="3689902"/>
            <a:chOff x="4530643" y="1601088"/>
            <a:chExt cx="3120374" cy="3689902"/>
          </a:xfrm>
        </p:grpSpPr>
        <p:sp>
          <p:nvSpPr>
            <p:cNvPr id="4" name="Rectangle 3">
              <a:extLst>
                <a:ext uri="{FF2B5EF4-FFF2-40B4-BE49-F238E27FC236}">
                  <a16:creationId xmlns:a16="http://schemas.microsoft.com/office/drawing/2014/main" id="{C0202E5D-A2A0-40BF-B8C2-2351AEF3B08F}"/>
                </a:ext>
              </a:extLst>
            </p:cNvPr>
            <p:cNvSpPr/>
            <p:nvPr/>
          </p:nvSpPr>
          <p:spPr bwMode="auto">
            <a:xfrm>
              <a:off x="4530643" y="3536664"/>
              <a:ext cx="3120374" cy="17543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6600" spc="-50" noProof="0">
                  <a:ln w="3175">
                    <a:noFill/>
                  </a:ln>
                  <a:solidFill>
                    <a:srgbClr val="243A5E"/>
                  </a:solidFill>
                  <a:latin typeface="Segoe UI Semibold"/>
                  <a:cs typeface="Segoe UI" pitchFamily="34" charset="0"/>
                </a:rPr>
                <a:t>98%</a:t>
              </a:r>
              <a:endParaRPr kumimoji="0" lang="en-US" sz="6600" b="0" i="0" u="none" strike="noStrike" kern="1200" cap="none" spc="-50" normalizeH="0" baseline="0" noProof="0">
                <a:ln w="3175">
                  <a:noFill/>
                </a:ln>
                <a:solidFill>
                  <a:srgbClr val="D83B01"/>
                </a:solidFill>
                <a:effectLst/>
                <a:uLnTx/>
                <a:uFillTx/>
                <a:latin typeface="Segoe UI Semibold"/>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800">
                  <a:solidFill>
                    <a:srgbClr val="2F2F2F"/>
                  </a:solidFill>
                  <a:latin typeface="Segoe UI Light"/>
                  <a:cs typeface="Segoe UI Semilight" panose="020B0402040204020203" pitchFamily="34" charset="0"/>
                </a:rPr>
                <a:t>Tenants have guest access enabled</a:t>
              </a:r>
            </a:p>
          </p:txBody>
        </p:sp>
        <p:pic>
          <p:nvPicPr>
            <p:cNvPr id="67" name="Graphic 66">
              <a:extLst>
                <a:ext uri="{FF2B5EF4-FFF2-40B4-BE49-F238E27FC236}">
                  <a16:creationId xmlns:a16="http://schemas.microsoft.com/office/drawing/2014/main" id="{1D9DD16B-7E77-4E62-BE49-B4B3261C5AE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41934" y="1601088"/>
              <a:ext cx="1644272" cy="1644272"/>
            </a:xfrm>
            <a:prstGeom prst="rect">
              <a:avLst/>
            </a:prstGeom>
          </p:spPr>
        </p:pic>
      </p:grpSp>
      <p:grpSp>
        <p:nvGrpSpPr>
          <p:cNvPr id="3" name="Group 2">
            <a:extLst>
              <a:ext uri="{FF2B5EF4-FFF2-40B4-BE49-F238E27FC236}">
                <a16:creationId xmlns:a16="http://schemas.microsoft.com/office/drawing/2014/main" id="{657B315B-9260-40D5-84D7-6C228F818CAF}"/>
              </a:ext>
            </a:extLst>
          </p:cNvPr>
          <p:cNvGrpSpPr/>
          <p:nvPr/>
        </p:nvGrpSpPr>
        <p:grpSpPr>
          <a:xfrm>
            <a:off x="481047" y="2001164"/>
            <a:ext cx="2797917" cy="3945964"/>
            <a:chOff x="1098888" y="1622024"/>
            <a:chExt cx="2797917" cy="3945964"/>
          </a:xfrm>
        </p:grpSpPr>
        <p:sp>
          <p:nvSpPr>
            <p:cNvPr id="20" name="Rectangle 19">
              <a:extLst>
                <a:ext uri="{FF2B5EF4-FFF2-40B4-BE49-F238E27FC236}">
                  <a16:creationId xmlns:a16="http://schemas.microsoft.com/office/drawing/2014/main" id="{339B5596-FA7C-4EE6-9447-5325A58B65EF}"/>
                </a:ext>
              </a:extLst>
            </p:cNvPr>
            <p:cNvSpPr/>
            <p:nvPr/>
          </p:nvSpPr>
          <p:spPr bwMode="auto">
            <a:xfrm>
              <a:off x="1098888" y="3536663"/>
              <a:ext cx="2797917" cy="20313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6600" spc="-50">
                  <a:ln w="3175">
                    <a:noFill/>
                  </a:ln>
                  <a:solidFill>
                    <a:srgbClr val="243A5E"/>
                  </a:solidFill>
                  <a:latin typeface="Segoe UI Semibold"/>
                  <a:cs typeface="Segoe UI" pitchFamily="34" charset="0"/>
                </a:rPr>
                <a:t>30M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800">
                  <a:solidFill>
                    <a:srgbClr val="2F2F2F"/>
                  </a:solidFill>
                  <a:latin typeface="Segoe UI Light"/>
                  <a:cs typeface="Segoe UI Semilight" panose="020B0402040204020203" pitchFamily="34" charset="0"/>
                </a:rPr>
                <a:t>Guests provisioned through Microsoft 365 Groups</a:t>
              </a:r>
            </a:p>
          </p:txBody>
        </p:sp>
        <p:pic>
          <p:nvPicPr>
            <p:cNvPr id="69" name="Graphic 68">
              <a:extLst>
                <a:ext uri="{FF2B5EF4-FFF2-40B4-BE49-F238E27FC236}">
                  <a16:creationId xmlns:a16="http://schemas.microsoft.com/office/drawing/2014/main" id="{3FEB9668-FBFB-4092-AEB3-43B8DBD1E95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89472" y="1622024"/>
              <a:ext cx="1596066" cy="1602400"/>
            </a:xfrm>
            <a:prstGeom prst="rect">
              <a:avLst/>
            </a:prstGeom>
          </p:spPr>
        </p:pic>
      </p:grpSp>
      <p:grpSp>
        <p:nvGrpSpPr>
          <p:cNvPr id="17" name="Group 16">
            <a:extLst>
              <a:ext uri="{FF2B5EF4-FFF2-40B4-BE49-F238E27FC236}">
                <a16:creationId xmlns:a16="http://schemas.microsoft.com/office/drawing/2014/main" id="{6CBD60B3-DECC-4DDC-A95A-B03E5C65CBDF}"/>
              </a:ext>
            </a:extLst>
          </p:cNvPr>
          <p:cNvGrpSpPr/>
          <p:nvPr/>
        </p:nvGrpSpPr>
        <p:grpSpPr>
          <a:xfrm>
            <a:off x="3035550" y="1984344"/>
            <a:ext cx="3120374" cy="3689902"/>
            <a:chOff x="4530643" y="1601088"/>
            <a:chExt cx="3120374" cy="3689902"/>
          </a:xfrm>
        </p:grpSpPr>
        <p:sp>
          <p:nvSpPr>
            <p:cNvPr id="18" name="Rectangle 17">
              <a:extLst>
                <a:ext uri="{FF2B5EF4-FFF2-40B4-BE49-F238E27FC236}">
                  <a16:creationId xmlns:a16="http://schemas.microsoft.com/office/drawing/2014/main" id="{E3281862-D599-4A24-A890-257744B18AF2}"/>
                </a:ext>
              </a:extLst>
            </p:cNvPr>
            <p:cNvSpPr/>
            <p:nvPr/>
          </p:nvSpPr>
          <p:spPr bwMode="auto">
            <a:xfrm>
              <a:off x="4530643" y="3536664"/>
              <a:ext cx="3120374" cy="17543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50" normalizeH="0" baseline="0">
                  <a:ln w="3175">
                    <a:noFill/>
                  </a:ln>
                  <a:solidFill>
                    <a:srgbClr val="243A5E"/>
                  </a:solidFill>
                  <a:effectLst/>
                  <a:uLnTx/>
                  <a:uFillTx/>
                  <a:latin typeface="Segoe UI Semibold"/>
                  <a:ea typeface="+mn-ea"/>
                  <a:cs typeface="Segoe UI" pitchFamily="34" charset="0"/>
                </a:rPr>
                <a:t>7.5M</a:t>
              </a:r>
              <a:endParaRPr kumimoji="0" lang="en-US" sz="6600" b="0" i="0" u="none" strike="noStrike" kern="1200" cap="none" spc="-50" normalizeH="0" baseline="0" noProof="0">
                <a:ln w="3175">
                  <a:noFill/>
                </a:ln>
                <a:solidFill>
                  <a:srgbClr val="D83B01"/>
                </a:solidFill>
                <a:effectLst/>
                <a:uLnTx/>
                <a:uFillTx/>
                <a:latin typeface="Segoe UI Semibold"/>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800">
                  <a:solidFill>
                    <a:srgbClr val="2F2F2F"/>
                  </a:solidFill>
                  <a:latin typeface="Segoe UI Light"/>
                  <a:cs typeface="Segoe UI Semilight" panose="020B0402040204020203" pitchFamily="34" charset="0"/>
                </a:rPr>
                <a:t>Active guests through Microsoft 365 Groups</a:t>
              </a:r>
            </a:p>
          </p:txBody>
        </p:sp>
        <p:pic>
          <p:nvPicPr>
            <p:cNvPr id="19" name="Graphic 18">
              <a:extLst>
                <a:ext uri="{FF2B5EF4-FFF2-40B4-BE49-F238E27FC236}">
                  <a16:creationId xmlns:a16="http://schemas.microsoft.com/office/drawing/2014/main" id="{495B54E6-AAD4-47DB-AA31-4D3B25C606C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30783" y="1601088"/>
              <a:ext cx="1644272" cy="1644272"/>
            </a:xfrm>
            <a:prstGeom prst="rect">
              <a:avLst/>
            </a:prstGeom>
          </p:spPr>
        </p:pic>
      </p:grpSp>
    </p:spTree>
    <p:extLst>
      <p:ext uri="{BB962C8B-B14F-4D97-AF65-F5344CB8AC3E}">
        <p14:creationId xmlns:p14="http://schemas.microsoft.com/office/powerpoint/2010/main" val="125469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5C94-955F-4373-8C6A-828B7ABFB4E5}"/>
              </a:ext>
            </a:extLst>
          </p:cNvPr>
          <p:cNvSpPr>
            <a:spLocks noGrp="1"/>
          </p:cNvSpPr>
          <p:nvPr>
            <p:ph type="title"/>
          </p:nvPr>
        </p:nvSpPr>
        <p:spPr/>
        <p:txBody>
          <a:bodyPr/>
          <a:lstStyle/>
          <a:p>
            <a:r>
              <a:rPr lang="en-US">
                <a:gradFill>
                  <a:gsLst>
                    <a:gs pos="1250">
                      <a:schemeClr val="tx1"/>
                    </a:gs>
                    <a:gs pos="100000">
                      <a:schemeClr val="tx1"/>
                    </a:gs>
                  </a:gsLst>
                  <a:lin ang="5400000" scaled="0"/>
                </a:gradFill>
              </a:rPr>
              <a:t>Guest management – A balancing act</a:t>
            </a:r>
          </a:p>
        </p:txBody>
      </p:sp>
      <p:sp>
        <p:nvSpPr>
          <p:cNvPr id="6" name="Google Shape;1696;p196">
            <a:extLst>
              <a:ext uri="{FF2B5EF4-FFF2-40B4-BE49-F238E27FC236}">
                <a16:creationId xmlns:a16="http://schemas.microsoft.com/office/drawing/2014/main" id="{AAD7659A-B5DD-4DBA-B45A-FA2D40E9F31B}"/>
              </a:ext>
            </a:extLst>
          </p:cNvPr>
          <p:cNvSpPr txBox="1"/>
          <p:nvPr/>
        </p:nvSpPr>
        <p:spPr>
          <a:xfrm>
            <a:off x="1350353" y="3873734"/>
            <a:ext cx="3108960" cy="25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2F2F2F"/>
                </a:solidFill>
                <a:latin typeface="Segoe UI Light"/>
                <a:cs typeface="Segoe UI Semilight" panose="020B0402040204020203" pitchFamily="34" charset="0"/>
              </a:rPr>
              <a:t>Prevent Unauthorized Access </a:t>
            </a:r>
            <a:endParaRPr sz="1800">
              <a:solidFill>
                <a:srgbClr val="2F2F2F"/>
              </a:solidFill>
              <a:latin typeface="Segoe UI Light"/>
              <a:cs typeface="Segoe UI Semilight" panose="020B0402040204020203" pitchFamily="34" charset="0"/>
            </a:endParaRPr>
          </a:p>
        </p:txBody>
      </p:sp>
      <p:sp>
        <p:nvSpPr>
          <p:cNvPr id="7" name="Google Shape;1697;p196">
            <a:extLst>
              <a:ext uri="{FF2B5EF4-FFF2-40B4-BE49-F238E27FC236}">
                <a16:creationId xmlns:a16="http://schemas.microsoft.com/office/drawing/2014/main" id="{29FF0CD3-6AB0-4C94-9DE8-9D063F77B404}"/>
              </a:ext>
            </a:extLst>
          </p:cNvPr>
          <p:cNvSpPr/>
          <p:nvPr/>
        </p:nvSpPr>
        <p:spPr>
          <a:xfrm rot="8100000">
            <a:off x="5717724" y="5229565"/>
            <a:ext cx="882045" cy="882045"/>
          </a:xfrm>
          <a:prstGeom prst="rtTriangle">
            <a:avLst/>
          </a:prstGeom>
          <a:no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698;p196">
            <a:extLst>
              <a:ext uri="{FF2B5EF4-FFF2-40B4-BE49-F238E27FC236}">
                <a16:creationId xmlns:a16="http://schemas.microsoft.com/office/drawing/2014/main" id="{1E3A4040-3140-438A-827D-9579D0CE3A99}"/>
              </a:ext>
            </a:extLst>
          </p:cNvPr>
          <p:cNvCxnSpPr>
            <a:cxnSpLocks/>
          </p:cNvCxnSpPr>
          <p:nvPr/>
        </p:nvCxnSpPr>
        <p:spPr>
          <a:xfrm>
            <a:off x="3712728" y="4335862"/>
            <a:ext cx="5112600" cy="1369800"/>
          </a:xfrm>
          <a:prstGeom prst="straightConnector1">
            <a:avLst/>
          </a:prstGeom>
          <a:noFill/>
          <a:ln w="28575" cap="flat" cmpd="sng">
            <a:solidFill>
              <a:srgbClr val="666666"/>
            </a:solidFill>
            <a:prstDash val="solid"/>
            <a:round/>
            <a:headEnd type="none" w="med" len="med"/>
            <a:tailEnd type="none" w="med" len="med"/>
          </a:ln>
        </p:spPr>
      </p:cxnSp>
      <p:cxnSp>
        <p:nvCxnSpPr>
          <p:cNvPr id="9" name="Google Shape;1699;p196">
            <a:extLst>
              <a:ext uri="{FF2B5EF4-FFF2-40B4-BE49-F238E27FC236}">
                <a16:creationId xmlns:a16="http://schemas.microsoft.com/office/drawing/2014/main" id="{C52C199B-D645-409F-B1E2-B351C7E0CF37}"/>
              </a:ext>
            </a:extLst>
          </p:cNvPr>
          <p:cNvCxnSpPr/>
          <p:nvPr/>
        </p:nvCxnSpPr>
        <p:spPr>
          <a:xfrm rot="10800000">
            <a:off x="2142528" y="4337087"/>
            <a:ext cx="1584300" cy="0"/>
          </a:xfrm>
          <a:prstGeom prst="straightConnector1">
            <a:avLst/>
          </a:prstGeom>
          <a:noFill/>
          <a:ln w="28575" cap="flat" cmpd="sng">
            <a:solidFill>
              <a:srgbClr val="666666"/>
            </a:solidFill>
            <a:prstDash val="solid"/>
            <a:round/>
            <a:headEnd type="none" w="med" len="med"/>
            <a:tailEnd type="none" w="med" len="med"/>
          </a:ln>
        </p:spPr>
      </p:cxnSp>
      <p:cxnSp>
        <p:nvCxnSpPr>
          <p:cNvPr id="10" name="Google Shape;1700;p196">
            <a:extLst>
              <a:ext uri="{FF2B5EF4-FFF2-40B4-BE49-F238E27FC236}">
                <a16:creationId xmlns:a16="http://schemas.microsoft.com/office/drawing/2014/main" id="{FC3B007E-9050-48D2-82A7-024FB721A3AA}"/>
              </a:ext>
            </a:extLst>
          </p:cNvPr>
          <p:cNvCxnSpPr/>
          <p:nvPr/>
        </p:nvCxnSpPr>
        <p:spPr>
          <a:xfrm rot="10800000">
            <a:off x="8825328" y="5705662"/>
            <a:ext cx="1584300" cy="0"/>
          </a:xfrm>
          <a:prstGeom prst="straightConnector1">
            <a:avLst/>
          </a:prstGeom>
          <a:noFill/>
          <a:ln w="28575" cap="flat" cmpd="sng">
            <a:solidFill>
              <a:srgbClr val="666666"/>
            </a:solidFill>
            <a:prstDash val="solid"/>
            <a:round/>
            <a:headEnd type="none" w="med" len="med"/>
            <a:tailEnd type="none" w="med" len="med"/>
          </a:ln>
        </p:spPr>
      </p:cxnSp>
      <p:sp>
        <p:nvSpPr>
          <p:cNvPr id="11" name="Google Shape;1701;p196">
            <a:extLst>
              <a:ext uri="{FF2B5EF4-FFF2-40B4-BE49-F238E27FC236}">
                <a16:creationId xmlns:a16="http://schemas.microsoft.com/office/drawing/2014/main" id="{EFCA6818-316F-4708-A7B8-34214DA78787}"/>
              </a:ext>
            </a:extLst>
          </p:cNvPr>
          <p:cNvSpPr txBox="1"/>
          <p:nvPr/>
        </p:nvSpPr>
        <p:spPr>
          <a:xfrm>
            <a:off x="8485703" y="4968273"/>
            <a:ext cx="2135400" cy="253800"/>
          </a:xfrm>
          <a:prstGeom prst="rect">
            <a:avLst/>
          </a:prstGeom>
          <a:noFill/>
          <a:ln>
            <a:noFill/>
          </a:ln>
        </p:spPr>
        <p:txBody>
          <a:bodyPr spcFirstLastPara="1" wrap="square" lIns="91425" tIns="91425" rIns="91425" bIns="91425" anchor="t" anchorCtr="0">
            <a:noAutofit/>
          </a:bodyPr>
          <a:lstStyle/>
          <a:p>
            <a:pPr algn="ctr"/>
            <a:r>
              <a:rPr lang="en-US" sz="1800">
                <a:solidFill>
                  <a:srgbClr val="2F2F2F"/>
                </a:solidFill>
                <a:latin typeface="Segoe UI Light"/>
                <a:cs typeface="Segoe UI Semilight" panose="020B0402040204020203" pitchFamily="34" charset="0"/>
              </a:rPr>
              <a:t>Unfettered Collaboration</a:t>
            </a:r>
            <a:endParaRPr sz="1800">
              <a:solidFill>
                <a:srgbClr val="2F2F2F"/>
              </a:solidFill>
              <a:latin typeface="Segoe UI Light"/>
              <a:cs typeface="Segoe UI Semilight" panose="020B0402040204020203" pitchFamily="34" charset="0"/>
            </a:endParaRPr>
          </a:p>
        </p:txBody>
      </p:sp>
      <p:sp>
        <p:nvSpPr>
          <p:cNvPr id="13" name="Google Shape;1703;p196">
            <a:extLst>
              <a:ext uri="{FF2B5EF4-FFF2-40B4-BE49-F238E27FC236}">
                <a16:creationId xmlns:a16="http://schemas.microsoft.com/office/drawing/2014/main" id="{8CAAFDD8-AEFF-43F3-BD31-22A2B7137E7A}"/>
              </a:ext>
            </a:extLst>
          </p:cNvPr>
          <p:cNvSpPr txBox="1"/>
          <p:nvPr/>
        </p:nvSpPr>
        <p:spPr>
          <a:xfrm>
            <a:off x="4385361" y="2489340"/>
            <a:ext cx="3546784" cy="31589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2F2F2F"/>
                </a:solidFill>
                <a:latin typeface="Segoe UI Light"/>
                <a:cs typeface="Segoe UI Semilight" panose="020B0402040204020203" pitchFamily="34" charset="0"/>
              </a:rPr>
              <a:t>Information Asymmetry</a:t>
            </a:r>
          </a:p>
          <a:p>
            <a:pPr marL="0" lvl="0" indent="0" algn="ctr" rtl="0">
              <a:spcBef>
                <a:spcPts val="0"/>
              </a:spcBef>
              <a:spcAft>
                <a:spcPts val="0"/>
              </a:spcAft>
              <a:buNone/>
            </a:pPr>
            <a:r>
              <a:rPr lang="en-US" sz="1800">
                <a:solidFill>
                  <a:srgbClr val="2F2F2F"/>
                </a:solidFill>
                <a:latin typeface="Segoe UI Light"/>
                <a:cs typeface="Segoe UI Semilight" panose="020B0402040204020203" pitchFamily="34" charset="0"/>
              </a:rPr>
              <a:t>Administrators do not know which external user activity is legit</a:t>
            </a:r>
          </a:p>
        </p:txBody>
      </p:sp>
      <p:sp>
        <p:nvSpPr>
          <p:cNvPr id="49" name="Data &amp; AI" title="Icon of several circles connected to eachother by lines">
            <a:extLst>
              <a:ext uri="{FF2B5EF4-FFF2-40B4-BE49-F238E27FC236}">
                <a16:creationId xmlns:a16="http://schemas.microsoft.com/office/drawing/2014/main" id="{4CD71665-4B59-4A4A-988B-E8BA60B5972E}"/>
              </a:ext>
            </a:extLst>
          </p:cNvPr>
          <p:cNvSpPr>
            <a:spLocks noChangeAspect="1" noEditPoints="1"/>
          </p:cNvSpPr>
          <p:nvPr/>
        </p:nvSpPr>
        <p:spPr bwMode="auto">
          <a:xfrm>
            <a:off x="5745696" y="1682699"/>
            <a:ext cx="826100" cy="66055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chemeClr val="bg1"/>
          </a:solidFill>
          <a:ln w="28575" cap="flat">
            <a:solidFill>
              <a:srgbClr val="0078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Segoe UI"/>
            </a:endParaRPr>
          </a:p>
        </p:txBody>
      </p:sp>
      <p:pic>
        <p:nvPicPr>
          <p:cNvPr id="17" name="Graphic 16" descr="No sign">
            <a:extLst>
              <a:ext uri="{FF2B5EF4-FFF2-40B4-BE49-F238E27FC236}">
                <a16:creationId xmlns:a16="http://schemas.microsoft.com/office/drawing/2014/main" id="{E82CA54F-053C-48C1-937B-1530DFE10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7477" y="2837151"/>
            <a:ext cx="914400" cy="914400"/>
          </a:xfrm>
          <a:prstGeom prst="rect">
            <a:avLst/>
          </a:prstGeom>
        </p:spPr>
      </p:pic>
      <p:pic>
        <p:nvPicPr>
          <p:cNvPr id="28" name="Graphic 27" descr="Group success">
            <a:extLst>
              <a:ext uri="{FF2B5EF4-FFF2-40B4-BE49-F238E27FC236}">
                <a16:creationId xmlns:a16="http://schemas.microsoft.com/office/drawing/2014/main" id="{46A60955-6E97-4265-A408-9EA0CA70F6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23220" y="3883953"/>
            <a:ext cx="1060365" cy="1060365"/>
          </a:xfrm>
          <a:prstGeom prst="rect">
            <a:avLst/>
          </a:prstGeom>
        </p:spPr>
      </p:pic>
    </p:spTree>
    <p:extLst>
      <p:ext uri="{BB962C8B-B14F-4D97-AF65-F5344CB8AC3E}">
        <p14:creationId xmlns:p14="http://schemas.microsoft.com/office/powerpoint/2010/main" val="35826139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1881;p202">
            <a:extLst>
              <a:ext uri="{FF2B5EF4-FFF2-40B4-BE49-F238E27FC236}">
                <a16:creationId xmlns:a16="http://schemas.microsoft.com/office/drawing/2014/main" id="{364A98C6-F048-461F-B800-D3917A13602A}"/>
              </a:ext>
            </a:extLst>
          </p:cNvPr>
          <p:cNvSpPr txBox="1">
            <a:spLocks noChangeAspect="1"/>
          </p:cNvSpPr>
          <p:nvPr/>
        </p:nvSpPr>
        <p:spPr>
          <a:xfrm rot="-5400000">
            <a:off x="-955498" y="3153189"/>
            <a:ext cx="3362000" cy="274478"/>
          </a:xfrm>
          <a:prstGeom prst="rect">
            <a:avLst/>
          </a:prstGeom>
          <a:noFill/>
          <a:ln>
            <a:noFill/>
          </a:ln>
        </p:spPr>
        <p:txBody>
          <a:bodyPr spcFirstLastPara="1" wrap="square" lIns="91425" tIns="45700" rIns="91425" bIns="45700" anchor="t" anchorCtr="0">
            <a:noAutofit/>
          </a:bodyPr>
          <a:lstStyle/>
          <a:p>
            <a:pPr algn="r"/>
            <a:r>
              <a:rPr lang="en-US" sz="1400" b="1" kern="0">
                <a:latin typeface="Segoe UI Semibold" charset="0"/>
                <a:cs typeface="Segoe UI Semibold" charset="0"/>
                <a:sym typeface="Lato"/>
              </a:rPr>
              <a:t>Productivity</a:t>
            </a:r>
            <a:endParaRPr sz="1400" b="1" kern="0">
              <a:latin typeface="Segoe UI Semibold" charset="0"/>
              <a:cs typeface="Segoe UI Semibold" charset="0"/>
              <a:sym typeface="Lato"/>
            </a:endParaRPr>
          </a:p>
        </p:txBody>
      </p:sp>
      <p:grpSp>
        <p:nvGrpSpPr>
          <p:cNvPr id="17" name="Group 16">
            <a:extLst>
              <a:ext uri="{FF2B5EF4-FFF2-40B4-BE49-F238E27FC236}">
                <a16:creationId xmlns:a16="http://schemas.microsoft.com/office/drawing/2014/main" id="{7AD3C5DA-6B8F-4379-B39D-08D2C5F3D030}"/>
              </a:ext>
            </a:extLst>
          </p:cNvPr>
          <p:cNvGrpSpPr/>
          <p:nvPr/>
        </p:nvGrpSpPr>
        <p:grpSpPr>
          <a:xfrm>
            <a:off x="947674" y="1427900"/>
            <a:ext cx="8873587" cy="5088647"/>
            <a:chOff x="1207676" y="2051038"/>
            <a:chExt cx="8873587" cy="4288930"/>
          </a:xfrm>
        </p:grpSpPr>
        <p:cxnSp>
          <p:nvCxnSpPr>
            <p:cNvPr id="35" name="Google Shape;1882;p202">
              <a:extLst>
                <a:ext uri="{FF2B5EF4-FFF2-40B4-BE49-F238E27FC236}">
                  <a16:creationId xmlns:a16="http://schemas.microsoft.com/office/drawing/2014/main" id="{7A98E2D9-9761-463E-B1B7-9FCBF50A2EDE}"/>
                </a:ext>
              </a:extLst>
            </p:cNvPr>
            <p:cNvCxnSpPr>
              <a:cxnSpLocks noChangeAspect="1"/>
            </p:cNvCxnSpPr>
            <p:nvPr/>
          </p:nvCxnSpPr>
          <p:spPr>
            <a:xfrm rot="10800000">
              <a:off x="1216913" y="2051038"/>
              <a:ext cx="0" cy="4286155"/>
            </a:xfrm>
            <a:prstGeom prst="straightConnector1">
              <a:avLst/>
            </a:prstGeom>
            <a:noFill/>
            <a:ln w="31750" cap="flat" cmpd="sng">
              <a:solidFill>
                <a:srgbClr val="000000"/>
              </a:solidFill>
              <a:prstDash val="solid"/>
              <a:round/>
              <a:headEnd type="none" w="sm" len="sm"/>
              <a:tailEnd type="triangle" w="med" len="med"/>
            </a:ln>
          </p:spPr>
        </p:cxnSp>
        <p:cxnSp>
          <p:nvCxnSpPr>
            <p:cNvPr id="36" name="Google Shape;1883;p202">
              <a:extLst>
                <a:ext uri="{FF2B5EF4-FFF2-40B4-BE49-F238E27FC236}">
                  <a16:creationId xmlns:a16="http://schemas.microsoft.com/office/drawing/2014/main" id="{647DD4D9-7482-44D1-94AE-3AA352913821}"/>
                </a:ext>
              </a:extLst>
            </p:cNvPr>
            <p:cNvCxnSpPr>
              <a:cxnSpLocks noChangeAspect="1"/>
            </p:cNvCxnSpPr>
            <p:nvPr/>
          </p:nvCxnSpPr>
          <p:spPr>
            <a:xfrm rot="10800000" flipH="1">
              <a:off x="1207676" y="6318020"/>
              <a:ext cx="8873587" cy="21948"/>
            </a:xfrm>
            <a:prstGeom prst="straightConnector1">
              <a:avLst/>
            </a:prstGeom>
            <a:noFill/>
            <a:ln w="34925" cap="flat" cmpd="sng">
              <a:solidFill>
                <a:srgbClr val="000000"/>
              </a:solidFill>
              <a:prstDash val="solid"/>
              <a:round/>
              <a:headEnd type="none" w="sm" len="sm"/>
              <a:tailEnd type="triangle" w="med" len="med"/>
            </a:ln>
          </p:spPr>
        </p:cxnSp>
      </p:grpSp>
      <p:sp>
        <p:nvSpPr>
          <p:cNvPr id="37" name="Google Shape;1884;p202">
            <a:extLst>
              <a:ext uri="{FF2B5EF4-FFF2-40B4-BE49-F238E27FC236}">
                <a16:creationId xmlns:a16="http://schemas.microsoft.com/office/drawing/2014/main" id="{45A55A39-FDD8-41AF-A46F-30ADF354B56E}"/>
              </a:ext>
            </a:extLst>
          </p:cNvPr>
          <p:cNvSpPr txBox="1">
            <a:spLocks noChangeAspect="1"/>
          </p:cNvSpPr>
          <p:nvPr/>
        </p:nvSpPr>
        <p:spPr>
          <a:xfrm>
            <a:off x="6639592" y="6140659"/>
            <a:ext cx="3029164" cy="33560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b="1" kern="0">
                <a:latin typeface="Segoe UI Semibold" charset="0"/>
                <a:cs typeface="Segoe UI Semibold" charset="0"/>
                <a:sym typeface="Lato"/>
              </a:rPr>
              <a:t>Guest Governance</a:t>
            </a:r>
            <a:endParaRPr sz="1400" b="1" kern="0">
              <a:latin typeface="Segoe UI Semibold" charset="0"/>
              <a:cs typeface="Segoe UI Semibold" charset="0"/>
              <a:sym typeface="Lato"/>
            </a:endParaRPr>
          </a:p>
        </p:txBody>
      </p:sp>
      <p:grpSp>
        <p:nvGrpSpPr>
          <p:cNvPr id="38" name="Google Shape;1885;p202">
            <a:extLst>
              <a:ext uri="{FF2B5EF4-FFF2-40B4-BE49-F238E27FC236}">
                <a16:creationId xmlns:a16="http://schemas.microsoft.com/office/drawing/2014/main" id="{0E95DED3-A42B-405A-9ED2-664E65870331}"/>
              </a:ext>
            </a:extLst>
          </p:cNvPr>
          <p:cNvGrpSpPr>
            <a:grpSpLocks noChangeAspect="1"/>
          </p:cNvGrpSpPr>
          <p:nvPr/>
        </p:nvGrpSpPr>
        <p:grpSpPr>
          <a:xfrm>
            <a:off x="1557008" y="5475280"/>
            <a:ext cx="3186476" cy="633183"/>
            <a:chOff x="2235025" y="3980325"/>
            <a:chExt cx="2395570" cy="476022"/>
          </a:xfrm>
        </p:grpSpPr>
        <p:sp>
          <p:nvSpPr>
            <p:cNvPr id="39" name="Google Shape;1886;p202">
              <a:extLst>
                <a:ext uri="{FF2B5EF4-FFF2-40B4-BE49-F238E27FC236}">
                  <a16:creationId xmlns:a16="http://schemas.microsoft.com/office/drawing/2014/main" id="{BDA1ED57-7FF1-4AF3-A23D-BE0E3EC77D3C}"/>
                </a:ext>
              </a:extLst>
            </p:cNvPr>
            <p:cNvSpPr txBox="1"/>
            <p:nvPr/>
          </p:nvSpPr>
          <p:spPr>
            <a:xfrm>
              <a:off x="2773931" y="4179447"/>
              <a:ext cx="1856664"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mj-lt"/>
                  <a:ea typeface="Lato"/>
                  <a:cs typeface="Lato"/>
                  <a:sym typeface="Lato"/>
                </a:rPr>
                <a:t>Exploration</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ym typeface="Roboto"/>
                </a:rPr>
                <a:t>Review External Collaboration Concepts</a:t>
              </a:r>
              <a:endParaRPr kumimoji="0" lang="en-US" sz="1100" b="0" i="0" u="none" strike="noStrike" kern="1200" cap="none" spc="0" normalizeH="0" baseline="0" noProof="0">
                <a:ln>
                  <a:noFill/>
                </a:ln>
                <a:effectLst/>
                <a:uLnTx/>
                <a:uFillTx/>
                <a:sym typeface="Roboto"/>
              </a:endParaRPr>
            </a:p>
          </p:txBody>
        </p:sp>
        <p:sp>
          <p:nvSpPr>
            <p:cNvPr id="40" name="Google Shape;1887;p202">
              <a:extLst>
                <a:ext uri="{FF2B5EF4-FFF2-40B4-BE49-F238E27FC236}">
                  <a16:creationId xmlns:a16="http://schemas.microsoft.com/office/drawing/2014/main" id="{1F90D20F-67E9-4AF2-A872-7C82C7A9393C}"/>
                </a:ext>
              </a:extLst>
            </p:cNvPr>
            <p:cNvSpPr/>
            <p:nvPr/>
          </p:nvSpPr>
          <p:spPr>
            <a:xfrm>
              <a:off x="2235025" y="3980325"/>
              <a:ext cx="474300" cy="461700"/>
            </a:xfrm>
            <a:prstGeom prst="ellipse">
              <a:avLst/>
            </a:prstGeom>
            <a:solidFill>
              <a:srgbClr val="599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759;p230">
            <a:extLst>
              <a:ext uri="{FF2B5EF4-FFF2-40B4-BE49-F238E27FC236}">
                <a16:creationId xmlns:a16="http://schemas.microsoft.com/office/drawing/2014/main" id="{5A4072F9-7024-4BD5-A839-CB3E3E70376A}"/>
              </a:ext>
            </a:extLst>
          </p:cNvPr>
          <p:cNvGrpSpPr/>
          <p:nvPr/>
        </p:nvGrpSpPr>
        <p:grpSpPr>
          <a:xfrm>
            <a:off x="4983344" y="1233708"/>
            <a:ext cx="2416100" cy="924600"/>
            <a:chOff x="872638" y="1242975"/>
            <a:chExt cx="2416100" cy="924600"/>
          </a:xfrm>
        </p:grpSpPr>
        <p:cxnSp>
          <p:nvCxnSpPr>
            <p:cNvPr id="116" name="Google Shape;1760;p230">
              <a:extLst>
                <a:ext uri="{FF2B5EF4-FFF2-40B4-BE49-F238E27FC236}">
                  <a16:creationId xmlns:a16="http://schemas.microsoft.com/office/drawing/2014/main" id="{32C3A034-CB2B-4857-B20C-C668BB888974}"/>
                </a:ext>
              </a:extLst>
            </p:cNvPr>
            <p:cNvCxnSpPr>
              <a:cxnSpLocks/>
            </p:cNvCxnSpPr>
            <p:nvPr/>
          </p:nvCxnSpPr>
          <p:spPr>
            <a:xfrm flipH="1">
              <a:off x="2642013" y="1654113"/>
              <a:ext cx="646725" cy="0"/>
            </a:xfrm>
            <a:prstGeom prst="straightConnector1">
              <a:avLst/>
            </a:prstGeom>
            <a:noFill/>
            <a:ln w="9525" cap="flat" cmpd="sng">
              <a:solidFill>
                <a:schemeClr val="bg2">
                  <a:lumMod val="75000"/>
                </a:schemeClr>
              </a:solidFill>
              <a:prstDash val="solid"/>
              <a:round/>
              <a:headEnd type="none" w="sm" len="sm"/>
              <a:tailEnd type="oval" w="med" len="med"/>
            </a:ln>
          </p:spPr>
        </p:cxnSp>
        <p:sp>
          <p:nvSpPr>
            <p:cNvPr id="117" name="Google Shape;1761;p230">
              <a:extLst>
                <a:ext uri="{FF2B5EF4-FFF2-40B4-BE49-F238E27FC236}">
                  <a16:creationId xmlns:a16="http://schemas.microsoft.com/office/drawing/2014/main" id="{1AF1B222-EEE1-47F0-8D80-AF26D98ED145}"/>
                </a:ext>
              </a:extLst>
            </p:cNvPr>
            <p:cNvSpPr txBox="1"/>
            <p:nvPr/>
          </p:nvSpPr>
          <p:spPr>
            <a:xfrm>
              <a:off x="872638" y="1242975"/>
              <a:ext cx="1613295"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a:latin typeface="+mj-lt"/>
                  <a:ea typeface="Roboto"/>
                  <a:cs typeface="Roboto"/>
                  <a:sym typeface="Roboto"/>
                </a:rPr>
                <a:t>Enable Guest Access at Groups/ Apps/ Tenant level</a:t>
              </a:r>
              <a:endParaRPr sz="1200" b="1">
                <a:latin typeface="+mj-lt"/>
                <a:ea typeface="Roboto"/>
                <a:cs typeface="Roboto"/>
                <a:sym typeface="Roboto"/>
              </a:endParaRPr>
            </a:p>
          </p:txBody>
        </p:sp>
      </p:grpSp>
      <p:grpSp>
        <p:nvGrpSpPr>
          <p:cNvPr id="118" name="Google Shape;1762;p230">
            <a:extLst>
              <a:ext uri="{FF2B5EF4-FFF2-40B4-BE49-F238E27FC236}">
                <a16:creationId xmlns:a16="http://schemas.microsoft.com/office/drawing/2014/main" id="{2839F10A-8C2F-4810-91BF-2449F5322FBA}"/>
              </a:ext>
            </a:extLst>
          </p:cNvPr>
          <p:cNvGrpSpPr/>
          <p:nvPr/>
        </p:nvGrpSpPr>
        <p:grpSpPr>
          <a:xfrm>
            <a:off x="5047352" y="2301499"/>
            <a:ext cx="2172324" cy="924600"/>
            <a:chOff x="1091953" y="2513921"/>
            <a:chExt cx="2172324" cy="924600"/>
          </a:xfrm>
        </p:grpSpPr>
        <p:cxnSp>
          <p:nvCxnSpPr>
            <p:cNvPr id="119" name="Google Shape;1763;p230">
              <a:extLst>
                <a:ext uri="{FF2B5EF4-FFF2-40B4-BE49-F238E27FC236}">
                  <a16:creationId xmlns:a16="http://schemas.microsoft.com/office/drawing/2014/main" id="{C35FD878-8446-4730-A628-EF9A9248EAB7}"/>
                </a:ext>
              </a:extLst>
            </p:cNvPr>
            <p:cNvCxnSpPr>
              <a:cxnSpLocks/>
            </p:cNvCxnSpPr>
            <p:nvPr/>
          </p:nvCxnSpPr>
          <p:spPr>
            <a:xfrm flipH="1">
              <a:off x="2641938" y="3108425"/>
              <a:ext cx="622339" cy="0"/>
            </a:xfrm>
            <a:prstGeom prst="straightConnector1">
              <a:avLst/>
            </a:prstGeom>
            <a:noFill/>
            <a:ln w="9525" cap="flat" cmpd="sng">
              <a:solidFill>
                <a:schemeClr val="bg2">
                  <a:lumMod val="75000"/>
                </a:schemeClr>
              </a:solidFill>
              <a:prstDash val="solid"/>
              <a:round/>
              <a:headEnd type="none" w="sm" len="sm"/>
              <a:tailEnd type="oval" w="med" len="med"/>
            </a:ln>
          </p:spPr>
        </p:cxnSp>
        <p:sp>
          <p:nvSpPr>
            <p:cNvPr id="120" name="Google Shape;1764;p230">
              <a:extLst>
                <a:ext uri="{FF2B5EF4-FFF2-40B4-BE49-F238E27FC236}">
                  <a16:creationId xmlns:a16="http://schemas.microsoft.com/office/drawing/2014/main" id="{323A4E36-6E2F-4CCD-9552-91127DB82111}"/>
                </a:ext>
              </a:extLst>
            </p:cNvPr>
            <p:cNvSpPr txBox="1"/>
            <p:nvPr/>
          </p:nvSpPr>
          <p:spPr>
            <a:xfrm>
              <a:off x="1091953" y="2513921"/>
              <a:ext cx="1362919"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a:latin typeface="+mj-lt"/>
                  <a:ea typeface="Roboto"/>
                  <a:cs typeface="Roboto"/>
                  <a:sym typeface="Roboto"/>
                </a:rPr>
                <a:t>Policies: Allow/ Block Domains &amp; Guest Inviter Role</a:t>
              </a:r>
            </a:p>
          </p:txBody>
        </p:sp>
      </p:grpSp>
      <p:grpSp>
        <p:nvGrpSpPr>
          <p:cNvPr id="121" name="Google Shape;1765;p230">
            <a:extLst>
              <a:ext uri="{FF2B5EF4-FFF2-40B4-BE49-F238E27FC236}">
                <a16:creationId xmlns:a16="http://schemas.microsoft.com/office/drawing/2014/main" id="{87259726-34BB-4504-8AB1-7F3D781FCE32}"/>
              </a:ext>
            </a:extLst>
          </p:cNvPr>
          <p:cNvGrpSpPr/>
          <p:nvPr/>
        </p:nvGrpSpPr>
        <p:grpSpPr>
          <a:xfrm>
            <a:off x="8472043" y="1151058"/>
            <a:ext cx="2734954" cy="924600"/>
            <a:chOff x="5766323" y="1242975"/>
            <a:chExt cx="3333935" cy="924600"/>
          </a:xfrm>
        </p:grpSpPr>
        <p:sp>
          <p:nvSpPr>
            <p:cNvPr id="122" name="Google Shape;1766;p230">
              <a:extLst>
                <a:ext uri="{FF2B5EF4-FFF2-40B4-BE49-F238E27FC236}">
                  <a16:creationId xmlns:a16="http://schemas.microsoft.com/office/drawing/2014/main" id="{572BBBFA-C11F-42A9-9E67-13B5CC6D5DCF}"/>
                </a:ext>
              </a:extLst>
            </p:cNvPr>
            <p:cNvSpPr txBox="1"/>
            <p:nvPr/>
          </p:nvSpPr>
          <p:spPr>
            <a:xfrm>
              <a:off x="6696488" y="1242975"/>
              <a:ext cx="240377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latin typeface="+mj-lt"/>
                  <a:ea typeface="Roboto"/>
                  <a:cs typeface="Roboto"/>
                  <a:sym typeface="Roboto"/>
                </a:rPr>
                <a:t>Fix Policy Violations – Remove Unwanted Guests</a:t>
              </a:r>
            </a:p>
          </p:txBody>
        </p:sp>
        <p:cxnSp>
          <p:nvCxnSpPr>
            <p:cNvPr id="123" name="Google Shape;1767;p230">
              <a:extLst>
                <a:ext uri="{FF2B5EF4-FFF2-40B4-BE49-F238E27FC236}">
                  <a16:creationId xmlns:a16="http://schemas.microsoft.com/office/drawing/2014/main" id="{AFA2BD65-DA83-4F0E-9695-F715D3AFFCDD}"/>
                </a:ext>
              </a:extLst>
            </p:cNvPr>
            <p:cNvCxnSpPr>
              <a:cxnSpLocks/>
            </p:cNvCxnSpPr>
            <p:nvPr/>
          </p:nvCxnSpPr>
          <p:spPr>
            <a:xfrm>
              <a:off x="5766323" y="1654113"/>
              <a:ext cx="730215" cy="0"/>
            </a:xfrm>
            <a:prstGeom prst="straightConnector1">
              <a:avLst/>
            </a:prstGeom>
            <a:noFill/>
            <a:ln w="9525" cap="flat" cmpd="sng">
              <a:solidFill>
                <a:schemeClr val="bg2">
                  <a:lumMod val="75000"/>
                </a:schemeClr>
              </a:solidFill>
              <a:prstDash val="solid"/>
              <a:round/>
              <a:headEnd type="none" w="sm" len="sm"/>
              <a:tailEnd type="oval" w="med" len="med"/>
            </a:ln>
          </p:spPr>
        </p:cxnSp>
      </p:grpSp>
      <p:grpSp>
        <p:nvGrpSpPr>
          <p:cNvPr id="124" name="Google Shape;1768;p230">
            <a:extLst>
              <a:ext uri="{FF2B5EF4-FFF2-40B4-BE49-F238E27FC236}">
                <a16:creationId xmlns:a16="http://schemas.microsoft.com/office/drawing/2014/main" id="{0B4764CB-314E-43A3-BD6F-8A2CAA3B1B53}"/>
              </a:ext>
            </a:extLst>
          </p:cNvPr>
          <p:cNvGrpSpPr/>
          <p:nvPr/>
        </p:nvGrpSpPr>
        <p:grpSpPr>
          <a:xfrm>
            <a:off x="9015751" y="2212540"/>
            <a:ext cx="2191246" cy="924600"/>
            <a:chOff x="6014240" y="2313350"/>
            <a:chExt cx="2806248" cy="924600"/>
          </a:xfrm>
        </p:grpSpPr>
        <p:cxnSp>
          <p:nvCxnSpPr>
            <p:cNvPr id="125" name="Google Shape;1769;p230">
              <a:extLst>
                <a:ext uri="{FF2B5EF4-FFF2-40B4-BE49-F238E27FC236}">
                  <a16:creationId xmlns:a16="http://schemas.microsoft.com/office/drawing/2014/main" id="{DF7E060A-A75F-4F22-92E0-C8F05D669E41}"/>
                </a:ext>
              </a:extLst>
            </p:cNvPr>
            <p:cNvCxnSpPr>
              <a:cxnSpLocks/>
            </p:cNvCxnSpPr>
            <p:nvPr/>
          </p:nvCxnSpPr>
          <p:spPr>
            <a:xfrm>
              <a:off x="6014240" y="2775650"/>
              <a:ext cx="482248" cy="0"/>
            </a:xfrm>
            <a:prstGeom prst="straightConnector1">
              <a:avLst/>
            </a:prstGeom>
            <a:noFill/>
            <a:ln w="9525" cap="flat" cmpd="sng">
              <a:solidFill>
                <a:schemeClr val="bg2">
                  <a:lumMod val="75000"/>
                </a:schemeClr>
              </a:solidFill>
              <a:prstDash val="solid"/>
              <a:round/>
              <a:headEnd type="none" w="sm" len="sm"/>
              <a:tailEnd type="oval" w="med" len="med"/>
            </a:ln>
          </p:spPr>
        </p:cxnSp>
        <p:sp>
          <p:nvSpPr>
            <p:cNvPr id="126" name="Google Shape;1770;p230">
              <a:extLst>
                <a:ext uri="{FF2B5EF4-FFF2-40B4-BE49-F238E27FC236}">
                  <a16:creationId xmlns:a16="http://schemas.microsoft.com/office/drawing/2014/main" id="{CE84B39F-E7E1-4671-8303-700875635634}"/>
                </a:ext>
              </a:extLst>
            </p:cNvPr>
            <p:cNvSpPr txBox="1"/>
            <p:nvPr/>
          </p:nvSpPr>
          <p:spPr>
            <a:xfrm>
              <a:off x="6696488" y="231335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latin typeface="+mj-lt"/>
                  <a:ea typeface="Roboto"/>
                  <a:cs typeface="Roboto"/>
                  <a:sym typeface="Roboto"/>
                </a:rPr>
                <a:t>Periodic Guest Attestation – Access Reviews</a:t>
              </a:r>
            </a:p>
          </p:txBody>
        </p:sp>
      </p:grpSp>
      <p:grpSp>
        <p:nvGrpSpPr>
          <p:cNvPr id="127" name="Google Shape;1771;p230">
            <a:extLst>
              <a:ext uri="{FF2B5EF4-FFF2-40B4-BE49-F238E27FC236}">
                <a16:creationId xmlns:a16="http://schemas.microsoft.com/office/drawing/2014/main" id="{AAEC7DCA-9482-4C1D-AF00-73BB3EB53A7A}"/>
              </a:ext>
            </a:extLst>
          </p:cNvPr>
          <p:cNvGrpSpPr/>
          <p:nvPr/>
        </p:nvGrpSpPr>
        <p:grpSpPr>
          <a:xfrm>
            <a:off x="8058134" y="3079217"/>
            <a:ext cx="3023698" cy="924600"/>
            <a:chOff x="5796790" y="3391700"/>
            <a:chExt cx="3023698" cy="924600"/>
          </a:xfrm>
        </p:grpSpPr>
        <p:cxnSp>
          <p:nvCxnSpPr>
            <p:cNvPr id="128" name="Google Shape;1772;p230">
              <a:extLst>
                <a:ext uri="{FF2B5EF4-FFF2-40B4-BE49-F238E27FC236}">
                  <a16:creationId xmlns:a16="http://schemas.microsoft.com/office/drawing/2014/main" id="{9A734B87-088C-4E84-8321-65A404BB1858}"/>
                </a:ext>
              </a:extLst>
            </p:cNvPr>
            <p:cNvCxnSpPr>
              <a:cxnSpLocks/>
            </p:cNvCxnSpPr>
            <p:nvPr/>
          </p:nvCxnSpPr>
          <p:spPr>
            <a:xfrm>
              <a:off x="5796790" y="3854000"/>
              <a:ext cx="699648" cy="0"/>
            </a:xfrm>
            <a:prstGeom prst="straightConnector1">
              <a:avLst/>
            </a:prstGeom>
            <a:noFill/>
            <a:ln w="9525" cap="flat" cmpd="sng">
              <a:solidFill>
                <a:schemeClr val="bg2">
                  <a:lumMod val="75000"/>
                </a:schemeClr>
              </a:solidFill>
              <a:prstDash val="solid"/>
              <a:round/>
              <a:headEnd type="none" w="sm" len="sm"/>
              <a:tailEnd type="oval" w="med" len="med"/>
            </a:ln>
          </p:spPr>
        </p:cxnSp>
        <p:sp>
          <p:nvSpPr>
            <p:cNvPr id="129" name="Google Shape;1773;p230">
              <a:extLst>
                <a:ext uri="{FF2B5EF4-FFF2-40B4-BE49-F238E27FC236}">
                  <a16:creationId xmlns:a16="http://schemas.microsoft.com/office/drawing/2014/main" id="{9C1F3908-FECB-49FB-9768-D89D56F159E4}"/>
                </a:ext>
              </a:extLst>
            </p:cNvPr>
            <p:cNvSpPr txBox="1"/>
            <p:nvPr/>
          </p:nvSpPr>
          <p:spPr>
            <a:xfrm>
              <a:off x="6696488" y="339170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latin typeface="+mj-lt"/>
                  <a:ea typeface="Roboto"/>
                  <a:cs typeface="Roboto"/>
                  <a:sym typeface="Roboto"/>
                </a:rPr>
                <a:t>Monitoring – Guest Invites and Redemptions via Audit Logs</a:t>
              </a:r>
              <a:endParaRPr sz="800">
                <a:latin typeface="+mj-lt"/>
                <a:ea typeface="Roboto"/>
                <a:cs typeface="Roboto"/>
                <a:sym typeface="Roboto"/>
              </a:endParaRPr>
            </a:p>
          </p:txBody>
        </p:sp>
      </p:grpSp>
      <p:grpSp>
        <p:nvGrpSpPr>
          <p:cNvPr id="18" name="Group 17">
            <a:extLst>
              <a:ext uri="{FF2B5EF4-FFF2-40B4-BE49-F238E27FC236}">
                <a16:creationId xmlns:a16="http://schemas.microsoft.com/office/drawing/2014/main" id="{6983E0B9-87C5-4612-B25B-591AAC4B84DF}"/>
              </a:ext>
            </a:extLst>
          </p:cNvPr>
          <p:cNvGrpSpPr/>
          <p:nvPr/>
        </p:nvGrpSpPr>
        <p:grpSpPr>
          <a:xfrm>
            <a:off x="629929" y="4026741"/>
            <a:ext cx="6318810" cy="1379882"/>
            <a:chOff x="629929" y="4026741"/>
            <a:chExt cx="6318810" cy="1379882"/>
          </a:xfrm>
        </p:grpSpPr>
        <p:sp>
          <p:nvSpPr>
            <p:cNvPr id="2" name="Google Shape;1908;p202">
              <a:extLst>
                <a:ext uri="{FF2B5EF4-FFF2-40B4-BE49-F238E27FC236}">
                  <a16:creationId xmlns:a16="http://schemas.microsoft.com/office/drawing/2014/main" id="{846C8939-A7EF-477A-8D24-867F5AC6D682}"/>
                </a:ext>
              </a:extLst>
            </p:cNvPr>
            <p:cNvSpPr txBox="1"/>
            <p:nvPr/>
          </p:nvSpPr>
          <p:spPr>
            <a:xfrm rot="19620595">
              <a:off x="629929" y="4026741"/>
              <a:ext cx="2226660" cy="36816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200">
                  <a:ea typeface="Lato"/>
                  <a:cs typeface="Lato"/>
                  <a:sym typeface="Lato"/>
                </a:rPr>
                <a:t>Assess</a:t>
              </a:r>
              <a:endParaRPr sz="1200">
                <a:ea typeface="Lato"/>
                <a:cs typeface="Lato"/>
                <a:sym typeface="Lato"/>
              </a:endParaRPr>
            </a:p>
          </p:txBody>
        </p:sp>
        <p:grpSp>
          <p:nvGrpSpPr>
            <p:cNvPr id="7" name="Group 6">
              <a:extLst>
                <a:ext uri="{FF2B5EF4-FFF2-40B4-BE49-F238E27FC236}">
                  <a16:creationId xmlns:a16="http://schemas.microsoft.com/office/drawing/2014/main" id="{50F31AA6-7027-3042-83A2-B52458D034D1}"/>
                </a:ext>
              </a:extLst>
            </p:cNvPr>
            <p:cNvGrpSpPr/>
            <p:nvPr/>
          </p:nvGrpSpPr>
          <p:grpSpPr>
            <a:xfrm>
              <a:off x="1453920" y="4099810"/>
              <a:ext cx="5494819" cy="1306813"/>
              <a:chOff x="1713922" y="4157683"/>
              <a:chExt cx="5494819" cy="1306813"/>
            </a:xfrm>
          </p:grpSpPr>
          <p:grpSp>
            <p:nvGrpSpPr>
              <p:cNvPr id="56" name="Google Shape;1903;p202">
                <a:extLst>
                  <a:ext uri="{FF2B5EF4-FFF2-40B4-BE49-F238E27FC236}">
                    <a16:creationId xmlns:a16="http://schemas.microsoft.com/office/drawing/2014/main" id="{8F43E83D-8709-45B6-B546-F43BE201A6D6}"/>
                  </a:ext>
                </a:extLst>
              </p:cNvPr>
              <p:cNvGrpSpPr/>
              <p:nvPr/>
            </p:nvGrpSpPr>
            <p:grpSpPr>
              <a:xfrm>
                <a:off x="3218344" y="4551874"/>
                <a:ext cx="3990397" cy="912622"/>
                <a:chOff x="3616400" y="3232375"/>
                <a:chExt cx="2999948" cy="686100"/>
              </a:xfrm>
            </p:grpSpPr>
            <p:sp>
              <p:nvSpPr>
                <p:cNvPr id="60" name="Google Shape;1904;p202">
                  <a:extLst>
                    <a:ext uri="{FF2B5EF4-FFF2-40B4-BE49-F238E27FC236}">
                      <a16:creationId xmlns:a16="http://schemas.microsoft.com/office/drawing/2014/main" id="{35ADABD8-886E-40E8-A28E-1FCEBFEE9D40}"/>
                    </a:ext>
                  </a:extLst>
                </p:cNvPr>
                <p:cNvSpPr txBox="1"/>
                <p:nvPr/>
              </p:nvSpPr>
              <p:spPr>
                <a:xfrm>
                  <a:off x="4428232" y="3514507"/>
                  <a:ext cx="2188116" cy="2523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mj-lt"/>
                      <a:ea typeface="Lato"/>
                      <a:cs typeface="Lato"/>
                      <a:sym typeface="Lato"/>
                    </a:rPr>
                    <a:t>Pilot</a:t>
                  </a:r>
                </a:p>
                <a:p>
                  <a:pPr marL="0" marR="0" lvl="0" indent="0" algn="l" rtl="0">
                    <a:spcBef>
                      <a:spcPts val="0"/>
                    </a:spcBef>
                    <a:spcAft>
                      <a:spcPts val="0"/>
                    </a:spcAft>
                    <a:buNone/>
                  </a:pPr>
                  <a:r>
                    <a:rPr lang="en-US" sz="1100">
                      <a:sym typeface="Roboto"/>
                    </a:rPr>
                    <a:t>Test Guest Lifecycle</a:t>
                  </a:r>
                </a:p>
                <a:p>
                  <a:pPr marL="0" marR="0" lvl="0" indent="0" algn="l" rtl="0">
                    <a:spcBef>
                      <a:spcPts val="0"/>
                    </a:spcBef>
                    <a:spcAft>
                      <a:spcPts val="0"/>
                    </a:spcAft>
                    <a:buNone/>
                  </a:pPr>
                  <a:r>
                    <a:rPr lang="en-US" sz="1100">
                      <a:sym typeface="Roboto"/>
                    </a:rPr>
                    <a:t>Evaluate Guest Access Needs</a:t>
                  </a:r>
                </a:p>
              </p:txBody>
            </p:sp>
            <p:sp>
              <p:nvSpPr>
                <p:cNvPr id="61" name="Google Shape;1905;p202">
                  <a:extLst>
                    <a:ext uri="{FF2B5EF4-FFF2-40B4-BE49-F238E27FC236}">
                      <a16:creationId xmlns:a16="http://schemas.microsoft.com/office/drawing/2014/main" id="{C60061DF-4AC3-442F-A5BA-BA2EF8A61E59}"/>
                    </a:ext>
                  </a:extLst>
                </p:cNvPr>
                <p:cNvSpPr/>
                <p:nvPr/>
              </p:nvSpPr>
              <p:spPr>
                <a:xfrm>
                  <a:off x="3616400" y="3232375"/>
                  <a:ext cx="705000" cy="686100"/>
                </a:xfrm>
                <a:prstGeom prst="ellipse">
                  <a:avLst/>
                </a:prstGeom>
                <a:solidFill>
                  <a:srgbClr val="599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9" name="Straight Connector 168">
                <a:extLst>
                  <a:ext uri="{FF2B5EF4-FFF2-40B4-BE49-F238E27FC236}">
                    <a16:creationId xmlns:a16="http://schemas.microsoft.com/office/drawing/2014/main" id="{014862FE-B98A-45E5-9223-E82EF3089EEC}"/>
                  </a:ext>
                </a:extLst>
              </p:cNvPr>
              <p:cNvCxnSpPr>
                <a:cxnSpLocks/>
              </p:cNvCxnSpPr>
              <p:nvPr/>
            </p:nvCxnSpPr>
            <p:spPr>
              <a:xfrm flipV="1">
                <a:off x="1713922" y="4157683"/>
                <a:ext cx="769484" cy="506563"/>
              </a:xfrm>
              <a:prstGeom prst="line">
                <a:avLst/>
              </a:prstGeom>
              <a:ln w="19050">
                <a:headEnd type="none" w="med" len="med"/>
                <a:tailEnd type="arrow" w="lg" len="med"/>
              </a:ln>
            </p:spPr>
            <p:style>
              <a:lnRef idx="2">
                <a:schemeClr val="accent1"/>
              </a:lnRef>
              <a:fillRef idx="0">
                <a:schemeClr val="accent1"/>
              </a:fillRef>
              <a:effectRef idx="1">
                <a:schemeClr val="accent1"/>
              </a:effectRef>
              <a:fontRef idx="minor">
                <a:schemeClr val="tx1"/>
              </a:fontRef>
            </p:style>
          </p:cxnSp>
        </p:grpSp>
      </p:grpSp>
      <p:grpSp>
        <p:nvGrpSpPr>
          <p:cNvPr id="19" name="Group 18">
            <a:extLst>
              <a:ext uri="{FF2B5EF4-FFF2-40B4-BE49-F238E27FC236}">
                <a16:creationId xmlns:a16="http://schemas.microsoft.com/office/drawing/2014/main" id="{19C3F644-3BB1-4986-87A7-3AB10C4F819F}"/>
              </a:ext>
            </a:extLst>
          </p:cNvPr>
          <p:cNvGrpSpPr/>
          <p:nvPr/>
        </p:nvGrpSpPr>
        <p:grpSpPr>
          <a:xfrm>
            <a:off x="2179674" y="2993584"/>
            <a:ext cx="7276795" cy="1596223"/>
            <a:chOff x="2179674" y="2993584"/>
            <a:chExt cx="7276795" cy="1596223"/>
          </a:xfrm>
        </p:grpSpPr>
        <p:grpSp>
          <p:nvGrpSpPr>
            <p:cNvPr id="42" name="Google Shape;1889;p202">
              <a:extLst>
                <a:ext uri="{FF2B5EF4-FFF2-40B4-BE49-F238E27FC236}">
                  <a16:creationId xmlns:a16="http://schemas.microsoft.com/office/drawing/2014/main" id="{41A8BA4F-D81A-4294-9E99-D85223A73326}"/>
                </a:ext>
              </a:extLst>
            </p:cNvPr>
            <p:cNvGrpSpPr/>
            <p:nvPr/>
          </p:nvGrpSpPr>
          <p:grpSpPr>
            <a:xfrm>
              <a:off x="4654560" y="3270563"/>
              <a:ext cx="4801909" cy="1319244"/>
              <a:chOff x="5213525" y="2455500"/>
              <a:chExt cx="3610040" cy="991800"/>
            </a:xfrm>
          </p:grpSpPr>
          <p:sp>
            <p:nvSpPr>
              <p:cNvPr id="46" name="Google Shape;1890;p202">
                <a:extLst>
                  <a:ext uri="{FF2B5EF4-FFF2-40B4-BE49-F238E27FC236}">
                    <a16:creationId xmlns:a16="http://schemas.microsoft.com/office/drawing/2014/main" id="{6081AE12-3259-451A-88B2-80B48BE8D281}"/>
                  </a:ext>
                </a:extLst>
              </p:cNvPr>
              <p:cNvSpPr txBox="1"/>
              <p:nvPr/>
            </p:nvSpPr>
            <p:spPr>
              <a:xfrm>
                <a:off x="6390611" y="2908871"/>
                <a:ext cx="2432954"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mj-lt"/>
                    <a:ea typeface="Lato"/>
                    <a:cs typeface="Lato"/>
                    <a:sym typeface="Lato"/>
                  </a:rPr>
                  <a:t>Controlled Rollout</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ym typeface="Roboto"/>
                  </a:rPr>
                  <a:t>Establish Guest Terms Of Use</a:t>
                </a:r>
                <a:endParaRPr kumimoji="0" lang="en-US" sz="1100" b="0" i="0" u="none" strike="noStrike" kern="1200" cap="none" spc="0" normalizeH="0" baseline="0" noProof="0">
                  <a:ln>
                    <a:noFill/>
                  </a:ln>
                  <a:effectLst/>
                  <a:uLnTx/>
                  <a:uFillTx/>
                  <a:ea typeface="+mn-ea"/>
                  <a:cs typeface="+mn-cs"/>
                  <a:sym typeface="Roboto"/>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ym typeface="Roboto"/>
                  </a:rPr>
                  <a:t>Identify Allow/ Block Guest Domains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a:ea typeface="Lato"/>
                    <a:cs typeface="Lato"/>
                    <a:sym typeface="Roboto"/>
                  </a:rPr>
                  <a:t>End user education</a:t>
                </a:r>
                <a:endParaRPr lang="en-US" sz="1100">
                  <a:ea typeface="Lato"/>
                  <a:cs typeface="Lato"/>
                  <a:sym typeface="Lato"/>
                </a:endParaRPr>
              </a:p>
            </p:txBody>
          </p:sp>
          <p:sp>
            <p:nvSpPr>
              <p:cNvPr id="47" name="Google Shape;1891;p202">
                <a:extLst>
                  <a:ext uri="{FF2B5EF4-FFF2-40B4-BE49-F238E27FC236}">
                    <a16:creationId xmlns:a16="http://schemas.microsoft.com/office/drawing/2014/main" id="{40DA897E-2C2F-405A-A1F8-67FBBF67397D}"/>
                  </a:ext>
                </a:extLst>
              </p:cNvPr>
              <p:cNvSpPr/>
              <p:nvPr/>
            </p:nvSpPr>
            <p:spPr>
              <a:xfrm>
                <a:off x="5213525" y="2455500"/>
                <a:ext cx="1019100" cy="991800"/>
              </a:xfrm>
              <a:prstGeom prst="ellipse">
                <a:avLst/>
              </a:prstGeom>
              <a:solidFill>
                <a:srgbClr val="599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1908;p202">
              <a:extLst>
                <a:ext uri="{FF2B5EF4-FFF2-40B4-BE49-F238E27FC236}">
                  <a16:creationId xmlns:a16="http://schemas.microsoft.com/office/drawing/2014/main" id="{DEFD7427-8698-42DC-AFBF-BDB1B6AFA980}"/>
                </a:ext>
              </a:extLst>
            </p:cNvPr>
            <p:cNvSpPr txBox="1"/>
            <p:nvPr/>
          </p:nvSpPr>
          <p:spPr>
            <a:xfrm rot="19620595">
              <a:off x="2179674" y="2993584"/>
              <a:ext cx="2226660" cy="36816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 sz="1200">
                  <a:ea typeface="Lato"/>
                  <a:cs typeface="Lato"/>
                  <a:sym typeface="Lato"/>
                </a:rPr>
                <a:t>Listen &amp; Align</a:t>
              </a:r>
              <a:endParaRPr sz="1200">
                <a:ea typeface="Lato"/>
                <a:cs typeface="Lato"/>
                <a:sym typeface="Lato"/>
              </a:endParaRPr>
            </a:p>
          </p:txBody>
        </p:sp>
        <p:cxnSp>
          <p:nvCxnSpPr>
            <p:cNvPr id="70" name="Straight Connector 69">
              <a:extLst>
                <a:ext uri="{FF2B5EF4-FFF2-40B4-BE49-F238E27FC236}">
                  <a16:creationId xmlns:a16="http://schemas.microsoft.com/office/drawing/2014/main" id="{D90978E2-51D8-4F39-9BA1-66540F531A54}"/>
                </a:ext>
              </a:extLst>
            </p:cNvPr>
            <p:cNvCxnSpPr>
              <a:cxnSpLocks/>
            </p:cNvCxnSpPr>
            <p:nvPr/>
          </p:nvCxnSpPr>
          <p:spPr>
            <a:xfrm flipV="1">
              <a:off x="3080923" y="3063241"/>
              <a:ext cx="769484" cy="506563"/>
            </a:xfrm>
            <a:prstGeom prst="line">
              <a:avLst/>
            </a:prstGeom>
            <a:ln w="19050">
              <a:headEnd type="none" w="med" len="med"/>
              <a:tailEnd type="arrow" w="lg" len="med"/>
            </a:ln>
          </p:spPr>
          <p:style>
            <a:lnRef idx="2">
              <a:schemeClr val="accent1"/>
            </a:lnRef>
            <a:fillRef idx="0">
              <a:schemeClr val="accent1"/>
            </a:fillRef>
            <a:effectRef idx="1">
              <a:schemeClr val="accent1"/>
            </a:effectRef>
            <a:fontRef idx="minor">
              <a:schemeClr val="tx1"/>
            </a:fontRef>
          </p:style>
        </p:cxnSp>
      </p:grpSp>
      <p:sp>
        <p:nvSpPr>
          <p:cNvPr id="5" name="Google Shape;1890;p202">
            <a:extLst>
              <a:ext uri="{FF2B5EF4-FFF2-40B4-BE49-F238E27FC236}">
                <a16:creationId xmlns:a16="http://schemas.microsoft.com/office/drawing/2014/main" id="{09ADAF98-BA90-4C6E-98AF-6DFCEDD0276B}"/>
              </a:ext>
            </a:extLst>
          </p:cNvPr>
          <p:cNvSpPr txBox="1"/>
          <p:nvPr/>
        </p:nvSpPr>
        <p:spPr>
          <a:xfrm>
            <a:off x="8197469" y="3734252"/>
            <a:ext cx="2372347" cy="368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chemeClr val="bg1"/>
                </a:solidFill>
                <a:ea typeface="Lato"/>
                <a:cs typeface="Lato"/>
                <a:sym typeface="Lato"/>
              </a:rPr>
              <a:t>Tenant-wide Rollout</a:t>
            </a:r>
          </a:p>
        </p:txBody>
      </p:sp>
      <p:sp>
        <p:nvSpPr>
          <p:cNvPr id="15" name="Title 14">
            <a:extLst>
              <a:ext uri="{FF2B5EF4-FFF2-40B4-BE49-F238E27FC236}">
                <a16:creationId xmlns:a16="http://schemas.microsoft.com/office/drawing/2014/main" id="{03F5C165-4DAD-4AAD-8219-7F6C9C814951}"/>
              </a:ext>
            </a:extLst>
          </p:cNvPr>
          <p:cNvSpPr>
            <a:spLocks noGrp="1"/>
          </p:cNvSpPr>
          <p:nvPr>
            <p:ph type="title"/>
          </p:nvPr>
        </p:nvSpPr>
        <p:spPr/>
        <p:txBody>
          <a:bodyPr/>
          <a:lstStyle/>
          <a:p>
            <a:r>
              <a:rPr lang="en-US"/>
              <a:t>Guest lifecycle &amp; adoption</a:t>
            </a:r>
          </a:p>
        </p:txBody>
      </p:sp>
      <p:grpSp>
        <p:nvGrpSpPr>
          <p:cNvPr id="23" name="Group 22">
            <a:extLst>
              <a:ext uri="{FF2B5EF4-FFF2-40B4-BE49-F238E27FC236}">
                <a16:creationId xmlns:a16="http://schemas.microsoft.com/office/drawing/2014/main" id="{E03A8E5E-8DF2-4CF0-A3CB-A151407E05E9}"/>
              </a:ext>
            </a:extLst>
          </p:cNvPr>
          <p:cNvGrpSpPr/>
          <p:nvPr/>
        </p:nvGrpSpPr>
        <p:grpSpPr>
          <a:xfrm>
            <a:off x="3727076" y="957163"/>
            <a:ext cx="5758044" cy="3037510"/>
            <a:chOff x="3727076" y="957163"/>
            <a:chExt cx="5758044" cy="3037510"/>
          </a:xfrm>
        </p:grpSpPr>
        <p:sp>
          <p:nvSpPr>
            <p:cNvPr id="6" name="Google Shape;1773;p230">
              <a:extLst>
                <a:ext uri="{FF2B5EF4-FFF2-40B4-BE49-F238E27FC236}">
                  <a16:creationId xmlns:a16="http://schemas.microsoft.com/office/drawing/2014/main" id="{045CCDED-083C-4016-A2B3-627251243E5A}"/>
                </a:ext>
              </a:extLst>
            </p:cNvPr>
            <p:cNvSpPr txBox="1"/>
            <p:nvPr/>
          </p:nvSpPr>
          <p:spPr>
            <a:xfrm>
              <a:off x="7364308" y="2678373"/>
              <a:ext cx="1203138" cy="20690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ea typeface="Roboto"/>
                  <a:cs typeface="Roboto"/>
                  <a:sym typeface="Roboto"/>
                </a:rPr>
                <a:t>Guest Lifecycle</a:t>
              </a:r>
              <a:endParaRPr sz="400">
                <a:ea typeface="Roboto"/>
                <a:cs typeface="Roboto"/>
                <a:sym typeface="Roboto"/>
              </a:endParaRPr>
            </a:p>
          </p:txBody>
        </p:sp>
        <p:grpSp>
          <p:nvGrpSpPr>
            <p:cNvPr id="22" name="Group 21">
              <a:extLst>
                <a:ext uri="{FF2B5EF4-FFF2-40B4-BE49-F238E27FC236}">
                  <a16:creationId xmlns:a16="http://schemas.microsoft.com/office/drawing/2014/main" id="{A85258D5-8EE1-4179-863B-3B5F1FF7E4FA}"/>
                </a:ext>
              </a:extLst>
            </p:cNvPr>
            <p:cNvGrpSpPr/>
            <p:nvPr/>
          </p:nvGrpSpPr>
          <p:grpSpPr>
            <a:xfrm>
              <a:off x="3727076" y="957163"/>
              <a:ext cx="5758044" cy="3037510"/>
              <a:chOff x="3727076" y="957163"/>
              <a:chExt cx="5758044" cy="3037510"/>
            </a:xfrm>
          </p:grpSpPr>
          <p:pic>
            <p:nvPicPr>
              <p:cNvPr id="4" name="Google Shape;1762;p198">
                <a:extLst>
                  <a:ext uri="{FF2B5EF4-FFF2-40B4-BE49-F238E27FC236}">
                    <a16:creationId xmlns:a16="http://schemas.microsoft.com/office/drawing/2014/main" id="{6E6B0E6A-4A35-42FB-B26C-D8B34AD1D124}"/>
                  </a:ext>
                </a:extLst>
              </p:cNvPr>
              <p:cNvPicPr preferRelativeResize="0"/>
              <p:nvPr/>
            </p:nvPicPr>
            <p:blipFill rotWithShape="1">
              <a:blip r:embed="rId3">
                <a:extLst>
                  <a:ext uri="{96DAC541-7B7A-43D3-8B79-37D633B846F1}">
                    <asvg:svgBlip xmlns:asvg="http://schemas.microsoft.com/office/drawing/2016/SVG/main" r:embed="rId4"/>
                  </a:ext>
                </a:extLst>
              </a:blip>
              <a:srcRect/>
              <a:stretch/>
            </p:blipFill>
            <p:spPr>
              <a:xfrm>
                <a:off x="7645333" y="2070054"/>
                <a:ext cx="644742" cy="644742"/>
              </a:xfrm>
              <a:prstGeom prst="rect">
                <a:avLst/>
              </a:prstGeom>
              <a:noFill/>
              <a:ln>
                <a:noFill/>
              </a:ln>
            </p:spPr>
          </p:pic>
          <p:grpSp>
            <p:nvGrpSpPr>
              <p:cNvPr id="21" name="Group 20">
                <a:extLst>
                  <a:ext uri="{FF2B5EF4-FFF2-40B4-BE49-F238E27FC236}">
                    <a16:creationId xmlns:a16="http://schemas.microsoft.com/office/drawing/2014/main" id="{BC489B14-BE69-46CB-87E3-65C389C97DA6}"/>
                  </a:ext>
                </a:extLst>
              </p:cNvPr>
              <p:cNvGrpSpPr/>
              <p:nvPr/>
            </p:nvGrpSpPr>
            <p:grpSpPr>
              <a:xfrm>
                <a:off x="3727076" y="957163"/>
                <a:ext cx="5758044" cy="3037510"/>
                <a:chOff x="3727076" y="957163"/>
                <a:chExt cx="5758044" cy="3037510"/>
              </a:xfrm>
            </p:grpSpPr>
            <p:grpSp>
              <p:nvGrpSpPr>
                <p:cNvPr id="20" name="Group 19">
                  <a:extLst>
                    <a:ext uri="{FF2B5EF4-FFF2-40B4-BE49-F238E27FC236}">
                      <a16:creationId xmlns:a16="http://schemas.microsoft.com/office/drawing/2014/main" id="{2578DD18-387D-4F7B-9AC6-3BD5307D4F76}"/>
                    </a:ext>
                  </a:extLst>
                </p:cNvPr>
                <p:cNvGrpSpPr/>
                <p:nvPr/>
              </p:nvGrpSpPr>
              <p:grpSpPr>
                <a:xfrm>
                  <a:off x="3727076" y="2062574"/>
                  <a:ext cx="2226660" cy="553548"/>
                  <a:chOff x="3727076" y="2062574"/>
                  <a:chExt cx="2226660" cy="553548"/>
                </a:xfrm>
              </p:grpSpPr>
              <p:sp>
                <p:nvSpPr>
                  <p:cNvPr id="3" name="Google Shape;1908;p202">
                    <a:extLst>
                      <a:ext uri="{FF2B5EF4-FFF2-40B4-BE49-F238E27FC236}">
                        <a16:creationId xmlns:a16="http://schemas.microsoft.com/office/drawing/2014/main" id="{85F8433F-2187-4230-B17F-33B3FCE1ED6C}"/>
                      </a:ext>
                    </a:extLst>
                  </p:cNvPr>
                  <p:cNvSpPr txBox="1"/>
                  <p:nvPr/>
                </p:nvSpPr>
                <p:spPr>
                  <a:xfrm rot="19620595">
                    <a:off x="3727076" y="2062574"/>
                    <a:ext cx="2226660" cy="36816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200">
                        <a:ea typeface="Lato"/>
                        <a:cs typeface="Lato"/>
                        <a:sym typeface="Lato"/>
                      </a:rPr>
                      <a:t>Scale</a:t>
                    </a:r>
                  </a:p>
                </p:txBody>
              </p:sp>
              <p:cxnSp>
                <p:nvCxnSpPr>
                  <p:cNvPr id="72" name="Straight Connector 71">
                    <a:extLst>
                      <a:ext uri="{FF2B5EF4-FFF2-40B4-BE49-F238E27FC236}">
                        <a16:creationId xmlns:a16="http://schemas.microsoft.com/office/drawing/2014/main" id="{2AE5339D-4611-435A-BEED-A3174B632318}"/>
                      </a:ext>
                    </a:extLst>
                  </p:cNvPr>
                  <p:cNvCxnSpPr>
                    <a:cxnSpLocks/>
                  </p:cNvCxnSpPr>
                  <p:nvPr/>
                </p:nvCxnSpPr>
                <p:spPr>
                  <a:xfrm flipV="1">
                    <a:off x="4619791" y="2109559"/>
                    <a:ext cx="769484" cy="506563"/>
                  </a:xfrm>
                  <a:prstGeom prst="line">
                    <a:avLst/>
                  </a:prstGeom>
                  <a:ln w="19050">
                    <a:headEnd type="none" w="med" len="med"/>
                    <a:tailEnd type="arrow" w="lg" len="med"/>
                  </a:ln>
                </p:spPr>
                <p:style>
                  <a:lnRef idx="2">
                    <a:schemeClr val="accent1"/>
                  </a:lnRef>
                  <a:fillRef idx="0">
                    <a:schemeClr val="accent1"/>
                  </a:fillRef>
                  <a:effectRef idx="1">
                    <a:schemeClr val="accent1"/>
                  </a:effectRef>
                  <a:fontRef idx="minor">
                    <a:schemeClr val="tx1"/>
                  </a:fontRef>
                </p:style>
              </p:cxnSp>
            </p:grpSp>
            <p:grpSp>
              <p:nvGrpSpPr>
                <p:cNvPr id="93" name="Google Shape;1774;p230">
                  <a:extLst>
                    <a:ext uri="{FF2B5EF4-FFF2-40B4-BE49-F238E27FC236}">
                      <a16:creationId xmlns:a16="http://schemas.microsoft.com/office/drawing/2014/main" id="{FBAA33FC-BE0E-46F7-8F58-2CACE5C434A9}"/>
                    </a:ext>
                  </a:extLst>
                </p:cNvPr>
                <p:cNvGrpSpPr/>
                <p:nvPr/>
              </p:nvGrpSpPr>
              <p:grpSpPr>
                <a:xfrm>
                  <a:off x="6442742" y="957163"/>
                  <a:ext cx="3042378" cy="3037510"/>
                  <a:chOff x="2610905" y="610653"/>
                  <a:chExt cx="3922200" cy="3922200"/>
                </a:xfrm>
              </p:grpSpPr>
              <p:sp>
                <p:nvSpPr>
                  <p:cNvPr id="130" name="Google Shape;1775;p230">
                    <a:extLst>
                      <a:ext uri="{FF2B5EF4-FFF2-40B4-BE49-F238E27FC236}">
                        <a16:creationId xmlns:a16="http://schemas.microsoft.com/office/drawing/2014/main" id="{9C571B78-A91C-4210-84A9-651049D94627}"/>
                      </a:ext>
                    </a:extLst>
                  </p:cNvPr>
                  <p:cNvSpPr/>
                  <p:nvPr/>
                </p:nvSpPr>
                <p:spPr>
                  <a:xfrm rot="-4980021">
                    <a:off x="3204123" y="1186472"/>
                    <a:ext cx="2771960" cy="2771960"/>
                  </a:xfrm>
                  <a:prstGeom prst="blockArc">
                    <a:avLst>
                      <a:gd name="adj1" fmla="val 12602522"/>
                      <a:gd name="adj2" fmla="val 16867657"/>
                      <a:gd name="adj3" fmla="val 20844"/>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230">
                    <a:extLst>
                      <a:ext uri="{FF2B5EF4-FFF2-40B4-BE49-F238E27FC236}">
                        <a16:creationId xmlns:a16="http://schemas.microsoft.com/office/drawing/2014/main" id="{13A5BB40-4492-4245-B4B9-05CAA2A49855}"/>
                      </a:ext>
                    </a:extLst>
                  </p:cNvPr>
                  <p:cNvSpPr/>
                  <p:nvPr/>
                </p:nvSpPr>
                <p:spPr>
                  <a:xfrm rot="7920309">
                    <a:off x="3183402" y="1183149"/>
                    <a:ext cx="2777207" cy="2777207"/>
                  </a:xfrm>
                  <a:prstGeom prst="blockArc">
                    <a:avLst>
                      <a:gd name="adj1" fmla="val 12602522"/>
                      <a:gd name="adj2" fmla="val 16867657"/>
                      <a:gd name="adj3" fmla="val 20844"/>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230">
                    <a:extLst>
                      <a:ext uri="{FF2B5EF4-FFF2-40B4-BE49-F238E27FC236}">
                        <a16:creationId xmlns:a16="http://schemas.microsoft.com/office/drawing/2014/main" id="{40DD76FA-0D31-4E10-BF91-BBC7DC36FF80}"/>
                      </a:ext>
                    </a:extLst>
                  </p:cNvPr>
                  <p:cNvSpPr/>
                  <p:nvPr/>
                </p:nvSpPr>
                <p:spPr>
                  <a:xfrm rot="3600063">
                    <a:off x="3186335" y="1195681"/>
                    <a:ext cx="2777488" cy="2777488"/>
                  </a:xfrm>
                  <a:prstGeom prst="blockArc">
                    <a:avLst>
                      <a:gd name="adj1" fmla="val 12602522"/>
                      <a:gd name="adj2" fmla="val 16867657"/>
                      <a:gd name="adj3" fmla="val 2084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230">
                    <a:extLst>
                      <a:ext uri="{FF2B5EF4-FFF2-40B4-BE49-F238E27FC236}">
                        <a16:creationId xmlns:a16="http://schemas.microsoft.com/office/drawing/2014/main" id="{08E32353-84B9-4B79-AEF4-B238666D1436}"/>
                      </a:ext>
                    </a:extLst>
                  </p:cNvPr>
                  <p:cNvSpPr/>
                  <p:nvPr/>
                </p:nvSpPr>
                <p:spPr>
                  <a:xfrm rot="4024705">
                    <a:off x="5326681" y="1940898"/>
                    <a:ext cx="578477" cy="579147"/>
                  </a:xfrm>
                  <a:prstGeom prst="pie">
                    <a:avLst>
                      <a:gd name="adj1" fmla="val 6190354"/>
                      <a:gd name="adj2" fmla="val 14996165"/>
                    </a:avLst>
                  </a:prstGeom>
                  <a:solidFill>
                    <a:srgbClr val="0C58D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230">
                    <a:extLst>
                      <a:ext uri="{FF2B5EF4-FFF2-40B4-BE49-F238E27FC236}">
                        <a16:creationId xmlns:a16="http://schemas.microsoft.com/office/drawing/2014/main" id="{0923E123-F20C-4B4A-AA34-253FA750E813}"/>
                      </a:ext>
                    </a:extLst>
                  </p:cNvPr>
                  <p:cNvSpPr/>
                  <p:nvPr/>
                </p:nvSpPr>
                <p:spPr>
                  <a:xfrm rot="-6816027">
                    <a:off x="5326729" y="1940918"/>
                    <a:ext cx="578485" cy="579035"/>
                  </a:xfrm>
                  <a:prstGeom prst="pie">
                    <a:avLst>
                      <a:gd name="adj1" fmla="val 4028252"/>
                      <a:gd name="adj2" fmla="val 17183677"/>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230">
                    <a:extLst>
                      <a:ext uri="{FF2B5EF4-FFF2-40B4-BE49-F238E27FC236}">
                        <a16:creationId xmlns:a16="http://schemas.microsoft.com/office/drawing/2014/main" id="{C523EE2A-1687-4502-B1CB-84996F87289C}"/>
                      </a:ext>
                    </a:extLst>
                  </p:cNvPr>
                  <p:cNvSpPr/>
                  <p:nvPr/>
                </p:nvSpPr>
                <p:spPr>
                  <a:xfrm rot="-9359762">
                    <a:off x="3193941" y="1176205"/>
                    <a:ext cx="2777287" cy="2777287"/>
                  </a:xfrm>
                  <a:prstGeom prst="blockArc">
                    <a:avLst>
                      <a:gd name="adj1" fmla="val 12602522"/>
                      <a:gd name="adj2" fmla="val 16867657"/>
                      <a:gd name="adj3" fmla="val 2084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230">
                    <a:extLst>
                      <a:ext uri="{FF2B5EF4-FFF2-40B4-BE49-F238E27FC236}">
                        <a16:creationId xmlns:a16="http://schemas.microsoft.com/office/drawing/2014/main" id="{4D62D91B-7CCD-4349-B836-656E24764469}"/>
                      </a:ext>
                    </a:extLst>
                  </p:cNvPr>
                  <p:cNvSpPr/>
                  <p:nvPr/>
                </p:nvSpPr>
                <p:spPr>
                  <a:xfrm rot="-8936366">
                    <a:off x="3659126" y="3173505"/>
                    <a:ext cx="578551" cy="578963"/>
                  </a:xfrm>
                  <a:prstGeom prst="pie">
                    <a:avLst>
                      <a:gd name="adj1" fmla="val 6190354"/>
                      <a:gd name="adj2" fmla="val 14996165"/>
                    </a:avLst>
                  </a:prstGeom>
                  <a:solidFill>
                    <a:srgbClr val="0E65F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230">
                    <a:extLst>
                      <a:ext uri="{FF2B5EF4-FFF2-40B4-BE49-F238E27FC236}">
                        <a16:creationId xmlns:a16="http://schemas.microsoft.com/office/drawing/2014/main" id="{BB894712-ADD7-4073-91AE-EA3299E32109}"/>
                      </a:ext>
                    </a:extLst>
                  </p:cNvPr>
                  <p:cNvSpPr/>
                  <p:nvPr/>
                </p:nvSpPr>
                <p:spPr>
                  <a:xfrm rot="1824498">
                    <a:off x="3659375" y="3173497"/>
                    <a:ext cx="578475" cy="578885"/>
                  </a:xfrm>
                  <a:prstGeom prst="pie">
                    <a:avLst>
                      <a:gd name="adj1" fmla="val 4028252"/>
                      <a:gd name="adj2" fmla="val 17183677"/>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230">
                    <a:extLst>
                      <a:ext uri="{FF2B5EF4-FFF2-40B4-BE49-F238E27FC236}">
                        <a16:creationId xmlns:a16="http://schemas.microsoft.com/office/drawing/2014/main" id="{DAD0D3C3-4629-4752-9B68-A16182E54FF7}"/>
                      </a:ext>
                    </a:extLst>
                  </p:cNvPr>
                  <p:cNvSpPr/>
                  <p:nvPr/>
                </p:nvSpPr>
                <p:spPr>
                  <a:xfrm rot="-600092">
                    <a:off x="3198852" y="1195456"/>
                    <a:ext cx="2777611" cy="2777611"/>
                  </a:xfrm>
                  <a:prstGeom prst="blockArc">
                    <a:avLst>
                      <a:gd name="adj1" fmla="val 12513247"/>
                      <a:gd name="adj2" fmla="val 16867657"/>
                      <a:gd name="adj3" fmla="val 2084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230">
                    <a:extLst>
                      <a:ext uri="{FF2B5EF4-FFF2-40B4-BE49-F238E27FC236}">
                        <a16:creationId xmlns:a16="http://schemas.microsoft.com/office/drawing/2014/main" id="{E0A03849-9B25-463F-935C-213F84A01575}"/>
                      </a:ext>
                    </a:extLst>
                  </p:cNvPr>
                  <p:cNvSpPr/>
                  <p:nvPr/>
                </p:nvSpPr>
                <p:spPr>
                  <a:xfrm rot="-176551">
                    <a:off x="4312105" y="1195442"/>
                    <a:ext cx="578563" cy="579162"/>
                  </a:xfrm>
                  <a:prstGeom prst="pie">
                    <a:avLst>
                      <a:gd name="adj1" fmla="val 6190354"/>
                      <a:gd name="adj2" fmla="val 14996165"/>
                    </a:avLst>
                  </a:prstGeom>
                  <a:solidFill>
                    <a:srgbClr val="0944A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230">
                    <a:extLst>
                      <a:ext uri="{FF2B5EF4-FFF2-40B4-BE49-F238E27FC236}">
                        <a16:creationId xmlns:a16="http://schemas.microsoft.com/office/drawing/2014/main" id="{3E761A0E-4131-4611-9D09-C2CA14DEF7D2}"/>
                      </a:ext>
                    </a:extLst>
                  </p:cNvPr>
                  <p:cNvSpPr/>
                  <p:nvPr/>
                </p:nvSpPr>
                <p:spPr>
                  <a:xfrm rot="10584085">
                    <a:off x="4312088" y="1195622"/>
                    <a:ext cx="578340" cy="578939"/>
                  </a:xfrm>
                  <a:prstGeom prst="pie">
                    <a:avLst>
                      <a:gd name="adj1" fmla="val 4028252"/>
                      <a:gd name="adj2" fmla="val 17183677"/>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230">
                    <a:extLst>
                      <a:ext uri="{FF2B5EF4-FFF2-40B4-BE49-F238E27FC236}">
                        <a16:creationId xmlns:a16="http://schemas.microsoft.com/office/drawing/2014/main" id="{0D6322E1-16A3-4CFB-92E1-E34E89A9A4F9}"/>
                      </a:ext>
                    </a:extLst>
                  </p:cNvPr>
                  <p:cNvSpPr/>
                  <p:nvPr/>
                </p:nvSpPr>
                <p:spPr>
                  <a:xfrm rot="8344778">
                    <a:off x="4940929" y="3162886"/>
                    <a:ext cx="578465" cy="578888"/>
                  </a:xfrm>
                  <a:prstGeom prst="pie">
                    <a:avLst>
                      <a:gd name="adj1" fmla="val 6190354"/>
                      <a:gd name="adj2" fmla="val 14996165"/>
                    </a:avLst>
                  </a:prstGeom>
                  <a:solidFill>
                    <a:srgbClr val="0D5DDF"/>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230">
                    <a:extLst>
                      <a:ext uri="{FF2B5EF4-FFF2-40B4-BE49-F238E27FC236}">
                        <a16:creationId xmlns:a16="http://schemas.microsoft.com/office/drawing/2014/main" id="{30528D03-A330-451A-91EE-D64DFF88EDB2}"/>
                      </a:ext>
                    </a:extLst>
                  </p:cNvPr>
                  <p:cNvSpPr/>
                  <p:nvPr/>
                </p:nvSpPr>
                <p:spPr>
                  <a:xfrm rot="-2495643">
                    <a:off x="4941000" y="3162728"/>
                    <a:ext cx="578445" cy="579093"/>
                  </a:xfrm>
                  <a:prstGeom prst="pie">
                    <a:avLst>
                      <a:gd name="adj1" fmla="val 4028252"/>
                      <a:gd name="adj2" fmla="val 17183677"/>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3" name="Google Shape;1788;p230">
                    <a:extLst>
                      <a:ext uri="{FF2B5EF4-FFF2-40B4-BE49-F238E27FC236}">
                        <a16:creationId xmlns:a16="http://schemas.microsoft.com/office/drawing/2014/main" id="{D2A228E0-8740-4ECE-A25B-3A4699285DDB}"/>
                      </a:ext>
                    </a:extLst>
                  </p:cNvPr>
                  <p:cNvSpPr/>
                  <p:nvPr/>
                </p:nvSpPr>
                <p:spPr>
                  <a:xfrm rot="-4556960">
                    <a:off x="3257335" y="1939059"/>
                    <a:ext cx="578302" cy="578957"/>
                  </a:xfrm>
                  <a:prstGeom prst="pie">
                    <a:avLst>
                      <a:gd name="adj1" fmla="val 6190354"/>
                      <a:gd name="adj2" fmla="val 14996165"/>
                    </a:avLst>
                  </a:prstGeom>
                  <a:solidFill>
                    <a:srgbClr val="307BF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230">
                    <a:extLst>
                      <a:ext uri="{FF2B5EF4-FFF2-40B4-BE49-F238E27FC236}">
                        <a16:creationId xmlns:a16="http://schemas.microsoft.com/office/drawing/2014/main" id="{DA776BF3-46EC-4733-8E39-4E9CEE794E58}"/>
                      </a:ext>
                    </a:extLst>
                  </p:cNvPr>
                  <p:cNvSpPr/>
                  <p:nvPr/>
                </p:nvSpPr>
                <p:spPr>
                  <a:xfrm rot="6204541">
                    <a:off x="3257468" y="1938977"/>
                    <a:ext cx="578264" cy="578917"/>
                  </a:xfrm>
                  <a:prstGeom prst="pie">
                    <a:avLst>
                      <a:gd name="adj1" fmla="val 4028252"/>
                      <a:gd name="adj2" fmla="val 17183677"/>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230">
                    <a:extLst>
                      <a:ext uri="{FF2B5EF4-FFF2-40B4-BE49-F238E27FC236}">
                        <a16:creationId xmlns:a16="http://schemas.microsoft.com/office/drawing/2014/main" id="{04C06D40-A3B2-417B-98B8-C7302EA229F0}"/>
                      </a:ext>
                    </a:extLst>
                  </p:cNvPr>
                  <p:cNvSpPr txBox="1"/>
                  <p:nvPr/>
                </p:nvSpPr>
                <p:spPr>
                  <a:xfrm>
                    <a:off x="4341900" y="1271896"/>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b="1">
                        <a:solidFill>
                          <a:srgbClr val="FFFFFF"/>
                        </a:solidFill>
                        <a:latin typeface="Roboto"/>
                        <a:ea typeface="Roboto"/>
                        <a:cs typeface="Roboto"/>
                        <a:sym typeface="Roboto"/>
                      </a:rPr>
                      <a:t>05</a:t>
                    </a:r>
                    <a:endParaRPr sz="1050" b="1">
                      <a:solidFill>
                        <a:srgbClr val="FFFFFF"/>
                      </a:solidFill>
                      <a:latin typeface="Roboto"/>
                      <a:ea typeface="Roboto"/>
                      <a:cs typeface="Roboto"/>
                      <a:sym typeface="Roboto"/>
                    </a:endParaRPr>
                  </a:p>
                </p:txBody>
              </p:sp>
              <p:sp>
                <p:nvSpPr>
                  <p:cNvPr id="146" name="Google Shape;1791;p230">
                    <a:extLst>
                      <a:ext uri="{FF2B5EF4-FFF2-40B4-BE49-F238E27FC236}">
                        <a16:creationId xmlns:a16="http://schemas.microsoft.com/office/drawing/2014/main" id="{C3BAA4BE-9E48-43C1-B159-D3AD74BAA938}"/>
                      </a:ext>
                    </a:extLst>
                  </p:cNvPr>
                  <p:cNvSpPr txBox="1"/>
                  <p:nvPr/>
                </p:nvSpPr>
                <p:spPr>
                  <a:xfrm>
                    <a:off x="3274219"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b="1">
                        <a:solidFill>
                          <a:srgbClr val="FFFFFF"/>
                        </a:solidFill>
                        <a:latin typeface="Roboto"/>
                        <a:ea typeface="Roboto"/>
                        <a:cs typeface="Roboto"/>
                        <a:sym typeface="Roboto"/>
                      </a:rPr>
                      <a:t>01</a:t>
                    </a:r>
                    <a:endParaRPr sz="1050" b="1">
                      <a:solidFill>
                        <a:srgbClr val="FFFFFF"/>
                      </a:solidFill>
                      <a:latin typeface="Roboto"/>
                      <a:ea typeface="Roboto"/>
                      <a:cs typeface="Roboto"/>
                      <a:sym typeface="Roboto"/>
                    </a:endParaRPr>
                  </a:p>
                </p:txBody>
              </p:sp>
              <p:sp>
                <p:nvSpPr>
                  <p:cNvPr id="147" name="Google Shape;1792;p230">
                    <a:extLst>
                      <a:ext uri="{FF2B5EF4-FFF2-40B4-BE49-F238E27FC236}">
                        <a16:creationId xmlns:a16="http://schemas.microsoft.com/office/drawing/2014/main" id="{333B8FCA-BEE1-45C1-8C76-5BF0BEA79701}"/>
                      </a:ext>
                    </a:extLst>
                  </p:cNvPr>
                  <p:cNvSpPr txBox="1"/>
                  <p:nvPr/>
                </p:nvSpPr>
                <p:spPr>
                  <a:xfrm>
                    <a:off x="3685317"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b="1">
                        <a:solidFill>
                          <a:srgbClr val="FFFFFF"/>
                        </a:solidFill>
                        <a:latin typeface="Roboto"/>
                        <a:ea typeface="Roboto"/>
                        <a:cs typeface="Roboto"/>
                        <a:sym typeface="Roboto"/>
                      </a:rPr>
                      <a:t>02</a:t>
                    </a:r>
                    <a:endParaRPr sz="1050" b="1">
                      <a:solidFill>
                        <a:srgbClr val="FFFFFF"/>
                      </a:solidFill>
                      <a:latin typeface="Roboto"/>
                      <a:ea typeface="Roboto"/>
                      <a:cs typeface="Roboto"/>
                      <a:sym typeface="Roboto"/>
                    </a:endParaRPr>
                  </a:p>
                </p:txBody>
              </p:sp>
              <p:sp>
                <p:nvSpPr>
                  <p:cNvPr id="148" name="Google Shape;1793;p230">
                    <a:extLst>
                      <a:ext uri="{FF2B5EF4-FFF2-40B4-BE49-F238E27FC236}">
                        <a16:creationId xmlns:a16="http://schemas.microsoft.com/office/drawing/2014/main" id="{8F037FC0-9E75-4859-A98F-73CB5BBC2F72}"/>
                      </a:ext>
                    </a:extLst>
                  </p:cNvPr>
                  <p:cNvSpPr txBox="1"/>
                  <p:nvPr/>
                </p:nvSpPr>
                <p:spPr>
                  <a:xfrm>
                    <a:off x="4955323"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b="1">
                        <a:solidFill>
                          <a:srgbClr val="FFFFFF"/>
                        </a:solidFill>
                        <a:latin typeface="Roboto"/>
                        <a:ea typeface="Roboto"/>
                        <a:cs typeface="Roboto"/>
                        <a:sym typeface="Roboto"/>
                      </a:rPr>
                      <a:t>03</a:t>
                    </a:r>
                    <a:endParaRPr sz="1050" b="1">
                      <a:solidFill>
                        <a:srgbClr val="FFFFFF"/>
                      </a:solidFill>
                      <a:latin typeface="Roboto"/>
                      <a:ea typeface="Roboto"/>
                      <a:cs typeface="Roboto"/>
                      <a:sym typeface="Roboto"/>
                    </a:endParaRPr>
                  </a:p>
                </p:txBody>
              </p:sp>
              <p:sp>
                <p:nvSpPr>
                  <p:cNvPr id="149" name="Google Shape;1794;p230">
                    <a:extLst>
                      <a:ext uri="{FF2B5EF4-FFF2-40B4-BE49-F238E27FC236}">
                        <a16:creationId xmlns:a16="http://schemas.microsoft.com/office/drawing/2014/main" id="{AECC8D57-3A0C-4EA4-BF1E-EA930ECFE3CD}"/>
                      </a:ext>
                    </a:extLst>
                  </p:cNvPr>
                  <p:cNvSpPr txBox="1"/>
                  <p:nvPr/>
                </p:nvSpPr>
                <p:spPr>
                  <a:xfrm>
                    <a:off x="5364737"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b="1">
                        <a:solidFill>
                          <a:srgbClr val="FFFFFF"/>
                        </a:solidFill>
                        <a:latin typeface="Roboto"/>
                        <a:ea typeface="Roboto"/>
                        <a:cs typeface="Roboto"/>
                        <a:sym typeface="Roboto"/>
                      </a:rPr>
                      <a:t>04</a:t>
                    </a:r>
                    <a:endParaRPr sz="1050" b="1">
                      <a:solidFill>
                        <a:srgbClr val="FFFFFF"/>
                      </a:solidFill>
                      <a:latin typeface="Roboto"/>
                      <a:ea typeface="Roboto"/>
                      <a:cs typeface="Roboto"/>
                      <a:sym typeface="Roboto"/>
                    </a:endParaRPr>
                  </a:p>
                </p:txBody>
              </p:sp>
            </p:grpSp>
          </p:grpSp>
        </p:grpSp>
      </p:grpSp>
    </p:spTree>
    <p:extLst>
      <p:ext uri="{BB962C8B-B14F-4D97-AF65-F5344CB8AC3E}">
        <p14:creationId xmlns:p14="http://schemas.microsoft.com/office/powerpoint/2010/main" val="145114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1000"/>
                                        <p:tgtEl>
                                          <p:spTgt spid="1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1000"/>
                                        <p:tgtEl>
                                          <p:spTgt spid="11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1000"/>
                                        <p:tgtEl>
                                          <p:spTgt spid="127"/>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1000"/>
                                        <p:tgtEl>
                                          <p:spTgt spid="124"/>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fade">
                                      <p:cBhvr>
                                        <p:cTn id="35"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075DD47-FD7F-439E-84F6-717843D18D31}"/>
              </a:ext>
            </a:extLst>
          </p:cNvPr>
          <p:cNvSpPr/>
          <p:nvPr/>
        </p:nvSpPr>
        <p:spPr bwMode="auto">
          <a:xfrm>
            <a:off x="4366255" y="5417648"/>
            <a:ext cx="3800279" cy="686106"/>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2" name="Title 16">
            <a:extLst>
              <a:ext uri="{FF2B5EF4-FFF2-40B4-BE49-F238E27FC236}">
                <a16:creationId xmlns:a16="http://schemas.microsoft.com/office/drawing/2014/main" id="{03919AFC-5038-40FD-AB0A-1B6A45571D1D}"/>
              </a:ext>
            </a:extLst>
          </p:cNvPr>
          <p:cNvSpPr>
            <a:spLocks noGrp="1"/>
          </p:cNvSpPr>
          <p:nvPr>
            <p:ph type="title"/>
          </p:nvPr>
        </p:nvSpPr>
        <p:spPr>
          <a:xfrm>
            <a:off x="588263" y="457200"/>
            <a:ext cx="11018520" cy="553998"/>
          </a:xfrm>
        </p:spPr>
        <p:txBody>
          <a:bodyPr/>
          <a:lstStyle/>
          <a:p>
            <a:r>
              <a:rPr lang="en-US"/>
              <a:t>Powering collaboration across work and life</a:t>
            </a:r>
          </a:p>
        </p:txBody>
      </p:sp>
      <p:sp>
        <p:nvSpPr>
          <p:cNvPr id="15" name="TextBox 14">
            <a:extLst>
              <a:ext uri="{FF2B5EF4-FFF2-40B4-BE49-F238E27FC236}">
                <a16:creationId xmlns:a16="http://schemas.microsoft.com/office/drawing/2014/main" id="{A0EDEDEC-EB45-447E-9C06-0429F22FD4B0}"/>
              </a:ext>
            </a:extLst>
          </p:cNvPr>
          <p:cNvSpPr txBox="1"/>
          <p:nvPr/>
        </p:nvSpPr>
        <p:spPr>
          <a:xfrm>
            <a:off x="4375327" y="6176872"/>
            <a:ext cx="3942048" cy="215444"/>
          </a:xfrm>
          <a:prstGeom prst="rect">
            <a:avLst/>
          </a:prstGeom>
          <a:noFill/>
        </p:spPr>
        <p:txBody>
          <a:bodyPr wrap="square" lIns="0" tIns="0" rIns="0" bIns="0" rtlCol="0">
            <a:spAutoFit/>
          </a:bodyPr>
          <a:lstStyle/>
          <a:p>
            <a:pPr algn="ctr"/>
            <a:r>
              <a:rPr lang="en-US" sz="1400"/>
              <a:t>Centrally managed, secured, and governed</a:t>
            </a:r>
          </a:p>
        </p:txBody>
      </p:sp>
      <p:sp>
        <p:nvSpPr>
          <p:cNvPr id="48" name="Rectangle 47">
            <a:extLst>
              <a:ext uri="{FF2B5EF4-FFF2-40B4-BE49-F238E27FC236}">
                <a16:creationId xmlns:a16="http://schemas.microsoft.com/office/drawing/2014/main" id="{76AC2253-9D23-4351-9DCF-859B1F605C77}"/>
              </a:ext>
            </a:extLst>
          </p:cNvPr>
          <p:cNvSpPr/>
          <p:nvPr/>
        </p:nvSpPr>
        <p:spPr bwMode="auto">
          <a:xfrm>
            <a:off x="5108919" y="5622201"/>
            <a:ext cx="2863755" cy="276999"/>
          </a:xfrm>
          <a:prstGeom prst="rect">
            <a:avLst/>
          </a:prstGeom>
          <a:ln w="38100">
            <a:noFill/>
          </a:ln>
        </p:spPr>
        <p:txBody>
          <a:bodyPr vert="horz" wrap="square" lIns="0" tIns="0" rIns="0" bIns="0" rtlCol="0" anchor="t">
            <a:spAutoFit/>
          </a:bodyPr>
          <a:lstStyle/>
          <a:p>
            <a:pPr algn="ctr" defTabSz="896386">
              <a:lnSpc>
                <a:spcPct val="90000"/>
              </a:lnSpc>
              <a:spcBef>
                <a:spcPct val="0"/>
              </a:spcBef>
            </a:pPr>
            <a:r>
              <a:rPr lang="en-US" sz="2000" kern="0">
                <a:ln w="3175">
                  <a:noFill/>
                </a:ln>
                <a:solidFill>
                  <a:schemeClr val="tx1"/>
                </a:solidFill>
                <a:effectLst>
                  <a:outerShdw blurRad="38100" dist="38100" dir="2700000" algn="tl">
                    <a:srgbClr val="000000">
                      <a:alpha val="43137"/>
                    </a:srgbClr>
                  </a:outerShdw>
                </a:effectLst>
                <a:latin typeface="+mj-lt"/>
                <a:cs typeface="Segoe UI Semilight" panose="020B0402040204020203" pitchFamily="34" charset="0"/>
              </a:rPr>
              <a:t>Azure Active Directory</a:t>
            </a:r>
          </a:p>
        </p:txBody>
      </p:sp>
      <p:pic>
        <p:nvPicPr>
          <p:cNvPr id="10" name="Graphic 9">
            <a:extLst>
              <a:ext uri="{FF2B5EF4-FFF2-40B4-BE49-F238E27FC236}">
                <a16:creationId xmlns:a16="http://schemas.microsoft.com/office/drawing/2014/main" id="{91A091DD-4A80-4C68-B3C3-AFE7DB123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0041" y="5467094"/>
            <a:ext cx="595092" cy="595092"/>
          </a:xfrm>
          <a:prstGeom prst="rect">
            <a:avLst/>
          </a:prstGeom>
        </p:spPr>
      </p:pic>
      <p:pic>
        <p:nvPicPr>
          <p:cNvPr id="3" name="Picture 2" descr="A picture containing building, window, table, cage&#10;&#10;Description automatically generated">
            <a:extLst>
              <a:ext uri="{FF2B5EF4-FFF2-40B4-BE49-F238E27FC236}">
                <a16:creationId xmlns:a16="http://schemas.microsoft.com/office/drawing/2014/main" id="{6D073601-C0DA-4E45-836E-D23516E648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6382" y="3359735"/>
            <a:ext cx="540202" cy="472677"/>
          </a:xfrm>
          <a:prstGeom prst="rect">
            <a:avLst/>
          </a:prstGeom>
        </p:spPr>
      </p:pic>
      <p:pic>
        <p:nvPicPr>
          <p:cNvPr id="5" name="Picture 4" descr="A picture containing drawing, shirt&#10;&#10;Description automatically generated">
            <a:extLst>
              <a:ext uri="{FF2B5EF4-FFF2-40B4-BE49-F238E27FC236}">
                <a16:creationId xmlns:a16="http://schemas.microsoft.com/office/drawing/2014/main" id="{F6A32678-125A-4666-AD70-3385FD6D4F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7375" y="4103677"/>
            <a:ext cx="380720" cy="380720"/>
          </a:xfrm>
          <a:prstGeom prst="rect">
            <a:avLst/>
          </a:prstGeom>
        </p:spPr>
      </p:pic>
      <p:cxnSp>
        <p:nvCxnSpPr>
          <p:cNvPr id="19" name="Straight Connector 18">
            <a:extLst>
              <a:ext uri="{FF2B5EF4-FFF2-40B4-BE49-F238E27FC236}">
                <a16:creationId xmlns:a16="http://schemas.microsoft.com/office/drawing/2014/main" id="{1D1EB6ED-7CF9-4CA4-B44F-E78AB75425A3}"/>
              </a:ext>
            </a:extLst>
          </p:cNvPr>
          <p:cNvCxnSpPr>
            <a:cxnSpLocks/>
          </p:cNvCxnSpPr>
          <p:nvPr/>
        </p:nvCxnSpPr>
        <p:spPr>
          <a:xfrm>
            <a:off x="6078629" y="2693155"/>
            <a:ext cx="0" cy="689309"/>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D2A916-0CBC-4EA2-A1A6-96791A2215AF}"/>
              </a:ext>
            </a:extLst>
          </p:cNvPr>
          <p:cNvCxnSpPr>
            <a:cxnSpLocks/>
          </p:cNvCxnSpPr>
          <p:nvPr/>
        </p:nvCxnSpPr>
        <p:spPr>
          <a:xfrm flipH="1">
            <a:off x="3560388" y="3936380"/>
            <a:ext cx="1994284"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4CDEB0-0605-46B8-A100-67D6F1A06513}"/>
              </a:ext>
            </a:extLst>
          </p:cNvPr>
          <p:cNvCxnSpPr>
            <a:cxnSpLocks/>
          </p:cNvCxnSpPr>
          <p:nvPr/>
        </p:nvCxnSpPr>
        <p:spPr>
          <a:xfrm flipH="1">
            <a:off x="6703811" y="3936380"/>
            <a:ext cx="2502066"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F08EE7A-0672-4054-811A-3ED4FBD58A15}"/>
              </a:ext>
            </a:extLst>
          </p:cNvPr>
          <p:cNvSpPr/>
          <p:nvPr/>
        </p:nvSpPr>
        <p:spPr bwMode="auto">
          <a:xfrm>
            <a:off x="588263" y="3244571"/>
            <a:ext cx="3165540" cy="1513659"/>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cs typeface="Segoe UI" pitchFamily="34" charset="0"/>
            </a:endParaRPr>
          </a:p>
        </p:txBody>
      </p:sp>
      <p:pic>
        <p:nvPicPr>
          <p:cNvPr id="2050" name="Picture 2">
            <a:extLst>
              <a:ext uri="{FF2B5EF4-FFF2-40B4-BE49-F238E27FC236}">
                <a16:creationId xmlns:a16="http://schemas.microsoft.com/office/drawing/2014/main" id="{7AA62DEF-F34A-4196-86EF-73D9B9E376BD}"/>
              </a:ext>
            </a:extLst>
          </p:cNvPr>
          <p:cNvPicPr>
            <a:picLocks noChangeAspect="1" noChangeArrowheads="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3744" y="4134812"/>
            <a:ext cx="531404" cy="5305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sign&#10;&#10;Description automatically generated">
            <a:extLst>
              <a:ext uri="{FF2B5EF4-FFF2-40B4-BE49-F238E27FC236}">
                <a16:creationId xmlns:a16="http://schemas.microsoft.com/office/drawing/2014/main" id="{6D2DE82E-33BC-4741-BBBB-312D20E156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2754" y="4134812"/>
            <a:ext cx="531404" cy="530576"/>
          </a:xfrm>
          <a:prstGeom prst="rect">
            <a:avLst/>
          </a:prstGeom>
        </p:spPr>
      </p:pic>
      <p:pic>
        <p:nvPicPr>
          <p:cNvPr id="40" name="Picture 39" descr="A close up of a sign&#10;&#10;Description automatically generated">
            <a:extLst>
              <a:ext uri="{FF2B5EF4-FFF2-40B4-BE49-F238E27FC236}">
                <a16:creationId xmlns:a16="http://schemas.microsoft.com/office/drawing/2014/main" id="{D3187B4E-E4AA-4D4D-96E8-7F89D49DC7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53905" y="4183310"/>
            <a:ext cx="434256" cy="433580"/>
          </a:xfrm>
          <a:prstGeom prst="roundRect">
            <a:avLst>
              <a:gd name="adj" fmla="val 8594"/>
            </a:avLst>
          </a:prstGeom>
          <a:solidFill>
            <a:srgbClr val="FFFFFF">
              <a:shade val="85000"/>
            </a:srgbClr>
          </a:solidFill>
          <a:ln>
            <a:noFill/>
          </a:ln>
          <a:effectLst/>
        </p:spPr>
      </p:pic>
      <p:pic>
        <p:nvPicPr>
          <p:cNvPr id="49" name="Picture 48" descr="A close up of a sign&#10;&#10;Description automatically generated">
            <a:extLst>
              <a:ext uri="{FF2B5EF4-FFF2-40B4-BE49-F238E27FC236}">
                <a16:creationId xmlns:a16="http://schemas.microsoft.com/office/drawing/2014/main" id="{A86B2EFA-AEFC-46B3-BC24-A969C1F10E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050" y="3095606"/>
            <a:ext cx="987307" cy="985769"/>
          </a:xfrm>
          <a:prstGeom prst="rect">
            <a:avLst/>
          </a:prstGeom>
        </p:spPr>
      </p:pic>
      <p:pic>
        <p:nvPicPr>
          <p:cNvPr id="50" name="Picture 49" descr="A close up of a sign&#10;&#10;Description automatically generated">
            <a:extLst>
              <a:ext uri="{FF2B5EF4-FFF2-40B4-BE49-F238E27FC236}">
                <a16:creationId xmlns:a16="http://schemas.microsoft.com/office/drawing/2014/main" id="{67AA5A80-70DF-42E9-87CD-B650B09039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4755" y="3081109"/>
            <a:ext cx="1016346" cy="1014762"/>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7FFFAF1C-65BD-4876-BEE4-A54307A1C8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55568" y="4183310"/>
            <a:ext cx="434256" cy="433580"/>
          </a:xfrm>
          <a:prstGeom prst="rect">
            <a:avLst/>
          </a:prstGeom>
        </p:spPr>
      </p:pic>
      <p:pic>
        <p:nvPicPr>
          <p:cNvPr id="58" name="Picture 57" descr="A close up of a logo&#10;&#10;Description automatically generated">
            <a:extLst>
              <a:ext uri="{FF2B5EF4-FFF2-40B4-BE49-F238E27FC236}">
                <a16:creationId xmlns:a16="http://schemas.microsoft.com/office/drawing/2014/main" id="{211FE007-3BBE-4D97-B875-1E0FC9A1F5B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08712" y="4103252"/>
            <a:ext cx="608018" cy="593697"/>
          </a:xfrm>
          <a:prstGeom prst="rect">
            <a:avLst/>
          </a:prstGeom>
        </p:spPr>
      </p:pic>
      <p:pic>
        <p:nvPicPr>
          <p:cNvPr id="59" name="Picture 58" descr="A close up of a logo&#10;&#10;Description automatically generated">
            <a:extLst>
              <a:ext uri="{FF2B5EF4-FFF2-40B4-BE49-F238E27FC236}">
                <a16:creationId xmlns:a16="http://schemas.microsoft.com/office/drawing/2014/main" id="{6888C5F8-BB5F-49F0-82B1-DF40717F84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55418" y="3081109"/>
            <a:ext cx="1016346" cy="1014762"/>
          </a:xfrm>
          <a:prstGeom prst="rect">
            <a:avLst/>
          </a:prstGeom>
        </p:spPr>
      </p:pic>
      <p:pic>
        <p:nvPicPr>
          <p:cNvPr id="60" name="Picture 59" descr="A close up of a sign&#10;&#10;Description automatically generated">
            <a:extLst>
              <a:ext uri="{FF2B5EF4-FFF2-40B4-BE49-F238E27FC236}">
                <a16:creationId xmlns:a16="http://schemas.microsoft.com/office/drawing/2014/main" id="{53758120-7EB5-4554-B7F8-0DAC38B274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89733" y="3081109"/>
            <a:ext cx="1016346" cy="1014762"/>
          </a:xfrm>
          <a:prstGeom prst="rect">
            <a:avLst/>
          </a:prstGeom>
        </p:spPr>
      </p:pic>
      <p:pic>
        <p:nvPicPr>
          <p:cNvPr id="61" name="Picture 60" descr="A close up of a logo&#10;&#10;Description automatically generated">
            <a:extLst>
              <a:ext uri="{FF2B5EF4-FFF2-40B4-BE49-F238E27FC236}">
                <a16:creationId xmlns:a16="http://schemas.microsoft.com/office/drawing/2014/main" id="{C58411C3-EB08-405C-A75F-FD8380A69EC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000042" y="3312263"/>
            <a:ext cx="730248" cy="552454"/>
          </a:xfrm>
          <a:prstGeom prst="rect">
            <a:avLst/>
          </a:prstGeom>
        </p:spPr>
      </p:pic>
      <p:sp>
        <p:nvSpPr>
          <p:cNvPr id="9" name="TextBox 8">
            <a:extLst>
              <a:ext uri="{FF2B5EF4-FFF2-40B4-BE49-F238E27FC236}">
                <a16:creationId xmlns:a16="http://schemas.microsoft.com/office/drawing/2014/main" id="{836178DA-3BF1-41E6-B392-193D1B988511}"/>
              </a:ext>
            </a:extLst>
          </p:cNvPr>
          <p:cNvSpPr txBox="1"/>
          <p:nvPr/>
        </p:nvSpPr>
        <p:spPr>
          <a:xfrm>
            <a:off x="1071815" y="2958397"/>
            <a:ext cx="2050994" cy="215444"/>
          </a:xfrm>
          <a:prstGeom prst="rect">
            <a:avLst/>
          </a:prstGeom>
          <a:noFill/>
        </p:spPr>
        <p:txBody>
          <a:bodyPr wrap="square" lIns="0" tIns="0" rIns="0" bIns="0" rtlCol="0">
            <a:spAutoFit/>
          </a:bodyPr>
          <a:lstStyle/>
          <a:p>
            <a:pPr algn="ctr"/>
            <a:r>
              <a:rPr lang="en-US" sz="1400">
                <a:effectLst>
                  <a:outerShdw blurRad="38100" dist="38100" dir="2700000" algn="tl">
                    <a:srgbClr val="000000">
                      <a:alpha val="43137"/>
                    </a:srgbClr>
                  </a:outerShdw>
                </a:effectLst>
              </a:rPr>
              <a:t>Advanced sharing</a:t>
            </a:r>
          </a:p>
        </p:txBody>
      </p:sp>
      <p:sp>
        <p:nvSpPr>
          <p:cNvPr id="62" name="Rectangle 61">
            <a:extLst>
              <a:ext uri="{FF2B5EF4-FFF2-40B4-BE49-F238E27FC236}">
                <a16:creationId xmlns:a16="http://schemas.microsoft.com/office/drawing/2014/main" id="{23AC4E5C-D3CB-4E27-87B9-4A226971BAC0}"/>
              </a:ext>
            </a:extLst>
          </p:cNvPr>
          <p:cNvSpPr/>
          <p:nvPr/>
        </p:nvSpPr>
        <p:spPr bwMode="auto">
          <a:xfrm>
            <a:off x="8957882" y="3244571"/>
            <a:ext cx="2743200" cy="1848290"/>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cs typeface="Segoe UI" pitchFamily="34" charset="0"/>
            </a:endParaRPr>
          </a:p>
        </p:txBody>
      </p:sp>
      <p:sp>
        <p:nvSpPr>
          <p:cNvPr id="14" name="TextBox 13">
            <a:extLst>
              <a:ext uri="{FF2B5EF4-FFF2-40B4-BE49-F238E27FC236}">
                <a16:creationId xmlns:a16="http://schemas.microsoft.com/office/drawing/2014/main" id="{1E949E4A-901A-4850-B635-97D84ACBA36B}"/>
              </a:ext>
            </a:extLst>
          </p:cNvPr>
          <p:cNvSpPr txBox="1"/>
          <p:nvPr/>
        </p:nvSpPr>
        <p:spPr>
          <a:xfrm>
            <a:off x="9422805" y="2938574"/>
            <a:ext cx="1841703" cy="215444"/>
          </a:xfrm>
          <a:prstGeom prst="rect">
            <a:avLst/>
          </a:prstGeom>
          <a:noFill/>
        </p:spPr>
        <p:txBody>
          <a:bodyPr wrap="square" lIns="0" tIns="0" rIns="0" bIns="0" rtlCol="0">
            <a:spAutoFit/>
          </a:bodyPr>
          <a:lstStyle/>
          <a:p>
            <a:pPr algn="ctr"/>
            <a:r>
              <a:rPr lang="en-US" sz="1400">
                <a:effectLst>
                  <a:outerShdw blurRad="38100" dist="38100" dir="2700000" algn="tl">
                    <a:srgbClr val="000000">
                      <a:alpha val="43137"/>
                    </a:srgbClr>
                  </a:outerShdw>
                </a:effectLst>
              </a:rPr>
              <a:t>Partner ecosystem</a:t>
            </a:r>
          </a:p>
        </p:txBody>
      </p:sp>
      <p:pic>
        <p:nvPicPr>
          <p:cNvPr id="20" name="Picture 19" descr="A picture containing drawing, table&#10;&#10;Description automatically generated">
            <a:extLst>
              <a:ext uri="{FF2B5EF4-FFF2-40B4-BE49-F238E27FC236}">
                <a16:creationId xmlns:a16="http://schemas.microsoft.com/office/drawing/2014/main" id="{F576CAE4-2816-491D-99A4-D4F657006A8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586095" y="3622159"/>
            <a:ext cx="1486772" cy="354418"/>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1B457179-0D33-4FE6-BAD2-7951FA0AAF5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01877" y="4682859"/>
            <a:ext cx="1486774" cy="45551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DC69E168-3253-40B7-9B80-D31426EFA75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616053" y="4015793"/>
            <a:ext cx="1455208" cy="240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 name="Picture 68" descr="A close up of a logo&#10;&#10;Description automatically generated">
            <a:extLst>
              <a:ext uri="{FF2B5EF4-FFF2-40B4-BE49-F238E27FC236}">
                <a16:creationId xmlns:a16="http://schemas.microsoft.com/office/drawing/2014/main" id="{A98DF7B4-D9A0-4335-A1BA-7D8D3D888CD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95931" y="3382464"/>
            <a:ext cx="867101" cy="171403"/>
          </a:xfrm>
          <a:prstGeom prst="rect">
            <a:avLst/>
          </a:prstGeom>
          <a:effectLst/>
        </p:spPr>
      </p:pic>
      <p:grpSp>
        <p:nvGrpSpPr>
          <p:cNvPr id="26" name="Group 25">
            <a:extLst>
              <a:ext uri="{FF2B5EF4-FFF2-40B4-BE49-F238E27FC236}">
                <a16:creationId xmlns:a16="http://schemas.microsoft.com/office/drawing/2014/main" id="{0E637554-2994-4BC8-8D04-CB336A17E1DC}"/>
              </a:ext>
            </a:extLst>
          </p:cNvPr>
          <p:cNvGrpSpPr/>
          <p:nvPr/>
        </p:nvGrpSpPr>
        <p:grpSpPr>
          <a:xfrm>
            <a:off x="2717637" y="1307463"/>
            <a:ext cx="6759324" cy="1385692"/>
            <a:chOff x="2695960" y="1180141"/>
            <a:chExt cx="6759324" cy="1385692"/>
          </a:xfrm>
        </p:grpSpPr>
        <p:sp>
          <p:nvSpPr>
            <p:cNvPr id="64" name="Rectangle 63">
              <a:extLst>
                <a:ext uri="{FF2B5EF4-FFF2-40B4-BE49-F238E27FC236}">
                  <a16:creationId xmlns:a16="http://schemas.microsoft.com/office/drawing/2014/main" id="{E456A8D5-5122-49A1-8FDD-A2E18103A3DB}"/>
                </a:ext>
              </a:extLst>
            </p:cNvPr>
            <p:cNvSpPr/>
            <p:nvPr/>
          </p:nvSpPr>
          <p:spPr bwMode="auto">
            <a:xfrm>
              <a:off x="2695960" y="1468087"/>
              <a:ext cx="6759324" cy="1097746"/>
            </a:xfrm>
            <a:prstGeom prst="rect">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cs typeface="Segoe UI" pitchFamily="34" charset="0"/>
              </a:endParaRPr>
            </a:p>
          </p:txBody>
        </p:sp>
        <p:pic>
          <p:nvPicPr>
            <p:cNvPr id="51" name="Picture 50" descr="A close up of a sign&#10;&#10;Description automatically generated">
              <a:extLst>
                <a:ext uri="{FF2B5EF4-FFF2-40B4-BE49-F238E27FC236}">
                  <a16:creationId xmlns:a16="http://schemas.microsoft.com/office/drawing/2014/main" id="{202EF444-D866-461A-A614-4B5129E672CC}"/>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846802" y="1752449"/>
              <a:ext cx="510502" cy="458889"/>
            </a:xfrm>
            <a:prstGeom prst="rect">
              <a:avLst/>
            </a:prstGeom>
          </p:spPr>
        </p:pic>
        <p:pic>
          <p:nvPicPr>
            <p:cNvPr id="52" name="Picture 51" descr="A close up of a logo&#10;&#10;Description automatically generated">
              <a:extLst>
                <a:ext uri="{FF2B5EF4-FFF2-40B4-BE49-F238E27FC236}">
                  <a16:creationId xmlns:a16="http://schemas.microsoft.com/office/drawing/2014/main" id="{78524C4F-EE2B-4B12-9FA7-5E2A47B0F94B}"/>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3740328" y="1733289"/>
              <a:ext cx="510502" cy="497209"/>
            </a:xfrm>
            <a:prstGeom prst="rect">
              <a:avLst/>
            </a:prstGeom>
          </p:spPr>
        </p:pic>
        <p:pic>
          <p:nvPicPr>
            <p:cNvPr id="53" name="Picture 52" descr="A close up of a sign&#10;&#10;Description automatically generated">
              <a:extLst>
                <a:ext uri="{FF2B5EF4-FFF2-40B4-BE49-F238E27FC236}">
                  <a16:creationId xmlns:a16="http://schemas.microsoft.com/office/drawing/2014/main" id="{742E74E8-5812-439B-A936-2B39A22CAB7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96837" y="1752448"/>
              <a:ext cx="458892" cy="458890"/>
            </a:xfrm>
            <a:prstGeom prst="roundRect">
              <a:avLst>
                <a:gd name="adj" fmla="val 8594"/>
              </a:avLst>
            </a:prstGeom>
            <a:solidFill>
              <a:srgbClr val="FFFFFF">
                <a:shade val="85000"/>
              </a:srgbClr>
            </a:solidFill>
            <a:ln>
              <a:noFill/>
            </a:ln>
            <a:effectLst/>
          </p:spPr>
        </p:pic>
        <p:pic>
          <p:nvPicPr>
            <p:cNvPr id="55" name="Picture 54" descr="A close up of a logo&#10;&#10;Description automatically generated">
              <a:extLst>
                <a:ext uri="{FF2B5EF4-FFF2-40B4-BE49-F238E27FC236}">
                  <a16:creationId xmlns:a16="http://schemas.microsoft.com/office/drawing/2014/main" id="{BBEF5352-40D3-456A-9713-D8004F10FFA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811832" y="1680480"/>
              <a:ext cx="661224" cy="602826"/>
            </a:xfrm>
            <a:prstGeom prst="rect">
              <a:avLst/>
            </a:prstGeom>
          </p:spPr>
        </p:pic>
        <p:pic>
          <p:nvPicPr>
            <p:cNvPr id="56" name="Picture 55" descr="A close up of a logo&#10;&#10;Description automatically generated">
              <a:extLst>
                <a:ext uri="{FF2B5EF4-FFF2-40B4-BE49-F238E27FC236}">
                  <a16:creationId xmlns:a16="http://schemas.microsoft.com/office/drawing/2014/main" id="{C619F4EE-8EFE-4752-8799-AD938ACEED7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767582" y="1666850"/>
              <a:ext cx="661226" cy="630086"/>
            </a:xfrm>
            <a:prstGeom prst="rect">
              <a:avLst/>
            </a:prstGeom>
          </p:spPr>
        </p:pic>
        <p:pic>
          <p:nvPicPr>
            <p:cNvPr id="57" name="Picture 56" descr="A picture containing sign&#10;&#10;Description automatically generated">
              <a:extLst>
                <a:ext uri="{FF2B5EF4-FFF2-40B4-BE49-F238E27FC236}">
                  <a16:creationId xmlns:a16="http://schemas.microsoft.com/office/drawing/2014/main" id="{F27B4706-DF83-4A35-9010-ACBCEF1DD99A}"/>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4633854" y="1644590"/>
              <a:ext cx="750704" cy="674606"/>
            </a:xfrm>
            <a:prstGeom prst="rect">
              <a:avLst/>
            </a:prstGeom>
          </p:spPr>
        </p:pic>
        <p:pic>
          <p:nvPicPr>
            <p:cNvPr id="63" name="Picture 62" descr="A close up of a sign&#10;&#10;Description automatically generated">
              <a:extLst>
                <a:ext uri="{FF2B5EF4-FFF2-40B4-BE49-F238E27FC236}">
                  <a16:creationId xmlns:a16="http://schemas.microsoft.com/office/drawing/2014/main" id="{4D40235A-4269-4077-9259-2489810334C4}"/>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7856080" y="1714129"/>
              <a:ext cx="557734" cy="535528"/>
            </a:xfrm>
            <a:prstGeom prst="rect">
              <a:avLst/>
            </a:prstGeom>
          </p:spPr>
        </p:pic>
        <p:sp>
          <p:nvSpPr>
            <p:cNvPr id="13" name="TextBox 12">
              <a:extLst>
                <a:ext uri="{FF2B5EF4-FFF2-40B4-BE49-F238E27FC236}">
                  <a16:creationId xmlns:a16="http://schemas.microsoft.com/office/drawing/2014/main" id="{C4DFC590-D324-42D5-BA2E-1337A6C3DFCC}"/>
                </a:ext>
              </a:extLst>
            </p:cNvPr>
            <p:cNvSpPr txBox="1"/>
            <p:nvPr/>
          </p:nvSpPr>
          <p:spPr>
            <a:xfrm>
              <a:off x="3642282" y="1180141"/>
              <a:ext cx="4630320" cy="215444"/>
            </a:xfrm>
            <a:prstGeom prst="rect">
              <a:avLst/>
            </a:prstGeom>
            <a:noFill/>
          </p:spPr>
          <p:txBody>
            <a:bodyPr wrap="square" lIns="0" tIns="0" rIns="0" bIns="0" rtlCol="0" anchor="t">
              <a:spAutoFit/>
            </a:bodyPr>
            <a:lstStyle/>
            <a:p>
              <a:pPr algn="ctr"/>
              <a:r>
                <a:rPr lang="en-US" sz="1400">
                  <a:effectLst>
                    <a:outerShdw blurRad="38100" dist="38100" dir="2700000" algn="tl">
                      <a:srgbClr val="000000">
                        <a:alpha val="43137"/>
                      </a:srgbClr>
                    </a:outerShdw>
                  </a:effectLst>
                </a:rPr>
                <a:t>Membership service for 22+ Microsoft 365 teamwork apps</a:t>
              </a:r>
            </a:p>
          </p:txBody>
        </p:sp>
      </p:grpSp>
      <p:pic>
        <p:nvPicPr>
          <p:cNvPr id="8" name="Picture 7" descr="A picture containing drawing&#10;&#10;Description automatically generated">
            <a:extLst>
              <a:ext uri="{FF2B5EF4-FFF2-40B4-BE49-F238E27FC236}">
                <a16:creationId xmlns:a16="http://schemas.microsoft.com/office/drawing/2014/main" id="{F380DE82-5FDC-4091-9E3A-0F7D5A5B4E1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737148" y="4466321"/>
            <a:ext cx="1157679" cy="162414"/>
          </a:xfrm>
          <a:prstGeom prst="rect">
            <a:avLst/>
          </a:prstGeom>
        </p:spPr>
      </p:pic>
      <p:sp>
        <p:nvSpPr>
          <p:cNvPr id="21" name="Oval 20">
            <a:extLst>
              <a:ext uri="{FF2B5EF4-FFF2-40B4-BE49-F238E27FC236}">
                <a16:creationId xmlns:a16="http://schemas.microsoft.com/office/drawing/2014/main" id="{16F56781-46ED-4A59-B3D7-1324D2E57D49}"/>
              </a:ext>
            </a:extLst>
          </p:cNvPr>
          <p:cNvSpPr>
            <a:spLocks/>
          </p:cNvSpPr>
          <p:nvPr/>
        </p:nvSpPr>
        <p:spPr bwMode="auto">
          <a:xfrm>
            <a:off x="5181600" y="2989721"/>
            <a:ext cx="1828800" cy="1828800"/>
          </a:xfrm>
          <a:prstGeom prst="ellips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9A177506-E684-4E72-8F8E-6511E939434F}"/>
              </a:ext>
            </a:extLst>
          </p:cNvPr>
          <p:cNvSpPr txBox="1"/>
          <p:nvPr/>
        </p:nvSpPr>
        <p:spPr>
          <a:xfrm>
            <a:off x="5196159" y="4033648"/>
            <a:ext cx="1799683"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egoe UI Semibold" panose="020B0502040204020203" pitchFamily="34" charset="0"/>
                <a:cs typeface="Segoe UI Semibold" panose="020B0502040204020203" pitchFamily="34" charset="0"/>
              </a:rPr>
              <a:t>Microsoft 365 Groups</a:t>
            </a:r>
          </a:p>
        </p:txBody>
      </p:sp>
      <p:sp>
        <p:nvSpPr>
          <p:cNvPr id="2" name="Freeform 5">
            <a:extLst>
              <a:ext uri="{FF2B5EF4-FFF2-40B4-BE49-F238E27FC236}">
                <a16:creationId xmlns:a16="http://schemas.microsoft.com/office/drawing/2014/main" id="{4FB0D07E-00A0-4DF8-A4C4-F3A5A70013DB}"/>
              </a:ext>
            </a:extLst>
          </p:cNvPr>
          <p:cNvSpPr>
            <a:spLocks noEditPoints="1"/>
          </p:cNvSpPr>
          <p:nvPr/>
        </p:nvSpPr>
        <p:spPr bwMode="auto">
          <a:xfrm>
            <a:off x="5635373" y="3263179"/>
            <a:ext cx="897851" cy="759007"/>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Tree>
    <p:extLst>
      <p:ext uri="{BB962C8B-B14F-4D97-AF65-F5344CB8AC3E}">
        <p14:creationId xmlns:p14="http://schemas.microsoft.com/office/powerpoint/2010/main" val="251496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263" y="2425541"/>
            <a:ext cx="4167887" cy="1107996"/>
          </a:xfrm>
        </p:spPr>
        <p:txBody>
          <a:bodyPr wrap="square" anchor="b">
            <a:normAutofit/>
          </a:bodyPr>
          <a:lstStyle/>
          <a:p>
            <a:r>
              <a:rPr lang="en-US"/>
              <a:t>Demo</a:t>
            </a:r>
          </a:p>
        </p:txBody>
      </p:sp>
      <p:sp>
        <p:nvSpPr>
          <p:cNvPr id="4" name="Text Placeholder 3"/>
          <p:cNvSpPr>
            <a:spLocks noGrp="1"/>
          </p:cNvSpPr>
          <p:nvPr>
            <p:ph type="body" sz="quarter" idx="12"/>
          </p:nvPr>
        </p:nvSpPr>
        <p:spPr>
          <a:xfrm>
            <a:off x="582042" y="3962400"/>
            <a:ext cx="4164583" cy="338554"/>
          </a:xfrm>
        </p:spPr>
        <p:txBody>
          <a:bodyPr vert="horz" wrap="square" lIns="0" tIns="0" rIns="0" bIns="0" rtlCol="0">
            <a:normAutofit/>
          </a:bodyPr>
          <a:lstStyle/>
          <a:p>
            <a:pPr>
              <a:spcAft>
                <a:spcPts val="600"/>
              </a:spcAft>
            </a:pPr>
            <a:r>
              <a:rPr lang="en-US"/>
              <a:t>Yammer</a:t>
            </a:r>
          </a:p>
        </p:txBody>
      </p:sp>
    </p:spTree>
    <p:extLst>
      <p:ext uri="{BB962C8B-B14F-4D97-AF65-F5344CB8AC3E}">
        <p14:creationId xmlns:p14="http://schemas.microsoft.com/office/powerpoint/2010/main" val="3422755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11AA06-CE11-4BBC-BE03-E8F4A274AE23}"/>
              </a:ext>
            </a:extLst>
          </p:cNvPr>
          <p:cNvSpPr/>
          <p:nvPr/>
        </p:nvSpPr>
        <p:spPr bwMode="auto">
          <a:xfrm>
            <a:off x="4092497" y="1984917"/>
            <a:ext cx="446049" cy="314464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748C4B0-ED77-44B6-8942-7B6F2AD500F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74297" y="1841759"/>
            <a:ext cx="11043406" cy="4265754"/>
          </a:xfrm>
          <a:prstGeom prst="rect">
            <a:avLst/>
          </a:prstGeom>
          <a:noFill/>
        </p:spPr>
      </p:pic>
      <p:sp>
        <p:nvSpPr>
          <p:cNvPr id="13" name="Title 1">
            <a:extLst>
              <a:ext uri="{FF2B5EF4-FFF2-40B4-BE49-F238E27FC236}">
                <a16:creationId xmlns:a16="http://schemas.microsoft.com/office/drawing/2014/main" id="{5262AA89-B3C3-463D-A850-7571E65AE5F4}"/>
              </a:ext>
            </a:extLst>
          </p:cNvPr>
          <p:cNvSpPr>
            <a:spLocks noGrp="1"/>
          </p:cNvSpPr>
          <p:nvPr>
            <p:ph type="title"/>
          </p:nvPr>
        </p:nvSpPr>
        <p:spPr>
          <a:xfrm>
            <a:off x="588263" y="457200"/>
            <a:ext cx="11018520" cy="861774"/>
          </a:xfrm>
        </p:spPr>
        <p:txBody>
          <a:bodyPr/>
          <a:lstStyle/>
          <a:p>
            <a:r>
              <a:rPr lang="en-US"/>
              <a:t>Private preview now live!</a:t>
            </a:r>
            <a:br>
              <a:rPr lang="en-US"/>
            </a:br>
            <a:r>
              <a:rPr lang="en-US" sz="2000">
                <a:solidFill>
                  <a:schemeClr val="tx1"/>
                </a:solidFill>
                <a:latin typeface="Segoe UI Semilight" panose="020B0402040204020203" pitchFamily="34" charset="0"/>
                <a:cs typeface="Segoe UI Semilight" panose="020B0402040204020203" pitchFamily="34" charset="0"/>
              </a:rPr>
              <a:t>aka.ms/AcceptAzureB2BGuestsYammerPreview</a:t>
            </a:r>
            <a:endParaRPr lang="en-US"/>
          </a:p>
        </p:txBody>
      </p:sp>
    </p:spTree>
    <p:extLst>
      <p:ext uri="{BB962C8B-B14F-4D97-AF65-F5344CB8AC3E}">
        <p14:creationId xmlns:p14="http://schemas.microsoft.com/office/powerpoint/2010/main" val="48632100"/>
      </p:ext>
    </p:extLst>
  </p:cSld>
  <p:clrMapOvr>
    <a:masterClrMapping/>
  </p:clrMapOvr>
  <p:transition>
    <p:fade/>
  </p:transition>
</p:sld>
</file>

<file path=ppt/theme/theme1.xml><?xml version="1.0" encoding="utf-8"?>
<a:theme xmlns:a="http://schemas.openxmlformats.org/drawingml/2006/main" name="5-51015_Microsoft_Ignite_Tour_Template_Light">
  <a:themeElements>
    <a:clrScheme name="Ignite Tour">
      <a:dk1>
        <a:srgbClr val="1A1A1A"/>
      </a:dk1>
      <a:lt1>
        <a:srgbClr val="FFFFFF"/>
      </a:lt1>
      <a:dk2>
        <a:srgbClr val="0D0D0D"/>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Tour_Template_16x9.potx" id="{3684D0E4-1AB7-4635-8939-43F354FF4D74}" vid="{61D4C8A2-AA1C-40FD-BE83-98B787236EBC}"/>
    </a:ext>
  </a:extLst>
</a:theme>
</file>

<file path=ppt/theme/theme2.xml><?xml version="1.0" encoding="utf-8"?>
<a:theme xmlns:a="http://schemas.openxmlformats.org/drawingml/2006/main" name="5-51015_Microsoft_Ignite_Tour_Template_Dark">
  <a:themeElements>
    <a:clrScheme name="Ignite Tour">
      <a:dk1>
        <a:srgbClr val="1A1A1A"/>
      </a:dk1>
      <a:lt1>
        <a:srgbClr val="FFFFFF"/>
      </a:lt1>
      <a:dk2>
        <a:srgbClr val="0D0D0D"/>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Tour_Template_16x9.potx" id="{3684D0E4-1AB7-4635-8939-43F354FF4D74}" vid="{95B10069-5E4D-42D1-A072-8EC892D88E4D}"/>
    </a:ext>
  </a:extLst>
</a:theme>
</file>

<file path=ppt/theme/theme3.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4.xml><?xml version="1.0" encoding="utf-8"?>
<a:theme xmlns:a="http://schemas.openxmlformats.org/drawingml/2006/main" name="Light Gray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1236F62C-149A-45B0-8D7D-CAB71D4C0512}"/>
    </a:ext>
  </a:extLst>
</a:theme>
</file>

<file path=ppt/theme/theme5.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6.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1503</Words>
  <Application>Microsoft Office PowerPoint</Application>
  <PresentationFormat>Widescreen</PresentationFormat>
  <Paragraphs>242</Paragraphs>
  <Slides>22</Slides>
  <Notes>21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Arial</vt:lpstr>
      <vt:lpstr>Calibri</vt:lpstr>
      <vt:lpstr>Consolas</vt:lpstr>
      <vt:lpstr>Roboto</vt:lpstr>
      <vt:lpstr>Segoe UI</vt:lpstr>
      <vt:lpstr>Segoe UI Body</vt:lpstr>
      <vt:lpstr>Segoe UI Light</vt:lpstr>
      <vt:lpstr>Segoe UI Semibold</vt:lpstr>
      <vt:lpstr>Segoe UI Semilight</vt:lpstr>
      <vt:lpstr>Wingdings</vt:lpstr>
      <vt:lpstr>5-51015_Microsoft_Ignite_Tour_Template_Light</vt:lpstr>
      <vt:lpstr>5-51015_Microsoft_Ignite_Tour_Template_Dark</vt:lpstr>
      <vt:lpstr>White Template</vt:lpstr>
      <vt:lpstr>Light Gray Template</vt:lpstr>
      <vt:lpstr>1_White Template</vt:lpstr>
      <vt:lpstr>White Template</vt:lpstr>
      <vt:lpstr>External collaboration with Microsoft 365 Groups in Microsoft Teams, Outlook, Yammer and SharePoint</vt:lpstr>
      <vt:lpstr>PowerPoint Presentation</vt:lpstr>
      <vt:lpstr>External Collaboration A key ingredient for the success of your organization</vt:lpstr>
      <vt:lpstr>Guests by the numbers…</vt:lpstr>
      <vt:lpstr>Guest management – A balancing act</vt:lpstr>
      <vt:lpstr>Guest lifecycle &amp; adoption</vt:lpstr>
      <vt:lpstr>Powering collaboration across work and life</vt:lpstr>
      <vt:lpstr>Demo</vt:lpstr>
      <vt:lpstr>Private preview now live! aka.ms/AcceptAzureB2BGuestsYammerPreview</vt:lpstr>
      <vt:lpstr>Managing Guests at scale</vt:lpstr>
      <vt:lpstr>Guest access – key questions</vt:lpstr>
      <vt:lpstr>User Permissions</vt:lpstr>
      <vt:lpstr>Domain Restrictions </vt:lpstr>
      <vt:lpstr>Group Level Guest Policy </vt:lpstr>
      <vt:lpstr>Demo</vt:lpstr>
      <vt:lpstr>Sensitivity labels for guest governance</vt:lpstr>
      <vt:lpstr>Demo</vt:lpstr>
      <vt:lpstr>Entitlement management</vt:lpstr>
      <vt:lpstr>Guest access reviews </vt:lpstr>
      <vt:lpstr>Demo</vt:lpstr>
      <vt:lpstr>How does Microsoft manage guests Empower employees while protecting content, keeping compliant and holding employees accountable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2020-10-06T17:25:38Z</dcterms:created>
  <dcterms:modified xsi:type="dcterms:W3CDTF">2020-10-06T17:25:48Z</dcterms:modified>
</cp:coreProperties>
</file>