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5.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070" r:id="rId2"/>
    <p:sldMasterId id="2147484935" r:id="rId3"/>
    <p:sldMasterId id="2147484954" r:id="rId4"/>
    <p:sldMasterId id="2147483660" r:id="rId5"/>
    <p:sldMasterId id="2147484993" r:id="rId6"/>
  </p:sldMasterIdLst>
  <p:notesMasterIdLst>
    <p:notesMasterId r:id="rId33"/>
  </p:notesMasterIdLst>
  <p:handoutMasterIdLst>
    <p:handoutMasterId r:id="rId34"/>
  </p:handoutMasterIdLst>
  <p:sldIdLst>
    <p:sldId id="1661" r:id="rId7"/>
    <p:sldId id="2076136207" r:id="rId8"/>
    <p:sldId id="2123258357" r:id="rId9"/>
    <p:sldId id="2076136945" r:id="rId10"/>
    <p:sldId id="582" r:id="rId11"/>
    <p:sldId id="2076136949" r:id="rId12"/>
    <p:sldId id="2076136946" r:id="rId13"/>
    <p:sldId id="2076136950" r:id="rId14"/>
    <p:sldId id="8604" r:id="rId15"/>
    <p:sldId id="8581" r:id="rId16"/>
    <p:sldId id="365" r:id="rId17"/>
    <p:sldId id="8600" r:id="rId18"/>
    <p:sldId id="1613" r:id="rId19"/>
    <p:sldId id="8584" r:id="rId20"/>
    <p:sldId id="8586" r:id="rId21"/>
    <p:sldId id="8589" r:id="rId22"/>
    <p:sldId id="2076136954" r:id="rId23"/>
    <p:sldId id="2123258348" r:id="rId24"/>
    <p:sldId id="2123258358" r:id="rId25"/>
    <p:sldId id="2123258361" r:id="rId26"/>
    <p:sldId id="2123258346" r:id="rId27"/>
    <p:sldId id="2123258349" r:id="rId28"/>
    <p:sldId id="8593" r:id="rId29"/>
    <p:sldId id="2123258356" r:id="rId30"/>
    <p:sldId id="2123258355" r:id="rId31"/>
    <p:sldId id="1532" r:id="rId32"/>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id="{38B656EC-D568-4EF7-8842-9FA1AE1192C9}">
          <p14:sldIdLst>
            <p14:sldId id="1661"/>
            <p14:sldId id="2076136207"/>
            <p14:sldId id="2123258357"/>
            <p14:sldId id="2076136945"/>
            <p14:sldId id="582"/>
            <p14:sldId id="2076136949"/>
            <p14:sldId id="2076136946"/>
            <p14:sldId id="2076136950"/>
            <p14:sldId id="8604"/>
            <p14:sldId id="8581"/>
            <p14:sldId id="365"/>
            <p14:sldId id="8600"/>
            <p14:sldId id="1613"/>
            <p14:sldId id="8584"/>
            <p14:sldId id="8586"/>
            <p14:sldId id="8589"/>
            <p14:sldId id="2076136954"/>
            <p14:sldId id="2123258348"/>
            <p14:sldId id="2123258358"/>
            <p14:sldId id="2123258361"/>
            <p14:sldId id="2123258346"/>
            <p14:sldId id="2123258349"/>
            <p14:sldId id="8593"/>
            <p14:sldId id="2123258356"/>
            <p14:sldId id="2123258355"/>
            <p14:sldId id="15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43A5E"/>
    <a:srgbClr val="FFCC00"/>
    <a:srgbClr val="0F780F"/>
    <a:srgbClr val="FFFFFF"/>
    <a:srgbClr val="50E6FF"/>
    <a:srgbClr val="0069BA"/>
    <a:srgbClr val="9BF00B"/>
    <a:srgbClr val="107E10"/>
    <a:srgbClr val="0E70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86C645-6256-4AE8-886E-461A304622C3}" v="7" dt="2020-10-06T17:22:14.8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40" autoAdjust="0"/>
  </p:normalViewPr>
  <p:slideViewPr>
    <p:cSldViewPr snapToGrid="0">
      <p:cViewPr varScale="1">
        <p:scale>
          <a:sx n="94" d="100"/>
          <a:sy n="94" d="100"/>
        </p:scale>
        <p:origin x="1194" y="7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10/6/2020 6:20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10/6/2020 6:20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C61DAB-D93E-49CA-B245-379601CFE8D0}" type="datetime8">
              <a:rPr lang="en-US" smtClean="0"/>
              <a:t>10/6/2020 6:20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442526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dirty="0">
              <a:cs typeface="Calibri"/>
            </a:endParaRPr>
          </a:p>
        </p:txBody>
      </p:sp>
      <p:sp>
        <p:nvSpPr>
          <p:cNvPr id="4" name="Header Placeholder 3"/>
          <p:cNvSpPr>
            <a:spLocks noGrp="1"/>
          </p:cNvSpPr>
          <p:nvPr>
            <p:ph type="hdr" sz="quarter" idx="10"/>
          </p:nvPr>
        </p:nvSpPr>
        <p:spPr/>
        <p:txBody>
          <a:bodyPr/>
          <a:lstStyle/>
          <a:p>
            <a:r>
              <a:rPr lang="en-US">
                <a:solidFill>
                  <a:prstClr val="black"/>
                </a:solidFill>
              </a:rPr>
              <a:t>&lt;Event Name Here&gt;</a:t>
            </a:r>
          </a:p>
        </p:txBody>
      </p:sp>
      <p:sp>
        <p:nvSpPr>
          <p:cNvPr id="6" name="Date Placeholder 5"/>
          <p:cNvSpPr>
            <a:spLocks noGrp="1"/>
          </p:cNvSpPr>
          <p:nvPr>
            <p:ph type="dt" idx="12"/>
          </p:nvPr>
        </p:nvSpPr>
        <p:spPr/>
        <p:txBody>
          <a:bodyPr/>
          <a:lstStyle/>
          <a:p>
            <a:fld id="{12F8C67E-F3A7-46E7-A6E9-D9B259BC3BAB}" type="datetime1">
              <a:rPr lang="en-US" smtClean="0">
                <a:solidFill>
                  <a:prstClr val="black"/>
                </a:solidFill>
              </a:rPr>
              <a:pPr/>
              <a:t>10/6/2020</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957444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A2DFAD70-9D5A-4105-A796-A7F0A30586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770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10/6/2020 6:20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31436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124874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54729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222820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8385825" y="520055475"/>
            <a:ext cx="661146125" cy="214748364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7800" b="0" i="0" u="none" strike="noStrike" kern="1200" cap="none" spc="0" normalizeH="0" baseline="0" noProof="0">
                <a:ln>
                  <a:noFill/>
                </a:ln>
                <a:solidFill>
                  <a:prstClr val="black"/>
                </a:solidFill>
                <a:effectLst/>
                <a:uLnTx/>
                <a:uFillTx/>
                <a:latin typeface="Segoe UI" pitchFamily="34" charset="0"/>
                <a:ea typeface="+mn-ea"/>
                <a:cs typeface="+mn-cs"/>
              </a:rPr>
              <a:t>Core Services Engineering</a:t>
            </a:r>
          </a:p>
        </p:txBody>
      </p:sp>
      <p:sp>
        <p:nvSpPr>
          <p:cNvPr id="5" name="Footer Placeholder 4"/>
          <p:cNvSpPr>
            <a:spLocks noGrp="1"/>
          </p:cNvSpPr>
          <p:nvPr>
            <p:ph type="ftr" sz="quarter" idx="4"/>
          </p:nvPr>
        </p:nvSpPr>
        <p:spPr/>
        <p:txBody>
          <a:bodyPr/>
          <a:lstStyle/>
          <a:p>
            <a:pPr marL="8434043" marR="0" lvl="0" indent="0" algn="l" defTabSz="13490015" rtl="0" eaLnBrk="0" fontAlgn="auto" latinLnBrk="0" hangingPunct="0">
              <a:lnSpc>
                <a:spcPct val="100000"/>
              </a:lnSpc>
              <a:spcBef>
                <a:spcPts val="0"/>
              </a:spcBef>
              <a:spcAft>
                <a:spcPts val="0"/>
              </a:spcAft>
              <a:buClrTx/>
              <a:buSzTx/>
              <a:buFontTx/>
              <a:buNone/>
              <a:tabLst/>
              <a:defRPr/>
            </a:pPr>
            <a:r>
              <a:rPr kumimoji="0" lang="en-US" sz="60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2017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78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10/6/2020 6:20 PM</a:t>
            </a:fld>
            <a:endParaRPr kumimoji="0" lang="en-US" sz="178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78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19</a:t>
            </a:fld>
            <a:endParaRPr kumimoji="0" lang="en-US" sz="178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83082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37077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10/6/2020 6:20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3" name="Notes Placeholder 2">
            <a:extLst>
              <a:ext uri="{FF2B5EF4-FFF2-40B4-BE49-F238E27FC236}">
                <a16:creationId xmlns:a16="http://schemas.microsoft.com/office/drawing/2014/main" id="{DA1AD300-1B9A-432A-8120-9371BC4FCBC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68834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10/6/2020 6:20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13380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defTabSz="931740">
              <a:defRPr/>
            </a:pPr>
            <a:endParaRPr lang="en-US">
              <a:solidFill>
                <a:prstClr val="black"/>
              </a:solidFill>
            </a:endParaRPr>
          </a:p>
        </p:txBody>
      </p:sp>
      <p:sp>
        <p:nvSpPr>
          <p:cNvPr id="5" name="Footer Placeholder 4"/>
          <p:cNvSpPr>
            <a:spLocks noGrp="1"/>
          </p:cNvSpPr>
          <p:nvPr>
            <p:ph type="ftr" sz="quarter" idx="4"/>
          </p:nvPr>
        </p:nvSpPr>
        <p:spPr/>
        <p:txBody>
          <a:bodyPr/>
          <a:lstStyle/>
          <a:p>
            <a:pPr defTabSz="93146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defTabSz="931740">
              <a:defRPr/>
            </a:pPr>
            <a:fld id="{386CE63F-9E7F-4C04-9D0D-FCA25A8E9E86}" type="datetime8">
              <a:rPr lang="en-US">
                <a:solidFill>
                  <a:prstClr val="black"/>
                </a:solidFill>
              </a:rPr>
              <a:pPr defTabSz="931740">
                <a:defRPr/>
              </a:pPr>
              <a:t>10/6/2020 6:20 PM</a:t>
            </a:fld>
            <a:endParaRPr lang="en-US">
              <a:solidFill>
                <a:prstClr val="black"/>
              </a:solidFill>
            </a:endParaRPr>
          </a:p>
        </p:txBody>
      </p:sp>
      <p:sp>
        <p:nvSpPr>
          <p:cNvPr id="7" name="Slide Number Placeholder 6"/>
          <p:cNvSpPr>
            <a:spLocks noGrp="1"/>
          </p:cNvSpPr>
          <p:nvPr>
            <p:ph type="sldNum" sz="quarter" idx="5"/>
          </p:nvPr>
        </p:nvSpPr>
        <p:spPr/>
        <p:txBody>
          <a:bodyPr/>
          <a:lstStyle/>
          <a:p>
            <a:pPr defTabSz="931740">
              <a:defRPr/>
            </a:pPr>
            <a:fld id="{B4008EB6-D09E-4580-8CD6-DDB14511944F}" type="slidenum">
              <a:rPr lang="en-US">
                <a:solidFill>
                  <a:prstClr val="black"/>
                </a:solidFill>
              </a:rPr>
              <a:pPr defTabSz="931740">
                <a:defRPr/>
              </a:pPr>
              <a:t>2</a:t>
            </a:fld>
            <a:endParaRPr lang="en-US">
              <a:solidFill>
                <a:prstClr val="black"/>
              </a:solidFill>
            </a:endParaRPr>
          </a:p>
        </p:txBody>
      </p:sp>
      <p:sp>
        <p:nvSpPr>
          <p:cNvPr id="3" name="Notes Placeholder 2">
            <a:extLst>
              <a:ext uri="{FF2B5EF4-FFF2-40B4-BE49-F238E27FC236}">
                <a16:creationId xmlns:a16="http://schemas.microsoft.com/office/drawing/2014/main" id="{D9CE8837-9584-554C-9A11-835EFA56B63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42554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EB6207-9333-4437-B3CA-ABDCA3B488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622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10/6/2020 6:20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911018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a:solidFill>
                <a:prstClr val="black"/>
              </a:solidFill>
            </a:endParaRPr>
          </a:p>
        </p:txBody>
      </p:sp>
      <p:sp>
        <p:nvSpPr>
          <p:cNvPr id="5" name="Date Placeholder 4"/>
          <p:cNvSpPr>
            <a:spLocks noGrp="1"/>
          </p:cNvSpPr>
          <p:nvPr>
            <p:ph type="dt" idx="11"/>
          </p:nvPr>
        </p:nvSpPr>
        <p:spPr/>
        <p:txBody>
          <a:bodyPr/>
          <a:lstStyle/>
          <a:p>
            <a:fld id="{0ECFDC7D-F4BE-4668-920D-08874925A5D7}" type="datetime8">
              <a:rPr lang="en-US" smtClean="0">
                <a:solidFill>
                  <a:prstClr val="black"/>
                </a:solidFill>
              </a:rPr>
              <a:t>10/6/2020 6:20 PM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18551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endParaRPr lang="en-US">
              <a:cs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38448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pPr marL="0" marR="0" lvl="0" indent="0" algn="r" defTabSz="949478" rtl="0" eaLnBrk="1" fontAlgn="auto" latinLnBrk="0" hangingPunct="1">
              <a:lnSpc>
                <a:spcPct val="100000"/>
              </a:lnSpc>
              <a:spcBef>
                <a:spcPts val="0"/>
              </a:spcBef>
              <a:spcAft>
                <a:spcPts val="0"/>
              </a:spcAft>
              <a:buClrTx/>
              <a:buSzTx/>
              <a:buFontTx/>
              <a:buNone/>
              <a:tabLst/>
              <a:defRPr/>
            </a:pPr>
            <a:fld id="{8FD2EC84-76ED-4307-9348-C6CF701E781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9478"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750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DFAD70-9D5A-4105-A796-A7F0A30586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7147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8385825" y="520055475"/>
            <a:ext cx="661146125" cy="214748364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Core Services Engineering</a:t>
            </a:r>
          </a:p>
        </p:txBody>
      </p:sp>
      <p:sp>
        <p:nvSpPr>
          <p:cNvPr id="5" name="Footer Placeholder 4"/>
          <p:cNvSpPr>
            <a:spLocks noGrp="1"/>
          </p:cNvSpPr>
          <p:nvPr>
            <p:ph type="ftr" sz="quarter" idx="4"/>
          </p:nvPr>
        </p:nvSpPr>
        <p:spPr/>
        <p:txBody>
          <a:bodyPr/>
          <a:lstStyle/>
          <a:p>
            <a:pPr defTabSz="13490015" eaLnBrk="0" hangingPunct="0"/>
            <a:r>
              <a:rPr lang="en-US" sz="6000">
                <a:gradFill>
                  <a:gsLst>
                    <a:gs pos="0">
                      <a:prstClr val="black"/>
                    </a:gs>
                    <a:gs pos="100000">
                      <a:prstClr val="black"/>
                    </a:gs>
                  </a:gsLst>
                  <a:lin ang="5400000" scaled="0"/>
                </a:gradFill>
                <a:latin typeface="Segoe UI" pitchFamily="34" charset="0"/>
                <a:ea typeface="Segoe UI" pitchFamily="34" charset="0"/>
                <a:cs typeface="Segoe UI" pitchFamily="34" charset="0"/>
              </a:rPr>
              <a:t>© 2017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EEC551-8CDA-4EB6-89BB-2A86C9F091C8}"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564372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10/6/2020 6:20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8642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627358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10/6/2020 6:20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30765971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8.png"/><Relationship Id="rId1" Type="http://schemas.openxmlformats.org/officeDocument/2006/relationships/slideMaster" Target="../slideMasters/slideMaster6.xml"/><Relationship Id="rId4" Type="http://schemas.openxmlformats.org/officeDocument/2006/relationships/image" Target="../media/image29.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3.xml"/><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3" name="Picture 2" descr="A meeting in a conference room.">
            <a:extLst>
              <a:ext uri="{FF2B5EF4-FFF2-40B4-BE49-F238E27FC236}">
                <a16:creationId xmlns:a16="http://schemas.microsoft.com/office/drawing/2014/main" id="{1C493F8D-AB10-4958-85D1-CC12E3C2F13E}"/>
              </a:ext>
            </a:extLst>
          </p:cNvPr>
          <p:cNvPicPr>
            <a:picLocks noChangeAspect="1"/>
          </p:cNvPicPr>
          <p:nvPr userDrawn="1"/>
        </p:nvPicPr>
        <p:blipFill rotWithShape="1">
          <a:blip r:embed="rId3"/>
          <a:srcRect l="32559" r="10791"/>
          <a:stretch/>
        </p:blipFill>
        <p:spPr bwMode="ltGray">
          <a:xfrm>
            <a:off x="5334000" y="0"/>
            <a:ext cx="6858000" cy="6858000"/>
          </a:xfrm>
          <a:prstGeom prst="rect">
            <a:avLst/>
          </a:prstGeom>
        </p:spPr>
      </p:pic>
    </p:spTree>
    <p:extLst>
      <p:ext uri="{BB962C8B-B14F-4D97-AF65-F5344CB8AC3E}">
        <p14:creationId xmlns:p14="http://schemas.microsoft.com/office/powerpoint/2010/main" val="3017430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5ACBF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036638"/>
            <a:ext cx="11655840" cy="369332"/>
          </a:xfrm>
        </p:spPr>
        <p:txBody>
          <a:bodyPr/>
          <a:lstStyle>
            <a:lvl1pPr marL="0" indent="0">
              <a:buNone/>
              <a:defRPr sz="2400"/>
            </a:lvl1pPr>
          </a:lstStyle>
          <a:p>
            <a:pPr lvl="0"/>
            <a:r>
              <a:rPr lang="en-US"/>
              <a:t>Click to edit Master text styles</a:t>
            </a:r>
          </a:p>
        </p:txBody>
      </p:sp>
    </p:spTree>
    <p:extLst>
      <p:ext uri="{BB962C8B-B14F-4D97-AF65-F5344CB8AC3E}">
        <p14:creationId xmlns:p14="http://schemas.microsoft.com/office/powerpoint/2010/main" val="13363887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421377387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C0CBF-B124-403F-AA59-1769038994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7ADA36-E36E-431F-B065-E15FA572DE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F35684-AA74-4029-999B-2643E7BD6687}"/>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365418F2-C7CA-48B5-B824-670C00753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1FCB4-384D-4F68-AB02-576E06BDD90C}"/>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97873731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A68E9-7FBB-4FCC-95EE-CBC3A376AC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D30FB9-97B1-4191-852D-D433A8DD71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DDA4E-2FE9-494F-A2A6-1E058EF0F0DD}"/>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DA87AAF3-600D-42D5-BF5F-ED23CD9540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88D26-9A30-4AAE-85AD-0B8AB64D8672}"/>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39912992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61C1C-8268-4984-BA3C-82F4FA6EBD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976096-C2B7-4D21-9B70-FDB95CAF8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80BDB5-32BF-4C0E-8B44-B739A550B1A5}"/>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C82590D1-ED10-45FC-AF4E-60B9D7013B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788B1-DAA9-4B49-B620-1F37DC5B5942}"/>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68642992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07DC7-F411-473E-8AE1-928EEA7BA1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B4CF4E-9B50-4489-BF21-9643B0AFE4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2BBF69-985A-4D55-A29C-44D6BAF75A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E8304E-5908-46E1-A654-FFCE8076F0A2}"/>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6" name="Footer Placeholder 5">
            <a:extLst>
              <a:ext uri="{FF2B5EF4-FFF2-40B4-BE49-F238E27FC236}">
                <a16:creationId xmlns:a16="http://schemas.microsoft.com/office/drawing/2014/main" id="{9BC9D539-3B0B-4A3B-995D-FF1DBAC23D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7CE786-7493-4AF2-BE52-9957F9F8D5AC}"/>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1713956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D6365-83C2-49EB-9BE6-5574AE18C76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01C7EC-F051-4404-9C40-6CD551B0C2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69FD4B6-86CB-4781-820D-FF530124D5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36347E-5217-49B3-97E8-6E47070290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AB2CDF-2439-434F-9C23-71D55FA68E4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9121E0-9699-420B-A9EB-7B756A2F7971}"/>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8" name="Footer Placeholder 7">
            <a:extLst>
              <a:ext uri="{FF2B5EF4-FFF2-40B4-BE49-F238E27FC236}">
                <a16:creationId xmlns:a16="http://schemas.microsoft.com/office/drawing/2014/main" id="{3179A39C-96A4-4851-909C-4E82607C0B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FE86BA-CCCB-446E-9ECE-5598535F9637}"/>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7362454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4AB1D-3FF0-4380-A9F6-B69B9D6C6E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7F054F-B7CB-43B8-83C1-76FC0CC13B48}"/>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4" name="Footer Placeholder 3">
            <a:extLst>
              <a:ext uri="{FF2B5EF4-FFF2-40B4-BE49-F238E27FC236}">
                <a16:creationId xmlns:a16="http://schemas.microsoft.com/office/drawing/2014/main" id="{6612552A-EB02-41D9-8EEF-433001B42F5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4DF3C2-5266-4104-A1D4-646A0DE4B5D2}"/>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411530760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1C9E6E-0BBE-4433-9130-2D930F3BC327}"/>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3" name="Footer Placeholder 2">
            <a:extLst>
              <a:ext uri="{FF2B5EF4-FFF2-40B4-BE49-F238E27FC236}">
                <a16:creationId xmlns:a16="http://schemas.microsoft.com/office/drawing/2014/main" id="{D2540629-AB25-4C6B-BC1B-E1BE85C2AB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40E508-6A7A-4502-A3D1-B777C5A4DDC0}"/>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5813140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3BD-B27E-4296-9EFE-63420743D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E8C789-6207-4BFE-BB77-BFC6C70183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CD2303-AD09-44CD-8937-F2180674A8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E4E6B4-B315-41E2-BE94-D5268B318B64}"/>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6" name="Footer Placeholder 5">
            <a:extLst>
              <a:ext uri="{FF2B5EF4-FFF2-40B4-BE49-F238E27FC236}">
                <a16:creationId xmlns:a16="http://schemas.microsoft.com/office/drawing/2014/main" id="{FC02F525-7090-4520-9415-1FC6396F3B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1B66B2-D948-4ED8-81F1-36BCB327D38E}"/>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1176185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48112344"/>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6" orient="horz" pos="904">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C5168-354A-48D0-9D72-9D7686408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2AAE70-E087-4CB1-B712-000338974E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D6E0B2-10D0-466C-8015-E7A492A5F9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22009C-25AF-4963-B0C2-BABCA28F1276}"/>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6" name="Footer Placeholder 5">
            <a:extLst>
              <a:ext uri="{FF2B5EF4-FFF2-40B4-BE49-F238E27FC236}">
                <a16:creationId xmlns:a16="http://schemas.microsoft.com/office/drawing/2014/main" id="{F1AC6206-A678-4C56-BCA8-80EBD9F577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E4CFA5-1555-49AA-AF10-F0E69557BEF3}"/>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355336373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39166-DA87-4629-B13C-8B1BAA1907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660406-D186-4429-82DD-278DBA77A9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EE6EBF-0AE8-4A03-AAB6-0C9A926E1590}"/>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A3E83890-7490-41FE-833C-8CFB34747C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B3418C-9E5C-4000-9A47-41B5081A4A5B}"/>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41820053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3694FE-B57D-40AB-B07A-1EE9A9B4A3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4A1EC1-16F8-4662-BF71-883D9D8C93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FCA53E-00C7-4E68-A83A-3BED8E967F38}"/>
              </a:ext>
            </a:extLst>
          </p:cNvPr>
          <p:cNvSpPr>
            <a:spLocks noGrp="1"/>
          </p:cNvSpPr>
          <p:nvPr>
            <p:ph type="dt" sz="half" idx="10"/>
          </p:nvPr>
        </p:nvSpPr>
        <p:spPr/>
        <p:txBody>
          <a:body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8F90364F-F905-4B3B-8DAE-4FBFD4E72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051507-7EC2-4E73-9524-EFA5C0DB8A1F}"/>
              </a:ext>
            </a:extLst>
          </p:cNvPr>
          <p:cNvSpPr>
            <a:spLocks noGrp="1"/>
          </p:cNvSpPr>
          <p:nvPr>
            <p:ph type="sldNum" sz="quarter" idx="12"/>
          </p:nvPr>
        </p:nvSpPr>
        <p:spPr/>
        <p:txBody>
          <a:bodyPr/>
          <a:lstStyle/>
          <a:p>
            <a:fld id="{8B5E8385-1CEA-4550-8B7A-04F9F95D4ADD}" type="slidenum">
              <a:rPr lang="en-US" smtClean="0"/>
              <a:t>‹#›</a:t>
            </a:fld>
            <a:endParaRPr lang="en-US"/>
          </a:p>
        </p:txBody>
      </p:sp>
    </p:spTree>
    <p:extLst>
      <p:ext uri="{BB962C8B-B14F-4D97-AF65-F5344CB8AC3E}">
        <p14:creationId xmlns:p14="http://schemas.microsoft.com/office/powerpoint/2010/main" val="218799329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5" name="Picture 4" descr="Ignite event illustration light">
            <a:extLst>
              <a:ext uri="{FF2B5EF4-FFF2-40B4-BE49-F238E27FC236}">
                <a16:creationId xmlns:a16="http://schemas.microsoft.com/office/drawing/2014/main" id="{DAB43103-0211-42B9-B21F-76E1B9F47117}"/>
              </a:ext>
            </a:extLst>
          </p:cNvPr>
          <p:cNvPicPr>
            <a:picLocks noChangeAspect="1"/>
          </p:cNvPicPr>
          <p:nvPr userDrawn="1"/>
        </p:nvPicPr>
        <p:blipFill>
          <a:blip r:embed="rId2"/>
          <a:stretch>
            <a:fillRect/>
          </a:stretch>
        </p:blipFill>
        <p:spPr>
          <a:xfrm>
            <a:off x="0" y="0"/>
            <a:ext cx="12192000" cy="6857999"/>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pic>
        <p:nvPicPr>
          <p:cNvPr id="8" name="Picture 7" descr="Microsoft Ignite">
            <a:extLst>
              <a:ext uri="{FF2B5EF4-FFF2-40B4-BE49-F238E27FC236}">
                <a16:creationId xmlns:a16="http://schemas.microsoft.com/office/drawing/2014/main" id="{7111F31C-7FB8-4B8F-AA9A-B4814F3B02A4}"/>
              </a:ext>
            </a:extLst>
          </p:cNvPr>
          <p:cNvPicPr>
            <a:picLocks noChangeAspect="1"/>
          </p:cNvPicPr>
          <p:nvPr userDrawn="1"/>
        </p:nvPicPr>
        <p:blipFill>
          <a:blip r:embed="rId4"/>
          <a:stretch>
            <a:fillRect/>
          </a:stretch>
        </p:blipFill>
        <p:spPr>
          <a:xfrm>
            <a:off x="-14514" y="1296364"/>
            <a:ext cx="6470196" cy="1667922"/>
          </a:xfrm>
          <a:prstGeom prst="rect">
            <a:avLst/>
          </a:prstGeom>
        </p:spPr>
      </p:pic>
    </p:spTree>
    <p:extLst>
      <p:ext uri="{BB962C8B-B14F-4D97-AF65-F5344CB8AC3E}">
        <p14:creationId xmlns:p14="http://schemas.microsoft.com/office/powerpoint/2010/main" val="29242406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78D4"/>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CAF610D3-6117-48F4-AED9-F47791F33EBB}"/>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TextBox 2">
            <a:extLst>
              <a:ext uri="{FF2B5EF4-FFF2-40B4-BE49-F238E27FC236}">
                <a16:creationId xmlns:a16="http://schemas.microsoft.com/office/drawing/2014/main" id="{D72F8A10-3394-4E53-AD88-AC3D3536B5C2}"/>
              </a:ext>
            </a:extLst>
          </p:cNvPr>
          <p:cNvSpPr txBox="1"/>
          <p:nvPr userDrawn="1"/>
        </p:nvSpPr>
        <p:spPr>
          <a:xfrm>
            <a:off x="0" y="6488668"/>
            <a:ext cx="3297837" cy="369332"/>
          </a:xfrm>
          <a:prstGeom prst="rect">
            <a:avLst/>
          </a:prstGeom>
          <a:noFill/>
        </p:spPr>
        <p:txBody>
          <a:bodyPr wrap="square">
            <a:spAutoFit/>
          </a:bodyPr>
          <a:lstStyle/>
          <a:p>
            <a:r>
              <a:rPr lang="en-US" sz="1800"/>
              <a:t>#SIDETRACKED @ IGNITE</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5" userDrawn="1">
          <p15:clr>
            <a:srgbClr val="5ACBF0"/>
          </p15:clr>
        </p15:guide>
        <p15:guide id="4" pos="3660">
          <p15:clr>
            <a:srgbClr val="5ACBF0"/>
          </p15:clr>
        </p15:guide>
        <p15:guide id="5" pos="4024">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3" userDrawn="1">
          <p15:clr>
            <a:srgbClr val="5ACBF0"/>
          </p15:clr>
        </p15:guide>
        <p15:guide id="4" pos="3656">
          <p15:clr>
            <a:srgbClr val="5ACBF0"/>
          </p15:clr>
        </p15:guide>
        <p15:guide id="5" pos="4024">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123141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51151599"/>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hree Column Bullet with Subhead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738664"/>
          </a:xfr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738664"/>
          </a:xfr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738664"/>
          </a:xfrm>
        </p:spPr>
        <p:txBody>
          <a:bodyPr anchor="t"/>
          <a:lstStyle>
            <a:lvl1pPr marL="0" indent="0">
              <a:spcBef>
                <a:spcPts val="0"/>
              </a:spcBef>
              <a:buNone/>
              <a:defRPr sz="24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3494949"/>
      </p:ext>
    </p:extLst>
  </p:cSld>
  <p:clrMapOvr>
    <a:masterClrMapping/>
  </p:clrMapOvr>
  <p:transition>
    <p:fade/>
  </p:transition>
  <p:extLst>
    <p:ext uri="{DCECCB84-F9BA-43D5-87BE-67443E8EF086}">
      <p15:sldGuideLst xmlns:p15="http://schemas.microsoft.com/office/powerpoint/2012/main">
        <p15:guide id="3" orient="horz" pos="1506" userDrawn="1">
          <p15:clr>
            <a:srgbClr val="5ACBF0"/>
          </p15:clr>
        </p15:guide>
        <p15:guide id="4" orient="horz" pos="906" userDrawn="1">
          <p15:clr>
            <a:srgbClr val="5ACBF0"/>
          </p15:clr>
        </p15:guide>
        <p15:guide id="5" orient="horz" pos="288">
          <p15:clr>
            <a:srgbClr val="5ACBF0"/>
          </p15:clr>
        </p15:guide>
        <p15:guide id="6" pos="2430" userDrawn="1">
          <p15:clr>
            <a:srgbClr val="5ACBF0"/>
          </p15:clr>
        </p15:guide>
        <p15:guide id="7" pos="2811" userDrawn="1">
          <p15:clr>
            <a:srgbClr val="5ACBF0"/>
          </p15:clr>
        </p15:guide>
        <p15:guide id="8" pos="4871" userDrawn="1">
          <p15:clr>
            <a:srgbClr val="5ACBF0"/>
          </p15:clr>
        </p15:guide>
        <p15:guide id="9" pos="5251" userDrawn="1">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Four Column Bullet with Subhead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6703242"/>
      </p:ext>
    </p:extLst>
  </p:cSld>
  <p:clrMapOvr>
    <a:masterClrMapping/>
  </p:clrMapOvr>
  <p:transition>
    <p:fade/>
  </p:transition>
  <p:extLst>
    <p:ext uri="{DCECCB84-F9BA-43D5-87BE-67443E8EF086}">
      <p15:sldGuideLst xmlns:p15="http://schemas.microsoft.com/office/powerpoint/2012/main">
        <p15:guide id="4" orient="horz" pos="906" userDrawn="1">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userDrawn="1">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2875002"/>
            <a:ext cx="4160521"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7767064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userDrawn="1">
          <p15:clr>
            <a:srgbClr val="5ACBF0"/>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1" pos="3336" userDrawn="1">
          <p15:clr>
            <a:srgbClr val="FBAE40"/>
          </p15:clr>
        </p15:guide>
        <p15:guide id="32" orient="horz" pos="2160" userDrawn="1">
          <p15:clr>
            <a:srgbClr val="5ACBF0"/>
          </p15:clr>
        </p15:guide>
        <p15:guide id="33" pos="2994" userDrawn="1">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4811234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 Diagonal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745737"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7" name="Picture Placeholder 6" descr="This photo is a 'placeholder' only. Drag or drop your photo here, or click and tap the center to insert a photo.">
            <a:extLst>
              <a:ext uri="{FF2B5EF4-FFF2-40B4-BE49-F238E27FC236}">
                <a16:creationId xmlns:a16="http://schemas.microsoft.com/office/drawing/2014/main" id="{96FC256F-5E96-4FBB-9716-7513A1C62748}"/>
              </a:ext>
            </a:extLst>
          </p:cNvPr>
          <p:cNvSpPr>
            <a:spLocks noGrp="1" noChangeAspect="1"/>
          </p:cNvSpPr>
          <p:nvPr>
            <p:ph type="pic" sz="quarter" idx="11" hasCustomPrompt="1"/>
          </p:nvPr>
        </p:nvSpPr>
        <p:spPr bwMode="ltGray">
          <a:xfrm>
            <a:off x="5334000" y="0"/>
            <a:ext cx="6858000" cy="6858000"/>
          </a:xfrm>
          <a:custGeom>
            <a:avLst/>
            <a:gdLst>
              <a:gd name="connsiteX0" fmla="*/ 1545999 w 6837237"/>
              <a:gd name="connsiteY0" fmla="*/ 0 h 6858000"/>
              <a:gd name="connsiteX1" fmla="*/ 6837237 w 6837237"/>
              <a:gd name="connsiteY1" fmla="*/ 0 h 6858000"/>
              <a:gd name="connsiteX2" fmla="*/ 6837237 w 6837237"/>
              <a:gd name="connsiteY2" fmla="*/ 6858000 h 6858000"/>
              <a:gd name="connsiteX3" fmla="*/ 0 w 683723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7237" h="6858000">
                <a:moveTo>
                  <a:pt x="1545999" y="0"/>
                </a:moveTo>
                <a:lnTo>
                  <a:pt x="6837237" y="0"/>
                </a:lnTo>
                <a:lnTo>
                  <a:pt x="6837237" y="6858000"/>
                </a:lnTo>
                <a:lnTo>
                  <a:pt x="0" y="6858000"/>
                </a:lnTo>
                <a:close/>
              </a:path>
            </a:pathLst>
          </a:custGeom>
          <a:blipFill>
            <a:blip r:embed="rId2"/>
            <a:stretch>
              <a:fillRect/>
            </a:stretch>
          </a:blipFill>
        </p:spPr>
        <p:txBody>
          <a:bodyPr wrap="square"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06997545"/>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6" orient="horz" pos="904">
          <p15:clr>
            <a:srgbClr val="5ACBF0"/>
          </p15:clr>
        </p15:guide>
        <p15:guide id="7" orient="horz" pos="1968">
          <p15:clr>
            <a:srgbClr val="5ACBF0"/>
          </p15:clr>
        </p15:guide>
        <p15:guide id="8" orient="horz" pos="2226">
          <p15:clr>
            <a:srgbClr val="5ACBF0"/>
          </p15:clr>
        </p15:guide>
        <p15:guide id="11" pos="2993">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5115159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iagonal Right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745738" cy="5683249"/>
          </a:xfrm>
        </p:spPr>
        <p:txBody>
          <a:bodyPr anchor="ctr"/>
          <a:lstStyle/>
          <a:p>
            <a:r>
              <a:rPr lang="en-US"/>
              <a:t>Click to edit Master title style</a:t>
            </a:r>
          </a:p>
        </p:txBody>
      </p:sp>
      <p:sp>
        <p:nvSpPr>
          <p:cNvPr id="9" name="Picture Placeholder 8" descr="This photo is a 'placeholder' only. Drag or drop your photo here, or click and tap the center to insert a photo.">
            <a:extLst>
              <a:ext uri="{FF2B5EF4-FFF2-40B4-BE49-F238E27FC236}">
                <a16:creationId xmlns:a16="http://schemas.microsoft.com/office/drawing/2014/main" id="{2329700E-8602-48B7-B5D9-EEDEF0890439}"/>
              </a:ext>
            </a:extLst>
          </p:cNvPr>
          <p:cNvSpPr>
            <a:spLocks noGrp="1" noChangeAspect="1"/>
          </p:cNvSpPr>
          <p:nvPr>
            <p:ph type="pic" sz="quarter" idx="11" hasCustomPrompt="1"/>
          </p:nvPr>
        </p:nvSpPr>
        <p:spPr bwMode="ltGray">
          <a:xfrm>
            <a:off x="5334000" y="0"/>
            <a:ext cx="6858000" cy="6858000"/>
          </a:xfrm>
          <a:custGeom>
            <a:avLst/>
            <a:gdLst>
              <a:gd name="connsiteX0" fmla="*/ 1545999 w 6837237"/>
              <a:gd name="connsiteY0" fmla="*/ 0 h 6858000"/>
              <a:gd name="connsiteX1" fmla="*/ 6837237 w 6837237"/>
              <a:gd name="connsiteY1" fmla="*/ 0 h 6858000"/>
              <a:gd name="connsiteX2" fmla="*/ 6837237 w 6837237"/>
              <a:gd name="connsiteY2" fmla="*/ 6858000 h 6858000"/>
              <a:gd name="connsiteX3" fmla="*/ 0 w 683723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7237" h="6858000">
                <a:moveTo>
                  <a:pt x="1545999" y="0"/>
                </a:moveTo>
                <a:lnTo>
                  <a:pt x="6837237" y="0"/>
                </a:lnTo>
                <a:lnTo>
                  <a:pt x="6837237" y="6858000"/>
                </a:lnTo>
                <a:lnTo>
                  <a:pt x="0" y="6858000"/>
                </a:lnTo>
                <a:close/>
              </a:path>
            </a:pathLst>
          </a:custGeom>
          <a:blipFill>
            <a:blip r:embed="rId2"/>
            <a:stretch>
              <a:fillRect/>
            </a:stretch>
          </a:blipFill>
        </p:spPr>
        <p:txBody>
          <a:bodyPr wrap="square"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CB83FC06-DEAF-44A6-AE44-1424370CFF6E}"/>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530179"/>
      </p:ext>
    </p:extLst>
  </p:cSld>
  <p:clrMapOvr>
    <a:masterClrMapping/>
  </p:clrMapOvr>
  <p:transition>
    <p:fade/>
  </p:transition>
  <p:extLst>
    <p:ext uri="{DCECCB84-F9BA-43D5-87BE-67443E8EF086}">
      <p15:sldGuideLst xmlns:p15="http://schemas.microsoft.com/office/powerpoint/2012/main">
        <p15:guide id="5" orient="horz" pos="2160">
          <p15:clr>
            <a:srgbClr val="5ACBF0"/>
          </p15:clr>
        </p15:guide>
        <p15:guide id="6" pos="3360" userDrawn="1">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5627901"/>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5627901"/>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614436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3402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9686687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8381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2513658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6059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42252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7435705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20700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1981200"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1756631" y="4984745"/>
            <a:ext cx="2532888" cy="1284290"/>
          </a:xfrm>
        </p:spPr>
        <p:txBody>
          <a:bodyPr/>
          <a:lstStyle>
            <a:lvl1pPr marL="0" indent="0" algn="ctr">
              <a:spcBef>
                <a:spcPts val="0"/>
              </a:spcBef>
              <a:buNone/>
              <a:defRPr sz="24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5054125" y="23844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829556" y="4984746"/>
            <a:ext cx="2532888" cy="1284291"/>
          </a:xfrm>
        </p:spPr>
        <p:txBody>
          <a:bodyPr/>
          <a:lstStyle>
            <a:lvl1pPr marL="0" indent="0" algn="ctr">
              <a:spcBef>
                <a:spcPts val="0"/>
              </a:spcBef>
              <a:buNone/>
              <a:defRPr sz="24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8127050"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902481" y="4984746"/>
            <a:ext cx="2532888" cy="1284290"/>
          </a:xfrm>
        </p:spPr>
        <p:txBody>
          <a:bodyPr/>
          <a:lstStyle>
            <a:lvl1pPr marL="0" indent="0" algn="ctr">
              <a:spcBef>
                <a:spcPts val="0"/>
              </a:spcBef>
              <a:buNone/>
              <a:defRPr sz="24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27612341"/>
      </p:ext>
    </p:extLst>
  </p:cSld>
  <p:clrMapOvr>
    <a:masterClrMapping/>
  </p:clrMapOvr>
  <p:transition>
    <p:fade/>
  </p:transition>
  <p:extLst>
    <p:ext uri="{DCECCB84-F9BA-43D5-87BE-67443E8EF086}">
      <p15:sldGuideLst xmlns:p15="http://schemas.microsoft.com/office/powerpoint/2012/main">
        <p15:guide id="1" orient="horz" pos="751" userDrawn="1">
          <p15:clr>
            <a:srgbClr val="FBAE40"/>
          </p15:clr>
        </p15:guide>
        <p15:guide id="2" orient="horz" pos="3131" userDrawn="1">
          <p15:clr>
            <a:srgbClr val="5ACBF0"/>
          </p15:clr>
        </p15:guide>
        <p15:guide id="3" pos="3840" userDrawn="1">
          <p15:clr>
            <a:srgbClr val="5ACBF0"/>
          </p15:clr>
        </p15:guide>
        <p15:guide id="4" pos="1904" userDrawn="1">
          <p15:clr>
            <a:srgbClr val="5ACBF0"/>
          </p15:clr>
        </p15:guide>
        <p15:guide id="5" pos="5775" userDrawn="1">
          <p15:clr>
            <a:srgbClr val="5ACBF0"/>
          </p15:clr>
        </p15:guide>
        <p15:guide id="6" pos="1104" userDrawn="1">
          <p15:clr>
            <a:srgbClr val="5ACBF0"/>
          </p15:clr>
        </p15:guide>
        <p15:guide id="7" pos="2705" userDrawn="1">
          <p15:clr>
            <a:srgbClr val="5ACBF0"/>
          </p15:clr>
        </p15:guide>
        <p15:guide id="8" pos="3043" userDrawn="1">
          <p15:clr>
            <a:srgbClr val="5ACBF0"/>
          </p15:clr>
        </p15:guide>
        <p15:guide id="9" pos="4642" userDrawn="1">
          <p15:clr>
            <a:srgbClr val="5ACBF0"/>
          </p15:clr>
        </p15:guide>
        <p15:guide id="10" pos="4980" userDrawn="1">
          <p15:clr>
            <a:srgbClr val="5ACBF0"/>
          </p15:clr>
        </p15:guide>
        <p15:guide id="11" pos="6576" userDrawn="1">
          <p15:clr>
            <a:srgbClr val="5ACBF0"/>
          </p15:clr>
        </p15:guide>
        <p15:guide id="12" orient="horz" pos="1502" userDrawn="1">
          <p15:clr>
            <a:srgbClr val="5ACBF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20700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828296"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2612" y="4984746"/>
            <a:ext cx="2532888" cy="1284290"/>
          </a:xfrm>
        </p:spPr>
        <p:txBody>
          <a:bodyPr/>
          <a:lstStyle>
            <a:lvl1pPr marL="0" indent="0" algn="ctr">
              <a:spcBef>
                <a:spcPts val="0"/>
              </a:spcBef>
              <a:buNone/>
              <a:defRPr sz="24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646239"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27985" y="4984746"/>
            <a:ext cx="2532888" cy="1284291"/>
          </a:xfrm>
        </p:spPr>
        <p:txBody>
          <a:bodyPr/>
          <a:lstStyle>
            <a:lvl1pPr marL="0" indent="0" algn="ctr">
              <a:spcBef>
                <a:spcPts val="0"/>
              </a:spcBef>
              <a:buNone/>
              <a:defRPr sz="24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462013"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252243" y="4984746"/>
            <a:ext cx="2532888" cy="1284290"/>
          </a:xfrm>
        </p:spPr>
        <p:txBody>
          <a:bodyPr/>
          <a:lstStyle>
            <a:lvl1pPr marL="0" indent="0" algn="ctr">
              <a:spcBef>
                <a:spcPts val="0"/>
              </a:spcBef>
              <a:buNone/>
              <a:defRPr sz="24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301069" y="2387125"/>
            <a:ext cx="2083750" cy="208375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076500" y="4984746"/>
            <a:ext cx="2532888" cy="1284290"/>
          </a:xfrm>
        </p:spPr>
        <p:txBody>
          <a:bodyPr/>
          <a:lstStyle>
            <a:lvl1pPr marL="0" indent="0" algn="ctr">
              <a:spcBef>
                <a:spcPts val="0"/>
              </a:spcBef>
              <a:buNone/>
              <a:defRPr sz="24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27129497"/>
      </p:ext>
    </p:extLst>
  </p:cSld>
  <p:clrMapOvr>
    <a:masterClrMapping/>
  </p:clrMapOvr>
  <p:transition>
    <p:fade/>
  </p:transition>
  <p:extLst>
    <p:ext uri="{DCECCB84-F9BA-43D5-87BE-67443E8EF086}">
      <p15:sldGuideLst xmlns:p15="http://schemas.microsoft.com/office/powerpoint/2012/main">
        <p15:guide id="1" orient="horz" pos="751" userDrawn="1">
          <p15:clr>
            <a:srgbClr val="FBAE40"/>
          </p15:clr>
        </p15:guide>
        <p15:guide id="2" orient="horz" pos="3138" userDrawn="1">
          <p15:clr>
            <a:srgbClr val="5ACBF0"/>
          </p15:clr>
        </p15:guide>
        <p15:guide id="3" pos="3937" userDrawn="1">
          <p15:clr>
            <a:srgbClr val="5ACBF0"/>
          </p15:clr>
        </p15:guide>
        <p15:guide id="4" pos="1961" userDrawn="1">
          <p15:clr>
            <a:srgbClr val="5ACBF0"/>
          </p15:clr>
        </p15:guide>
        <p15:guide id="5" pos="5717" userDrawn="1">
          <p15:clr>
            <a:srgbClr val="5ACBF0"/>
          </p15:clr>
        </p15:guide>
        <p15:guide id="6" pos="5534" userDrawn="1">
          <p15:clr>
            <a:srgbClr val="5ACBF0"/>
          </p15:clr>
        </p15:guide>
        <p15:guide id="7" pos="3760" userDrawn="1">
          <p15:clr>
            <a:srgbClr val="5ACBF0"/>
          </p15:clr>
        </p15:guide>
        <p15:guide id="8" pos="2162" userDrawn="1">
          <p15:clr>
            <a:srgbClr val="5ACBF0"/>
          </p15:clr>
        </p15:guide>
        <p15:guide id="10" pos="2955" userDrawn="1">
          <p15:clr>
            <a:srgbClr val="5ACBF0"/>
          </p15:clr>
        </p15:guide>
        <p15:guide id="11" pos="4727" userDrawn="1">
          <p15:clr>
            <a:srgbClr val="5ACBF0"/>
          </p15:clr>
        </p15:guide>
        <p15:guide id="12" pos="6515" userDrawn="1">
          <p15:clr>
            <a:srgbClr val="5ACBF0"/>
          </p15:clr>
        </p15:guide>
        <p15:guide id="13" pos="1176" userDrawn="1">
          <p15:clr>
            <a:srgbClr val="5ACBF0"/>
          </p15:clr>
        </p15:guide>
        <p15:guide id="14" orient="horz" pos="1504"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614436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430887"/>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930117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3211969"/>
            <a:ext cx="6667500" cy="430887"/>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8484795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8784808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23353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553998"/>
          </a:xfrm>
        </p:spPr>
        <p:txBody>
          <a:bodyPr/>
          <a:lstStyle>
            <a:lvl1pPr>
              <a:defRPr>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32572230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de Righ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p:nvPr>
        </p:nvSpPr>
        <p:spPr>
          <a:xfrm>
            <a:off x="588263" y="457200"/>
            <a:ext cx="4925125" cy="553998"/>
          </a:xfrm>
        </p:spPr>
        <p:txBody>
          <a:bodyPr/>
          <a:lstStyle>
            <a:lvl1pPr>
              <a:defRPr>
                <a:solidFill>
                  <a:schemeClr val="tx1"/>
                </a:solidFill>
              </a:defRPr>
            </a:lvl1pPr>
          </a:lstStyle>
          <a:p>
            <a:r>
              <a:rPr lang="en-US"/>
              <a:t>Click to edit Master title style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6093451" y="0"/>
            <a:ext cx="6095983"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6096000"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6680200" y="709187"/>
            <a:ext cx="4922486"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33826368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de Left">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1" y="0"/>
            <a:ext cx="6095983"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p:nvPr>
        </p:nvSpPr>
        <p:spPr>
          <a:xfrm>
            <a:off x="6680183" y="457200"/>
            <a:ext cx="4926600" cy="553998"/>
          </a:xfrm>
        </p:spPr>
        <p:txBody>
          <a:bodyPr/>
          <a:lstStyle>
            <a:lvl1pPr>
              <a:defRPr>
                <a:solidFill>
                  <a:schemeClr val="tx1"/>
                </a:solidFill>
              </a:defRPr>
            </a:lvl1pPr>
          </a:lstStyle>
          <a:p>
            <a:r>
              <a:rPr lang="en-US"/>
              <a:t>Click to edit Master title style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200" y="706011"/>
            <a:ext cx="4922486"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6684965" y="1336675"/>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13807929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3">
          <p15:clr>
            <a:srgbClr val="5ACBF0"/>
          </p15:clr>
        </p15:guide>
        <p15:guide id="4" orient="horz" pos="839">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FF9349"/>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3402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20116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9686687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8381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2513658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6059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3" name="Picture 2" descr="A meeting in a conference room.">
            <a:extLst>
              <a:ext uri="{FF2B5EF4-FFF2-40B4-BE49-F238E27FC236}">
                <a16:creationId xmlns:a16="http://schemas.microsoft.com/office/drawing/2014/main" id="{73BBB57F-0AE7-43B4-A8A4-8A3F02549FB7}"/>
              </a:ext>
            </a:extLst>
          </p:cNvPr>
          <p:cNvPicPr>
            <a:picLocks noChangeAspect="1"/>
          </p:cNvPicPr>
          <p:nvPr userDrawn="1"/>
        </p:nvPicPr>
        <p:blipFill rotWithShape="1">
          <a:blip r:embed="rId3"/>
          <a:srcRect l="32559" r="10791"/>
          <a:stretch/>
        </p:blipFill>
        <p:spPr bwMode="ltGray">
          <a:xfrm>
            <a:off x="5334000" y="0"/>
            <a:ext cx="6858000" cy="6858000"/>
          </a:xfrm>
          <a:prstGeom prst="rect">
            <a:avLst/>
          </a:prstGeom>
        </p:spPr>
      </p:pic>
    </p:spTree>
    <p:extLst>
      <p:ext uri="{BB962C8B-B14F-4D97-AF65-F5344CB8AC3E}">
        <p14:creationId xmlns:p14="http://schemas.microsoft.com/office/powerpoint/2010/main" val="1605435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42252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7435705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354523" y="2309812"/>
            <a:ext cx="7254865" cy="3959226"/>
          </a:xfrm>
        </p:spPr>
        <p:txBody>
          <a:bodyPr anchor="t"/>
          <a:lstStyle>
            <a:lvl1pPr marL="0" indent="0">
              <a:spcAft>
                <a:spcPts val="800"/>
              </a:spcAft>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3785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sp>
        <p:nvSpPr>
          <p:cNvPr id="6" name="TextBox 5">
            <a:extLst>
              <a:ext uri="{FF2B5EF4-FFF2-40B4-BE49-F238E27FC236}">
                <a16:creationId xmlns:a16="http://schemas.microsoft.com/office/drawing/2014/main" id="{DEB5FBAF-D5DB-4D1E-9D76-AE83D1B7417A}"/>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6502554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userDrawn="1">
          <p15:clr>
            <a:srgbClr val="5ACBF0"/>
          </p15:clr>
        </p15:guide>
        <p15:guide id="30" pos="2376">
          <p15:clr>
            <a:srgbClr val="5ACBF0"/>
          </p15:clr>
        </p15:guide>
        <p15:guide id="31" pos="3113">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9385043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solidFill>
                  <a:schemeClr val="tx1"/>
                </a:solidFill>
                <a:latin typeface="Consolas" panose="020B0609020204030204" pitchFamily="49" charset="0"/>
                <a:cs typeface="Consolas" panose="020B0609020204030204" pitchFamily="49" charset="0"/>
              </a:defRPr>
            </a:lvl1pPr>
            <a:lvl2pPr marL="346553" indent="0">
              <a:buNone/>
              <a:defRPr sz="2400">
                <a:solidFill>
                  <a:schemeClr val="tx1"/>
                </a:solidFill>
                <a:latin typeface="Consolas" panose="020B0609020204030204" pitchFamily="49" charset="0"/>
                <a:cs typeface="Consolas" panose="020B0609020204030204" pitchFamily="49" charset="0"/>
              </a:defRPr>
            </a:lvl2pPr>
            <a:lvl3pPr marL="584607" indent="0">
              <a:buNone/>
              <a:defRPr sz="2000">
                <a:solidFill>
                  <a:schemeClr val="tx1"/>
                </a:solidFill>
                <a:latin typeface="Consolas" panose="020B0609020204030204" pitchFamily="49" charset="0"/>
                <a:cs typeface="Consolas" panose="020B0609020204030204" pitchFamily="49" charset="0"/>
              </a:defRPr>
            </a:lvl3pPr>
            <a:lvl4pPr marL="814563" indent="0">
              <a:buNone/>
              <a:defRPr sz="1800">
                <a:solidFill>
                  <a:schemeClr val="tx1"/>
                </a:solidFill>
                <a:latin typeface="Consolas" panose="020B0609020204030204" pitchFamily="49" charset="0"/>
                <a:cs typeface="Consolas" panose="020B0609020204030204" pitchFamily="49" charset="0"/>
              </a:defRPr>
            </a:lvl4pPr>
            <a:lvl5pPr marL="1050997" indent="0">
              <a:buNone/>
              <a:defRPr sz="18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73401517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AD4D1-39FC-4796-9558-C5FB20E8CB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40B090-A8E0-4A0D-ABAD-D84B80F79C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5A78F0-FEC5-4253-86C8-8C7BA3D40F84}"/>
              </a:ext>
            </a:extLst>
          </p:cNvPr>
          <p:cNvSpPr>
            <a:spLocks noGrp="1"/>
          </p:cNvSpPr>
          <p:nvPr>
            <p:ph type="dt" sz="half" idx="10"/>
          </p:nvPr>
        </p:nvSpPr>
        <p:spPr/>
        <p:txBody>
          <a:bodyPr/>
          <a:lstStyle/>
          <a:p>
            <a:fld id="{2540F53E-9385-4685-A863-D2B2DC8FC3FE}" type="datetimeFigureOut">
              <a:rPr lang="en-US" smtClean="0"/>
              <a:t>10/6/2020</a:t>
            </a:fld>
            <a:endParaRPr lang="en-US"/>
          </a:p>
        </p:txBody>
      </p:sp>
      <p:sp>
        <p:nvSpPr>
          <p:cNvPr id="5" name="Footer Placeholder 4">
            <a:extLst>
              <a:ext uri="{FF2B5EF4-FFF2-40B4-BE49-F238E27FC236}">
                <a16:creationId xmlns:a16="http://schemas.microsoft.com/office/drawing/2014/main" id="{8544C908-4333-47B5-9878-D6D936352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13E2F-A313-4DBA-ADE4-4EC79C751CA8}"/>
              </a:ext>
            </a:extLst>
          </p:cNvPr>
          <p:cNvSpPr>
            <a:spLocks noGrp="1"/>
          </p:cNvSpPr>
          <p:nvPr>
            <p:ph type="sldNum" sz="quarter" idx="12"/>
          </p:nvPr>
        </p:nvSpPr>
        <p:spPr/>
        <p:txBody>
          <a:bodyPr/>
          <a:lstStyle/>
          <a:p>
            <a:fld id="{C383D16E-0CD5-48B3-B543-B98D4C45D677}" type="slidenum">
              <a:rPr lang="en-US" smtClean="0"/>
              <a:t>‹#›</a:t>
            </a:fld>
            <a:endParaRPr lang="en-US"/>
          </a:p>
        </p:txBody>
      </p:sp>
    </p:spTree>
    <p:extLst>
      <p:ext uri="{BB962C8B-B14F-4D97-AF65-F5344CB8AC3E}">
        <p14:creationId xmlns:p14="http://schemas.microsoft.com/office/powerpoint/2010/main" val="10075010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46A6C-02EE-4F3F-9A91-1E2442E038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B267A9-A50E-462C-BF7C-FCEACEB077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9EBDBC-9823-425E-8B4A-A290BFFAC5FB}"/>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6E4B2B65-F443-4BCA-A599-7191EF4CE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2AE4A2-BF0B-468D-B2EE-8B48B5862330}"/>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17989956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6BECC-EF4F-4690-BE97-FAC8EDE545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B6CBC2-057B-4745-BC55-82067A0016A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CADD7-1364-46D2-B264-69DCEDC8796E}"/>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EBD04C9A-B286-4024-AF30-CABF905772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F8AC17-0248-4AF8-B4E9-F3AC853E1D28}"/>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32933224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45456-1835-4AAE-AA6F-1CCF6F1CD1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08D1CD5-B240-47C8-9F54-34B59EC496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BEF7E4-11C1-482F-BFC3-9D631776C87B}"/>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E1D18A2F-9629-4F2B-9B09-047FE8F0FE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B8E34C-6BA2-43F1-9245-44AC50848035}"/>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41235125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921FA-6B08-4125-AE4D-AF2CF717D9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054D88-9A79-4DB2-A69B-6AB955F524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E5AD37-B523-4FAF-B74A-A6902051FEC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51B73E-8C8F-4CDE-A71F-8F01082FEFAB}"/>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6" name="Footer Placeholder 5">
            <a:extLst>
              <a:ext uri="{FF2B5EF4-FFF2-40B4-BE49-F238E27FC236}">
                <a16:creationId xmlns:a16="http://schemas.microsoft.com/office/drawing/2014/main" id="{187A9583-4CDA-43F6-B430-DFD0376341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9D3156-3B84-4578-AB06-50BE5FEE8968}"/>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41758332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F424-FEC8-4FC3-AE19-58399EEAA6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595C5B-B3AC-4CE1-8808-FA5D3D309B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6E65E0-CB3D-4B4E-B367-9ADE77B718A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2274BC-3E99-457B-BBC2-113F4B5C75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F790F7-07D4-436A-A822-6A365184DF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6CB3F9-9556-4792-9143-53C0847C23F8}"/>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8" name="Footer Placeholder 7">
            <a:extLst>
              <a:ext uri="{FF2B5EF4-FFF2-40B4-BE49-F238E27FC236}">
                <a16:creationId xmlns:a16="http://schemas.microsoft.com/office/drawing/2014/main" id="{43082222-A9B9-414B-A34F-872711B3C4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25CCD4-33C9-4011-8E47-C14822846351}"/>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2926522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11350-1F63-4566-86FE-BB5ECA4038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43D7CC-B670-4C7A-97A0-BE9694C17777}"/>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4" name="Footer Placeholder 3">
            <a:extLst>
              <a:ext uri="{FF2B5EF4-FFF2-40B4-BE49-F238E27FC236}">
                <a16:creationId xmlns:a16="http://schemas.microsoft.com/office/drawing/2014/main" id="{818A5FE0-26FE-42C4-BFCC-C8C98A0DB2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EC1436-C982-4E45-BA6D-D13BE88A146C}"/>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25351576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EEA0D7-9E87-4401-A7E8-8E4BA50ECEF7}"/>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3" name="Footer Placeholder 2">
            <a:extLst>
              <a:ext uri="{FF2B5EF4-FFF2-40B4-BE49-F238E27FC236}">
                <a16:creationId xmlns:a16="http://schemas.microsoft.com/office/drawing/2014/main" id="{17F8F4F2-A935-4104-869D-3DB2872210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0C22C4D-B226-4AAD-BD00-1AC1B6914B82}"/>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29708391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AD4F6-CAB9-4935-B6DC-D174E9B2BF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0A1BD0-BA15-4ABC-AAED-9824C1E463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FF4D9E-6CBB-42BD-A216-FB5379F200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8E4782-9BA2-4FA3-B650-5AE079959A58}"/>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6" name="Footer Placeholder 5">
            <a:extLst>
              <a:ext uri="{FF2B5EF4-FFF2-40B4-BE49-F238E27FC236}">
                <a16:creationId xmlns:a16="http://schemas.microsoft.com/office/drawing/2014/main" id="{DE88CAB8-E076-4FD6-B16E-1E34072FF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38A9DC-6F83-4766-B9C6-561211D85920}"/>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1093586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5D80C-5448-4D80-B1AA-D939E137D4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98C895-2175-41E7-A70B-8678E8FF3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B222A3-C768-4632-A038-D570D7A61F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D70D8-7A9D-4DC9-B770-31E13A215960}"/>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6" name="Footer Placeholder 5">
            <a:extLst>
              <a:ext uri="{FF2B5EF4-FFF2-40B4-BE49-F238E27FC236}">
                <a16:creationId xmlns:a16="http://schemas.microsoft.com/office/drawing/2014/main" id="{D0E3C3D0-5CD4-4368-946E-A3A12225E0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9B917F-851F-4811-B0DD-0262D82A5E30}"/>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995966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5C2A2-F9A7-4672-BC12-1D2175C406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7B571A-B891-49DE-95C9-3D6D5EEC23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C92CFD-22BB-4A45-8628-4B97239C1F89}"/>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41BE73F0-0864-4619-8352-ADFC2CA33B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81D600-9CF1-4AC9-9C72-5F2273379C5A}"/>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18342895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F73849-929E-455D-ABF7-CF407D961F6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EE208B-6811-45E8-8A08-BDA7769EA3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ED1330-FB87-4E70-B51D-981318755ABC}"/>
              </a:ext>
            </a:extLst>
          </p:cNvPr>
          <p:cNvSpPr>
            <a:spLocks noGrp="1"/>
          </p:cNvSpPr>
          <p:nvPr>
            <p:ph type="dt" sz="half" idx="10"/>
          </p:nvPr>
        </p:nvSpPr>
        <p:spPr/>
        <p:txBody>
          <a:body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3F798CE8-1008-4CFB-8933-4321C94D7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8F9AA4-EB80-46D0-9881-1FC4872B705C}"/>
              </a:ext>
            </a:extLst>
          </p:cNvPr>
          <p:cNvSpPr>
            <a:spLocks noGrp="1"/>
          </p:cNvSpPr>
          <p:nvPr>
            <p:ph type="sldNum" sz="quarter" idx="12"/>
          </p:nvPr>
        </p:nvSpPr>
        <p:spPr/>
        <p:txBody>
          <a:bodyPr/>
          <a:lstStyle/>
          <a:p>
            <a:fld id="{1F3669D7-DE27-4B73-A476-916CA22F1726}" type="slidenum">
              <a:rPr lang="en-US" smtClean="0"/>
              <a:t>‹#›</a:t>
            </a:fld>
            <a:endParaRPr lang="en-US"/>
          </a:p>
        </p:txBody>
      </p:sp>
    </p:spTree>
    <p:extLst>
      <p:ext uri="{BB962C8B-B14F-4D97-AF65-F5344CB8AC3E}">
        <p14:creationId xmlns:p14="http://schemas.microsoft.com/office/powerpoint/2010/main" val="31168244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4049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2: two columns copy heavy</a:t>
            </a:r>
          </a:p>
        </p:txBody>
      </p:sp>
      <p:sp>
        <p:nvSpPr>
          <p:cNvPr id="5" name="Text Placeholder 4"/>
          <p:cNvSpPr>
            <a:spLocks noGrp="1"/>
          </p:cNvSpPr>
          <p:nvPr>
            <p:ph type="body" sz="quarter" idx="11" hasCustomPrompt="1"/>
          </p:nvPr>
        </p:nvSpPr>
        <p:spPr>
          <a:xfrm>
            <a:off x="455995" y="1966312"/>
            <a:ext cx="5541959" cy="3793112"/>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
        <p:nvSpPr>
          <p:cNvPr id="7" name="Text Placeholder 4"/>
          <p:cNvSpPr>
            <a:spLocks noGrp="1"/>
          </p:cNvSpPr>
          <p:nvPr>
            <p:ph type="body" sz="quarter" idx="12" hasCustomPrompt="1"/>
          </p:nvPr>
        </p:nvSpPr>
        <p:spPr>
          <a:xfrm>
            <a:off x="6229842" y="1956351"/>
            <a:ext cx="5541959" cy="3793112"/>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Tree>
    <p:extLst>
      <p:ext uri="{BB962C8B-B14F-4D97-AF65-F5344CB8AC3E}">
        <p14:creationId xmlns:p14="http://schemas.microsoft.com/office/powerpoint/2010/main" val="72472697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36155"/>
            <a:ext cx="1693247" cy="1021696"/>
          </a:xfrm>
        </p:spPr>
        <p:txBody>
          <a:bodyPr>
            <a:noAutofit/>
          </a:bodyPr>
          <a:lstStyle>
            <a:lvl1pPr marL="0" indent="0">
              <a:buNone/>
              <a:defRPr sz="1961"/>
            </a:lvl1pPr>
          </a:lstStyle>
          <a:p>
            <a:pPr lvl="0"/>
            <a:r>
              <a:rPr lang="en-US"/>
              <a:t>Picture</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8"/>
            <a:ext cx="1693247" cy="2778790"/>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378328" y="3167818"/>
            <a:ext cx="1693247" cy="2803460"/>
          </a:xfrm>
        </p:spPr>
        <p:txBody>
          <a:bodyPr lIns="0" tIns="0" rIns="0" bIns="0"/>
          <a:lstStyle>
            <a:lvl1pPr marL="0" indent="0">
              <a:lnSpc>
                <a:spcPts val="1765"/>
              </a:lnSpc>
              <a:spcBef>
                <a:spcPts val="882"/>
              </a:spcBef>
              <a:buNone/>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00662"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222995"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145328"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067660" y="3167818"/>
            <a:ext cx="1693247" cy="2803460"/>
          </a:xfrm>
        </p:spPr>
        <p:txBody>
          <a:bodyPr lIns="0" tIns="0" rIns="0" bIns="0"/>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2" b="1" kern="1200" spc="0" baseline="0" dirty="0">
                <a:solidFill>
                  <a:schemeClr val="accent1"/>
                </a:solidFill>
                <a:latin typeface="+mn-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chemeClr val="tx1"/>
                </a:solidFill>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378328" y="2136155"/>
            <a:ext cx="1693247" cy="1021696"/>
          </a:xfrm>
        </p:spPr>
        <p:txBody>
          <a:bodyPr>
            <a:noAutofit/>
          </a:bodyPr>
          <a:lstStyle>
            <a:lvl1pPr marL="0" indent="0">
              <a:buNone/>
              <a:defRPr sz="1961"/>
            </a:lvl1pPr>
          </a:lstStyle>
          <a:p>
            <a:pPr lvl="0"/>
            <a:r>
              <a:rPr lang="en-US"/>
              <a:t>Picture</a:t>
            </a:r>
          </a:p>
        </p:txBody>
      </p:sp>
      <p:sp>
        <p:nvSpPr>
          <p:cNvPr id="26" name="Content Placeholder 15"/>
          <p:cNvSpPr>
            <a:spLocks noGrp="1"/>
          </p:cNvSpPr>
          <p:nvPr>
            <p:ph sz="quarter" idx="27" hasCustomPrompt="1"/>
          </p:nvPr>
        </p:nvSpPr>
        <p:spPr>
          <a:xfrm>
            <a:off x="4300662" y="2136155"/>
            <a:ext cx="1693247" cy="1021696"/>
          </a:xfrm>
        </p:spPr>
        <p:txBody>
          <a:bodyPr>
            <a:noAutofit/>
          </a:bodyPr>
          <a:lstStyle>
            <a:lvl1pPr marL="0" indent="0">
              <a:buNone/>
              <a:defRPr sz="1961"/>
            </a:lvl1pPr>
          </a:lstStyle>
          <a:p>
            <a:pPr lvl="0"/>
            <a:r>
              <a:rPr lang="en-US"/>
              <a:t>Picture</a:t>
            </a:r>
          </a:p>
        </p:txBody>
      </p:sp>
      <p:sp>
        <p:nvSpPr>
          <p:cNvPr id="27" name="Content Placeholder 15"/>
          <p:cNvSpPr>
            <a:spLocks noGrp="1"/>
          </p:cNvSpPr>
          <p:nvPr>
            <p:ph sz="quarter" idx="28" hasCustomPrompt="1"/>
          </p:nvPr>
        </p:nvSpPr>
        <p:spPr>
          <a:xfrm>
            <a:off x="6222995" y="2136155"/>
            <a:ext cx="1693247" cy="1021696"/>
          </a:xfrm>
        </p:spPr>
        <p:txBody>
          <a:bodyPr>
            <a:noAutofit/>
          </a:bodyPr>
          <a:lstStyle>
            <a:lvl1pPr marL="0" indent="0">
              <a:buNone/>
              <a:defRPr sz="1961"/>
            </a:lvl1pPr>
          </a:lstStyle>
          <a:p>
            <a:pPr lvl="0"/>
            <a:r>
              <a:rPr lang="en-US"/>
              <a:t>Picture</a:t>
            </a:r>
          </a:p>
        </p:txBody>
      </p:sp>
      <p:sp>
        <p:nvSpPr>
          <p:cNvPr id="28" name="Content Placeholder 15"/>
          <p:cNvSpPr>
            <a:spLocks noGrp="1"/>
          </p:cNvSpPr>
          <p:nvPr>
            <p:ph sz="quarter" idx="29" hasCustomPrompt="1"/>
          </p:nvPr>
        </p:nvSpPr>
        <p:spPr>
          <a:xfrm>
            <a:off x="8145328" y="2136155"/>
            <a:ext cx="1693247" cy="1021696"/>
          </a:xfrm>
        </p:spPr>
        <p:txBody>
          <a:bodyPr>
            <a:noAutofit/>
          </a:bodyPr>
          <a:lstStyle>
            <a:lvl1pPr marL="0" indent="0">
              <a:buNone/>
              <a:defRPr sz="1961"/>
            </a:lvl1pPr>
          </a:lstStyle>
          <a:p>
            <a:pPr lvl="0"/>
            <a:r>
              <a:rPr lang="en-US"/>
              <a:t>Picture</a:t>
            </a:r>
          </a:p>
        </p:txBody>
      </p:sp>
      <p:sp>
        <p:nvSpPr>
          <p:cNvPr id="29" name="Content Placeholder 15"/>
          <p:cNvSpPr>
            <a:spLocks noGrp="1"/>
          </p:cNvSpPr>
          <p:nvPr>
            <p:ph sz="quarter" idx="30" hasCustomPrompt="1"/>
          </p:nvPr>
        </p:nvSpPr>
        <p:spPr>
          <a:xfrm>
            <a:off x="10067660" y="2136155"/>
            <a:ext cx="1693247" cy="1021696"/>
          </a:xfrm>
        </p:spPr>
        <p:txBody>
          <a:bodyPr>
            <a:noAutofit/>
          </a:bodyPr>
          <a:lstStyle>
            <a:lvl1pPr marL="0" indent="0">
              <a:buNone/>
              <a:defRPr sz="1961"/>
            </a:lvl1pPr>
          </a:lstStyle>
          <a:p>
            <a:pPr lvl="0"/>
            <a:r>
              <a:rPr lang="en-US"/>
              <a:t>Picture</a:t>
            </a:r>
          </a:p>
        </p:txBody>
      </p:sp>
    </p:spTree>
    <p:extLst>
      <p:ext uri="{BB962C8B-B14F-4D97-AF65-F5344CB8AC3E}">
        <p14:creationId xmlns:p14="http://schemas.microsoft.com/office/powerpoint/2010/main" val="372605554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strike="noStrike">
                <a:solidFill>
                  <a:srgbClr val="2F2F2F"/>
                </a:solidFill>
              </a:defRPr>
            </a:lvl1pPr>
          </a:lstStyle>
          <a:p>
            <a:r>
              <a:rPr lang="en-US"/>
              <a:t>Title</a:t>
            </a:r>
          </a:p>
        </p:txBody>
      </p:sp>
    </p:spTree>
    <p:extLst>
      <p:ext uri="{BB962C8B-B14F-4D97-AF65-F5344CB8AC3E}">
        <p14:creationId xmlns:p14="http://schemas.microsoft.com/office/powerpoint/2010/main" val="40166425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55994" y="881921"/>
            <a:ext cx="7454643" cy="3558191"/>
          </a:xfrm>
          <a:noFill/>
        </p:spPr>
        <p:txBody>
          <a:bodyPr vert="horz" wrap="square" lIns="0" tIns="0" rIns="0" bIns="0" rtlCol="0" anchor="t" anchorCtr="0">
            <a:noAutofit/>
          </a:bodyPr>
          <a:lstStyle>
            <a:lvl1pPr>
              <a:defRPr lang="en-US" sz="5294" spc="-147" dirty="0">
                <a:solidFill>
                  <a:schemeClr val="bg1"/>
                </a:solidFill>
              </a:defRPr>
            </a:lvl1pPr>
          </a:lstStyle>
          <a:p>
            <a:pPr marL="0" lvl="0">
              <a:lnSpc>
                <a:spcPts val="5490"/>
              </a:lnSpc>
            </a:pPr>
            <a:r>
              <a:rPr lang="en-US"/>
              <a:t>Section title</a:t>
            </a:r>
          </a:p>
        </p:txBody>
      </p:sp>
    </p:spTree>
    <p:extLst>
      <p:ext uri="{BB962C8B-B14F-4D97-AF65-F5344CB8AC3E}">
        <p14:creationId xmlns:p14="http://schemas.microsoft.com/office/powerpoint/2010/main" val="2184813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5541959" cy="403137"/>
          </a:xfrm>
        </p:spPr>
        <p:txBody>
          <a:bodyPr wrap="square" lIns="0" tIns="0" rIns="0" bIns="0">
            <a:spAutoFit/>
          </a:bodyPr>
          <a:lstStyle>
            <a:lvl1pPr>
              <a:lnSpc>
                <a:spcPts val="3137"/>
              </a:lnSpc>
              <a:defRPr sz="2745">
                <a:solidFill>
                  <a:srgbClr val="2F2F2F"/>
                </a:solidFill>
              </a:defRPr>
            </a:lvl1pPr>
          </a:lstStyle>
          <a:p>
            <a:r>
              <a:rPr lang="en-US"/>
              <a:t>Photo layout 1</a:t>
            </a:r>
          </a:p>
        </p:txBody>
      </p:sp>
      <p:sp>
        <p:nvSpPr>
          <p:cNvPr id="4" name="Picture Placeholder 3"/>
          <p:cNvSpPr>
            <a:spLocks noGrp="1"/>
          </p:cNvSpPr>
          <p:nvPr>
            <p:ph type="pic" sz="quarter" idx="10"/>
          </p:nvPr>
        </p:nvSpPr>
        <p:spPr>
          <a:xfrm>
            <a:off x="6229842" y="0"/>
            <a:ext cx="5962158" cy="6858000"/>
          </a:xfrm>
          <a:blipFill dpi="0" rotWithShape="1">
            <a:blip r:embed="rId2"/>
            <a:srcRect/>
            <a:tile tx="-1530350" ty="0" sx="66000" sy="66000" flip="none" algn="tl"/>
          </a:blipFill>
        </p:spPr>
        <p:txBody>
          <a:bodyPr anchor="ctr">
            <a:noAutofit/>
          </a:bodyPr>
          <a:lstStyle>
            <a:lvl1pPr marL="0" indent="0" algn="ctr">
              <a:buNone/>
              <a:defRPr>
                <a:solidFill>
                  <a:schemeClr val="bg2"/>
                </a:solidFill>
              </a:defRPr>
            </a:lvl1pPr>
          </a:lstStyle>
          <a:p>
            <a:r>
              <a:rPr lang="en-US"/>
              <a:t>Click icon to add picture</a:t>
            </a:r>
          </a:p>
        </p:txBody>
      </p:sp>
    </p:spTree>
    <p:extLst>
      <p:ext uri="{BB962C8B-B14F-4D97-AF65-F5344CB8AC3E}">
        <p14:creationId xmlns:p14="http://schemas.microsoft.com/office/powerpoint/2010/main" val="336531854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4" name="Picture Placeholder 3" title="Drag photo"/>
          <p:cNvSpPr>
            <a:spLocks noGrp="1"/>
          </p:cNvSpPr>
          <p:nvPr>
            <p:ph type="pic" sz="quarter" idx="10" hasCustomPrompt="1"/>
          </p:nvPr>
        </p:nvSpPr>
        <p:spPr>
          <a:xfrm>
            <a:off x="455994" y="2126198"/>
            <a:ext cx="2680310" cy="4286639"/>
          </a:xfrm>
          <a:blipFill dpi="0" rotWithShape="1">
            <a:blip r:embed="rId2"/>
            <a:srcRect/>
            <a:stretch>
              <a:fillRect/>
            </a:stretch>
          </a:blipFill>
        </p:spPr>
        <p:txBody>
          <a:bodyPr anchor="t">
            <a:noAutofit/>
          </a:bodyPr>
          <a:lstStyle>
            <a:lvl1pPr marL="0" indent="0" algn="ctr">
              <a:buNone/>
              <a:defRPr sz="1765">
                <a:solidFill>
                  <a:schemeClr val="bg2"/>
                </a:solidFill>
              </a:defRPr>
            </a:lvl1pPr>
          </a:lstStyle>
          <a:p>
            <a:r>
              <a:rPr lang="en-US"/>
              <a:t>Drag photo here</a:t>
            </a:r>
          </a:p>
        </p:txBody>
      </p:sp>
      <p:sp>
        <p:nvSpPr>
          <p:cNvPr id="5" name="Picture Placeholder 3"/>
          <p:cNvSpPr>
            <a:spLocks noGrp="1"/>
          </p:cNvSpPr>
          <p:nvPr>
            <p:ph type="pic" sz="quarter" idx="11" hasCustomPrompt="1"/>
          </p:nvPr>
        </p:nvSpPr>
        <p:spPr>
          <a:xfrm>
            <a:off x="3331126" y="2126197"/>
            <a:ext cx="2680310" cy="4286639"/>
          </a:xfrm>
          <a:blipFill dpi="0" rotWithShape="1">
            <a:blip r:embed="rId3"/>
            <a:srcRect/>
            <a:stretch>
              <a:fillRect/>
            </a:stretch>
          </a:blipFill>
        </p:spPr>
        <p:txBody>
          <a:bodyPr anchor="t">
            <a:noAutofit/>
          </a:bodyPr>
          <a:lstStyle>
            <a:lvl1pPr marL="0" indent="0" algn="ctr">
              <a:buNone/>
              <a:defRPr sz="1765">
                <a:solidFill>
                  <a:schemeClr val="bg2"/>
                </a:solidFill>
              </a:defRPr>
            </a:lvl1pPr>
          </a:lstStyle>
          <a:p>
            <a:r>
              <a:rPr lang="en-US"/>
              <a:t>Drag photo here</a:t>
            </a:r>
          </a:p>
        </p:txBody>
      </p:sp>
      <p:sp>
        <p:nvSpPr>
          <p:cNvPr id="6" name="Picture Placeholder 3"/>
          <p:cNvSpPr>
            <a:spLocks noGrp="1"/>
          </p:cNvSpPr>
          <p:nvPr>
            <p:ph type="pic" sz="quarter" idx="12" hasCustomPrompt="1"/>
          </p:nvPr>
        </p:nvSpPr>
        <p:spPr>
          <a:xfrm>
            <a:off x="9081389" y="2126197"/>
            <a:ext cx="2680310" cy="4286639"/>
          </a:xfrm>
          <a:blipFill dpi="0" rotWithShape="1">
            <a:blip r:embed="rId4"/>
            <a:srcRect/>
            <a:stretch>
              <a:fillRect/>
            </a:stretch>
          </a:blipFill>
        </p:spPr>
        <p:txBody>
          <a:bodyPr anchor="t">
            <a:noAutofit/>
          </a:bodyPr>
          <a:lstStyle>
            <a:lvl1pPr marL="0" indent="0" algn="ctr">
              <a:buNone/>
              <a:defRPr sz="1765">
                <a:solidFill>
                  <a:schemeClr val="bg2"/>
                </a:solidFill>
              </a:defRPr>
            </a:lvl1pPr>
          </a:lstStyle>
          <a:p>
            <a:r>
              <a:rPr lang="en-US"/>
              <a:t>Drag photo here</a:t>
            </a:r>
          </a:p>
        </p:txBody>
      </p:sp>
      <p:sp>
        <p:nvSpPr>
          <p:cNvPr id="7" name="Picture Placeholder 3"/>
          <p:cNvSpPr>
            <a:spLocks noGrp="1"/>
          </p:cNvSpPr>
          <p:nvPr>
            <p:ph type="pic" sz="quarter" idx="13" hasCustomPrompt="1"/>
          </p:nvPr>
        </p:nvSpPr>
        <p:spPr>
          <a:xfrm>
            <a:off x="6206258" y="2126197"/>
            <a:ext cx="2680310" cy="4286639"/>
          </a:xfrm>
          <a:blipFill dpi="0" rotWithShape="1">
            <a:blip r:embed="rId5"/>
            <a:srcRect/>
            <a:stretch>
              <a:fillRect/>
            </a:stretch>
          </a:blipFill>
        </p:spPr>
        <p:txBody>
          <a:bodyPr anchor="t">
            <a:noAutofit/>
          </a:bodyPr>
          <a:lstStyle>
            <a:lvl1pPr marL="0" indent="0" algn="ctr">
              <a:buNone/>
              <a:defRPr sz="1765">
                <a:solidFill>
                  <a:schemeClr val="bg2"/>
                </a:solidFill>
              </a:defRPr>
            </a:lvl1pPr>
          </a:lstStyle>
          <a:p>
            <a:r>
              <a:rPr lang="en-US"/>
              <a:t>Drag photo here</a:t>
            </a:r>
          </a:p>
        </p:txBody>
      </p:sp>
      <p:sp>
        <p:nvSpPr>
          <p:cNvPr id="2" name="Title 1"/>
          <p:cNvSpPr>
            <a:spLocks noGrp="1"/>
          </p:cNvSpPr>
          <p:nvPr>
            <p:ph type="title" hasCustomPrompt="1"/>
          </p:nvPr>
        </p:nvSpPr>
        <p:spPr>
          <a:xfrm>
            <a:off x="455995" y="620428"/>
            <a:ext cx="5541959" cy="403137"/>
          </a:xfrm>
        </p:spPr>
        <p:txBody>
          <a:bodyPr wrap="square" lIns="0" tIns="0" rIns="0" bIns="0">
            <a:spAutoFit/>
          </a:bodyPr>
          <a:lstStyle>
            <a:lvl1pPr>
              <a:lnSpc>
                <a:spcPts val="3137"/>
              </a:lnSpc>
              <a:defRPr sz="2745">
                <a:solidFill>
                  <a:srgbClr val="2F2F2F"/>
                </a:solidFill>
              </a:defRPr>
            </a:lvl1pPr>
          </a:lstStyle>
          <a:p>
            <a:r>
              <a:rPr lang="en-US"/>
              <a:t>Photo layout 2</a:t>
            </a:r>
          </a:p>
        </p:txBody>
      </p:sp>
      <p:sp>
        <p:nvSpPr>
          <p:cNvPr id="17" name="Text Placeholder 16"/>
          <p:cNvSpPr>
            <a:spLocks noGrp="1"/>
          </p:cNvSpPr>
          <p:nvPr>
            <p:ph type="body" sz="quarter" idx="14" hasCustomPrompt="1"/>
          </p:nvPr>
        </p:nvSpPr>
        <p:spPr>
          <a:xfrm>
            <a:off x="455994" y="4053249"/>
            <a:ext cx="2680310" cy="441146"/>
          </a:xfrm>
        </p:spPr>
        <p:txBody>
          <a:bodyPr/>
          <a:lstStyle>
            <a:lvl1pPr marL="0" indent="0" algn="ctr">
              <a:lnSpc>
                <a:spcPts val="1961"/>
              </a:lnSpc>
              <a:buNone/>
              <a:defRPr sz="1765">
                <a:solidFill>
                  <a:schemeClr val="bg2"/>
                </a:solidFill>
              </a:defRPr>
            </a:lvl1pPr>
          </a:lstStyle>
          <a:p>
            <a:pPr lvl="0"/>
            <a:r>
              <a:rPr lang="en-US"/>
              <a:t>Caption</a:t>
            </a:r>
          </a:p>
        </p:txBody>
      </p:sp>
      <p:sp>
        <p:nvSpPr>
          <p:cNvPr id="18" name="Text Placeholder 16"/>
          <p:cNvSpPr>
            <a:spLocks noGrp="1"/>
          </p:cNvSpPr>
          <p:nvPr>
            <p:ph type="body" sz="quarter" idx="15" hasCustomPrompt="1"/>
          </p:nvPr>
        </p:nvSpPr>
        <p:spPr>
          <a:xfrm>
            <a:off x="3331126" y="4053249"/>
            <a:ext cx="2680310" cy="441146"/>
          </a:xfrm>
        </p:spPr>
        <p:txBody>
          <a:bodyPr/>
          <a:lstStyle>
            <a:lvl1pPr marL="0" indent="0" algn="ctr">
              <a:lnSpc>
                <a:spcPts val="1961"/>
              </a:lnSpc>
              <a:buNone/>
              <a:defRPr sz="1765">
                <a:solidFill>
                  <a:schemeClr val="bg2"/>
                </a:solidFill>
              </a:defRPr>
            </a:lvl1pPr>
          </a:lstStyle>
          <a:p>
            <a:pPr lvl="0"/>
            <a:r>
              <a:rPr lang="en-US"/>
              <a:t>Caption</a:t>
            </a:r>
          </a:p>
        </p:txBody>
      </p:sp>
      <p:sp>
        <p:nvSpPr>
          <p:cNvPr id="19" name="Text Placeholder 16"/>
          <p:cNvSpPr>
            <a:spLocks noGrp="1"/>
          </p:cNvSpPr>
          <p:nvPr>
            <p:ph type="body" sz="quarter" idx="16" hasCustomPrompt="1"/>
          </p:nvPr>
        </p:nvSpPr>
        <p:spPr>
          <a:xfrm>
            <a:off x="6206258" y="4053249"/>
            <a:ext cx="2680310" cy="441146"/>
          </a:xfrm>
        </p:spPr>
        <p:txBody>
          <a:bodyPr/>
          <a:lstStyle>
            <a:lvl1pPr marL="0" indent="0" algn="ctr">
              <a:lnSpc>
                <a:spcPts val="1961"/>
              </a:lnSpc>
              <a:buNone/>
              <a:defRPr sz="1765">
                <a:solidFill>
                  <a:schemeClr val="bg2"/>
                </a:solidFill>
              </a:defRPr>
            </a:lvl1pPr>
          </a:lstStyle>
          <a:p>
            <a:pPr lvl="0"/>
            <a:r>
              <a:rPr lang="en-US"/>
              <a:t>Caption</a:t>
            </a:r>
          </a:p>
        </p:txBody>
      </p:sp>
      <p:sp>
        <p:nvSpPr>
          <p:cNvPr id="20" name="Text Placeholder 16"/>
          <p:cNvSpPr>
            <a:spLocks noGrp="1"/>
          </p:cNvSpPr>
          <p:nvPr>
            <p:ph type="body" sz="quarter" idx="17" hasCustomPrompt="1"/>
          </p:nvPr>
        </p:nvSpPr>
        <p:spPr>
          <a:xfrm>
            <a:off x="9081389" y="4053249"/>
            <a:ext cx="2680310" cy="441146"/>
          </a:xfrm>
        </p:spPr>
        <p:txBody>
          <a:bodyPr/>
          <a:lstStyle>
            <a:lvl1pPr marL="0" indent="0" algn="ctr">
              <a:lnSpc>
                <a:spcPts val="1961"/>
              </a:lnSpc>
              <a:buNone/>
              <a:defRPr sz="1765">
                <a:solidFill>
                  <a:schemeClr val="bg2"/>
                </a:solidFill>
              </a:defRPr>
            </a:lvl1pPr>
          </a:lstStyle>
          <a:p>
            <a:pPr lvl="0"/>
            <a:r>
              <a:rPr lang="en-US"/>
              <a:t>Caption</a:t>
            </a:r>
          </a:p>
        </p:txBody>
      </p:sp>
    </p:spTree>
    <p:extLst>
      <p:ext uri="{BB962C8B-B14F-4D97-AF65-F5344CB8AC3E}">
        <p14:creationId xmlns:p14="http://schemas.microsoft.com/office/powerpoint/2010/main" val="153724938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5" y="1882332"/>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pt-BR"/>
              <a:t>Subhead Segoe UI Regular 20/24. Em volor resequaectur.</a:t>
            </a:r>
            <a:endParaRPr lang="en-US"/>
          </a:p>
        </p:txBody>
      </p:sp>
      <p:sp>
        <p:nvSpPr>
          <p:cNvPr id="5" name="Text Placeholder 4"/>
          <p:cNvSpPr>
            <a:spLocks noGrp="1"/>
          </p:cNvSpPr>
          <p:nvPr>
            <p:ph type="body" sz="quarter" idx="11" hasCustomPrompt="1"/>
          </p:nvPr>
        </p:nvSpPr>
        <p:spPr>
          <a:xfrm>
            <a:off x="455995" y="2707597"/>
            <a:ext cx="4758210" cy="2521331"/>
          </a:xfrm>
        </p:spPr>
        <p:txBody>
          <a:bodyPr lIns="0" tIns="0" rIns="0" bIns="0"/>
          <a:lstStyle>
            <a:lvl1pPr marL="280121" indent="-280121">
              <a:lnSpc>
                <a:spcPts val="1765"/>
              </a:lnSpc>
              <a:spcBef>
                <a:spcPts val="0"/>
              </a:spcBef>
              <a:buFont typeface="Arial" panose="020B0604020202020204" pitchFamily="34" charset="0"/>
              <a:buChar char="•"/>
              <a:defRPr sz="1372" b="0" i="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124980174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chemeClr val="tx1"/>
                </a:solidFill>
              </a:defRPr>
            </a:lvl1pPr>
          </a:lstStyle>
          <a:p>
            <a:r>
              <a:rPr lang="en-US"/>
              <a:t>Device layout 3</a:t>
            </a:r>
          </a:p>
        </p:txBody>
      </p:sp>
    </p:spTree>
    <p:extLst>
      <p:ext uri="{BB962C8B-B14F-4D97-AF65-F5344CB8AC3E}">
        <p14:creationId xmlns:p14="http://schemas.microsoft.com/office/powerpoint/2010/main" val="3255365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2126199"/>
            <a:ext cx="3618377" cy="3534843"/>
          </a:xfrm>
        </p:spPr>
        <p:txBody>
          <a:bodyPr anchor="ctr">
            <a:noAutofit/>
          </a:bodyPr>
          <a:lstStyle>
            <a:lvl1pPr marL="0" indent="0" algn="ctr">
              <a:buNone/>
              <a:defRPr sz="2353"/>
            </a:lvl1pPr>
          </a:lstStyle>
          <a:p>
            <a:r>
              <a:rPr lang="en-US"/>
              <a:t>Click icon to add chart</a:t>
            </a:r>
          </a:p>
        </p:txBody>
      </p:sp>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a:solidFill>
                  <a:srgbClr val="2F2F2F"/>
                </a:solidFill>
              </a:defRPr>
            </a:lvl1pPr>
          </a:lstStyle>
          <a:p>
            <a:r>
              <a:rPr lang="en-US"/>
              <a:t>Chart examples</a:t>
            </a:r>
          </a:p>
        </p:txBody>
      </p:sp>
      <p:sp>
        <p:nvSpPr>
          <p:cNvPr id="5" name="Text Placeholder 4"/>
          <p:cNvSpPr>
            <a:spLocks noGrp="1"/>
          </p:cNvSpPr>
          <p:nvPr>
            <p:ph type="body" sz="quarter" idx="11" hasCustomPrompt="1"/>
          </p:nvPr>
        </p:nvSpPr>
        <p:spPr>
          <a:xfrm>
            <a:off x="455995" y="5661040"/>
            <a:ext cx="3618381"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9" name="Text Placeholder 4"/>
          <p:cNvSpPr>
            <a:spLocks noGrp="1"/>
          </p:cNvSpPr>
          <p:nvPr>
            <p:ph type="body" sz="quarter" idx="12" hasCustomPrompt="1"/>
          </p:nvPr>
        </p:nvSpPr>
        <p:spPr>
          <a:xfrm>
            <a:off x="455992" y="5815322"/>
            <a:ext cx="3618381" cy="301770"/>
          </a:xfrm>
        </p:spPr>
        <p:txBody>
          <a:bodyPr lIns="0" tIns="0" rIns="0" bIns="0"/>
          <a:lstStyle>
            <a:lvl1pPr marL="0" indent="0">
              <a:lnSpc>
                <a:spcPts val="1176"/>
              </a:lnSpc>
              <a:spcBef>
                <a:spcPts val="882"/>
              </a:spcBef>
              <a:buFont typeface="Arial" panose="020B0604020202020204" pitchFamily="34" charset="0"/>
              <a:buNone/>
              <a:defRPr sz="980" b="0" i="0">
                <a:solidFill>
                  <a:schemeClr val="tx1"/>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6" name="Text Placeholder 4"/>
          <p:cNvSpPr>
            <a:spLocks noGrp="1"/>
          </p:cNvSpPr>
          <p:nvPr>
            <p:ph type="body" sz="quarter" idx="17" hasCustomPrompt="1"/>
          </p:nvPr>
        </p:nvSpPr>
        <p:spPr>
          <a:xfrm>
            <a:off x="4303155" y="5661040"/>
            <a:ext cx="3607484"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7" name="Text Placeholder 4"/>
          <p:cNvSpPr>
            <a:spLocks noGrp="1"/>
          </p:cNvSpPr>
          <p:nvPr>
            <p:ph type="body" sz="quarter" idx="18" hasCustomPrompt="1"/>
          </p:nvPr>
        </p:nvSpPr>
        <p:spPr>
          <a:xfrm>
            <a:off x="4303152" y="5815322"/>
            <a:ext cx="3607487" cy="301770"/>
          </a:xfrm>
        </p:spPr>
        <p:txBody>
          <a:bodyPr vert="horz" wrap="square" lIns="0" tIns="0" rIns="0" bIns="0" rtlCol="0">
            <a:spAutoFit/>
          </a:bodyPr>
          <a:lstStyle>
            <a:lvl1pPr>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8" name="Text Placeholder 4"/>
          <p:cNvSpPr>
            <a:spLocks noGrp="1"/>
          </p:cNvSpPr>
          <p:nvPr>
            <p:ph type="body" sz="quarter" idx="19" hasCustomPrompt="1"/>
          </p:nvPr>
        </p:nvSpPr>
        <p:spPr>
          <a:xfrm>
            <a:off x="8139414" y="5661040"/>
            <a:ext cx="3629281" cy="143886"/>
          </a:xfrm>
        </p:spPr>
        <p:txBody>
          <a:bodyPr lIns="0" tIns="0" rIns="0" bIns="0"/>
          <a:lstStyle>
            <a:lvl1pPr marL="0" indent="0">
              <a:lnSpc>
                <a:spcPts val="1176"/>
              </a:lnSpc>
              <a:spcBef>
                <a:spcPts val="882"/>
              </a:spcBef>
              <a:buNone/>
              <a:defRPr sz="980">
                <a:solidFill>
                  <a:schemeClr val="tx1"/>
                </a:solidFill>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lang="en-US" sz="980" kern="1200" spc="0" baseline="0" dirty="0" smtClean="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lvl="0"/>
            <a:r>
              <a:rPr lang="en-US"/>
              <a:t>Caption title Segoe </a:t>
            </a:r>
            <a:r>
              <a:rPr lang="en-US" err="1"/>
              <a:t>Semibold</a:t>
            </a:r>
            <a:r>
              <a:rPr lang="en-US"/>
              <a:t> 10/12. </a:t>
            </a:r>
          </a:p>
        </p:txBody>
      </p:sp>
      <p:sp>
        <p:nvSpPr>
          <p:cNvPr id="19" name="Text Placeholder 4"/>
          <p:cNvSpPr>
            <a:spLocks noGrp="1"/>
          </p:cNvSpPr>
          <p:nvPr>
            <p:ph type="body" sz="quarter" idx="20" hasCustomPrompt="1"/>
          </p:nvPr>
        </p:nvSpPr>
        <p:spPr>
          <a:xfrm>
            <a:off x="8139414" y="5815322"/>
            <a:ext cx="3629278" cy="301770"/>
          </a:xfrm>
        </p:spPr>
        <p:txBody>
          <a:bodyPr vert="horz" wrap="square" lIns="0" tIns="0" rIns="0" bIns="0" rtlCol="0">
            <a:spAutoFit/>
          </a:bodyPr>
          <a:lstStyle>
            <a:lvl1pPr marL="454418" indent="-454418">
              <a:tabLst/>
              <a:defRPr lang="en-US" sz="980" b="0" i="0" dirty="0" smtClean="0">
                <a:solidFill>
                  <a:schemeClr val="tx1"/>
                </a:solidFill>
                <a:latin typeface="+mn-lt"/>
              </a:defRPr>
            </a:lvl1pPr>
          </a:lstStyle>
          <a:p>
            <a:pPr marL="0" lvl="0" indent="0">
              <a:lnSpc>
                <a:spcPts val="1176"/>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2" y="2126199"/>
            <a:ext cx="3607487" cy="3534843"/>
          </a:xfrm>
        </p:spPr>
        <p:txBody>
          <a:bodyPr anchor="ctr">
            <a:noAutofit/>
          </a:bodyPr>
          <a:lstStyle>
            <a:lvl1pPr marL="0" indent="0" algn="ctr">
              <a:buNone/>
              <a:defRPr sz="2353"/>
            </a:lvl1pPr>
          </a:lstStyle>
          <a:p>
            <a:r>
              <a:rPr lang="en-US"/>
              <a:t>Click icon to add chart</a:t>
            </a:r>
          </a:p>
        </p:txBody>
      </p:sp>
      <p:sp>
        <p:nvSpPr>
          <p:cNvPr id="21" name="Chart Placeholder 6"/>
          <p:cNvSpPr>
            <a:spLocks noGrp="1"/>
          </p:cNvSpPr>
          <p:nvPr>
            <p:ph type="chart" sz="quarter" idx="23"/>
          </p:nvPr>
        </p:nvSpPr>
        <p:spPr>
          <a:xfrm>
            <a:off x="8139412" y="2126199"/>
            <a:ext cx="3623051" cy="3534843"/>
          </a:xfrm>
        </p:spPr>
        <p:txBody>
          <a:bodyPr anchor="ctr">
            <a:noAutofit/>
          </a:bodyPr>
          <a:lstStyle>
            <a:lvl1pPr marL="0" indent="0" algn="ctr">
              <a:buNone/>
              <a:defRPr sz="2353"/>
            </a:lvl1pPr>
          </a:lstStyle>
          <a:p>
            <a:r>
              <a:rPr lang="en-US"/>
              <a:t>Click icon to add chart</a:t>
            </a:r>
          </a:p>
        </p:txBody>
      </p:sp>
    </p:spTree>
    <p:extLst>
      <p:ext uri="{BB962C8B-B14F-4D97-AF65-F5344CB8AC3E}">
        <p14:creationId xmlns:p14="http://schemas.microsoft.com/office/powerpoint/2010/main" val="176963195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41" y="1189177"/>
            <a:ext cx="11653523" cy="2037224"/>
          </a:xfrm>
        </p:spPr>
        <p:txBody>
          <a:bodyPr/>
          <a:lstStyle>
            <a:lvl1pPr marL="0" indent="0">
              <a:buNone/>
              <a:defRPr sz="2353">
                <a:solidFill>
                  <a:schemeClr val="tx2"/>
                </a:solidFill>
                <a:latin typeface="+mn-lt"/>
              </a:defRPr>
            </a:lvl1pPr>
            <a:lvl2pPr marL="0" indent="0">
              <a:buFontTx/>
              <a:buNone/>
              <a:defRPr sz="2353">
                <a:solidFill>
                  <a:schemeClr val="tx2"/>
                </a:solidFill>
                <a:latin typeface="+mn-lt"/>
              </a:defRPr>
            </a:lvl2pPr>
            <a:lvl3pPr marL="224049" indent="0">
              <a:buNone/>
              <a:defRPr>
                <a:solidFill>
                  <a:schemeClr val="tx2"/>
                </a:solidFill>
                <a:latin typeface="+mn-lt"/>
              </a:defRPr>
            </a:lvl3pPr>
            <a:lvl4pPr marL="448096" indent="0">
              <a:buNone/>
              <a:defRPr>
                <a:solidFill>
                  <a:schemeClr val="tx2"/>
                </a:solidFill>
                <a:latin typeface="+mn-lt"/>
              </a:defRPr>
            </a:lvl4pPr>
            <a:lvl5pPr marL="672145" indent="0">
              <a:buNone/>
              <a:defRPr>
                <a:solidFill>
                  <a:schemeClr val="tx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309834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625197"/>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72335375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22632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645466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2" name="Picture Placeholder 21"/>
          <p:cNvSpPr>
            <a:spLocks noGrp="1"/>
          </p:cNvSpPr>
          <p:nvPr>
            <p:ph type="pic" sz="quarter" idx="16"/>
          </p:nvPr>
        </p:nvSpPr>
        <p:spPr>
          <a:xfrm>
            <a:off x="0" y="0"/>
            <a:ext cx="12192000" cy="6858000"/>
          </a:xfrm>
        </p:spPr>
        <p:txBody>
          <a:bodyPr>
            <a:noAutofit/>
          </a:bodyPr>
          <a:lstStyle>
            <a:lvl1pPr marL="0" indent="0">
              <a:buNone/>
              <a:defRPr/>
            </a:lvl1pPr>
          </a:lstStyle>
          <a:p>
            <a:endParaRPr lang="en-US"/>
          </a:p>
        </p:txBody>
      </p:sp>
      <p:sp>
        <p:nvSpPr>
          <p:cNvPr id="2" name="Title 1"/>
          <p:cNvSpPr>
            <a:spLocks noGrp="1"/>
          </p:cNvSpPr>
          <p:nvPr>
            <p:ph type="title" hasCustomPrompt="1"/>
          </p:nvPr>
        </p:nvSpPr>
        <p:spPr>
          <a:xfrm>
            <a:off x="269243" y="289511"/>
            <a:ext cx="11658600" cy="1261703"/>
          </a:xfrm>
          <a:noFill/>
        </p:spPr>
        <p:txBody>
          <a:bodyPr lIns="146304" tIns="91440" rIns="146304" bIns="91440"/>
          <a:lstStyle>
            <a:lvl1pPr>
              <a:defRPr>
                <a:solidFill>
                  <a:schemeClr val="accent2"/>
                </a:solidFill>
              </a:defRPr>
            </a:lvl1pPr>
          </a:lstStyle>
          <a:p>
            <a:r>
              <a:rPr lang="en-US"/>
              <a:t>Agenda</a:t>
            </a:r>
          </a:p>
        </p:txBody>
      </p:sp>
      <p:sp>
        <p:nvSpPr>
          <p:cNvPr id="8" name="Text Placeholder 7"/>
          <p:cNvSpPr>
            <a:spLocks noGrp="1"/>
          </p:cNvSpPr>
          <p:nvPr>
            <p:ph type="body" sz="quarter" idx="10" hasCustomPrompt="1"/>
          </p:nvPr>
        </p:nvSpPr>
        <p:spPr>
          <a:xfrm>
            <a:off x="781880" y="1564909"/>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p:txBody>
      </p:sp>
      <p:sp>
        <p:nvSpPr>
          <p:cNvPr id="9" name="Text Placeholder 7"/>
          <p:cNvSpPr>
            <a:spLocks noGrp="1"/>
          </p:cNvSpPr>
          <p:nvPr>
            <p:ph type="body" sz="quarter" idx="11" hasCustomPrompt="1"/>
          </p:nvPr>
        </p:nvSpPr>
        <p:spPr>
          <a:xfrm>
            <a:off x="781880" y="2386445"/>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2</a:t>
            </a:r>
          </a:p>
        </p:txBody>
      </p:sp>
      <p:sp>
        <p:nvSpPr>
          <p:cNvPr id="10" name="Text Placeholder 7"/>
          <p:cNvSpPr>
            <a:spLocks noGrp="1"/>
          </p:cNvSpPr>
          <p:nvPr>
            <p:ph type="body" sz="quarter" idx="12" hasCustomPrompt="1"/>
          </p:nvPr>
        </p:nvSpPr>
        <p:spPr>
          <a:xfrm>
            <a:off x="781880" y="3207980"/>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3</a:t>
            </a:r>
          </a:p>
        </p:txBody>
      </p:sp>
      <p:sp>
        <p:nvSpPr>
          <p:cNvPr id="11" name="Text Placeholder 7"/>
          <p:cNvSpPr>
            <a:spLocks noGrp="1"/>
          </p:cNvSpPr>
          <p:nvPr>
            <p:ph type="body" sz="quarter" idx="13" hasCustomPrompt="1"/>
          </p:nvPr>
        </p:nvSpPr>
        <p:spPr>
          <a:xfrm>
            <a:off x="781880" y="4029514"/>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4</a:t>
            </a:r>
          </a:p>
        </p:txBody>
      </p:sp>
      <p:sp>
        <p:nvSpPr>
          <p:cNvPr id="12" name="Text Placeholder 7"/>
          <p:cNvSpPr>
            <a:spLocks noGrp="1"/>
          </p:cNvSpPr>
          <p:nvPr>
            <p:ph type="body" sz="quarter" idx="14" hasCustomPrompt="1"/>
          </p:nvPr>
        </p:nvSpPr>
        <p:spPr>
          <a:xfrm>
            <a:off x="781880" y="4851051"/>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5</a:t>
            </a:r>
          </a:p>
        </p:txBody>
      </p:sp>
      <p:sp>
        <p:nvSpPr>
          <p:cNvPr id="13" name="Text Placeholder 7"/>
          <p:cNvSpPr>
            <a:spLocks noGrp="1"/>
          </p:cNvSpPr>
          <p:nvPr>
            <p:ph type="body" sz="quarter" idx="15" hasCustomPrompt="1"/>
          </p:nvPr>
        </p:nvSpPr>
        <p:spPr>
          <a:xfrm>
            <a:off x="781880" y="5672587"/>
            <a:ext cx="10972800" cy="513510"/>
          </a:xfrm>
        </p:spPr>
        <p:txBody>
          <a:bodyPr lIns="274320" anchor="ctr"/>
          <a:lstStyle>
            <a:lvl1pPr marL="0" indent="0">
              <a:buFontTx/>
              <a:buNone/>
              <a:defRPr sz="24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6</a:t>
            </a:r>
          </a:p>
        </p:txBody>
      </p:sp>
    </p:spTree>
    <p:extLst>
      <p:ext uri="{BB962C8B-B14F-4D97-AF65-F5344CB8AC3E}">
        <p14:creationId xmlns:p14="http://schemas.microsoft.com/office/powerpoint/2010/main" val="343619962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srcRect l="6923" t="13507" r="6584" b="13507"/>
          <a:stretch/>
        </p:blipFill>
        <p:spPr>
          <a:xfrm>
            <a:off x="2" y="0"/>
            <a:ext cx="12191999" cy="6858000"/>
          </a:xfrm>
          <a:prstGeom prst="rect">
            <a:avLst/>
          </a:prstGeom>
        </p:spPr>
      </p:pic>
    </p:spTree>
    <p:extLst>
      <p:ext uri="{BB962C8B-B14F-4D97-AF65-F5344CB8AC3E}">
        <p14:creationId xmlns:p14="http://schemas.microsoft.com/office/powerpoint/2010/main" val="3198024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ction Break">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a:solidFill>
            <a:schemeClr val="accent5"/>
          </a:solidFill>
        </p:spPr>
        <p:txBody>
          <a:bodyPr>
            <a:noAutofit/>
          </a:bodyPr>
          <a:lstStyle/>
          <a:p>
            <a:endParaRPr lang="en-US"/>
          </a:p>
        </p:txBody>
      </p:sp>
      <p:sp>
        <p:nvSpPr>
          <p:cNvPr id="2" name="Title 1"/>
          <p:cNvSpPr>
            <a:spLocks noGrp="1"/>
          </p:cNvSpPr>
          <p:nvPr>
            <p:ph type="title"/>
          </p:nvPr>
        </p:nvSpPr>
        <p:spPr>
          <a:xfrm>
            <a:off x="269244" y="5359402"/>
            <a:ext cx="11655078" cy="899665"/>
          </a:xfrm>
          <a:solidFill>
            <a:schemeClr val="accent1"/>
          </a:solidFill>
        </p:spPr>
        <p:txBody>
          <a:bodyPr anchor="ct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50389411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9"/>
            <a:ext cx="4159950" cy="5683249"/>
          </a:xfrm>
        </p:spPr>
        <p:txBody>
          <a:bodyPr anchor="ctr"/>
          <a:lstStyle/>
          <a:p>
            <a:r>
              <a:rPr lang="en-US"/>
              <a:t>Click to edit Master title style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1"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96034849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61829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6DBD6B5B-68FC-44F2-A470-9C584137632D}"/>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7483927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D83B0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54306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Picture 6" descr="Microsoft Ignite cube graphic">
            <a:extLst>
              <a:ext uri="{FF2B5EF4-FFF2-40B4-BE49-F238E27FC236}">
                <a16:creationId xmlns:a16="http://schemas.microsoft.com/office/drawing/2014/main" id="{401D67D2-C1F9-48BE-931F-741D00A15B06}"/>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91552" y="0"/>
            <a:ext cx="8100447"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6108356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8" name="Picture 7" descr="Microsoft Ignite cube graphic">
            <a:extLst>
              <a:ext uri="{FF2B5EF4-FFF2-40B4-BE49-F238E27FC236}">
                <a16:creationId xmlns:a16="http://schemas.microsoft.com/office/drawing/2014/main" id="{1F0180E0-8AEF-4805-B05D-B6A240DA0D30}"/>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5150531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69994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070633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97523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5106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51840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1751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97070458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33479199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3142987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AB7A8995-AE4E-430B-AF29-B4D106F867E8}"/>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Tree>
    <p:extLst>
      <p:ext uri="{BB962C8B-B14F-4D97-AF65-F5344CB8AC3E}">
        <p14:creationId xmlns:p14="http://schemas.microsoft.com/office/powerpoint/2010/main" val="395792654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03971001"/>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74466180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0662311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92245073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03353231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207376487"/>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9725661"/>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side by side">
    <p:bg bwMode="ltGray">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a:noFill/>
        </p:spPr>
        <p:txBody>
          <a:bodyPr anchor="ctr"/>
          <a:lstStyle>
            <a:lvl1pPr>
              <a:defRPr>
                <a:solidFill>
                  <a:schemeClr val="bg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261911463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410669734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38923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924359-C8C2-4219-A048-2F828396910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17017" y="-10886"/>
            <a:ext cx="7787832" cy="6881400"/>
          </a:xfrm>
          <a:prstGeom prst="rect">
            <a:avLst/>
          </a:prstGeom>
        </p:spPr>
      </p:pic>
      <p:sp>
        <p:nvSpPr>
          <p:cNvPr id="2" name="Title 1"/>
          <p:cNvSpPr>
            <a:spLocks noGrp="1"/>
          </p:cNvSpPr>
          <p:nvPr>
            <p:ph type="title" hasCustomPrompt="1"/>
          </p:nvPr>
        </p:nvSpPr>
        <p:spPr>
          <a:xfrm>
            <a:off x="585216" y="3033223"/>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55107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7498724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840">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4" name="Picture 3" descr="Microsoft Ignite cube graphic">
            <a:extLst>
              <a:ext uri="{FF2B5EF4-FFF2-40B4-BE49-F238E27FC236}">
                <a16:creationId xmlns:a16="http://schemas.microsoft.com/office/drawing/2014/main" id="{30EEB0D1-1E0C-44AC-A84C-4B781152A448}"/>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spTree>
    <p:extLst>
      <p:ext uri="{BB962C8B-B14F-4D97-AF65-F5344CB8AC3E}">
        <p14:creationId xmlns:p14="http://schemas.microsoft.com/office/powerpoint/2010/main" val="27704893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5ACBF0"/>
          </p15:clr>
        </p15:guide>
        <p15:guide id="3" orient="horz" pos="1911">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933981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90755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080643"/>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AC1A7617-8539-46AF-B383-CACBD8B22E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2364405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88971401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59768"/>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3628327232"/>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5" y="440495"/>
            <a:ext cx="11336039" cy="758021"/>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888576550"/>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Section Break">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a:solidFill>
            <a:schemeClr val="accent5"/>
          </a:solidFill>
        </p:spPr>
        <p:txBody>
          <a:bodyPr>
            <a:noAutofit/>
          </a:bodyPr>
          <a:lstStyle/>
          <a:p>
            <a:endParaRPr lang="en-US"/>
          </a:p>
        </p:txBody>
      </p:sp>
      <p:sp>
        <p:nvSpPr>
          <p:cNvPr id="2" name="Title 1"/>
          <p:cNvSpPr>
            <a:spLocks noGrp="1"/>
          </p:cNvSpPr>
          <p:nvPr>
            <p:ph type="title"/>
          </p:nvPr>
        </p:nvSpPr>
        <p:spPr>
          <a:xfrm>
            <a:off x="269244" y="5532235"/>
            <a:ext cx="11655078" cy="553998"/>
          </a:xfrm>
          <a:solidFill>
            <a:schemeClr val="accent1"/>
          </a:solidFill>
        </p:spPr>
        <p:txBody>
          <a:bodyPr anchor="ct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41382219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ext with Background Im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a:solidFill>
            <a:schemeClr val="accent5"/>
          </a:solidFill>
        </p:spPr>
        <p:txBody>
          <a:bodyPr>
            <a:noAutofit/>
          </a:bodyPr>
          <a:lstStyle/>
          <a:p>
            <a:endParaRPr lang="en-US"/>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Text Placeholder 3"/>
          <p:cNvSpPr>
            <a:spLocks noGrp="1"/>
          </p:cNvSpPr>
          <p:nvPr>
            <p:ph type="body" sz="quarter" idx="10"/>
          </p:nvPr>
        </p:nvSpPr>
        <p:spPr>
          <a:xfrm>
            <a:off x="269239" y="1189179"/>
            <a:ext cx="11655079" cy="5354376"/>
          </a:xfrm>
          <a:noFill/>
        </p:spPr>
        <p:txBody>
          <a:bodyPr lIns="91440" rIns="91440">
            <a:noAutofit/>
          </a:bodyPr>
          <a:lstStyle>
            <a:lvl1pPr marL="304733" indent="-304733" algn="l">
              <a:spcBef>
                <a:spcPts val="800"/>
              </a:spcBef>
              <a:spcAft>
                <a:spcPts val="800"/>
              </a:spcAft>
              <a:buFont typeface="Arial" charset="0"/>
              <a:buChar char="•"/>
              <a:defRPr sz="2666">
                <a:solidFill>
                  <a:schemeClr val="bg1"/>
                </a:solidFill>
                <a:latin typeface="+mn-lt"/>
              </a:defRPr>
            </a:lvl1pPr>
            <a:lvl2pPr marL="380917" indent="-380917">
              <a:spcBef>
                <a:spcPts val="800"/>
              </a:spcBef>
              <a:spcAft>
                <a:spcPts val="800"/>
              </a:spcAft>
              <a:buFont typeface="Arial" charset="0"/>
              <a:buChar char="•"/>
              <a:defRPr>
                <a:latin typeface="+mn-lt"/>
              </a:defRPr>
            </a:lvl2pPr>
            <a:lvl3pPr marL="560120" indent="0">
              <a:buNone/>
              <a:defRPr/>
            </a:lvl3pPr>
            <a:lvl4pPr marL="784167" indent="0">
              <a:buNone/>
              <a:defRPr/>
            </a:lvl4pPr>
            <a:lvl5pPr marL="1008214" indent="0">
              <a:buNone/>
              <a:defRPr/>
            </a:lvl5pPr>
          </a:lstStyle>
          <a:p>
            <a:pPr lvl="0"/>
            <a:r>
              <a:rPr lang="en-US"/>
              <a:t>Click to edit Master text styles</a:t>
            </a:r>
          </a:p>
        </p:txBody>
      </p:sp>
    </p:spTree>
    <p:extLst>
      <p:ext uri="{BB962C8B-B14F-4D97-AF65-F5344CB8AC3E}">
        <p14:creationId xmlns:p14="http://schemas.microsoft.com/office/powerpoint/2010/main" val="403459853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image" Target="../media/image9.emf"/><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theme" Target="../theme/theme3.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image" Target="../media/image1.emf"/><Relationship Id="rId21" Type="http://schemas.openxmlformats.org/officeDocument/2006/relationships/slideLayout" Target="../slideLayouts/slideLayout85.xml"/><Relationship Id="rId34" Type="http://schemas.openxmlformats.org/officeDocument/2006/relationships/slideLayout" Target="../slideLayouts/slideLayout98.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theme" Target="../theme/theme4.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8" Type="http://schemas.openxmlformats.org/officeDocument/2006/relationships/slideLayout" Target="../slideLayouts/slideLayout72.xml"/><Relationship Id="rId3"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5.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9" Type="http://schemas.openxmlformats.org/officeDocument/2006/relationships/slideLayout" Target="../slideLayouts/slideLayout151.xml"/><Relationship Id="rId21" Type="http://schemas.openxmlformats.org/officeDocument/2006/relationships/slideLayout" Target="../slideLayouts/slideLayout133.xml"/><Relationship Id="rId34" Type="http://schemas.openxmlformats.org/officeDocument/2006/relationships/slideLayout" Target="../slideLayouts/slideLayout146.xml"/><Relationship Id="rId42" Type="http://schemas.openxmlformats.org/officeDocument/2006/relationships/theme" Target="../theme/theme6.xml"/><Relationship Id="rId7" Type="http://schemas.openxmlformats.org/officeDocument/2006/relationships/slideLayout" Target="../slideLayouts/slideLayout119.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slideLayout" Target="../slideLayouts/slideLayout141.xml"/><Relationship Id="rId41" Type="http://schemas.openxmlformats.org/officeDocument/2006/relationships/slideLayout" Target="../slideLayouts/slideLayout153.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32" Type="http://schemas.openxmlformats.org/officeDocument/2006/relationships/slideLayout" Target="../slideLayouts/slideLayout144.xml"/><Relationship Id="rId37" Type="http://schemas.openxmlformats.org/officeDocument/2006/relationships/slideLayout" Target="../slideLayouts/slideLayout149.xml"/><Relationship Id="rId40" Type="http://schemas.openxmlformats.org/officeDocument/2006/relationships/slideLayout" Target="../slideLayouts/slideLayout152.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36" Type="http://schemas.openxmlformats.org/officeDocument/2006/relationships/slideLayout" Target="../slideLayouts/slideLayout148.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31" Type="http://schemas.openxmlformats.org/officeDocument/2006/relationships/slideLayout" Target="../slideLayouts/slideLayout143.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slideLayout" Target="../slideLayouts/slideLayout142.xml"/><Relationship Id="rId35" Type="http://schemas.openxmlformats.org/officeDocument/2006/relationships/slideLayout" Target="../slideLayouts/slideLayout147.xml"/><Relationship Id="rId43" Type="http://schemas.openxmlformats.org/officeDocument/2006/relationships/image" Target="../media/image1.emf"/><Relationship Id="rId8" Type="http://schemas.openxmlformats.org/officeDocument/2006/relationships/slideLayout" Target="../slideLayouts/slideLayout120.xml"/><Relationship Id="rId3" Type="http://schemas.openxmlformats.org/officeDocument/2006/relationships/slideLayout" Target="../slideLayouts/slideLayout115.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33" Type="http://schemas.openxmlformats.org/officeDocument/2006/relationships/slideLayout" Target="../slideLayouts/slideLayout145.xml"/><Relationship Id="rId38"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6"/>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580" r:id="rId1"/>
    <p:sldLayoutId id="2147484609" r:id="rId2"/>
    <p:sldLayoutId id="2147484577" r:id="rId3"/>
    <p:sldLayoutId id="2147484610" r:id="rId4"/>
    <p:sldLayoutId id="2147484710" r:id="rId5"/>
    <p:sldLayoutId id="2147484240" r:id="rId6"/>
    <p:sldLayoutId id="2147484910" r:id="rId7"/>
    <p:sldLayoutId id="2147484911" r:id="rId8"/>
    <p:sldLayoutId id="2147484639" r:id="rId9"/>
    <p:sldLayoutId id="2147484603" r:id="rId10"/>
    <p:sldLayoutId id="2147484833" r:id="rId11"/>
    <p:sldLayoutId id="2147484834" r:id="rId12"/>
    <p:sldLayoutId id="2147484835" r:id="rId13"/>
    <p:sldLayoutId id="2147484922" r:id="rId14"/>
    <p:sldLayoutId id="2147484923" r:id="rId15"/>
    <p:sldLayoutId id="2147484924" r:id="rId16"/>
    <p:sldLayoutId id="2147484839" r:id="rId17"/>
    <p:sldLayoutId id="2147484840" r:id="rId18"/>
    <p:sldLayoutId id="2147484841" r:id="rId19"/>
    <p:sldLayoutId id="2147484842" r:id="rId20"/>
    <p:sldLayoutId id="2147484843" r:id="rId21"/>
    <p:sldLayoutId id="2147484931" r:id="rId22"/>
    <p:sldLayoutId id="2147484787" r:id="rId23"/>
    <p:sldLayoutId id="2147484249" r:id="rId24"/>
    <p:sldLayoutId id="2147484640" r:id="rId25"/>
    <p:sldLayoutId id="2147484584" r:id="rId26"/>
    <p:sldLayoutId id="2147484583" r:id="rId27"/>
    <p:sldLayoutId id="2147484671" r:id="rId28"/>
    <p:sldLayoutId id="2147484673" r:id="rId29"/>
    <p:sldLayoutId id="2147484585" r:id="rId30"/>
    <p:sldLayoutId id="2147484299" r:id="rId31"/>
    <p:sldLayoutId id="2147484263" r:id="rId32"/>
    <p:sldLayoutId id="2147484932" r:id="rId33"/>
    <p:sldLayoutId id="2147484994" r:id="rId3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F48502-2EDF-457C-8176-5A4523F9B0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C41166F-7937-4BEC-B2E8-6959C9F2C6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0ED99F-153E-464B-8711-2ED773470D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E8137B-47BE-44AF-9E64-68E95872F477}" type="datetimeFigureOut">
              <a:rPr lang="en-US" smtClean="0"/>
              <a:t>10/6/2020</a:t>
            </a:fld>
            <a:endParaRPr lang="en-US"/>
          </a:p>
        </p:txBody>
      </p:sp>
      <p:sp>
        <p:nvSpPr>
          <p:cNvPr id="5" name="Footer Placeholder 4">
            <a:extLst>
              <a:ext uri="{FF2B5EF4-FFF2-40B4-BE49-F238E27FC236}">
                <a16:creationId xmlns:a16="http://schemas.microsoft.com/office/drawing/2014/main" id="{9ACDE732-039C-41FE-9D3F-23D3EA8248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EDC4F7-0E19-45DB-9A98-2732C4E016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3669D7-DE27-4B73-A476-916CA22F1726}" type="slidenum">
              <a:rPr lang="en-US" smtClean="0"/>
              <a:t>‹#›</a:t>
            </a:fld>
            <a:endParaRPr lang="en-US"/>
          </a:p>
        </p:txBody>
      </p:sp>
    </p:spTree>
    <p:extLst>
      <p:ext uri="{BB962C8B-B14F-4D97-AF65-F5344CB8AC3E}">
        <p14:creationId xmlns:p14="http://schemas.microsoft.com/office/powerpoint/2010/main" val="2366129126"/>
      </p:ext>
    </p:extLst>
  </p:cSld>
  <p:clrMap bg1="lt1" tx1="dk1" bg2="lt2" tx2="dk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 id="214748499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0"/>
          <a:stretch>
            <a:fillRect/>
          </a:stretch>
        </p:blipFill>
        <p:spPr>
          <a:xfrm rot="5400000">
            <a:off x="9179298" y="3012080"/>
            <a:ext cx="6858623" cy="833218"/>
          </a:xfrm>
          <a:prstGeom prst="rect">
            <a:avLst/>
          </a:prstGeom>
        </p:spPr>
      </p:pic>
    </p:spTree>
    <p:extLst>
      <p:ext uri="{BB962C8B-B14F-4D97-AF65-F5344CB8AC3E}">
        <p14:creationId xmlns:p14="http://schemas.microsoft.com/office/powerpoint/2010/main" val="3982686118"/>
      </p:ext>
    </p:extLst>
  </p:cSld>
  <p:clrMap bg1="lt1" tx1="dk1" bg2="lt2" tx2="dk2" accent1="accent1" accent2="accent2" accent3="accent3" accent4="accent4" accent5="accent5" accent6="accent6" hlink="hlink" folHlink="folHlink"/>
  <p:sldLayoutIdLst>
    <p:sldLayoutId id="2147484936" r:id="rId1"/>
    <p:sldLayoutId id="2147485007" r:id="rId2"/>
    <p:sldLayoutId id="2147485009" r:id="rId3"/>
    <p:sldLayoutId id="2147484939" r:id="rId4"/>
    <p:sldLayoutId id="2147484940" r:id="rId5"/>
    <p:sldLayoutId id="2147484941" r:id="rId6"/>
    <p:sldLayoutId id="2147484942" r:id="rId7"/>
    <p:sldLayoutId id="2147484943" r:id="rId8"/>
    <p:sldLayoutId id="2147484944" r:id="rId9"/>
    <p:sldLayoutId id="2147484945" r:id="rId10"/>
    <p:sldLayoutId id="2147484946" r:id="rId11"/>
    <p:sldLayoutId id="2147484947" r:id="rId12"/>
    <p:sldLayoutId id="2147484948" r:id="rId13"/>
    <p:sldLayoutId id="2147484949" r:id="rId14"/>
    <p:sldLayoutId id="2147484950" r:id="rId15"/>
    <p:sldLayoutId id="2147484951" r:id="rId16"/>
    <p:sldLayoutId id="2147484952" r:id="rId17"/>
    <p:sldLayoutId id="2147484953" r:id="rId18"/>
  </p:sldLayoutIdLst>
  <p:transition>
    <p:fade/>
  </p:transition>
  <p:txStyles>
    <p:titleStyle>
      <a:lvl1pPr algn="l" defTabSz="914367" rtl="0" eaLnBrk="1" latinLnBrk="0" hangingPunct="1">
        <a:lnSpc>
          <a:spcPct val="90000"/>
        </a:lnSpc>
        <a:spcBef>
          <a:spcPct val="0"/>
        </a:spcBef>
        <a:buNone/>
        <a:defRPr lang="en-US" sz="4705" b="0" kern="1200" cap="none" spc="-147"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81">
          <p15:clr>
            <a:srgbClr val="C35EA4"/>
          </p15:clr>
        </p15:guide>
        <p15:guide id="4" pos="1528">
          <p15:clr>
            <a:srgbClr val="C35EA4"/>
          </p15:clr>
        </p15:guide>
        <p15:guide id="5" pos="2618">
          <p15:clr>
            <a:srgbClr val="C35EA4"/>
          </p15:clr>
        </p15:guide>
        <p15:guide id="6" pos="2765">
          <p15:clr>
            <a:srgbClr val="C35EA4"/>
          </p15:clr>
        </p15:guide>
        <p15:guide id="7" pos="3854">
          <p15:clr>
            <a:srgbClr val="C35EA4"/>
          </p15:clr>
        </p15:guide>
        <p15:guide id="8" pos="4003">
          <p15:clr>
            <a:srgbClr val="C35EA4"/>
          </p15:clr>
        </p15:guide>
        <p15:guide id="9" pos="5083">
          <p15:clr>
            <a:srgbClr val="C35EA4"/>
          </p15:clr>
        </p15:guide>
        <p15:guide id="10" pos="5230">
          <p15:clr>
            <a:srgbClr val="C35EA4"/>
          </p15:clr>
        </p15:guide>
        <p15:guide id="11" pos="6323">
          <p15:clr>
            <a:srgbClr val="C35EA4"/>
          </p15:clr>
        </p15:guide>
        <p15:guide id="12" pos="6469">
          <p15:clr>
            <a:srgbClr val="C35EA4"/>
          </p15:clr>
        </p15:guide>
        <p15:guide id="16" pos="293">
          <p15:clr>
            <a:srgbClr val="F26B43"/>
          </p15:clr>
        </p15:guide>
        <p15:guide id="17" pos="7558">
          <p15:clr>
            <a:srgbClr val="F26B43"/>
          </p15:clr>
        </p15:guide>
        <p15:guide id="18" orient="horz" pos="751">
          <p15:clr>
            <a:srgbClr val="5ACBF0"/>
          </p15:clr>
        </p15:guide>
        <p15:guide id="19" orient="horz" pos="1366">
          <p15:clr>
            <a:srgbClr val="5ACBF0"/>
          </p15:clr>
        </p15:guide>
        <p15:guide id="20" orient="horz" pos="605">
          <p15:clr>
            <a:srgbClr val="5ACBF0"/>
          </p15:clr>
        </p15:guide>
        <p15:guide id="21" orient="horz" pos="1514">
          <p15:clr>
            <a:srgbClr val="5ACBF0"/>
          </p15:clr>
        </p15:guide>
        <p15:guide id="22" orient="horz" pos="2130">
          <p15:clr>
            <a:srgbClr val="5ACBF0"/>
          </p15:clr>
        </p15:guide>
        <p15:guide id="23" orient="horz" pos="2275">
          <p15:clr>
            <a:srgbClr val="5ACBF0"/>
          </p15:clr>
        </p15:guide>
        <p15:guide id="25" orient="horz" pos="283">
          <p15:clr>
            <a:srgbClr val="F26B43"/>
          </p15:clr>
        </p15:guide>
        <p15:guide id="26" orient="horz" pos="4120">
          <p15:clr>
            <a:srgbClr val="F26B43"/>
          </p15:clr>
        </p15:guide>
        <p15:guide id="27" orient="horz" pos="2891">
          <p15:clr>
            <a:srgbClr val="5ACBF0"/>
          </p15:clr>
        </p15:guide>
        <p15:guide id="28" orient="horz" pos="3038">
          <p15:clr>
            <a:srgbClr val="5ACBF0"/>
          </p15:clr>
        </p15:guide>
        <p15:guide id="29" orient="horz" pos="3654">
          <p15:clr>
            <a:srgbClr val="5ACBF0"/>
          </p15:clr>
        </p15:guide>
        <p15:guide id="30" orient="horz" pos="3800">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9"/>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571880849"/>
      </p:ext>
    </p:extLst>
  </p:cSld>
  <p:clrMap bg1="lt1" tx1="dk1" bg2="lt2" tx2="dk2" accent1="accent1" accent2="accent2" accent3="accent3" accent4="accent4" accent5="accent5" accent6="accent6" hlink="hlink" folHlink="folHlink"/>
  <p:sldLayoutIdLst>
    <p:sldLayoutId id="2147484955" r:id="rId1"/>
    <p:sldLayoutId id="2147484956" r:id="rId2"/>
    <p:sldLayoutId id="2147484957" r:id="rId3"/>
    <p:sldLayoutId id="2147485023" r:id="rId4"/>
    <p:sldLayoutId id="2147485025" r:id="rId5"/>
    <p:sldLayoutId id="2147485024" r:id="rId6"/>
    <p:sldLayoutId id="2147485027" r:id="rId7"/>
    <p:sldLayoutId id="2147485026" r:id="rId8"/>
    <p:sldLayoutId id="2147485019" r:id="rId9"/>
    <p:sldLayoutId id="2147485020" r:id="rId10"/>
    <p:sldLayoutId id="2147485000" r:id="rId11"/>
    <p:sldLayoutId id="2147485001" r:id="rId12"/>
    <p:sldLayoutId id="2147485002" r:id="rId13"/>
    <p:sldLayoutId id="2147485004" r:id="rId14"/>
    <p:sldLayoutId id="2147484969" r:id="rId15"/>
    <p:sldLayoutId id="2147484970" r:id="rId16"/>
    <p:sldLayoutId id="2147484971" r:id="rId17"/>
    <p:sldLayoutId id="2147484972" r:id="rId18"/>
    <p:sldLayoutId id="2147484973" r:id="rId19"/>
    <p:sldLayoutId id="2147484974" r:id="rId20"/>
    <p:sldLayoutId id="2147484975" r:id="rId21"/>
    <p:sldLayoutId id="2147484976" r:id="rId22"/>
    <p:sldLayoutId id="2147484977" r:id="rId23"/>
    <p:sldLayoutId id="2147484978" r:id="rId24"/>
    <p:sldLayoutId id="2147484979" r:id="rId25"/>
    <p:sldLayoutId id="2147484980" r:id="rId26"/>
    <p:sldLayoutId id="2147485021" r:id="rId27"/>
    <p:sldLayoutId id="2147485022" r:id="rId28"/>
    <p:sldLayoutId id="2147484983" r:id="rId29"/>
    <p:sldLayoutId id="2147484984" r:id="rId30"/>
    <p:sldLayoutId id="2147484985" r:id="rId31"/>
    <p:sldLayoutId id="2147484986" r:id="rId32"/>
    <p:sldLayoutId id="2147484987" r:id="rId33"/>
    <p:sldLayoutId id="2147484988" r:id="rId34"/>
    <p:sldLayoutId id="2147484989" r:id="rId35"/>
    <p:sldLayoutId id="2147484990" r:id="rId36"/>
    <p:sldLayoutId id="2147484991" r:id="rId37"/>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C47523-9D1F-4BD5-9302-06A3A012B1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B0D18F-85DD-43A7-814A-BA9AE5EE29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FD2EFF-1BAB-44B5-8E99-9D8CD4E985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A9C166-8497-4A81-A208-F1EBF2468AE6}" type="datetimeFigureOut">
              <a:rPr lang="en-US" smtClean="0"/>
              <a:t>10/6/2020</a:t>
            </a:fld>
            <a:endParaRPr lang="en-US"/>
          </a:p>
        </p:txBody>
      </p:sp>
      <p:sp>
        <p:nvSpPr>
          <p:cNvPr id="5" name="Footer Placeholder 4">
            <a:extLst>
              <a:ext uri="{FF2B5EF4-FFF2-40B4-BE49-F238E27FC236}">
                <a16:creationId xmlns:a16="http://schemas.microsoft.com/office/drawing/2014/main" id="{280F078C-2060-44EF-AD68-D3CA93D53C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824672-B61F-4E6D-9FAF-BA5EEA5151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5E8385-1CEA-4550-8B7A-04F9F95D4ADD}" type="slidenum">
              <a:rPr lang="en-US" smtClean="0"/>
              <a:t>‹#›</a:t>
            </a:fld>
            <a:endParaRPr lang="en-US"/>
          </a:p>
        </p:txBody>
      </p:sp>
    </p:spTree>
    <p:extLst>
      <p:ext uri="{BB962C8B-B14F-4D97-AF65-F5344CB8AC3E}">
        <p14:creationId xmlns:p14="http://schemas.microsoft.com/office/powerpoint/2010/main" val="843039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934" r:id="rId1"/>
    <p:sldLayoutId id="2147484995" r:id="rId2"/>
    <p:sldLayoutId id="2147484996" r:id="rId3"/>
    <p:sldLayoutId id="2147484997" r:id="rId4"/>
    <p:sldLayoutId id="2147484998" r:id="rId5"/>
    <p:sldLayoutId id="2147484999" r:id="rId6"/>
    <p:sldLayoutId id="2147484965" r:id="rId7"/>
    <p:sldLayoutId id="2147484966" r:id="rId8"/>
    <p:sldLayoutId id="2147484967" r:id="rId9"/>
    <p:sldLayoutId id="2147485003" r:id="rId10"/>
    <p:sldLayoutId id="2147484968" r:id="rId11"/>
    <p:sldLayoutId id="2147485005" r:id="rId12"/>
    <p:sldLayoutId id="2147485006" r:id="rId13"/>
    <p:sldLayoutId id="2147484937" r:id="rId14"/>
    <p:sldLayoutId id="2147485008" r:id="rId15"/>
    <p:sldLayoutId id="2147484938" r:id="rId16"/>
    <p:sldLayoutId id="2147485010" r:id="rId17"/>
    <p:sldLayoutId id="2147485011" r:id="rId18"/>
    <p:sldLayoutId id="2147485012" r:id="rId19"/>
    <p:sldLayoutId id="2147485013" r:id="rId20"/>
    <p:sldLayoutId id="2147485014" r:id="rId21"/>
    <p:sldLayoutId id="2147485015" r:id="rId22"/>
    <p:sldLayoutId id="2147485016" r:id="rId23"/>
    <p:sldLayoutId id="2147485017" r:id="rId24"/>
    <p:sldLayoutId id="2147485018" r:id="rId25"/>
    <p:sldLayoutId id="2147484963" r:id="rId26"/>
    <p:sldLayoutId id="2147484964" r:id="rId27"/>
    <p:sldLayoutId id="2147484981" r:id="rId28"/>
    <p:sldLayoutId id="2147484982" r:id="rId29"/>
    <p:sldLayoutId id="2147484958" r:id="rId30"/>
    <p:sldLayoutId id="2147484960" r:id="rId31"/>
    <p:sldLayoutId id="2147484959" r:id="rId32"/>
    <p:sldLayoutId id="2147484962" r:id="rId33"/>
    <p:sldLayoutId id="2147484961" r:id="rId34"/>
    <p:sldLayoutId id="2147485028" r:id="rId35"/>
    <p:sldLayoutId id="2147485029" r:id="rId36"/>
    <p:sldLayoutId id="2147485030" r:id="rId37"/>
    <p:sldLayoutId id="2147485031" r:id="rId38"/>
    <p:sldLayoutId id="2147485032" r:id="rId39"/>
    <p:sldLayoutId id="2147485033" r:id="rId40"/>
    <p:sldLayoutId id="2147485034" r:id="rId4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47.png"/><Relationship Id="rId18" Type="http://schemas.openxmlformats.org/officeDocument/2006/relationships/image" Target="../media/image69.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7.png"/><Relationship Id="rId17" Type="http://schemas.openxmlformats.org/officeDocument/2006/relationships/image" Target="../media/image68.png"/><Relationship Id="rId2" Type="http://schemas.openxmlformats.org/officeDocument/2006/relationships/notesSlide" Target="../notesSlides/notesSlide11.xml"/><Relationship Id="rId16" Type="http://schemas.openxmlformats.org/officeDocument/2006/relationships/image" Target="../media/image50.svg"/><Relationship Id="rId1" Type="http://schemas.openxmlformats.org/officeDocument/2006/relationships/slideLayout" Target="../slideLayouts/slideLayout9.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1.svg"/><Relationship Id="rId15" Type="http://schemas.openxmlformats.org/officeDocument/2006/relationships/image" Target="../media/image49.png"/><Relationship Id="rId10" Type="http://schemas.openxmlformats.org/officeDocument/2006/relationships/image" Target="../media/image65.svg"/><Relationship Id="rId19" Type="http://schemas.openxmlformats.org/officeDocument/2006/relationships/image" Target="../media/image70.svg"/><Relationship Id="rId4" Type="http://schemas.openxmlformats.org/officeDocument/2006/relationships/image" Target="../media/image60.png"/><Relationship Id="rId9" Type="http://schemas.openxmlformats.org/officeDocument/2006/relationships/image" Target="../media/image64.png"/><Relationship Id="rId14" Type="http://schemas.openxmlformats.org/officeDocument/2006/relationships/image" Target="../media/image48.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74.png"/><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7.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76.png"/><Relationship Id="rId5" Type="http://schemas.openxmlformats.org/officeDocument/2006/relationships/hyperlink" Target="https://aka.ms/Admin1018" TargetMode="External"/><Relationship Id="rId4" Type="http://schemas.openxmlformats.org/officeDocument/2006/relationships/hyperlink" Target="https://aka.ms/SC110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16.xml"/><Relationship Id="rId1" Type="http://schemas.openxmlformats.org/officeDocument/2006/relationships/slideLayout" Target="../slideLayouts/slideLayout40.xml"/><Relationship Id="rId6" Type="http://schemas.openxmlformats.org/officeDocument/2006/relationships/image" Target="../media/image81.png"/><Relationship Id="rId5" Type="http://schemas.openxmlformats.org/officeDocument/2006/relationships/image" Target="../media/image80.png"/><Relationship Id="rId10" Type="http://schemas.openxmlformats.org/officeDocument/2006/relationships/image" Target="../media/image70.svg"/><Relationship Id="rId4" Type="http://schemas.openxmlformats.org/officeDocument/2006/relationships/image" Target="../media/image79.png"/><Relationship Id="rId9" Type="http://schemas.openxmlformats.org/officeDocument/2006/relationships/image" Target="../media/image69.png"/></Relationships>
</file>

<file path=ppt/slides/_rels/slide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20.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0.xml"/><Relationship Id="rId1" Type="http://schemas.openxmlformats.org/officeDocument/2006/relationships/slideLayout" Target="../slideLayouts/slideLayout108.xml"/><Relationship Id="rId4" Type="http://schemas.openxmlformats.org/officeDocument/2006/relationships/image" Target="../media/image88.png"/></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116.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hyperlink" Target="http://www.streetsblog.org/2015/07/22/ubers-own-data-reveals-it-slows-manhattan-traffic-9-percent/" TargetMode="External"/><Relationship Id="rId2" Type="http://schemas.openxmlformats.org/officeDocument/2006/relationships/image" Target="../media/image45.jpeg"/><Relationship Id="rId1" Type="http://schemas.openxmlformats.org/officeDocument/2006/relationships/slideLayout" Target="../slideLayouts/slideLayout34.xml"/><Relationship Id="rId4" Type="http://schemas.openxmlformats.org/officeDocument/2006/relationships/hyperlink" Target="https://creativecommons.org/licenses/by-nc-nd/3.0/"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6.png"/><Relationship Id="rId7" Type="http://schemas.openxmlformats.org/officeDocument/2006/relationships/image" Target="../media/image50.sv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xml"/><Relationship Id="rId1" Type="http://schemas.openxmlformats.org/officeDocument/2006/relationships/slideLayout" Target="../slideLayouts/slideLayout34.xml"/><Relationship Id="rId4" Type="http://schemas.openxmlformats.org/officeDocument/2006/relationships/hyperlink" Target="https://pixnio.com/transportation-vehicles/cars-automobile/intersection-car-traffic-light-asphalt-traffic-vehi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33.xml"/><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4200" y="2425780"/>
            <a:ext cx="9144000" cy="1107996"/>
          </a:xfrm>
        </p:spPr>
        <p:txBody>
          <a:bodyPr/>
          <a:lstStyle/>
          <a:p>
            <a:r>
              <a:rPr lang="en-US"/>
              <a:t>How Microsoft manages Microsoft 365 Groups for its employees</a:t>
            </a:r>
          </a:p>
        </p:txBody>
      </p:sp>
      <p:sp>
        <p:nvSpPr>
          <p:cNvPr id="5" name="Text Placeholder 4"/>
          <p:cNvSpPr>
            <a:spLocks noGrp="1"/>
          </p:cNvSpPr>
          <p:nvPr>
            <p:ph type="body" sz="quarter" idx="12"/>
          </p:nvPr>
        </p:nvSpPr>
        <p:spPr>
          <a:xfrm>
            <a:off x="2008392" y="3962400"/>
            <a:ext cx="9144000" cy="1015663"/>
          </a:xfrm>
        </p:spPr>
        <p:txBody>
          <a:bodyPr/>
          <a:lstStyle/>
          <a:p>
            <a:r>
              <a:rPr lang="en-US"/>
              <a:t>David Johnson</a:t>
            </a:r>
            <a:br>
              <a:rPr lang="en-US"/>
            </a:br>
            <a:r>
              <a:rPr lang="en-US"/>
              <a:t>Principal Program Manager</a:t>
            </a:r>
          </a:p>
          <a:p>
            <a:r>
              <a:rPr lang="en-US"/>
              <a:t>Microsoft Core Services Engineering</a:t>
            </a:r>
          </a:p>
        </p:txBody>
      </p:sp>
      <p:pic>
        <p:nvPicPr>
          <p:cNvPr id="6" name="Picture 5" descr="Head shot of David Johnson, speaker">
            <a:extLst>
              <a:ext uri="{FF2B5EF4-FFF2-40B4-BE49-F238E27FC236}">
                <a16:creationId xmlns:a16="http://schemas.microsoft.com/office/drawing/2014/main" id="{65BA3CCC-D18C-4EED-9310-0982515D742E}"/>
              </a:ext>
            </a:extLst>
          </p:cNvPr>
          <p:cNvPicPr/>
          <p:nvPr/>
        </p:nvPicPr>
        <p:blipFill>
          <a:blip r:embed="rId3"/>
          <a:stretch>
            <a:fillRect/>
          </a:stretch>
        </p:blipFill>
        <p:spPr>
          <a:xfrm>
            <a:off x="662198" y="3962400"/>
            <a:ext cx="914400" cy="914400"/>
          </a:xfrm>
          <a:prstGeom prst="ellipse">
            <a:avLst/>
          </a:prstGeom>
        </p:spPr>
      </p:pic>
    </p:spTree>
    <p:extLst>
      <p:ext uri="{BB962C8B-B14F-4D97-AF65-F5344CB8AC3E}">
        <p14:creationId xmlns:p14="http://schemas.microsoft.com/office/powerpoint/2010/main" val="179507853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2EEA9FD-AA42-417A-BDB0-05B8F0246912}"/>
              </a:ext>
            </a:extLst>
          </p:cNvPr>
          <p:cNvSpPr>
            <a:spLocks noGrp="1"/>
          </p:cNvSpPr>
          <p:nvPr>
            <p:ph type="title"/>
          </p:nvPr>
        </p:nvSpPr>
        <p:spPr>
          <a:xfrm>
            <a:off x="512762" y="315990"/>
            <a:ext cx="4593337" cy="1107996"/>
          </a:xfrm>
        </p:spPr>
        <p:txBody>
          <a:bodyPr/>
          <a:lstStyle/>
          <a:p>
            <a:r>
              <a:rPr lang="en-US">
                <a:solidFill>
                  <a:srgbClr val="243A5E"/>
                </a:solidFill>
              </a:rPr>
              <a:t>Enable in-product Lifecycle management</a:t>
            </a:r>
          </a:p>
        </p:txBody>
      </p:sp>
      <p:sp>
        <p:nvSpPr>
          <p:cNvPr id="3" name="Content Placeholder 2">
            <a:extLst>
              <a:ext uri="{FF2B5EF4-FFF2-40B4-BE49-F238E27FC236}">
                <a16:creationId xmlns:a16="http://schemas.microsoft.com/office/drawing/2014/main" id="{5D394C2F-7DA3-465C-9F2D-26F7E083CF1D}"/>
              </a:ext>
            </a:extLst>
          </p:cNvPr>
          <p:cNvSpPr>
            <a:spLocks noGrp="1"/>
          </p:cNvSpPr>
          <p:nvPr>
            <p:ph type="body" sz="quarter" idx="10"/>
          </p:nvPr>
        </p:nvSpPr>
        <p:spPr>
          <a:xfrm>
            <a:off x="512762" y="1785321"/>
            <a:ext cx="4593337" cy="1760482"/>
          </a:xfrm>
        </p:spPr>
        <p:txBody>
          <a:bodyPr/>
          <a:lstStyle/>
          <a:p>
            <a:r>
              <a:rPr lang="en-US"/>
              <a:t>Microsoft enforces 180 days Lifecyle</a:t>
            </a:r>
          </a:p>
          <a:p>
            <a:r>
              <a:rPr lang="en-US"/>
              <a:t>A phased approach was adopted to deploy this policy; we started with cycles of 360 days and progressively reduced the window</a:t>
            </a:r>
          </a:p>
        </p:txBody>
      </p:sp>
      <p:sp>
        <p:nvSpPr>
          <p:cNvPr id="8" name="Rectangle 7">
            <a:extLst>
              <a:ext uri="{FF2B5EF4-FFF2-40B4-BE49-F238E27FC236}">
                <a16:creationId xmlns:a16="http://schemas.microsoft.com/office/drawing/2014/main" id="{55174E5B-7862-4556-A60D-57EB5BE21DFB}"/>
              </a:ext>
            </a:extLst>
          </p:cNvPr>
          <p:cNvSpPr/>
          <p:nvPr/>
        </p:nvSpPr>
        <p:spPr>
          <a:xfrm>
            <a:off x="5760244" y="1040280"/>
            <a:ext cx="5979225" cy="2637645"/>
          </a:xfrm>
          <a:prstGeom prst="rect">
            <a:avLst/>
          </a:prstGeom>
        </p:spPr>
        <p:txBody>
          <a:bodyPr wrap="square" anchor="t">
            <a:spAutoFit/>
          </a:bodyPr>
          <a:lstStyle/>
          <a:p>
            <a:pPr marL="0" lvl="1" defTabSz="913751" fontAlgn="base">
              <a:lnSpc>
                <a:spcPct val="90000"/>
              </a:lnSpc>
              <a:spcBef>
                <a:spcPct val="0"/>
              </a:spcBef>
              <a:spcAft>
                <a:spcPts val="600"/>
              </a:spcAft>
            </a:pPr>
            <a:r>
              <a:rPr lang="en-US" sz="2400">
                <a:solidFill>
                  <a:srgbClr val="243A5E"/>
                </a:solidFill>
                <a:latin typeface="+mj-lt"/>
                <a:cs typeface="Segoe UI" panose="020B0502040204020203" pitchFamily="34" charset="0"/>
              </a:rPr>
              <a:t>What you can define when setting Expiration Policies</a:t>
            </a:r>
            <a:endParaRPr lang="en-US" sz="2400">
              <a:solidFill>
                <a:srgbClr val="243A5E"/>
              </a:solidFill>
              <a:latin typeface="+mj-lt"/>
            </a:endParaRPr>
          </a:p>
          <a:p>
            <a:pPr marL="279400" indent="-279400" defTabSz="913751" fontAlgn="base">
              <a:lnSpc>
                <a:spcPct val="90000"/>
              </a:lnSpc>
              <a:spcBef>
                <a:spcPct val="0"/>
              </a:spcBef>
              <a:spcAft>
                <a:spcPts val="600"/>
              </a:spcAft>
              <a:buFont typeface="Arial" panose="020B0604020202020204" pitchFamily="34" charset="0"/>
              <a:buChar char="•"/>
            </a:pPr>
            <a:r>
              <a:rPr lang="en-US" sz="1800">
                <a:solidFill>
                  <a:srgbClr val="000000"/>
                </a:solidFill>
              </a:rPr>
              <a:t>Set expiration timeline</a:t>
            </a:r>
            <a:endParaRPr lang="en-US" sz="1800">
              <a:solidFill>
                <a:srgbClr val="000000"/>
              </a:solidFill>
              <a:cs typeface="Segoe UI"/>
            </a:endParaRPr>
          </a:p>
          <a:p>
            <a:pPr marL="279400" indent="-279400" defTabSz="913751" fontAlgn="base">
              <a:lnSpc>
                <a:spcPct val="90000"/>
              </a:lnSpc>
              <a:spcBef>
                <a:spcPct val="0"/>
              </a:spcBef>
              <a:spcAft>
                <a:spcPts val="600"/>
              </a:spcAft>
              <a:buFont typeface="Arial" panose="020B0604020202020204" pitchFamily="34" charset="0"/>
              <a:buChar char="•"/>
            </a:pPr>
            <a:r>
              <a:rPr lang="en-US" sz="1800">
                <a:solidFill>
                  <a:srgbClr val="000000"/>
                </a:solidFill>
              </a:rPr>
              <a:t>Notification intervals are set automatically</a:t>
            </a:r>
            <a:endParaRPr lang="en-US" sz="1800">
              <a:solidFill>
                <a:srgbClr val="000000"/>
              </a:solidFill>
              <a:cs typeface="Segoe UI"/>
            </a:endParaRPr>
          </a:p>
          <a:p>
            <a:pPr marL="279400" indent="-279400" defTabSz="913751" fontAlgn="base">
              <a:lnSpc>
                <a:spcPct val="90000"/>
              </a:lnSpc>
              <a:spcBef>
                <a:spcPct val="0"/>
              </a:spcBef>
              <a:spcAft>
                <a:spcPts val="600"/>
              </a:spcAft>
              <a:buFont typeface="Arial" panose="020B0604020202020204" pitchFamily="34" charset="0"/>
              <a:buChar char="•"/>
            </a:pPr>
            <a:r>
              <a:rPr lang="en-US" sz="1800">
                <a:solidFill>
                  <a:srgbClr val="000000"/>
                </a:solidFill>
              </a:rPr>
              <a:t>Set fallback email address for ownerless groups</a:t>
            </a:r>
            <a:endParaRPr lang="en-US" sz="1800">
              <a:solidFill>
                <a:srgbClr val="000000"/>
              </a:solidFill>
              <a:cs typeface="Segoe UI"/>
            </a:endParaRPr>
          </a:p>
          <a:p>
            <a:pPr marL="279400" indent="-279400" defTabSz="913751" fontAlgn="base">
              <a:lnSpc>
                <a:spcPct val="90000"/>
              </a:lnSpc>
              <a:spcBef>
                <a:spcPct val="0"/>
              </a:spcBef>
              <a:spcAft>
                <a:spcPts val="600"/>
              </a:spcAft>
              <a:buFont typeface="Arial" panose="020B0604020202020204" pitchFamily="34" charset="0"/>
              <a:buChar char="•"/>
            </a:pPr>
            <a:r>
              <a:rPr lang="en-US" sz="1800">
                <a:solidFill>
                  <a:srgbClr val="000000"/>
                </a:solidFill>
              </a:rPr>
              <a:t>Apply policy to selected groups</a:t>
            </a:r>
            <a:endParaRPr lang="en-US" sz="1800">
              <a:solidFill>
                <a:srgbClr val="000000"/>
              </a:solidFill>
              <a:cs typeface="Segoe UI"/>
            </a:endParaRPr>
          </a:p>
          <a:p>
            <a:pPr marL="285750" indent="-285750" defTabSz="913751" fontAlgn="base">
              <a:lnSpc>
                <a:spcPct val="90000"/>
              </a:lnSpc>
              <a:spcBef>
                <a:spcPct val="0"/>
              </a:spcBef>
              <a:spcAft>
                <a:spcPts val="600"/>
              </a:spcAft>
              <a:buFont typeface="Arial" panose="020B0604020202020204" pitchFamily="34" charset="0"/>
              <a:buChar char="•"/>
            </a:pPr>
            <a:r>
              <a:rPr lang="en-US" sz="1800">
                <a:solidFill>
                  <a:srgbClr val="000000"/>
                </a:solidFill>
              </a:rPr>
              <a:t>Groups are auto-renewed based on membership activity</a:t>
            </a:r>
            <a:endParaRPr lang="en-US" sz="1800">
              <a:solidFill>
                <a:srgbClr val="000000"/>
              </a:solidFill>
              <a:latin typeface="+mj-lt"/>
              <a:cs typeface="Segoe UI Semibold"/>
            </a:endParaRPr>
          </a:p>
        </p:txBody>
      </p:sp>
      <p:sp>
        <p:nvSpPr>
          <p:cNvPr id="19" name="Rectangle 18">
            <a:extLst>
              <a:ext uri="{FF2B5EF4-FFF2-40B4-BE49-F238E27FC236}">
                <a16:creationId xmlns:a16="http://schemas.microsoft.com/office/drawing/2014/main" id="{7F6984DD-24E6-4434-A2F5-B0AC7DB466B9}"/>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Aft>
                <a:spcPts val="1200"/>
              </a:spcAft>
              <a:defRPr b="1"/>
            </a:pPr>
            <a:r>
              <a:rPr lang="en-US" sz="1200">
                <a:gradFill>
                  <a:gsLst>
                    <a:gs pos="2917">
                      <a:schemeClr val="tx1"/>
                    </a:gs>
                    <a:gs pos="30000">
                      <a:schemeClr val="tx1"/>
                    </a:gs>
                  </a:gsLst>
                  <a:lin ang="5400000" scaled="0"/>
                </a:gradFill>
                <a:latin typeface="+mj-lt"/>
              </a:rPr>
              <a:t>Empower employees</a:t>
            </a:r>
          </a:p>
        </p:txBody>
      </p:sp>
      <p:sp>
        <p:nvSpPr>
          <p:cNvPr id="20" name="star_2">
            <a:extLst>
              <a:ext uri="{FF2B5EF4-FFF2-40B4-BE49-F238E27FC236}">
                <a16:creationId xmlns:a16="http://schemas.microsoft.com/office/drawing/2014/main" id="{6FCCA99E-D3FC-4B33-9CCC-203361F9A35E}"/>
              </a:ext>
            </a:extLst>
          </p:cNvPr>
          <p:cNvSpPr>
            <a:spLocks noChangeAspect="1" noEditPoints="1"/>
          </p:cNvSpPr>
          <p:nvPr/>
        </p:nvSpPr>
        <p:spPr bwMode="auto">
          <a:xfrm>
            <a:off x="9738740" y="207920"/>
            <a:ext cx="392271" cy="370973"/>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36D82EB0-E164-40A1-9FB0-ABAA3FEAA5B6}"/>
              </a:ext>
              <a:ext uri="{C183D7F6-B498-43B3-948B-1728B52AA6E4}">
                <adec:decorative xmlns:adec="http://schemas.microsoft.com/office/drawing/2017/decorative" val="1"/>
              </a:ext>
            </a:extLst>
          </p:cNvPr>
          <p:cNvGrpSpPr/>
          <p:nvPr/>
        </p:nvGrpSpPr>
        <p:grpSpPr>
          <a:xfrm>
            <a:off x="9668891" y="0"/>
            <a:ext cx="2523109" cy="692388"/>
            <a:chOff x="9401175" y="0"/>
            <a:chExt cx="2790825" cy="692388"/>
          </a:xfrm>
        </p:grpSpPr>
        <p:sp>
          <p:nvSpPr>
            <p:cNvPr id="22" name="Rectangle 21">
              <a:extLst>
                <a:ext uri="{FF2B5EF4-FFF2-40B4-BE49-F238E27FC236}">
                  <a16:creationId xmlns:a16="http://schemas.microsoft.com/office/drawing/2014/main" id="{41ECB875-197A-4C01-BC80-2FD9633D758F}"/>
                </a:ext>
              </a:extLst>
            </p:cNvPr>
            <p:cNvSpPr/>
            <p:nvPr/>
          </p:nvSpPr>
          <p:spPr bwMode="auto">
            <a:xfrm>
              <a:off x="9401175" y="0"/>
              <a:ext cx="2790825"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a:extLst>
                <a:ext uri="{FF2B5EF4-FFF2-40B4-BE49-F238E27FC236}">
                  <a16:creationId xmlns:a16="http://schemas.microsoft.com/office/drawing/2014/main" id="{677F2F7D-9E33-4A3A-84E6-1EB7C277491A}"/>
                </a:ext>
              </a:extLst>
            </p:cNvPr>
            <p:cNvSpPr/>
            <p:nvPr/>
          </p:nvSpPr>
          <p:spPr bwMode="auto">
            <a:xfrm>
              <a:off x="9401175" y="674100"/>
              <a:ext cx="2790825" cy="18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sp>
        <p:nvSpPr>
          <p:cNvPr id="2" name="Rectangle 1">
            <a:extLst>
              <a:ext uri="{FF2B5EF4-FFF2-40B4-BE49-F238E27FC236}">
                <a16:creationId xmlns:a16="http://schemas.microsoft.com/office/drawing/2014/main" id="{F2774A85-04E9-4F85-A5BC-21E18F321F20}"/>
              </a:ext>
            </a:extLst>
          </p:cNvPr>
          <p:cNvSpPr/>
          <p:nvPr/>
        </p:nvSpPr>
        <p:spPr bwMode="auto">
          <a:xfrm>
            <a:off x="6960869" y="4652978"/>
            <a:ext cx="759144" cy="8905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a:extLst>
              <a:ext uri="{FF2B5EF4-FFF2-40B4-BE49-F238E27FC236}">
                <a16:creationId xmlns:a16="http://schemas.microsoft.com/office/drawing/2014/main" id="{5216D583-4BBC-4BBB-9AD3-48F23F9F2EB1}"/>
              </a:ext>
            </a:extLst>
          </p:cNvPr>
          <p:cNvPicPr>
            <a:picLocks noChangeAspect="1"/>
          </p:cNvPicPr>
          <p:nvPr/>
        </p:nvPicPr>
        <p:blipFill rotWithShape="1">
          <a:blip r:embed="rId3"/>
          <a:srcRect b="24023"/>
          <a:stretch/>
        </p:blipFill>
        <p:spPr>
          <a:xfrm>
            <a:off x="5635466" y="4025817"/>
            <a:ext cx="6405629" cy="2737600"/>
          </a:xfrm>
          <a:prstGeom prst="rect">
            <a:avLst/>
          </a:prstGeom>
        </p:spPr>
      </p:pic>
    </p:spTree>
    <p:extLst>
      <p:ext uri="{BB962C8B-B14F-4D97-AF65-F5344CB8AC3E}">
        <p14:creationId xmlns:p14="http://schemas.microsoft.com/office/powerpoint/2010/main" val="339991867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4FC714C-230A-0B4A-ABD2-4F26ECB1FDEF}"/>
              </a:ext>
            </a:extLst>
          </p:cNvPr>
          <p:cNvSpPr/>
          <p:nvPr/>
        </p:nvSpPr>
        <p:spPr bwMode="auto">
          <a:xfrm>
            <a:off x="401602" y="1826909"/>
            <a:ext cx="4474458" cy="30132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5706" numCol="1" rtlCol="0" anchor="t" anchorCtr="0" compatLnSpc="1">
            <a:prstTxWarp prst="textNoShape">
              <a:avLst/>
            </a:prstTxWarp>
          </a:bodyPr>
          <a:lstStyle/>
          <a:p>
            <a:pPr marL="0" lvl="1" algn="ctr" defTabSz="913751" fontAlgn="base">
              <a:lnSpc>
                <a:spcPct val="90000"/>
              </a:lnSpc>
              <a:spcBef>
                <a:spcPct val="0"/>
              </a:spcBef>
              <a:spcAft>
                <a:spcPts val="600"/>
              </a:spcAft>
            </a:pPr>
            <a:r>
              <a:rPr lang="en-US" sz="1800">
                <a:gradFill>
                  <a:gsLst>
                    <a:gs pos="2917">
                      <a:schemeClr val="tx1"/>
                    </a:gs>
                    <a:gs pos="30000">
                      <a:schemeClr val="tx1"/>
                    </a:gs>
                  </a:gsLst>
                  <a:lin ang="5400000" scaled="0"/>
                </a:gradFill>
                <a:latin typeface="+mj-lt"/>
                <a:cs typeface="Segoe UI" panose="020B0502040204020203" pitchFamily="34" charset="0"/>
              </a:rPr>
              <a:t>Teams renewal notice</a:t>
            </a:r>
          </a:p>
        </p:txBody>
      </p:sp>
      <p:pic>
        <p:nvPicPr>
          <p:cNvPr id="4" name="Picture 3" descr="A screenshot of an Outlook renewal process">
            <a:extLst>
              <a:ext uri="{FF2B5EF4-FFF2-40B4-BE49-F238E27FC236}">
                <a16:creationId xmlns:a16="http://schemas.microsoft.com/office/drawing/2014/main" id="{65B391CD-30CA-4F0D-8FEB-B048D48EC77C}"/>
              </a:ext>
            </a:extLst>
          </p:cNvPr>
          <p:cNvPicPr>
            <a:picLocks noChangeAspect="1"/>
          </p:cNvPicPr>
          <p:nvPr/>
        </p:nvPicPr>
        <p:blipFill rotWithShape="1">
          <a:blip r:embed="rId3"/>
          <a:srcRect l="1468" t="966" r="1375" b="1117"/>
          <a:stretch/>
        </p:blipFill>
        <p:spPr>
          <a:xfrm>
            <a:off x="5213454" y="2299674"/>
            <a:ext cx="2867480" cy="3759667"/>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8" name="Picture 7" descr="Screenshot of an Outlook restore notice">
            <a:extLst>
              <a:ext uri="{FF2B5EF4-FFF2-40B4-BE49-F238E27FC236}">
                <a16:creationId xmlns:a16="http://schemas.microsoft.com/office/drawing/2014/main" id="{FBD35EF7-1E87-4C62-BE06-6ED7C8FFB548}"/>
              </a:ext>
            </a:extLst>
          </p:cNvPr>
          <p:cNvPicPr>
            <a:picLocks noChangeAspect="1"/>
          </p:cNvPicPr>
          <p:nvPr/>
        </p:nvPicPr>
        <p:blipFill rotWithShape="1">
          <a:blip r:embed="rId4"/>
          <a:srcRect l="1600" t="1043" r="1359" b="1043"/>
          <a:stretch/>
        </p:blipFill>
        <p:spPr>
          <a:xfrm>
            <a:off x="8421438" y="2299674"/>
            <a:ext cx="3399856" cy="3759668"/>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6" name="Picture 5" descr="A screenshot">
            <a:extLst>
              <a:ext uri="{FF2B5EF4-FFF2-40B4-BE49-F238E27FC236}">
                <a16:creationId xmlns:a16="http://schemas.microsoft.com/office/drawing/2014/main" id="{5A6C1755-F633-4850-AD0D-FB3201DE2C53}"/>
              </a:ext>
            </a:extLst>
          </p:cNvPr>
          <p:cNvPicPr>
            <a:picLocks noChangeAspect="1"/>
          </p:cNvPicPr>
          <p:nvPr/>
        </p:nvPicPr>
        <p:blipFill>
          <a:blip r:embed="rId5"/>
          <a:stretch>
            <a:fillRect/>
          </a:stretch>
        </p:blipFill>
        <p:spPr>
          <a:xfrm>
            <a:off x="401602" y="3326181"/>
            <a:ext cx="4474459" cy="639798"/>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9" name="Picture 8" descr="A screenshot of a Teams renewal notice">
            <a:extLst>
              <a:ext uri="{FF2B5EF4-FFF2-40B4-BE49-F238E27FC236}">
                <a16:creationId xmlns:a16="http://schemas.microsoft.com/office/drawing/2014/main" id="{F81FBAA1-DB7B-4731-9CE0-9904F42D3E64}"/>
              </a:ext>
            </a:extLst>
          </p:cNvPr>
          <p:cNvPicPr>
            <a:picLocks noChangeAspect="1"/>
          </p:cNvPicPr>
          <p:nvPr/>
        </p:nvPicPr>
        <p:blipFill rotWithShape="1">
          <a:blip r:embed="rId6"/>
          <a:srcRect t="1" b="6174"/>
          <a:stretch/>
        </p:blipFill>
        <p:spPr>
          <a:xfrm>
            <a:off x="401602" y="2299674"/>
            <a:ext cx="4474459" cy="788816"/>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2B015D27-478D-D847-A2BA-8F94C7A158C4}"/>
              </a:ext>
            </a:extLst>
          </p:cNvPr>
          <p:cNvSpPr/>
          <p:nvPr/>
        </p:nvSpPr>
        <p:spPr bwMode="auto">
          <a:xfrm>
            <a:off x="5213454" y="1826909"/>
            <a:ext cx="2867480" cy="30132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5706" numCol="1" rtlCol="0" anchor="t" anchorCtr="0" compatLnSpc="1">
            <a:prstTxWarp prst="textNoShape">
              <a:avLst/>
            </a:prstTxWarp>
          </a:bodyPr>
          <a:lstStyle/>
          <a:p>
            <a:pPr marL="0" lvl="1" algn="ctr" defTabSz="913751" fontAlgn="base">
              <a:lnSpc>
                <a:spcPct val="90000"/>
              </a:lnSpc>
              <a:spcBef>
                <a:spcPct val="0"/>
              </a:spcBef>
              <a:spcAft>
                <a:spcPts val="600"/>
              </a:spcAft>
            </a:pPr>
            <a:r>
              <a:rPr lang="en-US" sz="1800">
                <a:gradFill>
                  <a:gsLst>
                    <a:gs pos="2917">
                      <a:schemeClr val="tx1"/>
                    </a:gs>
                    <a:gs pos="30000">
                      <a:schemeClr val="tx1"/>
                    </a:gs>
                  </a:gsLst>
                  <a:lin ang="5400000" scaled="0"/>
                </a:gradFill>
                <a:latin typeface="+mj-lt"/>
                <a:cs typeface="Segoe UI" panose="020B0502040204020203" pitchFamily="34" charset="0"/>
              </a:rPr>
              <a:t>Outlook renewal notice</a:t>
            </a:r>
          </a:p>
        </p:txBody>
      </p:sp>
      <p:sp>
        <p:nvSpPr>
          <p:cNvPr id="12" name="Rectangle 11">
            <a:extLst>
              <a:ext uri="{FF2B5EF4-FFF2-40B4-BE49-F238E27FC236}">
                <a16:creationId xmlns:a16="http://schemas.microsoft.com/office/drawing/2014/main" id="{C705DED3-6D09-1C4D-8A85-623FD741EE03}"/>
              </a:ext>
            </a:extLst>
          </p:cNvPr>
          <p:cNvSpPr/>
          <p:nvPr/>
        </p:nvSpPr>
        <p:spPr bwMode="auto">
          <a:xfrm>
            <a:off x="8376487" y="1826909"/>
            <a:ext cx="3464952" cy="30132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5706" numCol="1" rtlCol="0" anchor="t" anchorCtr="0" compatLnSpc="1">
            <a:prstTxWarp prst="textNoShape">
              <a:avLst/>
            </a:prstTxWarp>
          </a:bodyPr>
          <a:lstStyle/>
          <a:p>
            <a:pPr marL="0" lvl="1" algn="ctr" defTabSz="913751" fontAlgn="base">
              <a:lnSpc>
                <a:spcPct val="90000"/>
              </a:lnSpc>
              <a:spcBef>
                <a:spcPct val="0"/>
              </a:spcBef>
              <a:spcAft>
                <a:spcPts val="600"/>
              </a:spcAft>
            </a:pPr>
            <a:r>
              <a:rPr lang="en-US" sz="1800">
                <a:gradFill>
                  <a:gsLst>
                    <a:gs pos="2917">
                      <a:schemeClr val="tx1"/>
                    </a:gs>
                    <a:gs pos="30000">
                      <a:schemeClr val="tx1"/>
                    </a:gs>
                  </a:gsLst>
                  <a:lin ang="5400000" scaled="0"/>
                </a:gradFill>
                <a:latin typeface="+mj-lt"/>
                <a:cs typeface="Segoe UI" panose="020B0502040204020203" pitchFamily="34" charset="0"/>
              </a:rPr>
              <a:t>Outlook restore notice</a:t>
            </a:r>
          </a:p>
        </p:txBody>
      </p:sp>
      <p:sp>
        <p:nvSpPr>
          <p:cNvPr id="2" name="Title 1"/>
          <p:cNvSpPr>
            <a:spLocks noGrp="1"/>
          </p:cNvSpPr>
          <p:nvPr>
            <p:ph type="title"/>
          </p:nvPr>
        </p:nvSpPr>
        <p:spPr>
          <a:xfrm>
            <a:off x="401602" y="284148"/>
            <a:ext cx="11018520" cy="861774"/>
          </a:xfrm>
        </p:spPr>
        <p:txBody>
          <a:bodyPr/>
          <a:lstStyle/>
          <a:p>
            <a:r>
              <a:rPr lang="en-US">
                <a:solidFill>
                  <a:srgbClr val="243A5E"/>
                </a:solidFill>
              </a:rPr>
              <a:t>Lifecycle management</a:t>
            </a:r>
            <a:br>
              <a:rPr lang="en-US">
                <a:solidFill>
                  <a:srgbClr val="243A5E"/>
                </a:solidFill>
              </a:rPr>
            </a:br>
            <a:r>
              <a:rPr lang="en-US" sz="2000">
                <a:solidFill>
                  <a:srgbClr val="243A5E"/>
                </a:solidFill>
              </a:rPr>
              <a:t>Group owner experience of expiration policy</a:t>
            </a:r>
            <a:endParaRPr lang="en-US">
              <a:solidFill>
                <a:srgbClr val="243A5E"/>
              </a:solidFill>
            </a:endParaRPr>
          </a:p>
        </p:txBody>
      </p:sp>
      <p:sp>
        <p:nvSpPr>
          <p:cNvPr id="18" name="Rectangle 17">
            <a:extLst>
              <a:ext uri="{FF2B5EF4-FFF2-40B4-BE49-F238E27FC236}">
                <a16:creationId xmlns:a16="http://schemas.microsoft.com/office/drawing/2014/main" id="{2D7B51E3-8FBE-44F0-8E9D-6617D0B01564}"/>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Aft>
                <a:spcPts val="1200"/>
              </a:spcAft>
              <a:defRPr b="1"/>
            </a:pPr>
            <a:r>
              <a:rPr lang="en-US" sz="1200">
                <a:gradFill>
                  <a:gsLst>
                    <a:gs pos="2917">
                      <a:schemeClr val="tx1"/>
                    </a:gs>
                    <a:gs pos="30000">
                      <a:schemeClr val="tx1"/>
                    </a:gs>
                  </a:gsLst>
                  <a:lin ang="5400000" scaled="0"/>
                </a:gradFill>
                <a:latin typeface="+mj-lt"/>
              </a:rPr>
              <a:t>Empower employees</a:t>
            </a:r>
          </a:p>
        </p:txBody>
      </p:sp>
      <p:sp>
        <p:nvSpPr>
          <p:cNvPr id="19" name="star_2" title="Icon of a person inside a star shape">
            <a:extLst>
              <a:ext uri="{FF2B5EF4-FFF2-40B4-BE49-F238E27FC236}">
                <a16:creationId xmlns:a16="http://schemas.microsoft.com/office/drawing/2014/main" id="{3C707D13-27C8-44D4-A796-29D79EC27ABB}"/>
              </a:ext>
            </a:extLst>
          </p:cNvPr>
          <p:cNvSpPr>
            <a:spLocks noChangeAspect="1" noEditPoints="1"/>
          </p:cNvSpPr>
          <p:nvPr/>
        </p:nvSpPr>
        <p:spPr bwMode="auto">
          <a:xfrm>
            <a:off x="9738740" y="207920"/>
            <a:ext cx="392271" cy="370973"/>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A9741BB1-4F40-43D0-BB7B-19EA35C511D9}"/>
              </a:ext>
              <a:ext uri="{C183D7F6-B498-43B3-948B-1728B52AA6E4}">
                <adec:decorative xmlns:adec="http://schemas.microsoft.com/office/drawing/2017/decorative" val="1"/>
              </a:ext>
            </a:extLst>
          </p:cNvPr>
          <p:cNvGrpSpPr/>
          <p:nvPr/>
        </p:nvGrpSpPr>
        <p:grpSpPr>
          <a:xfrm>
            <a:off x="9668891" y="0"/>
            <a:ext cx="2523109" cy="692388"/>
            <a:chOff x="9401175" y="0"/>
            <a:chExt cx="2790825" cy="692388"/>
          </a:xfrm>
        </p:grpSpPr>
        <p:sp>
          <p:nvSpPr>
            <p:cNvPr id="21" name="Rectangle 20">
              <a:extLst>
                <a:ext uri="{FF2B5EF4-FFF2-40B4-BE49-F238E27FC236}">
                  <a16:creationId xmlns:a16="http://schemas.microsoft.com/office/drawing/2014/main" id="{9DAC2A6B-66B0-4171-AFF1-AEB67D3B037D}"/>
                </a:ext>
              </a:extLst>
            </p:cNvPr>
            <p:cNvSpPr/>
            <p:nvPr/>
          </p:nvSpPr>
          <p:spPr bwMode="auto">
            <a:xfrm>
              <a:off x="9401175" y="0"/>
              <a:ext cx="2790825"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a:extLst>
                <a:ext uri="{FF2B5EF4-FFF2-40B4-BE49-F238E27FC236}">
                  <a16:creationId xmlns:a16="http://schemas.microsoft.com/office/drawing/2014/main" id="{62BD228F-764B-42E1-87EA-7E27D5D9D2AA}"/>
                </a:ext>
              </a:extLst>
            </p:cNvPr>
            <p:cNvSpPr/>
            <p:nvPr/>
          </p:nvSpPr>
          <p:spPr bwMode="auto">
            <a:xfrm>
              <a:off x="9401175" y="674100"/>
              <a:ext cx="2790825" cy="18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70894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00A4CDC-41DF-844D-A6E9-17C33CABE8D3}"/>
              </a:ext>
            </a:extLst>
          </p:cNvPr>
          <p:cNvSpPr>
            <a:spLocks/>
          </p:cNvSpPr>
          <p:nvPr/>
        </p:nvSpPr>
        <p:spPr>
          <a:xfrm>
            <a:off x="221086" y="2999294"/>
            <a:ext cx="2241062" cy="757325"/>
          </a:xfrm>
          <a:prstGeom prst="rect">
            <a:avLst/>
          </a:prstGeom>
          <a:noFill/>
        </p:spPr>
        <p:txBody>
          <a:bodyPr bIns="179285" anchor="b">
            <a:noAutofit/>
          </a:bodyPr>
          <a:lstStyle/>
          <a:p>
            <a:pPr algn="ctr" defTabSz="914102" fontAlgn="base">
              <a:spcBef>
                <a:spcPct val="0"/>
              </a:spcBef>
              <a:spcAft>
                <a:spcPct val="0"/>
              </a:spcAft>
            </a:pPr>
            <a:r>
              <a:rPr lang="en-US" sz="2000">
                <a:gradFill>
                  <a:gsLst>
                    <a:gs pos="2917">
                      <a:schemeClr val="accent2"/>
                    </a:gs>
                    <a:gs pos="30000">
                      <a:schemeClr val="accent2"/>
                    </a:gs>
                  </a:gsLst>
                  <a:lin ang="5400000" scaled="0"/>
                </a:gradFill>
                <a:latin typeface="+mj-lt"/>
              </a:rPr>
              <a:t>Invited </a:t>
            </a:r>
            <a:br>
              <a:rPr lang="en-US" sz="2000">
                <a:gradFill>
                  <a:gsLst>
                    <a:gs pos="2917">
                      <a:schemeClr val="accent2"/>
                    </a:gs>
                    <a:gs pos="30000">
                      <a:schemeClr val="accent2"/>
                    </a:gs>
                  </a:gsLst>
                  <a:lin ang="5400000" scaled="0"/>
                </a:gradFill>
                <a:latin typeface="+mj-lt"/>
              </a:rPr>
            </a:br>
            <a:r>
              <a:rPr lang="en-US" sz="2000">
                <a:gradFill>
                  <a:gsLst>
                    <a:gs pos="2917">
                      <a:schemeClr val="accent2"/>
                    </a:gs>
                    <a:gs pos="30000">
                      <a:schemeClr val="accent2"/>
                    </a:gs>
                  </a:gsLst>
                  <a:lin ang="5400000" scaled="0"/>
                </a:gradFill>
                <a:latin typeface="+mj-lt"/>
              </a:rPr>
              <a:t>member</a:t>
            </a:r>
          </a:p>
        </p:txBody>
      </p:sp>
      <p:sp>
        <p:nvSpPr>
          <p:cNvPr id="19" name="Rectangle 18">
            <a:extLst>
              <a:ext uri="{FF2B5EF4-FFF2-40B4-BE49-F238E27FC236}">
                <a16:creationId xmlns:a16="http://schemas.microsoft.com/office/drawing/2014/main" id="{EEA42DF2-4316-5046-A7B3-83DB0D629F83}"/>
              </a:ext>
            </a:extLst>
          </p:cNvPr>
          <p:cNvSpPr>
            <a:spLocks/>
          </p:cNvSpPr>
          <p:nvPr/>
        </p:nvSpPr>
        <p:spPr>
          <a:xfrm>
            <a:off x="221086" y="5422460"/>
            <a:ext cx="2241062" cy="846577"/>
          </a:xfrm>
          <a:prstGeom prst="rect">
            <a:avLst/>
          </a:prstGeom>
          <a:noFill/>
        </p:spPr>
        <p:txBody>
          <a:bodyPr bIns="179285" anchor="b">
            <a:noAutofit/>
          </a:bodyPr>
          <a:lstStyle/>
          <a:p>
            <a:pPr algn="ctr" defTabSz="914102" fontAlgn="base">
              <a:spcBef>
                <a:spcPct val="0"/>
              </a:spcBef>
              <a:spcAft>
                <a:spcPct val="0"/>
              </a:spcAft>
            </a:pPr>
            <a:r>
              <a:rPr lang="en-US" sz="2000">
                <a:gradFill>
                  <a:gsLst>
                    <a:gs pos="2917">
                      <a:schemeClr val="accent2"/>
                    </a:gs>
                    <a:gs pos="30000">
                      <a:schemeClr val="accent2"/>
                    </a:gs>
                  </a:gsLst>
                  <a:lin ang="5400000" scaled="0"/>
                </a:gradFill>
                <a:latin typeface="+mj-lt"/>
              </a:rPr>
              <a:t>Targeted </a:t>
            </a:r>
            <a:br>
              <a:rPr lang="en-US" sz="2000">
                <a:gradFill>
                  <a:gsLst>
                    <a:gs pos="2917">
                      <a:schemeClr val="accent2"/>
                    </a:gs>
                    <a:gs pos="30000">
                      <a:schemeClr val="accent2"/>
                    </a:gs>
                  </a:gsLst>
                  <a:lin ang="5400000" scaled="0"/>
                </a:gradFill>
                <a:latin typeface="+mj-lt"/>
              </a:rPr>
            </a:br>
            <a:r>
              <a:rPr lang="en-US" sz="2000">
                <a:gradFill>
                  <a:gsLst>
                    <a:gs pos="2917">
                      <a:schemeClr val="accent2"/>
                    </a:gs>
                    <a:gs pos="30000">
                      <a:schemeClr val="accent2"/>
                    </a:gs>
                  </a:gsLst>
                  <a:lin ang="5400000" scaled="0"/>
                </a:gradFill>
                <a:latin typeface="+mj-lt"/>
              </a:rPr>
              <a:t>guest</a:t>
            </a:r>
          </a:p>
        </p:txBody>
      </p:sp>
      <p:sp>
        <p:nvSpPr>
          <p:cNvPr id="9" name="Title 8">
            <a:extLst>
              <a:ext uri="{FF2B5EF4-FFF2-40B4-BE49-F238E27FC236}">
                <a16:creationId xmlns:a16="http://schemas.microsoft.com/office/drawing/2014/main" id="{129A7299-F747-4530-B218-6EE1494DF022}"/>
              </a:ext>
            </a:extLst>
          </p:cNvPr>
          <p:cNvSpPr>
            <a:spLocks noGrp="1"/>
          </p:cNvSpPr>
          <p:nvPr>
            <p:ph type="title"/>
          </p:nvPr>
        </p:nvSpPr>
        <p:spPr>
          <a:xfrm>
            <a:off x="359663" y="213804"/>
            <a:ext cx="11018520" cy="553998"/>
          </a:xfrm>
        </p:spPr>
        <p:txBody>
          <a:bodyPr/>
          <a:lstStyle/>
          <a:p>
            <a:r>
              <a:rPr lang="en-US">
                <a:solidFill>
                  <a:srgbClr val="243A5E"/>
                </a:solidFill>
              </a:rPr>
              <a:t>External collaboration</a:t>
            </a:r>
          </a:p>
        </p:txBody>
      </p:sp>
      <p:sp>
        <p:nvSpPr>
          <p:cNvPr id="50" name="Rectangle 49">
            <a:extLst>
              <a:ext uri="{FF2B5EF4-FFF2-40B4-BE49-F238E27FC236}">
                <a16:creationId xmlns:a16="http://schemas.microsoft.com/office/drawing/2014/main" id="{534083B7-B925-44E2-A9F6-385620CD8CC4}"/>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Aft>
                <a:spcPts val="1200"/>
              </a:spcAft>
              <a:defRPr b="1"/>
            </a:pPr>
            <a:r>
              <a:rPr lang="en-US" sz="1200">
                <a:gradFill>
                  <a:gsLst>
                    <a:gs pos="2917">
                      <a:schemeClr val="tx1"/>
                    </a:gs>
                    <a:gs pos="30000">
                      <a:schemeClr val="tx1"/>
                    </a:gs>
                  </a:gsLst>
                  <a:lin ang="5400000" scaled="0"/>
                </a:gradFill>
                <a:latin typeface="+mj-lt"/>
              </a:rPr>
              <a:t>Empower employees</a:t>
            </a:r>
          </a:p>
        </p:txBody>
      </p:sp>
      <p:sp>
        <p:nvSpPr>
          <p:cNvPr id="52" name="star_2">
            <a:extLst>
              <a:ext uri="{FF2B5EF4-FFF2-40B4-BE49-F238E27FC236}">
                <a16:creationId xmlns:a16="http://schemas.microsoft.com/office/drawing/2014/main" id="{1A24D3A6-486C-455F-A85C-85703B951D04}"/>
              </a:ext>
            </a:extLst>
          </p:cNvPr>
          <p:cNvSpPr>
            <a:spLocks noChangeAspect="1" noEditPoints="1"/>
          </p:cNvSpPr>
          <p:nvPr/>
        </p:nvSpPr>
        <p:spPr bwMode="auto">
          <a:xfrm>
            <a:off x="9738740" y="207920"/>
            <a:ext cx="392271" cy="370973"/>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53" name="Group 52">
            <a:extLst>
              <a:ext uri="{FF2B5EF4-FFF2-40B4-BE49-F238E27FC236}">
                <a16:creationId xmlns:a16="http://schemas.microsoft.com/office/drawing/2014/main" id="{2FC93F90-E1FE-4F37-AFCA-4AAAF30B093E}"/>
              </a:ext>
              <a:ext uri="{C183D7F6-B498-43B3-948B-1728B52AA6E4}">
                <adec:decorative xmlns:adec="http://schemas.microsoft.com/office/drawing/2017/decorative" val="1"/>
              </a:ext>
            </a:extLst>
          </p:cNvPr>
          <p:cNvGrpSpPr/>
          <p:nvPr/>
        </p:nvGrpSpPr>
        <p:grpSpPr>
          <a:xfrm>
            <a:off x="9668891" y="0"/>
            <a:ext cx="2523109" cy="692388"/>
            <a:chOff x="9401175" y="0"/>
            <a:chExt cx="2790825" cy="692388"/>
          </a:xfrm>
        </p:grpSpPr>
        <p:sp>
          <p:nvSpPr>
            <p:cNvPr id="54" name="Rectangle 53">
              <a:extLst>
                <a:ext uri="{FF2B5EF4-FFF2-40B4-BE49-F238E27FC236}">
                  <a16:creationId xmlns:a16="http://schemas.microsoft.com/office/drawing/2014/main" id="{A8695879-652B-4855-80B3-5EE398390929}"/>
                </a:ext>
              </a:extLst>
            </p:cNvPr>
            <p:cNvSpPr/>
            <p:nvPr/>
          </p:nvSpPr>
          <p:spPr bwMode="auto">
            <a:xfrm>
              <a:off x="9401175" y="0"/>
              <a:ext cx="2790825"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a:extLst>
                <a:ext uri="{FF2B5EF4-FFF2-40B4-BE49-F238E27FC236}">
                  <a16:creationId xmlns:a16="http://schemas.microsoft.com/office/drawing/2014/main" id="{B1BD049C-34A8-459C-B7ED-176343BE16C6}"/>
                </a:ext>
              </a:extLst>
            </p:cNvPr>
            <p:cNvSpPr/>
            <p:nvPr/>
          </p:nvSpPr>
          <p:spPr bwMode="auto">
            <a:xfrm>
              <a:off x="9401175" y="674100"/>
              <a:ext cx="2790825" cy="18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6" name="Group 5" descr="A flow chart showing how external collaboration works">
            <a:extLst>
              <a:ext uri="{FF2B5EF4-FFF2-40B4-BE49-F238E27FC236}">
                <a16:creationId xmlns:a16="http://schemas.microsoft.com/office/drawing/2014/main" id="{00B1E48A-FF6F-4BB6-8A93-C1AF57EEAECE}"/>
              </a:ext>
            </a:extLst>
          </p:cNvPr>
          <p:cNvGrpSpPr/>
          <p:nvPr/>
        </p:nvGrpSpPr>
        <p:grpSpPr>
          <a:xfrm>
            <a:off x="838322" y="1107997"/>
            <a:ext cx="10952916" cy="5353136"/>
            <a:chOff x="838322" y="1107997"/>
            <a:chExt cx="10952916" cy="5353136"/>
          </a:xfrm>
        </p:grpSpPr>
        <p:cxnSp>
          <p:nvCxnSpPr>
            <p:cNvPr id="37" name="Straight Arrow Connector 36">
              <a:extLst>
                <a:ext uri="{FF2B5EF4-FFF2-40B4-BE49-F238E27FC236}">
                  <a16:creationId xmlns:a16="http://schemas.microsoft.com/office/drawing/2014/main" id="{05578AD1-9683-2E46-BDDF-DB43519A82FF}"/>
                </a:ext>
                <a:ext uri="{C183D7F6-B498-43B3-948B-1728B52AA6E4}">
                  <adec:decorative xmlns:adec="http://schemas.microsoft.com/office/drawing/2017/decorative" val="1"/>
                </a:ext>
              </a:extLst>
            </p:cNvPr>
            <p:cNvCxnSpPr>
              <a:cxnSpLocks/>
            </p:cNvCxnSpPr>
            <p:nvPr/>
          </p:nvCxnSpPr>
          <p:spPr>
            <a:xfrm>
              <a:off x="4354330" y="2625402"/>
              <a:ext cx="1145165" cy="0"/>
            </a:xfrm>
            <a:prstGeom prst="straightConnector1">
              <a:avLst/>
            </a:prstGeom>
            <a:ln w="19050">
              <a:solidFill>
                <a:schemeClr val="accent2"/>
              </a:solidFill>
              <a:headEnd type="none"/>
              <a:tailEnd type="arrow" w="med" len="sm"/>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86F51E8-5B67-9A42-8885-2A1E46614748}"/>
                </a:ext>
                <a:ext uri="{C183D7F6-B498-43B3-948B-1728B52AA6E4}">
                  <adec:decorative xmlns:adec="http://schemas.microsoft.com/office/drawing/2017/decorative" val="1"/>
                </a:ext>
              </a:extLst>
            </p:cNvPr>
            <p:cNvCxnSpPr>
              <a:cxnSpLocks/>
            </p:cNvCxnSpPr>
            <p:nvPr/>
          </p:nvCxnSpPr>
          <p:spPr>
            <a:xfrm>
              <a:off x="7104739" y="5223011"/>
              <a:ext cx="1605976" cy="0"/>
            </a:xfrm>
            <a:prstGeom prst="straightConnector1">
              <a:avLst/>
            </a:prstGeom>
            <a:ln w="19050">
              <a:solidFill>
                <a:schemeClr val="tx2"/>
              </a:solidFill>
              <a:headEnd type="none"/>
              <a:tailEnd type="arrow" w="med" len="sm"/>
            </a:ln>
          </p:spPr>
          <p:style>
            <a:lnRef idx="1">
              <a:schemeClr val="accent1"/>
            </a:lnRef>
            <a:fillRef idx="0">
              <a:schemeClr val="accent1"/>
            </a:fillRef>
            <a:effectRef idx="0">
              <a:schemeClr val="accent1"/>
            </a:effectRef>
            <a:fontRef idx="minor">
              <a:schemeClr val="tx1"/>
            </a:fontRef>
          </p:style>
        </p:cxnSp>
        <p:sp>
          <p:nvSpPr>
            <p:cNvPr id="22" name="people_4" title="Icon of a person">
              <a:extLst>
                <a:ext uri="{FF2B5EF4-FFF2-40B4-BE49-F238E27FC236}">
                  <a16:creationId xmlns:a16="http://schemas.microsoft.com/office/drawing/2014/main" id="{429E8900-D432-2A4C-9513-8405EF196BDB}"/>
                </a:ext>
              </a:extLst>
            </p:cNvPr>
            <p:cNvSpPr>
              <a:spLocks noChangeAspect="1" noEditPoints="1"/>
            </p:cNvSpPr>
            <p:nvPr/>
          </p:nvSpPr>
          <p:spPr bwMode="auto">
            <a:xfrm>
              <a:off x="838322" y="1810550"/>
              <a:ext cx="1006590" cy="112534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9050" cap="sq">
              <a:solidFill>
                <a:schemeClr val="accent2"/>
              </a:solidFill>
              <a:prstDash val="solid"/>
              <a:miter lim="800000"/>
              <a:headEnd/>
              <a:tailEnd/>
            </a:ln>
          </p:spPr>
          <p:txBody>
            <a:bodyPr vert="horz" wrap="square" lIns="89642" tIns="44821" rIns="89642" bIns="44821" numCol="1" anchor="t" anchorCtr="0" compatLnSpc="1">
              <a:prstTxWarp prst="textNoShape">
                <a:avLst/>
              </a:prstTxWarp>
            </a:bodyPr>
            <a:lstStyle/>
            <a:p>
              <a:endParaRPr lang="en-US" sz="1730">
                <a:gradFill>
                  <a:gsLst>
                    <a:gs pos="2917">
                      <a:schemeClr val="tx1"/>
                    </a:gs>
                    <a:gs pos="30000">
                      <a:schemeClr val="tx1"/>
                    </a:gs>
                  </a:gsLst>
                  <a:lin ang="5400000" scaled="0"/>
                </a:gradFill>
              </a:endParaRPr>
            </a:p>
          </p:txBody>
        </p:sp>
        <p:sp>
          <p:nvSpPr>
            <p:cNvPr id="24" name="people_4" title="Icon of a person">
              <a:extLst>
                <a:ext uri="{FF2B5EF4-FFF2-40B4-BE49-F238E27FC236}">
                  <a16:creationId xmlns:a16="http://schemas.microsoft.com/office/drawing/2014/main" id="{0ABB77EC-954C-2E44-919B-ED50E2225736}"/>
                </a:ext>
              </a:extLst>
            </p:cNvPr>
            <p:cNvSpPr>
              <a:spLocks noChangeAspect="1" noEditPoints="1"/>
            </p:cNvSpPr>
            <p:nvPr/>
          </p:nvSpPr>
          <p:spPr bwMode="auto">
            <a:xfrm>
              <a:off x="838322" y="4277964"/>
              <a:ext cx="1006590" cy="112534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9050" cap="sq">
              <a:solidFill>
                <a:schemeClr val="accent2"/>
              </a:solidFill>
              <a:prstDash val="solid"/>
              <a:miter lim="800000"/>
              <a:headEnd/>
              <a:tailEnd/>
            </a:ln>
          </p:spPr>
          <p:txBody>
            <a:bodyPr vert="horz" wrap="square" lIns="89642" tIns="44821" rIns="89642" bIns="44821" numCol="1" anchor="t" anchorCtr="0" compatLnSpc="1">
              <a:prstTxWarp prst="textNoShape">
                <a:avLst/>
              </a:prstTxWarp>
            </a:bodyPr>
            <a:lstStyle/>
            <a:p>
              <a:endParaRPr lang="en-US" sz="1730">
                <a:gradFill>
                  <a:gsLst>
                    <a:gs pos="2917">
                      <a:schemeClr val="tx1"/>
                    </a:gs>
                    <a:gs pos="30000">
                      <a:schemeClr val="tx1"/>
                    </a:gs>
                  </a:gsLst>
                  <a:lin ang="5400000" scaled="0"/>
                </a:gradFill>
              </a:endParaRPr>
            </a:p>
          </p:txBody>
        </p:sp>
        <p:sp>
          <p:nvSpPr>
            <p:cNvPr id="60" name="Rectangle 59">
              <a:extLst>
                <a:ext uri="{FF2B5EF4-FFF2-40B4-BE49-F238E27FC236}">
                  <a16:creationId xmlns:a16="http://schemas.microsoft.com/office/drawing/2014/main" id="{59E9ED69-F08F-7545-B462-7BF45A0F9CD9}"/>
                </a:ext>
              </a:extLst>
            </p:cNvPr>
            <p:cNvSpPr/>
            <p:nvPr/>
          </p:nvSpPr>
          <p:spPr>
            <a:xfrm>
              <a:off x="8847216" y="1810549"/>
              <a:ext cx="2944022" cy="2226331"/>
            </a:xfrm>
            <a:prstGeom prst="rect">
              <a:avLst/>
            </a:prstGeom>
            <a:solidFill>
              <a:schemeClr val="bg2"/>
            </a:solidFill>
            <a:ln w="19050">
              <a:noFill/>
            </a:ln>
          </p:spPr>
          <p:txBody>
            <a:bodyPr wrap="square" lIns="0" tIns="91440" rIns="0" bIns="0" anchor="t" anchorCtr="0">
              <a:noAutofit/>
            </a:bodyPr>
            <a:lstStyle/>
            <a:p>
              <a:pPr algn="ctr" defTabSz="914102" fontAlgn="base">
                <a:spcBef>
                  <a:spcPct val="0"/>
                </a:spcBef>
                <a:spcAft>
                  <a:spcPct val="0"/>
                </a:spcAft>
              </a:pPr>
              <a:r>
                <a:rPr lang="en-US" sz="2745">
                  <a:gradFill>
                    <a:gsLst>
                      <a:gs pos="2917">
                        <a:schemeClr val="tx1"/>
                      </a:gs>
                      <a:gs pos="37000">
                        <a:schemeClr val="tx1"/>
                      </a:gs>
                    </a:gsLst>
                    <a:lin ang="5400000" scaled="0"/>
                  </a:gradFill>
                </a:rPr>
                <a:t> </a:t>
              </a:r>
              <a:r>
                <a:rPr lang="en-US" sz="2353">
                  <a:gradFill>
                    <a:gsLst>
                      <a:gs pos="2917">
                        <a:schemeClr val="tx1"/>
                      </a:gs>
                      <a:gs pos="37000">
                        <a:schemeClr val="tx1"/>
                      </a:gs>
                    </a:gsLst>
                    <a:lin ang="5400000" scaled="0"/>
                  </a:gradFill>
                  <a:latin typeface="+mj-lt"/>
                </a:rPr>
                <a:t>Office 365 data</a:t>
              </a:r>
            </a:p>
          </p:txBody>
        </p:sp>
        <p:sp>
          <p:nvSpPr>
            <p:cNvPr id="4" name="TextBox 3">
              <a:extLst>
                <a:ext uri="{FF2B5EF4-FFF2-40B4-BE49-F238E27FC236}">
                  <a16:creationId xmlns:a16="http://schemas.microsoft.com/office/drawing/2014/main" id="{B743CA09-BA11-4F7E-85FC-265DDDAB47A9}"/>
                </a:ext>
              </a:extLst>
            </p:cNvPr>
            <p:cNvSpPr txBox="1"/>
            <p:nvPr/>
          </p:nvSpPr>
          <p:spPr>
            <a:xfrm>
              <a:off x="8847217" y="3556817"/>
              <a:ext cx="1537307" cy="481334"/>
            </a:xfrm>
            <a:prstGeom prst="rect">
              <a:avLst/>
            </a:prstGeom>
            <a:noFill/>
          </p:spPr>
          <p:txBody>
            <a:bodyPr wrap="none" lIns="179285" tIns="143428" rIns="179285" bIns="143428" rtlCol="0">
              <a:noAutofit/>
            </a:bodyPr>
            <a:lstStyle/>
            <a:p>
              <a:pPr algn="ctr">
                <a:lnSpc>
                  <a:spcPct val="90000"/>
                </a:lnSpc>
              </a:pPr>
              <a:r>
                <a:rPr lang="en-US" sz="1600">
                  <a:gradFill>
                    <a:gsLst>
                      <a:gs pos="2917">
                        <a:schemeClr val="tx1"/>
                      </a:gs>
                      <a:gs pos="37000">
                        <a:schemeClr val="tx1"/>
                      </a:gs>
                    </a:gsLst>
                    <a:lin ang="5400000" scaled="0"/>
                  </a:gradFill>
                  <a:latin typeface="Segoe UI" panose="020B0502040204020203" pitchFamily="34" charset="0"/>
                  <a:cs typeface="Segoe UI" panose="020B0502040204020203" pitchFamily="34" charset="0"/>
                </a:rPr>
                <a:t>SharePoint</a:t>
              </a:r>
            </a:p>
          </p:txBody>
        </p:sp>
        <p:sp>
          <p:nvSpPr>
            <p:cNvPr id="5" name="TextBox 4">
              <a:extLst>
                <a:ext uri="{FF2B5EF4-FFF2-40B4-BE49-F238E27FC236}">
                  <a16:creationId xmlns:a16="http://schemas.microsoft.com/office/drawing/2014/main" id="{1D515C43-E915-44B5-99B0-355D752BF954}"/>
                </a:ext>
              </a:extLst>
            </p:cNvPr>
            <p:cNvSpPr txBox="1"/>
            <p:nvPr/>
          </p:nvSpPr>
          <p:spPr>
            <a:xfrm>
              <a:off x="10373800" y="3556817"/>
              <a:ext cx="1406714" cy="481334"/>
            </a:xfrm>
            <a:prstGeom prst="rect">
              <a:avLst/>
            </a:prstGeom>
            <a:noFill/>
          </p:spPr>
          <p:txBody>
            <a:bodyPr wrap="none" lIns="179285" tIns="143428" rIns="179285" bIns="143428" rtlCol="0">
              <a:noAutofit/>
            </a:bodyPr>
            <a:lstStyle/>
            <a:p>
              <a:pPr algn="ctr">
                <a:lnSpc>
                  <a:spcPct val="90000"/>
                </a:lnSpc>
              </a:pPr>
              <a:r>
                <a:rPr lang="en-US" sz="1600">
                  <a:gradFill>
                    <a:gsLst>
                      <a:gs pos="2917">
                        <a:schemeClr val="tx1"/>
                      </a:gs>
                      <a:gs pos="37000">
                        <a:schemeClr val="tx1"/>
                      </a:gs>
                    </a:gsLst>
                    <a:lin ang="5400000" scaled="0"/>
                  </a:gradFill>
                  <a:latin typeface="Segoe UI" panose="020B0502040204020203" pitchFamily="34" charset="0"/>
                  <a:cs typeface="Segoe UI" panose="020B0502040204020203" pitchFamily="34" charset="0"/>
                </a:rPr>
                <a:t>Teams</a:t>
              </a:r>
            </a:p>
          </p:txBody>
        </p:sp>
        <p:cxnSp>
          <p:nvCxnSpPr>
            <p:cNvPr id="45" name="Straight Arrow Connector 44">
              <a:extLst>
                <a:ext uri="{FF2B5EF4-FFF2-40B4-BE49-F238E27FC236}">
                  <a16:creationId xmlns:a16="http://schemas.microsoft.com/office/drawing/2014/main" id="{EC670E95-CFAC-654F-9FAF-44CC4A8AEAAE}"/>
                </a:ext>
                <a:ext uri="{C183D7F6-B498-43B3-948B-1728B52AA6E4}">
                  <adec:decorative xmlns:adec="http://schemas.microsoft.com/office/drawing/2017/decorative" val="1"/>
                </a:ext>
              </a:extLst>
            </p:cNvPr>
            <p:cNvCxnSpPr>
              <a:cxnSpLocks/>
            </p:cNvCxnSpPr>
            <p:nvPr/>
          </p:nvCxnSpPr>
          <p:spPr>
            <a:xfrm>
              <a:off x="3405839" y="5223011"/>
              <a:ext cx="2093657" cy="0"/>
            </a:xfrm>
            <a:prstGeom prst="straightConnector1">
              <a:avLst/>
            </a:prstGeom>
            <a:ln w="19050">
              <a:solidFill>
                <a:schemeClr val="tx2"/>
              </a:solidFill>
              <a:headEnd type="none"/>
              <a:tailEnd type="arrow" w="med" len="sm"/>
            </a:ln>
          </p:spPr>
          <p:style>
            <a:lnRef idx="1">
              <a:schemeClr val="accent1"/>
            </a:lnRef>
            <a:fillRef idx="0">
              <a:schemeClr val="accent1"/>
            </a:fillRef>
            <a:effectRef idx="0">
              <a:schemeClr val="accent1"/>
            </a:effectRef>
            <a:fontRef idx="minor">
              <a:schemeClr val="tx1"/>
            </a:fontRef>
          </p:style>
        </p:cxnSp>
        <p:pic>
          <p:nvPicPr>
            <p:cNvPr id="38" name="Picture 37" descr="A screenshot of Teams">
              <a:extLst>
                <a:ext uri="{FF2B5EF4-FFF2-40B4-BE49-F238E27FC236}">
                  <a16:creationId xmlns:a16="http://schemas.microsoft.com/office/drawing/2014/main" id="{184B1586-6D25-8341-85F0-356F8A4946A6}"/>
                </a:ext>
              </a:extLst>
            </p:cNvPr>
            <p:cNvPicPr>
              <a:picLocks noChangeAspect="1"/>
            </p:cNvPicPr>
            <p:nvPr/>
          </p:nvPicPr>
          <p:blipFill>
            <a:blip r:embed="rId3"/>
            <a:stretch>
              <a:fillRect/>
            </a:stretch>
          </p:blipFill>
          <p:spPr>
            <a:xfrm>
              <a:off x="2250559" y="1107997"/>
              <a:ext cx="2870664" cy="2928884"/>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25" name="Graphic 24" descr="Word logo">
              <a:extLst>
                <a:ext uri="{FF2B5EF4-FFF2-40B4-BE49-F238E27FC236}">
                  <a16:creationId xmlns:a16="http://schemas.microsoft.com/office/drawing/2014/main" id="{3929A81B-3930-534D-AEBE-6E553651B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80207" y="4529201"/>
              <a:ext cx="1251680" cy="1251680"/>
            </a:xfrm>
            <a:prstGeom prst="rect">
              <a:avLst/>
            </a:prstGeom>
          </p:spPr>
        </p:pic>
        <p:sp>
          <p:nvSpPr>
            <p:cNvPr id="46" name="TextBox 45">
              <a:extLst>
                <a:ext uri="{FF2B5EF4-FFF2-40B4-BE49-F238E27FC236}">
                  <a16:creationId xmlns:a16="http://schemas.microsoft.com/office/drawing/2014/main" id="{B47FD576-2DA2-BF4D-BDEC-AA9A963EA559}"/>
                </a:ext>
              </a:extLst>
            </p:cNvPr>
            <p:cNvSpPr txBox="1"/>
            <p:nvPr/>
          </p:nvSpPr>
          <p:spPr>
            <a:xfrm>
              <a:off x="8488907" y="5575044"/>
              <a:ext cx="1434280" cy="534056"/>
            </a:xfrm>
            <a:prstGeom prst="rect">
              <a:avLst/>
            </a:prstGeom>
            <a:noFill/>
          </p:spPr>
          <p:txBody>
            <a:bodyPr wrap="none" lIns="179285" tIns="143428" rIns="179285" bIns="143428" rtlCol="0">
              <a:noAutofit/>
            </a:bodyPr>
            <a:lstStyle/>
            <a:p>
              <a:pPr algn="ctr">
                <a:lnSpc>
                  <a:spcPct val="90000"/>
                </a:lnSpc>
              </a:pPr>
              <a:r>
                <a:rPr lang="en-US">
                  <a:solidFill>
                    <a:schemeClr val="accent2"/>
                  </a:solidFill>
                  <a:latin typeface="Segoe UI" panose="020B0502040204020203" pitchFamily="34" charset="0"/>
                  <a:cs typeface="Segoe UI" panose="020B0502040204020203" pitchFamily="34" charset="0"/>
                </a:rPr>
                <a:t>Word</a:t>
              </a:r>
            </a:p>
          </p:txBody>
        </p:sp>
        <p:cxnSp>
          <p:nvCxnSpPr>
            <p:cNvPr id="41" name="Straight Arrow Connector 40">
              <a:extLst>
                <a:ext uri="{FF2B5EF4-FFF2-40B4-BE49-F238E27FC236}">
                  <a16:creationId xmlns:a16="http://schemas.microsoft.com/office/drawing/2014/main" id="{D4B0C5C6-A487-054F-B07B-E9EAA52ECF76}"/>
                </a:ext>
                <a:ext uri="{C183D7F6-B498-43B3-948B-1728B52AA6E4}">
                  <adec:decorative xmlns:adec="http://schemas.microsoft.com/office/drawing/2017/decorative" val="1"/>
                </a:ext>
              </a:extLst>
            </p:cNvPr>
            <p:cNvCxnSpPr>
              <a:cxnSpLocks/>
            </p:cNvCxnSpPr>
            <p:nvPr/>
          </p:nvCxnSpPr>
          <p:spPr>
            <a:xfrm>
              <a:off x="7569810" y="2612951"/>
              <a:ext cx="1140904" cy="0"/>
            </a:xfrm>
            <a:prstGeom prst="straightConnector1">
              <a:avLst/>
            </a:prstGeom>
            <a:ln w="19050">
              <a:solidFill>
                <a:schemeClr val="accent2"/>
              </a:solidFill>
              <a:headEnd type="none"/>
              <a:tailEnd type="arrow" w="med" len="sm"/>
            </a:ln>
          </p:spPr>
          <p:style>
            <a:lnRef idx="1">
              <a:schemeClr val="accent1"/>
            </a:lnRef>
            <a:fillRef idx="0">
              <a:schemeClr val="accent1"/>
            </a:fillRef>
            <a:effectRef idx="0">
              <a:schemeClr val="accent1"/>
            </a:effectRef>
            <a:fontRef idx="minor">
              <a:schemeClr val="tx1"/>
            </a:fontRef>
          </p:style>
        </p:cxnSp>
        <p:pic>
          <p:nvPicPr>
            <p:cNvPr id="39" name="Picture 38" descr="A screenshot d">
              <a:extLst>
                <a:ext uri="{FF2B5EF4-FFF2-40B4-BE49-F238E27FC236}">
                  <a16:creationId xmlns:a16="http://schemas.microsoft.com/office/drawing/2014/main" id="{01371FCF-4BF5-AA42-8C14-61C2899CBFB4}"/>
                </a:ext>
              </a:extLst>
            </p:cNvPr>
            <p:cNvPicPr>
              <a:picLocks noChangeAspect="1"/>
            </p:cNvPicPr>
            <p:nvPr/>
          </p:nvPicPr>
          <p:blipFill rotWithShape="1">
            <a:blip r:embed="rId6"/>
            <a:srcRect b="53217"/>
            <a:stretch/>
          </p:blipFill>
          <p:spPr>
            <a:xfrm>
              <a:off x="5579865" y="2191593"/>
              <a:ext cx="2621200" cy="895979"/>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21" name="Picture 20" descr="A screenshot of a cell phone&#10;&#10;Description automatically generated">
              <a:extLst>
                <a:ext uri="{FF2B5EF4-FFF2-40B4-BE49-F238E27FC236}">
                  <a16:creationId xmlns:a16="http://schemas.microsoft.com/office/drawing/2014/main" id="{6BDE9FAF-9664-1245-B93A-3A20BF93870C}"/>
                </a:ext>
              </a:extLst>
            </p:cNvPr>
            <p:cNvPicPr>
              <a:picLocks noChangeAspect="1"/>
            </p:cNvPicPr>
            <p:nvPr/>
          </p:nvPicPr>
          <p:blipFill>
            <a:blip r:embed="rId7"/>
            <a:stretch>
              <a:fillRect/>
            </a:stretch>
          </p:blipFill>
          <p:spPr>
            <a:xfrm>
              <a:off x="5579865" y="3839189"/>
              <a:ext cx="1558523" cy="241138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31" name="Picture 30" descr="Post delete group event. Restore the group.">
              <a:extLst>
                <a:ext uri="{FF2B5EF4-FFF2-40B4-BE49-F238E27FC236}">
                  <a16:creationId xmlns:a16="http://schemas.microsoft.com/office/drawing/2014/main" id="{F7AB3F0F-377A-0640-8800-8EF7FC59BC73}"/>
                </a:ext>
              </a:extLst>
            </p:cNvPr>
            <p:cNvPicPr>
              <a:picLocks noChangeAspect="1"/>
            </p:cNvPicPr>
            <p:nvPr/>
          </p:nvPicPr>
          <p:blipFill rotWithShape="1">
            <a:blip r:embed="rId8"/>
            <a:srcRect l="41771" t="47012" r="53593" b="48759"/>
            <a:stretch/>
          </p:blipFill>
          <p:spPr>
            <a:xfrm>
              <a:off x="2351608" y="2772939"/>
              <a:ext cx="163362" cy="163362"/>
            </a:xfrm>
            <a:custGeom>
              <a:avLst/>
              <a:gdLst>
                <a:gd name="connsiteX0" fmla="*/ 410790 w 821582"/>
                <a:gd name="connsiteY0" fmla="*/ 0 h 821581"/>
                <a:gd name="connsiteX1" fmla="*/ 821582 w 821582"/>
                <a:gd name="connsiteY1" fmla="*/ 410790 h 821581"/>
                <a:gd name="connsiteX2" fmla="*/ 410790 w 821582"/>
                <a:gd name="connsiteY2" fmla="*/ 821581 h 821581"/>
                <a:gd name="connsiteX3" fmla="*/ 0 w 821582"/>
                <a:gd name="connsiteY3" fmla="*/ 410790 h 821581"/>
                <a:gd name="connsiteX4" fmla="*/ 410790 w 821582"/>
                <a:gd name="connsiteY4" fmla="*/ 0 h 821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582" h="821581">
                  <a:moveTo>
                    <a:pt x="410790" y="0"/>
                  </a:moveTo>
                  <a:cubicBezTo>
                    <a:pt x="637666" y="0"/>
                    <a:pt x="821582" y="183917"/>
                    <a:pt x="821582" y="410790"/>
                  </a:cubicBezTo>
                  <a:cubicBezTo>
                    <a:pt x="821582" y="637664"/>
                    <a:pt x="637666" y="821581"/>
                    <a:pt x="410790" y="821581"/>
                  </a:cubicBezTo>
                  <a:cubicBezTo>
                    <a:pt x="183918" y="821581"/>
                    <a:pt x="0" y="637664"/>
                    <a:pt x="0" y="410790"/>
                  </a:cubicBezTo>
                  <a:cubicBezTo>
                    <a:pt x="0" y="183917"/>
                    <a:pt x="183918" y="0"/>
                    <a:pt x="410790" y="0"/>
                  </a:cubicBezTo>
                  <a:close/>
                </a:path>
              </a:pathLst>
            </a:custGeom>
            <a:ln w="19050">
              <a:noFill/>
            </a:ln>
          </p:spPr>
        </p:pic>
        <p:sp>
          <p:nvSpPr>
            <p:cNvPr id="8" name="Rectangle 7">
              <a:extLst>
                <a:ext uri="{FF2B5EF4-FFF2-40B4-BE49-F238E27FC236}">
                  <a16:creationId xmlns:a16="http://schemas.microsoft.com/office/drawing/2014/main" id="{C60021A6-5D7C-0A45-A6B1-7E04578CC6D5}"/>
                </a:ext>
              </a:extLst>
            </p:cNvPr>
            <p:cNvSpPr/>
            <p:nvPr/>
          </p:nvSpPr>
          <p:spPr bwMode="auto">
            <a:xfrm>
              <a:off x="2535885" y="2772939"/>
              <a:ext cx="535365" cy="9306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David Johnson</a:t>
              </a:r>
            </a:p>
          </p:txBody>
        </p:sp>
        <p:sp>
          <p:nvSpPr>
            <p:cNvPr id="33" name="Rectangle 32">
              <a:extLst>
                <a:ext uri="{FF2B5EF4-FFF2-40B4-BE49-F238E27FC236}">
                  <a16:creationId xmlns:a16="http://schemas.microsoft.com/office/drawing/2014/main" id="{810CB865-A879-3F49-B318-DDC49092A57D}"/>
                </a:ext>
              </a:extLst>
            </p:cNvPr>
            <p:cNvSpPr/>
            <p:nvPr/>
          </p:nvSpPr>
          <p:spPr bwMode="auto">
            <a:xfrm>
              <a:off x="2535885" y="2956581"/>
              <a:ext cx="535365" cy="9306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Donnell Brazil</a:t>
              </a:r>
            </a:p>
          </p:txBody>
        </p:sp>
        <p:sp>
          <p:nvSpPr>
            <p:cNvPr id="34" name="Rectangle 33">
              <a:extLst>
                <a:ext uri="{FF2B5EF4-FFF2-40B4-BE49-F238E27FC236}">
                  <a16:creationId xmlns:a16="http://schemas.microsoft.com/office/drawing/2014/main" id="{2051F2D4-05B3-9F4A-B36E-E8E5EB71A92D}"/>
                </a:ext>
              </a:extLst>
            </p:cNvPr>
            <p:cNvSpPr/>
            <p:nvPr/>
          </p:nvSpPr>
          <p:spPr bwMode="auto">
            <a:xfrm>
              <a:off x="2535885" y="3140224"/>
              <a:ext cx="535365" cy="9306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Augusta Greer</a:t>
              </a:r>
            </a:p>
          </p:txBody>
        </p:sp>
        <p:sp>
          <p:nvSpPr>
            <p:cNvPr id="35" name="Rectangle 34">
              <a:extLst>
                <a:ext uri="{FF2B5EF4-FFF2-40B4-BE49-F238E27FC236}">
                  <a16:creationId xmlns:a16="http://schemas.microsoft.com/office/drawing/2014/main" id="{69D9BAAC-CA43-A649-B8AB-E0A2F2C38407}"/>
                </a:ext>
              </a:extLst>
            </p:cNvPr>
            <p:cNvSpPr/>
            <p:nvPr/>
          </p:nvSpPr>
          <p:spPr bwMode="auto">
            <a:xfrm>
              <a:off x="2535885" y="3323867"/>
              <a:ext cx="535365" cy="9306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Gerry Hetrick</a:t>
              </a:r>
            </a:p>
          </p:txBody>
        </p:sp>
        <p:sp>
          <p:nvSpPr>
            <p:cNvPr id="42" name="Rectangle 41">
              <a:extLst>
                <a:ext uri="{FF2B5EF4-FFF2-40B4-BE49-F238E27FC236}">
                  <a16:creationId xmlns:a16="http://schemas.microsoft.com/office/drawing/2014/main" id="{DD7C5D00-BB6F-6642-97D0-D3919E7F39A3}"/>
                </a:ext>
              </a:extLst>
            </p:cNvPr>
            <p:cNvSpPr/>
            <p:nvPr/>
          </p:nvSpPr>
          <p:spPr bwMode="auto">
            <a:xfrm>
              <a:off x="2535885" y="3504397"/>
              <a:ext cx="535365" cy="9306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Cathryn Barnes</a:t>
              </a:r>
            </a:p>
          </p:txBody>
        </p:sp>
        <p:sp>
          <p:nvSpPr>
            <p:cNvPr id="43" name="Rectangle 42">
              <a:extLst>
                <a:ext uri="{FF2B5EF4-FFF2-40B4-BE49-F238E27FC236}">
                  <a16:creationId xmlns:a16="http://schemas.microsoft.com/office/drawing/2014/main" id="{078B25FF-FF93-5449-ABCD-EBAD5D5BCDD9}"/>
                </a:ext>
              </a:extLst>
            </p:cNvPr>
            <p:cNvSpPr/>
            <p:nvPr/>
          </p:nvSpPr>
          <p:spPr bwMode="auto">
            <a:xfrm>
              <a:off x="2535885" y="3690442"/>
              <a:ext cx="535365" cy="66177"/>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defTabSz="914102" fontAlgn="base">
                <a:spcBef>
                  <a:spcPct val="0"/>
                </a:spcBef>
                <a:spcAft>
                  <a:spcPct val="0"/>
                </a:spcAft>
              </a:pPr>
              <a:r>
                <a:rPr lang="en-US" sz="490">
                  <a:solidFill>
                    <a:srgbClr val="5A5A5A"/>
                  </a:solidFill>
                </a:rPr>
                <a:t>Beverly Bell</a:t>
              </a:r>
            </a:p>
          </p:txBody>
        </p:sp>
        <p:sp>
          <p:nvSpPr>
            <p:cNvPr id="10" name="Oval 9">
              <a:extLst>
                <a:ext uri="{FF2B5EF4-FFF2-40B4-BE49-F238E27FC236}">
                  <a16:creationId xmlns:a16="http://schemas.microsoft.com/office/drawing/2014/main" id="{A08F9F7D-7563-5843-8819-073CEC6FCD8C}"/>
                </a:ext>
              </a:extLst>
            </p:cNvPr>
            <p:cNvSpPr>
              <a:spLocks noChangeAspect="1"/>
            </p:cNvSpPr>
            <p:nvPr/>
          </p:nvSpPr>
          <p:spPr bwMode="auto">
            <a:xfrm>
              <a:off x="2348494" y="2956580"/>
              <a:ext cx="170321" cy="170321"/>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490" b="1">
                  <a:gradFill>
                    <a:gsLst>
                      <a:gs pos="0">
                        <a:srgbClr val="FFFFFF"/>
                      </a:gs>
                      <a:gs pos="100000">
                        <a:srgbClr val="FFFFFF"/>
                      </a:gs>
                    </a:gsLst>
                    <a:lin ang="5400000" scaled="0"/>
                  </a:gradFill>
                  <a:latin typeface="Segoe UI Semibold" panose="020B0502040204020203" pitchFamily="34" charset="0"/>
                  <a:cs typeface="Segoe UI Semibold" panose="020B0502040204020203" pitchFamily="34" charset="0"/>
                </a:rPr>
                <a:t>DB</a:t>
              </a:r>
            </a:p>
          </p:txBody>
        </p:sp>
        <p:sp>
          <p:nvSpPr>
            <p:cNvPr id="44" name="Oval 43">
              <a:extLst>
                <a:ext uri="{FF2B5EF4-FFF2-40B4-BE49-F238E27FC236}">
                  <a16:creationId xmlns:a16="http://schemas.microsoft.com/office/drawing/2014/main" id="{E9E5BA84-08E7-BA42-B901-900CD553CEE5}"/>
                </a:ext>
              </a:extLst>
            </p:cNvPr>
            <p:cNvSpPr>
              <a:spLocks noChangeAspect="1"/>
            </p:cNvSpPr>
            <p:nvPr/>
          </p:nvSpPr>
          <p:spPr bwMode="auto">
            <a:xfrm>
              <a:off x="2348494" y="3133997"/>
              <a:ext cx="170321" cy="170321"/>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490" b="1">
                  <a:gradFill>
                    <a:gsLst>
                      <a:gs pos="0">
                        <a:srgbClr val="FFFFFF"/>
                      </a:gs>
                      <a:gs pos="100000">
                        <a:srgbClr val="FFFFFF"/>
                      </a:gs>
                    </a:gsLst>
                    <a:lin ang="5400000" scaled="0"/>
                  </a:gradFill>
                  <a:latin typeface="Segoe UI Semibold" panose="020B0502040204020203" pitchFamily="34" charset="0"/>
                  <a:cs typeface="Segoe UI Semibold" panose="020B0502040204020203" pitchFamily="34" charset="0"/>
                </a:rPr>
                <a:t>AG</a:t>
              </a:r>
            </a:p>
          </p:txBody>
        </p:sp>
        <p:sp>
          <p:nvSpPr>
            <p:cNvPr id="47" name="Oval 46">
              <a:extLst>
                <a:ext uri="{FF2B5EF4-FFF2-40B4-BE49-F238E27FC236}">
                  <a16:creationId xmlns:a16="http://schemas.microsoft.com/office/drawing/2014/main" id="{BBEFE939-FEEE-6643-959F-F1ABA1D74461}"/>
                </a:ext>
              </a:extLst>
            </p:cNvPr>
            <p:cNvSpPr>
              <a:spLocks noChangeAspect="1"/>
            </p:cNvSpPr>
            <p:nvPr/>
          </p:nvSpPr>
          <p:spPr bwMode="auto">
            <a:xfrm>
              <a:off x="2348494" y="3314527"/>
              <a:ext cx="170321" cy="170321"/>
            </a:xfrm>
            <a:prstGeom prst="ellipse">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490" b="1">
                  <a:gradFill>
                    <a:gsLst>
                      <a:gs pos="0">
                        <a:srgbClr val="FFFFFF"/>
                      </a:gs>
                      <a:gs pos="100000">
                        <a:srgbClr val="FFFFFF"/>
                      </a:gs>
                    </a:gsLst>
                    <a:lin ang="5400000" scaled="0"/>
                  </a:gradFill>
                  <a:latin typeface="Segoe UI Semibold" panose="020B0502040204020203" pitchFamily="34" charset="0"/>
                  <a:cs typeface="Segoe UI Semibold" panose="020B0502040204020203" pitchFamily="34" charset="0"/>
                </a:rPr>
                <a:t>GH</a:t>
              </a:r>
            </a:p>
          </p:txBody>
        </p:sp>
        <p:sp>
          <p:nvSpPr>
            <p:cNvPr id="48" name="Oval 47">
              <a:extLst>
                <a:ext uri="{FF2B5EF4-FFF2-40B4-BE49-F238E27FC236}">
                  <a16:creationId xmlns:a16="http://schemas.microsoft.com/office/drawing/2014/main" id="{04B9160D-2864-4A4E-A25E-E1A4D9EE3959}"/>
                </a:ext>
              </a:extLst>
            </p:cNvPr>
            <p:cNvSpPr>
              <a:spLocks noChangeAspect="1"/>
            </p:cNvSpPr>
            <p:nvPr/>
          </p:nvSpPr>
          <p:spPr bwMode="auto">
            <a:xfrm>
              <a:off x="2348494" y="3501282"/>
              <a:ext cx="170321" cy="170321"/>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490" b="1">
                  <a:gradFill>
                    <a:gsLst>
                      <a:gs pos="0">
                        <a:srgbClr val="FFFFFF"/>
                      </a:gs>
                      <a:gs pos="100000">
                        <a:srgbClr val="FFFFFF"/>
                      </a:gs>
                    </a:gsLst>
                    <a:lin ang="5400000" scaled="0"/>
                  </a:gradFill>
                  <a:latin typeface="Segoe UI Semibold" panose="020B0502040204020203" pitchFamily="34" charset="0"/>
                  <a:cs typeface="Segoe UI Semibold" panose="020B0502040204020203" pitchFamily="34" charset="0"/>
                </a:rPr>
                <a:t>CB</a:t>
              </a:r>
            </a:p>
          </p:txBody>
        </p:sp>
        <p:sp>
          <p:nvSpPr>
            <p:cNvPr id="51" name="Freeform 50">
              <a:extLst>
                <a:ext uri="{FF2B5EF4-FFF2-40B4-BE49-F238E27FC236}">
                  <a16:creationId xmlns:a16="http://schemas.microsoft.com/office/drawing/2014/main" id="{276F5A59-E1D6-0C45-A7C8-8E97B33A18B6}"/>
                </a:ext>
              </a:extLst>
            </p:cNvPr>
            <p:cNvSpPr>
              <a:spLocks noChangeAspect="1"/>
            </p:cNvSpPr>
            <p:nvPr/>
          </p:nvSpPr>
          <p:spPr bwMode="auto">
            <a:xfrm>
              <a:off x="2349959" y="3678701"/>
              <a:ext cx="167396" cy="77919"/>
            </a:xfrm>
            <a:custGeom>
              <a:avLst/>
              <a:gdLst>
                <a:gd name="connsiteX0" fmla="*/ 85376 w 170753"/>
                <a:gd name="connsiteY0" fmla="*/ 0 h 79481"/>
                <a:gd name="connsiteX1" fmla="*/ 165418 w 170753"/>
                <a:gd name="connsiteY1" fmla="*/ 53055 h 79481"/>
                <a:gd name="connsiteX2" fmla="*/ 170753 w 170753"/>
                <a:gd name="connsiteY2" fmla="*/ 79481 h 79481"/>
                <a:gd name="connsiteX3" fmla="*/ 0 w 170753"/>
                <a:gd name="connsiteY3" fmla="*/ 79481 h 79481"/>
                <a:gd name="connsiteX4" fmla="*/ 5335 w 170753"/>
                <a:gd name="connsiteY4" fmla="*/ 53055 h 79481"/>
                <a:gd name="connsiteX5" fmla="*/ 85376 w 170753"/>
                <a:gd name="connsiteY5" fmla="*/ 0 h 7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753" h="79481">
                  <a:moveTo>
                    <a:pt x="85376" y="0"/>
                  </a:moveTo>
                  <a:cubicBezTo>
                    <a:pt x="121358" y="0"/>
                    <a:pt x="152230" y="21877"/>
                    <a:pt x="165418" y="53055"/>
                  </a:cubicBezTo>
                  <a:lnTo>
                    <a:pt x="170753" y="79481"/>
                  </a:lnTo>
                  <a:lnTo>
                    <a:pt x="0" y="79481"/>
                  </a:lnTo>
                  <a:lnTo>
                    <a:pt x="5335" y="53055"/>
                  </a:lnTo>
                  <a:cubicBezTo>
                    <a:pt x="18522" y="21877"/>
                    <a:pt x="49394" y="0"/>
                    <a:pt x="85376" y="0"/>
                  </a:cubicBezTo>
                  <a:close/>
                </a:path>
              </a:pathLst>
            </a:custGeom>
            <a:solidFill>
              <a:srgbClr val="7030A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16535" rIns="0" bIns="45720" numCol="1" rtlCol="0" anchor="ctr" anchorCtr="0" compatLnSpc="1">
              <a:prstTxWarp prst="textNoShape">
                <a:avLst/>
              </a:prstTxWarp>
            </a:bodyPr>
            <a:lstStyle/>
            <a:p>
              <a:pPr algn="ctr" defTabSz="914102" fontAlgn="base">
                <a:spcBef>
                  <a:spcPct val="0"/>
                </a:spcBef>
                <a:spcAft>
                  <a:spcPct val="0"/>
                </a:spcAft>
              </a:pPr>
              <a:r>
                <a:rPr lang="en-US" sz="490" b="1">
                  <a:gradFill>
                    <a:gsLst>
                      <a:gs pos="0">
                        <a:srgbClr val="FFFFFF"/>
                      </a:gs>
                      <a:gs pos="100000">
                        <a:srgbClr val="FFFFFF"/>
                      </a:gs>
                    </a:gsLst>
                    <a:lin ang="5400000" scaled="0"/>
                  </a:gradFill>
                  <a:latin typeface="Segoe UI Semibold" panose="020B0502040204020203" pitchFamily="34" charset="0"/>
                  <a:cs typeface="Segoe UI Semibold" panose="020B0502040204020203" pitchFamily="34" charset="0"/>
                </a:rPr>
                <a:t>BB</a:t>
              </a:r>
            </a:p>
          </p:txBody>
        </p:sp>
        <p:pic>
          <p:nvPicPr>
            <p:cNvPr id="11" name="Graphic 10" descr="Checkmark">
              <a:extLst>
                <a:ext uri="{FF2B5EF4-FFF2-40B4-BE49-F238E27FC236}">
                  <a16:creationId xmlns:a16="http://schemas.microsoft.com/office/drawing/2014/main" id="{1753E1FB-A2A6-41AA-8053-1F15D41017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57939" y="3809121"/>
              <a:ext cx="592814" cy="592814"/>
            </a:xfrm>
            <a:prstGeom prst="rect">
              <a:avLst/>
            </a:prstGeom>
          </p:spPr>
        </p:pic>
        <p:pic>
          <p:nvPicPr>
            <p:cNvPr id="15" name="Picture 14" descr="A screenshot">
              <a:extLst>
                <a:ext uri="{FF2B5EF4-FFF2-40B4-BE49-F238E27FC236}">
                  <a16:creationId xmlns:a16="http://schemas.microsoft.com/office/drawing/2014/main" id="{B0E692FE-FB94-4723-87C6-A3AE66E5D5D7}"/>
                </a:ext>
              </a:extLst>
            </p:cNvPr>
            <p:cNvPicPr>
              <a:picLocks noChangeAspect="1"/>
            </p:cNvPicPr>
            <p:nvPr/>
          </p:nvPicPr>
          <p:blipFill rotWithShape="1">
            <a:blip r:embed="rId11"/>
            <a:srcRect l="26937" r="3625" b="16466"/>
            <a:stretch/>
          </p:blipFill>
          <p:spPr>
            <a:xfrm>
              <a:off x="5579865" y="1260123"/>
              <a:ext cx="1357086" cy="826160"/>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16" name="Picture 15" descr="A screenshot of a cell phone&#10;&#10;Description automatically generated">
              <a:extLst>
                <a:ext uri="{FF2B5EF4-FFF2-40B4-BE49-F238E27FC236}">
                  <a16:creationId xmlns:a16="http://schemas.microsoft.com/office/drawing/2014/main" id="{D19B4F46-07BB-4B4D-9F33-1B09ECC7AC27}"/>
                </a:ext>
              </a:extLst>
            </p:cNvPr>
            <p:cNvPicPr>
              <a:picLocks noChangeAspect="1"/>
            </p:cNvPicPr>
            <p:nvPr/>
          </p:nvPicPr>
          <p:blipFill>
            <a:blip r:embed="rId12"/>
            <a:stretch>
              <a:fillRect/>
            </a:stretch>
          </p:blipFill>
          <p:spPr>
            <a:xfrm>
              <a:off x="2247532" y="4176985"/>
              <a:ext cx="1358584" cy="209205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sp>
          <p:nvSpPr>
            <p:cNvPr id="17" name="Rectangle 16">
              <a:extLst>
                <a:ext uri="{FF2B5EF4-FFF2-40B4-BE49-F238E27FC236}">
                  <a16:creationId xmlns:a16="http://schemas.microsoft.com/office/drawing/2014/main" id="{380BE812-7BFB-4AD4-B52C-18976214BD61}"/>
                </a:ext>
                <a:ext uri="{C183D7F6-B498-43B3-948B-1728B52AA6E4}">
                  <adec:decorative xmlns:adec="http://schemas.microsoft.com/office/drawing/2017/decorative" val="1"/>
                </a:ext>
              </a:extLst>
            </p:cNvPr>
            <p:cNvSpPr/>
            <p:nvPr/>
          </p:nvSpPr>
          <p:spPr bwMode="auto">
            <a:xfrm>
              <a:off x="2303553" y="1435539"/>
              <a:ext cx="804771" cy="78325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pic>
          <p:nvPicPr>
            <p:cNvPr id="27" name="Graphic 26">
              <a:extLst>
                <a:ext uri="{FF2B5EF4-FFF2-40B4-BE49-F238E27FC236}">
                  <a16:creationId xmlns:a16="http://schemas.microsoft.com/office/drawing/2014/main" id="{C48B0B5A-6732-4F65-B1E2-735E88A966A8}"/>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98727" y="2446798"/>
              <a:ext cx="1034286" cy="1026012"/>
            </a:xfrm>
            <a:prstGeom prst="rect">
              <a:avLst/>
            </a:prstGeom>
          </p:spPr>
        </p:pic>
        <p:pic>
          <p:nvPicPr>
            <p:cNvPr id="29" name="Graphic 28">
              <a:extLst>
                <a:ext uri="{FF2B5EF4-FFF2-40B4-BE49-F238E27FC236}">
                  <a16:creationId xmlns:a16="http://schemas.microsoft.com/office/drawing/2014/main" id="{3EC7474B-338E-4BF9-984D-BA0C716F8B1A}"/>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555147" y="2446329"/>
              <a:ext cx="1044021" cy="1026481"/>
            </a:xfrm>
            <a:prstGeom prst="rect">
              <a:avLst/>
            </a:prstGeom>
          </p:spPr>
        </p:pic>
        <p:pic>
          <p:nvPicPr>
            <p:cNvPr id="63" name="Graphic 62">
              <a:extLst>
                <a:ext uri="{FF2B5EF4-FFF2-40B4-BE49-F238E27FC236}">
                  <a16:creationId xmlns:a16="http://schemas.microsoft.com/office/drawing/2014/main" id="{5759388F-2F02-429C-A630-48B2AD4A8418}"/>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348494" y="1463866"/>
              <a:ext cx="657324" cy="646280"/>
            </a:xfrm>
            <a:prstGeom prst="rect">
              <a:avLst/>
            </a:prstGeom>
          </p:spPr>
        </p:pic>
        <p:grpSp>
          <p:nvGrpSpPr>
            <p:cNvPr id="2" name="Group 1" descr="Screenshot">
              <a:extLst>
                <a:ext uri="{FF2B5EF4-FFF2-40B4-BE49-F238E27FC236}">
                  <a16:creationId xmlns:a16="http://schemas.microsoft.com/office/drawing/2014/main" id="{0E75B19F-E109-4C0B-B1C6-CEDD2BE7EE8F}"/>
                </a:ext>
              </a:extLst>
            </p:cNvPr>
            <p:cNvGrpSpPr/>
            <p:nvPr/>
          </p:nvGrpSpPr>
          <p:grpSpPr>
            <a:xfrm>
              <a:off x="6503204" y="4268790"/>
              <a:ext cx="1434835" cy="2192343"/>
              <a:chOff x="6503204" y="4268790"/>
              <a:chExt cx="1434835" cy="2192343"/>
            </a:xfrm>
          </p:grpSpPr>
          <p:pic>
            <p:nvPicPr>
              <p:cNvPr id="3" name="Picture 2" descr="A screenshot of a cell phone&#10;&#10;Description automatically generated">
                <a:extLst>
                  <a:ext uri="{FF2B5EF4-FFF2-40B4-BE49-F238E27FC236}">
                    <a16:creationId xmlns:a16="http://schemas.microsoft.com/office/drawing/2014/main" id="{ADE3C9FE-7546-4F50-87D8-C2D620B65E65}"/>
                  </a:ext>
                </a:extLst>
              </p:cNvPr>
              <p:cNvPicPr>
                <a:picLocks noChangeAspect="1"/>
              </p:cNvPicPr>
              <p:nvPr/>
            </p:nvPicPr>
            <p:blipFill>
              <a:blip r:embed="rId17"/>
              <a:stretch>
                <a:fillRect/>
              </a:stretch>
            </p:blipFill>
            <p:spPr>
              <a:xfrm>
                <a:off x="6503204" y="4268790"/>
                <a:ext cx="1434835" cy="219234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sp>
            <p:nvSpPr>
              <p:cNvPr id="56" name="Rectangle 55">
                <a:extLst>
                  <a:ext uri="{FF2B5EF4-FFF2-40B4-BE49-F238E27FC236}">
                    <a16:creationId xmlns:a16="http://schemas.microsoft.com/office/drawing/2014/main" id="{92876B36-6A41-49A9-AECE-5542BB86EC2C}"/>
                  </a:ext>
                </a:extLst>
              </p:cNvPr>
              <p:cNvSpPr/>
              <p:nvPr/>
            </p:nvSpPr>
            <p:spPr bwMode="auto">
              <a:xfrm>
                <a:off x="6772275" y="4931936"/>
                <a:ext cx="332463" cy="89059"/>
              </a:xfrm>
              <a:prstGeom prst="rect">
                <a:avLst/>
              </a:prstGeom>
              <a:solidFill>
                <a:srgbClr val="F4F4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pic>
          <p:nvPicPr>
            <p:cNvPr id="14" name="Graphic 13" descr="Close">
              <a:extLst>
                <a:ext uri="{FF2B5EF4-FFF2-40B4-BE49-F238E27FC236}">
                  <a16:creationId xmlns:a16="http://schemas.microsoft.com/office/drawing/2014/main" id="{22CC638F-A5BC-428D-A5D8-3F82F18C330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523933" y="4019865"/>
              <a:ext cx="571104" cy="571104"/>
            </a:xfrm>
            <a:prstGeom prst="rect">
              <a:avLst/>
            </a:prstGeom>
          </p:spPr>
        </p:pic>
      </p:grpSp>
      <p:grpSp>
        <p:nvGrpSpPr>
          <p:cNvPr id="49" name="Group 48">
            <a:extLst>
              <a:ext uri="{FF2B5EF4-FFF2-40B4-BE49-F238E27FC236}">
                <a16:creationId xmlns:a16="http://schemas.microsoft.com/office/drawing/2014/main" id="{76A311D6-BE6E-4C1A-AF61-79D136967AD8}"/>
              </a:ext>
              <a:ext uri="{C183D7F6-B498-43B3-948B-1728B52AA6E4}">
                <adec:decorative xmlns:adec="http://schemas.microsoft.com/office/drawing/2017/decorative" val="1"/>
              </a:ext>
            </a:extLst>
          </p:cNvPr>
          <p:cNvGrpSpPr/>
          <p:nvPr/>
        </p:nvGrpSpPr>
        <p:grpSpPr>
          <a:xfrm>
            <a:off x="9668890" y="728544"/>
            <a:ext cx="2523109" cy="692388"/>
            <a:chOff x="9668891" y="0"/>
            <a:chExt cx="2523109" cy="692388"/>
          </a:xfrm>
        </p:grpSpPr>
        <p:sp>
          <p:nvSpPr>
            <p:cNvPr id="57" name="Rectangle 56">
              <a:extLst>
                <a:ext uri="{FF2B5EF4-FFF2-40B4-BE49-F238E27FC236}">
                  <a16:creationId xmlns:a16="http://schemas.microsoft.com/office/drawing/2014/main" id="{63B1D135-D59B-4F35-A57C-45B827C744F5}"/>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1200"/>
                </a:spcAft>
                <a:defRPr b="1"/>
              </a:pPr>
              <a:r>
                <a:rPr lang="en-US" sz="1200" b="1">
                  <a:gradFill>
                    <a:gsLst>
                      <a:gs pos="2917">
                        <a:schemeClr val="tx1"/>
                      </a:gs>
                      <a:gs pos="30000">
                        <a:schemeClr val="tx1"/>
                      </a:gs>
                    </a:gsLst>
                    <a:lin ang="5400000" scaled="0"/>
                  </a:gradFill>
                  <a:latin typeface="+mj-lt"/>
                </a:rPr>
                <a:t>Identify </a:t>
              </a:r>
              <a:br>
                <a:rPr lang="en-US" sz="1200" b="1">
                  <a:gradFill>
                    <a:gsLst>
                      <a:gs pos="2917">
                        <a:schemeClr val="tx1"/>
                      </a:gs>
                      <a:gs pos="30000">
                        <a:schemeClr val="tx1"/>
                      </a:gs>
                    </a:gsLst>
                    <a:lin ang="5400000" scaled="0"/>
                  </a:gradFill>
                  <a:latin typeface="+mj-lt"/>
                </a:rPr>
              </a:br>
              <a:r>
                <a:rPr lang="en-US" sz="1200" b="1">
                  <a:gradFill>
                    <a:gsLst>
                      <a:gs pos="2917">
                        <a:schemeClr val="tx1"/>
                      </a:gs>
                      <a:gs pos="30000">
                        <a:schemeClr val="tx1"/>
                      </a:gs>
                    </a:gsLst>
                    <a:lin ang="5400000" scaled="0"/>
                  </a:gradFill>
                  <a:latin typeface="+mj-lt"/>
                </a:rPr>
                <a:t>valuable content</a:t>
              </a:r>
            </a:p>
          </p:txBody>
        </p:sp>
        <p:grpSp>
          <p:nvGrpSpPr>
            <p:cNvPr id="58" name="Group 57">
              <a:extLst>
                <a:ext uri="{FF2B5EF4-FFF2-40B4-BE49-F238E27FC236}">
                  <a16:creationId xmlns:a16="http://schemas.microsoft.com/office/drawing/2014/main" id="{3A56757B-6DAF-47C6-B7C8-CB70C0D0861F}"/>
                </a:ext>
              </a:extLst>
            </p:cNvPr>
            <p:cNvGrpSpPr/>
            <p:nvPr/>
          </p:nvGrpSpPr>
          <p:grpSpPr>
            <a:xfrm>
              <a:off x="9668891" y="0"/>
              <a:ext cx="2523109" cy="692388"/>
              <a:chOff x="9401175" y="0"/>
              <a:chExt cx="2790825" cy="692388"/>
            </a:xfrm>
          </p:grpSpPr>
          <p:sp>
            <p:nvSpPr>
              <p:cNvPr id="64" name="Rectangle 63">
                <a:extLst>
                  <a:ext uri="{FF2B5EF4-FFF2-40B4-BE49-F238E27FC236}">
                    <a16:creationId xmlns:a16="http://schemas.microsoft.com/office/drawing/2014/main" id="{F75CF37D-DBD1-49E9-8A85-26B7E0008044}"/>
                  </a:ext>
                </a:extLst>
              </p:cNvPr>
              <p:cNvSpPr/>
              <p:nvPr/>
            </p:nvSpPr>
            <p:spPr bwMode="auto">
              <a:xfrm>
                <a:off x="9401175" y="0"/>
                <a:ext cx="2790825"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a:extLst>
                  <a:ext uri="{FF2B5EF4-FFF2-40B4-BE49-F238E27FC236}">
                    <a16:creationId xmlns:a16="http://schemas.microsoft.com/office/drawing/2014/main" id="{A692D494-D824-404A-A34C-1E147B26AB14}"/>
                  </a:ext>
                </a:extLst>
              </p:cNvPr>
              <p:cNvSpPr/>
              <p:nvPr/>
            </p:nvSpPr>
            <p:spPr bwMode="auto">
              <a:xfrm>
                <a:off x="9401175" y="674100"/>
                <a:ext cx="2790825" cy="182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59" name="Group 58">
              <a:extLst>
                <a:ext uri="{FF2B5EF4-FFF2-40B4-BE49-F238E27FC236}">
                  <a16:creationId xmlns:a16="http://schemas.microsoft.com/office/drawing/2014/main" id="{E2AE491C-0E6F-42ED-8417-27A241E76DF5}"/>
                </a:ext>
              </a:extLst>
            </p:cNvPr>
            <p:cNvGrpSpPr>
              <a:grpSpLocks noChangeAspect="1"/>
            </p:cNvGrpSpPr>
            <p:nvPr/>
          </p:nvGrpSpPr>
          <p:grpSpPr>
            <a:xfrm>
              <a:off x="9738034" y="207920"/>
              <a:ext cx="478702" cy="374904"/>
              <a:chOff x="4024793" y="2015132"/>
              <a:chExt cx="1399738" cy="1096229"/>
            </a:xfrm>
          </p:grpSpPr>
          <p:sp>
            <p:nvSpPr>
              <p:cNvPr id="61" name="magnify" title="Icon of a magnifying glass">
                <a:extLst>
                  <a:ext uri="{FF2B5EF4-FFF2-40B4-BE49-F238E27FC236}">
                    <a16:creationId xmlns:a16="http://schemas.microsoft.com/office/drawing/2014/main" id="{9F16E482-1690-4019-9150-99B67E787B13}"/>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check 3">
                <a:extLst>
                  <a:ext uri="{FF2B5EF4-FFF2-40B4-BE49-F238E27FC236}">
                    <a16:creationId xmlns:a16="http://schemas.microsoft.com/office/drawing/2014/main" id="{D37C9977-0A32-4275-8C86-87D1F915B7EB}"/>
                  </a:ext>
                  <a:ext uri="{C183D7F6-B498-43B3-948B-1728B52AA6E4}">
                    <adec:decorative xmlns:adec="http://schemas.microsoft.com/office/drawing/2017/decorative" val="1"/>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30054760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43544" y="401409"/>
            <a:ext cx="9454480" cy="402674"/>
          </a:xfrm>
        </p:spPr>
        <p:txBody>
          <a:bodyPr/>
          <a:lstStyle/>
          <a:p>
            <a:r>
              <a:rPr lang="en-US" sz="3600" spc="-50">
                <a:solidFill>
                  <a:srgbClr val="243A5E"/>
                </a:solidFill>
              </a:rPr>
              <a:t>Container and file classification</a:t>
            </a:r>
          </a:p>
        </p:txBody>
      </p:sp>
      <p:sp>
        <p:nvSpPr>
          <p:cNvPr id="17" name="TextBox 16">
            <a:extLst>
              <a:ext uri="{FF2B5EF4-FFF2-40B4-BE49-F238E27FC236}">
                <a16:creationId xmlns:a16="http://schemas.microsoft.com/office/drawing/2014/main" id="{E0CA1E1A-52C0-4FA8-B717-FF976F729D54}"/>
              </a:ext>
            </a:extLst>
          </p:cNvPr>
          <p:cNvSpPr txBox="1"/>
          <p:nvPr/>
        </p:nvSpPr>
        <p:spPr>
          <a:xfrm>
            <a:off x="266505" y="2387102"/>
            <a:ext cx="11653523" cy="1146053"/>
          </a:xfrm>
          <a:prstGeom prst="rect">
            <a:avLst/>
          </a:prstGeom>
          <a:solidFill>
            <a:schemeClr val="bg2"/>
          </a:solidFill>
        </p:spPr>
        <p:txBody>
          <a:bodyPr wrap="square" lIns="1792850" tIns="143388" rIns="179235" bIns="143388" rtlCol="0" anchor="ctr" anchorCtr="0">
            <a:noAutofit/>
          </a:bodyPr>
          <a:lstStyle/>
          <a:p>
            <a:pPr defTabSz="896155"/>
            <a:r>
              <a:rPr lang="en-US" sz="2353" b="1">
                <a:solidFill>
                  <a:srgbClr val="000000"/>
                </a:solidFill>
                <a:latin typeface="Segoe UI"/>
              </a:rPr>
              <a:t>Confidential</a:t>
            </a:r>
            <a:endParaRPr lang="en-US" sz="1961" b="1">
              <a:solidFill>
                <a:srgbClr val="000000"/>
              </a:solidFill>
              <a:latin typeface="Segoe UI"/>
            </a:endParaRPr>
          </a:p>
          <a:p>
            <a:pPr defTabSz="896155"/>
            <a:r>
              <a:rPr lang="en-US" sz="1961" kern="0">
                <a:solidFill>
                  <a:srgbClr val="2F2F2F"/>
                </a:solidFill>
                <a:latin typeface="Segoe UI"/>
              </a:rPr>
              <a:t>Crucial to achieving our goals. Limited distribution—on a need-to-know basis.</a:t>
            </a:r>
          </a:p>
        </p:txBody>
      </p:sp>
      <p:sp>
        <p:nvSpPr>
          <p:cNvPr id="28" name="TextBox 27">
            <a:extLst>
              <a:ext uri="{FF2B5EF4-FFF2-40B4-BE49-F238E27FC236}">
                <a16:creationId xmlns:a16="http://schemas.microsoft.com/office/drawing/2014/main" id="{39B7179B-42B3-41BB-8B2A-266C463085B6}"/>
              </a:ext>
            </a:extLst>
          </p:cNvPr>
          <p:cNvSpPr txBox="1"/>
          <p:nvPr/>
        </p:nvSpPr>
        <p:spPr>
          <a:xfrm>
            <a:off x="266505" y="1215006"/>
            <a:ext cx="11653523" cy="1146053"/>
          </a:xfrm>
          <a:prstGeom prst="rect">
            <a:avLst/>
          </a:prstGeom>
          <a:solidFill>
            <a:schemeClr val="bg2"/>
          </a:solidFill>
        </p:spPr>
        <p:txBody>
          <a:bodyPr wrap="square" lIns="1792850" tIns="143388" rIns="179235" bIns="143388" rtlCol="0" anchor="ctr" anchorCtr="0">
            <a:noAutofit/>
          </a:bodyPr>
          <a:lstStyle/>
          <a:p>
            <a:pPr defTabSz="896155"/>
            <a:r>
              <a:rPr lang="en-US" sz="2353" b="1">
                <a:solidFill>
                  <a:srgbClr val="000000"/>
                </a:solidFill>
                <a:latin typeface="Segoe UI"/>
              </a:rPr>
              <a:t>Highly confidential </a:t>
            </a:r>
          </a:p>
          <a:p>
            <a:pPr defTabSz="896155"/>
            <a:r>
              <a:rPr lang="en-US" sz="1961" kern="0">
                <a:solidFill>
                  <a:srgbClr val="2F2F2F"/>
                </a:solidFill>
                <a:latin typeface="Segoe UI"/>
              </a:rPr>
              <a:t>The most critical data for Microsoft. Share it only with named recipients.</a:t>
            </a:r>
            <a:endParaRPr lang="en-US" sz="1961" kern="0">
              <a:solidFill>
                <a:srgbClr val="2F2F2F"/>
              </a:solidFill>
              <a:latin typeface="Segoe UI"/>
              <a:cs typeface="Segoe UI"/>
            </a:endParaRPr>
          </a:p>
        </p:txBody>
      </p:sp>
      <p:sp>
        <p:nvSpPr>
          <p:cNvPr id="29" name="TextBox 28">
            <a:extLst>
              <a:ext uri="{FF2B5EF4-FFF2-40B4-BE49-F238E27FC236}">
                <a16:creationId xmlns:a16="http://schemas.microsoft.com/office/drawing/2014/main" id="{7E9A4C93-3721-4C16-B669-001BC1C53ECC}"/>
              </a:ext>
            </a:extLst>
          </p:cNvPr>
          <p:cNvSpPr txBox="1"/>
          <p:nvPr/>
        </p:nvSpPr>
        <p:spPr>
          <a:xfrm>
            <a:off x="266505" y="3738554"/>
            <a:ext cx="11653523" cy="1146053"/>
          </a:xfrm>
          <a:prstGeom prst="rect">
            <a:avLst/>
          </a:prstGeom>
          <a:solidFill>
            <a:schemeClr val="bg2"/>
          </a:solidFill>
        </p:spPr>
        <p:txBody>
          <a:bodyPr wrap="square" lIns="1792850" tIns="143388" rIns="179235" bIns="143388" rtlCol="0" anchor="ctr" anchorCtr="0">
            <a:noAutofit/>
          </a:bodyPr>
          <a:lstStyle/>
          <a:p>
            <a:pPr defTabSz="896155"/>
            <a:r>
              <a:rPr lang="en-US" sz="2353" b="1">
                <a:solidFill>
                  <a:srgbClr val="000000"/>
                </a:solidFill>
                <a:latin typeface="Segoe UI"/>
              </a:rPr>
              <a:t>General</a:t>
            </a:r>
            <a:r>
              <a:rPr lang="en-US" sz="1961">
                <a:solidFill>
                  <a:srgbClr val="000000"/>
                </a:solidFill>
                <a:latin typeface="Segoe UI"/>
              </a:rPr>
              <a:t> </a:t>
            </a:r>
          </a:p>
          <a:p>
            <a:pPr defTabSz="896155"/>
            <a:r>
              <a:rPr lang="en-US" sz="1961" kern="0">
                <a:solidFill>
                  <a:srgbClr val="2F2F2F"/>
                </a:solidFill>
                <a:latin typeface="Segoe UI"/>
              </a:rPr>
              <a:t>Daily work product used and shared throughout Microsoft, like personal settings and postal codes. Share it throughout Microsoft internally.</a:t>
            </a:r>
            <a:endParaRPr lang="en-US" sz="1961" kern="0">
              <a:solidFill>
                <a:srgbClr val="2F2F2F"/>
              </a:solidFill>
              <a:latin typeface="Segoe UI"/>
              <a:cs typeface="Segoe UI"/>
            </a:endParaRPr>
          </a:p>
        </p:txBody>
      </p:sp>
      <p:sp>
        <p:nvSpPr>
          <p:cNvPr id="30" name="TextBox 29">
            <a:extLst>
              <a:ext uri="{FF2B5EF4-FFF2-40B4-BE49-F238E27FC236}">
                <a16:creationId xmlns:a16="http://schemas.microsoft.com/office/drawing/2014/main" id="{B584E8CB-94EF-43A8-B777-3393820C862B}"/>
              </a:ext>
            </a:extLst>
          </p:cNvPr>
          <p:cNvSpPr txBox="1"/>
          <p:nvPr/>
        </p:nvSpPr>
        <p:spPr>
          <a:xfrm>
            <a:off x="266505" y="5189083"/>
            <a:ext cx="11653523" cy="1146053"/>
          </a:xfrm>
          <a:prstGeom prst="rect">
            <a:avLst/>
          </a:prstGeom>
          <a:solidFill>
            <a:schemeClr val="bg2"/>
          </a:solidFill>
        </p:spPr>
        <p:txBody>
          <a:bodyPr wrap="square" lIns="1792850" tIns="143388" rIns="179235" bIns="143388" rtlCol="0" anchor="ctr" anchorCtr="0">
            <a:noAutofit/>
          </a:bodyPr>
          <a:lstStyle/>
          <a:p>
            <a:pPr defTabSz="896155"/>
            <a:r>
              <a:rPr lang="en-US" sz="2353" b="1">
                <a:solidFill>
                  <a:srgbClr val="000000"/>
                </a:solidFill>
                <a:latin typeface="Segoe UI"/>
              </a:rPr>
              <a:t>Public</a:t>
            </a:r>
            <a:r>
              <a:rPr lang="en-US" sz="1961" b="1">
                <a:solidFill>
                  <a:srgbClr val="000000"/>
                </a:solidFill>
                <a:latin typeface="Segoe UI"/>
              </a:rPr>
              <a:t> </a:t>
            </a:r>
          </a:p>
          <a:p>
            <a:pPr defTabSz="896155"/>
            <a:r>
              <a:rPr lang="en-US" sz="1961" kern="0">
                <a:solidFill>
                  <a:srgbClr val="2F2F2F"/>
                </a:solidFill>
                <a:latin typeface="Segoe UI"/>
              </a:rPr>
              <a:t>Public data is unrestricted data meant for public consumption, like publicly released source code and announced financials. Share it freely.</a:t>
            </a:r>
          </a:p>
        </p:txBody>
      </p:sp>
      <p:sp>
        <p:nvSpPr>
          <p:cNvPr id="31" name="safe">
            <a:extLst>
              <a:ext uri="{FF2B5EF4-FFF2-40B4-BE49-F238E27FC236}">
                <a16:creationId xmlns:a16="http://schemas.microsoft.com/office/drawing/2014/main" id="{486A76C3-412A-45EA-BFDB-6C8AC38F54EE}"/>
              </a:ext>
              <a:ext uri="{C183D7F6-B498-43B3-948B-1728B52AA6E4}">
                <adec:decorative xmlns:adec="http://schemas.microsoft.com/office/drawing/2017/decorative" val="1"/>
              </a:ext>
            </a:extLst>
          </p:cNvPr>
          <p:cNvSpPr>
            <a:spLocks noChangeAspect="1" noEditPoints="1"/>
          </p:cNvSpPr>
          <p:nvPr/>
        </p:nvSpPr>
        <p:spPr bwMode="auto">
          <a:xfrm>
            <a:off x="664735" y="1420636"/>
            <a:ext cx="725193" cy="768627"/>
          </a:xfrm>
          <a:custGeom>
            <a:avLst/>
            <a:gdLst>
              <a:gd name="T0" fmla="*/ 311 w 311"/>
              <a:gd name="T1" fmla="*/ 0 h 329"/>
              <a:gd name="T2" fmla="*/ 311 w 311"/>
              <a:gd name="T3" fmla="*/ 329 h 329"/>
              <a:gd name="T4" fmla="*/ 18 w 311"/>
              <a:gd name="T5" fmla="*/ 329 h 329"/>
              <a:gd name="T6" fmla="*/ 0 w 311"/>
              <a:gd name="T7" fmla="*/ 310 h 329"/>
              <a:gd name="T8" fmla="*/ 0 w 311"/>
              <a:gd name="T9" fmla="*/ 247 h 329"/>
              <a:gd name="T10" fmla="*/ 18 w 311"/>
              <a:gd name="T11" fmla="*/ 229 h 329"/>
              <a:gd name="T12" fmla="*/ 18 w 311"/>
              <a:gd name="T13" fmla="*/ 99 h 329"/>
              <a:gd name="T14" fmla="*/ 0 w 311"/>
              <a:gd name="T15" fmla="*/ 81 h 329"/>
              <a:gd name="T16" fmla="*/ 0 w 311"/>
              <a:gd name="T17" fmla="*/ 18 h 329"/>
              <a:gd name="T18" fmla="*/ 18 w 311"/>
              <a:gd name="T19" fmla="*/ 0 h 329"/>
              <a:gd name="T20" fmla="*/ 311 w 311"/>
              <a:gd name="T21" fmla="*/ 0 h 329"/>
              <a:gd name="T22" fmla="*/ 257 w 311"/>
              <a:gd name="T23" fmla="*/ 59 h 329"/>
              <a:gd name="T24" fmla="*/ 80 w 311"/>
              <a:gd name="T25" fmla="*/ 59 h 329"/>
              <a:gd name="T26" fmla="*/ 80 w 311"/>
              <a:gd name="T27" fmla="*/ 266 h 329"/>
              <a:gd name="T28" fmla="*/ 257 w 311"/>
              <a:gd name="T29" fmla="*/ 266 h 329"/>
              <a:gd name="T30" fmla="*/ 257 w 311"/>
              <a:gd name="T31" fmla="*/ 59 h 329"/>
              <a:gd name="T32" fmla="*/ 171 w 311"/>
              <a:gd name="T33" fmla="*/ 167 h 329"/>
              <a:gd name="T34" fmla="*/ 197 w 311"/>
              <a:gd name="T35" fmla="*/ 141 h 329"/>
              <a:gd name="T36" fmla="*/ 171 w 311"/>
              <a:gd name="T37" fmla="*/ 115 h 329"/>
              <a:gd name="T38" fmla="*/ 145 w 311"/>
              <a:gd name="T39" fmla="*/ 141 h 329"/>
              <a:gd name="T40" fmla="*/ 171 w 311"/>
              <a:gd name="T41" fmla="*/ 167 h 329"/>
              <a:gd name="T42" fmla="*/ 205 w 311"/>
              <a:gd name="T43" fmla="*/ 224 h 329"/>
              <a:gd name="T44" fmla="*/ 214 w 311"/>
              <a:gd name="T45" fmla="*/ 215 h 329"/>
              <a:gd name="T46" fmla="*/ 205 w 311"/>
              <a:gd name="T47" fmla="*/ 206 h 329"/>
              <a:gd name="T48" fmla="*/ 196 w 311"/>
              <a:gd name="T49" fmla="*/ 215 h 329"/>
              <a:gd name="T50" fmla="*/ 205 w 311"/>
              <a:gd name="T51" fmla="*/ 224 h 329"/>
              <a:gd name="T52" fmla="*/ 192 w 311"/>
              <a:gd name="T53" fmla="*/ 125 h 329"/>
              <a:gd name="T54" fmla="*/ 257 w 311"/>
              <a:gd name="T55" fmla="*/ 125 h 329"/>
              <a:gd name="T56" fmla="*/ 193 w 311"/>
              <a:gd name="T57" fmla="*/ 156 h 329"/>
              <a:gd name="T58" fmla="*/ 257 w 311"/>
              <a:gd name="T59" fmla="*/ 15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1" h="329">
                <a:moveTo>
                  <a:pt x="311" y="0"/>
                </a:moveTo>
                <a:cubicBezTo>
                  <a:pt x="311" y="329"/>
                  <a:pt x="311" y="329"/>
                  <a:pt x="311" y="329"/>
                </a:cubicBezTo>
                <a:cubicBezTo>
                  <a:pt x="18" y="329"/>
                  <a:pt x="18" y="329"/>
                  <a:pt x="18" y="329"/>
                </a:cubicBezTo>
                <a:cubicBezTo>
                  <a:pt x="18" y="319"/>
                  <a:pt x="10" y="310"/>
                  <a:pt x="0" y="310"/>
                </a:cubicBezTo>
                <a:cubicBezTo>
                  <a:pt x="0" y="247"/>
                  <a:pt x="0" y="247"/>
                  <a:pt x="0" y="247"/>
                </a:cubicBezTo>
                <a:cubicBezTo>
                  <a:pt x="10" y="247"/>
                  <a:pt x="18" y="239"/>
                  <a:pt x="18" y="229"/>
                </a:cubicBezTo>
                <a:cubicBezTo>
                  <a:pt x="18" y="99"/>
                  <a:pt x="18" y="99"/>
                  <a:pt x="18" y="99"/>
                </a:cubicBezTo>
                <a:cubicBezTo>
                  <a:pt x="18" y="89"/>
                  <a:pt x="10" y="81"/>
                  <a:pt x="0" y="81"/>
                </a:cubicBezTo>
                <a:cubicBezTo>
                  <a:pt x="0" y="18"/>
                  <a:pt x="0" y="18"/>
                  <a:pt x="0" y="18"/>
                </a:cubicBezTo>
                <a:cubicBezTo>
                  <a:pt x="10" y="18"/>
                  <a:pt x="18" y="10"/>
                  <a:pt x="18" y="0"/>
                </a:cubicBezTo>
                <a:lnTo>
                  <a:pt x="311" y="0"/>
                </a:lnTo>
                <a:close/>
                <a:moveTo>
                  <a:pt x="257" y="59"/>
                </a:moveTo>
                <a:cubicBezTo>
                  <a:pt x="80" y="59"/>
                  <a:pt x="80" y="59"/>
                  <a:pt x="80" y="59"/>
                </a:cubicBezTo>
                <a:cubicBezTo>
                  <a:pt x="80" y="266"/>
                  <a:pt x="80" y="266"/>
                  <a:pt x="80" y="266"/>
                </a:cubicBezTo>
                <a:cubicBezTo>
                  <a:pt x="257" y="266"/>
                  <a:pt x="257" y="266"/>
                  <a:pt x="257" y="266"/>
                </a:cubicBezTo>
                <a:lnTo>
                  <a:pt x="257" y="59"/>
                </a:lnTo>
                <a:close/>
                <a:moveTo>
                  <a:pt x="171" y="167"/>
                </a:moveTo>
                <a:cubicBezTo>
                  <a:pt x="186" y="167"/>
                  <a:pt x="197" y="156"/>
                  <a:pt x="197" y="141"/>
                </a:cubicBezTo>
                <a:cubicBezTo>
                  <a:pt x="197" y="126"/>
                  <a:pt x="186" y="115"/>
                  <a:pt x="171" y="115"/>
                </a:cubicBezTo>
                <a:cubicBezTo>
                  <a:pt x="156" y="115"/>
                  <a:pt x="145" y="126"/>
                  <a:pt x="145" y="141"/>
                </a:cubicBezTo>
                <a:cubicBezTo>
                  <a:pt x="145" y="156"/>
                  <a:pt x="156" y="167"/>
                  <a:pt x="171" y="167"/>
                </a:cubicBezTo>
                <a:close/>
                <a:moveTo>
                  <a:pt x="205" y="224"/>
                </a:moveTo>
                <a:cubicBezTo>
                  <a:pt x="209" y="224"/>
                  <a:pt x="214" y="220"/>
                  <a:pt x="214" y="215"/>
                </a:cubicBezTo>
                <a:cubicBezTo>
                  <a:pt x="214" y="210"/>
                  <a:pt x="209" y="206"/>
                  <a:pt x="205" y="206"/>
                </a:cubicBezTo>
                <a:cubicBezTo>
                  <a:pt x="200" y="206"/>
                  <a:pt x="196" y="210"/>
                  <a:pt x="196" y="215"/>
                </a:cubicBezTo>
                <a:cubicBezTo>
                  <a:pt x="196" y="220"/>
                  <a:pt x="200" y="224"/>
                  <a:pt x="205" y="224"/>
                </a:cubicBezTo>
                <a:close/>
                <a:moveTo>
                  <a:pt x="192" y="125"/>
                </a:moveTo>
                <a:cubicBezTo>
                  <a:pt x="257" y="125"/>
                  <a:pt x="257" y="125"/>
                  <a:pt x="257" y="125"/>
                </a:cubicBezTo>
                <a:moveTo>
                  <a:pt x="193" y="156"/>
                </a:moveTo>
                <a:cubicBezTo>
                  <a:pt x="257" y="156"/>
                  <a:pt x="257" y="156"/>
                  <a:pt x="257" y="156"/>
                </a:cubicBezTo>
              </a:path>
            </a:pathLst>
          </a:custGeom>
          <a:noFill/>
          <a:ln w="28575" cap="sq">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solidFill>
                <a:srgbClr val="2F2F2F"/>
              </a:solidFill>
              <a:latin typeface="Segoe UI"/>
            </a:endParaRPr>
          </a:p>
        </p:txBody>
      </p:sp>
      <p:grpSp>
        <p:nvGrpSpPr>
          <p:cNvPr id="32" name="Group 31">
            <a:extLst>
              <a:ext uri="{FF2B5EF4-FFF2-40B4-BE49-F238E27FC236}">
                <a16:creationId xmlns:a16="http://schemas.microsoft.com/office/drawing/2014/main" id="{636B9956-F1D4-4B3D-B167-A0540580499E}"/>
              </a:ext>
              <a:ext uri="{C183D7F6-B498-43B3-948B-1728B52AA6E4}">
                <adec:decorative xmlns:adec="http://schemas.microsoft.com/office/drawing/2017/decorative" val="1"/>
              </a:ext>
            </a:extLst>
          </p:cNvPr>
          <p:cNvGrpSpPr/>
          <p:nvPr/>
        </p:nvGrpSpPr>
        <p:grpSpPr>
          <a:xfrm>
            <a:off x="743269" y="3914562"/>
            <a:ext cx="568123" cy="794036"/>
            <a:chOff x="738935" y="4302580"/>
            <a:chExt cx="579515" cy="809958"/>
          </a:xfrm>
        </p:grpSpPr>
        <p:sp>
          <p:nvSpPr>
            <p:cNvPr id="33" name="key" title="Icon of a key">
              <a:extLst>
                <a:ext uri="{FF2B5EF4-FFF2-40B4-BE49-F238E27FC236}">
                  <a16:creationId xmlns:a16="http://schemas.microsoft.com/office/drawing/2014/main" id="{87BA11FA-A63D-4CFD-B388-CF5FEC20F22A}"/>
                </a:ext>
              </a:extLst>
            </p:cNvPr>
            <p:cNvSpPr>
              <a:spLocks noChangeAspect="1" noEditPoints="1"/>
            </p:cNvSpPr>
            <p:nvPr/>
          </p:nvSpPr>
          <p:spPr bwMode="auto">
            <a:xfrm>
              <a:off x="876772" y="4731231"/>
              <a:ext cx="303840" cy="302281"/>
            </a:xfrm>
            <a:custGeom>
              <a:avLst/>
              <a:gdLst>
                <a:gd name="T0" fmla="*/ 175 w 330"/>
                <a:gd name="T1" fmla="*/ 198 h 328"/>
                <a:gd name="T2" fmla="*/ 109 w 330"/>
                <a:gd name="T3" fmla="*/ 220 h 328"/>
                <a:gd name="T4" fmla="*/ 0 w 330"/>
                <a:gd name="T5" fmla="*/ 110 h 328"/>
                <a:gd name="T6" fmla="*/ 109 w 330"/>
                <a:gd name="T7" fmla="*/ 0 h 328"/>
                <a:gd name="T8" fmla="*/ 219 w 330"/>
                <a:gd name="T9" fmla="*/ 110 h 328"/>
                <a:gd name="T10" fmla="*/ 214 w 330"/>
                <a:gd name="T11" fmla="*/ 143 h 328"/>
                <a:gd name="T12" fmla="*/ 330 w 330"/>
                <a:gd name="T13" fmla="*/ 258 h 328"/>
                <a:gd name="T14" fmla="*/ 330 w 330"/>
                <a:gd name="T15" fmla="*/ 328 h 328"/>
                <a:gd name="T16" fmla="*/ 264 w 330"/>
                <a:gd name="T17" fmla="*/ 328 h 328"/>
                <a:gd name="T18" fmla="*/ 264 w 330"/>
                <a:gd name="T19" fmla="*/ 283 h 328"/>
                <a:gd name="T20" fmla="*/ 221 w 330"/>
                <a:gd name="T21" fmla="*/ 283 h 328"/>
                <a:gd name="T22" fmla="*/ 221 w 330"/>
                <a:gd name="T23" fmla="*/ 239 h 328"/>
                <a:gd name="T24" fmla="*/ 175 w 330"/>
                <a:gd name="T25" fmla="*/ 239 h 328"/>
                <a:gd name="T26" fmla="*/ 175 w 330"/>
                <a:gd name="T27" fmla="*/ 198 h 328"/>
                <a:gd name="T28" fmla="*/ 76 w 330"/>
                <a:gd name="T29" fmla="*/ 91 h 328"/>
                <a:gd name="T30" fmla="*/ 91 w 330"/>
                <a:gd name="T31" fmla="*/ 76 h 328"/>
                <a:gd name="T32" fmla="*/ 76 w 330"/>
                <a:gd name="T33" fmla="*/ 60 h 328"/>
                <a:gd name="T34" fmla="*/ 60 w 330"/>
                <a:gd name="T35" fmla="*/ 76 h 328"/>
                <a:gd name="T36" fmla="*/ 76 w 330"/>
                <a:gd name="T37" fmla="*/ 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175" y="198"/>
                  </a:moveTo>
                  <a:cubicBezTo>
                    <a:pt x="157" y="212"/>
                    <a:pt x="134" y="220"/>
                    <a:pt x="109" y="220"/>
                  </a:cubicBezTo>
                  <a:cubicBezTo>
                    <a:pt x="49" y="220"/>
                    <a:pt x="0" y="171"/>
                    <a:pt x="0" y="110"/>
                  </a:cubicBezTo>
                  <a:cubicBezTo>
                    <a:pt x="0" y="49"/>
                    <a:pt x="49" y="0"/>
                    <a:pt x="109" y="0"/>
                  </a:cubicBezTo>
                  <a:cubicBezTo>
                    <a:pt x="170" y="0"/>
                    <a:pt x="219" y="49"/>
                    <a:pt x="219" y="110"/>
                  </a:cubicBezTo>
                  <a:cubicBezTo>
                    <a:pt x="219" y="122"/>
                    <a:pt x="217" y="133"/>
                    <a:pt x="214" y="143"/>
                  </a:cubicBezTo>
                  <a:cubicBezTo>
                    <a:pt x="330" y="258"/>
                    <a:pt x="330" y="258"/>
                    <a:pt x="330" y="258"/>
                  </a:cubicBezTo>
                  <a:cubicBezTo>
                    <a:pt x="330" y="328"/>
                    <a:pt x="330" y="328"/>
                    <a:pt x="330" y="328"/>
                  </a:cubicBezTo>
                  <a:cubicBezTo>
                    <a:pt x="264" y="328"/>
                    <a:pt x="264" y="328"/>
                    <a:pt x="264" y="328"/>
                  </a:cubicBezTo>
                  <a:cubicBezTo>
                    <a:pt x="264" y="283"/>
                    <a:pt x="264" y="283"/>
                    <a:pt x="264" y="283"/>
                  </a:cubicBezTo>
                  <a:cubicBezTo>
                    <a:pt x="221" y="283"/>
                    <a:pt x="221" y="283"/>
                    <a:pt x="221" y="283"/>
                  </a:cubicBezTo>
                  <a:cubicBezTo>
                    <a:pt x="221" y="239"/>
                    <a:pt x="221" y="239"/>
                    <a:pt x="221" y="239"/>
                  </a:cubicBezTo>
                  <a:cubicBezTo>
                    <a:pt x="175" y="239"/>
                    <a:pt x="175" y="239"/>
                    <a:pt x="175" y="239"/>
                  </a:cubicBezTo>
                  <a:lnTo>
                    <a:pt x="175" y="198"/>
                  </a:lnTo>
                  <a:close/>
                  <a:moveTo>
                    <a:pt x="76" y="91"/>
                  </a:moveTo>
                  <a:cubicBezTo>
                    <a:pt x="84" y="91"/>
                    <a:pt x="91" y="84"/>
                    <a:pt x="91" y="76"/>
                  </a:cubicBezTo>
                  <a:cubicBezTo>
                    <a:pt x="91" y="67"/>
                    <a:pt x="84" y="60"/>
                    <a:pt x="76" y="60"/>
                  </a:cubicBezTo>
                  <a:cubicBezTo>
                    <a:pt x="67" y="60"/>
                    <a:pt x="60" y="67"/>
                    <a:pt x="60" y="76"/>
                  </a:cubicBezTo>
                  <a:cubicBezTo>
                    <a:pt x="60" y="84"/>
                    <a:pt x="67" y="91"/>
                    <a:pt x="76" y="91"/>
                  </a:cubicBezTo>
                  <a:close/>
                </a:path>
              </a:pathLst>
            </a:custGeom>
            <a:noFill/>
            <a:ln w="28575"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solidFill>
                  <a:srgbClr val="2F2F2F"/>
                </a:solidFill>
                <a:latin typeface="Segoe UI"/>
              </a:endParaRPr>
            </a:p>
          </p:txBody>
        </p:sp>
        <p:sp>
          <p:nvSpPr>
            <p:cNvPr id="34" name="Lock_2" title="Icon of an unlocked padlock">
              <a:extLst>
                <a:ext uri="{FF2B5EF4-FFF2-40B4-BE49-F238E27FC236}">
                  <a16:creationId xmlns:a16="http://schemas.microsoft.com/office/drawing/2014/main" id="{D69B61C8-24F8-41EF-9268-33F1A24DC5D0}"/>
                </a:ext>
              </a:extLst>
            </p:cNvPr>
            <p:cNvSpPr>
              <a:spLocks noChangeAspect="1" noEditPoints="1"/>
            </p:cNvSpPr>
            <p:nvPr/>
          </p:nvSpPr>
          <p:spPr bwMode="auto">
            <a:xfrm>
              <a:off x="738935" y="4302580"/>
              <a:ext cx="579515" cy="809958"/>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path>
              </a:pathLst>
            </a:custGeom>
            <a:noFill/>
            <a:ln w="28575"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gradFill>
                  <a:gsLst>
                    <a:gs pos="0">
                      <a:srgbClr val="505050"/>
                    </a:gs>
                    <a:gs pos="100000">
                      <a:srgbClr val="505050"/>
                    </a:gs>
                  </a:gsLst>
                </a:gradFill>
                <a:latin typeface="Segoe UI"/>
              </a:endParaRPr>
            </a:p>
          </p:txBody>
        </p:sp>
      </p:grpSp>
      <p:grpSp>
        <p:nvGrpSpPr>
          <p:cNvPr id="35" name="Group 34">
            <a:extLst>
              <a:ext uri="{FF2B5EF4-FFF2-40B4-BE49-F238E27FC236}">
                <a16:creationId xmlns:a16="http://schemas.microsoft.com/office/drawing/2014/main" id="{FF955EE5-4800-45BF-9C38-7EDC1D6EDE69}"/>
              </a:ext>
              <a:ext uri="{C183D7F6-B498-43B3-948B-1728B52AA6E4}">
                <adec:decorative xmlns:adec="http://schemas.microsoft.com/office/drawing/2017/decorative" val="1"/>
              </a:ext>
            </a:extLst>
          </p:cNvPr>
          <p:cNvGrpSpPr/>
          <p:nvPr/>
        </p:nvGrpSpPr>
        <p:grpSpPr>
          <a:xfrm>
            <a:off x="749813" y="2592501"/>
            <a:ext cx="568123" cy="794036"/>
            <a:chOff x="720109" y="2930980"/>
            <a:chExt cx="579515" cy="809958"/>
          </a:xfrm>
        </p:grpSpPr>
        <p:sp>
          <p:nvSpPr>
            <p:cNvPr id="36" name="Lock" title="Icon of a padlock">
              <a:extLst>
                <a:ext uri="{FF2B5EF4-FFF2-40B4-BE49-F238E27FC236}">
                  <a16:creationId xmlns:a16="http://schemas.microsoft.com/office/drawing/2014/main" id="{FC488283-B1A2-4CBB-9E3F-C0850C80324C}"/>
                </a:ext>
              </a:extLst>
            </p:cNvPr>
            <p:cNvSpPr>
              <a:spLocks noChangeAspect="1" noEditPoints="1"/>
            </p:cNvSpPr>
            <p:nvPr/>
          </p:nvSpPr>
          <p:spPr bwMode="auto">
            <a:xfrm>
              <a:off x="720109" y="2930980"/>
              <a:ext cx="579515" cy="809958"/>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28575" cap="sq">
              <a:solidFill>
                <a:srgbClr val="FCB71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solidFill>
                  <a:srgbClr val="2F2F2F"/>
                </a:solidFill>
                <a:latin typeface="Segoe UI"/>
              </a:endParaRPr>
            </a:p>
          </p:txBody>
        </p:sp>
        <p:sp>
          <p:nvSpPr>
            <p:cNvPr id="37" name="Fingerprint_E928" title="Icon of a fingerprint">
              <a:extLst>
                <a:ext uri="{FF2B5EF4-FFF2-40B4-BE49-F238E27FC236}">
                  <a16:creationId xmlns:a16="http://schemas.microsoft.com/office/drawing/2014/main" id="{C167CED8-142B-4A4B-92B1-E426E94E6D39}"/>
                </a:ext>
              </a:extLst>
            </p:cNvPr>
            <p:cNvSpPr>
              <a:spLocks noChangeAspect="1" noEditPoints="1"/>
            </p:cNvSpPr>
            <p:nvPr/>
          </p:nvSpPr>
          <p:spPr bwMode="auto">
            <a:xfrm>
              <a:off x="916984" y="3399309"/>
              <a:ext cx="185765" cy="249819"/>
            </a:xfrm>
            <a:custGeom>
              <a:avLst/>
              <a:gdLst>
                <a:gd name="T0" fmla="*/ 1116 w 2414"/>
                <a:gd name="T1" fmla="*/ 1998 h 3246"/>
                <a:gd name="T2" fmla="*/ 117 w 2414"/>
                <a:gd name="T3" fmla="*/ 2996 h 3246"/>
                <a:gd name="T4" fmla="*/ 2115 w 2414"/>
                <a:gd name="T5" fmla="*/ 250 h 3246"/>
                <a:gd name="T6" fmla="*/ 1116 w 2414"/>
                <a:gd name="T7" fmla="*/ 0 h 3246"/>
                <a:gd name="T8" fmla="*/ 117 w 2414"/>
                <a:gd name="T9" fmla="*/ 250 h 3246"/>
                <a:gd name="T10" fmla="*/ 2414 w 2414"/>
                <a:gd name="T11" fmla="*/ 1248 h 3246"/>
                <a:gd name="T12" fmla="*/ 1116 w 2414"/>
                <a:gd name="T13" fmla="*/ 499 h 3246"/>
                <a:gd name="T14" fmla="*/ 0 w 2414"/>
                <a:gd name="T15" fmla="*/ 999 h 3246"/>
                <a:gd name="T16" fmla="*/ 1677 w 2414"/>
                <a:gd name="T17" fmla="*/ 3246 h 3246"/>
                <a:gd name="T18" fmla="*/ 2115 w 2414"/>
                <a:gd name="T19" fmla="*/ 1998 h 3246"/>
                <a:gd name="T20" fmla="*/ 1116 w 2414"/>
                <a:gd name="T21" fmla="*/ 999 h 3246"/>
                <a:gd name="T22" fmla="*/ 117 w 2414"/>
                <a:gd name="T23" fmla="*/ 1998 h 3246"/>
                <a:gd name="T24" fmla="*/ 946 w 2414"/>
                <a:gd name="T25" fmla="*/ 3246 h 3246"/>
                <a:gd name="T26" fmla="*/ 1616 w 2414"/>
                <a:gd name="T27" fmla="*/ 1998 h 3246"/>
                <a:gd name="T28" fmla="*/ 1116 w 2414"/>
                <a:gd name="T29" fmla="*/ 1498 h 3246"/>
                <a:gd name="T30" fmla="*/ 617 w 2414"/>
                <a:gd name="T31" fmla="*/ 1998 h 3246"/>
                <a:gd name="T32" fmla="*/ 117 w 2414"/>
                <a:gd name="T33" fmla="*/ 2497 h 3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4" h="3246">
                  <a:moveTo>
                    <a:pt x="1116" y="1998"/>
                  </a:moveTo>
                  <a:cubicBezTo>
                    <a:pt x="1116" y="2550"/>
                    <a:pt x="669" y="2996"/>
                    <a:pt x="117" y="2996"/>
                  </a:cubicBezTo>
                  <a:moveTo>
                    <a:pt x="2115" y="250"/>
                  </a:moveTo>
                  <a:cubicBezTo>
                    <a:pt x="1819" y="91"/>
                    <a:pt x="1479" y="0"/>
                    <a:pt x="1116" y="0"/>
                  </a:cubicBezTo>
                  <a:cubicBezTo>
                    <a:pt x="754" y="0"/>
                    <a:pt x="413" y="91"/>
                    <a:pt x="117" y="250"/>
                  </a:cubicBezTo>
                  <a:moveTo>
                    <a:pt x="2414" y="1248"/>
                  </a:moveTo>
                  <a:cubicBezTo>
                    <a:pt x="2155" y="801"/>
                    <a:pt x="1671" y="499"/>
                    <a:pt x="1116" y="499"/>
                  </a:cubicBezTo>
                  <a:cubicBezTo>
                    <a:pt x="673" y="499"/>
                    <a:pt x="274" y="692"/>
                    <a:pt x="0" y="999"/>
                  </a:cubicBezTo>
                  <a:moveTo>
                    <a:pt x="1677" y="3246"/>
                  </a:moveTo>
                  <a:cubicBezTo>
                    <a:pt x="1951" y="2904"/>
                    <a:pt x="2115" y="2470"/>
                    <a:pt x="2115" y="1998"/>
                  </a:cubicBezTo>
                  <a:cubicBezTo>
                    <a:pt x="2115" y="1446"/>
                    <a:pt x="1668" y="999"/>
                    <a:pt x="1116" y="999"/>
                  </a:cubicBezTo>
                  <a:cubicBezTo>
                    <a:pt x="565" y="999"/>
                    <a:pt x="117" y="1446"/>
                    <a:pt x="117" y="1998"/>
                  </a:cubicBezTo>
                  <a:moveTo>
                    <a:pt x="946" y="3246"/>
                  </a:moveTo>
                  <a:cubicBezTo>
                    <a:pt x="1350" y="2978"/>
                    <a:pt x="1616" y="2519"/>
                    <a:pt x="1616" y="1998"/>
                  </a:cubicBezTo>
                  <a:cubicBezTo>
                    <a:pt x="1616" y="1722"/>
                    <a:pt x="1392" y="1498"/>
                    <a:pt x="1116" y="1498"/>
                  </a:cubicBezTo>
                  <a:cubicBezTo>
                    <a:pt x="840" y="1498"/>
                    <a:pt x="617" y="1722"/>
                    <a:pt x="617" y="1998"/>
                  </a:cubicBezTo>
                  <a:cubicBezTo>
                    <a:pt x="617" y="2274"/>
                    <a:pt x="393" y="2497"/>
                    <a:pt x="117" y="2497"/>
                  </a:cubicBezTo>
                </a:path>
              </a:pathLst>
            </a:custGeom>
            <a:noFill/>
            <a:ln w="28575" cap="sq">
              <a:solidFill>
                <a:srgbClr val="FCB71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gradFill>
                  <a:gsLst>
                    <a:gs pos="0">
                      <a:srgbClr val="505050"/>
                    </a:gs>
                    <a:gs pos="100000">
                      <a:srgbClr val="505050"/>
                    </a:gs>
                  </a:gsLst>
                </a:gradFill>
                <a:latin typeface="Segoe UI"/>
              </a:endParaRPr>
            </a:p>
          </p:txBody>
        </p:sp>
      </p:grpSp>
      <p:sp>
        <p:nvSpPr>
          <p:cNvPr id="38" name="globe_4">
            <a:extLst>
              <a:ext uri="{FF2B5EF4-FFF2-40B4-BE49-F238E27FC236}">
                <a16:creationId xmlns:a16="http://schemas.microsoft.com/office/drawing/2014/main" id="{F6EC768B-A7F8-4EA9-B529-2ADEF0AB3E05}"/>
              </a:ext>
              <a:ext uri="{C183D7F6-B498-43B3-948B-1728B52AA6E4}">
                <adec:decorative xmlns:adec="http://schemas.microsoft.com/office/drawing/2017/decorative" val="1"/>
              </a:ext>
            </a:extLst>
          </p:cNvPr>
          <p:cNvSpPr>
            <a:spLocks noChangeAspect="1" noEditPoints="1"/>
          </p:cNvSpPr>
          <p:nvPr/>
        </p:nvSpPr>
        <p:spPr bwMode="auto">
          <a:xfrm>
            <a:off x="679138" y="5412733"/>
            <a:ext cx="696382" cy="698753"/>
          </a:xfrm>
          <a:custGeom>
            <a:avLst/>
            <a:gdLst>
              <a:gd name="T0" fmla="*/ 0 w 332"/>
              <a:gd name="T1" fmla="*/ 167 h 333"/>
              <a:gd name="T2" fmla="*/ 36 w 332"/>
              <a:gd name="T3" fmla="*/ 63 h 333"/>
              <a:gd name="T4" fmla="*/ 166 w 332"/>
              <a:gd name="T5" fmla="*/ 0 h 333"/>
              <a:gd name="T6" fmla="*/ 332 w 332"/>
              <a:gd name="T7" fmla="*/ 167 h 333"/>
              <a:gd name="T8" fmla="*/ 166 w 332"/>
              <a:gd name="T9" fmla="*/ 333 h 333"/>
              <a:gd name="T10" fmla="*/ 0 w 332"/>
              <a:gd name="T11" fmla="*/ 167 h 333"/>
              <a:gd name="T12" fmla="*/ 89 w 332"/>
              <a:gd name="T13" fmla="*/ 314 h 333"/>
              <a:gd name="T14" fmla="*/ 102 w 332"/>
              <a:gd name="T15" fmla="*/ 299 h 333"/>
              <a:gd name="T16" fmla="*/ 98 w 332"/>
              <a:gd name="T17" fmla="*/ 272 h 333"/>
              <a:gd name="T18" fmla="*/ 72 w 332"/>
              <a:gd name="T19" fmla="*/ 255 h 333"/>
              <a:gd name="T20" fmla="*/ 42 w 332"/>
              <a:gd name="T21" fmla="*/ 246 h 333"/>
              <a:gd name="T22" fmla="*/ 21 w 332"/>
              <a:gd name="T23" fmla="*/ 217 h 333"/>
              <a:gd name="T24" fmla="*/ 38 w 332"/>
              <a:gd name="T25" fmla="*/ 168 h 333"/>
              <a:gd name="T26" fmla="*/ 58 w 332"/>
              <a:gd name="T27" fmla="*/ 167 h 333"/>
              <a:gd name="T28" fmla="*/ 80 w 332"/>
              <a:gd name="T29" fmla="*/ 193 h 333"/>
              <a:gd name="T30" fmla="*/ 102 w 332"/>
              <a:gd name="T31" fmla="*/ 182 h 333"/>
              <a:gd name="T32" fmla="*/ 93 w 332"/>
              <a:gd name="T33" fmla="*/ 156 h 333"/>
              <a:gd name="T34" fmla="*/ 101 w 332"/>
              <a:gd name="T35" fmla="*/ 124 h 333"/>
              <a:gd name="T36" fmla="*/ 145 w 332"/>
              <a:gd name="T37" fmla="*/ 80 h 333"/>
              <a:gd name="T38" fmla="*/ 119 w 332"/>
              <a:gd name="T39" fmla="*/ 47 h 333"/>
              <a:gd name="T40" fmla="*/ 101 w 332"/>
              <a:gd name="T41" fmla="*/ 68 h 333"/>
              <a:gd name="T42" fmla="*/ 32 w 332"/>
              <a:gd name="T43" fmla="*/ 68 h 333"/>
              <a:gd name="T44" fmla="*/ 251 w 332"/>
              <a:gd name="T45" fmla="*/ 24 h 333"/>
              <a:gd name="T46" fmla="*/ 187 w 332"/>
              <a:gd name="T47" fmla="*/ 56 h 333"/>
              <a:gd name="T48" fmla="*/ 201 w 332"/>
              <a:gd name="T49" fmla="*/ 92 h 333"/>
              <a:gd name="T50" fmla="*/ 235 w 332"/>
              <a:gd name="T51" fmla="*/ 92 h 333"/>
              <a:gd name="T52" fmla="*/ 219 w 332"/>
              <a:gd name="T53" fmla="*/ 115 h 333"/>
              <a:gd name="T54" fmla="*/ 187 w 332"/>
              <a:gd name="T55" fmla="*/ 130 h 333"/>
              <a:gd name="T56" fmla="*/ 161 w 332"/>
              <a:gd name="T57" fmla="*/ 168 h 333"/>
              <a:gd name="T58" fmla="*/ 169 w 332"/>
              <a:gd name="T59" fmla="*/ 204 h 333"/>
              <a:gd name="T60" fmla="*/ 206 w 332"/>
              <a:gd name="T61" fmla="*/ 225 h 333"/>
              <a:gd name="T62" fmla="*/ 218 w 332"/>
              <a:gd name="T63" fmla="*/ 212 h 333"/>
              <a:gd name="T64" fmla="*/ 229 w 332"/>
              <a:gd name="T65" fmla="*/ 244 h 333"/>
              <a:gd name="T66" fmla="*/ 217 w 332"/>
              <a:gd name="T67" fmla="*/ 289 h 333"/>
              <a:gd name="T68" fmla="*/ 245 w 332"/>
              <a:gd name="T69" fmla="*/ 276 h 333"/>
              <a:gd name="T70" fmla="*/ 259 w 332"/>
              <a:gd name="T71" fmla="*/ 256 h 333"/>
              <a:gd name="T72" fmla="*/ 259 w 332"/>
              <a:gd name="T73" fmla="*/ 168 h 333"/>
              <a:gd name="T74" fmla="*/ 239 w 332"/>
              <a:gd name="T75" fmla="*/ 137 h 333"/>
              <a:gd name="T76" fmla="*/ 259 w 332"/>
              <a:gd name="T77" fmla="*/ 124 h 333"/>
              <a:gd name="T78" fmla="*/ 284 w 332"/>
              <a:gd name="T79" fmla="*/ 137 h 333"/>
              <a:gd name="T80" fmla="*/ 306 w 332"/>
              <a:gd name="T81" fmla="*/ 170 h 333"/>
              <a:gd name="T82" fmla="*/ 306 w 332"/>
              <a:gd name="T83" fmla="*/ 186 h 333"/>
              <a:gd name="T84" fmla="*/ 332 w 332"/>
              <a:gd name="T85" fmla="*/ 18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 h="333">
                <a:moveTo>
                  <a:pt x="0" y="167"/>
                </a:moveTo>
                <a:cubicBezTo>
                  <a:pt x="0" y="128"/>
                  <a:pt x="13" y="92"/>
                  <a:pt x="36" y="63"/>
                </a:cubicBezTo>
                <a:cubicBezTo>
                  <a:pt x="66" y="25"/>
                  <a:pt x="113" y="0"/>
                  <a:pt x="166" y="0"/>
                </a:cubicBezTo>
                <a:cubicBezTo>
                  <a:pt x="258" y="0"/>
                  <a:pt x="332" y="75"/>
                  <a:pt x="332" y="167"/>
                </a:cubicBezTo>
                <a:cubicBezTo>
                  <a:pt x="332" y="258"/>
                  <a:pt x="258" y="333"/>
                  <a:pt x="166" y="333"/>
                </a:cubicBezTo>
                <a:cubicBezTo>
                  <a:pt x="74" y="333"/>
                  <a:pt x="0" y="258"/>
                  <a:pt x="0" y="167"/>
                </a:cubicBezTo>
                <a:close/>
                <a:moveTo>
                  <a:pt x="89" y="314"/>
                </a:moveTo>
                <a:cubicBezTo>
                  <a:pt x="102" y="299"/>
                  <a:pt x="102" y="299"/>
                  <a:pt x="102" y="299"/>
                </a:cubicBezTo>
                <a:cubicBezTo>
                  <a:pt x="98" y="272"/>
                  <a:pt x="98" y="272"/>
                  <a:pt x="98" y="272"/>
                </a:cubicBezTo>
                <a:cubicBezTo>
                  <a:pt x="72" y="255"/>
                  <a:pt x="72" y="255"/>
                  <a:pt x="72" y="255"/>
                </a:cubicBezTo>
                <a:cubicBezTo>
                  <a:pt x="42" y="246"/>
                  <a:pt x="42" y="246"/>
                  <a:pt x="42" y="246"/>
                </a:cubicBezTo>
                <a:cubicBezTo>
                  <a:pt x="21" y="217"/>
                  <a:pt x="21" y="217"/>
                  <a:pt x="21" y="217"/>
                </a:cubicBezTo>
                <a:cubicBezTo>
                  <a:pt x="38" y="168"/>
                  <a:pt x="38" y="168"/>
                  <a:pt x="38" y="168"/>
                </a:cubicBezTo>
                <a:cubicBezTo>
                  <a:pt x="58" y="167"/>
                  <a:pt x="58" y="167"/>
                  <a:pt x="58" y="167"/>
                </a:cubicBezTo>
                <a:cubicBezTo>
                  <a:pt x="80" y="193"/>
                  <a:pt x="80" y="193"/>
                  <a:pt x="80" y="193"/>
                </a:cubicBezTo>
                <a:cubicBezTo>
                  <a:pt x="102" y="182"/>
                  <a:pt x="102" y="182"/>
                  <a:pt x="102" y="182"/>
                </a:cubicBezTo>
                <a:cubicBezTo>
                  <a:pt x="93" y="156"/>
                  <a:pt x="93" y="156"/>
                  <a:pt x="93" y="156"/>
                </a:cubicBezTo>
                <a:cubicBezTo>
                  <a:pt x="101" y="124"/>
                  <a:pt x="101" y="124"/>
                  <a:pt x="101" y="124"/>
                </a:cubicBezTo>
                <a:cubicBezTo>
                  <a:pt x="145" y="80"/>
                  <a:pt x="145" y="80"/>
                  <a:pt x="145" y="80"/>
                </a:cubicBezTo>
                <a:cubicBezTo>
                  <a:pt x="119" y="47"/>
                  <a:pt x="119" y="47"/>
                  <a:pt x="119" y="47"/>
                </a:cubicBezTo>
                <a:cubicBezTo>
                  <a:pt x="101" y="68"/>
                  <a:pt x="101" y="68"/>
                  <a:pt x="101" y="68"/>
                </a:cubicBezTo>
                <a:cubicBezTo>
                  <a:pt x="32" y="68"/>
                  <a:pt x="32" y="68"/>
                  <a:pt x="32" y="68"/>
                </a:cubicBezTo>
                <a:moveTo>
                  <a:pt x="251" y="24"/>
                </a:moveTo>
                <a:cubicBezTo>
                  <a:pt x="187" y="56"/>
                  <a:pt x="187" y="56"/>
                  <a:pt x="187" y="56"/>
                </a:cubicBezTo>
                <a:cubicBezTo>
                  <a:pt x="201" y="92"/>
                  <a:pt x="201" y="92"/>
                  <a:pt x="201" y="92"/>
                </a:cubicBezTo>
                <a:cubicBezTo>
                  <a:pt x="235" y="92"/>
                  <a:pt x="235" y="92"/>
                  <a:pt x="235" y="92"/>
                </a:cubicBezTo>
                <a:cubicBezTo>
                  <a:pt x="219" y="115"/>
                  <a:pt x="219" y="115"/>
                  <a:pt x="219" y="115"/>
                </a:cubicBezTo>
                <a:cubicBezTo>
                  <a:pt x="187" y="130"/>
                  <a:pt x="187" y="130"/>
                  <a:pt x="187" y="130"/>
                </a:cubicBezTo>
                <a:cubicBezTo>
                  <a:pt x="161" y="168"/>
                  <a:pt x="161" y="168"/>
                  <a:pt x="161" y="168"/>
                </a:cubicBezTo>
                <a:cubicBezTo>
                  <a:pt x="169" y="204"/>
                  <a:pt x="169" y="204"/>
                  <a:pt x="169" y="204"/>
                </a:cubicBezTo>
                <a:cubicBezTo>
                  <a:pt x="206" y="225"/>
                  <a:pt x="206" y="225"/>
                  <a:pt x="206" y="225"/>
                </a:cubicBezTo>
                <a:cubicBezTo>
                  <a:pt x="218" y="212"/>
                  <a:pt x="218" y="212"/>
                  <a:pt x="218" y="212"/>
                </a:cubicBezTo>
                <a:cubicBezTo>
                  <a:pt x="229" y="244"/>
                  <a:pt x="229" y="244"/>
                  <a:pt x="229" y="244"/>
                </a:cubicBezTo>
                <a:cubicBezTo>
                  <a:pt x="217" y="289"/>
                  <a:pt x="217" y="289"/>
                  <a:pt x="217" y="289"/>
                </a:cubicBezTo>
                <a:cubicBezTo>
                  <a:pt x="245" y="276"/>
                  <a:pt x="245" y="276"/>
                  <a:pt x="245" y="276"/>
                </a:cubicBezTo>
                <a:cubicBezTo>
                  <a:pt x="259" y="256"/>
                  <a:pt x="259" y="256"/>
                  <a:pt x="259" y="256"/>
                </a:cubicBezTo>
                <a:cubicBezTo>
                  <a:pt x="259" y="168"/>
                  <a:pt x="259" y="168"/>
                  <a:pt x="259" y="168"/>
                </a:cubicBezTo>
                <a:cubicBezTo>
                  <a:pt x="239" y="137"/>
                  <a:pt x="239" y="137"/>
                  <a:pt x="239" y="137"/>
                </a:cubicBezTo>
                <a:cubicBezTo>
                  <a:pt x="259" y="124"/>
                  <a:pt x="259" y="124"/>
                  <a:pt x="259" y="124"/>
                </a:cubicBezTo>
                <a:cubicBezTo>
                  <a:pt x="284" y="137"/>
                  <a:pt x="284" y="137"/>
                  <a:pt x="284" y="137"/>
                </a:cubicBezTo>
                <a:cubicBezTo>
                  <a:pt x="306" y="170"/>
                  <a:pt x="306" y="170"/>
                  <a:pt x="306" y="170"/>
                </a:cubicBezTo>
                <a:cubicBezTo>
                  <a:pt x="306" y="186"/>
                  <a:pt x="306" y="186"/>
                  <a:pt x="306" y="186"/>
                </a:cubicBezTo>
                <a:cubicBezTo>
                  <a:pt x="332" y="181"/>
                  <a:pt x="332" y="181"/>
                  <a:pt x="332" y="181"/>
                </a:cubicBezTo>
              </a:path>
            </a:pathLst>
          </a:custGeom>
          <a:noFill/>
          <a:ln w="28575" cap="flat">
            <a:solidFill>
              <a:srgbClr val="0072C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endParaRPr lang="en-US">
              <a:solidFill>
                <a:srgbClr val="2F2F2F"/>
              </a:solidFill>
              <a:latin typeface="Segoe UI"/>
            </a:endParaRPr>
          </a:p>
        </p:txBody>
      </p:sp>
      <p:grpSp>
        <p:nvGrpSpPr>
          <p:cNvPr id="15" name="Group 14">
            <a:extLst>
              <a:ext uri="{FF2B5EF4-FFF2-40B4-BE49-F238E27FC236}">
                <a16:creationId xmlns:a16="http://schemas.microsoft.com/office/drawing/2014/main" id="{3F964CCB-C99C-40FC-82CF-55D410C10A6A}"/>
              </a:ext>
              <a:ext uri="{C183D7F6-B498-43B3-948B-1728B52AA6E4}">
                <adec:decorative xmlns:adec="http://schemas.microsoft.com/office/drawing/2017/decorative" val="1"/>
              </a:ext>
            </a:extLst>
          </p:cNvPr>
          <p:cNvGrpSpPr/>
          <p:nvPr/>
        </p:nvGrpSpPr>
        <p:grpSpPr>
          <a:xfrm>
            <a:off x="9668891" y="0"/>
            <a:ext cx="2523109" cy="692388"/>
            <a:chOff x="9668891" y="0"/>
            <a:chExt cx="2523109" cy="692388"/>
          </a:xfrm>
        </p:grpSpPr>
        <p:sp>
          <p:nvSpPr>
            <p:cNvPr id="18" name="Rectangle 17">
              <a:extLst>
                <a:ext uri="{FF2B5EF4-FFF2-40B4-BE49-F238E27FC236}">
                  <a16:creationId xmlns:a16="http://schemas.microsoft.com/office/drawing/2014/main" id="{908BD4BE-607D-491E-B570-EC6265B57F83}"/>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1200"/>
                </a:spcAft>
                <a:defRPr b="1"/>
              </a:pPr>
              <a:r>
                <a:rPr lang="en-US" sz="1200" b="1">
                  <a:gradFill>
                    <a:gsLst>
                      <a:gs pos="2917">
                        <a:schemeClr val="tx1"/>
                      </a:gs>
                      <a:gs pos="30000">
                        <a:schemeClr val="tx1"/>
                      </a:gs>
                    </a:gsLst>
                    <a:lin ang="5400000" scaled="0"/>
                  </a:gradFill>
                  <a:latin typeface="+mj-lt"/>
                </a:rPr>
                <a:t>Identify </a:t>
              </a:r>
              <a:br>
                <a:rPr lang="en-US" sz="1200" b="1">
                  <a:gradFill>
                    <a:gsLst>
                      <a:gs pos="2917">
                        <a:schemeClr val="tx1"/>
                      </a:gs>
                      <a:gs pos="30000">
                        <a:schemeClr val="tx1"/>
                      </a:gs>
                    </a:gsLst>
                    <a:lin ang="5400000" scaled="0"/>
                  </a:gradFill>
                  <a:latin typeface="+mj-lt"/>
                </a:rPr>
              </a:br>
              <a:r>
                <a:rPr lang="en-US" sz="1200" b="1">
                  <a:gradFill>
                    <a:gsLst>
                      <a:gs pos="2917">
                        <a:schemeClr val="tx1"/>
                      </a:gs>
                      <a:gs pos="30000">
                        <a:schemeClr val="tx1"/>
                      </a:gs>
                    </a:gsLst>
                    <a:lin ang="5400000" scaled="0"/>
                  </a:gradFill>
                  <a:latin typeface="+mj-lt"/>
                </a:rPr>
                <a:t>valuable content</a:t>
              </a:r>
            </a:p>
          </p:txBody>
        </p:sp>
        <p:grpSp>
          <p:nvGrpSpPr>
            <p:cNvPr id="19" name="Group 18">
              <a:extLst>
                <a:ext uri="{FF2B5EF4-FFF2-40B4-BE49-F238E27FC236}">
                  <a16:creationId xmlns:a16="http://schemas.microsoft.com/office/drawing/2014/main" id="{10E4D3F0-0950-4C64-A48A-83FFC58C553B}"/>
                </a:ext>
              </a:extLst>
            </p:cNvPr>
            <p:cNvGrpSpPr/>
            <p:nvPr/>
          </p:nvGrpSpPr>
          <p:grpSpPr>
            <a:xfrm>
              <a:off x="9668891" y="0"/>
              <a:ext cx="2523109" cy="692388"/>
              <a:chOff x="9401175" y="0"/>
              <a:chExt cx="2790825" cy="692388"/>
            </a:xfrm>
          </p:grpSpPr>
          <p:sp>
            <p:nvSpPr>
              <p:cNvPr id="23" name="Rectangle 22">
                <a:extLst>
                  <a:ext uri="{FF2B5EF4-FFF2-40B4-BE49-F238E27FC236}">
                    <a16:creationId xmlns:a16="http://schemas.microsoft.com/office/drawing/2014/main" id="{EB27A4CE-1DAE-44D6-8761-4B18EE62D64E}"/>
                  </a:ext>
                </a:extLst>
              </p:cNvPr>
              <p:cNvSpPr/>
              <p:nvPr/>
            </p:nvSpPr>
            <p:spPr bwMode="auto">
              <a:xfrm>
                <a:off x="9401175" y="0"/>
                <a:ext cx="2790825"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a:extLst>
                  <a:ext uri="{FF2B5EF4-FFF2-40B4-BE49-F238E27FC236}">
                    <a16:creationId xmlns:a16="http://schemas.microsoft.com/office/drawing/2014/main" id="{21EE019A-6C07-4B73-B0BF-7960B353F8BF}"/>
                  </a:ext>
                </a:extLst>
              </p:cNvPr>
              <p:cNvSpPr/>
              <p:nvPr/>
            </p:nvSpPr>
            <p:spPr bwMode="auto">
              <a:xfrm>
                <a:off x="9401175" y="674100"/>
                <a:ext cx="2790825" cy="182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0" name="Group 19">
              <a:extLst>
                <a:ext uri="{FF2B5EF4-FFF2-40B4-BE49-F238E27FC236}">
                  <a16:creationId xmlns:a16="http://schemas.microsoft.com/office/drawing/2014/main" id="{67773D5D-B5C7-4E47-B3DF-21C023CFEC07}"/>
                </a:ext>
              </a:extLst>
            </p:cNvPr>
            <p:cNvGrpSpPr>
              <a:grpSpLocks noChangeAspect="1"/>
            </p:cNvGrpSpPr>
            <p:nvPr/>
          </p:nvGrpSpPr>
          <p:grpSpPr>
            <a:xfrm>
              <a:off x="9738034" y="207920"/>
              <a:ext cx="478702" cy="374904"/>
              <a:chOff x="4024793" y="2015132"/>
              <a:chExt cx="1399738" cy="1096229"/>
            </a:xfrm>
          </p:grpSpPr>
          <p:sp>
            <p:nvSpPr>
              <p:cNvPr id="21" name="magnify" title="Icon of a magnifying glass">
                <a:extLst>
                  <a:ext uri="{FF2B5EF4-FFF2-40B4-BE49-F238E27FC236}">
                    <a16:creationId xmlns:a16="http://schemas.microsoft.com/office/drawing/2014/main" id="{A8F4D658-744F-4B14-8ED9-7C3AEF5115F4}"/>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check 3" title="Icon of a checkmark with a circle around it">
                <a:extLst>
                  <a:ext uri="{FF2B5EF4-FFF2-40B4-BE49-F238E27FC236}">
                    <a16:creationId xmlns:a16="http://schemas.microsoft.com/office/drawing/2014/main" id="{61EAA1ED-B552-4D78-895B-A09DF3B2EAA1}"/>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76613398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205460-4482-48BB-B48D-8F797C1F943F}"/>
              </a:ext>
            </a:extLst>
          </p:cNvPr>
          <p:cNvSpPr>
            <a:spLocks noGrp="1"/>
          </p:cNvSpPr>
          <p:nvPr>
            <p:ph type="title"/>
          </p:nvPr>
        </p:nvSpPr>
        <p:spPr/>
        <p:txBody>
          <a:bodyPr/>
          <a:lstStyle/>
          <a:p>
            <a:r>
              <a:rPr lang="en-US">
                <a:solidFill>
                  <a:srgbClr val="243A5E"/>
                </a:solidFill>
              </a:rPr>
              <a:t>Content classification</a:t>
            </a:r>
          </a:p>
        </p:txBody>
      </p:sp>
      <p:sp>
        <p:nvSpPr>
          <p:cNvPr id="3" name="Content Placeholder 2">
            <a:extLst>
              <a:ext uri="{FF2B5EF4-FFF2-40B4-BE49-F238E27FC236}">
                <a16:creationId xmlns:a16="http://schemas.microsoft.com/office/drawing/2014/main" id="{B5E6E0FD-5719-418D-86CA-1FE3FF7DF1AF}"/>
              </a:ext>
            </a:extLst>
          </p:cNvPr>
          <p:cNvSpPr>
            <a:spLocks noGrp="1"/>
          </p:cNvSpPr>
          <p:nvPr>
            <p:ph sz="quarter" idx="10"/>
          </p:nvPr>
        </p:nvSpPr>
        <p:spPr>
          <a:xfrm>
            <a:off x="512763" y="1260478"/>
            <a:ext cx="11018838" cy="2142125"/>
          </a:xfrm>
        </p:spPr>
        <p:txBody>
          <a:bodyPr/>
          <a:lstStyle/>
          <a:p>
            <a:pPr marL="228600" lvl="1"/>
            <a:r>
              <a:rPr lang="en-US" sz="2400"/>
              <a:t>Enable Sensitivity label in the file level</a:t>
            </a:r>
          </a:p>
          <a:p>
            <a:pPr marL="228600" lvl="1"/>
            <a:r>
              <a:rPr lang="en-US" sz="2400"/>
              <a:t>Scan file with data loss prevention (DLP)</a:t>
            </a:r>
          </a:p>
          <a:p>
            <a:pPr marL="228600" lvl="1"/>
            <a:r>
              <a:rPr lang="en-US" sz="2400"/>
              <a:t>Warn employees when classification should be different</a:t>
            </a:r>
          </a:p>
          <a:p>
            <a:pPr marL="228600" lvl="1"/>
            <a:r>
              <a:rPr lang="en-US" sz="2400"/>
              <a:t>Employees can overwrite DLP suggestion with proper justification</a:t>
            </a:r>
          </a:p>
          <a:p>
            <a:pPr marL="228600" lvl="1"/>
            <a:r>
              <a:rPr lang="en-US" sz="2400">
                <a:solidFill>
                  <a:srgbClr val="0F780F"/>
                </a:solidFill>
                <a:latin typeface="+mj-lt"/>
              </a:rPr>
              <a:t>General</a:t>
            </a:r>
            <a:r>
              <a:rPr lang="en-US" sz="2400"/>
              <a:t> is the default classification for items</a:t>
            </a:r>
          </a:p>
        </p:txBody>
      </p:sp>
      <p:grpSp>
        <p:nvGrpSpPr>
          <p:cNvPr id="16" name="Group 15">
            <a:extLst>
              <a:ext uri="{FF2B5EF4-FFF2-40B4-BE49-F238E27FC236}">
                <a16:creationId xmlns:a16="http://schemas.microsoft.com/office/drawing/2014/main" id="{577DDED1-F619-4F88-A7B7-C126194E7FA4}"/>
              </a:ext>
              <a:ext uri="{C183D7F6-B498-43B3-948B-1728B52AA6E4}">
                <adec:decorative xmlns:adec="http://schemas.microsoft.com/office/drawing/2017/decorative" val="1"/>
              </a:ext>
            </a:extLst>
          </p:cNvPr>
          <p:cNvGrpSpPr/>
          <p:nvPr/>
        </p:nvGrpSpPr>
        <p:grpSpPr>
          <a:xfrm>
            <a:off x="9668891" y="0"/>
            <a:ext cx="2523109" cy="692388"/>
            <a:chOff x="9668891" y="0"/>
            <a:chExt cx="2523109" cy="692388"/>
          </a:xfrm>
        </p:grpSpPr>
        <p:sp>
          <p:nvSpPr>
            <p:cNvPr id="17" name="Rectangle 16">
              <a:extLst>
                <a:ext uri="{FF2B5EF4-FFF2-40B4-BE49-F238E27FC236}">
                  <a16:creationId xmlns:a16="http://schemas.microsoft.com/office/drawing/2014/main" id="{348C7CE0-CE9A-4234-BA31-8C6E56BD9483}"/>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1200"/>
                </a:spcAft>
                <a:defRPr b="1"/>
              </a:pPr>
              <a:r>
                <a:rPr lang="en-US" sz="1200" b="1">
                  <a:gradFill>
                    <a:gsLst>
                      <a:gs pos="2917">
                        <a:schemeClr val="tx1"/>
                      </a:gs>
                      <a:gs pos="30000">
                        <a:schemeClr val="tx1"/>
                      </a:gs>
                    </a:gsLst>
                    <a:lin ang="5400000" scaled="0"/>
                  </a:gradFill>
                  <a:latin typeface="+mj-lt"/>
                </a:rPr>
                <a:t>Identify </a:t>
              </a:r>
              <a:br>
                <a:rPr lang="en-US" sz="1200" b="1">
                  <a:gradFill>
                    <a:gsLst>
                      <a:gs pos="2917">
                        <a:schemeClr val="tx1"/>
                      </a:gs>
                      <a:gs pos="30000">
                        <a:schemeClr val="tx1"/>
                      </a:gs>
                    </a:gsLst>
                    <a:lin ang="5400000" scaled="0"/>
                  </a:gradFill>
                  <a:latin typeface="+mj-lt"/>
                </a:rPr>
              </a:br>
              <a:r>
                <a:rPr lang="en-US" sz="1200" b="1">
                  <a:gradFill>
                    <a:gsLst>
                      <a:gs pos="2917">
                        <a:schemeClr val="tx1"/>
                      </a:gs>
                      <a:gs pos="30000">
                        <a:schemeClr val="tx1"/>
                      </a:gs>
                    </a:gsLst>
                    <a:lin ang="5400000" scaled="0"/>
                  </a:gradFill>
                  <a:latin typeface="+mj-lt"/>
                </a:rPr>
                <a:t>valuable content</a:t>
              </a:r>
            </a:p>
          </p:txBody>
        </p:sp>
        <p:grpSp>
          <p:nvGrpSpPr>
            <p:cNvPr id="18" name="Group 17">
              <a:extLst>
                <a:ext uri="{FF2B5EF4-FFF2-40B4-BE49-F238E27FC236}">
                  <a16:creationId xmlns:a16="http://schemas.microsoft.com/office/drawing/2014/main" id="{7CD09E61-A960-4A1F-911D-8A923BEA7ADA}"/>
                </a:ext>
              </a:extLst>
            </p:cNvPr>
            <p:cNvGrpSpPr/>
            <p:nvPr/>
          </p:nvGrpSpPr>
          <p:grpSpPr>
            <a:xfrm>
              <a:off x="9668891" y="0"/>
              <a:ext cx="2523109" cy="692388"/>
              <a:chOff x="9401175" y="0"/>
              <a:chExt cx="2790825" cy="692388"/>
            </a:xfrm>
          </p:grpSpPr>
          <p:sp>
            <p:nvSpPr>
              <p:cNvPr id="30" name="Rectangle 29">
                <a:extLst>
                  <a:ext uri="{FF2B5EF4-FFF2-40B4-BE49-F238E27FC236}">
                    <a16:creationId xmlns:a16="http://schemas.microsoft.com/office/drawing/2014/main" id="{5AF152F0-0CE3-4213-B67E-9C1E27FD70B6}"/>
                  </a:ext>
                </a:extLst>
              </p:cNvPr>
              <p:cNvSpPr/>
              <p:nvPr/>
            </p:nvSpPr>
            <p:spPr bwMode="auto">
              <a:xfrm>
                <a:off x="9401175" y="0"/>
                <a:ext cx="2790825"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a:extLst>
                  <a:ext uri="{FF2B5EF4-FFF2-40B4-BE49-F238E27FC236}">
                    <a16:creationId xmlns:a16="http://schemas.microsoft.com/office/drawing/2014/main" id="{090CFCBD-5329-4C3F-AA80-8E7486576277}"/>
                  </a:ext>
                </a:extLst>
              </p:cNvPr>
              <p:cNvSpPr/>
              <p:nvPr/>
            </p:nvSpPr>
            <p:spPr bwMode="auto">
              <a:xfrm>
                <a:off x="9401175" y="674100"/>
                <a:ext cx="2790825" cy="182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9" name="Group 18">
              <a:extLst>
                <a:ext uri="{FF2B5EF4-FFF2-40B4-BE49-F238E27FC236}">
                  <a16:creationId xmlns:a16="http://schemas.microsoft.com/office/drawing/2014/main" id="{E4D6B382-E418-4750-AB19-0EC5907B871B}"/>
                </a:ext>
              </a:extLst>
            </p:cNvPr>
            <p:cNvGrpSpPr>
              <a:grpSpLocks noChangeAspect="1"/>
            </p:cNvGrpSpPr>
            <p:nvPr/>
          </p:nvGrpSpPr>
          <p:grpSpPr>
            <a:xfrm>
              <a:off x="9738034" y="207920"/>
              <a:ext cx="478702" cy="374904"/>
              <a:chOff x="4024793" y="2015132"/>
              <a:chExt cx="1399738" cy="1096229"/>
            </a:xfrm>
          </p:grpSpPr>
          <p:sp>
            <p:nvSpPr>
              <p:cNvPr id="28" name="magnify" title="Icon of a magnifying glass">
                <a:extLst>
                  <a:ext uri="{FF2B5EF4-FFF2-40B4-BE49-F238E27FC236}">
                    <a16:creationId xmlns:a16="http://schemas.microsoft.com/office/drawing/2014/main" id="{9B9BBA0F-EFF4-4315-91EC-03F6987781C6}"/>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check 3" title="Icon of a checkmark with a circle around it">
                <a:extLst>
                  <a:ext uri="{FF2B5EF4-FFF2-40B4-BE49-F238E27FC236}">
                    <a16:creationId xmlns:a16="http://schemas.microsoft.com/office/drawing/2014/main" id="{250EDFCB-5B41-4FA4-B1FC-D79BCBE12BEC}"/>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pic>
        <p:nvPicPr>
          <p:cNvPr id="4" name="Picture 3">
            <a:extLst>
              <a:ext uri="{FF2B5EF4-FFF2-40B4-BE49-F238E27FC236}">
                <a16:creationId xmlns:a16="http://schemas.microsoft.com/office/drawing/2014/main" id="{FE8C869A-2E30-4170-A1FF-51AE0751E9FA}"/>
              </a:ext>
            </a:extLst>
          </p:cNvPr>
          <p:cNvPicPr>
            <a:picLocks noChangeAspect="1"/>
          </p:cNvPicPr>
          <p:nvPr/>
        </p:nvPicPr>
        <p:blipFill>
          <a:blip r:embed="rId3"/>
          <a:stretch>
            <a:fillRect/>
          </a:stretch>
        </p:blipFill>
        <p:spPr>
          <a:xfrm>
            <a:off x="6607256" y="3637797"/>
            <a:ext cx="5677692" cy="2657846"/>
          </a:xfrm>
          <a:prstGeom prst="rect">
            <a:avLst/>
          </a:prstGeom>
        </p:spPr>
      </p:pic>
    </p:spTree>
    <p:extLst>
      <p:ext uri="{BB962C8B-B14F-4D97-AF65-F5344CB8AC3E}">
        <p14:creationId xmlns:p14="http://schemas.microsoft.com/office/powerpoint/2010/main" val="107130877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51141BB-9A8F-4B4F-82C9-29E070937FF6}"/>
              </a:ext>
            </a:extLst>
          </p:cNvPr>
          <p:cNvSpPr>
            <a:spLocks noGrp="1"/>
          </p:cNvSpPr>
          <p:nvPr>
            <p:ph type="title"/>
          </p:nvPr>
        </p:nvSpPr>
        <p:spPr/>
        <p:txBody>
          <a:bodyPr/>
          <a:lstStyle/>
          <a:p>
            <a:r>
              <a:rPr lang="en-US">
                <a:solidFill>
                  <a:srgbClr val="243A5E"/>
                </a:solidFill>
              </a:rPr>
              <a:t>Container classification</a:t>
            </a:r>
          </a:p>
        </p:txBody>
      </p:sp>
      <p:sp>
        <p:nvSpPr>
          <p:cNvPr id="3" name="Content Placeholder 2">
            <a:extLst>
              <a:ext uri="{FF2B5EF4-FFF2-40B4-BE49-F238E27FC236}">
                <a16:creationId xmlns:a16="http://schemas.microsoft.com/office/drawing/2014/main" id="{B5E6E0FD-5719-418D-86CA-1FE3FF7DF1AF}"/>
              </a:ext>
            </a:extLst>
          </p:cNvPr>
          <p:cNvSpPr>
            <a:spLocks noGrp="1"/>
          </p:cNvSpPr>
          <p:nvPr>
            <p:ph sz="quarter" idx="10"/>
          </p:nvPr>
        </p:nvSpPr>
        <p:spPr>
          <a:xfrm>
            <a:off x="584200" y="1435100"/>
            <a:ext cx="11095038" cy="1415772"/>
          </a:xfrm>
        </p:spPr>
        <p:txBody>
          <a:bodyPr/>
          <a:lstStyle/>
          <a:p>
            <a:pPr marL="228600" lvl="1"/>
            <a:r>
              <a:rPr lang="en-US"/>
              <a:t>Microsoft internally implemented AAD Classification scheme</a:t>
            </a:r>
          </a:p>
          <a:p>
            <a:pPr marL="228600" lvl="1"/>
            <a:r>
              <a:rPr lang="en-US"/>
              <a:t>Consistent across all workloads</a:t>
            </a:r>
          </a:p>
          <a:p>
            <a:pPr marL="228600" lvl="1"/>
            <a:r>
              <a:rPr lang="en-US">
                <a:solidFill>
                  <a:srgbClr val="FFCC00"/>
                </a:solidFill>
                <a:latin typeface="+mj-lt"/>
              </a:rPr>
              <a:t>Confidential</a:t>
            </a:r>
            <a:r>
              <a:rPr lang="en-US"/>
              <a:t> is the default classification in the container level</a:t>
            </a:r>
          </a:p>
          <a:p>
            <a:pPr marL="228600" lvl="1"/>
            <a:r>
              <a:rPr lang="en-US"/>
              <a:t>Custom policies are enforced based on classification</a:t>
            </a:r>
          </a:p>
        </p:txBody>
      </p:sp>
      <p:grpSp>
        <p:nvGrpSpPr>
          <p:cNvPr id="13" name="Group 12">
            <a:extLst>
              <a:ext uri="{FF2B5EF4-FFF2-40B4-BE49-F238E27FC236}">
                <a16:creationId xmlns:a16="http://schemas.microsoft.com/office/drawing/2014/main" id="{D1B46DC9-143E-4EE1-8175-CE60398E6DFB}"/>
              </a:ext>
              <a:ext uri="{C183D7F6-B498-43B3-948B-1728B52AA6E4}">
                <adec:decorative xmlns:adec="http://schemas.microsoft.com/office/drawing/2017/decorative" val="1"/>
              </a:ext>
            </a:extLst>
          </p:cNvPr>
          <p:cNvGrpSpPr/>
          <p:nvPr/>
        </p:nvGrpSpPr>
        <p:grpSpPr>
          <a:xfrm>
            <a:off x="584200" y="3488330"/>
            <a:ext cx="4450255" cy="2802275"/>
            <a:chOff x="584200" y="3274774"/>
            <a:chExt cx="4789401" cy="3015831"/>
          </a:xfrm>
        </p:grpSpPr>
        <p:pic>
          <p:nvPicPr>
            <p:cNvPr id="5" name="Picture 4">
              <a:extLst>
                <a:ext uri="{FF2B5EF4-FFF2-40B4-BE49-F238E27FC236}">
                  <a16:creationId xmlns:a16="http://schemas.microsoft.com/office/drawing/2014/main" id="{F3F87BC3-48B6-4DC4-8775-E6AFA2C8A3B8}"/>
                </a:ext>
              </a:extLst>
            </p:cNvPr>
            <p:cNvPicPr>
              <a:picLocks noChangeAspect="1"/>
            </p:cNvPicPr>
            <p:nvPr/>
          </p:nvPicPr>
          <p:blipFill rotWithShape="1">
            <a:blip r:embed="rId3"/>
            <a:srcRect l="1416" t="6251" r="3096" b="3619"/>
            <a:stretch/>
          </p:blipFill>
          <p:spPr>
            <a:xfrm>
              <a:off x="584200" y="3274774"/>
              <a:ext cx="4789400" cy="82768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58060746-9159-444C-8C3C-12065F0F783C}"/>
                </a:ext>
              </a:extLst>
            </p:cNvPr>
            <p:cNvPicPr>
              <a:picLocks noChangeAspect="1"/>
            </p:cNvPicPr>
            <p:nvPr/>
          </p:nvPicPr>
          <p:blipFill>
            <a:blip r:embed="rId4"/>
            <a:stretch>
              <a:fillRect/>
            </a:stretch>
          </p:blipFill>
          <p:spPr>
            <a:xfrm>
              <a:off x="584200" y="4814585"/>
              <a:ext cx="4789401" cy="1476020"/>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14E5E35D-40C4-43E8-BB37-E070B50C94F7}"/>
                </a:ext>
              </a:extLst>
            </p:cNvPr>
            <p:cNvPicPr>
              <a:picLocks noChangeAspect="1"/>
            </p:cNvPicPr>
            <p:nvPr/>
          </p:nvPicPr>
          <p:blipFill>
            <a:blip r:embed="rId5"/>
            <a:stretch>
              <a:fillRect/>
            </a:stretch>
          </p:blipFill>
          <p:spPr>
            <a:xfrm>
              <a:off x="584200" y="4166344"/>
              <a:ext cx="4789401" cy="58435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grpSp>
      <p:pic>
        <p:nvPicPr>
          <p:cNvPr id="10" name="Picture 9">
            <a:extLst>
              <a:ext uri="{FF2B5EF4-FFF2-40B4-BE49-F238E27FC236}">
                <a16:creationId xmlns:a16="http://schemas.microsoft.com/office/drawing/2014/main" id="{3E5E1E9A-07C2-4785-B94D-65E7292BBF78}"/>
              </a:ext>
            </a:extLst>
          </p:cNvPr>
          <p:cNvPicPr>
            <a:picLocks noChangeAspect="1"/>
          </p:cNvPicPr>
          <p:nvPr/>
        </p:nvPicPr>
        <p:blipFill>
          <a:blip r:embed="rId6"/>
          <a:stretch>
            <a:fillRect/>
          </a:stretch>
        </p:blipFill>
        <p:spPr>
          <a:xfrm>
            <a:off x="5164804" y="3496148"/>
            <a:ext cx="3552935" cy="2772889"/>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1AA4A013-2F2B-4946-953F-494845BE2917}"/>
              </a:ext>
            </a:extLst>
          </p:cNvPr>
          <p:cNvPicPr>
            <a:picLocks noChangeAspect="1"/>
          </p:cNvPicPr>
          <p:nvPr/>
        </p:nvPicPr>
        <p:blipFill>
          <a:blip r:embed="rId7"/>
          <a:stretch>
            <a:fillRect/>
          </a:stretch>
        </p:blipFill>
        <p:spPr>
          <a:xfrm>
            <a:off x="8848091" y="3496149"/>
            <a:ext cx="2761297" cy="2772889"/>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sp>
        <p:nvSpPr>
          <p:cNvPr id="25" name="TextBox 24">
            <a:extLst>
              <a:ext uri="{FF2B5EF4-FFF2-40B4-BE49-F238E27FC236}">
                <a16:creationId xmlns:a16="http://schemas.microsoft.com/office/drawing/2014/main" id="{9A6071F8-3237-4875-9B43-639FECA1A362}"/>
              </a:ext>
            </a:extLst>
          </p:cNvPr>
          <p:cNvSpPr txBox="1"/>
          <p:nvPr/>
        </p:nvSpPr>
        <p:spPr>
          <a:xfrm>
            <a:off x="8848091" y="3120885"/>
            <a:ext cx="2510622" cy="307777"/>
          </a:xfrm>
          <a:prstGeom prst="rect">
            <a:avLst/>
          </a:prstGeom>
          <a:noFill/>
        </p:spPr>
        <p:txBody>
          <a:bodyPr tIns="0" bIns="0" anchor="ctr" anchorCtr="0">
            <a:noAutofit/>
          </a:bodyPr>
          <a:lstStyle>
            <a:defPPr>
              <a:defRPr lang="en-US"/>
            </a:defPPr>
            <a:lvl1pPr defTabSz="914102" fontAlgn="base">
              <a:spcBef>
                <a:spcPct val="0"/>
              </a:spcBef>
              <a:spcAft>
                <a:spcPct val="0"/>
              </a:spcAft>
              <a:defRPr sz="2000">
                <a:gradFill>
                  <a:gsLst>
                    <a:gs pos="2917">
                      <a:schemeClr val="accent2"/>
                    </a:gs>
                    <a:gs pos="30000">
                      <a:schemeClr val="accent2"/>
                    </a:gs>
                  </a:gsLst>
                  <a:lin ang="5400000" scaled="0"/>
                </a:gradFill>
                <a:latin typeface="+mj-lt"/>
              </a:defRPr>
            </a:lvl1pPr>
          </a:lstStyle>
          <a:p>
            <a:r>
              <a:rPr lang="en-US">
                <a:solidFill>
                  <a:srgbClr val="000000"/>
                </a:solidFill>
              </a:rPr>
              <a:t>Teams</a:t>
            </a:r>
          </a:p>
        </p:txBody>
      </p:sp>
      <p:sp>
        <p:nvSpPr>
          <p:cNvPr id="26" name="TextBox 25">
            <a:extLst>
              <a:ext uri="{FF2B5EF4-FFF2-40B4-BE49-F238E27FC236}">
                <a16:creationId xmlns:a16="http://schemas.microsoft.com/office/drawing/2014/main" id="{A936FF14-4B5F-4700-82A7-7470EBBFE391}"/>
              </a:ext>
            </a:extLst>
          </p:cNvPr>
          <p:cNvSpPr txBox="1"/>
          <p:nvPr/>
        </p:nvSpPr>
        <p:spPr>
          <a:xfrm>
            <a:off x="5164804" y="3120885"/>
            <a:ext cx="2510622" cy="307777"/>
          </a:xfrm>
          <a:prstGeom prst="rect">
            <a:avLst/>
          </a:prstGeom>
          <a:noFill/>
        </p:spPr>
        <p:txBody>
          <a:bodyPr tIns="0" bIns="0" anchor="ctr" anchorCtr="0">
            <a:noAutofit/>
          </a:bodyPr>
          <a:lstStyle>
            <a:defPPr>
              <a:defRPr lang="en-US"/>
            </a:defPPr>
            <a:lvl1pPr defTabSz="914102" fontAlgn="base">
              <a:spcBef>
                <a:spcPct val="0"/>
              </a:spcBef>
              <a:spcAft>
                <a:spcPct val="0"/>
              </a:spcAft>
              <a:defRPr sz="2000">
                <a:gradFill>
                  <a:gsLst>
                    <a:gs pos="2917">
                      <a:schemeClr val="accent2"/>
                    </a:gs>
                    <a:gs pos="30000">
                      <a:schemeClr val="accent2"/>
                    </a:gs>
                  </a:gsLst>
                  <a:lin ang="5400000" scaled="0"/>
                </a:gradFill>
                <a:latin typeface="+mj-lt"/>
              </a:defRPr>
            </a:lvl1pPr>
          </a:lstStyle>
          <a:p>
            <a:r>
              <a:rPr lang="en-US">
                <a:solidFill>
                  <a:srgbClr val="000000"/>
                </a:solidFill>
              </a:rPr>
              <a:t>SharePoint</a:t>
            </a:r>
          </a:p>
        </p:txBody>
      </p:sp>
      <p:grpSp>
        <p:nvGrpSpPr>
          <p:cNvPr id="19" name="Group 18">
            <a:extLst>
              <a:ext uri="{FF2B5EF4-FFF2-40B4-BE49-F238E27FC236}">
                <a16:creationId xmlns:a16="http://schemas.microsoft.com/office/drawing/2014/main" id="{CF7E7536-1717-4ED5-A1FF-47E2587C1316}"/>
              </a:ext>
              <a:ext uri="{C183D7F6-B498-43B3-948B-1728B52AA6E4}">
                <adec:decorative xmlns:adec="http://schemas.microsoft.com/office/drawing/2017/decorative" val="1"/>
              </a:ext>
            </a:extLst>
          </p:cNvPr>
          <p:cNvGrpSpPr/>
          <p:nvPr/>
        </p:nvGrpSpPr>
        <p:grpSpPr>
          <a:xfrm>
            <a:off x="9668891" y="0"/>
            <a:ext cx="2523109" cy="692388"/>
            <a:chOff x="9668891" y="0"/>
            <a:chExt cx="2523109" cy="692388"/>
          </a:xfrm>
        </p:grpSpPr>
        <p:sp>
          <p:nvSpPr>
            <p:cNvPr id="20" name="Rectangle 19">
              <a:extLst>
                <a:ext uri="{FF2B5EF4-FFF2-40B4-BE49-F238E27FC236}">
                  <a16:creationId xmlns:a16="http://schemas.microsoft.com/office/drawing/2014/main" id="{E22D9DC8-B803-45E3-8598-79EEB9C4B85C}"/>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1200"/>
                </a:spcAft>
                <a:defRPr b="1"/>
              </a:pPr>
              <a:r>
                <a:rPr lang="en-US" sz="1200" b="1">
                  <a:gradFill>
                    <a:gsLst>
                      <a:gs pos="2917">
                        <a:schemeClr val="tx1"/>
                      </a:gs>
                      <a:gs pos="30000">
                        <a:schemeClr val="tx1"/>
                      </a:gs>
                    </a:gsLst>
                    <a:lin ang="5400000" scaled="0"/>
                  </a:gradFill>
                  <a:latin typeface="+mj-lt"/>
                </a:rPr>
                <a:t>Identify </a:t>
              </a:r>
              <a:br>
                <a:rPr lang="en-US" sz="1200" b="1">
                  <a:gradFill>
                    <a:gsLst>
                      <a:gs pos="2917">
                        <a:schemeClr val="tx1"/>
                      </a:gs>
                      <a:gs pos="30000">
                        <a:schemeClr val="tx1"/>
                      </a:gs>
                    </a:gsLst>
                    <a:lin ang="5400000" scaled="0"/>
                  </a:gradFill>
                  <a:latin typeface="+mj-lt"/>
                </a:rPr>
              </a:br>
              <a:r>
                <a:rPr lang="en-US" sz="1200" b="1">
                  <a:gradFill>
                    <a:gsLst>
                      <a:gs pos="2917">
                        <a:schemeClr val="tx1"/>
                      </a:gs>
                      <a:gs pos="30000">
                        <a:schemeClr val="tx1"/>
                      </a:gs>
                    </a:gsLst>
                    <a:lin ang="5400000" scaled="0"/>
                  </a:gradFill>
                  <a:latin typeface="+mj-lt"/>
                </a:rPr>
                <a:t>valuable content</a:t>
              </a:r>
            </a:p>
          </p:txBody>
        </p:sp>
        <p:grpSp>
          <p:nvGrpSpPr>
            <p:cNvPr id="27" name="Group 26">
              <a:extLst>
                <a:ext uri="{FF2B5EF4-FFF2-40B4-BE49-F238E27FC236}">
                  <a16:creationId xmlns:a16="http://schemas.microsoft.com/office/drawing/2014/main" id="{C7F345C6-B956-4509-BA1C-228663D31420}"/>
                </a:ext>
              </a:extLst>
            </p:cNvPr>
            <p:cNvGrpSpPr/>
            <p:nvPr/>
          </p:nvGrpSpPr>
          <p:grpSpPr>
            <a:xfrm>
              <a:off x="9668891" y="0"/>
              <a:ext cx="2523109" cy="692388"/>
              <a:chOff x="9401175" y="0"/>
              <a:chExt cx="2790825" cy="692388"/>
            </a:xfrm>
          </p:grpSpPr>
          <p:sp>
            <p:nvSpPr>
              <p:cNvPr id="31" name="Rectangle 30">
                <a:extLst>
                  <a:ext uri="{FF2B5EF4-FFF2-40B4-BE49-F238E27FC236}">
                    <a16:creationId xmlns:a16="http://schemas.microsoft.com/office/drawing/2014/main" id="{ECD95815-5DAA-44C9-94B5-8770D9D99416}"/>
                  </a:ext>
                </a:extLst>
              </p:cNvPr>
              <p:cNvSpPr/>
              <p:nvPr/>
            </p:nvSpPr>
            <p:spPr bwMode="auto">
              <a:xfrm>
                <a:off x="9401175" y="0"/>
                <a:ext cx="2790825"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a:extLst>
                  <a:ext uri="{FF2B5EF4-FFF2-40B4-BE49-F238E27FC236}">
                    <a16:creationId xmlns:a16="http://schemas.microsoft.com/office/drawing/2014/main" id="{3D3BB066-8D06-42B0-9521-6223D2EACDC1}"/>
                  </a:ext>
                </a:extLst>
              </p:cNvPr>
              <p:cNvSpPr/>
              <p:nvPr/>
            </p:nvSpPr>
            <p:spPr bwMode="auto">
              <a:xfrm>
                <a:off x="9401175" y="674100"/>
                <a:ext cx="2790825" cy="182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8" name="Group 27">
              <a:extLst>
                <a:ext uri="{FF2B5EF4-FFF2-40B4-BE49-F238E27FC236}">
                  <a16:creationId xmlns:a16="http://schemas.microsoft.com/office/drawing/2014/main" id="{1F97DCC0-FD76-4080-B1CD-2801CAD83769}"/>
                </a:ext>
              </a:extLst>
            </p:cNvPr>
            <p:cNvGrpSpPr>
              <a:grpSpLocks noChangeAspect="1"/>
            </p:cNvGrpSpPr>
            <p:nvPr/>
          </p:nvGrpSpPr>
          <p:grpSpPr>
            <a:xfrm>
              <a:off x="9738034" y="207920"/>
              <a:ext cx="478702" cy="374904"/>
              <a:chOff x="4024793" y="2015132"/>
              <a:chExt cx="1399738" cy="1096229"/>
            </a:xfrm>
          </p:grpSpPr>
          <p:sp>
            <p:nvSpPr>
              <p:cNvPr id="29" name="magnify" title="Icon of a magnifying glass">
                <a:extLst>
                  <a:ext uri="{FF2B5EF4-FFF2-40B4-BE49-F238E27FC236}">
                    <a16:creationId xmlns:a16="http://schemas.microsoft.com/office/drawing/2014/main" id="{EF95235F-5596-4EA1-8FDB-7C272863BC16}"/>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check 3" title="Icon of a checkmark with a circle around it">
                <a:extLst>
                  <a:ext uri="{FF2B5EF4-FFF2-40B4-BE49-F238E27FC236}">
                    <a16:creationId xmlns:a16="http://schemas.microsoft.com/office/drawing/2014/main" id="{D6B3B109-C1E9-4FB7-AD35-3DA1BC754633}"/>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84266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ams Label and Public vs. Private UI. ">
            <a:extLst>
              <a:ext uri="{FF2B5EF4-FFF2-40B4-BE49-F238E27FC236}">
                <a16:creationId xmlns:a16="http://schemas.microsoft.com/office/drawing/2014/main" id="{C3719558-C8ED-42AF-B086-5261E7CC123F}"/>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177577" y="1418598"/>
            <a:ext cx="2887423" cy="2877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7">
            <a:extLst>
              <a:ext uri="{FF2B5EF4-FFF2-40B4-BE49-F238E27FC236}">
                <a16:creationId xmlns:a16="http://schemas.microsoft.com/office/drawing/2014/main" id="{A1528296-D427-46B9-AC78-8F2161AFDDD6}"/>
              </a:ext>
            </a:extLst>
          </p:cNvPr>
          <p:cNvSpPr>
            <a:spLocks noGrp="1"/>
          </p:cNvSpPr>
          <p:nvPr>
            <p:ph type="title"/>
          </p:nvPr>
        </p:nvSpPr>
        <p:spPr>
          <a:xfrm>
            <a:off x="281081" y="193361"/>
            <a:ext cx="11018520" cy="553998"/>
          </a:xfrm>
        </p:spPr>
        <p:txBody>
          <a:bodyPr/>
          <a:lstStyle/>
          <a:p>
            <a:r>
              <a:rPr lang="en-US">
                <a:solidFill>
                  <a:srgbClr val="243A5E"/>
                </a:solidFill>
              </a:rPr>
              <a:t>New sensitivity labels</a:t>
            </a:r>
          </a:p>
        </p:txBody>
      </p:sp>
      <p:sp>
        <p:nvSpPr>
          <p:cNvPr id="3" name="Content Placeholder 2">
            <a:extLst>
              <a:ext uri="{FF2B5EF4-FFF2-40B4-BE49-F238E27FC236}">
                <a16:creationId xmlns:a16="http://schemas.microsoft.com/office/drawing/2014/main" id="{800A76E9-4CE0-4AF9-99A5-4B87877058E9}"/>
              </a:ext>
            </a:extLst>
          </p:cNvPr>
          <p:cNvSpPr>
            <a:spLocks noGrp="1"/>
          </p:cNvSpPr>
          <p:nvPr>
            <p:ph sz="quarter" idx="10"/>
          </p:nvPr>
        </p:nvSpPr>
        <p:spPr>
          <a:xfrm>
            <a:off x="281081" y="968028"/>
            <a:ext cx="11018838" cy="1046440"/>
          </a:xfrm>
        </p:spPr>
        <p:txBody>
          <a:bodyPr vert="horz" wrap="square" lIns="0" tIns="0" rIns="0" bIns="0" rtlCol="0">
            <a:spAutoFit/>
          </a:bodyPr>
          <a:lstStyle/>
          <a:p>
            <a:pPr marL="228600" lvl="1"/>
            <a:r>
              <a:rPr lang="en-US"/>
              <a:t>Unified labels across Microsoft 365 </a:t>
            </a:r>
          </a:p>
          <a:p>
            <a:pPr marL="228600" lvl="1"/>
            <a:r>
              <a:rPr lang="en-US"/>
              <a:t>Consistent and simple experience for users across Files, Sites, Groups, Teams</a:t>
            </a:r>
          </a:p>
          <a:p>
            <a:pPr marL="228600" lvl="1"/>
            <a:r>
              <a:rPr lang="en-US"/>
              <a:t>Associate richer policies with labels</a:t>
            </a:r>
          </a:p>
        </p:txBody>
      </p:sp>
      <p:grpSp>
        <p:nvGrpSpPr>
          <p:cNvPr id="10" name="Group 9">
            <a:extLst>
              <a:ext uri="{FF2B5EF4-FFF2-40B4-BE49-F238E27FC236}">
                <a16:creationId xmlns:a16="http://schemas.microsoft.com/office/drawing/2014/main" id="{1F007423-DD71-4622-AD79-93239D925BA6}"/>
              </a:ext>
              <a:ext uri="{C183D7F6-B498-43B3-948B-1728B52AA6E4}">
                <adec:decorative xmlns:adec="http://schemas.microsoft.com/office/drawing/2017/decorative" val="1"/>
              </a:ext>
            </a:extLst>
          </p:cNvPr>
          <p:cNvGrpSpPr/>
          <p:nvPr/>
        </p:nvGrpSpPr>
        <p:grpSpPr>
          <a:xfrm>
            <a:off x="9668891" y="0"/>
            <a:ext cx="2523109" cy="692388"/>
            <a:chOff x="9668891" y="0"/>
            <a:chExt cx="2523109" cy="692388"/>
          </a:xfrm>
        </p:grpSpPr>
        <p:sp>
          <p:nvSpPr>
            <p:cNvPr id="11" name="Rectangle 10">
              <a:extLst>
                <a:ext uri="{FF2B5EF4-FFF2-40B4-BE49-F238E27FC236}">
                  <a16:creationId xmlns:a16="http://schemas.microsoft.com/office/drawing/2014/main" id="{7AB6A4EC-3607-465F-94A9-E06685BE8710}"/>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1200"/>
                </a:spcAft>
                <a:defRPr b="1"/>
              </a:pPr>
              <a:r>
                <a:rPr lang="en-US" sz="1200" b="1">
                  <a:gradFill>
                    <a:gsLst>
                      <a:gs pos="2917">
                        <a:schemeClr val="tx1"/>
                      </a:gs>
                      <a:gs pos="30000">
                        <a:schemeClr val="tx1"/>
                      </a:gs>
                    </a:gsLst>
                    <a:lin ang="5400000" scaled="0"/>
                  </a:gradFill>
                  <a:latin typeface="+mj-lt"/>
                </a:rPr>
                <a:t>Identify </a:t>
              </a:r>
              <a:br>
                <a:rPr lang="en-US" sz="1200" b="1">
                  <a:gradFill>
                    <a:gsLst>
                      <a:gs pos="2917">
                        <a:schemeClr val="tx1"/>
                      </a:gs>
                      <a:gs pos="30000">
                        <a:schemeClr val="tx1"/>
                      </a:gs>
                    </a:gsLst>
                    <a:lin ang="5400000" scaled="0"/>
                  </a:gradFill>
                  <a:latin typeface="+mj-lt"/>
                </a:rPr>
              </a:br>
              <a:r>
                <a:rPr lang="en-US" sz="1200" b="1">
                  <a:gradFill>
                    <a:gsLst>
                      <a:gs pos="2917">
                        <a:schemeClr val="tx1"/>
                      </a:gs>
                      <a:gs pos="30000">
                        <a:schemeClr val="tx1"/>
                      </a:gs>
                    </a:gsLst>
                    <a:lin ang="5400000" scaled="0"/>
                  </a:gradFill>
                  <a:latin typeface="+mj-lt"/>
                </a:rPr>
                <a:t>valuable content</a:t>
              </a:r>
            </a:p>
          </p:txBody>
        </p:sp>
        <p:grpSp>
          <p:nvGrpSpPr>
            <p:cNvPr id="12" name="Group 11">
              <a:extLst>
                <a:ext uri="{FF2B5EF4-FFF2-40B4-BE49-F238E27FC236}">
                  <a16:creationId xmlns:a16="http://schemas.microsoft.com/office/drawing/2014/main" id="{3FBEEA93-7D3F-479D-9986-36A8F89687B6}"/>
                </a:ext>
              </a:extLst>
            </p:cNvPr>
            <p:cNvGrpSpPr/>
            <p:nvPr/>
          </p:nvGrpSpPr>
          <p:grpSpPr>
            <a:xfrm>
              <a:off x="9668891" y="0"/>
              <a:ext cx="2523109" cy="692388"/>
              <a:chOff x="9401175" y="0"/>
              <a:chExt cx="2790825" cy="692388"/>
            </a:xfrm>
          </p:grpSpPr>
          <p:sp>
            <p:nvSpPr>
              <p:cNvPr id="20" name="Rectangle 19">
                <a:extLst>
                  <a:ext uri="{FF2B5EF4-FFF2-40B4-BE49-F238E27FC236}">
                    <a16:creationId xmlns:a16="http://schemas.microsoft.com/office/drawing/2014/main" id="{86644813-0A50-45F5-A804-7BAC43D46A9C}"/>
                  </a:ext>
                </a:extLst>
              </p:cNvPr>
              <p:cNvSpPr/>
              <p:nvPr/>
            </p:nvSpPr>
            <p:spPr bwMode="auto">
              <a:xfrm>
                <a:off x="9401175" y="0"/>
                <a:ext cx="2790825"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9FB465CE-FF8A-4541-AEDF-70793AD9AC76}"/>
                  </a:ext>
                </a:extLst>
              </p:cNvPr>
              <p:cNvSpPr/>
              <p:nvPr/>
            </p:nvSpPr>
            <p:spPr bwMode="auto">
              <a:xfrm>
                <a:off x="9401175" y="674100"/>
                <a:ext cx="2790825" cy="182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a:extLst>
                <a:ext uri="{FF2B5EF4-FFF2-40B4-BE49-F238E27FC236}">
                  <a16:creationId xmlns:a16="http://schemas.microsoft.com/office/drawing/2014/main" id="{18BAF8D7-268A-4298-9E6D-721D17E6AE25}"/>
                </a:ext>
              </a:extLst>
            </p:cNvPr>
            <p:cNvGrpSpPr>
              <a:grpSpLocks noChangeAspect="1"/>
            </p:cNvGrpSpPr>
            <p:nvPr/>
          </p:nvGrpSpPr>
          <p:grpSpPr>
            <a:xfrm>
              <a:off x="9738034" y="207920"/>
              <a:ext cx="478702" cy="374904"/>
              <a:chOff x="4024793" y="2015132"/>
              <a:chExt cx="1399738" cy="1096229"/>
            </a:xfrm>
          </p:grpSpPr>
          <p:sp>
            <p:nvSpPr>
              <p:cNvPr id="18" name="magnify" title="Icon of a magnifying glass">
                <a:extLst>
                  <a:ext uri="{FF2B5EF4-FFF2-40B4-BE49-F238E27FC236}">
                    <a16:creationId xmlns:a16="http://schemas.microsoft.com/office/drawing/2014/main" id="{AE604C28-AD23-41E5-944E-1107839C6198}"/>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check 3" title="Icon of a checkmark with a circle around it">
                <a:extLst>
                  <a:ext uri="{FF2B5EF4-FFF2-40B4-BE49-F238E27FC236}">
                    <a16:creationId xmlns:a16="http://schemas.microsoft.com/office/drawing/2014/main" id="{1B08D9AE-C0FD-4C3E-89EB-D655C1405348}"/>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15" name="Rectangle 14">
            <a:extLst>
              <a:ext uri="{FF2B5EF4-FFF2-40B4-BE49-F238E27FC236}">
                <a16:creationId xmlns:a16="http://schemas.microsoft.com/office/drawing/2014/main" id="{4381EE43-8C0E-40B2-BFB6-7DF7C32960C1}"/>
              </a:ext>
            </a:extLst>
          </p:cNvPr>
          <p:cNvSpPr/>
          <p:nvPr/>
        </p:nvSpPr>
        <p:spPr>
          <a:xfrm>
            <a:off x="441324" y="5555227"/>
            <a:ext cx="4856480" cy="1169551"/>
          </a:xfrm>
          <a:prstGeom prst="rect">
            <a:avLst/>
          </a:prstGeom>
        </p:spPr>
        <p:txBody>
          <a:bodyPr wrap="square" lIns="0" tIns="146304" rIns="182880" bIns="0" anchor="b" anchorCtr="0">
            <a:noAutofit/>
          </a:bodyPr>
          <a:lstStyle/>
          <a:p>
            <a:r>
              <a:rPr lang="en-US" sz="1800">
                <a:gradFill>
                  <a:gsLst>
                    <a:gs pos="2917">
                      <a:schemeClr val="accent2"/>
                    </a:gs>
                    <a:gs pos="30000">
                      <a:schemeClr val="accent2"/>
                    </a:gs>
                  </a:gsLst>
                  <a:lin ang="5400000" scaled="0"/>
                </a:gradFill>
                <a:latin typeface="+mj-lt"/>
              </a:rPr>
              <a:t>To learn more: </a:t>
            </a:r>
          </a:p>
          <a:p>
            <a:pPr lvl="1"/>
            <a:r>
              <a:rPr lang="en-US" sz="1600" b="1">
                <a:solidFill>
                  <a:schemeClr val="accent1"/>
                </a:solidFill>
                <a:hlinkClick r:id="rId4">
                  <a:extLst>
                    <a:ext uri="{A12FA001-AC4F-418D-AE19-62706E023703}">
                      <ahyp:hlinkClr xmlns:ahyp="http://schemas.microsoft.com/office/drawing/2018/hyperlinkcolor" val="tx"/>
                    </a:ext>
                  </a:extLst>
                </a:hlinkClick>
              </a:rPr>
              <a:t>https://aka.ms/SC1108</a:t>
            </a:r>
            <a:r>
              <a:rPr lang="en-US" sz="1600" b="1">
                <a:solidFill>
                  <a:schemeClr val="accent1"/>
                </a:solidFill>
              </a:rPr>
              <a:t> </a:t>
            </a:r>
            <a:r>
              <a:rPr lang="en-US" sz="1600">
                <a:gradFill>
                  <a:gsLst>
                    <a:gs pos="2917">
                      <a:schemeClr val="accent2"/>
                    </a:gs>
                    <a:gs pos="30000">
                      <a:schemeClr val="accent2"/>
                    </a:gs>
                  </a:gsLst>
                  <a:lin ang="5400000" scaled="0"/>
                </a:gradFill>
              </a:rPr>
              <a:t>- What’s new in Security &amp; Compliance in SharePoint and OneDrive</a:t>
            </a:r>
          </a:p>
          <a:p>
            <a:pPr lvl="1"/>
            <a:r>
              <a:rPr lang="en-US" sz="1600" b="1">
                <a:gradFill>
                  <a:gsLst>
                    <a:gs pos="2917">
                      <a:schemeClr val="accent2"/>
                    </a:gs>
                    <a:gs pos="30000">
                      <a:schemeClr val="accent2"/>
                    </a:gs>
                  </a:gsLst>
                  <a:lin ang="5400000" scaled="0"/>
                </a:gradFill>
                <a:hlinkClick r:id="rId5"/>
              </a:rPr>
              <a:t>https://aka.ms/Admin1018</a:t>
            </a:r>
            <a:r>
              <a:rPr lang="en-US" sz="1600" b="1">
                <a:gradFill>
                  <a:gsLst>
                    <a:gs pos="2917">
                      <a:schemeClr val="accent2"/>
                    </a:gs>
                    <a:gs pos="30000">
                      <a:schemeClr val="accent2"/>
                    </a:gs>
                  </a:gsLst>
                  <a:lin ang="5400000" scaled="0"/>
                </a:gradFill>
              </a:rPr>
              <a:t> </a:t>
            </a:r>
            <a:r>
              <a:rPr lang="en-US" sz="1600">
                <a:gradFill>
                  <a:gsLst>
                    <a:gs pos="2917">
                      <a:schemeClr val="accent2"/>
                    </a:gs>
                    <a:gs pos="30000">
                      <a:schemeClr val="accent2"/>
                    </a:gs>
                  </a:gsLst>
                  <a:lin ang="5400000" scaled="0"/>
                </a:gradFill>
              </a:rPr>
              <a:t>- Governance and management best practices for Microsoft 365 Groups</a:t>
            </a:r>
          </a:p>
        </p:txBody>
      </p:sp>
      <p:pic>
        <p:nvPicPr>
          <p:cNvPr id="6" name="Picture 5" descr="SCC Sensitivity UI showing ability to tie public vs. private and external membership allowance to label. ">
            <a:extLst>
              <a:ext uri="{FF2B5EF4-FFF2-40B4-BE49-F238E27FC236}">
                <a16:creationId xmlns:a16="http://schemas.microsoft.com/office/drawing/2014/main" id="{DD595424-E344-49D0-B1E2-B9F83179A90A}"/>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127000" y="2276363"/>
            <a:ext cx="8645976" cy="25975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SCC UI showing sensitivity settings for SharePoint site sharing. ">
            <a:extLst>
              <a:ext uri="{FF2B5EF4-FFF2-40B4-BE49-F238E27FC236}">
                <a16:creationId xmlns:a16="http://schemas.microsoft.com/office/drawing/2014/main" id="{E61F1FAB-55BE-44E5-92DC-C387BAA25C6F}"/>
              </a:ext>
              <a:ext uri="{C183D7F6-B498-43B3-948B-1728B52AA6E4}">
                <adec:decorative xmlns:adec="http://schemas.microsoft.com/office/drawing/2017/decorative" val="0"/>
              </a:ext>
            </a:extLst>
          </p:cNvPr>
          <p:cNvPicPr>
            <a:picLocks noChangeAspect="1"/>
          </p:cNvPicPr>
          <p:nvPr/>
        </p:nvPicPr>
        <p:blipFill>
          <a:blip r:embed="rId7"/>
          <a:stretch>
            <a:fillRect/>
          </a:stretch>
        </p:blipFill>
        <p:spPr>
          <a:xfrm>
            <a:off x="5899351" y="3402417"/>
            <a:ext cx="7539080" cy="297150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6105098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5D1FB5-3589-4EA1-A4F3-E1DC80F6FDBF}"/>
              </a:ext>
            </a:extLst>
          </p:cNvPr>
          <p:cNvSpPr>
            <a:spLocks noGrp="1"/>
          </p:cNvSpPr>
          <p:nvPr>
            <p:ph type="title"/>
          </p:nvPr>
        </p:nvSpPr>
        <p:spPr/>
        <p:txBody>
          <a:bodyPr/>
          <a:lstStyle/>
          <a:p>
            <a:r>
              <a:rPr lang="en-US">
                <a:solidFill>
                  <a:srgbClr val="243A5E"/>
                </a:solidFill>
              </a:rPr>
              <a:t>How will we structure container &amp; item labels?</a:t>
            </a:r>
          </a:p>
        </p:txBody>
      </p:sp>
      <p:graphicFrame>
        <p:nvGraphicFramePr>
          <p:cNvPr id="14" name="Table 13" descr="Table showing how to structure container and item labels">
            <a:extLst>
              <a:ext uri="{FF2B5EF4-FFF2-40B4-BE49-F238E27FC236}">
                <a16:creationId xmlns:a16="http://schemas.microsoft.com/office/drawing/2014/main" id="{6452C676-69D1-4324-A5F2-5F6A496B4FC2}"/>
              </a:ext>
            </a:extLst>
          </p:cNvPr>
          <p:cNvGraphicFramePr>
            <a:graphicFrameLocks noGrp="1"/>
          </p:cNvGraphicFramePr>
          <p:nvPr>
            <p:extLst>
              <p:ext uri="{D42A27DB-BD31-4B8C-83A1-F6EECF244321}">
                <p14:modId xmlns:p14="http://schemas.microsoft.com/office/powerpoint/2010/main" val="374745077"/>
              </p:ext>
            </p:extLst>
          </p:nvPr>
        </p:nvGraphicFramePr>
        <p:xfrm>
          <a:off x="588263" y="1585119"/>
          <a:ext cx="11018520" cy="5234634"/>
        </p:xfrm>
        <a:graphic>
          <a:graphicData uri="http://schemas.openxmlformats.org/drawingml/2006/table">
            <a:tbl>
              <a:tblPr firstRow="1" firstCol="1" bandRow="1">
                <a:tableStyleId>{17292A2E-F333-43FB-9621-5CBBE7FDCDCB}</a:tableStyleId>
              </a:tblPr>
              <a:tblGrid>
                <a:gridCol w="1847597">
                  <a:extLst>
                    <a:ext uri="{9D8B030D-6E8A-4147-A177-3AD203B41FA5}">
                      <a16:colId xmlns:a16="http://schemas.microsoft.com/office/drawing/2014/main" val="2789778509"/>
                    </a:ext>
                  </a:extLst>
                </a:gridCol>
                <a:gridCol w="1683367">
                  <a:extLst>
                    <a:ext uri="{9D8B030D-6E8A-4147-A177-3AD203B41FA5}">
                      <a16:colId xmlns:a16="http://schemas.microsoft.com/office/drawing/2014/main" val="2633634001"/>
                    </a:ext>
                  </a:extLst>
                </a:gridCol>
                <a:gridCol w="2410086">
                  <a:extLst>
                    <a:ext uri="{9D8B030D-6E8A-4147-A177-3AD203B41FA5}">
                      <a16:colId xmlns:a16="http://schemas.microsoft.com/office/drawing/2014/main" val="3388816978"/>
                    </a:ext>
                  </a:extLst>
                </a:gridCol>
                <a:gridCol w="1231731">
                  <a:extLst>
                    <a:ext uri="{9D8B030D-6E8A-4147-A177-3AD203B41FA5}">
                      <a16:colId xmlns:a16="http://schemas.microsoft.com/office/drawing/2014/main" val="3371556972"/>
                    </a:ext>
                  </a:extLst>
                </a:gridCol>
                <a:gridCol w="1888655">
                  <a:extLst>
                    <a:ext uri="{9D8B030D-6E8A-4147-A177-3AD203B41FA5}">
                      <a16:colId xmlns:a16="http://schemas.microsoft.com/office/drawing/2014/main" val="3321829342"/>
                    </a:ext>
                  </a:extLst>
                </a:gridCol>
                <a:gridCol w="1957084">
                  <a:extLst>
                    <a:ext uri="{9D8B030D-6E8A-4147-A177-3AD203B41FA5}">
                      <a16:colId xmlns:a16="http://schemas.microsoft.com/office/drawing/2014/main" val="2705993104"/>
                    </a:ext>
                  </a:extLst>
                </a:gridCol>
              </a:tblGrid>
              <a:tr h="583842">
                <a:tc>
                  <a:txBody>
                    <a:bodyPr/>
                    <a:lstStyle/>
                    <a:p>
                      <a:pPr marL="0" marR="0" algn="ctr">
                        <a:lnSpc>
                          <a:spcPct val="107000"/>
                        </a:lnSpc>
                        <a:spcBef>
                          <a:spcPts val="0"/>
                        </a:spcBef>
                        <a:spcAft>
                          <a:spcPts val="0"/>
                        </a:spcAft>
                      </a:pPr>
                      <a:r>
                        <a:rPr lang="en-US" sz="1600" b="1">
                          <a:solidFill>
                            <a:srgbClr val="FFFFFF"/>
                          </a:solidFill>
                          <a:effectLst/>
                        </a:rPr>
                        <a:t>Parent Label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tc>
                  <a:txBody>
                    <a:bodyPr/>
                    <a:lstStyle/>
                    <a:p>
                      <a:pPr marL="0" marR="0" algn="ctr">
                        <a:lnSpc>
                          <a:spcPct val="107000"/>
                        </a:lnSpc>
                        <a:spcBef>
                          <a:spcPts val="0"/>
                        </a:spcBef>
                        <a:spcAft>
                          <a:spcPts val="0"/>
                        </a:spcAft>
                      </a:pPr>
                      <a:r>
                        <a:rPr lang="en-US" sz="1600" b="1">
                          <a:solidFill>
                            <a:srgbClr val="FFFFFF"/>
                          </a:solidFill>
                          <a:effectLst/>
                        </a:rPr>
                        <a:t>Child Label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tc>
                  <a:txBody>
                    <a:bodyPr/>
                    <a:lstStyle/>
                    <a:p>
                      <a:pPr marL="0" marR="0" algn="ctr">
                        <a:lnSpc>
                          <a:spcPct val="107000"/>
                        </a:lnSpc>
                        <a:spcBef>
                          <a:spcPts val="0"/>
                        </a:spcBef>
                        <a:spcAft>
                          <a:spcPts val="0"/>
                        </a:spcAft>
                      </a:pPr>
                      <a:r>
                        <a:rPr lang="en-US" sz="1600" b="1">
                          <a:solidFill>
                            <a:srgbClr val="FFFFFF"/>
                          </a:solidFill>
                          <a:effectLst/>
                        </a:rPr>
                        <a:t>Container/Item Label</a:t>
                      </a:r>
                      <a:endParaRPr lang="en-US" sz="1600">
                        <a:effectLst/>
                      </a:endParaRPr>
                    </a:p>
                    <a:p>
                      <a:pPr marL="0" marR="0" algn="ctr">
                        <a:lnSpc>
                          <a:spcPct val="107000"/>
                        </a:lnSpc>
                        <a:spcBef>
                          <a:spcPts val="0"/>
                        </a:spcBef>
                        <a:spcAft>
                          <a:spcPts val="0"/>
                        </a:spcAft>
                      </a:pPr>
                      <a:r>
                        <a:rPr lang="en-US" sz="1600" b="1">
                          <a:solidFill>
                            <a:srgbClr val="FFFFFF"/>
                          </a:solidFill>
                          <a:effectLst/>
                        </a:rPr>
                        <a:t>or Both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tc>
                  <a:txBody>
                    <a:bodyPr/>
                    <a:lstStyle/>
                    <a:p>
                      <a:pPr marL="0" marR="0" algn="ctr">
                        <a:lnSpc>
                          <a:spcPct val="107000"/>
                        </a:lnSpc>
                        <a:spcBef>
                          <a:spcPts val="0"/>
                        </a:spcBef>
                        <a:spcAft>
                          <a:spcPts val="0"/>
                        </a:spcAft>
                      </a:pPr>
                      <a:r>
                        <a:rPr lang="en-US" sz="1600" b="1">
                          <a:solidFill>
                            <a:srgbClr val="FFFFFF"/>
                          </a:solidFill>
                          <a:effectLst/>
                        </a:rPr>
                        <a:t>Scoped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tc>
                  <a:txBody>
                    <a:bodyPr/>
                    <a:lstStyle/>
                    <a:p>
                      <a:pPr marL="0" marR="0" algn="ctr">
                        <a:lnSpc>
                          <a:spcPct val="107000"/>
                        </a:lnSpc>
                        <a:spcBef>
                          <a:spcPts val="0"/>
                        </a:spcBef>
                        <a:spcAft>
                          <a:spcPts val="0"/>
                        </a:spcAft>
                      </a:pPr>
                      <a:r>
                        <a:rPr lang="en-US" sz="1600" b="1">
                          <a:solidFill>
                            <a:srgbClr val="FFFFFF"/>
                          </a:solidFill>
                          <a:effectLst/>
                        </a:rPr>
                        <a:t>External Guest Policy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tc>
                  <a:txBody>
                    <a:bodyPr/>
                    <a:lstStyle/>
                    <a:p>
                      <a:pPr marL="0" marR="0" algn="ctr">
                        <a:lnSpc>
                          <a:spcPct val="107000"/>
                        </a:lnSpc>
                        <a:spcBef>
                          <a:spcPts val="0"/>
                        </a:spcBef>
                        <a:spcAft>
                          <a:spcPts val="0"/>
                        </a:spcAft>
                      </a:pPr>
                      <a:r>
                        <a:rPr lang="en-US" sz="1600" b="1">
                          <a:solidFill>
                            <a:srgbClr val="FFFFFF"/>
                          </a:solidFill>
                          <a:effectLst/>
                        </a:rPr>
                        <a:t>Privacy Policy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B w="9525" cap="flat" cmpd="sng" algn="ctr">
                      <a:noFill/>
                      <a:prstDash val="solid"/>
                    </a:lnB>
                    <a:solidFill>
                      <a:srgbClr val="243A5E"/>
                    </a:solidFill>
                  </a:tcPr>
                </a:tc>
                <a:extLst>
                  <a:ext uri="{0D108BD9-81ED-4DB2-BD59-A6C34878D82A}">
                    <a16:rowId xmlns:a16="http://schemas.microsoft.com/office/drawing/2014/main" val="3175560394"/>
                  </a:ext>
                </a:extLst>
              </a:tr>
              <a:tr h="386344">
                <a:tc>
                  <a:txBody>
                    <a:bodyPr/>
                    <a:lstStyle/>
                    <a:p>
                      <a:pPr marL="0" marR="0" algn="l" defTabSz="896155" rtl="0" eaLnBrk="1" latinLnBrk="0" hangingPunct="1">
                        <a:lnSpc>
                          <a:spcPct val="107000"/>
                        </a:lnSpc>
                        <a:spcBef>
                          <a:spcPts val="0"/>
                        </a:spcBef>
                        <a:spcAft>
                          <a:spcPts val="0"/>
                        </a:spcAft>
                      </a:pPr>
                      <a:r>
                        <a:rPr lang="en-US" sz="1600" b="1" kern="1200">
                          <a:solidFill>
                            <a:srgbClr val="00B050"/>
                          </a:solidFill>
                          <a:latin typeface="Segoe UI"/>
                          <a:ea typeface="+mn-ea"/>
                          <a:cs typeface="+mn-cs"/>
                        </a:rPr>
                        <a:t>General</a:t>
                      </a:r>
                    </a:p>
                  </a:txBody>
                  <a:tcPr marL="50220" marR="50220" marT="0" marB="0">
                    <a:lnL w="9525" cap="flat" cmpd="sng" algn="ctr">
                      <a:noFill/>
                      <a:prstDash val="solid"/>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Both</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No</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Allowed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Private &amp; Public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2124292"/>
                  </a:ext>
                </a:extLst>
              </a:tr>
              <a:tr h="343805">
                <a:tc>
                  <a:txBody>
                    <a:bodyPr/>
                    <a:lstStyle/>
                    <a:p>
                      <a:pPr marL="0" marR="0" algn="l">
                        <a:lnSpc>
                          <a:spcPct val="107000"/>
                        </a:lnSpc>
                        <a:spcBef>
                          <a:spcPts val="0"/>
                        </a:spcBef>
                        <a:spcAft>
                          <a:spcPts val="0"/>
                        </a:spcAft>
                      </a:pPr>
                      <a:r>
                        <a:rPr lang="en-US" sz="1600">
                          <a:effectLst/>
                        </a:rPr>
                        <a:t>Confidential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gridSpan="5">
                  <a:txBody>
                    <a:bodyPr/>
                    <a:lstStyle/>
                    <a:p>
                      <a:pPr marL="0" marR="0" algn="ctr">
                        <a:lnSpc>
                          <a:spcPct val="107000"/>
                        </a:lnSpc>
                        <a:spcBef>
                          <a:spcPts val="0"/>
                        </a:spcBef>
                        <a:spcAft>
                          <a:spcPts val="800"/>
                        </a:spcAft>
                      </a:pPr>
                      <a:r>
                        <a:rPr lang="en-US" sz="1600" b="0">
                          <a:effectLst/>
                        </a:rPr>
                        <a:t>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a:noFill/>
                    </a:lnL>
                    <a:lnR w="9525" cap="flat" cmpd="sng" algn="ctr">
                      <a:noFill/>
                      <a:prstDash val="soli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0531609"/>
                  </a:ext>
                </a:extLst>
              </a:tr>
              <a:tr h="343805">
                <a:tc>
                  <a:txBody>
                    <a:bodyPr/>
                    <a:lstStyle/>
                    <a:p>
                      <a:pPr marL="0" marR="0" algn="l">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MS FTE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effectLst/>
                        </a:rPr>
                        <a:t>Item</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effectLst/>
                        </a:rPr>
                        <a:t>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12938480"/>
                  </a:ext>
                </a:extLst>
              </a:tr>
              <a:tr h="781341">
                <a:tc>
                  <a:txBody>
                    <a:bodyPr/>
                    <a:lstStyle/>
                    <a:p>
                      <a:pPr marL="0" marR="0" algn="l">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Microsoft Extended and External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Container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No</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Allowed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Private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31343500"/>
                  </a:ext>
                </a:extLst>
              </a:tr>
              <a:tr h="781341">
                <a:tc>
                  <a:txBody>
                    <a:bodyPr/>
                    <a:lstStyle/>
                    <a:p>
                      <a:pPr marL="0" marR="0" algn="l">
                        <a:lnSpc>
                          <a:spcPct val="107000"/>
                        </a:lnSpc>
                        <a:spcBef>
                          <a:spcPts val="0"/>
                        </a:spcBef>
                        <a:spcAft>
                          <a:spcPts val="0"/>
                        </a:spcAft>
                      </a:pP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32742" rtl="0" eaLnBrk="1" latinLnBrk="0" hangingPunct="1">
                        <a:lnSpc>
                          <a:spcPct val="107000"/>
                        </a:lnSpc>
                        <a:spcBef>
                          <a:spcPts val="0"/>
                        </a:spcBef>
                        <a:spcAft>
                          <a:spcPts val="0"/>
                        </a:spcAft>
                      </a:pPr>
                      <a:r>
                        <a:rPr lang="en-US" sz="1600" kern="1200">
                          <a:solidFill>
                            <a:srgbClr val="000000"/>
                          </a:solidFill>
                          <a:effectLst/>
                          <a:latin typeface="+mn-lt"/>
                          <a:ea typeface="+mn-ea"/>
                          <a:cs typeface="+mn-cs"/>
                        </a:rPr>
                        <a:t>MS Extended</a:t>
                      </a:r>
                    </a:p>
                  </a:txBody>
                  <a:tcPr marL="50220" marR="50220" marT="0" marB="0">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32742" rtl="0" eaLnBrk="1" latinLnBrk="0" hangingPunct="1">
                        <a:lnSpc>
                          <a:spcPct val="107000"/>
                        </a:lnSpc>
                        <a:spcBef>
                          <a:spcPts val="0"/>
                        </a:spcBef>
                        <a:spcAft>
                          <a:spcPts val="0"/>
                        </a:spcAft>
                      </a:pPr>
                      <a:r>
                        <a:rPr lang="en-US" sz="1600" kern="1200">
                          <a:solidFill>
                            <a:srgbClr val="000000"/>
                          </a:solidFill>
                          <a:effectLst/>
                          <a:latin typeface="+mn-lt"/>
                          <a:ea typeface="+mn-ea"/>
                          <a:cs typeface="+mn-cs"/>
                        </a:rPr>
                        <a:t>Both</a:t>
                      </a:r>
                    </a:p>
                  </a:txBody>
                  <a:tcPr marL="50220" marR="50220" marT="0" marB="0">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32742" rtl="0" eaLnBrk="1" latinLnBrk="0" hangingPunct="1">
                        <a:lnSpc>
                          <a:spcPct val="107000"/>
                        </a:lnSpc>
                        <a:spcBef>
                          <a:spcPts val="0"/>
                        </a:spcBef>
                        <a:spcAft>
                          <a:spcPts val="0"/>
                        </a:spcAft>
                      </a:pPr>
                      <a:r>
                        <a:rPr lang="en-US" sz="1600" kern="1200">
                          <a:solidFill>
                            <a:srgbClr val="000000"/>
                          </a:solidFill>
                          <a:effectLst/>
                          <a:latin typeface="+mn-lt"/>
                          <a:ea typeface="+mn-ea"/>
                          <a:cs typeface="+mn-cs"/>
                        </a:rPr>
                        <a:t>No</a:t>
                      </a:r>
                    </a:p>
                  </a:txBody>
                  <a:tcPr marL="50220" marR="50220" marT="0" marB="0">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32742" rtl="0" eaLnBrk="1" latinLnBrk="0" hangingPunct="1">
                        <a:lnSpc>
                          <a:spcPct val="107000"/>
                        </a:lnSpc>
                        <a:spcBef>
                          <a:spcPts val="0"/>
                        </a:spcBef>
                        <a:spcAft>
                          <a:spcPts val="0"/>
                        </a:spcAft>
                      </a:pPr>
                      <a:r>
                        <a:rPr lang="en-US" sz="1600" kern="1200">
                          <a:solidFill>
                            <a:srgbClr val="000000"/>
                          </a:solidFill>
                          <a:effectLst/>
                          <a:latin typeface="+mn-lt"/>
                          <a:ea typeface="+mn-ea"/>
                          <a:cs typeface="+mn-cs"/>
                        </a:rPr>
                        <a:t>Not Allowed</a:t>
                      </a:r>
                    </a:p>
                  </a:txBody>
                  <a:tcPr marL="50220" marR="50220" marT="0" marB="0">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defTabSz="932742" rtl="0" eaLnBrk="1" latinLnBrk="0" hangingPunct="1">
                        <a:lnSpc>
                          <a:spcPct val="107000"/>
                        </a:lnSpc>
                        <a:spcBef>
                          <a:spcPts val="0"/>
                        </a:spcBef>
                        <a:spcAft>
                          <a:spcPts val="0"/>
                        </a:spcAft>
                      </a:pPr>
                      <a:r>
                        <a:rPr lang="en-US" sz="1600" kern="1200">
                          <a:solidFill>
                            <a:srgbClr val="000000"/>
                          </a:solidFill>
                          <a:effectLst/>
                          <a:latin typeface="+mn-lt"/>
                          <a:ea typeface="+mn-ea"/>
                          <a:cs typeface="+mn-cs"/>
                        </a:rPr>
                        <a:t>Private</a:t>
                      </a:r>
                    </a:p>
                  </a:txBody>
                  <a:tcPr marL="50220" marR="50220" marT="0" marB="0">
                    <a:lnL>
                      <a:noFill/>
                    </a:lnL>
                    <a:lnR w="9525" cap="flat" cmpd="sng" algn="ctr">
                      <a:noFill/>
                      <a:prstDash val="soli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6069975"/>
                  </a:ext>
                </a:extLst>
              </a:tr>
              <a:tr h="496966">
                <a:tc>
                  <a:txBody>
                    <a:bodyPr/>
                    <a:lstStyle/>
                    <a:p>
                      <a:pPr marL="0" marR="0" algn="l" defTabSz="896155" rtl="0" eaLnBrk="1" latinLnBrk="0" hangingPunct="1">
                        <a:lnSpc>
                          <a:spcPct val="107000"/>
                        </a:lnSpc>
                        <a:spcBef>
                          <a:spcPts val="0"/>
                        </a:spcBef>
                        <a:spcAft>
                          <a:spcPts val="0"/>
                        </a:spcAft>
                      </a:pPr>
                      <a:r>
                        <a:rPr lang="en-US" sz="1600" b="1" kern="1200">
                          <a:solidFill>
                            <a:srgbClr val="FF0000"/>
                          </a:solidFill>
                          <a:latin typeface="Segoe UI"/>
                          <a:ea typeface="+mn-ea"/>
                          <a:cs typeface="+mn-cs"/>
                        </a:rPr>
                        <a:t>Highly Confidential</a:t>
                      </a:r>
                    </a:p>
                  </a:txBody>
                  <a:tcPr marL="50220" marR="50220" marT="0" marB="0">
                    <a:lnL w="9525" cap="flat" cmpd="sng" algn="ctr">
                      <a:noFill/>
                      <a:prstDash val="solid"/>
                    </a:lnL>
                    <a:lnR>
                      <a:noFill/>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gridSpan="5">
                  <a:txBody>
                    <a:bodyPr/>
                    <a:lstStyle/>
                    <a:p>
                      <a:pPr marL="0" marR="0" algn="ctr">
                        <a:lnSpc>
                          <a:spcPct val="107000"/>
                        </a:lnSpc>
                        <a:spcBef>
                          <a:spcPts val="0"/>
                        </a:spcBef>
                        <a:spcAft>
                          <a:spcPts val="800"/>
                        </a:spcAft>
                      </a:pPr>
                      <a:r>
                        <a:rPr lang="en-US" sz="1600" b="0">
                          <a:effectLst/>
                        </a:rPr>
                        <a:t>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a:noFill/>
                    </a:lnL>
                    <a:lnR w="9525" cap="flat" cmpd="sng" algn="ctr">
                      <a:noFill/>
                      <a:prstDash val="solid"/>
                    </a:lnR>
                    <a:lnT w="12700" cap="flat" cmpd="sng" algn="ctr">
                      <a:solidFill>
                        <a:schemeClr val="tx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482577"/>
                  </a:ext>
                </a:extLst>
              </a:tr>
              <a:tr h="386344">
                <a:tc>
                  <a:txBody>
                    <a:bodyPr/>
                    <a:lstStyle/>
                    <a:p>
                      <a:pPr marL="0" marR="0" algn="l">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MS Extended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Both</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No</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Not Allowed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Private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55497053"/>
                  </a:ext>
                </a:extLst>
              </a:tr>
              <a:tr h="343805">
                <a:tc>
                  <a:txBody>
                    <a:bodyPr/>
                    <a:lstStyle/>
                    <a:p>
                      <a:pPr marL="0" marR="0" algn="l">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MS FTE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effectLst/>
                        </a:rPr>
                        <a:t>Item</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effectLst/>
                        </a:rPr>
                        <a:t>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35477839"/>
                  </a:ext>
                </a:extLst>
              </a:tr>
              <a:tr h="781341">
                <a:tc>
                  <a:txBody>
                    <a:bodyPr/>
                    <a:lstStyle/>
                    <a:p>
                      <a:pPr marL="0" marR="0" algn="l">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Microsoft Extended and External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Container </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b="0">
                          <a:solidFill>
                            <a:srgbClr val="000000"/>
                          </a:solidFill>
                          <a:effectLst/>
                        </a:rPr>
                        <a:t>Yes</a:t>
                      </a:r>
                      <a:endParaRPr lang="en-US" sz="1600" b="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a:solidFill>
                            <a:srgbClr val="000000"/>
                          </a:solidFill>
                          <a:effectLst/>
                        </a:rPr>
                        <a:t>Allowed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1600" dirty="0">
                          <a:solidFill>
                            <a:srgbClr val="000000"/>
                          </a:solidFill>
                          <a:effectLst/>
                        </a:rPr>
                        <a:t>Private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0220" marR="50220" marT="0" marB="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64288615"/>
                  </a:ext>
                </a:extLst>
              </a:tr>
            </a:tbl>
          </a:graphicData>
        </a:graphic>
      </p:graphicFrame>
    </p:spTree>
    <p:extLst>
      <p:ext uri="{BB962C8B-B14F-4D97-AF65-F5344CB8AC3E}">
        <p14:creationId xmlns:p14="http://schemas.microsoft.com/office/powerpoint/2010/main" val="179408466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7D7B00-EB4A-40A6-9514-A97C9F006BD5}"/>
              </a:ext>
            </a:extLst>
          </p:cNvPr>
          <p:cNvSpPr>
            <a:spLocks noGrp="1"/>
          </p:cNvSpPr>
          <p:nvPr>
            <p:ph type="title"/>
          </p:nvPr>
        </p:nvSpPr>
        <p:spPr/>
        <p:txBody>
          <a:bodyPr/>
          <a:lstStyle/>
          <a:p>
            <a:r>
              <a:rPr lang="en-US"/>
              <a:t>IT Custom Solutions</a:t>
            </a:r>
          </a:p>
        </p:txBody>
      </p:sp>
    </p:spTree>
    <p:extLst>
      <p:ext uri="{BB962C8B-B14F-4D97-AF65-F5344CB8AC3E}">
        <p14:creationId xmlns:p14="http://schemas.microsoft.com/office/powerpoint/2010/main" val="429399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BC29C8-B82D-4F1D-BA16-2C7D55155C6F}"/>
              </a:ext>
            </a:extLst>
          </p:cNvPr>
          <p:cNvPicPr>
            <a:picLocks noChangeAspect="1"/>
          </p:cNvPicPr>
          <p:nvPr/>
        </p:nvPicPr>
        <p:blipFill>
          <a:blip r:embed="rId3"/>
          <a:stretch>
            <a:fillRect/>
          </a:stretch>
        </p:blipFill>
        <p:spPr>
          <a:xfrm>
            <a:off x="2261992" y="2593456"/>
            <a:ext cx="3235534" cy="4123401"/>
          </a:xfrm>
          <a:prstGeom prst="rect">
            <a:avLst/>
          </a:prstGeom>
        </p:spPr>
      </p:pic>
      <p:sp>
        <p:nvSpPr>
          <p:cNvPr id="82" name="Oval 81">
            <a:extLst>
              <a:ext uri="{FF2B5EF4-FFF2-40B4-BE49-F238E27FC236}">
                <a16:creationId xmlns:a16="http://schemas.microsoft.com/office/drawing/2014/main" id="{61FA27DA-9E0A-4822-B8DE-14A6534E1913}"/>
              </a:ext>
            </a:extLst>
          </p:cNvPr>
          <p:cNvSpPr/>
          <p:nvPr/>
        </p:nvSpPr>
        <p:spPr>
          <a:xfrm>
            <a:off x="2056334" y="2457669"/>
            <a:ext cx="394591" cy="3955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r>
              <a:rPr lang="en-US" sz="1800">
                <a:solidFill>
                  <a:prstClr val="white"/>
                </a:solidFill>
                <a:latin typeface="Calibri" panose="020F0502020204030204"/>
              </a:rPr>
              <a:t>1</a:t>
            </a:r>
          </a:p>
        </p:txBody>
      </p:sp>
      <p:sp>
        <p:nvSpPr>
          <p:cNvPr id="32" name="Title 3">
            <a:extLst>
              <a:ext uri="{FF2B5EF4-FFF2-40B4-BE49-F238E27FC236}">
                <a16:creationId xmlns:a16="http://schemas.microsoft.com/office/drawing/2014/main" id="{42A2C436-E40D-4D88-B1F9-678C8BE5F4B5}"/>
              </a:ext>
            </a:extLst>
          </p:cNvPr>
          <p:cNvSpPr txBox="1">
            <a:spLocks/>
          </p:cNvSpPr>
          <p:nvPr/>
        </p:nvSpPr>
        <p:spPr>
          <a:xfrm>
            <a:off x="106116" y="200323"/>
            <a:ext cx="11263349" cy="387798"/>
          </a:xfrm>
          <a:prstGeom prst="rect">
            <a:avLst/>
          </a:prstGeom>
        </p:spPr>
        <p:txBody>
          <a:bodyPr vert="horz" wrap="square" lIns="0" tIns="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914225">
              <a:defRPr/>
            </a:pPr>
            <a:r>
              <a:rPr lang="en-US" sz="2800" spc="-102">
                <a:ln w="3175">
                  <a:noFill/>
                </a:ln>
                <a:solidFill>
                  <a:srgbClr val="2F2F2F"/>
                </a:solidFill>
                <a:latin typeface="Segoe UI Light" panose="020B0502040204020203" pitchFamily="34" charset="0"/>
                <a:ea typeface="ＭＳ Ｐゴシック"/>
                <a:cs typeface="Segoe UI Light" panose="020B0502040204020203" pitchFamily="34" charset="0"/>
              </a:rPr>
              <a:t>Example: Microsoft 365 Groups policies</a:t>
            </a:r>
            <a:endParaRPr lang="en-US" sz="4000">
              <a:solidFill>
                <a:prstClr val="black"/>
              </a:solidFill>
              <a:latin typeface="Segoe UI Light" panose="020B0502040204020203" pitchFamily="34" charset="0"/>
              <a:cs typeface="Segoe UI Light" panose="020B0502040204020203" pitchFamily="34" charset="0"/>
            </a:endParaRPr>
          </a:p>
        </p:txBody>
      </p:sp>
      <p:sp>
        <p:nvSpPr>
          <p:cNvPr id="33" name="Slide Number Placeholder 2">
            <a:extLst>
              <a:ext uri="{FF2B5EF4-FFF2-40B4-BE49-F238E27FC236}">
                <a16:creationId xmlns:a16="http://schemas.microsoft.com/office/drawing/2014/main" id="{9B4B1B5A-8BC6-44DE-90AE-5ABAAA5E0FBD}"/>
              </a:ext>
            </a:extLst>
          </p:cNvPr>
          <p:cNvSpPr txBox="1">
            <a:spLocks/>
          </p:cNvSpPr>
          <p:nvPr/>
        </p:nvSpPr>
        <p:spPr>
          <a:xfrm>
            <a:off x="11707975" y="6437824"/>
            <a:ext cx="438840" cy="364173"/>
          </a:xfrm>
          <a:prstGeom prst="rect">
            <a:avLst/>
          </a:prstGeom>
        </p:spPr>
        <p:txBody>
          <a:bodyPr vert="horz" lIns="89642" tIns="44821" rIns="89642" bIns="44821" rtlCol="0" anchor="ctr"/>
          <a:lstStyle>
            <a:defPPr>
              <a:defRPr lang="en-US"/>
            </a:defPPr>
            <a:lvl1pPr marL="0" algn="r" defTabSz="932742" rtl="0" eaLnBrk="1" latinLnBrk="0" hangingPunct="1">
              <a:defRPr sz="1050" kern="1200">
                <a:solidFill>
                  <a:schemeClr val="tx1">
                    <a:tint val="75000"/>
                  </a:schemeClr>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367">
              <a:defRPr/>
            </a:pPr>
            <a:fld id="{43E45A5E-CC77-4189-BBFB-A696DACD0018}" type="slidenum">
              <a:rPr lang="en-US" sz="1029" dirty="0">
                <a:solidFill>
                  <a:prstClr val="black">
                    <a:tint val="75000"/>
                  </a:prstClr>
                </a:solidFill>
                <a:latin typeface="Calibri" panose="020F0502020204030204"/>
              </a:rPr>
              <a:pPr defTabSz="914367">
                <a:defRPr/>
              </a:pPr>
              <a:t>19</a:t>
            </a:fld>
            <a:endParaRPr lang="en-US" sz="1029">
              <a:solidFill>
                <a:prstClr val="black">
                  <a:tint val="75000"/>
                </a:prstClr>
              </a:solidFill>
              <a:latin typeface="Calibri" panose="020F0502020204030204"/>
            </a:endParaRPr>
          </a:p>
        </p:txBody>
      </p:sp>
      <p:pic>
        <p:nvPicPr>
          <p:cNvPr id="2" name="Picture 1">
            <a:extLst>
              <a:ext uri="{FF2B5EF4-FFF2-40B4-BE49-F238E27FC236}">
                <a16:creationId xmlns:a16="http://schemas.microsoft.com/office/drawing/2014/main" id="{0367D9AD-B9B9-45B8-8C4E-BD9F44A64BF4}"/>
              </a:ext>
            </a:extLst>
          </p:cNvPr>
          <p:cNvPicPr>
            <a:picLocks noChangeAspect="1"/>
          </p:cNvPicPr>
          <p:nvPr/>
        </p:nvPicPr>
        <p:blipFill>
          <a:blip r:embed="rId4"/>
          <a:stretch>
            <a:fillRect/>
          </a:stretch>
        </p:blipFill>
        <p:spPr>
          <a:xfrm>
            <a:off x="4728095" y="2741908"/>
            <a:ext cx="5162088" cy="3034359"/>
          </a:xfrm>
          <a:prstGeom prst="rect">
            <a:avLst/>
          </a:prstGeom>
          <a:ln w="12700">
            <a:solidFill>
              <a:schemeClr val="bg1">
                <a:lumMod val="75000"/>
              </a:schemeClr>
            </a:solidFill>
          </a:ln>
        </p:spPr>
      </p:pic>
      <p:sp>
        <p:nvSpPr>
          <p:cNvPr id="4" name="Oval 3">
            <a:extLst>
              <a:ext uri="{FF2B5EF4-FFF2-40B4-BE49-F238E27FC236}">
                <a16:creationId xmlns:a16="http://schemas.microsoft.com/office/drawing/2014/main" id="{F3CD9074-EB91-41C3-968B-8A85ED969B66}"/>
              </a:ext>
            </a:extLst>
          </p:cNvPr>
          <p:cNvSpPr/>
          <p:nvPr/>
        </p:nvSpPr>
        <p:spPr>
          <a:xfrm>
            <a:off x="4453947" y="2514053"/>
            <a:ext cx="394591" cy="395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r>
              <a:rPr lang="en-US" sz="1800">
                <a:solidFill>
                  <a:prstClr val="white"/>
                </a:solidFill>
                <a:latin typeface="Calibri" panose="020F0502020204030204"/>
              </a:rPr>
              <a:t>2</a:t>
            </a:r>
          </a:p>
        </p:txBody>
      </p:sp>
      <p:pic>
        <p:nvPicPr>
          <p:cNvPr id="5" name="Picture 4">
            <a:extLst>
              <a:ext uri="{FF2B5EF4-FFF2-40B4-BE49-F238E27FC236}">
                <a16:creationId xmlns:a16="http://schemas.microsoft.com/office/drawing/2014/main" id="{866449BD-BE12-4A43-B24A-D03227252F4C}"/>
              </a:ext>
            </a:extLst>
          </p:cNvPr>
          <p:cNvPicPr>
            <a:picLocks noChangeAspect="1"/>
          </p:cNvPicPr>
          <p:nvPr/>
        </p:nvPicPr>
        <p:blipFill>
          <a:blip r:embed="rId5"/>
          <a:stretch>
            <a:fillRect/>
          </a:stretch>
        </p:blipFill>
        <p:spPr>
          <a:xfrm>
            <a:off x="2295027" y="2823981"/>
            <a:ext cx="4816118" cy="1049585"/>
          </a:xfrm>
          <a:prstGeom prst="rect">
            <a:avLst/>
          </a:prstGeom>
          <a:ln w="12700">
            <a:solidFill>
              <a:schemeClr val="bg1">
                <a:lumMod val="75000"/>
              </a:schemeClr>
            </a:solidFill>
          </a:ln>
        </p:spPr>
      </p:pic>
      <p:sp>
        <p:nvSpPr>
          <p:cNvPr id="7" name="Oval 6">
            <a:extLst>
              <a:ext uri="{FF2B5EF4-FFF2-40B4-BE49-F238E27FC236}">
                <a16:creationId xmlns:a16="http://schemas.microsoft.com/office/drawing/2014/main" id="{040D0F1F-F18E-47F9-92AA-9A9596B693F5}"/>
              </a:ext>
            </a:extLst>
          </p:cNvPr>
          <p:cNvSpPr/>
          <p:nvPr/>
        </p:nvSpPr>
        <p:spPr>
          <a:xfrm>
            <a:off x="2061982" y="2652838"/>
            <a:ext cx="394590" cy="395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r>
              <a:rPr lang="en-US" sz="1800">
                <a:solidFill>
                  <a:prstClr val="white"/>
                </a:solidFill>
                <a:latin typeface="Calibri" panose="020F0502020204030204"/>
              </a:rPr>
              <a:t>3</a:t>
            </a:r>
          </a:p>
        </p:txBody>
      </p:sp>
      <p:pic>
        <p:nvPicPr>
          <p:cNvPr id="8" name="Picture 7">
            <a:extLst>
              <a:ext uri="{FF2B5EF4-FFF2-40B4-BE49-F238E27FC236}">
                <a16:creationId xmlns:a16="http://schemas.microsoft.com/office/drawing/2014/main" id="{C8808C92-2002-4431-B3A5-E3065D16DB97}"/>
              </a:ext>
            </a:extLst>
          </p:cNvPr>
          <p:cNvPicPr>
            <a:picLocks noChangeAspect="1"/>
          </p:cNvPicPr>
          <p:nvPr/>
        </p:nvPicPr>
        <p:blipFill>
          <a:blip r:embed="rId6"/>
          <a:stretch>
            <a:fillRect/>
          </a:stretch>
        </p:blipFill>
        <p:spPr>
          <a:xfrm>
            <a:off x="7750434" y="2791236"/>
            <a:ext cx="3357309" cy="3636610"/>
          </a:xfrm>
          <a:prstGeom prst="rect">
            <a:avLst/>
          </a:prstGeom>
        </p:spPr>
      </p:pic>
      <p:sp>
        <p:nvSpPr>
          <p:cNvPr id="9" name="Oval 8">
            <a:extLst>
              <a:ext uri="{FF2B5EF4-FFF2-40B4-BE49-F238E27FC236}">
                <a16:creationId xmlns:a16="http://schemas.microsoft.com/office/drawing/2014/main" id="{2F568978-A136-4F4C-BE4A-B1D73C59E042}"/>
              </a:ext>
            </a:extLst>
          </p:cNvPr>
          <p:cNvSpPr/>
          <p:nvPr/>
        </p:nvSpPr>
        <p:spPr>
          <a:xfrm>
            <a:off x="7498327" y="2652838"/>
            <a:ext cx="394590" cy="395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r>
              <a:rPr lang="en-US" sz="1800">
                <a:solidFill>
                  <a:prstClr val="white"/>
                </a:solidFill>
                <a:latin typeface="Calibri" panose="020F0502020204030204"/>
              </a:rPr>
              <a:t>4</a:t>
            </a:r>
          </a:p>
        </p:txBody>
      </p:sp>
      <p:pic>
        <p:nvPicPr>
          <p:cNvPr id="10" name="Graphic 9" descr="Checkmark">
            <a:extLst>
              <a:ext uri="{FF2B5EF4-FFF2-40B4-BE49-F238E27FC236}">
                <a16:creationId xmlns:a16="http://schemas.microsoft.com/office/drawing/2014/main" id="{065FA9FA-503C-4EC6-B695-9C15825340E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35346" y="2471143"/>
            <a:ext cx="333061" cy="333061"/>
          </a:xfrm>
          <a:prstGeom prst="rect">
            <a:avLst/>
          </a:prstGeom>
        </p:spPr>
      </p:pic>
      <p:pic>
        <p:nvPicPr>
          <p:cNvPr id="12" name="Graphic 11" descr="Close">
            <a:extLst>
              <a:ext uri="{FF2B5EF4-FFF2-40B4-BE49-F238E27FC236}">
                <a16:creationId xmlns:a16="http://schemas.microsoft.com/office/drawing/2014/main" id="{C26DD0B4-9CE2-4EE5-A426-FF9AD071C2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518483" y="2471141"/>
            <a:ext cx="333061" cy="333061"/>
          </a:xfrm>
          <a:prstGeom prst="rect">
            <a:avLst/>
          </a:prstGeom>
        </p:spPr>
      </p:pic>
      <p:grpSp>
        <p:nvGrpSpPr>
          <p:cNvPr id="60" name="Group 59">
            <a:extLst>
              <a:ext uri="{FF2B5EF4-FFF2-40B4-BE49-F238E27FC236}">
                <a16:creationId xmlns:a16="http://schemas.microsoft.com/office/drawing/2014/main" id="{C20973EB-88B1-4F05-8E2D-5B06B20FFCCB}"/>
              </a:ext>
              <a:ext uri="{C183D7F6-B498-43B3-948B-1728B52AA6E4}">
                <adec:decorative xmlns:adec="http://schemas.microsoft.com/office/drawing/2017/decorative" val="1"/>
              </a:ext>
            </a:extLst>
          </p:cNvPr>
          <p:cNvGrpSpPr/>
          <p:nvPr/>
        </p:nvGrpSpPr>
        <p:grpSpPr>
          <a:xfrm>
            <a:off x="7145782" y="0"/>
            <a:ext cx="2523109" cy="692388"/>
            <a:chOff x="7145782" y="0"/>
            <a:chExt cx="2523109" cy="692388"/>
          </a:xfrm>
        </p:grpSpPr>
        <p:sp>
          <p:nvSpPr>
            <p:cNvPr id="62" name="Rectangle 61">
              <a:extLst>
                <a:ext uri="{FF2B5EF4-FFF2-40B4-BE49-F238E27FC236}">
                  <a16:creationId xmlns:a16="http://schemas.microsoft.com/office/drawing/2014/main" id="{BE692C19-5C94-4E09-AD05-137DCFA7CA8E}"/>
                </a:ext>
              </a:extLst>
            </p:cNvPr>
            <p:cNvSpPr/>
            <p:nvPr/>
          </p:nvSpPr>
          <p:spPr bwMode="auto">
            <a:xfrm>
              <a:off x="7607903" y="207919"/>
              <a:ext cx="1548226" cy="37097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b="1"/>
              </a:pPr>
              <a:r>
                <a:rPr kumimoji="0" lang="en-US" sz="1200" b="1"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Protect assets</a:t>
              </a:r>
            </a:p>
          </p:txBody>
        </p:sp>
        <p:grpSp>
          <p:nvGrpSpPr>
            <p:cNvPr id="72" name="Group 71">
              <a:extLst>
                <a:ext uri="{FF2B5EF4-FFF2-40B4-BE49-F238E27FC236}">
                  <a16:creationId xmlns:a16="http://schemas.microsoft.com/office/drawing/2014/main" id="{2B7758CA-DD1A-4B8D-8F78-BCF37746FEF4}"/>
                </a:ext>
              </a:extLst>
            </p:cNvPr>
            <p:cNvGrpSpPr/>
            <p:nvPr/>
          </p:nvGrpSpPr>
          <p:grpSpPr>
            <a:xfrm>
              <a:off x="7145782" y="0"/>
              <a:ext cx="2523109" cy="692388"/>
              <a:chOff x="9401175" y="0"/>
              <a:chExt cx="2790825" cy="692388"/>
            </a:xfrm>
          </p:grpSpPr>
          <p:sp>
            <p:nvSpPr>
              <p:cNvPr id="74" name="Rectangle 73">
                <a:extLst>
                  <a:ext uri="{FF2B5EF4-FFF2-40B4-BE49-F238E27FC236}">
                    <a16:creationId xmlns:a16="http://schemas.microsoft.com/office/drawing/2014/main" id="{72D0BBC4-89B8-456B-AD9B-0FEDA4DD68B3}"/>
                  </a:ext>
                </a:extLst>
              </p:cNvPr>
              <p:cNvSpPr/>
              <p:nvPr/>
            </p:nvSpPr>
            <p:spPr bwMode="auto">
              <a:xfrm>
                <a:off x="9401175" y="0"/>
                <a:ext cx="2790825" cy="112712"/>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5" name="Rectangle 74">
                <a:extLst>
                  <a:ext uri="{FF2B5EF4-FFF2-40B4-BE49-F238E27FC236}">
                    <a16:creationId xmlns:a16="http://schemas.microsoft.com/office/drawing/2014/main" id="{9543620B-43C0-4B06-B406-70A4F14C25CB}"/>
                  </a:ext>
                </a:extLst>
              </p:cNvPr>
              <p:cNvSpPr/>
              <p:nvPr/>
            </p:nvSpPr>
            <p:spPr bwMode="auto">
              <a:xfrm>
                <a:off x="9401175" y="674100"/>
                <a:ext cx="2790825" cy="18288"/>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73" name="safe" title="Icon of a locked safe">
              <a:extLst>
                <a:ext uri="{FF2B5EF4-FFF2-40B4-BE49-F238E27FC236}">
                  <a16:creationId xmlns:a16="http://schemas.microsoft.com/office/drawing/2014/main" id="{2CE4B89B-387E-46AF-A906-35CC73F4457A}"/>
                </a:ext>
              </a:extLst>
            </p:cNvPr>
            <p:cNvSpPr>
              <a:spLocks noChangeAspect="1" noEditPoints="1"/>
            </p:cNvSpPr>
            <p:nvPr/>
          </p:nvSpPr>
          <p:spPr bwMode="auto">
            <a:xfrm>
              <a:off x="7266710" y="216605"/>
              <a:ext cx="333621" cy="353602"/>
            </a:xfrm>
            <a:custGeom>
              <a:avLst/>
              <a:gdLst>
                <a:gd name="T0" fmla="*/ 311 w 311"/>
                <a:gd name="T1" fmla="*/ 0 h 329"/>
                <a:gd name="T2" fmla="*/ 311 w 311"/>
                <a:gd name="T3" fmla="*/ 329 h 329"/>
                <a:gd name="T4" fmla="*/ 18 w 311"/>
                <a:gd name="T5" fmla="*/ 329 h 329"/>
                <a:gd name="T6" fmla="*/ 0 w 311"/>
                <a:gd name="T7" fmla="*/ 310 h 329"/>
                <a:gd name="T8" fmla="*/ 0 w 311"/>
                <a:gd name="T9" fmla="*/ 247 h 329"/>
                <a:gd name="T10" fmla="*/ 18 w 311"/>
                <a:gd name="T11" fmla="*/ 229 h 329"/>
                <a:gd name="T12" fmla="*/ 18 w 311"/>
                <a:gd name="T13" fmla="*/ 99 h 329"/>
                <a:gd name="T14" fmla="*/ 0 w 311"/>
                <a:gd name="T15" fmla="*/ 81 h 329"/>
                <a:gd name="T16" fmla="*/ 0 w 311"/>
                <a:gd name="T17" fmla="*/ 18 h 329"/>
                <a:gd name="T18" fmla="*/ 18 w 311"/>
                <a:gd name="T19" fmla="*/ 0 h 329"/>
                <a:gd name="T20" fmla="*/ 311 w 311"/>
                <a:gd name="T21" fmla="*/ 0 h 329"/>
                <a:gd name="T22" fmla="*/ 257 w 311"/>
                <a:gd name="T23" fmla="*/ 59 h 329"/>
                <a:gd name="T24" fmla="*/ 80 w 311"/>
                <a:gd name="T25" fmla="*/ 59 h 329"/>
                <a:gd name="T26" fmla="*/ 80 w 311"/>
                <a:gd name="T27" fmla="*/ 266 h 329"/>
                <a:gd name="T28" fmla="*/ 257 w 311"/>
                <a:gd name="T29" fmla="*/ 266 h 329"/>
                <a:gd name="T30" fmla="*/ 257 w 311"/>
                <a:gd name="T31" fmla="*/ 59 h 329"/>
                <a:gd name="T32" fmla="*/ 171 w 311"/>
                <a:gd name="T33" fmla="*/ 167 h 329"/>
                <a:gd name="T34" fmla="*/ 197 w 311"/>
                <a:gd name="T35" fmla="*/ 141 h 329"/>
                <a:gd name="T36" fmla="*/ 171 w 311"/>
                <a:gd name="T37" fmla="*/ 115 h 329"/>
                <a:gd name="T38" fmla="*/ 145 w 311"/>
                <a:gd name="T39" fmla="*/ 141 h 329"/>
                <a:gd name="T40" fmla="*/ 171 w 311"/>
                <a:gd name="T41" fmla="*/ 167 h 329"/>
                <a:gd name="T42" fmla="*/ 205 w 311"/>
                <a:gd name="T43" fmla="*/ 224 h 329"/>
                <a:gd name="T44" fmla="*/ 214 w 311"/>
                <a:gd name="T45" fmla="*/ 215 h 329"/>
                <a:gd name="T46" fmla="*/ 205 w 311"/>
                <a:gd name="T47" fmla="*/ 206 h 329"/>
                <a:gd name="T48" fmla="*/ 196 w 311"/>
                <a:gd name="T49" fmla="*/ 215 h 329"/>
                <a:gd name="T50" fmla="*/ 205 w 311"/>
                <a:gd name="T51" fmla="*/ 224 h 329"/>
                <a:gd name="T52" fmla="*/ 192 w 311"/>
                <a:gd name="T53" fmla="*/ 125 h 329"/>
                <a:gd name="T54" fmla="*/ 257 w 311"/>
                <a:gd name="T55" fmla="*/ 125 h 329"/>
                <a:gd name="T56" fmla="*/ 193 w 311"/>
                <a:gd name="T57" fmla="*/ 156 h 329"/>
                <a:gd name="T58" fmla="*/ 257 w 311"/>
                <a:gd name="T59" fmla="*/ 15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1" h="329">
                  <a:moveTo>
                    <a:pt x="311" y="0"/>
                  </a:moveTo>
                  <a:cubicBezTo>
                    <a:pt x="311" y="329"/>
                    <a:pt x="311" y="329"/>
                    <a:pt x="311" y="329"/>
                  </a:cubicBezTo>
                  <a:cubicBezTo>
                    <a:pt x="18" y="329"/>
                    <a:pt x="18" y="329"/>
                    <a:pt x="18" y="329"/>
                  </a:cubicBezTo>
                  <a:cubicBezTo>
                    <a:pt x="18" y="319"/>
                    <a:pt x="10" y="310"/>
                    <a:pt x="0" y="310"/>
                  </a:cubicBezTo>
                  <a:cubicBezTo>
                    <a:pt x="0" y="247"/>
                    <a:pt x="0" y="247"/>
                    <a:pt x="0" y="247"/>
                  </a:cubicBezTo>
                  <a:cubicBezTo>
                    <a:pt x="10" y="247"/>
                    <a:pt x="18" y="239"/>
                    <a:pt x="18" y="229"/>
                  </a:cubicBezTo>
                  <a:cubicBezTo>
                    <a:pt x="18" y="99"/>
                    <a:pt x="18" y="99"/>
                    <a:pt x="18" y="99"/>
                  </a:cubicBezTo>
                  <a:cubicBezTo>
                    <a:pt x="18" y="89"/>
                    <a:pt x="10" y="81"/>
                    <a:pt x="0" y="81"/>
                  </a:cubicBezTo>
                  <a:cubicBezTo>
                    <a:pt x="0" y="18"/>
                    <a:pt x="0" y="18"/>
                    <a:pt x="0" y="18"/>
                  </a:cubicBezTo>
                  <a:cubicBezTo>
                    <a:pt x="10" y="18"/>
                    <a:pt x="18" y="10"/>
                    <a:pt x="18" y="0"/>
                  </a:cubicBezTo>
                  <a:lnTo>
                    <a:pt x="311" y="0"/>
                  </a:lnTo>
                  <a:close/>
                  <a:moveTo>
                    <a:pt x="257" y="59"/>
                  </a:moveTo>
                  <a:cubicBezTo>
                    <a:pt x="80" y="59"/>
                    <a:pt x="80" y="59"/>
                    <a:pt x="80" y="59"/>
                  </a:cubicBezTo>
                  <a:cubicBezTo>
                    <a:pt x="80" y="266"/>
                    <a:pt x="80" y="266"/>
                    <a:pt x="80" y="266"/>
                  </a:cubicBezTo>
                  <a:cubicBezTo>
                    <a:pt x="257" y="266"/>
                    <a:pt x="257" y="266"/>
                    <a:pt x="257" y="266"/>
                  </a:cubicBezTo>
                  <a:lnTo>
                    <a:pt x="257" y="59"/>
                  </a:lnTo>
                  <a:close/>
                  <a:moveTo>
                    <a:pt x="171" y="167"/>
                  </a:moveTo>
                  <a:cubicBezTo>
                    <a:pt x="186" y="167"/>
                    <a:pt x="197" y="156"/>
                    <a:pt x="197" y="141"/>
                  </a:cubicBezTo>
                  <a:cubicBezTo>
                    <a:pt x="197" y="126"/>
                    <a:pt x="186" y="115"/>
                    <a:pt x="171" y="115"/>
                  </a:cubicBezTo>
                  <a:cubicBezTo>
                    <a:pt x="156" y="115"/>
                    <a:pt x="145" y="126"/>
                    <a:pt x="145" y="141"/>
                  </a:cubicBezTo>
                  <a:cubicBezTo>
                    <a:pt x="145" y="156"/>
                    <a:pt x="156" y="167"/>
                    <a:pt x="171" y="167"/>
                  </a:cubicBezTo>
                  <a:close/>
                  <a:moveTo>
                    <a:pt x="205" y="224"/>
                  </a:moveTo>
                  <a:cubicBezTo>
                    <a:pt x="209" y="224"/>
                    <a:pt x="214" y="220"/>
                    <a:pt x="214" y="215"/>
                  </a:cubicBezTo>
                  <a:cubicBezTo>
                    <a:pt x="214" y="210"/>
                    <a:pt x="209" y="206"/>
                    <a:pt x="205" y="206"/>
                  </a:cubicBezTo>
                  <a:cubicBezTo>
                    <a:pt x="200" y="206"/>
                    <a:pt x="196" y="210"/>
                    <a:pt x="196" y="215"/>
                  </a:cubicBezTo>
                  <a:cubicBezTo>
                    <a:pt x="196" y="220"/>
                    <a:pt x="200" y="224"/>
                    <a:pt x="205" y="224"/>
                  </a:cubicBezTo>
                  <a:close/>
                  <a:moveTo>
                    <a:pt x="192" y="125"/>
                  </a:moveTo>
                  <a:cubicBezTo>
                    <a:pt x="257" y="125"/>
                    <a:pt x="257" y="125"/>
                    <a:pt x="257" y="125"/>
                  </a:cubicBezTo>
                  <a:moveTo>
                    <a:pt x="193" y="156"/>
                  </a:moveTo>
                  <a:cubicBezTo>
                    <a:pt x="257" y="156"/>
                    <a:pt x="257" y="156"/>
                    <a:pt x="257" y="156"/>
                  </a:cubicBezTo>
                </a:path>
              </a:pathLst>
            </a:custGeom>
            <a:noFill/>
            <a:ln w="15875" cap="sq">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grpSp>
      <p:grpSp>
        <p:nvGrpSpPr>
          <p:cNvPr id="76" name="Group 75">
            <a:extLst>
              <a:ext uri="{FF2B5EF4-FFF2-40B4-BE49-F238E27FC236}">
                <a16:creationId xmlns:a16="http://schemas.microsoft.com/office/drawing/2014/main" id="{E5305BC4-6386-47CE-8399-88BA1375F375}"/>
              </a:ext>
              <a:ext uri="{C183D7F6-B498-43B3-948B-1728B52AA6E4}">
                <adec:decorative xmlns:adec="http://schemas.microsoft.com/office/drawing/2017/decorative" val="1"/>
              </a:ext>
            </a:extLst>
          </p:cNvPr>
          <p:cNvGrpSpPr/>
          <p:nvPr/>
        </p:nvGrpSpPr>
        <p:grpSpPr>
          <a:xfrm>
            <a:off x="9668891" y="0"/>
            <a:ext cx="2523109" cy="692388"/>
            <a:chOff x="9668891" y="0"/>
            <a:chExt cx="2523109" cy="692388"/>
          </a:xfrm>
        </p:grpSpPr>
        <p:sp>
          <p:nvSpPr>
            <p:cNvPr id="77" name="Rectangle 76">
              <a:extLst>
                <a:ext uri="{FF2B5EF4-FFF2-40B4-BE49-F238E27FC236}">
                  <a16:creationId xmlns:a16="http://schemas.microsoft.com/office/drawing/2014/main" id="{1C4D43B8-2B5F-4DC4-B051-B72F35AE3089}"/>
                </a:ext>
              </a:extLst>
            </p:cNvPr>
            <p:cNvSpPr/>
            <p:nvPr/>
          </p:nvSpPr>
          <p:spPr bwMode="auto">
            <a:xfrm>
              <a:off x="10131011" y="207919"/>
              <a:ext cx="2060989" cy="37097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b="1"/>
              </a:pPr>
              <a:r>
                <a:rPr kumimoji="0" lang="en-US" sz="1200" b="1"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Ensure accountability</a:t>
              </a:r>
            </a:p>
          </p:txBody>
        </p:sp>
        <p:grpSp>
          <p:nvGrpSpPr>
            <p:cNvPr id="78" name="Group 77">
              <a:extLst>
                <a:ext uri="{FF2B5EF4-FFF2-40B4-BE49-F238E27FC236}">
                  <a16:creationId xmlns:a16="http://schemas.microsoft.com/office/drawing/2014/main" id="{840DF74E-FBA9-4FAF-B0B8-74FF5CF17576}"/>
                </a:ext>
              </a:extLst>
            </p:cNvPr>
            <p:cNvGrpSpPr/>
            <p:nvPr/>
          </p:nvGrpSpPr>
          <p:grpSpPr>
            <a:xfrm>
              <a:off x="9668891" y="0"/>
              <a:ext cx="2523109" cy="692388"/>
              <a:chOff x="9401175" y="0"/>
              <a:chExt cx="2790825" cy="692388"/>
            </a:xfrm>
          </p:grpSpPr>
          <p:sp>
            <p:nvSpPr>
              <p:cNvPr id="80" name="Rectangle 79">
                <a:extLst>
                  <a:ext uri="{FF2B5EF4-FFF2-40B4-BE49-F238E27FC236}">
                    <a16:creationId xmlns:a16="http://schemas.microsoft.com/office/drawing/2014/main" id="{BDB883FD-033A-4EEF-ACE2-172885C24BE3}"/>
                  </a:ext>
                </a:extLst>
              </p:cNvPr>
              <p:cNvSpPr/>
              <p:nvPr/>
            </p:nvSpPr>
            <p:spPr bwMode="auto">
              <a:xfrm>
                <a:off x="9401175" y="0"/>
                <a:ext cx="2790825" cy="112712"/>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 name="Rectangle 82">
                <a:extLst>
                  <a:ext uri="{FF2B5EF4-FFF2-40B4-BE49-F238E27FC236}">
                    <a16:creationId xmlns:a16="http://schemas.microsoft.com/office/drawing/2014/main" id="{78CFA241-3D9A-40CC-8444-AAA45CDFAE0F}"/>
                  </a:ext>
                </a:extLst>
              </p:cNvPr>
              <p:cNvSpPr/>
              <p:nvPr/>
            </p:nvSpPr>
            <p:spPr bwMode="auto">
              <a:xfrm>
                <a:off x="9401175" y="674100"/>
                <a:ext cx="2790825" cy="18288"/>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79" name="Commitments_EC4D">
              <a:extLst>
                <a:ext uri="{FF2B5EF4-FFF2-40B4-BE49-F238E27FC236}">
                  <a16:creationId xmlns:a16="http://schemas.microsoft.com/office/drawing/2014/main" id="{D5B7BAA6-83DF-43CB-9918-5056F1E4FDBE}"/>
                </a:ext>
                <a:ext uri="{C183D7F6-B498-43B3-948B-1728B52AA6E4}">
                  <adec:decorative xmlns:adec="http://schemas.microsoft.com/office/drawing/2017/decorative" val="1"/>
                </a:ext>
              </a:extLst>
            </p:cNvPr>
            <p:cNvSpPr>
              <a:spLocks noChangeAspect="1" noEditPoints="1"/>
            </p:cNvSpPr>
            <p:nvPr/>
          </p:nvSpPr>
          <p:spPr bwMode="auto">
            <a:xfrm>
              <a:off x="9742289" y="215264"/>
              <a:ext cx="379984" cy="356284"/>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rgbClr val="FFB9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gradFill>
                  <a:gsLst>
                    <a:gs pos="0">
                      <a:srgbClr val="505050"/>
                    </a:gs>
                    <a:gs pos="100000">
                      <a:srgbClr val="505050"/>
                    </a:gs>
                  </a:gsLst>
                  <a:lin ang="5400000" scaled="1"/>
                </a:gradFill>
                <a:effectLst/>
                <a:uLnTx/>
                <a:uFillTx/>
                <a:latin typeface="Segoe UI"/>
              </a:endParaRPr>
            </a:p>
          </p:txBody>
        </p:sp>
      </p:grpSp>
      <p:sp>
        <p:nvSpPr>
          <p:cNvPr id="13" name="Content Placeholder 2">
            <a:extLst>
              <a:ext uri="{FF2B5EF4-FFF2-40B4-BE49-F238E27FC236}">
                <a16:creationId xmlns:a16="http://schemas.microsoft.com/office/drawing/2014/main" id="{9B68B73F-375A-4AE9-A2D5-A13F1BA09F15}"/>
              </a:ext>
            </a:extLst>
          </p:cNvPr>
          <p:cNvSpPr txBox="1">
            <a:spLocks/>
          </p:cNvSpPr>
          <p:nvPr/>
        </p:nvSpPr>
        <p:spPr>
          <a:xfrm>
            <a:off x="281081" y="1198129"/>
            <a:ext cx="11018838" cy="814838"/>
          </a:xfrm>
          <a:prstGeom prst="rect">
            <a:avLst/>
          </a:prstGeom>
        </p:spPr>
        <p:txBody>
          <a:bodyPr vert="horz" wrap="square" lIns="0" tIns="0" rIns="0" bIns="0" rtlCol="0" anchor="ctr">
            <a:spAutoFit/>
          </a:bodyPr>
          <a:lstStyle>
            <a:defPPr>
              <a:defRPr lang="en-US"/>
            </a:defPPr>
            <a:lvl1pPr marL="0" algn="l" defTabSz="914367" rtl="0" eaLnBrk="1" latinLnBrk="0" hangingPunct="1">
              <a:defRPr sz="1200" kern="1200">
                <a:solidFill>
                  <a:schemeClr val="tx1">
                    <a:tint val="75000"/>
                  </a:schemeClr>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228600" lvl="1"/>
            <a:r>
              <a:rPr lang="en-US"/>
              <a:t>Within Microsoft, we require that a Group has a Full Time Employee is an owner and we have 2 owners</a:t>
            </a:r>
          </a:p>
          <a:p>
            <a:pPr marL="685784" lvl="2"/>
            <a:r>
              <a:rPr lang="en-US"/>
              <a:t>2 owners lowers risk of non-action or Groups becoming orphaned.</a:t>
            </a:r>
          </a:p>
          <a:p>
            <a:pPr marL="228600" lvl="1"/>
            <a:r>
              <a:rPr lang="en-US"/>
              <a:t>We scan the tenant to evaluate all Groups using Microsoft Graph APIs</a:t>
            </a:r>
          </a:p>
        </p:txBody>
      </p:sp>
    </p:spTree>
    <p:extLst>
      <p:ext uri="{BB962C8B-B14F-4D97-AF65-F5344CB8AC3E}">
        <p14:creationId xmlns:p14="http://schemas.microsoft.com/office/powerpoint/2010/main" val="205585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8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4"/>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2"/>
                                        </p:tgtEl>
                                        <p:attrNameLst>
                                          <p:attrName>style.visibility</p:attrName>
                                        </p:attrNameLst>
                                      </p:cBhvr>
                                      <p:to>
                                        <p:strVal val="hidden"/>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4" grpId="0" animBg="1"/>
      <p:bldP spid="4" grpId="1" animBg="1"/>
      <p:bldP spid="7"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A589570-6C57-4FB4-9339-97963CFD2FDF}"/>
              </a:ext>
            </a:extLst>
          </p:cNvPr>
          <p:cNvCxnSpPr/>
          <p:nvPr/>
        </p:nvCxnSpPr>
        <p:spPr>
          <a:xfrm>
            <a:off x="1885950" y="2628900"/>
            <a:ext cx="8362950" cy="0"/>
          </a:xfrm>
          <a:prstGeom prst="line">
            <a:avLst/>
          </a:prstGeom>
          <a:ln w="57150">
            <a:solidFill>
              <a:srgbClr val="D83B01"/>
            </a:solidFill>
            <a:headEnd type="none" w="lg" len="med"/>
            <a:tailEnd type="none" w="lg" len="med"/>
          </a:ln>
        </p:spPr>
        <p:style>
          <a:lnRef idx="1">
            <a:schemeClr val="accent3"/>
          </a:lnRef>
          <a:fillRef idx="0">
            <a:schemeClr val="accent3"/>
          </a:fillRef>
          <a:effectRef idx="0">
            <a:schemeClr val="accent3"/>
          </a:effectRef>
          <a:fontRef idx="minor">
            <a:schemeClr val="tx1"/>
          </a:fontRef>
        </p:style>
      </p:cxnSp>
      <p:sp>
        <p:nvSpPr>
          <p:cNvPr id="48" name="Oval 47">
            <a:extLst>
              <a:ext uri="{FF2B5EF4-FFF2-40B4-BE49-F238E27FC236}">
                <a16:creationId xmlns:a16="http://schemas.microsoft.com/office/drawing/2014/main" id="{7864B332-4D1A-4070-905C-1B8402328EF5}"/>
              </a:ext>
            </a:extLst>
          </p:cNvPr>
          <p:cNvSpPr/>
          <p:nvPr/>
        </p:nvSpPr>
        <p:spPr bwMode="auto">
          <a:xfrm>
            <a:off x="1008835" y="1742943"/>
            <a:ext cx="1809198" cy="1809198"/>
          </a:xfrm>
          <a:prstGeom prst="ellipse">
            <a:avLst/>
          </a:prstGeom>
          <a:solidFill>
            <a:schemeClr val="bg1"/>
          </a:solidFill>
          <a:ln>
            <a:solidFill>
              <a:srgbClr val="2F2F2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2" name="Title 1">
            <a:extLst>
              <a:ext uri="{FF2B5EF4-FFF2-40B4-BE49-F238E27FC236}">
                <a16:creationId xmlns:a16="http://schemas.microsoft.com/office/drawing/2014/main" id="{61684805-BAC9-4949-ABB7-3E888BDAB125}"/>
              </a:ext>
            </a:extLst>
          </p:cNvPr>
          <p:cNvSpPr>
            <a:spLocks noGrp="1"/>
          </p:cNvSpPr>
          <p:nvPr>
            <p:ph type="title"/>
          </p:nvPr>
        </p:nvSpPr>
        <p:spPr>
          <a:xfrm>
            <a:off x="588263" y="457200"/>
            <a:ext cx="11018520" cy="553998"/>
          </a:xfrm>
        </p:spPr>
        <p:txBody>
          <a:bodyPr/>
          <a:lstStyle/>
          <a:p>
            <a:r>
              <a:rPr lang="en-US">
                <a:solidFill>
                  <a:srgbClr val="243A5E"/>
                </a:solidFill>
              </a:rPr>
              <a:t>Agenda</a:t>
            </a:r>
          </a:p>
        </p:txBody>
      </p:sp>
      <p:sp>
        <p:nvSpPr>
          <p:cNvPr id="42" name="Text Placeholder 2">
            <a:extLst>
              <a:ext uri="{FF2B5EF4-FFF2-40B4-BE49-F238E27FC236}">
                <a16:creationId xmlns:a16="http://schemas.microsoft.com/office/drawing/2014/main" id="{498EC22D-2BEF-493D-8923-1F11B4C3ECDD}"/>
              </a:ext>
            </a:extLst>
          </p:cNvPr>
          <p:cNvSpPr txBox="1">
            <a:spLocks/>
          </p:cNvSpPr>
          <p:nvPr/>
        </p:nvSpPr>
        <p:spPr>
          <a:xfrm>
            <a:off x="621753" y="4132750"/>
            <a:ext cx="2720124"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14367">
              <a:defRPr/>
            </a:pPr>
            <a:r>
              <a:rPr lang="en-US" sz="2000">
                <a:solidFill>
                  <a:srgbClr val="2F2F2F"/>
                </a:solidFill>
                <a:latin typeface="+mn-lt"/>
              </a:rPr>
              <a:t>Collaboration governance</a:t>
            </a:r>
          </a:p>
        </p:txBody>
      </p:sp>
      <p:cxnSp>
        <p:nvCxnSpPr>
          <p:cNvPr id="43" name="Straight Connector 42">
            <a:extLst>
              <a:ext uri="{FF2B5EF4-FFF2-40B4-BE49-F238E27FC236}">
                <a16:creationId xmlns:a16="http://schemas.microsoft.com/office/drawing/2014/main" id="{4CF05F59-235E-4CCA-86A6-0ACEE0EB6E28}"/>
              </a:ext>
            </a:extLst>
          </p:cNvPr>
          <p:cNvCxnSpPr/>
          <p:nvPr/>
        </p:nvCxnSpPr>
        <p:spPr>
          <a:xfrm>
            <a:off x="3348683" y="3782364"/>
            <a:ext cx="0" cy="1822036"/>
          </a:xfrm>
          <a:prstGeom prst="line">
            <a:avLst/>
          </a:prstGeom>
          <a:ln>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4" name="Text Placeholder 2">
            <a:extLst>
              <a:ext uri="{FF2B5EF4-FFF2-40B4-BE49-F238E27FC236}">
                <a16:creationId xmlns:a16="http://schemas.microsoft.com/office/drawing/2014/main" id="{81E0C757-E3C0-4A0D-8A50-F7ACCAAFCD1E}"/>
              </a:ext>
            </a:extLst>
          </p:cNvPr>
          <p:cNvSpPr txBox="1">
            <a:spLocks/>
          </p:cNvSpPr>
          <p:nvPr/>
        </p:nvSpPr>
        <p:spPr>
          <a:xfrm>
            <a:off x="3463178" y="4132750"/>
            <a:ext cx="2555425"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14367">
              <a:defRPr/>
            </a:pPr>
            <a:r>
              <a:rPr lang="en-US" sz="2000">
                <a:solidFill>
                  <a:srgbClr val="2F2F2F"/>
                </a:solidFill>
                <a:latin typeface="+mn-lt"/>
              </a:rPr>
              <a:t>Empowering our employees</a:t>
            </a:r>
          </a:p>
        </p:txBody>
      </p:sp>
      <p:cxnSp>
        <p:nvCxnSpPr>
          <p:cNvPr id="45" name="Straight Connector 44">
            <a:extLst>
              <a:ext uri="{FF2B5EF4-FFF2-40B4-BE49-F238E27FC236}">
                <a16:creationId xmlns:a16="http://schemas.microsoft.com/office/drawing/2014/main" id="{5F16DAF6-8548-49A5-8F8B-AC4551B34E02}"/>
              </a:ext>
            </a:extLst>
          </p:cNvPr>
          <p:cNvCxnSpPr/>
          <p:nvPr/>
        </p:nvCxnSpPr>
        <p:spPr>
          <a:xfrm>
            <a:off x="6096000" y="3782364"/>
            <a:ext cx="0" cy="1822036"/>
          </a:xfrm>
          <a:prstGeom prst="line">
            <a:avLst/>
          </a:prstGeom>
          <a:ln>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6" name="Text Placeholder 2">
            <a:extLst>
              <a:ext uri="{FF2B5EF4-FFF2-40B4-BE49-F238E27FC236}">
                <a16:creationId xmlns:a16="http://schemas.microsoft.com/office/drawing/2014/main" id="{64C30BB2-B70A-475B-B716-C7A91560F092}"/>
              </a:ext>
            </a:extLst>
          </p:cNvPr>
          <p:cNvSpPr txBox="1">
            <a:spLocks/>
          </p:cNvSpPr>
          <p:nvPr/>
        </p:nvSpPr>
        <p:spPr>
          <a:xfrm>
            <a:off x="6155418" y="4132750"/>
            <a:ext cx="2653040" cy="61555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14367">
              <a:defRPr/>
            </a:pPr>
            <a:r>
              <a:rPr lang="en-US" sz="2000">
                <a:solidFill>
                  <a:schemeClr val="tx1"/>
                </a:solidFill>
                <a:latin typeface="+mn-lt"/>
              </a:rPr>
              <a:t>Identifying and protecting content</a:t>
            </a:r>
            <a:endParaRPr lang="en-US" sz="2000">
              <a:solidFill>
                <a:srgbClr val="2F2F2F"/>
              </a:solidFill>
              <a:latin typeface="+mn-lt"/>
            </a:endParaRPr>
          </a:p>
        </p:txBody>
      </p:sp>
      <p:sp>
        <p:nvSpPr>
          <p:cNvPr id="47" name="Oval 46">
            <a:extLst>
              <a:ext uri="{FF2B5EF4-FFF2-40B4-BE49-F238E27FC236}">
                <a16:creationId xmlns:a16="http://schemas.microsoft.com/office/drawing/2014/main" id="{B0DDD83F-144D-4E01-94B6-AE53FF6CA421}"/>
              </a:ext>
            </a:extLst>
          </p:cNvPr>
          <p:cNvSpPr/>
          <p:nvPr/>
        </p:nvSpPr>
        <p:spPr bwMode="auto">
          <a:xfrm>
            <a:off x="1129665" y="1861460"/>
            <a:ext cx="1567539" cy="1567539"/>
          </a:xfrm>
          <a:prstGeom prst="ellipse">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50" name="Oval 49">
            <a:extLst>
              <a:ext uri="{FF2B5EF4-FFF2-40B4-BE49-F238E27FC236}">
                <a16:creationId xmlns:a16="http://schemas.microsoft.com/office/drawing/2014/main" id="{03C03549-A0E0-42A6-A528-2BA2051B8159}"/>
              </a:ext>
            </a:extLst>
          </p:cNvPr>
          <p:cNvSpPr/>
          <p:nvPr/>
        </p:nvSpPr>
        <p:spPr bwMode="auto">
          <a:xfrm>
            <a:off x="6459850" y="1742943"/>
            <a:ext cx="1809198" cy="1809198"/>
          </a:xfrm>
          <a:prstGeom prst="ellipse">
            <a:avLst/>
          </a:prstGeom>
          <a:solidFill>
            <a:schemeClr val="bg1"/>
          </a:solidFill>
          <a:ln>
            <a:solidFill>
              <a:srgbClr val="2F2F2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49" name="Oval 48">
            <a:extLst>
              <a:ext uri="{FF2B5EF4-FFF2-40B4-BE49-F238E27FC236}">
                <a16:creationId xmlns:a16="http://schemas.microsoft.com/office/drawing/2014/main" id="{5EE0CBDD-5BF5-4FEE-98FD-D88AC7AD0C0B}"/>
              </a:ext>
            </a:extLst>
          </p:cNvPr>
          <p:cNvSpPr/>
          <p:nvPr/>
        </p:nvSpPr>
        <p:spPr bwMode="auto">
          <a:xfrm>
            <a:off x="6563118" y="1861460"/>
            <a:ext cx="1567539" cy="1567539"/>
          </a:xfrm>
          <a:prstGeom prst="ellipse">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52" name="Oval 51">
            <a:extLst>
              <a:ext uri="{FF2B5EF4-FFF2-40B4-BE49-F238E27FC236}">
                <a16:creationId xmlns:a16="http://schemas.microsoft.com/office/drawing/2014/main" id="{F662D376-2282-4D18-B6AD-B6F7CDD715EF}"/>
              </a:ext>
            </a:extLst>
          </p:cNvPr>
          <p:cNvSpPr/>
          <p:nvPr/>
        </p:nvSpPr>
        <p:spPr bwMode="auto">
          <a:xfrm>
            <a:off x="9270484" y="1742943"/>
            <a:ext cx="1809198" cy="1809198"/>
          </a:xfrm>
          <a:prstGeom prst="ellipse">
            <a:avLst/>
          </a:prstGeom>
          <a:solidFill>
            <a:schemeClr val="bg1"/>
          </a:solidFill>
          <a:ln>
            <a:solidFill>
              <a:srgbClr val="2F2F2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51" name="Oval 50">
            <a:extLst>
              <a:ext uri="{FF2B5EF4-FFF2-40B4-BE49-F238E27FC236}">
                <a16:creationId xmlns:a16="http://schemas.microsoft.com/office/drawing/2014/main" id="{8932ACFB-E14E-454B-99DD-FE86DBAE8741}"/>
              </a:ext>
            </a:extLst>
          </p:cNvPr>
          <p:cNvSpPr/>
          <p:nvPr/>
        </p:nvSpPr>
        <p:spPr bwMode="auto">
          <a:xfrm>
            <a:off x="9391314" y="1861460"/>
            <a:ext cx="1567539" cy="1567539"/>
          </a:xfrm>
          <a:prstGeom prst="ellipse">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cxnSp>
        <p:nvCxnSpPr>
          <p:cNvPr id="56" name="Straight Connector 55">
            <a:extLst>
              <a:ext uri="{FF2B5EF4-FFF2-40B4-BE49-F238E27FC236}">
                <a16:creationId xmlns:a16="http://schemas.microsoft.com/office/drawing/2014/main" id="{2A908492-3A30-4CEB-A27C-F51643178CBB}"/>
              </a:ext>
            </a:extLst>
          </p:cNvPr>
          <p:cNvCxnSpPr/>
          <p:nvPr/>
        </p:nvCxnSpPr>
        <p:spPr>
          <a:xfrm>
            <a:off x="8836521" y="3782364"/>
            <a:ext cx="0" cy="1822036"/>
          </a:xfrm>
          <a:prstGeom prst="line">
            <a:avLst/>
          </a:prstGeom>
          <a:ln>
            <a:solidFill>
              <a:srgbClr val="C00000"/>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7" name="Text Placeholder 2">
            <a:extLst>
              <a:ext uri="{FF2B5EF4-FFF2-40B4-BE49-F238E27FC236}">
                <a16:creationId xmlns:a16="http://schemas.microsoft.com/office/drawing/2014/main" id="{AE0D11FE-7A25-4D35-A195-BAA5B52D516A}"/>
              </a:ext>
            </a:extLst>
          </p:cNvPr>
          <p:cNvSpPr txBox="1">
            <a:spLocks/>
          </p:cNvSpPr>
          <p:nvPr/>
        </p:nvSpPr>
        <p:spPr>
          <a:xfrm>
            <a:off x="8843317" y="4132750"/>
            <a:ext cx="2760414" cy="30777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a:solidFill>
                  <a:srgbClr val="2F2F2F"/>
                </a:solidFill>
                <a:latin typeface="+mn-lt"/>
              </a:rPr>
              <a:t>IT Solutions</a:t>
            </a:r>
          </a:p>
        </p:txBody>
      </p:sp>
      <p:sp>
        <p:nvSpPr>
          <p:cNvPr id="59" name="Oval 58">
            <a:extLst>
              <a:ext uri="{FF2B5EF4-FFF2-40B4-BE49-F238E27FC236}">
                <a16:creationId xmlns:a16="http://schemas.microsoft.com/office/drawing/2014/main" id="{D698382A-CA3B-445D-B1F2-E360F089067B}"/>
              </a:ext>
            </a:extLst>
          </p:cNvPr>
          <p:cNvSpPr/>
          <p:nvPr/>
        </p:nvSpPr>
        <p:spPr bwMode="auto">
          <a:xfrm>
            <a:off x="3643972" y="1742943"/>
            <a:ext cx="1809198" cy="1809198"/>
          </a:xfrm>
          <a:prstGeom prst="ellipse">
            <a:avLst/>
          </a:prstGeom>
          <a:solidFill>
            <a:schemeClr val="bg1"/>
          </a:solidFill>
          <a:ln>
            <a:solidFill>
              <a:srgbClr val="2F2F2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58" name="Oval 57">
            <a:extLst>
              <a:ext uri="{FF2B5EF4-FFF2-40B4-BE49-F238E27FC236}">
                <a16:creationId xmlns:a16="http://schemas.microsoft.com/office/drawing/2014/main" id="{8EA9CF1C-C7C0-4222-988C-9497EF1198D0}"/>
              </a:ext>
            </a:extLst>
          </p:cNvPr>
          <p:cNvSpPr/>
          <p:nvPr/>
        </p:nvSpPr>
        <p:spPr bwMode="auto">
          <a:xfrm>
            <a:off x="3728654" y="1844854"/>
            <a:ext cx="1567539" cy="1567539"/>
          </a:xfrm>
          <a:prstGeom prst="ellipse">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6" name="Freeform 172">
            <a:extLst>
              <a:ext uri="{FF2B5EF4-FFF2-40B4-BE49-F238E27FC236}">
                <a16:creationId xmlns:a16="http://schemas.microsoft.com/office/drawing/2014/main" id="{808513D8-4456-4A55-A63A-891F57AE9A4E}"/>
              </a:ext>
              <a:ext uri="{C183D7F6-B498-43B3-948B-1728B52AA6E4}">
                <adec:decorative xmlns:adec="http://schemas.microsoft.com/office/drawing/2017/decorative" val="1"/>
              </a:ext>
            </a:extLst>
          </p:cNvPr>
          <p:cNvSpPr>
            <a:spLocks/>
          </p:cNvSpPr>
          <p:nvPr/>
        </p:nvSpPr>
        <p:spPr bwMode="auto">
          <a:xfrm rot="19344021">
            <a:off x="6820585" y="2141551"/>
            <a:ext cx="1052606" cy="986824"/>
          </a:xfrm>
          <a:custGeom>
            <a:avLst/>
            <a:gdLst>
              <a:gd name="T0" fmla="*/ 103 w 103"/>
              <a:gd name="T1" fmla="*/ 49 h 98"/>
              <a:gd name="T2" fmla="*/ 79 w 103"/>
              <a:gd name="T3" fmla="*/ 14 h 98"/>
              <a:gd name="T4" fmla="*/ 38 w 103"/>
              <a:gd name="T5" fmla="*/ 0 h 98"/>
              <a:gd name="T6" fmla="*/ 22 w 103"/>
              <a:gd name="T7" fmla="*/ 88 h 98"/>
              <a:gd name="T8" fmla="*/ 103 w 103"/>
              <a:gd name="T9" fmla="*/ 49 h 98"/>
            </a:gdLst>
            <a:ahLst/>
            <a:cxnLst>
              <a:cxn ang="0">
                <a:pos x="T0" y="T1"/>
              </a:cxn>
              <a:cxn ang="0">
                <a:pos x="T2" y="T3"/>
              </a:cxn>
              <a:cxn ang="0">
                <a:pos x="T4" y="T5"/>
              </a:cxn>
              <a:cxn ang="0">
                <a:pos x="T6" y="T7"/>
              </a:cxn>
              <a:cxn ang="0">
                <a:pos x="T8" y="T9"/>
              </a:cxn>
            </a:cxnLst>
            <a:rect l="0" t="0" r="r" b="b"/>
            <a:pathLst>
              <a:path w="103" h="98">
                <a:moveTo>
                  <a:pt x="103" y="49"/>
                </a:moveTo>
                <a:cubicBezTo>
                  <a:pt x="77" y="27"/>
                  <a:pt x="79" y="14"/>
                  <a:pt x="79" y="14"/>
                </a:cubicBezTo>
                <a:cubicBezTo>
                  <a:pt x="79" y="14"/>
                  <a:pt x="67" y="19"/>
                  <a:pt x="38" y="0"/>
                </a:cubicBezTo>
                <a:cubicBezTo>
                  <a:pt x="38" y="0"/>
                  <a:pt x="0" y="44"/>
                  <a:pt x="22" y="88"/>
                </a:cubicBezTo>
                <a:cubicBezTo>
                  <a:pt x="70" y="98"/>
                  <a:pt x="103" y="49"/>
                  <a:pt x="103" y="49"/>
                </a:cubicBezTo>
                <a:close/>
              </a:path>
            </a:pathLst>
          </a:custGeom>
          <a:noFill/>
          <a:ln w="15875">
            <a:solidFill>
              <a:schemeClr val="accent1"/>
            </a:solidFill>
          </a:ln>
        </p:spPr>
        <p:txBody>
          <a:bodyPr vert="horz" wrap="square" lIns="89604" tIns="44802" rIns="89604" bIns="44802" numCol="1" anchor="t" anchorCtr="0" compatLnSpc="1">
            <a:prstTxWarp prst="textNoShape">
              <a:avLst/>
            </a:prstTxWarp>
          </a:bodyPr>
          <a:lstStyle/>
          <a:p>
            <a:pPr marL="0" marR="0" lvl="0" indent="0" algn="l" defTabSz="895982" rtl="0" eaLnBrk="1" fontAlgn="auto" latinLnBrk="0" hangingPunct="1">
              <a:lnSpc>
                <a:spcPct val="100000"/>
              </a:lnSpc>
              <a:spcBef>
                <a:spcPts val="0"/>
              </a:spcBef>
              <a:spcAft>
                <a:spcPts val="0"/>
              </a:spcAft>
              <a:buClrTx/>
              <a:buSzTx/>
              <a:buFontTx/>
              <a:buNone/>
              <a:tabLst/>
              <a:defRPr/>
            </a:pPr>
            <a:endParaRPr kumimoji="0" lang="en-US" sz="1766" b="0" i="0" u="none" strike="noStrike" kern="0" cap="none" spc="0" normalizeH="0" baseline="0" noProof="0">
              <a:ln>
                <a:noFill/>
              </a:ln>
              <a:solidFill>
                <a:sysClr val="windowText" lastClr="000000"/>
              </a:solidFill>
              <a:effectLst/>
              <a:uLnTx/>
              <a:uFillTx/>
              <a:latin typeface="Segoe UI"/>
              <a:ea typeface="+mn-ea"/>
              <a:cs typeface="+mn-cs"/>
            </a:endParaRPr>
          </a:p>
        </p:txBody>
      </p:sp>
      <p:pic>
        <p:nvPicPr>
          <p:cNvPr id="8" name="Graphic 7" descr="Gears">
            <a:extLst>
              <a:ext uri="{FF2B5EF4-FFF2-40B4-BE49-F238E27FC236}">
                <a16:creationId xmlns:a16="http://schemas.microsoft.com/office/drawing/2014/main" id="{3D103A64-E19C-4D65-8A80-918448BE62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2729" y="2188029"/>
            <a:ext cx="914400" cy="914400"/>
          </a:xfrm>
          <a:prstGeom prst="rect">
            <a:avLst/>
          </a:prstGeom>
        </p:spPr>
      </p:pic>
      <p:pic>
        <p:nvPicPr>
          <p:cNvPr id="10" name="Graphic 9" descr="Hero Female">
            <a:extLst>
              <a:ext uri="{FF2B5EF4-FFF2-40B4-BE49-F238E27FC236}">
                <a16:creationId xmlns:a16="http://schemas.microsoft.com/office/drawing/2014/main" id="{52D79DF4-6789-420D-B88F-33030ED911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1371" y="2188029"/>
            <a:ext cx="914400" cy="914400"/>
          </a:xfrm>
          <a:prstGeom prst="rect">
            <a:avLst/>
          </a:prstGeom>
        </p:spPr>
      </p:pic>
      <p:pic>
        <p:nvPicPr>
          <p:cNvPr id="15" name="Graphic 14" descr="Scales of justice">
            <a:extLst>
              <a:ext uri="{FF2B5EF4-FFF2-40B4-BE49-F238E27FC236}">
                <a16:creationId xmlns:a16="http://schemas.microsoft.com/office/drawing/2014/main" id="{A871E62B-65FF-443F-8248-FECBD874E7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70815" y="2171423"/>
            <a:ext cx="914400" cy="914400"/>
          </a:xfrm>
          <a:prstGeom prst="rect">
            <a:avLst/>
          </a:prstGeom>
        </p:spPr>
      </p:pic>
    </p:spTree>
    <p:extLst>
      <p:ext uri="{BB962C8B-B14F-4D97-AF65-F5344CB8AC3E}">
        <p14:creationId xmlns:p14="http://schemas.microsoft.com/office/powerpoint/2010/main" val="369607266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07FC2-9132-436E-AD16-43C61DEEDA77}"/>
              </a:ext>
            </a:extLst>
          </p:cNvPr>
          <p:cNvSpPr>
            <a:spLocks noGrp="1"/>
          </p:cNvSpPr>
          <p:nvPr>
            <p:ph type="title"/>
          </p:nvPr>
        </p:nvSpPr>
        <p:spPr>
          <a:xfrm>
            <a:off x="588263" y="457200"/>
            <a:ext cx="11018520" cy="553998"/>
          </a:xfrm>
        </p:spPr>
        <p:txBody>
          <a:bodyPr vert="horz" wrap="square" lIns="91440" tIns="45720" rIns="91440" bIns="45720" rtlCol="0" anchor="t">
            <a:normAutofit/>
          </a:bodyPr>
          <a:lstStyle/>
          <a:p>
            <a:pPr>
              <a:lnSpc>
                <a:spcPct val="90000"/>
              </a:lnSpc>
            </a:pPr>
            <a:r>
              <a:rPr lang="en-US" sz="3300" kern="1200"/>
              <a:t>Group Membership Management</a:t>
            </a:r>
          </a:p>
        </p:txBody>
      </p:sp>
      <p:sp>
        <p:nvSpPr>
          <p:cNvPr id="3" name="Content Placeholder 2">
            <a:extLst>
              <a:ext uri="{FF2B5EF4-FFF2-40B4-BE49-F238E27FC236}">
                <a16:creationId xmlns:a16="http://schemas.microsoft.com/office/drawing/2014/main" id="{DB6DE3F1-D26E-4E3B-8C56-A4BBFEF00678}"/>
              </a:ext>
            </a:extLst>
          </p:cNvPr>
          <p:cNvSpPr>
            <a:spLocks noGrp="1"/>
          </p:cNvSpPr>
          <p:nvPr>
            <p:ph sz="quarter" idx="12"/>
          </p:nvPr>
        </p:nvSpPr>
        <p:spPr>
          <a:xfrm>
            <a:off x="584200" y="1435100"/>
            <a:ext cx="11018520" cy="4833938"/>
          </a:xfrm>
        </p:spPr>
        <p:txBody>
          <a:bodyPr vert="horz" wrap="square" lIns="91440" tIns="45720" rIns="91440" bIns="45720" rtlCol="0">
            <a:normAutofit/>
          </a:bodyPr>
          <a:lstStyle/>
          <a:p>
            <a:pPr>
              <a:lnSpc>
                <a:spcPct val="90000"/>
              </a:lnSpc>
            </a:pPr>
            <a:r>
              <a:rPr lang="en-US" sz="2000"/>
              <a:t>Needed solution to Manage the Memberships of Microsoft 365 Groups</a:t>
            </a:r>
          </a:p>
          <a:p>
            <a:pPr>
              <a:lnSpc>
                <a:spcPct val="90000"/>
              </a:lnSpc>
            </a:pPr>
            <a:r>
              <a:rPr lang="en-US" sz="2000"/>
              <a:t>AAD Dynamic Groups can handle some dynamic groups BUT…</a:t>
            </a:r>
          </a:p>
          <a:p>
            <a:pPr>
              <a:lnSpc>
                <a:spcPct val="90000"/>
              </a:lnSpc>
            </a:pPr>
            <a:r>
              <a:rPr lang="en-US" sz="2000"/>
              <a:t>Need to create organizational groups</a:t>
            </a:r>
          </a:p>
          <a:p>
            <a:pPr lvl="1">
              <a:lnSpc>
                <a:spcPct val="90000"/>
              </a:lnSpc>
            </a:pPr>
            <a:r>
              <a:rPr lang="en-US"/>
              <a:t>All Full Time Employees under a leader</a:t>
            </a:r>
          </a:p>
          <a:p>
            <a:pPr>
              <a:lnSpc>
                <a:spcPct val="90000"/>
              </a:lnSpc>
            </a:pPr>
            <a:r>
              <a:rPr lang="en-US" sz="2000"/>
              <a:t>Need to create groups based on HR attributes</a:t>
            </a:r>
          </a:p>
          <a:p>
            <a:pPr lvl="1">
              <a:lnSpc>
                <a:spcPct val="90000"/>
              </a:lnSpc>
            </a:pPr>
            <a:r>
              <a:rPr lang="en-US"/>
              <a:t>People with a given profession</a:t>
            </a:r>
          </a:p>
          <a:p>
            <a:pPr lvl="1">
              <a:lnSpc>
                <a:spcPct val="90000"/>
              </a:lnSpc>
            </a:pPr>
            <a:r>
              <a:rPr lang="en-US"/>
              <a:t>People in Retail</a:t>
            </a:r>
          </a:p>
          <a:p>
            <a:pPr>
              <a:lnSpc>
                <a:spcPct val="90000"/>
              </a:lnSpc>
            </a:pPr>
            <a:r>
              <a:rPr lang="en-US" sz="2000"/>
              <a:t>Security Groups (managed on prem)</a:t>
            </a:r>
            <a:br>
              <a:rPr lang="en-US" sz="2000"/>
            </a:br>
            <a:r>
              <a:rPr lang="en-US" sz="2000"/>
              <a:t>don’t serve as membership</a:t>
            </a:r>
            <a:br>
              <a:rPr lang="en-US" sz="2000"/>
            </a:br>
            <a:r>
              <a:rPr lang="en-US" sz="2000"/>
              <a:t>for Microsoft Group</a:t>
            </a:r>
          </a:p>
          <a:p>
            <a:pPr lvl="1">
              <a:lnSpc>
                <a:spcPct val="90000"/>
              </a:lnSpc>
            </a:pPr>
            <a:endParaRPr lang="en-US"/>
          </a:p>
          <a:p>
            <a:pPr>
              <a:lnSpc>
                <a:spcPct val="90000"/>
              </a:lnSpc>
            </a:pPr>
            <a:endParaRPr lang="en-US" sz="2000"/>
          </a:p>
        </p:txBody>
      </p:sp>
      <p:pic>
        <p:nvPicPr>
          <p:cNvPr id="6" name="Picture 5" descr="Architecture diagram for GMM showing its feed from AAD SGs, HR DB, processing that data for membership difference calculation and then writing it back to AAD for the Microsoft 365 group. ">
            <a:extLst>
              <a:ext uri="{FF2B5EF4-FFF2-40B4-BE49-F238E27FC236}">
                <a16:creationId xmlns:a16="http://schemas.microsoft.com/office/drawing/2014/main" id="{F37A88E4-93B0-4065-8754-E615E0135964}"/>
              </a:ext>
            </a:extLst>
          </p:cNvPr>
          <p:cNvPicPr>
            <a:picLocks noChangeAspect="1"/>
          </p:cNvPicPr>
          <p:nvPr/>
        </p:nvPicPr>
        <p:blipFill>
          <a:blip r:embed="rId3"/>
          <a:stretch>
            <a:fillRect/>
          </a:stretch>
        </p:blipFill>
        <p:spPr>
          <a:xfrm>
            <a:off x="5468644" y="3434887"/>
            <a:ext cx="6548632" cy="3155967"/>
          </a:xfrm>
          <a:prstGeom prst="rect">
            <a:avLst/>
          </a:prstGeom>
        </p:spPr>
      </p:pic>
    </p:spTree>
    <p:extLst>
      <p:ext uri="{BB962C8B-B14F-4D97-AF65-F5344CB8AC3E}">
        <p14:creationId xmlns:p14="http://schemas.microsoft.com/office/powerpoint/2010/main" val="334828349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262" y="457200"/>
            <a:ext cx="10528917" cy="1107996"/>
          </a:xfrm>
        </p:spPr>
        <p:txBody>
          <a:bodyPr>
            <a:normAutofit/>
          </a:bodyPr>
          <a:lstStyle/>
          <a:p>
            <a:r>
              <a:rPr lang="en-US"/>
              <a:t>Group Driven Management</a:t>
            </a:r>
          </a:p>
        </p:txBody>
      </p:sp>
      <p:sp>
        <p:nvSpPr>
          <p:cNvPr id="7" name="Rectangle 6">
            <a:extLst>
              <a:ext uri="{FF2B5EF4-FFF2-40B4-BE49-F238E27FC236}">
                <a16:creationId xmlns:a16="http://schemas.microsoft.com/office/drawing/2014/main" id="{C1D19CD3-4DC4-405C-A539-BB9531A8EE62}"/>
              </a:ext>
            </a:extLst>
          </p:cNvPr>
          <p:cNvSpPr/>
          <p:nvPr/>
        </p:nvSpPr>
        <p:spPr>
          <a:xfrm>
            <a:off x="1190011" y="3502906"/>
            <a:ext cx="4636771" cy="1218795"/>
          </a:xfrm>
          <a:prstGeom prst="rect">
            <a:avLst/>
          </a:prstGeom>
        </p:spPr>
        <p:txBody>
          <a:bodyPr wrap="square" lIns="182880" tIns="146304" rIns="182880" bIns="146304">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lang="en-US" sz="2000"/>
              <a:t>Supports Azure AD based Security Groups (SGs) as members of Microsoft 365 Groups</a:t>
            </a:r>
          </a:p>
        </p:txBody>
      </p:sp>
      <p:sp>
        <p:nvSpPr>
          <p:cNvPr id="17" name="Rectangle 16">
            <a:extLst>
              <a:ext uri="{FF2B5EF4-FFF2-40B4-BE49-F238E27FC236}">
                <a16:creationId xmlns:a16="http://schemas.microsoft.com/office/drawing/2014/main" id="{29AC3AE5-C3FB-45CF-B6BA-42DB9539C243}"/>
              </a:ext>
            </a:extLst>
          </p:cNvPr>
          <p:cNvSpPr/>
          <p:nvPr/>
        </p:nvSpPr>
        <p:spPr>
          <a:xfrm>
            <a:off x="1190011" y="4691777"/>
            <a:ext cx="4355784" cy="911019"/>
          </a:xfrm>
          <a:prstGeom prst="rect">
            <a:avLst/>
          </a:prstGeom>
        </p:spPr>
        <p:txBody>
          <a:bodyPr wrap="square" lIns="182880" tIns="146304" rIns="182880" bIns="146304" anchor="t">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lang="en-US" sz="2000"/>
              <a:t>Membership shown as direct members in parent group</a:t>
            </a:r>
          </a:p>
        </p:txBody>
      </p:sp>
      <p:sp>
        <p:nvSpPr>
          <p:cNvPr id="31" name="Rectangle 30">
            <a:extLst>
              <a:ext uri="{FF2B5EF4-FFF2-40B4-BE49-F238E27FC236}">
                <a16:creationId xmlns:a16="http://schemas.microsoft.com/office/drawing/2014/main" id="{06B9562D-9CD6-C948-B1E8-08EB102E1214}"/>
              </a:ext>
            </a:extLst>
          </p:cNvPr>
          <p:cNvSpPr/>
          <p:nvPr/>
        </p:nvSpPr>
        <p:spPr>
          <a:xfrm>
            <a:off x="1190011" y="5620342"/>
            <a:ext cx="4316965" cy="911019"/>
          </a:xfrm>
          <a:prstGeom prst="rect">
            <a:avLst/>
          </a:prstGeom>
        </p:spPr>
        <p:txBody>
          <a:bodyPr wrap="square" lIns="182880" tIns="146304" rIns="182880" bIns="146304" anchor="t">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lang="en-US" sz="2000"/>
              <a:t>Membership synchronized with source groups at set frequency</a:t>
            </a:r>
          </a:p>
        </p:txBody>
      </p:sp>
      <p:grpSp>
        <p:nvGrpSpPr>
          <p:cNvPr id="36" name="Group 35">
            <a:extLst>
              <a:ext uri="{FF2B5EF4-FFF2-40B4-BE49-F238E27FC236}">
                <a16:creationId xmlns:a16="http://schemas.microsoft.com/office/drawing/2014/main" id="{5AAC2DB7-881D-4BC6-A19B-03CD2F77AA89}"/>
              </a:ext>
            </a:extLst>
          </p:cNvPr>
          <p:cNvGrpSpPr>
            <a:grpSpLocks noChangeAspect="1"/>
          </p:cNvGrpSpPr>
          <p:nvPr/>
        </p:nvGrpSpPr>
        <p:grpSpPr bwMode="auto">
          <a:xfrm>
            <a:off x="678894" y="3708868"/>
            <a:ext cx="376795" cy="377933"/>
            <a:chOff x="4691" y="833"/>
            <a:chExt cx="331" cy="332"/>
          </a:xfrm>
        </p:grpSpPr>
        <p:sp>
          <p:nvSpPr>
            <p:cNvPr id="37" name="Line 5">
              <a:extLst>
                <a:ext uri="{FF2B5EF4-FFF2-40B4-BE49-F238E27FC236}">
                  <a16:creationId xmlns:a16="http://schemas.microsoft.com/office/drawing/2014/main" id="{A28275AF-4437-4337-BD4D-CF9ED6795185}"/>
                </a:ext>
              </a:extLst>
            </p:cNvPr>
            <p:cNvSpPr>
              <a:spLocks noChangeShapeType="1"/>
            </p:cNvSpPr>
            <p:nvPr/>
          </p:nvSpPr>
          <p:spPr bwMode="auto">
            <a:xfrm>
              <a:off x="4770" y="998"/>
              <a:ext cx="160" cy="0"/>
            </a:xfrm>
            <a:prstGeom prst="lin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38" name="Freeform 6">
              <a:extLst>
                <a:ext uri="{FF2B5EF4-FFF2-40B4-BE49-F238E27FC236}">
                  <a16:creationId xmlns:a16="http://schemas.microsoft.com/office/drawing/2014/main" id="{1BE085CE-5D5C-4492-9E5B-597D26511032}"/>
                </a:ext>
              </a:extLst>
            </p:cNvPr>
            <p:cNvSpPr>
              <a:spLocks/>
            </p:cNvSpPr>
            <p:nvPr/>
          </p:nvSpPr>
          <p:spPr bwMode="auto">
            <a:xfrm>
              <a:off x="4855" y="918"/>
              <a:ext cx="80" cy="161"/>
            </a:xfrm>
            <a:custGeom>
              <a:avLst/>
              <a:gdLst>
                <a:gd name="T0" fmla="*/ 0 w 80"/>
                <a:gd name="T1" fmla="*/ 0 h 161"/>
                <a:gd name="T2" fmla="*/ 80 w 80"/>
                <a:gd name="T3" fmla="*/ 80 h 161"/>
                <a:gd name="T4" fmla="*/ 0 w 80"/>
                <a:gd name="T5" fmla="*/ 161 h 161"/>
              </a:gdLst>
              <a:ahLst/>
              <a:cxnLst>
                <a:cxn ang="0">
                  <a:pos x="T0" y="T1"/>
                </a:cxn>
                <a:cxn ang="0">
                  <a:pos x="T2" y="T3"/>
                </a:cxn>
                <a:cxn ang="0">
                  <a:pos x="T4" y="T5"/>
                </a:cxn>
              </a:cxnLst>
              <a:rect l="0" t="0" r="r" b="b"/>
              <a:pathLst>
                <a:path w="80" h="161">
                  <a:moveTo>
                    <a:pt x="0" y="0"/>
                  </a:moveTo>
                  <a:lnTo>
                    <a:pt x="80" y="80"/>
                  </a:lnTo>
                  <a:lnTo>
                    <a:pt x="0" y="161"/>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39" name="Oval 7">
              <a:extLst>
                <a:ext uri="{FF2B5EF4-FFF2-40B4-BE49-F238E27FC236}">
                  <a16:creationId xmlns:a16="http://schemas.microsoft.com/office/drawing/2014/main" id="{170D4770-CFD8-4F48-B0D9-30360855F3D1}"/>
                </a:ext>
              </a:extLst>
            </p:cNvPr>
            <p:cNvSpPr>
              <a:spLocks noChangeArrowheads="1"/>
            </p:cNvSpPr>
            <p:nvPr/>
          </p:nvSpPr>
          <p:spPr bwMode="auto">
            <a:xfrm>
              <a:off x="4691" y="833"/>
              <a:ext cx="331" cy="332"/>
            </a:xfrm>
            <a:prstGeom prst="ellips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44" name="Group 43">
            <a:extLst>
              <a:ext uri="{FF2B5EF4-FFF2-40B4-BE49-F238E27FC236}">
                <a16:creationId xmlns:a16="http://schemas.microsoft.com/office/drawing/2014/main" id="{FD7EA8A2-1B95-4934-8BE6-1F5F11CF25BE}"/>
              </a:ext>
            </a:extLst>
          </p:cNvPr>
          <p:cNvGrpSpPr>
            <a:grpSpLocks noChangeAspect="1"/>
          </p:cNvGrpSpPr>
          <p:nvPr/>
        </p:nvGrpSpPr>
        <p:grpSpPr bwMode="auto">
          <a:xfrm>
            <a:off x="678894" y="5869023"/>
            <a:ext cx="376795" cy="377933"/>
            <a:chOff x="4691" y="833"/>
            <a:chExt cx="331" cy="332"/>
          </a:xfrm>
        </p:grpSpPr>
        <p:sp>
          <p:nvSpPr>
            <p:cNvPr id="45" name="Line 5">
              <a:extLst>
                <a:ext uri="{FF2B5EF4-FFF2-40B4-BE49-F238E27FC236}">
                  <a16:creationId xmlns:a16="http://schemas.microsoft.com/office/drawing/2014/main" id="{E0D99A24-498D-4819-AB9B-5131ACAB364A}"/>
                </a:ext>
              </a:extLst>
            </p:cNvPr>
            <p:cNvSpPr>
              <a:spLocks noChangeShapeType="1"/>
            </p:cNvSpPr>
            <p:nvPr/>
          </p:nvSpPr>
          <p:spPr bwMode="auto">
            <a:xfrm>
              <a:off x="4770" y="998"/>
              <a:ext cx="160" cy="0"/>
            </a:xfrm>
            <a:prstGeom prst="lin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46" name="Freeform 6">
              <a:extLst>
                <a:ext uri="{FF2B5EF4-FFF2-40B4-BE49-F238E27FC236}">
                  <a16:creationId xmlns:a16="http://schemas.microsoft.com/office/drawing/2014/main" id="{A61E883C-B5A3-4986-AFBD-583FED4D9EB0}"/>
                </a:ext>
              </a:extLst>
            </p:cNvPr>
            <p:cNvSpPr>
              <a:spLocks/>
            </p:cNvSpPr>
            <p:nvPr/>
          </p:nvSpPr>
          <p:spPr bwMode="auto">
            <a:xfrm>
              <a:off x="4855" y="918"/>
              <a:ext cx="80" cy="161"/>
            </a:xfrm>
            <a:custGeom>
              <a:avLst/>
              <a:gdLst>
                <a:gd name="T0" fmla="*/ 0 w 80"/>
                <a:gd name="T1" fmla="*/ 0 h 161"/>
                <a:gd name="T2" fmla="*/ 80 w 80"/>
                <a:gd name="T3" fmla="*/ 80 h 161"/>
                <a:gd name="T4" fmla="*/ 0 w 80"/>
                <a:gd name="T5" fmla="*/ 161 h 161"/>
              </a:gdLst>
              <a:ahLst/>
              <a:cxnLst>
                <a:cxn ang="0">
                  <a:pos x="T0" y="T1"/>
                </a:cxn>
                <a:cxn ang="0">
                  <a:pos x="T2" y="T3"/>
                </a:cxn>
                <a:cxn ang="0">
                  <a:pos x="T4" y="T5"/>
                </a:cxn>
              </a:cxnLst>
              <a:rect l="0" t="0" r="r" b="b"/>
              <a:pathLst>
                <a:path w="80" h="161">
                  <a:moveTo>
                    <a:pt x="0" y="0"/>
                  </a:moveTo>
                  <a:lnTo>
                    <a:pt x="80" y="80"/>
                  </a:lnTo>
                  <a:lnTo>
                    <a:pt x="0" y="161"/>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47" name="Oval 7">
              <a:extLst>
                <a:ext uri="{FF2B5EF4-FFF2-40B4-BE49-F238E27FC236}">
                  <a16:creationId xmlns:a16="http://schemas.microsoft.com/office/drawing/2014/main" id="{C453F40B-8A13-4510-85E3-A43C5DF30E5F}"/>
                </a:ext>
              </a:extLst>
            </p:cNvPr>
            <p:cNvSpPr>
              <a:spLocks noChangeArrowheads="1"/>
            </p:cNvSpPr>
            <p:nvPr/>
          </p:nvSpPr>
          <p:spPr bwMode="auto">
            <a:xfrm>
              <a:off x="4691" y="833"/>
              <a:ext cx="331" cy="332"/>
            </a:xfrm>
            <a:prstGeom prst="ellips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grpSp>
      <p:pic>
        <p:nvPicPr>
          <p:cNvPr id="5" name="Picture 4" descr="GMM UI">
            <a:extLst>
              <a:ext uri="{FF2B5EF4-FFF2-40B4-BE49-F238E27FC236}">
                <a16:creationId xmlns:a16="http://schemas.microsoft.com/office/drawing/2014/main" id="{C5D3CB0C-E44D-4BC4-96F3-D1EE17F73445}"/>
              </a:ext>
            </a:extLst>
          </p:cNvPr>
          <p:cNvPicPr>
            <a:picLocks noChangeAspect="1"/>
          </p:cNvPicPr>
          <p:nvPr/>
        </p:nvPicPr>
        <p:blipFill>
          <a:blip r:embed="rId3"/>
          <a:stretch>
            <a:fillRect/>
          </a:stretch>
        </p:blipFill>
        <p:spPr>
          <a:xfrm>
            <a:off x="5705749" y="2160258"/>
            <a:ext cx="6268736" cy="3030302"/>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2CA40D38-9B17-4713-A274-E9A80E2BA8D9}"/>
              </a:ext>
            </a:extLst>
          </p:cNvPr>
          <p:cNvSpPr/>
          <p:nvPr/>
        </p:nvSpPr>
        <p:spPr>
          <a:xfrm>
            <a:off x="1190011" y="1894475"/>
            <a:ext cx="4316965" cy="603242"/>
          </a:xfrm>
          <a:prstGeom prst="rect">
            <a:avLst/>
          </a:prstGeom>
        </p:spPr>
        <p:txBody>
          <a:bodyPr wrap="square" lIns="182880" tIns="146304" rIns="182880" bIns="146304" anchor="t">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lang="en-US" sz="2000"/>
              <a:t>Built on Microsoft Graph APIs</a:t>
            </a:r>
          </a:p>
        </p:txBody>
      </p:sp>
      <p:grpSp>
        <p:nvGrpSpPr>
          <p:cNvPr id="21" name="Group 20">
            <a:extLst>
              <a:ext uri="{FF2B5EF4-FFF2-40B4-BE49-F238E27FC236}">
                <a16:creationId xmlns:a16="http://schemas.microsoft.com/office/drawing/2014/main" id="{8D9E3D0F-FDF2-4CF9-9C15-A400A199C6F2}"/>
              </a:ext>
            </a:extLst>
          </p:cNvPr>
          <p:cNvGrpSpPr>
            <a:grpSpLocks noChangeAspect="1"/>
          </p:cNvGrpSpPr>
          <p:nvPr/>
        </p:nvGrpSpPr>
        <p:grpSpPr bwMode="auto">
          <a:xfrm>
            <a:off x="678894" y="2016072"/>
            <a:ext cx="376795" cy="377933"/>
            <a:chOff x="4691" y="833"/>
            <a:chExt cx="331" cy="332"/>
          </a:xfrm>
        </p:grpSpPr>
        <p:sp>
          <p:nvSpPr>
            <p:cNvPr id="22" name="Line 5">
              <a:extLst>
                <a:ext uri="{FF2B5EF4-FFF2-40B4-BE49-F238E27FC236}">
                  <a16:creationId xmlns:a16="http://schemas.microsoft.com/office/drawing/2014/main" id="{9CD514ED-2F39-43C4-AB26-6BC2C56942B6}"/>
                </a:ext>
              </a:extLst>
            </p:cNvPr>
            <p:cNvSpPr>
              <a:spLocks noChangeShapeType="1"/>
            </p:cNvSpPr>
            <p:nvPr/>
          </p:nvSpPr>
          <p:spPr bwMode="auto">
            <a:xfrm>
              <a:off x="4770" y="998"/>
              <a:ext cx="160" cy="0"/>
            </a:xfrm>
            <a:prstGeom prst="lin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6">
              <a:extLst>
                <a:ext uri="{FF2B5EF4-FFF2-40B4-BE49-F238E27FC236}">
                  <a16:creationId xmlns:a16="http://schemas.microsoft.com/office/drawing/2014/main" id="{C67BE8BF-E87E-4B02-A8BD-6B45B20D9865}"/>
                </a:ext>
              </a:extLst>
            </p:cNvPr>
            <p:cNvSpPr>
              <a:spLocks/>
            </p:cNvSpPr>
            <p:nvPr/>
          </p:nvSpPr>
          <p:spPr bwMode="auto">
            <a:xfrm>
              <a:off x="4855" y="918"/>
              <a:ext cx="80" cy="161"/>
            </a:xfrm>
            <a:custGeom>
              <a:avLst/>
              <a:gdLst>
                <a:gd name="T0" fmla="*/ 0 w 80"/>
                <a:gd name="T1" fmla="*/ 0 h 161"/>
                <a:gd name="T2" fmla="*/ 80 w 80"/>
                <a:gd name="T3" fmla="*/ 80 h 161"/>
                <a:gd name="T4" fmla="*/ 0 w 80"/>
                <a:gd name="T5" fmla="*/ 161 h 161"/>
              </a:gdLst>
              <a:ahLst/>
              <a:cxnLst>
                <a:cxn ang="0">
                  <a:pos x="T0" y="T1"/>
                </a:cxn>
                <a:cxn ang="0">
                  <a:pos x="T2" y="T3"/>
                </a:cxn>
                <a:cxn ang="0">
                  <a:pos x="T4" y="T5"/>
                </a:cxn>
              </a:cxnLst>
              <a:rect l="0" t="0" r="r" b="b"/>
              <a:pathLst>
                <a:path w="80" h="161">
                  <a:moveTo>
                    <a:pt x="0" y="0"/>
                  </a:moveTo>
                  <a:lnTo>
                    <a:pt x="80" y="80"/>
                  </a:lnTo>
                  <a:lnTo>
                    <a:pt x="0" y="161"/>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24" name="Oval 7">
              <a:extLst>
                <a:ext uri="{FF2B5EF4-FFF2-40B4-BE49-F238E27FC236}">
                  <a16:creationId xmlns:a16="http://schemas.microsoft.com/office/drawing/2014/main" id="{5883936D-99F9-45EF-9AC9-17E4C3B2F1A7}"/>
                </a:ext>
              </a:extLst>
            </p:cNvPr>
            <p:cNvSpPr>
              <a:spLocks noChangeArrowheads="1"/>
            </p:cNvSpPr>
            <p:nvPr/>
          </p:nvSpPr>
          <p:spPr bwMode="auto">
            <a:xfrm>
              <a:off x="4691" y="833"/>
              <a:ext cx="331" cy="332"/>
            </a:xfrm>
            <a:prstGeom prst="ellips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grpSp>
      <p:sp>
        <p:nvSpPr>
          <p:cNvPr id="3" name="Rectangle 2">
            <a:extLst>
              <a:ext uri="{FF2B5EF4-FFF2-40B4-BE49-F238E27FC236}">
                <a16:creationId xmlns:a16="http://schemas.microsoft.com/office/drawing/2014/main" id="{C5A1FCE8-63A5-454B-BF4C-AE11A07CE7B9}"/>
              </a:ext>
            </a:extLst>
          </p:cNvPr>
          <p:cNvSpPr/>
          <p:nvPr/>
        </p:nvSpPr>
        <p:spPr>
          <a:xfrm>
            <a:off x="1190011" y="2586731"/>
            <a:ext cx="4316965" cy="911019"/>
          </a:xfrm>
          <a:prstGeom prst="rect">
            <a:avLst/>
          </a:prstGeom>
        </p:spPr>
        <p:txBody>
          <a:bodyPr wrap="square" lIns="182880" tIns="146304" rIns="182880" bIns="146304" anchor="t">
            <a:spAutoFit/>
          </a:bodyPr>
          <a:lstStyle/>
          <a:p>
            <a:pPr marL="0" marR="0" lvl="0" indent="0" algn="l" defTabSz="896386" rtl="0" eaLnBrk="1" fontAlgn="auto" latinLnBrk="0" hangingPunct="1">
              <a:lnSpc>
                <a:spcPct val="100000"/>
              </a:lnSpc>
              <a:spcBef>
                <a:spcPts val="0"/>
              </a:spcBef>
              <a:spcAft>
                <a:spcPts val="0"/>
              </a:spcAft>
              <a:buClrTx/>
              <a:buSzTx/>
              <a:buFontTx/>
              <a:buNone/>
              <a:tabLst/>
              <a:defRPr/>
            </a:pPr>
            <a:r>
              <a:rPr lang="en-US" sz="2000"/>
              <a:t>Based on </a:t>
            </a:r>
            <a:r>
              <a:rPr lang="en-US" sz="2000" err="1"/>
              <a:t>.Net</a:t>
            </a:r>
            <a:r>
              <a:rPr lang="en-US" sz="2000"/>
              <a:t>, Azure Functions and Azure Table Storage</a:t>
            </a:r>
          </a:p>
        </p:txBody>
      </p:sp>
      <p:grpSp>
        <p:nvGrpSpPr>
          <p:cNvPr id="27" name="Group 26">
            <a:extLst>
              <a:ext uri="{FF2B5EF4-FFF2-40B4-BE49-F238E27FC236}">
                <a16:creationId xmlns:a16="http://schemas.microsoft.com/office/drawing/2014/main" id="{554536E8-B319-411E-88C8-285B6EC98452}"/>
              </a:ext>
            </a:extLst>
          </p:cNvPr>
          <p:cNvGrpSpPr>
            <a:grpSpLocks noChangeAspect="1"/>
          </p:cNvGrpSpPr>
          <p:nvPr/>
        </p:nvGrpSpPr>
        <p:grpSpPr bwMode="auto">
          <a:xfrm>
            <a:off x="678894" y="2788320"/>
            <a:ext cx="376795" cy="377933"/>
            <a:chOff x="4691" y="833"/>
            <a:chExt cx="331" cy="332"/>
          </a:xfrm>
        </p:grpSpPr>
        <p:sp>
          <p:nvSpPr>
            <p:cNvPr id="28" name="Line 5">
              <a:extLst>
                <a:ext uri="{FF2B5EF4-FFF2-40B4-BE49-F238E27FC236}">
                  <a16:creationId xmlns:a16="http://schemas.microsoft.com/office/drawing/2014/main" id="{F8BB1870-9168-4FEB-94C4-844600406356}"/>
                </a:ext>
              </a:extLst>
            </p:cNvPr>
            <p:cNvSpPr>
              <a:spLocks noChangeShapeType="1"/>
            </p:cNvSpPr>
            <p:nvPr/>
          </p:nvSpPr>
          <p:spPr bwMode="auto">
            <a:xfrm>
              <a:off x="4770" y="998"/>
              <a:ext cx="160" cy="0"/>
            </a:xfrm>
            <a:prstGeom prst="lin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29" name="Freeform 6">
              <a:extLst>
                <a:ext uri="{FF2B5EF4-FFF2-40B4-BE49-F238E27FC236}">
                  <a16:creationId xmlns:a16="http://schemas.microsoft.com/office/drawing/2014/main" id="{68925D2F-89D9-44AE-92AC-D5875900A937}"/>
                </a:ext>
              </a:extLst>
            </p:cNvPr>
            <p:cNvSpPr>
              <a:spLocks/>
            </p:cNvSpPr>
            <p:nvPr/>
          </p:nvSpPr>
          <p:spPr bwMode="auto">
            <a:xfrm>
              <a:off x="4855" y="918"/>
              <a:ext cx="80" cy="161"/>
            </a:xfrm>
            <a:custGeom>
              <a:avLst/>
              <a:gdLst>
                <a:gd name="T0" fmla="*/ 0 w 80"/>
                <a:gd name="T1" fmla="*/ 0 h 161"/>
                <a:gd name="T2" fmla="*/ 80 w 80"/>
                <a:gd name="T3" fmla="*/ 80 h 161"/>
                <a:gd name="T4" fmla="*/ 0 w 80"/>
                <a:gd name="T5" fmla="*/ 161 h 161"/>
              </a:gdLst>
              <a:ahLst/>
              <a:cxnLst>
                <a:cxn ang="0">
                  <a:pos x="T0" y="T1"/>
                </a:cxn>
                <a:cxn ang="0">
                  <a:pos x="T2" y="T3"/>
                </a:cxn>
                <a:cxn ang="0">
                  <a:pos x="T4" y="T5"/>
                </a:cxn>
              </a:cxnLst>
              <a:rect l="0" t="0" r="r" b="b"/>
              <a:pathLst>
                <a:path w="80" h="161">
                  <a:moveTo>
                    <a:pt x="0" y="0"/>
                  </a:moveTo>
                  <a:lnTo>
                    <a:pt x="80" y="80"/>
                  </a:lnTo>
                  <a:lnTo>
                    <a:pt x="0" y="161"/>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30" name="Oval 7">
              <a:extLst>
                <a:ext uri="{FF2B5EF4-FFF2-40B4-BE49-F238E27FC236}">
                  <a16:creationId xmlns:a16="http://schemas.microsoft.com/office/drawing/2014/main" id="{7597AC55-9C19-4F96-ACC6-06B505312BEE}"/>
                </a:ext>
              </a:extLst>
            </p:cNvPr>
            <p:cNvSpPr>
              <a:spLocks noChangeArrowheads="1"/>
            </p:cNvSpPr>
            <p:nvPr/>
          </p:nvSpPr>
          <p:spPr bwMode="auto">
            <a:xfrm>
              <a:off x="4691" y="833"/>
              <a:ext cx="331" cy="332"/>
            </a:xfrm>
            <a:prstGeom prst="ellips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2" name="Group 31">
            <a:extLst>
              <a:ext uri="{FF2B5EF4-FFF2-40B4-BE49-F238E27FC236}">
                <a16:creationId xmlns:a16="http://schemas.microsoft.com/office/drawing/2014/main" id="{242C7F3C-0617-024D-9036-4C8A7793C71E}"/>
              </a:ext>
            </a:extLst>
          </p:cNvPr>
          <p:cNvGrpSpPr>
            <a:grpSpLocks noChangeAspect="1"/>
          </p:cNvGrpSpPr>
          <p:nvPr/>
        </p:nvGrpSpPr>
        <p:grpSpPr bwMode="auto">
          <a:xfrm>
            <a:off x="671494" y="4948475"/>
            <a:ext cx="376795" cy="377933"/>
            <a:chOff x="4691" y="833"/>
            <a:chExt cx="331" cy="332"/>
          </a:xfrm>
        </p:grpSpPr>
        <p:sp>
          <p:nvSpPr>
            <p:cNvPr id="33" name="Line 5">
              <a:extLst>
                <a:ext uri="{FF2B5EF4-FFF2-40B4-BE49-F238E27FC236}">
                  <a16:creationId xmlns:a16="http://schemas.microsoft.com/office/drawing/2014/main" id="{DFB9525F-C28B-C445-9158-784A18846C99}"/>
                </a:ext>
              </a:extLst>
            </p:cNvPr>
            <p:cNvSpPr>
              <a:spLocks noChangeShapeType="1"/>
            </p:cNvSpPr>
            <p:nvPr/>
          </p:nvSpPr>
          <p:spPr bwMode="auto">
            <a:xfrm>
              <a:off x="4770" y="998"/>
              <a:ext cx="160" cy="0"/>
            </a:xfrm>
            <a:prstGeom prst="lin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34" name="Freeform 6">
              <a:extLst>
                <a:ext uri="{FF2B5EF4-FFF2-40B4-BE49-F238E27FC236}">
                  <a16:creationId xmlns:a16="http://schemas.microsoft.com/office/drawing/2014/main" id="{7B607AE9-E759-8F40-BBB9-3BCE6146998D}"/>
                </a:ext>
              </a:extLst>
            </p:cNvPr>
            <p:cNvSpPr>
              <a:spLocks/>
            </p:cNvSpPr>
            <p:nvPr/>
          </p:nvSpPr>
          <p:spPr bwMode="auto">
            <a:xfrm>
              <a:off x="4855" y="918"/>
              <a:ext cx="80" cy="161"/>
            </a:xfrm>
            <a:custGeom>
              <a:avLst/>
              <a:gdLst>
                <a:gd name="T0" fmla="*/ 0 w 80"/>
                <a:gd name="T1" fmla="*/ 0 h 161"/>
                <a:gd name="T2" fmla="*/ 80 w 80"/>
                <a:gd name="T3" fmla="*/ 80 h 161"/>
                <a:gd name="T4" fmla="*/ 0 w 80"/>
                <a:gd name="T5" fmla="*/ 161 h 161"/>
              </a:gdLst>
              <a:ahLst/>
              <a:cxnLst>
                <a:cxn ang="0">
                  <a:pos x="T0" y="T1"/>
                </a:cxn>
                <a:cxn ang="0">
                  <a:pos x="T2" y="T3"/>
                </a:cxn>
                <a:cxn ang="0">
                  <a:pos x="T4" y="T5"/>
                </a:cxn>
              </a:cxnLst>
              <a:rect l="0" t="0" r="r" b="b"/>
              <a:pathLst>
                <a:path w="80" h="161">
                  <a:moveTo>
                    <a:pt x="0" y="0"/>
                  </a:moveTo>
                  <a:lnTo>
                    <a:pt x="80" y="80"/>
                  </a:lnTo>
                  <a:lnTo>
                    <a:pt x="0" y="161"/>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35" name="Oval 7">
              <a:extLst>
                <a:ext uri="{FF2B5EF4-FFF2-40B4-BE49-F238E27FC236}">
                  <a16:creationId xmlns:a16="http://schemas.microsoft.com/office/drawing/2014/main" id="{13256270-29D5-0F43-8915-FC382EF8B05A}"/>
                </a:ext>
              </a:extLst>
            </p:cNvPr>
            <p:cNvSpPr>
              <a:spLocks noChangeArrowheads="1"/>
            </p:cNvSpPr>
            <p:nvPr/>
          </p:nvSpPr>
          <p:spPr bwMode="auto">
            <a:xfrm>
              <a:off x="4691" y="833"/>
              <a:ext cx="331" cy="332"/>
            </a:xfrm>
            <a:prstGeom prst="ellipse">
              <a:avLst/>
            </a:pr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0"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grpSp>
      <p:sp>
        <p:nvSpPr>
          <p:cNvPr id="6" name="Rectangle 5">
            <a:extLst>
              <a:ext uri="{FF2B5EF4-FFF2-40B4-BE49-F238E27FC236}">
                <a16:creationId xmlns:a16="http://schemas.microsoft.com/office/drawing/2014/main" id="{3BF49082-1962-435B-9E23-095F2AAB6E8B}"/>
              </a:ext>
            </a:extLst>
          </p:cNvPr>
          <p:cNvSpPr/>
          <p:nvPr/>
        </p:nvSpPr>
        <p:spPr>
          <a:xfrm>
            <a:off x="6854824" y="5688449"/>
            <a:ext cx="4856480" cy="1169551"/>
          </a:xfrm>
          <a:prstGeom prst="rect">
            <a:avLst/>
          </a:prstGeom>
        </p:spPr>
        <p:txBody>
          <a:bodyPr wrap="square" lIns="0" tIns="146304" rIns="182880" bIns="0" anchor="b" anchorCtr="0">
            <a:noAutofit/>
          </a:bodyPr>
          <a:lstStyle/>
          <a:p>
            <a:r>
              <a:rPr lang="en-US" sz="1800" b="1">
                <a:latin typeface="+mj-lt"/>
              </a:rPr>
              <a:t>To learn more</a:t>
            </a:r>
            <a:r>
              <a:rPr lang="en-US" sz="1800">
                <a:latin typeface="+mj-lt"/>
              </a:rPr>
              <a:t>: </a:t>
            </a:r>
          </a:p>
          <a:p>
            <a:pPr lvl="1"/>
            <a:r>
              <a:rPr lang="en-US" sz="1600" b="1">
                <a:solidFill>
                  <a:schemeClr val="accent1"/>
                </a:solidFill>
              </a:rPr>
              <a:t>https://aka.ms/Admin1011</a:t>
            </a:r>
          </a:p>
          <a:p>
            <a:pPr lvl="1"/>
            <a:r>
              <a:rPr lang="en-US" sz="1600"/>
              <a:t>Making IT more efficient with improvements to Microsoft 365 Groups</a:t>
            </a:r>
          </a:p>
          <a:p>
            <a:pPr lvl="1"/>
            <a:r>
              <a:rPr lang="en-US" sz="1600" b="1">
                <a:solidFill>
                  <a:schemeClr val="accent1"/>
                </a:solidFill>
              </a:rPr>
              <a:t>https://aka.ms/Admin1013</a:t>
            </a:r>
          </a:p>
          <a:p>
            <a:pPr lvl="1"/>
            <a:r>
              <a:rPr lang="en-US" sz="1600"/>
              <a:t>Microsoft 365 Groups roadmap updates</a:t>
            </a:r>
          </a:p>
        </p:txBody>
      </p:sp>
    </p:spTree>
    <p:extLst>
      <p:ext uri="{BB962C8B-B14F-4D97-AF65-F5344CB8AC3E}">
        <p14:creationId xmlns:p14="http://schemas.microsoft.com/office/powerpoint/2010/main" val="425749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7D7B00-EB4A-40A6-9514-A97C9F006BD5}"/>
              </a:ext>
            </a:extLst>
          </p:cNvPr>
          <p:cNvSpPr>
            <a:spLocks noGrp="1"/>
          </p:cNvSpPr>
          <p:nvPr>
            <p:ph type="title"/>
          </p:nvPr>
        </p:nvSpPr>
        <p:spPr/>
        <p:txBody>
          <a:bodyPr/>
          <a:lstStyle/>
          <a:p>
            <a:r>
              <a:rPr lang="en-US"/>
              <a:t>Take </a:t>
            </a:r>
            <a:r>
              <a:rPr lang="en-US" err="1"/>
              <a:t>aways</a:t>
            </a:r>
            <a:endParaRPr lang="en-US"/>
          </a:p>
        </p:txBody>
      </p:sp>
    </p:spTree>
    <p:extLst>
      <p:ext uri="{BB962C8B-B14F-4D97-AF65-F5344CB8AC3E}">
        <p14:creationId xmlns:p14="http://schemas.microsoft.com/office/powerpoint/2010/main" val="417208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81FE6-7FDF-42FA-9F1F-C0169E005F47}"/>
              </a:ext>
            </a:extLst>
          </p:cNvPr>
          <p:cNvSpPr>
            <a:spLocks noGrp="1"/>
          </p:cNvSpPr>
          <p:nvPr>
            <p:ph type="title"/>
          </p:nvPr>
        </p:nvSpPr>
        <p:spPr>
          <a:xfrm>
            <a:off x="176034" y="753635"/>
            <a:ext cx="6973502" cy="301749"/>
          </a:xfrm>
        </p:spPr>
        <p:txBody>
          <a:bodyPr/>
          <a:lstStyle/>
          <a:p>
            <a:r>
              <a:rPr lang="en-US" sz="1961" kern="0" spc="0">
                <a:ln>
                  <a:noFill/>
                </a:ln>
                <a:solidFill>
                  <a:srgbClr val="1A1A1A"/>
                </a:solidFill>
                <a:latin typeface="Segoe UI"/>
                <a:cs typeface="+mn-cs"/>
              </a:rPr>
              <a:t>Groups governance reduces customization</a:t>
            </a:r>
          </a:p>
        </p:txBody>
      </p:sp>
      <p:pic>
        <p:nvPicPr>
          <p:cNvPr id="21" name="Picture Placeholder 20">
            <a:extLst>
              <a:ext uri="{FF2B5EF4-FFF2-40B4-BE49-F238E27FC236}">
                <a16:creationId xmlns:a16="http://schemas.microsoft.com/office/drawing/2014/main" id="{EBD0256F-26D5-4C82-948E-6584ACA53D2D}"/>
              </a:ext>
              <a:ext uri="{C183D7F6-B498-43B3-948B-1728B52AA6E4}">
                <adec:decorative xmlns:adec="http://schemas.microsoft.com/office/drawing/2017/decorative" val="1"/>
              </a:ext>
            </a:extLst>
          </p:cNvPr>
          <p:cNvPicPr>
            <a:picLocks noGrp="1" noChangeAspect="1"/>
          </p:cNvPicPr>
          <p:nvPr>
            <p:ph type="pic" sz="quarter" idx="11"/>
          </p:nvPr>
        </p:nvPicPr>
        <p:blipFill>
          <a:blip r:embed="rId3"/>
          <a:srcRect l="16667" r="16667"/>
          <a:stretch>
            <a:fillRect/>
          </a:stretch>
        </p:blipFill>
        <p:spPr>
          <a:xfrm>
            <a:off x="5334001" y="487"/>
            <a:ext cx="6858000" cy="6857027"/>
          </a:xfrm>
        </p:spPr>
      </p:pic>
      <p:sp>
        <p:nvSpPr>
          <p:cNvPr id="8" name="Freeform: Shape 7">
            <a:extLst>
              <a:ext uri="{FF2B5EF4-FFF2-40B4-BE49-F238E27FC236}">
                <a16:creationId xmlns:a16="http://schemas.microsoft.com/office/drawing/2014/main" id="{BD90591A-5658-4098-ADCC-E0FFCB4F0841}"/>
              </a:ext>
            </a:extLst>
          </p:cNvPr>
          <p:cNvSpPr/>
          <p:nvPr/>
        </p:nvSpPr>
        <p:spPr>
          <a:xfrm>
            <a:off x="327408" y="1155098"/>
            <a:ext cx="5006593" cy="411782"/>
          </a:xfrm>
          <a:custGeom>
            <a:avLst/>
            <a:gdLst>
              <a:gd name="connsiteX0" fmla="*/ 0 w 11018837"/>
              <a:gd name="connsiteY0" fmla="*/ 68641 h 411840"/>
              <a:gd name="connsiteX1" fmla="*/ 68641 w 11018837"/>
              <a:gd name="connsiteY1" fmla="*/ 0 h 411840"/>
              <a:gd name="connsiteX2" fmla="*/ 10950196 w 11018837"/>
              <a:gd name="connsiteY2" fmla="*/ 0 h 411840"/>
              <a:gd name="connsiteX3" fmla="*/ 11018837 w 11018837"/>
              <a:gd name="connsiteY3" fmla="*/ 68641 h 411840"/>
              <a:gd name="connsiteX4" fmla="*/ 11018837 w 11018837"/>
              <a:gd name="connsiteY4" fmla="*/ 343199 h 411840"/>
              <a:gd name="connsiteX5" fmla="*/ 10950196 w 11018837"/>
              <a:gd name="connsiteY5" fmla="*/ 411840 h 411840"/>
              <a:gd name="connsiteX6" fmla="*/ 68641 w 11018837"/>
              <a:gd name="connsiteY6" fmla="*/ 411840 h 411840"/>
              <a:gd name="connsiteX7" fmla="*/ 0 w 11018837"/>
              <a:gd name="connsiteY7" fmla="*/ 343199 h 411840"/>
              <a:gd name="connsiteX8" fmla="*/ 0 w 11018837"/>
              <a:gd name="connsiteY8" fmla="*/ 68641 h 41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837" h="411840">
                <a:moveTo>
                  <a:pt x="0" y="68641"/>
                </a:moveTo>
                <a:cubicBezTo>
                  <a:pt x="0" y="30732"/>
                  <a:pt x="30732" y="0"/>
                  <a:pt x="68641" y="0"/>
                </a:cubicBezTo>
                <a:lnTo>
                  <a:pt x="10950196" y="0"/>
                </a:lnTo>
                <a:cubicBezTo>
                  <a:pt x="10988105" y="0"/>
                  <a:pt x="11018837" y="30732"/>
                  <a:pt x="11018837" y="68641"/>
                </a:cubicBezTo>
                <a:lnTo>
                  <a:pt x="11018837" y="343199"/>
                </a:lnTo>
                <a:cubicBezTo>
                  <a:pt x="11018837" y="381108"/>
                  <a:pt x="10988105" y="411840"/>
                  <a:pt x="10950196" y="411840"/>
                </a:cubicBezTo>
                <a:lnTo>
                  <a:pt x="68641" y="411840"/>
                </a:lnTo>
                <a:cubicBezTo>
                  <a:pt x="30732" y="411840"/>
                  <a:pt x="0" y="381108"/>
                  <a:pt x="0" y="343199"/>
                </a:cubicBezTo>
                <a:lnTo>
                  <a:pt x="0" y="68641"/>
                </a:lnTo>
                <a:close/>
              </a:path>
            </a:pathLst>
          </a:custGeom>
          <a:no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1053" tIns="81053" rIns="81053" bIns="81053" numCol="1" spcCol="1270" anchor="ctr" anchorCtr="0">
            <a:noAutofit/>
          </a:bodyPr>
          <a:lstStyle/>
          <a:p>
            <a:pPr defTabSz="711064">
              <a:lnSpc>
                <a:spcPct val="90000"/>
              </a:lnSpc>
              <a:spcBef>
                <a:spcPct val="0"/>
              </a:spcBef>
              <a:spcAft>
                <a:spcPct val="35000"/>
              </a:spcAft>
              <a:defRPr/>
            </a:pPr>
            <a:r>
              <a:rPr lang="en-US" sz="2157">
                <a:gradFill>
                  <a:gsLst>
                    <a:gs pos="2917">
                      <a:srgbClr val="243A5E"/>
                    </a:gs>
                    <a:gs pos="30000">
                      <a:srgbClr val="243A5E"/>
                    </a:gs>
                  </a:gsLst>
                  <a:lin ang="5400000" scaled="0"/>
                </a:gradFill>
                <a:latin typeface="Segoe UI Semibold"/>
              </a:rPr>
              <a:t>In product (Microsoft 365/Azure AD)</a:t>
            </a:r>
          </a:p>
        </p:txBody>
      </p:sp>
      <p:sp>
        <p:nvSpPr>
          <p:cNvPr id="9" name="Freeform: Shape 8">
            <a:extLst>
              <a:ext uri="{FF2B5EF4-FFF2-40B4-BE49-F238E27FC236}">
                <a16:creationId xmlns:a16="http://schemas.microsoft.com/office/drawing/2014/main" id="{CCEC8F5B-D4E2-4A17-B2FE-B57A0E5FEB81}"/>
              </a:ext>
            </a:extLst>
          </p:cNvPr>
          <p:cNvSpPr/>
          <p:nvPr/>
        </p:nvSpPr>
        <p:spPr>
          <a:xfrm>
            <a:off x="445251" y="1448840"/>
            <a:ext cx="11017274" cy="1589535"/>
          </a:xfrm>
          <a:custGeom>
            <a:avLst/>
            <a:gdLst>
              <a:gd name="connsiteX0" fmla="*/ 0 w 11018837"/>
              <a:gd name="connsiteY0" fmla="*/ 0 h 1589760"/>
              <a:gd name="connsiteX1" fmla="*/ 11018837 w 11018837"/>
              <a:gd name="connsiteY1" fmla="*/ 0 h 1589760"/>
              <a:gd name="connsiteX2" fmla="*/ 11018837 w 11018837"/>
              <a:gd name="connsiteY2" fmla="*/ 1589760 h 1589760"/>
              <a:gd name="connsiteX3" fmla="*/ 0 w 11018837"/>
              <a:gd name="connsiteY3" fmla="*/ 1589760 h 1589760"/>
              <a:gd name="connsiteX4" fmla="*/ 0 w 11018837"/>
              <a:gd name="connsiteY4" fmla="*/ 0 h 1589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837" h="1589760">
                <a:moveTo>
                  <a:pt x="0" y="0"/>
                </a:moveTo>
                <a:lnTo>
                  <a:pt x="11018837" y="0"/>
                </a:lnTo>
                <a:lnTo>
                  <a:pt x="11018837" y="1589760"/>
                </a:lnTo>
                <a:lnTo>
                  <a:pt x="0" y="15897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146284" rIns="182854" bIns="146284" numCol="1" spcCol="1270" anchor="t" anchorCtr="0">
            <a:noAutofit/>
          </a:bodyPr>
          <a:lstStyle/>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Enable self-service site collection or group creation </a:t>
            </a:r>
            <a:endParaRPr lang="en-US" sz="1800">
              <a:latin typeface="Segoe UI (Body)"/>
            </a:endParaRP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Collect classification for all containers </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User awareness: display classification </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Enforce naming rules</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Usage guideline visibility </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Life cycle: 6-month expiry </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Multi-Geo; provision based on user’s region</a:t>
            </a:r>
          </a:p>
          <a:p>
            <a:pPr marL="168072" lvl="1" indent="-168072"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Membership life cycle: enforce external renewals</a:t>
            </a:r>
          </a:p>
          <a:p>
            <a:pPr marL="168243" lvl="1" indent="-168243"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Set public vs. private based on classification</a:t>
            </a:r>
          </a:p>
          <a:p>
            <a:pPr marL="168243" lvl="1" indent="-168243"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External sharing limited based on classification (HC) </a:t>
            </a:r>
          </a:p>
          <a:p>
            <a:pPr marL="168243" lvl="1" indent="-168243"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Guest membership disallowed with classification (HC)</a:t>
            </a:r>
          </a:p>
        </p:txBody>
      </p:sp>
      <p:sp>
        <p:nvSpPr>
          <p:cNvPr id="12" name="Freeform: Shape 11">
            <a:extLst>
              <a:ext uri="{FF2B5EF4-FFF2-40B4-BE49-F238E27FC236}">
                <a16:creationId xmlns:a16="http://schemas.microsoft.com/office/drawing/2014/main" id="{7030453C-23DC-4075-9E7F-363364A41398}"/>
              </a:ext>
            </a:extLst>
          </p:cNvPr>
          <p:cNvSpPr/>
          <p:nvPr/>
        </p:nvSpPr>
        <p:spPr>
          <a:xfrm>
            <a:off x="445143" y="3838887"/>
            <a:ext cx="4638610" cy="894113"/>
          </a:xfrm>
          <a:custGeom>
            <a:avLst/>
            <a:gdLst>
              <a:gd name="connsiteX0" fmla="*/ 0 w 11018837"/>
              <a:gd name="connsiteY0" fmla="*/ 0 h 894240"/>
              <a:gd name="connsiteX1" fmla="*/ 11018837 w 11018837"/>
              <a:gd name="connsiteY1" fmla="*/ 0 h 894240"/>
              <a:gd name="connsiteX2" fmla="*/ 11018837 w 11018837"/>
              <a:gd name="connsiteY2" fmla="*/ 894240 h 894240"/>
              <a:gd name="connsiteX3" fmla="*/ 0 w 11018837"/>
              <a:gd name="connsiteY3" fmla="*/ 894240 h 894240"/>
              <a:gd name="connsiteX4" fmla="*/ 0 w 11018837"/>
              <a:gd name="connsiteY4" fmla="*/ 0 h 894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837" h="894240">
                <a:moveTo>
                  <a:pt x="0" y="0"/>
                </a:moveTo>
                <a:lnTo>
                  <a:pt x="11018837" y="0"/>
                </a:lnTo>
                <a:lnTo>
                  <a:pt x="11018837" y="894240"/>
                </a:lnTo>
                <a:lnTo>
                  <a:pt x="0" y="8942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146284" rIns="182854" bIns="146284" numCol="1" spcCol="1270" anchor="t" anchorCtr="0">
            <a:noAutofit/>
          </a:bodyPr>
          <a:lstStyle/>
          <a:p>
            <a:pPr marL="168243" lvl="1" indent="-168243" defTabSz="533298">
              <a:lnSpc>
                <a:spcPct val="90000"/>
              </a:lnSpc>
              <a:spcBef>
                <a:spcPct val="0"/>
              </a:spcBef>
              <a:spcAft>
                <a:spcPts val="400"/>
              </a:spcAft>
              <a:buFontTx/>
              <a:buChar char="•"/>
              <a:defRPr/>
            </a:pPr>
            <a:endParaRPr lang="en-US" sz="1372">
              <a:gradFill>
                <a:gsLst>
                  <a:gs pos="2917">
                    <a:prstClr val="black"/>
                  </a:gs>
                  <a:gs pos="30000">
                    <a:prstClr val="black"/>
                  </a:gs>
                </a:gsLst>
                <a:lin ang="5400000" scaled="0"/>
              </a:gradFill>
              <a:latin typeface="Segoe UI (Body)"/>
            </a:endParaRPr>
          </a:p>
        </p:txBody>
      </p:sp>
      <p:sp>
        <p:nvSpPr>
          <p:cNvPr id="13" name="Freeform: Shape 12">
            <a:extLst>
              <a:ext uri="{FF2B5EF4-FFF2-40B4-BE49-F238E27FC236}">
                <a16:creationId xmlns:a16="http://schemas.microsoft.com/office/drawing/2014/main" id="{08D90073-C160-4A4F-AEF8-DC7AE69B9C8F}"/>
              </a:ext>
            </a:extLst>
          </p:cNvPr>
          <p:cNvSpPr/>
          <p:nvPr/>
        </p:nvSpPr>
        <p:spPr>
          <a:xfrm>
            <a:off x="327406" y="4798004"/>
            <a:ext cx="11017274" cy="411782"/>
          </a:xfrm>
          <a:custGeom>
            <a:avLst/>
            <a:gdLst>
              <a:gd name="connsiteX0" fmla="*/ 0 w 11018837"/>
              <a:gd name="connsiteY0" fmla="*/ 68641 h 411840"/>
              <a:gd name="connsiteX1" fmla="*/ 68641 w 11018837"/>
              <a:gd name="connsiteY1" fmla="*/ 0 h 411840"/>
              <a:gd name="connsiteX2" fmla="*/ 10950196 w 11018837"/>
              <a:gd name="connsiteY2" fmla="*/ 0 h 411840"/>
              <a:gd name="connsiteX3" fmla="*/ 11018837 w 11018837"/>
              <a:gd name="connsiteY3" fmla="*/ 68641 h 411840"/>
              <a:gd name="connsiteX4" fmla="*/ 11018837 w 11018837"/>
              <a:gd name="connsiteY4" fmla="*/ 343199 h 411840"/>
              <a:gd name="connsiteX5" fmla="*/ 10950196 w 11018837"/>
              <a:gd name="connsiteY5" fmla="*/ 411840 h 411840"/>
              <a:gd name="connsiteX6" fmla="*/ 68641 w 11018837"/>
              <a:gd name="connsiteY6" fmla="*/ 411840 h 411840"/>
              <a:gd name="connsiteX7" fmla="*/ 0 w 11018837"/>
              <a:gd name="connsiteY7" fmla="*/ 343199 h 411840"/>
              <a:gd name="connsiteX8" fmla="*/ 0 w 11018837"/>
              <a:gd name="connsiteY8" fmla="*/ 68641 h 41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18837" h="411840">
                <a:moveTo>
                  <a:pt x="0" y="68641"/>
                </a:moveTo>
                <a:cubicBezTo>
                  <a:pt x="0" y="30732"/>
                  <a:pt x="30732" y="0"/>
                  <a:pt x="68641" y="0"/>
                </a:cubicBezTo>
                <a:lnTo>
                  <a:pt x="10950196" y="0"/>
                </a:lnTo>
                <a:cubicBezTo>
                  <a:pt x="10988105" y="0"/>
                  <a:pt x="11018837" y="30732"/>
                  <a:pt x="11018837" y="68641"/>
                </a:cubicBezTo>
                <a:lnTo>
                  <a:pt x="11018837" y="343199"/>
                </a:lnTo>
                <a:cubicBezTo>
                  <a:pt x="11018837" y="381108"/>
                  <a:pt x="10988105" y="411840"/>
                  <a:pt x="10950196" y="411840"/>
                </a:cubicBezTo>
                <a:lnTo>
                  <a:pt x="68641" y="411840"/>
                </a:lnTo>
                <a:cubicBezTo>
                  <a:pt x="30732" y="411840"/>
                  <a:pt x="0" y="381108"/>
                  <a:pt x="0" y="343199"/>
                </a:cubicBezTo>
                <a:lnTo>
                  <a:pt x="0" y="68641"/>
                </a:lnTo>
                <a:close/>
              </a:path>
            </a:pathLst>
          </a:custGeom>
          <a:no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1053" tIns="81053" rIns="81053" bIns="81053" numCol="1" spcCol="1270" anchor="ctr" anchorCtr="0">
            <a:noAutofit/>
          </a:bodyPr>
          <a:lstStyle/>
          <a:p>
            <a:pPr defTabSz="711064">
              <a:lnSpc>
                <a:spcPct val="90000"/>
              </a:lnSpc>
              <a:spcBef>
                <a:spcPct val="0"/>
              </a:spcBef>
              <a:spcAft>
                <a:spcPct val="35000"/>
              </a:spcAft>
              <a:defRPr/>
            </a:pPr>
            <a:r>
              <a:rPr lang="en-US" sz="2157">
                <a:gradFill>
                  <a:gsLst>
                    <a:gs pos="2917">
                      <a:srgbClr val="243A5E"/>
                    </a:gs>
                    <a:gs pos="30000">
                      <a:srgbClr val="243A5E"/>
                    </a:gs>
                  </a:gsLst>
                  <a:lin ang="5400000" scaled="0"/>
                </a:gradFill>
                <a:latin typeface="Segoe UI Semibold"/>
              </a:rPr>
              <a:t>CSEO customizations</a:t>
            </a:r>
          </a:p>
        </p:txBody>
      </p:sp>
      <p:sp>
        <p:nvSpPr>
          <p:cNvPr id="15" name="Freeform: Shape 14">
            <a:extLst>
              <a:ext uri="{FF2B5EF4-FFF2-40B4-BE49-F238E27FC236}">
                <a16:creationId xmlns:a16="http://schemas.microsoft.com/office/drawing/2014/main" id="{F31A8C73-9C14-49BC-8979-5E8EADF68384}"/>
              </a:ext>
            </a:extLst>
          </p:cNvPr>
          <p:cNvSpPr/>
          <p:nvPr/>
        </p:nvSpPr>
        <p:spPr>
          <a:xfrm>
            <a:off x="327406" y="5062314"/>
            <a:ext cx="5006594" cy="1251280"/>
          </a:xfrm>
          <a:custGeom>
            <a:avLst/>
            <a:gdLst>
              <a:gd name="connsiteX0" fmla="*/ 0 w 11018837"/>
              <a:gd name="connsiteY0" fmla="*/ 0 h 894240"/>
              <a:gd name="connsiteX1" fmla="*/ 11018837 w 11018837"/>
              <a:gd name="connsiteY1" fmla="*/ 0 h 894240"/>
              <a:gd name="connsiteX2" fmla="*/ 11018837 w 11018837"/>
              <a:gd name="connsiteY2" fmla="*/ 894240 h 894240"/>
              <a:gd name="connsiteX3" fmla="*/ 0 w 11018837"/>
              <a:gd name="connsiteY3" fmla="*/ 894240 h 894240"/>
              <a:gd name="connsiteX4" fmla="*/ 0 w 11018837"/>
              <a:gd name="connsiteY4" fmla="*/ 0 h 894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837" h="894240">
                <a:moveTo>
                  <a:pt x="0" y="0"/>
                </a:moveTo>
                <a:lnTo>
                  <a:pt x="11018837" y="0"/>
                </a:lnTo>
                <a:lnTo>
                  <a:pt x="11018837" y="894240"/>
                </a:lnTo>
                <a:lnTo>
                  <a:pt x="0" y="8942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146284" rIns="182854" bIns="146284" numCol="1" spcCol="1270" anchor="t" anchorCtr="0">
            <a:noAutofit/>
          </a:bodyPr>
          <a:lstStyle/>
          <a:p>
            <a:pPr marL="285750" lvl="1" indent="-285750"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Ownership accountability: one full-time, two people,             re-attestation</a:t>
            </a:r>
          </a:p>
          <a:p>
            <a:pPr marL="285750" lvl="1" indent="-285750"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Limit reach based on classification </a:t>
            </a:r>
          </a:p>
          <a:p>
            <a:pPr marL="285750" lvl="1" indent="-285750"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Set and validate policies and divisional policies on groups </a:t>
            </a:r>
            <a:br>
              <a:rPr lang="en-US" sz="1400">
                <a:gradFill>
                  <a:gsLst>
                    <a:gs pos="2917">
                      <a:prstClr val="black"/>
                    </a:gs>
                    <a:gs pos="30000">
                      <a:prstClr val="black"/>
                    </a:gs>
                  </a:gsLst>
                  <a:lin ang="5400000" scaled="0"/>
                </a:gradFill>
                <a:latin typeface="Segoe UI (Body)"/>
              </a:rPr>
            </a:br>
            <a:r>
              <a:rPr lang="en-US" sz="1400">
                <a:gradFill>
                  <a:gsLst>
                    <a:gs pos="2917">
                      <a:prstClr val="black"/>
                    </a:gs>
                    <a:gs pos="30000">
                      <a:prstClr val="black"/>
                    </a:gs>
                  </a:gsLst>
                  <a:lin ang="5400000" scaled="0"/>
                </a:gradFill>
                <a:latin typeface="Segoe UI (Body)"/>
              </a:rPr>
              <a:t>and SharePoint  </a:t>
            </a:r>
          </a:p>
          <a:p>
            <a:pPr marL="285750" lvl="1" indent="-285750" defTabSz="533298">
              <a:lnSpc>
                <a:spcPct val="90000"/>
              </a:lnSpc>
              <a:spcBef>
                <a:spcPct val="0"/>
              </a:spcBef>
              <a:spcAft>
                <a:spcPts val="400"/>
              </a:spcAft>
              <a:buFontTx/>
              <a:buChar char="•"/>
              <a:defRPr/>
            </a:pPr>
            <a:r>
              <a:rPr lang="en-US" sz="1400">
                <a:gradFill>
                  <a:gsLst>
                    <a:gs pos="2917">
                      <a:prstClr val="black"/>
                    </a:gs>
                    <a:gs pos="30000">
                      <a:prstClr val="black"/>
                    </a:gs>
                  </a:gsLst>
                  <a:lin ang="5400000" scaled="0"/>
                </a:gradFill>
                <a:latin typeface="Segoe UI (Body)"/>
              </a:rPr>
              <a:t>Membership management (organization-based;              user attribute-based) for large or managed groups</a:t>
            </a:r>
          </a:p>
        </p:txBody>
      </p:sp>
      <p:sp>
        <p:nvSpPr>
          <p:cNvPr id="3" name="Title 2">
            <a:extLst>
              <a:ext uri="{FF2B5EF4-FFF2-40B4-BE49-F238E27FC236}">
                <a16:creationId xmlns:a16="http://schemas.microsoft.com/office/drawing/2014/main" id="{D8088E8E-0B92-443F-95AA-85BDD378293B}"/>
              </a:ext>
            </a:extLst>
          </p:cNvPr>
          <p:cNvSpPr txBox="1">
            <a:spLocks/>
          </p:cNvSpPr>
          <p:nvPr/>
        </p:nvSpPr>
        <p:spPr>
          <a:xfrm>
            <a:off x="197897" y="-188701"/>
            <a:ext cx="10515600" cy="1325375"/>
          </a:xfrm>
          <a:prstGeom prst="rect">
            <a:avLst/>
          </a:prstGeom>
        </p:spPr>
        <p:txBody>
          <a:bodyPr vert="horz" lIns="89642" tIns="44821" rIns="89642" bIns="44821" rtlCol="0" anchor="ctr">
            <a:normAutofit/>
          </a:bodyPr>
          <a:lstStyle>
            <a:lvl1pPr algn="l" defTabSz="932597" rtl="0" eaLnBrk="1" latinLnBrk="0" hangingPunct="1">
              <a:lnSpc>
                <a:spcPct val="90000"/>
              </a:lnSpc>
              <a:spcBef>
                <a:spcPct val="0"/>
              </a:spcBef>
              <a:buNone/>
              <a:defRPr sz="4488" kern="1200">
                <a:solidFill>
                  <a:schemeClr val="tx1"/>
                </a:solidFill>
                <a:latin typeface="+mj-lt"/>
                <a:ea typeface="+mj-ea"/>
                <a:cs typeface="+mj-cs"/>
              </a:defRPr>
            </a:lvl1pPr>
          </a:lstStyle>
          <a:p>
            <a:r>
              <a:rPr lang="en-US" sz="4117" spc="-147">
                <a:ln w="3175">
                  <a:noFill/>
                </a:ln>
                <a:solidFill>
                  <a:srgbClr val="2F2F2F"/>
                </a:solidFill>
                <a:latin typeface="Segoe UI Semibold (Header)"/>
                <a:ea typeface="+mn-ea"/>
                <a:cs typeface="Segoe UI" pitchFamily="34" charset="0"/>
              </a:rPr>
              <a:t>Enforce policy</a:t>
            </a:r>
          </a:p>
        </p:txBody>
      </p:sp>
    </p:spTree>
    <p:extLst>
      <p:ext uri="{BB962C8B-B14F-4D97-AF65-F5344CB8AC3E}">
        <p14:creationId xmlns:p14="http://schemas.microsoft.com/office/powerpoint/2010/main" val="84218667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43A5E"/>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45C3ADC-B82F-4089-8CB7-86B4CDD04BC0}"/>
              </a:ext>
            </a:extLst>
          </p:cNvPr>
          <p:cNvSpPr txBox="1">
            <a:spLocks/>
          </p:cNvSpPr>
          <p:nvPr/>
        </p:nvSpPr>
        <p:spPr>
          <a:xfrm>
            <a:off x="5483916" y="344479"/>
            <a:ext cx="6024665" cy="262017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lang="en-US" sz="3200">
                <a:solidFill>
                  <a:prstClr val="white"/>
                </a:solidFill>
                <a:latin typeface="Segoe UI" panose="020B0502040204020203" pitchFamily="34" charset="0"/>
                <a:cs typeface="Segoe UI" panose="020B0502040204020203" pitchFamily="34" charset="0"/>
              </a:rPr>
              <a:t>Hear</a:t>
            </a:r>
            <a:r>
              <a:rPr kumimoji="0" lang="en-US" sz="3200" b="0" i="0" u="none" strike="noStrike" kern="1200" cap="none" spc="0" normalizeH="0" baseline="0" noProof="0">
                <a:ln>
                  <a:noFill/>
                </a:ln>
                <a:solidFill>
                  <a:prstClr val="white"/>
                </a:solidFill>
                <a:effectLst/>
                <a:uLnTx/>
                <a:uFillTx/>
                <a:latin typeface="Segoe UI" panose="020B0502040204020203" pitchFamily="34" charset="0"/>
                <a:ea typeface="+mj-ea"/>
                <a:cs typeface="Segoe UI" panose="020B0502040204020203" pitchFamily="34" charset="0"/>
              </a:rPr>
              <a:t> from Microsoft Core Services Engineering (CSE) experts who power the systems and services that run Microsoft</a:t>
            </a:r>
          </a:p>
        </p:txBody>
      </p:sp>
      <p:sp>
        <p:nvSpPr>
          <p:cNvPr id="7" name="TextBox 6">
            <a:extLst>
              <a:ext uri="{FF2B5EF4-FFF2-40B4-BE49-F238E27FC236}">
                <a16:creationId xmlns:a16="http://schemas.microsoft.com/office/drawing/2014/main" id="{EAEFE52E-E818-424E-A8D6-3E3D701D85AB}"/>
              </a:ext>
            </a:extLst>
          </p:cNvPr>
          <p:cNvSpPr txBox="1"/>
          <p:nvPr/>
        </p:nvSpPr>
        <p:spPr>
          <a:xfrm>
            <a:off x="5483916" y="3977549"/>
            <a:ext cx="6375988"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50E6FF"/>
                </a:solidFill>
                <a:effectLst/>
                <a:uLnTx/>
                <a:uFillTx/>
                <a:latin typeface="Segoe UI Semibold" panose="020B0702040204020203" pitchFamily="34" charset="0"/>
                <a:ea typeface="+mn-ea"/>
                <a:cs typeface="Segoe UI Semibold" panose="020B0702040204020203" pitchFamily="34" charset="0"/>
              </a:rPr>
              <a:t>IT Showcase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50E6FF"/>
                </a:solidFill>
                <a:effectLst/>
                <a:uLnTx/>
                <a:uFillTx/>
                <a:latin typeface="Segoe UI" panose="020B0502040204020203" pitchFamily="34" charset="0"/>
                <a:ea typeface="+mn-ea"/>
                <a:cs typeface="Segoe UI" panose="020B0502040204020203" pitchFamily="34" charset="0"/>
              </a:rPr>
              <a:t>How Microsoft does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50E6FF"/>
                </a:solidFill>
                <a:effectLst/>
                <a:uLnTx/>
                <a:uFillTx/>
                <a:latin typeface="Segoe UI" panose="020B0502040204020203" pitchFamily="34" charset="0"/>
                <a:ea typeface="+mn-ea"/>
                <a:cs typeface="Segoe UI" panose="020B0502040204020203" pitchFamily="34" charset="0"/>
              </a:rPr>
              <a:t>Microsoft.com/ITShowcase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D83B01"/>
              </a:solidFill>
              <a:effectLst/>
              <a:uLnTx/>
              <a:uFillTx/>
              <a:latin typeface="Segoe UI" panose="020B0502040204020203" pitchFamily="34" charset="0"/>
              <a:ea typeface="+mn-ea"/>
              <a:cs typeface="Segoe UI" panose="020B0502040204020203" pitchFamily="34" charset="0"/>
            </a:endParaRPr>
          </a:p>
        </p:txBody>
      </p:sp>
      <p:pic>
        <p:nvPicPr>
          <p:cNvPr id="8" name="Picture 7" descr="Kim Kunes from Microsoft Core Services Engineering and Operations (CSEO)">
            <a:extLst>
              <a:ext uri="{FF2B5EF4-FFF2-40B4-BE49-F238E27FC236}">
                <a16:creationId xmlns:a16="http://schemas.microsoft.com/office/drawing/2014/main" id="{43355227-C6E2-4068-BC01-3C82F93396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 y="0"/>
            <a:ext cx="5059017" cy="6888720"/>
          </a:xfrm>
          <a:prstGeom prst="rect">
            <a:avLst/>
          </a:prstGeom>
        </p:spPr>
      </p:pic>
      <p:pic>
        <p:nvPicPr>
          <p:cNvPr id="6" name="Picture 5" descr="Microsoft logo">
            <a:extLst>
              <a:ext uri="{FF2B5EF4-FFF2-40B4-BE49-F238E27FC236}">
                <a16:creationId xmlns:a16="http://schemas.microsoft.com/office/drawing/2014/main" id="{AFB219DB-36E3-4386-ADD2-410E753B92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268" y="5739614"/>
            <a:ext cx="2341132" cy="1049313"/>
          </a:xfrm>
          <a:prstGeom prst="rect">
            <a:avLst/>
          </a:prstGeom>
        </p:spPr>
      </p:pic>
    </p:spTree>
    <p:extLst>
      <p:ext uri="{BB962C8B-B14F-4D97-AF65-F5344CB8AC3E}">
        <p14:creationId xmlns:p14="http://schemas.microsoft.com/office/powerpoint/2010/main" val="4028398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Related Content for Microsoft 365 Admins</a:t>
            </a:r>
          </a:p>
        </p:txBody>
      </p:sp>
      <p:sp>
        <p:nvSpPr>
          <p:cNvPr id="2" name="TextBox 1">
            <a:extLst>
              <a:ext uri="{FF2B5EF4-FFF2-40B4-BE49-F238E27FC236}">
                <a16:creationId xmlns:a16="http://schemas.microsoft.com/office/drawing/2014/main" id="{B7E1CB3F-CEBE-443A-A0F2-289B076765A2}"/>
              </a:ext>
            </a:extLst>
          </p:cNvPr>
          <p:cNvSpPr txBox="1"/>
          <p:nvPr/>
        </p:nvSpPr>
        <p:spPr>
          <a:xfrm>
            <a:off x="9159355" y="203930"/>
            <a:ext cx="2940553" cy="246221"/>
          </a:xfrm>
          <a:prstGeom prst="rect">
            <a:avLst/>
          </a:prstGeom>
          <a:noFill/>
        </p:spPr>
        <p:txBody>
          <a:bodyPr wrap="square" lIns="0" tIns="0" rIns="0" bIns="0" rtlCol="0">
            <a:spAutoFit/>
          </a:bodyPr>
          <a:lstStyle/>
          <a:p>
            <a:pPr algn="r"/>
            <a:r>
              <a:rPr lang="en-US" sz="1600"/>
              <a:t>#SIDETRACKED @ IGNITE</a:t>
            </a:r>
          </a:p>
        </p:txBody>
      </p:sp>
      <p:graphicFrame>
        <p:nvGraphicFramePr>
          <p:cNvPr id="3" name="Table 3">
            <a:extLst>
              <a:ext uri="{FF2B5EF4-FFF2-40B4-BE49-F238E27FC236}">
                <a16:creationId xmlns:a16="http://schemas.microsoft.com/office/drawing/2014/main" id="{91826AF9-3C11-426F-B779-39D271C53796}"/>
              </a:ext>
            </a:extLst>
          </p:cNvPr>
          <p:cNvGraphicFramePr>
            <a:graphicFrameLocks noGrp="1"/>
          </p:cNvGraphicFramePr>
          <p:nvPr/>
        </p:nvGraphicFramePr>
        <p:xfrm>
          <a:off x="643953" y="1084335"/>
          <a:ext cx="11018520" cy="1859280"/>
        </p:xfrm>
        <a:graphic>
          <a:graphicData uri="http://schemas.openxmlformats.org/drawingml/2006/table">
            <a:tbl>
              <a:tblPr firstRow="1" bandRow="1">
                <a:tableStyleId>{5C22544A-7EE6-4342-B048-85BDC9FD1C3A}</a:tableStyleId>
              </a:tblPr>
              <a:tblGrid>
                <a:gridCol w="6362061">
                  <a:extLst>
                    <a:ext uri="{9D8B030D-6E8A-4147-A177-3AD203B41FA5}">
                      <a16:colId xmlns:a16="http://schemas.microsoft.com/office/drawing/2014/main" val="1701847014"/>
                    </a:ext>
                  </a:extLst>
                </a:gridCol>
                <a:gridCol w="4656459">
                  <a:extLst>
                    <a:ext uri="{9D8B030D-6E8A-4147-A177-3AD203B41FA5}">
                      <a16:colId xmlns:a16="http://schemas.microsoft.com/office/drawing/2014/main" val="2023627217"/>
                    </a:ext>
                  </a:extLst>
                </a:gridCol>
              </a:tblGrid>
              <a:tr h="177601">
                <a:tc gridSpan="2">
                  <a:txBody>
                    <a:bodyPr/>
                    <a:lstStyle/>
                    <a:p>
                      <a:pPr algn="ctr"/>
                      <a:r>
                        <a:rPr lang="en-US" sz="1400"/>
                        <a:t>Improved IT Efficiency and Agility</a:t>
                      </a:r>
                    </a:p>
                  </a:txBody>
                  <a:tcPr/>
                </a:tc>
                <a:tc hMerge="1">
                  <a:txBody>
                    <a:bodyPr/>
                    <a:lstStyle/>
                    <a:p>
                      <a:endParaRPr lang="en-US"/>
                    </a:p>
                  </a:txBody>
                  <a:tcPr/>
                </a:tc>
                <a:extLst>
                  <a:ext uri="{0D108BD9-81ED-4DB2-BD59-A6C34878D82A}">
                    <a16:rowId xmlns:a16="http://schemas.microsoft.com/office/drawing/2014/main" val="2927537716"/>
                  </a:ext>
                </a:extLst>
              </a:tr>
              <a:tr h="137237">
                <a:tc>
                  <a:txBody>
                    <a:bodyPr/>
                    <a:lstStyle/>
                    <a:p>
                      <a:pPr marL="0" algn="l" defTabSz="914400" rtl="0" eaLnBrk="1" latinLnBrk="0" hangingPunct="1"/>
                      <a:r>
                        <a:rPr lang="en-US" sz="1100" kern="1200">
                          <a:solidFill>
                            <a:schemeClr val="dk1"/>
                          </a:solidFill>
                          <a:latin typeface="+mn-lt"/>
                          <a:ea typeface="+mn-ea"/>
                          <a:cs typeface="+mn-cs"/>
                        </a:rPr>
                        <a:t>Role-based Access Control in Microsoft 365</a:t>
                      </a:r>
                    </a:p>
                  </a:txBody>
                  <a:tcPr marL="45367" marR="45367" marT="45367" marB="45367"/>
                </a:tc>
                <a:tc>
                  <a:txBody>
                    <a:bodyPr/>
                    <a:lstStyle/>
                    <a:p>
                      <a:r>
                        <a:rPr lang="en-US" sz="1100"/>
                        <a:t>https://aka.ms/Admin1008</a:t>
                      </a:r>
                    </a:p>
                  </a:txBody>
                  <a:tcPr/>
                </a:tc>
                <a:extLst>
                  <a:ext uri="{0D108BD9-81ED-4DB2-BD59-A6C34878D82A}">
                    <a16:rowId xmlns:a16="http://schemas.microsoft.com/office/drawing/2014/main" val="23153743"/>
                  </a:ext>
                </a:extLst>
              </a:tr>
              <a:tr h="137237">
                <a:tc>
                  <a:txBody>
                    <a:bodyPr/>
                    <a:lstStyle/>
                    <a:p>
                      <a:pPr marL="0" algn="l" defTabSz="914400" rtl="0" eaLnBrk="1" latinLnBrk="0" hangingPunct="1"/>
                      <a:r>
                        <a:rPr lang="en-US" sz="1100" kern="1200">
                          <a:solidFill>
                            <a:schemeClr val="dk1"/>
                          </a:solidFill>
                          <a:latin typeface="+mn-lt"/>
                          <a:ea typeface="+mn-ea"/>
                          <a:cs typeface="+mn-cs"/>
                        </a:rPr>
                        <a:t>Microsoft 365 admin mobile app: administration on-the-go with productivity with flexibility</a:t>
                      </a:r>
                    </a:p>
                  </a:txBody>
                  <a:tcPr marL="45367" marR="45367" marT="45367" marB="45367"/>
                </a:tc>
                <a:tc>
                  <a:txBody>
                    <a:bodyPr/>
                    <a:lstStyle/>
                    <a:p>
                      <a:r>
                        <a:rPr lang="en-US" sz="1100"/>
                        <a:t>https://aka.ms/Admin1009</a:t>
                      </a:r>
                    </a:p>
                  </a:txBody>
                  <a:tcPr/>
                </a:tc>
                <a:extLst>
                  <a:ext uri="{0D108BD9-81ED-4DB2-BD59-A6C34878D82A}">
                    <a16:rowId xmlns:a16="http://schemas.microsoft.com/office/drawing/2014/main" val="1530717249"/>
                  </a:ext>
                </a:extLst>
              </a:tr>
              <a:tr h="137237">
                <a:tc>
                  <a:txBody>
                    <a:bodyPr/>
                    <a:lstStyle/>
                    <a:p>
                      <a:pPr marL="0" indent="0" algn="l" defTabSz="914400" rtl="0" eaLnBrk="1" latinLnBrk="0" hangingPunct="1">
                        <a:buFont typeface="+mj-lt"/>
                        <a:buNone/>
                      </a:pPr>
                      <a:r>
                        <a:rPr lang="en-US" sz="1100" b="0" kern="1200">
                          <a:solidFill>
                            <a:schemeClr val="dk1"/>
                          </a:solidFill>
                          <a:latin typeface="+mn-lt"/>
                          <a:ea typeface="+mn-ea"/>
                          <a:cs typeface="+mn-cs"/>
                        </a:rPr>
                        <a:t>Improve IT efficiency and agility and stay informed as you enable self-service tasks</a:t>
                      </a:r>
                    </a:p>
                  </a:txBody>
                  <a:tcPr marL="45367" marR="45367" marT="45367" marB="45367"/>
                </a:tc>
                <a:tc>
                  <a:txBody>
                    <a:bodyPr/>
                    <a:lstStyle/>
                    <a:p>
                      <a:r>
                        <a:rPr lang="en-US" sz="1100" b="0"/>
                        <a:t>https://aka.ms/Admin1010</a:t>
                      </a:r>
                    </a:p>
                  </a:txBody>
                  <a:tcPr/>
                </a:tc>
                <a:extLst>
                  <a:ext uri="{0D108BD9-81ED-4DB2-BD59-A6C34878D82A}">
                    <a16:rowId xmlns:a16="http://schemas.microsoft.com/office/drawing/2014/main" val="3466731936"/>
                  </a:ext>
                </a:extLst>
              </a:tr>
              <a:tr h="137237">
                <a:tc>
                  <a:txBody>
                    <a:bodyPr/>
                    <a:lstStyle/>
                    <a:p>
                      <a:pPr marL="0" indent="0" algn="l" defTabSz="914400" rtl="0" eaLnBrk="1" latinLnBrk="0" hangingPunct="1">
                        <a:buFont typeface="+mj-lt"/>
                        <a:buNone/>
                      </a:pPr>
                      <a:r>
                        <a:rPr lang="en-US" sz="1100" b="1" kern="1200">
                          <a:solidFill>
                            <a:schemeClr val="dk1"/>
                          </a:solidFill>
                          <a:latin typeface="+mn-lt"/>
                          <a:ea typeface="+mn-ea"/>
                          <a:cs typeface="+mn-cs"/>
                        </a:rPr>
                        <a:t>Making IT more efficient with improvements to Microsoft 365 Groups</a:t>
                      </a:r>
                    </a:p>
                  </a:txBody>
                  <a:tcPr marL="45367" marR="45367" marT="45367" marB="45367"/>
                </a:tc>
                <a:tc>
                  <a:txBody>
                    <a:bodyPr/>
                    <a:lstStyle/>
                    <a:p>
                      <a:r>
                        <a:rPr lang="en-US" sz="1100" b="1"/>
                        <a:t>https://aka.ms/Admin1011</a:t>
                      </a:r>
                    </a:p>
                  </a:txBody>
                  <a:tcPr/>
                </a:tc>
                <a:extLst>
                  <a:ext uri="{0D108BD9-81ED-4DB2-BD59-A6C34878D82A}">
                    <a16:rowId xmlns:a16="http://schemas.microsoft.com/office/drawing/2014/main" val="220042614"/>
                  </a:ext>
                </a:extLst>
              </a:tr>
              <a:tr h="137237">
                <a:tc>
                  <a:txBody>
                    <a:bodyPr/>
                    <a:lstStyle/>
                    <a:p>
                      <a:pPr marL="0" indent="0" algn="l" defTabSz="914400" rtl="0" eaLnBrk="1" latinLnBrk="0" hangingPunct="1">
                        <a:buFont typeface="+mj-lt"/>
                        <a:buNone/>
                      </a:pPr>
                      <a:r>
                        <a:rPr lang="en-US" sz="1100" kern="1200">
                          <a:solidFill>
                            <a:schemeClr val="dk1"/>
                          </a:solidFill>
                          <a:latin typeface="+mn-lt"/>
                          <a:ea typeface="+mn-ea"/>
                          <a:cs typeface="+mn-cs"/>
                        </a:rPr>
                        <a:t>Leveraging user feedback about Microsoft 365 in your organization</a:t>
                      </a:r>
                    </a:p>
                  </a:txBody>
                  <a:tcPr marL="45367" marR="45367" marT="45367" marB="45367"/>
                </a:tc>
                <a:tc>
                  <a:txBody>
                    <a:bodyPr/>
                    <a:lstStyle/>
                    <a:p>
                      <a:r>
                        <a:rPr lang="en-US" sz="1100"/>
                        <a:t>https://aka.ms/Admin1015</a:t>
                      </a:r>
                    </a:p>
                  </a:txBody>
                  <a:tcPr/>
                </a:tc>
                <a:extLst>
                  <a:ext uri="{0D108BD9-81ED-4DB2-BD59-A6C34878D82A}">
                    <a16:rowId xmlns:a16="http://schemas.microsoft.com/office/drawing/2014/main" val="2918967208"/>
                  </a:ext>
                </a:extLst>
              </a:tr>
              <a:tr h="137237">
                <a:tc>
                  <a:txBody>
                    <a:bodyPr/>
                    <a:lstStyle/>
                    <a:p>
                      <a:pPr marL="0" indent="0" algn="l" defTabSz="914400" rtl="0" eaLnBrk="1" latinLnBrk="0" hangingPunct="1">
                        <a:buFont typeface="+mj-lt"/>
                        <a:buNone/>
                      </a:pPr>
                      <a:r>
                        <a:rPr lang="en-US" sz="1100" b="1" kern="1200">
                          <a:solidFill>
                            <a:schemeClr val="dk1"/>
                          </a:solidFill>
                          <a:latin typeface="+mn-lt"/>
                          <a:ea typeface="+mn-ea"/>
                          <a:cs typeface="+mn-cs"/>
                        </a:rPr>
                        <a:t>Drive external collaboration for your organization using Microsoft 365 Groups</a:t>
                      </a:r>
                    </a:p>
                  </a:txBody>
                  <a:tcPr marL="45367" marR="45367" marT="45367" marB="45367"/>
                </a:tc>
                <a:tc>
                  <a:txBody>
                    <a:bodyPr/>
                    <a:lstStyle/>
                    <a:p>
                      <a:r>
                        <a:rPr lang="en-US" sz="1100" b="1" dirty="0"/>
                        <a:t>https://aka.ms/Admin1007</a:t>
                      </a:r>
                    </a:p>
                  </a:txBody>
                  <a:tcPr/>
                </a:tc>
                <a:extLst>
                  <a:ext uri="{0D108BD9-81ED-4DB2-BD59-A6C34878D82A}">
                    <a16:rowId xmlns:a16="http://schemas.microsoft.com/office/drawing/2014/main" val="3077970090"/>
                  </a:ext>
                </a:extLst>
              </a:tr>
            </a:tbl>
          </a:graphicData>
        </a:graphic>
      </p:graphicFrame>
      <p:graphicFrame>
        <p:nvGraphicFramePr>
          <p:cNvPr id="7" name="Table 3">
            <a:extLst>
              <a:ext uri="{FF2B5EF4-FFF2-40B4-BE49-F238E27FC236}">
                <a16:creationId xmlns:a16="http://schemas.microsoft.com/office/drawing/2014/main" id="{CB0398B2-03C9-4456-848A-FC0159732B54}"/>
              </a:ext>
            </a:extLst>
          </p:cNvPr>
          <p:cNvGraphicFramePr>
            <a:graphicFrameLocks noGrp="1"/>
          </p:cNvGraphicFramePr>
          <p:nvPr/>
        </p:nvGraphicFramePr>
        <p:xfrm>
          <a:off x="643953" y="2941205"/>
          <a:ext cx="11018520" cy="2377440"/>
        </p:xfrm>
        <a:graphic>
          <a:graphicData uri="http://schemas.openxmlformats.org/drawingml/2006/table">
            <a:tbl>
              <a:tblPr firstRow="1" bandRow="1">
                <a:tableStyleId>{5C22544A-7EE6-4342-B048-85BDC9FD1C3A}</a:tableStyleId>
              </a:tblPr>
              <a:tblGrid>
                <a:gridCol w="6362061">
                  <a:extLst>
                    <a:ext uri="{9D8B030D-6E8A-4147-A177-3AD203B41FA5}">
                      <a16:colId xmlns:a16="http://schemas.microsoft.com/office/drawing/2014/main" val="1701847014"/>
                    </a:ext>
                  </a:extLst>
                </a:gridCol>
                <a:gridCol w="4656459">
                  <a:extLst>
                    <a:ext uri="{9D8B030D-6E8A-4147-A177-3AD203B41FA5}">
                      <a16:colId xmlns:a16="http://schemas.microsoft.com/office/drawing/2014/main" val="2023627217"/>
                    </a:ext>
                  </a:extLst>
                </a:gridCol>
              </a:tblGrid>
              <a:tr h="122328">
                <a:tc gridSpan="2">
                  <a:txBody>
                    <a:bodyPr/>
                    <a:lstStyle/>
                    <a:p>
                      <a:pPr algn="ctr"/>
                      <a:r>
                        <a:rPr lang="en-US" sz="1400"/>
                        <a:t>Modern Cloud Management</a:t>
                      </a:r>
                    </a:p>
                  </a:txBody>
                  <a:tcPr/>
                </a:tc>
                <a:tc hMerge="1">
                  <a:txBody>
                    <a:bodyPr/>
                    <a:lstStyle/>
                    <a:p>
                      <a:endParaRPr lang="en-US"/>
                    </a:p>
                  </a:txBody>
                  <a:tcPr/>
                </a:tc>
                <a:extLst>
                  <a:ext uri="{0D108BD9-81ED-4DB2-BD59-A6C34878D82A}">
                    <a16:rowId xmlns:a16="http://schemas.microsoft.com/office/drawing/2014/main" val="2927537716"/>
                  </a:ext>
                </a:extLst>
              </a:tr>
              <a:tr h="0">
                <a:tc>
                  <a:txBody>
                    <a:bodyPr/>
                    <a:lstStyle/>
                    <a:p>
                      <a:pPr marL="0" indent="0" algn="l" defTabSz="914400" rtl="0" eaLnBrk="1" latinLnBrk="0" hangingPunct="1">
                        <a:buFont typeface="+mj-lt"/>
                        <a:buNone/>
                      </a:pPr>
                      <a:r>
                        <a:rPr lang="en-US" sz="1100" kern="1200">
                          <a:solidFill>
                            <a:schemeClr val="dk1"/>
                          </a:solidFill>
                        </a:rPr>
                        <a:t>How to manage Microsoft 365 in a remote work world</a:t>
                      </a:r>
                      <a:endParaRPr lang="en-US" sz="1100" kern="1200">
                        <a:solidFill>
                          <a:schemeClr val="dk1"/>
                        </a:solidFill>
                        <a:latin typeface="+mn-lt"/>
                        <a:ea typeface="+mn-ea"/>
                        <a:cs typeface="+mn-cs"/>
                      </a:endParaRPr>
                    </a:p>
                  </a:txBody>
                  <a:tcPr marL="45367" marR="45367" marT="45367" marB="45367"/>
                </a:tc>
                <a:tc>
                  <a:txBody>
                    <a:bodyPr/>
                    <a:lstStyle/>
                    <a:p>
                      <a:r>
                        <a:rPr lang="en-US" sz="1100"/>
                        <a:t>https://aka.ms/Admin3010</a:t>
                      </a:r>
                    </a:p>
                  </a:txBody>
                  <a:tcPr/>
                </a:tc>
                <a:extLst>
                  <a:ext uri="{0D108BD9-81ED-4DB2-BD59-A6C34878D82A}">
                    <a16:rowId xmlns:a16="http://schemas.microsoft.com/office/drawing/2014/main" val="23153743"/>
                  </a:ext>
                </a:extLst>
              </a:tr>
              <a:tr h="122328">
                <a:tc>
                  <a:txBody>
                    <a:bodyPr/>
                    <a:lstStyle/>
                    <a:p>
                      <a:pPr marL="0" indent="0" algn="l" defTabSz="914400" rtl="0" eaLnBrk="1" latinLnBrk="0" hangingPunct="1">
                        <a:buFont typeface="+mj-lt"/>
                        <a:buNone/>
                      </a:pPr>
                      <a:r>
                        <a:rPr lang="en-US" sz="1100" kern="1200">
                          <a:solidFill>
                            <a:schemeClr val="dk1"/>
                          </a:solidFill>
                        </a:rPr>
                        <a:t>Transform change management by syncing Message Center posts to Planner</a:t>
                      </a:r>
                      <a:endParaRPr lang="en-US" sz="1100" kern="1200">
                        <a:solidFill>
                          <a:schemeClr val="dk1"/>
                        </a:solidFill>
                        <a:latin typeface="+mn-lt"/>
                        <a:ea typeface="+mn-ea"/>
                        <a:cs typeface="+mn-cs"/>
                      </a:endParaRPr>
                    </a:p>
                  </a:txBody>
                  <a:tcPr marL="45367" marR="45367" marT="45367" marB="45367"/>
                </a:tc>
                <a:tc>
                  <a:txBody>
                    <a:bodyPr/>
                    <a:lstStyle/>
                    <a:p>
                      <a:r>
                        <a:rPr lang="en-US" sz="1100"/>
                        <a:t>https://aka.ms/Admin1019</a:t>
                      </a:r>
                    </a:p>
                  </a:txBody>
                  <a:tcPr/>
                </a:tc>
                <a:extLst>
                  <a:ext uri="{0D108BD9-81ED-4DB2-BD59-A6C34878D82A}">
                    <a16:rowId xmlns:a16="http://schemas.microsoft.com/office/drawing/2014/main" val="1530717249"/>
                  </a:ext>
                </a:extLst>
              </a:tr>
              <a:tr h="122328">
                <a:tc>
                  <a:txBody>
                    <a:bodyPr/>
                    <a:lstStyle/>
                    <a:p>
                      <a:pPr marL="0" indent="0" algn="l" defTabSz="914400" rtl="0" eaLnBrk="1" latinLnBrk="0" hangingPunct="1">
                        <a:buFont typeface="+mj-lt"/>
                        <a:buNone/>
                      </a:pPr>
                      <a:r>
                        <a:rPr lang="en-US" sz="1100" kern="1200">
                          <a:solidFill>
                            <a:schemeClr val="dk1"/>
                          </a:solidFill>
                        </a:rPr>
                        <a:t>Managing updates of Microsoft 365 Apps using servicing automation</a:t>
                      </a:r>
                      <a:endParaRPr lang="en-US" sz="1100" kern="1200">
                        <a:solidFill>
                          <a:schemeClr val="dk1"/>
                        </a:solidFill>
                        <a:latin typeface="+mn-lt"/>
                        <a:ea typeface="+mn-ea"/>
                        <a:cs typeface="+mn-cs"/>
                      </a:endParaRPr>
                    </a:p>
                  </a:txBody>
                  <a:tcPr marL="45367" marR="45367" marT="45367" marB="45367"/>
                </a:tc>
                <a:tc>
                  <a:txBody>
                    <a:bodyPr/>
                    <a:lstStyle/>
                    <a:p>
                      <a:r>
                        <a:rPr lang="en-US" sz="1100"/>
                        <a:t>https://aka.ms/Admin1016</a:t>
                      </a:r>
                    </a:p>
                  </a:txBody>
                  <a:tcPr/>
                </a:tc>
                <a:extLst>
                  <a:ext uri="{0D108BD9-81ED-4DB2-BD59-A6C34878D82A}">
                    <a16:rowId xmlns:a16="http://schemas.microsoft.com/office/drawing/2014/main" val="3466731936"/>
                  </a:ext>
                </a:extLst>
              </a:tr>
              <a:tr h="122328">
                <a:tc>
                  <a:txBody>
                    <a:bodyPr/>
                    <a:lstStyle/>
                    <a:p>
                      <a:pPr marL="0" indent="0" algn="l" defTabSz="914400" rtl="0" eaLnBrk="1" latinLnBrk="0" hangingPunct="1">
                        <a:buFont typeface="+mj-lt"/>
                        <a:buNone/>
                      </a:pPr>
                      <a:r>
                        <a:rPr lang="en-US" sz="1100" b="1" kern="1200">
                          <a:solidFill>
                            <a:schemeClr val="dk1"/>
                          </a:solidFill>
                        </a:rPr>
                        <a:t>Microsoft 365 Groups roadmap updates</a:t>
                      </a:r>
                      <a:endParaRPr lang="en-US" sz="1100" b="1" kern="1200">
                        <a:solidFill>
                          <a:schemeClr val="dk1"/>
                        </a:solidFill>
                        <a:latin typeface="+mn-lt"/>
                        <a:ea typeface="+mn-ea"/>
                        <a:cs typeface="+mn-cs"/>
                      </a:endParaRPr>
                    </a:p>
                  </a:txBody>
                  <a:tcPr marL="45367" marR="45367" marT="45367" marB="45367"/>
                </a:tc>
                <a:tc>
                  <a:txBody>
                    <a:bodyPr/>
                    <a:lstStyle/>
                    <a:p>
                      <a:r>
                        <a:rPr lang="en-US" sz="1100" b="1"/>
                        <a:t>https://aka.ms/Admin1013</a:t>
                      </a:r>
                    </a:p>
                  </a:txBody>
                  <a:tcPr/>
                </a:tc>
                <a:extLst>
                  <a:ext uri="{0D108BD9-81ED-4DB2-BD59-A6C34878D82A}">
                    <a16:rowId xmlns:a16="http://schemas.microsoft.com/office/drawing/2014/main" val="220042614"/>
                  </a:ext>
                </a:extLst>
              </a:tr>
              <a:tr h="122328">
                <a:tc>
                  <a:txBody>
                    <a:bodyPr/>
                    <a:lstStyle/>
                    <a:p>
                      <a:pPr marL="0" indent="0" algn="l" defTabSz="914400" rtl="0" eaLnBrk="1" latinLnBrk="0" hangingPunct="1">
                        <a:buFont typeface="+mj-lt"/>
                        <a:buNone/>
                      </a:pPr>
                      <a:r>
                        <a:rPr lang="en-US" sz="1100" b="1" kern="1200">
                          <a:solidFill>
                            <a:schemeClr val="dk1"/>
                          </a:solidFill>
                        </a:rPr>
                        <a:t>Microsoft 365 Groups architecture overview and deep dive</a:t>
                      </a:r>
                      <a:endParaRPr lang="en-US" sz="1100" b="1" kern="1200">
                        <a:solidFill>
                          <a:schemeClr val="dk1"/>
                        </a:solidFill>
                        <a:latin typeface="+mn-lt"/>
                        <a:ea typeface="+mn-ea"/>
                        <a:cs typeface="+mn-cs"/>
                      </a:endParaRPr>
                    </a:p>
                  </a:txBody>
                  <a:tcPr marL="45367" marR="45367" marT="45367" marB="45367"/>
                </a:tc>
                <a:tc>
                  <a:txBody>
                    <a:bodyPr/>
                    <a:lstStyle/>
                    <a:p>
                      <a:r>
                        <a:rPr lang="en-US" sz="1100" b="1"/>
                        <a:t>https://aka.ms/Admin1017</a:t>
                      </a:r>
                    </a:p>
                  </a:txBody>
                  <a:tcPr/>
                </a:tc>
                <a:extLst>
                  <a:ext uri="{0D108BD9-81ED-4DB2-BD59-A6C34878D82A}">
                    <a16:rowId xmlns:a16="http://schemas.microsoft.com/office/drawing/2014/main" val="2918967208"/>
                  </a:ext>
                </a:extLst>
              </a:tr>
              <a:tr h="122328">
                <a:tc>
                  <a:txBody>
                    <a:bodyPr/>
                    <a:lstStyle/>
                    <a:p>
                      <a:pPr marL="0" indent="0" algn="l" defTabSz="914400" rtl="0" eaLnBrk="1" latinLnBrk="0" hangingPunct="1">
                        <a:buFont typeface="+mj-lt"/>
                        <a:buNone/>
                      </a:pPr>
                      <a:r>
                        <a:rPr lang="en-US" sz="1100" b="1" kern="1200">
                          <a:solidFill>
                            <a:schemeClr val="dk1"/>
                          </a:solidFill>
                        </a:rPr>
                        <a:t>Governance and management best practices for Microsoft 365 Groups</a:t>
                      </a:r>
                      <a:endParaRPr lang="en-US" sz="1100" b="1" kern="1200">
                        <a:solidFill>
                          <a:schemeClr val="dk1"/>
                        </a:solidFill>
                        <a:latin typeface="+mn-lt"/>
                        <a:ea typeface="+mn-ea"/>
                        <a:cs typeface="+mn-cs"/>
                      </a:endParaRPr>
                    </a:p>
                  </a:txBody>
                  <a:tcPr marL="45367" marR="45367" marT="45367" marB="45367"/>
                </a:tc>
                <a:tc>
                  <a:txBody>
                    <a:bodyPr/>
                    <a:lstStyle/>
                    <a:p>
                      <a:r>
                        <a:rPr lang="en-US" sz="1100" b="1"/>
                        <a:t>https://aka.ms/Admin1018</a:t>
                      </a:r>
                    </a:p>
                  </a:txBody>
                  <a:tcPr/>
                </a:tc>
                <a:extLst>
                  <a:ext uri="{0D108BD9-81ED-4DB2-BD59-A6C34878D82A}">
                    <a16:rowId xmlns:a16="http://schemas.microsoft.com/office/drawing/2014/main" val="3077970090"/>
                  </a:ext>
                </a:extLst>
              </a:tr>
              <a:tr h="122328">
                <a:tc>
                  <a:txBody>
                    <a:bodyPr/>
                    <a:lstStyle/>
                    <a:p>
                      <a:pPr marL="0" indent="0" algn="l" defTabSz="914400" rtl="0" eaLnBrk="1" latinLnBrk="0" hangingPunct="1">
                        <a:buFont typeface="+mj-lt"/>
                        <a:buNone/>
                      </a:pPr>
                      <a:r>
                        <a:rPr lang="en-US" sz="1100" kern="1200">
                          <a:solidFill>
                            <a:schemeClr val="dk1"/>
                          </a:solidFill>
                        </a:rPr>
                        <a:t>Effective controls for Microsoft 365 Apps in the Microsoft 365 admin center</a:t>
                      </a:r>
                      <a:endParaRPr lang="en-US" sz="1100" kern="1200">
                        <a:solidFill>
                          <a:schemeClr val="dk1"/>
                        </a:solidFill>
                        <a:latin typeface="+mn-lt"/>
                        <a:ea typeface="+mn-ea"/>
                        <a:cs typeface="+mn-cs"/>
                      </a:endParaRPr>
                    </a:p>
                  </a:txBody>
                  <a:tcPr marL="45367" marR="45367" marT="45367" marB="45367"/>
                </a:tc>
                <a:tc>
                  <a:txBody>
                    <a:bodyPr/>
                    <a:lstStyle/>
                    <a:p>
                      <a:r>
                        <a:rPr lang="en-US" sz="1100"/>
                        <a:t>https://aka.ms/Admin1120</a:t>
                      </a:r>
                    </a:p>
                  </a:txBody>
                  <a:tcPr/>
                </a:tc>
                <a:extLst>
                  <a:ext uri="{0D108BD9-81ED-4DB2-BD59-A6C34878D82A}">
                    <a16:rowId xmlns:a16="http://schemas.microsoft.com/office/drawing/2014/main" val="2982329585"/>
                  </a:ext>
                </a:extLst>
              </a:tr>
              <a:tr h="122328">
                <a:tc>
                  <a:txBody>
                    <a:bodyPr/>
                    <a:lstStyle/>
                    <a:p>
                      <a:pPr marL="0" indent="0" algn="l" defTabSz="914400" rtl="0" eaLnBrk="1" latinLnBrk="0" hangingPunct="1">
                        <a:buFont typeface="+mj-lt"/>
                        <a:buNone/>
                      </a:pPr>
                      <a:r>
                        <a:rPr lang="en-US" sz="1100" b="1" kern="1200">
                          <a:solidFill>
                            <a:schemeClr val="dk1"/>
                          </a:solidFill>
                        </a:rPr>
                        <a:t>Managing work and life with Microsoft 365 Groups</a:t>
                      </a:r>
                      <a:endParaRPr lang="en-US" sz="1100" b="1" kern="1200">
                        <a:solidFill>
                          <a:schemeClr val="dk1"/>
                        </a:solidFill>
                        <a:latin typeface="+mn-lt"/>
                        <a:ea typeface="+mn-ea"/>
                        <a:cs typeface="+mn-cs"/>
                      </a:endParaRPr>
                    </a:p>
                  </a:txBody>
                  <a:tcPr marL="45367" marR="45367" marT="45367" marB="45367"/>
                </a:tc>
                <a:tc>
                  <a:txBody>
                    <a:bodyPr/>
                    <a:lstStyle/>
                    <a:p>
                      <a:r>
                        <a:rPr lang="en-US" sz="1100" b="1" dirty="0"/>
                        <a:t>https://aka.ms/Admin1022</a:t>
                      </a:r>
                    </a:p>
                  </a:txBody>
                  <a:tcPr/>
                </a:tc>
                <a:extLst>
                  <a:ext uri="{0D108BD9-81ED-4DB2-BD59-A6C34878D82A}">
                    <a16:rowId xmlns:a16="http://schemas.microsoft.com/office/drawing/2014/main" val="12167515"/>
                  </a:ext>
                </a:extLst>
              </a:tr>
            </a:tbl>
          </a:graphicData>
        </a:graphic>
      </p:graphicFrame>
      <p:graphicFrame>
        <p:nvGraphicFramePr>
          <p:cNvPr id="9" name="Table 3">
            <a:extLst>
              <a:ext uri="{FF2B5EF4-FFF2-40B4-BE49-F238E27FC236}">
                <a16:creationId xmlns:a16="http://schemas.microsoft.com/office/drawing/2014/main" id="{1F1D6912-8638-4217-97C3-DEB1E2809E1F}"/>
              </a:ext>
            </a:extLst>
          </p:cNvPr>
          <p:cNvGraphicFramePr>
            <a:graphicFrameLocks noGrp="1"/>
          </p:cNvGraphicFramePr>
          <p:nvPr/>
        </p:nvGraphicFramePr>
        <p:xfrm>
          <a:off x="643953" y="5309657"/>
          <a:ext cx="11018520" cy="1341120"/>
        </p:xfrm>
        <a:graphic>
          <a:graphicData uri="http://schemas.openxmlformats.org/drawingml/2006/table">
            <a:tbl>
              <a:tblPr firstRow="1" bandRow="1">
                <a:tableStyleId>{5C22544A-7EE6-4342-B048-85BDC9FD1C3A}</a:tableStyleId>
              </a:tblPr>
              <a:tblGrid>
                <a:gridCol w="6362061">
                  <a:extLst>
                    <a:ext uri="{9D8B030D-6E8A-4147-A177-3AD203B41FA5}">
                      <a16:colId xmlns:a16="http://schemas.microsoft.com/office/drawing/2014/main" val="1701847014"/>
                    </a:ext>
                  </a:extLst>
                </a:gridCol>
                <a:gridCol w="4656459">
                  <a:extLst>
                    <a:ext uri="{9D8B030D-6E8A-4147-A177-3AD203B41FA5}">
                      <a16:colId xmlns:a16="http://schemas.microsoft.com/office/drawing/2014/main" val="2023627217"/>
                    </a:ext>
                  </a:extLst>
                </a:gridCol>
              </a:tblGrid>
              <a:tr h="122328">
                <a:tc gridSpan="2">
                  <a:txBody>
                    <a:bodyPr/>
                    <a:lstStyle/>
                    <a:p>
                      <a:pPr algn="ctr"/>
                      <a:r>
                        <a:rPr lang="en-US" sz="1400"/>
                        <a:t>Complex Org Investments</a:t>
                      </a:r>
                    </a:p>
                  </a:txBody>
                  <a:tcPr/>
                </a:tc>
                <a:tc hMerge="1">
                  <a:txBody>
                    <a:bodyPr/>
                    <a:lstStyle/>
                    <a:p>
                      <a:endParaRPr lang="en-US"/>
                    </a:p>
                  </a:txBody>
                  <a:tcPr/>
                </a:tc>
                <a:extLst>
                  <a:ext uri="{0D108BD9-81ED-4DB2-BD59-A6C34878D82A}">
                    <a16:rowId xmlns:a16="http://schemas.microsoft.com/office/drawing/2014/main" val="2927537716"/>
                  </a:ext>
                </a:extLst>
              </a:tr>
              <a:tr h="0">
                <a:tc>
                  <a:txBody>
                    <a:bodyPr/>
                    <a:lstStyle/>
                    <a:p>
                      <a:pPr marL="0" indent="0" algn="l" defTabSz="914400" rtl="0" eaLnBrk="1" latinLnBrk="0" hangingPunct="1">
                        <a:buFont typeface="+mj-lt"/>
                        <a:buNone/>
                      </a:pPr>
                      <a:r>
                        <a:rPr lang="en-US" sz="1100" kern="1200">
                          <a:solidFill>
                            <a:schemeClr val="dk1"/>
                          </a:solidFill>
                          <a:latin typeface="+mn-lt"/>
                          <a:ea typeface="+mn-ea"/>
                          <a:cs typeface="+mn-cs"/>
                        </a:rPr>
                        <a:t>Multi-tenant management in the Microsoft 365 admin center</a:t>
                      </a:r>
                    </a:p>
                  </a:txBody>
                  <a:tcPr marL="45367" marR="45367" marT="45367" marB="45367"/>
                </a:tc>
                <a:tc>
                  <a:txBody>
                    <a:bodyPr/>
                    <a:lstStyle/>
                    <a:p>
                      <a:r>
                        <a:rPr lang="en-US" sz="1100"/>
                        <a:t>https://aka.ms/Admin1004</a:t>
                      </a:r>
                    </a:p>
                  </a:txBody>
                  <a:tcPr/>
                </a:tc>
                <a:extLst>
                  <a:ext uri="{0D108BD9-81ED-4DB2-BD59-A6C34878D82A}">
                    <a16:rowId xmlns:a16="http://schemas.microsoft.com/office/drawing/2014/main" val="23153743"/>
                  </a:ext>
                </a:extLst>
              </a:tr>
              <a:tr h="122328">
                <a:tc>
                  <a:txBody>
                    <a:bodyPr/>
                    <a:lstStyle/>
                    <a:p>
                      <a:pPr marL="0" algn="l" defTabSz="914400" rtl="0" eaLnBrk="1" latinLnBrk="0" hangingPunct="1"/>
                      <a:r>
                        <a:rPr lang="en-US" sz="1100" kern="1200">
                          <a:solidFill>
                            <a:schemeClr val="dk1"/>
                          </a:solidFill>
                          <a:latin typeface="+mn-lt"/>
                          <a:ea typeface="+mn-ea"/>
                          <a:cs typeface="+mn-cs"/>
                        </a:rPr>
                        <a:t>Supporting Mergers, Acquisitions, and Divestitures in Microsoft 365</a:t>
                      </a:r>
                    </a:p>
                  </a:txBody>
                  <a:tcPr marL="45367" marR="45367" marT="45367" marB="45367"/>
                </a:tc>
                <a:tc>
                  <a:txBody>
                    <a:bodyPr/>
                    <a:lstStyle/>
                    <a:p>
                      <a:r>
                        <a:rPr lang="en-US" sz="1100"/>
                        <a:t>https://aka.ms/Admin1002</a:t>
                      </a:r>
                    </a:p>
                  </a:txBody>
                  <a:tcPr/>
                </a:tc>
                <a:extLst>
                  <a:ext uri="{0D108BD9-81ED-4DB2-BD59-A6C34878D82A}">
                    <a16:rowId xmlns:a16="http://schemas.microsoft.com/office/drawing/2014/main" val="1530717249"/>
                  </a:ext>
                </a:extLst>
              </a:tr>
              <a:tr h="122328">
                <a:tc>
                  <a:txBody>
                    <a:bodyPr/>
                    <a:lstStyle/>
                    <a:p>
                      <a:pPr marL="0" indent="0" algn="l" defTabSz="914400" rtl="0" eaLnBrk="1" latinLnBrk="0" hangingPunct="1">
                        <a:buFont typeface="+mj-lt"/>
                        <a:buNone/>
                      </a:pPr>
                      <a:r>
                        <a:rPr lang="en-US" sz="1100" kern="1200">
                          <a:solidFill>
                            <a:schemeClr val="dk1"/>
                          </a:solidFill>
                          <a:latin typeface="+mn-lt"/>
                          <a:ea typeface="+mn-ea"/>
                          <a:cs typeface="+mn-cs"/>
                        </a:rPr>
                        <a:t>Aggregated views of Service Health and Message Center for admins that manage multiple tenants</a:t>
                      </a:r>
                    </a:p>
                  </a:txBody>
                  <a:tcPr marL="45367" marR="45367" marT="45367" marB="45367"/>
                </a:tc>
                <a:tc>
                  <a:txBody>
                    <a:bodyPr/>
                    <a:lstStyle/>
                    <a:p>
                      <a:r>
                        <a:rPr lang="en-US" sz="1100"/>
                        <a:t>https://aka.ms/Admin1006</a:t>
                      </a:r>
                    </a:p>
                  </a:txBody>
                  <a:tcPr/>
                </a:tc>
                <a:extLst>
                  <a:ext uri="{0D108BD9-81ED-4DB2-BD59-A6C34878D82A}">
                    <a16:rowId xmlns:a16="http://schemas.microsoft.com/office/drawing/2014/main" val="3466731936"/>
                  </a:ext>
                </a:extLst>
              </a:tr>
              <a:tr h="122328">
                <a:tc>
                  <a:txBody>
                    <a:bodyPr/>
                    <a:lstStyle/>
                    <a:p>
                      <a:pPr marL="0" indent="0" algn="l" defTabSz="914400" rtl="0" eaLnBrk="1" latinLnBrk="0" hangingPunct="1">
                        <a:buFont typeface="+mj-lt"/>
                        <a:buNone/>
                      </a:pPr>
                      <a:r>
                        <a:rPr lang="en-US" sz="1100" b="1" kern="1200">
                          <a:solidFill>
                            <a:schemeClr val="dk1"/>
                          </a:solidFill>
                          <a:latin typeface="+mn-lt"/>
                          <a:ea typeface="+mn-ea"/>
                          <a:cs typeface="+mn-cs"/>
                        </a:rPr>
                        <a:t>How Microsoft manages Microsoft 365 Groups for its employees</a:t>
                      </a:r>
                    </a:p>
                  </a:txBody>
                  <a:tcPr marL="45367" marR="45367" marT="45367" marB="45367"/>
                </a:tc>
                <a:tc>
                  <a:txBody>
                    <a:bodyPr/>
                    <a:lstStyle/>
                    <a:p>
                      <a:r>
                        <a:rPr lang="en-US" sz="1100" b="1" dirty="0"/>
                        <a:t>https://aka.ms/Admin1003</a:t>
                      </a:r>
                    </a:p>
                  </a:txBody>
                  <a:tcPr/>
                </a:tc>
                <a:extLst>
                  <a:ext uri="{0D108BD9-81ED-4DB2-BD59-A6C34878D82A}">
                    <a16:rowId xmlns:a16="http://schemas.microsoft.com/office/drawing/2014/main" val="12167515"/>
                  </a:ext>
                </a:extLst>
              </a:tr>
            </a:tbl>
          </a:graphicData>
        </a:graphic>
      </p:graphicFrame>
      <p:pic>
        <p:nvPicPr>
          <p:cNvPr id="1026" name="Picture 2" descr="See the source image">
            <a:extLst>
              <a:ext uri="{FF2B5EF4-FFF2-40B4-BE49-F238E27FC236}">
                <a16:creationId xmlns:a16="http://schemas.microsoft.com/office/drawing/2014/main" id="{09A46D08-DF10-4F64-B61B-6785DD3F12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0132" cy="457200"/>
          </a:xfrm>
          <a:prstGeom prst="rect">
            <a:avLst/>
          </a:prstGeom>
          <a:noFill/>
          <a:extLst>
            <a:ext uri="{909E8E84-426E-40DD-AFC4-6F175D3DCCD1}">
              <a14:hiddenFill xmlns:a14="http://schemas.microsoft.com/office/drawing/2010/main">
                <a:solidFill>
                  <a:srgbClr val="FFFFFF"/>
                </a:solidFill>
              </a14:hiddenFill>
            </a:ext>
          </a:extLst>
        </p:spPr>
      </p:pic>
      <p:sp>
        <p:nvSpPr>
          <p:cNvPr id="4" name="Star: 5 Points 3">
            <a:extLst>
              <a:ext uri="{FF2B5EF4-FFF2-40B4-BE49-F238E27FC236}">
                <a16:creationId xmlns:a16="http://schemas.microsoft.com/office/drawing/2014/main" id="{8DFF44D0-AEC5-4873-AD87-94AEC961E39D}"/>
              </a:ext>
            </a:extLst>
          </p:cNvPr>
          <p:cNvSpPr/>
          <p:nvPr/>
        </p:nvSpPr>
        <p:spPr bwMode="auto">
          <a:xfrm>
            <a:off x="428936" y="2202873"/>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Star: 5 Points 4">
            <a:extLst>
              <a:ext uri="{FF2B5EF4-FFF2-40B4-BE49-F238E27FC236}">
                <a16:creationId xmlns:a16="http://schemas.microsoft.com/office/drawing/2014/main" id="{57A04CB1-E52A-4E60-B1AA-D23B19043E7C}"/>
              </a:ext>
            </a:extLst>
          </p:cNvPr>
          <p:cNvSpPr/>
          <p:nvPr/>
        </p:nvSpPr>
        <p:spPr bwMode="auto">
          <a:xfrm>
            <a:off x="428936" y="2739954"/>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 name="Star: 5 Points 5">
            <a:extLst>
              <a:ext uri="{FF2B5EF4-FFF2-40B4-BE49-F238E27FC236}">
                <a16:creationId xmlns:a16="http://schemas.microsoft.com/office/drawing/2014/main" id="{61947FAE-C98C-407A-88A5-8151A7913A75}"/>
              </a:ext>
            </a:extLst>
          </p:cNvPr>
          <p:cNvSpPr/>
          <p:nvPr/>
        </p:nvSpPr>
        <p:spPr bwMode="auto">
          <a:xfrm>
            <a:off x="428936" y="4053725"/>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Star: 5 Points 7">
            <a:extLst>
              <a:ext uri="{FF2B5EF4-FFF2-40B4-BE49-F238E27FC236}">
                <a16:creationId xmlns:a16="http://schemas.microsoft.com/office/drawing/2014/main" id="{5689F689-464C-401C-A5E6-899673130508}"/>
              </a:ext>
            </a:extLst>
          </p:cNvPr>
          <p:cNvSpPr/>
          <p:nvPr/>
        </p:nvSpPr>
        <p:spPr bwMode="auto">
          <a:xfrm>
            <a:off x="428934" y="4350328"/>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 name="Star: 5 Points 11">
            <a:extLst>
              <a:ext uri="{FF2B5EF4-FFF2-40B4-BE49-F238E27FC236}">
                <a16:creationId xmlns:a16="http://schemas.microsoft.com/office/drawing/2014/main" id="{0BCEA6FC-48BF-4C86-9611-EFCD6AE33850}"/>
              </a:ext>
            </a:extLst>
          </p:cNvPr>
          <p:cNvSpPr/>
          <p:nvPr/>
        </p:nvSpPr>
        <p:spPr bwMode="auto">
          <a:xfrm>
            <a:off x="428934" y="4570731"/>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4" name="Star: 5 Points 13">
            <a:extLst>
              <a:ext uri="{FF2B5EF4-FFF2-40B4-BE49-F238E27FC236}">
                <a16:creationId xmlns:a16="http://schemas.microsoft.com/office/drawing/2014/main" id="{DD433F35-153F-45D1-A932-947D15854661}"/>
              </a:ext>
            </a:extLst>
          </p:cNvPr>
          <p:cNvSpPr/>
          <p:nvPr/>
        </p:nvSpPr>
        <p:spPr bwMode="auto">
          <a:xfrm>
            <a:off x="428934" y="5092126"/>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Star: 5 Points 15">
            <a:extLst>
              <a:ext uri="{FF2B5EF4-FFF2-40B4-BE49-F238E27FC236}">
                <a16:creationId xmlns:a16="http://schemas.microsoft.com/office/drawing/2014/main" id="{1012E9A8-6D68-448F-95C3-F026B61D8B06}"/>
              </a:ext>
            </a:extLst>
          </p:cNvPr>
          <p:cNvSpPr/>
          <p:nvPr/>
        </p:nvSpPr>
        <p:spPr bwMode="auto">
          <a:xfrm>
            <a:off x="428934" y="6421583"/>
            <a:ext cx="159327" cy="152400"/>
          </a:xfrm>
          <a:prstGeom prst="star5">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39459931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82864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e the source image">
            <a:extLst>
              <a:ext uri="{FF2B5EF4-FFF2-40B4-BE49-F238E27FC236}">
                <a16:creationId xmlns:a16="http://schemas.microsoft.com/office/drawing/2014/main" id="{2BCD6D7D-198F-477A-B1BB-1A53698BAE42}"/>
              </a:ext>
            </a:extLst>
          </p:cNvPr>
          <p:cNvPicPr>
            <a:picLocks noChangeAspect="1" noChangeArrowheads="1"/>
          </p:cNvPicPr>
          <p:nvPr/>
        </p:nvPicPr>
        <p:blipFill rotWithShape="1">
          <a:blip r:embed="rId3">
            <a:alphaModFix amt="60000"/>
            <a:extLst>
              <a:ext uri="{28A0092B-C50C-407E-A947-70E740481C1C}">
                <a14:useLocalDpi xmlns:a14="http://schemas.microsoft.com/office/drawing/2010/main" val="0"/>
              </a:ext>
            </a:extLst>
          </a:blip>
          <a:srcRect/>
          <a:stretch/>
        </p:blipFill>
        <p:spPr bwMode="auto">
          <a:xfrm>
            <a:off x="4131187" y="2356730"/>
            <a:ext cx="3072631" cy="3108960"/>
          </a:xfrm>
          <a:prstGeom prst="rect">
            <a:avLst/>
          </a:prstGeom>
          <a:extLst>
            <a:ext uri="{909E8E84-426E-40DD-AFC4-6F175D3DCCD1}">
              <a14:hiddenFill xmlns:a14="http://schemas.microsoft.com/office/drawing/2010/main">
                <a:solidFill>
                  <a:srgbClr val="FFFFFF"/>
                </a:solidFill>
              </a14:hiddenFill>
            </a:ext>
          </a:extLst>
        </p:spPr>
      </p:pic>
      <p:sp>
        <p:nvSpPr>
          <p:cNvPr id="182" name="Rectangle 181">
            <a:extLst>
              <a:ext uri="{FF2B5EF4-FFF2-40B4-BE49-F238E27FC236}">
                <a16:creationId xmlns:a16="http://schemas.microsoft.com/office/drawing/2014/main" id="{948F9007-6503-4970-AB77-ED246E6752A7}"/>
              </a:ext>
            </a:extLst>
          </p:cNvPr>
          <p:cNvSpPr/>
          <p:nvPr/>
        </p:nvSpPr>
        <p:spPr>
          <a:xfrm>
            <a:off x="4455636" y="3342873"/>
            <a:ext cx="2430760" cy="1200329"/>
          </a:xfrm>
          <a:prstGeom prst="rect">
            <a:avLst/>
          </a:prstGeom>
          <a:solidFill>
            <a:srgbClr val="7088AD">
              <a:alpha val="14000"/>
            </a:srgbClr>
          </a:solidFill>
        </p:spPr>
        <p:txBody>
          <a:bodyPr wrap="square" anchor="t">
            <a:spAutoFit/>
          </a:bodyPr>
          <a:lstStyle/>
          <a:p>
            <a:pPr algn="ctr" defTabSz="911654" fontAlgn="base">
              <a:spcBef>
                <a:spcPct val="0"/>
              </a:spcBef>
              <a:spcAft>
                <a:spcPct val="0"/>
              </a:spcAft>
              <a:defRPr/>
            </a:pPr>
            <a:r>
              <a:rPr lang="en-US" sz="2400" b="1" kern="0">
                <a:solidFill>
                  <a:srgbClr val="FFFF00"/>
                </a:solidFill>
                <a:effectLst>
                  <a:outerShdw blurRad="38100" dist="38100" dir="2700000" algn="tl">
                    <a:srgbClr val="000000">
                      <a:alpha val="43137"/>
                    </a:srgbClr>
                  </a:outerShdw>
                </a:effectLst>
                <a:latin typeface="Segoe UI "/>
              </a:rPr>
              <a:t>8.7 PB</a:t>
            </a:r>
          </a:p>
          <a:p>
            <a:pPr algn="ctr" defTabSz="911654" fontAlgn="base">
              <a:spcBef>
                <a:spcPct val="0"/>
              </a:spcBef>
              <a:spcAft>
                <a:spcPct val="0"/>
              </a:spcAft>
              <a:defRPr/>
            </a:pPr>
            <a:r>
              <a:rPr lang="en-US" sz="2400" b="1" kern="0">
                <a:solidFill>
                  <a:srgbClr val="FFFF00"/>
                </a:solidFill>
                <a:effectLst>
                  <a:outerShdw blurRad="38100" dist="38100" dir="2700000" algn="tl">
                    <a:srgbClr val="000000">
                      <a:alpha val="43137"/>
                    </a:srgbClr>
                  </a:outerShdw>
                </a:effectLst>
                <a:latin typeface="Segoe UI "/>
              </a:rPr>
              <a:t>3 geos</a:t>
            </a:r>
          </a:p>
          <a:p>
            <a:pPr algn="ctr" defTabSz="911654" fontAlgn="base">
              <a:spcBef>
                <a:spcPct val="0"/>
              </a:spcBef>
              <a:spcAft>
                <a:spcPct val="0"/>
              </a:spcAft>
              <a:defRPr/>
            </a:pPr>
            <a:r>
              <a:rPr lang="en-US" sz="2400" b="1" kern="0">
                <a:solidFill>
                  <a:srgbClr val="FFFF00"/>
                </a:solidFill>
                <a:effectLst>
                  <a:outerShdw blurRad="38100" dist="38100" dir="2700000" algn="tl">
                    <a:srgbClr val="000000">
                      <a:alpha val="43137"/>
                    </a:srgbClr>
                  </a:outerShdw>
                </a:effectLst>
                <a:latin typeface="Segoe UI "/>
              </a:rPr>
              <a:t>124 countries</a:t>
            </a:r>
            <a:endParaRPr lang="en-US" sz="2400" b="1" kern="0">
              <a:solidFill>
                <a:srgbClr val="FFFF00"/>
              </a:solidFill>
              <a:effectLst>
                <a:outerShdw blurRad="38100" dist="38100" dir="2700000" algn="tl">
                  <a:srgbClr val="000000">
                    <a:alpha val="43137"/>
                  </a:srgbClr>
                </a:outerShdw>
              </a:effectLst>
              <a:latin typeface="Segoe UI "/>
              <a:cs typeface="Segoe UI"/>
            </a:endParaRPr>
          </a:p>
        </p:txBody>
      </p:sp>
      <p:sp>
        <p:nvSpPr>
          <p:cNvPr id="183" name="Rectangle 182">
            <a:extLst>
              <a:ext uri="{FF2B5EF4-FFF2-40B4-BE49-F238E27FC236}">
                <a16:creationId xmlns:a16="http://schemas.microsoft.com/office/drawing/2014/main" id="{AEE0E774-62EA-4A4A-B145-DC2E0C87B691}"/>
              </a:ext>
            </a:extLst>
          </p:cNvPr>
          <p:cNvSpPr/>
          <p:nvPr/>
        </p:nvSpPr>
        <p:spPr>
          <a:xfrm>
            <a:off x="1310527" y="3666224"/>
            <a:ext cx="2866559" cy="313932"/>
          </a:xfrm>
          <a:prstGeom prst="rect">
            <a:avLst/>
          </a:prstGeom>
        </p:spPr>
        <p:txBody>
          <a:bodyPr wrap="squar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270K OneDrive for Business</a:t>
            </a:r>
            <a:endParaRPr lang="en-US" sz="1600" b="1">
              <a:gradFill>
                <a:gsLst>
                  <a:gs pos="83000">
                    <a:srgbClr val="000000"/>
                  </a:gs>
                  <a:gs pos="100000">
                    <a:srgbClr val="000000"/>
                  </a:gs>
                </a:gsLst>
                <a:lin ang="5400000" scaled="1"/>
              </a:gradFill>
              <a:latin typeface="Segoe UI"/>
            </a:endParaRPr>
          </a:p>
        </p:txBody>
      </p:sp>
      <p:pic>
        <p:nvPicPr>
          <p:cNvPr id="184" name="Picture 183">
            <a:extLst>
              <a:ext uri="{FF2B5EF4-FFF2-40B4-BE49-F238E27FC236}">
                <a16:creationId xmlns:a16="http://schemas.microsoft.com/office/drawing/2014/main" id="{9049C63E-BF29-4661-8340-4A34F458AB6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46603" y="3547385"/>
            <a:ext cx="559694" cy="559694"/>
          </a:xfrm>
          <a:prstGeom prst="rect">
            <a:avLst/>
          </a:prstGeom>
        </p:spPr>
      </p:pic>
      <p:pic>
        <p:nvPicPr>
          <p:cNvPr id="185" name="Picture 184" descr="A picture containing object, clock, drawing&#10;&#10;Description automatically generated">
            <a:extLst>
              <a:ext uri="{FF2B5EF4-FFF2-40B4-BE49-F238E27FC236}">
                <a16:creationId xmlns:a16="http://schemas.microsoft.com/office/drawing/2014/main" id="{F3801BF0-273E-421B-A9B8-1F1D233C2FBB}"/>
              </a:ext>
            </a:extLst>
          </p:cNvPr>
          <p:cNvPicPr>
            <a:picLocks noChangeAspect="1"/>
          </p:cNvPicPr>
          <p:nvPr/>
        </p:nvPicPr>
        <p:blipFill>
          <a:blip r:embed="rId5"/>
          <a:stretch>
            <a:fillRect/>
          </a:stretch>
        </p:blipFill>
        <p:spPr>
          <a:xfrm flipH="1">
            <a:off x="7591561" y="2459012"/>
            <a:ext cx="450520" cy="418984"/>
          </a:xfrm>
          <a:prstGeom prst="rect">
            <a:avLst/>
          </a:prstGeom>
        </p:spPr>
      </p:pic>
      <p:sp>
        <p:nvSpPr>
          <p:cNvPr id="186" name="Rectangle 185">
            <a:extLst>
              <a:ext uri="{FF2B5EF4-FFF2-40B4-BE49-F238E27FC236}">
                <a16:creationId xmlns:a16="http://schemas.microsoft.com/office/drawing/2014/main" id="{4D1DE938-8027-4A4D-8EBA-DD9664065C64}"/>
              </a:ext>
            </a:extLst>
          </p:cNvPr>
          <p:cNvSpPr/>
          <p:nvPr/>
        </p:nvSpPr>
        <p:spPr>
          <a:xfrm>
            <a:off x="8114844" y="2503845"/>
            <a:ext cx="1348446"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252K Teams</a:t>
            </a:r>
            <a:endParaRPr lang="en-US" sz="1600" b="1">
              <a:gradFill>
                <a:gsLst>
                  <a:gs pos="83000">
                    <a:srgbClr val="000000"/>
                  </a:gs>
                  <a:gs pos="100000">
                    <a:srgbClr val="000000"/>
                  </a:gs>
                </a:gsLst>
                <a:lin ang="5400000" scaled="1"/>
              </a:gradFill>
              <a:latin typeface="Segoe UI"/>
            </a:endParaRPr>
          </a:p>
        </p:txBody>
      </p:sp>
      <p:pic>
        <p:nvPicPr>
          <p:cNvPr id="187" name="Picture 186" descr="A close up of a sign&#10;&#10;Description automatically generated">
            <a:extLst>
              <a:ext uri="{FF2B5EF4-FFF2-40B4-BE49-F238E27FC236}">
                <a16:creationId xmlns:a16="http://schemas.microsoft.com/office/drawing/2014/main" id="{5A1A6C10-5D07-4894-A3F8-DF0FEEB26E0A}"/>
              </a:ext>
            </a:extLst>
          </p:cNvPr>
          <p:cNvPicPr>
            <a:picLocks noChangeAspect="1"/>
          </p:cNvPicPr>
          <p:nvPr/>
        </p:nvPicPr>
        <p:blipFill>
          <a:blip r:embed="rId6"/>
          <a:stretch>
            <a:fillRect/>
          </a:stretch>
        </p:blipFill>
        <p:spPr>
          <a:xfrm flipH="1">
            <a:off x="7811067" y="3503306"/>
            <a:ext cx="450471" cy="463042"/>
          </a:xfrm>
          <a:prstGeom prst="rect">
            <a:avLst/>
          </a:prstGeom>
        </p:spPr>
      </p:pic>
      <p:sp>
        <p:nvSpPr>
          <p:cNvPr id="188" name="Rectangle 187">
            <a:extLst>
              <a:ext uri="{FF2B5EF4-FFF2-40B4-BE49-F238E27FC236}">
                <a16:creationId xmlns:a16="http://schemas.microsoft.com/office/drawing/2014/main" id="{4BACAEB2-2584-48A6-BF3C-B37FD31541EF}"/>
              </a:ext>
            </a:extLst>
          </p:cNvPr>
          <p:cNvSpPr/>
          <p:nvPr/>
        </p:nvSpPr>
        <p:spPr>
          <a:xfrm>
            <a:off x="8334348" y="3566211"/>
            <a:ext cx="2710999"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17K Yammer communities</a:t>
            </a:r>
            <a:endParaRPr lang="en-US" sz="1600" b="1">
              <a:gradFill>
                <a:gsLst>
                  <a:gs pos="83000">
                    <a:srgbClr val="000000"/>
                  </a:gs>
                  <a:gs pos="100000">
                    <a:srgbClr val="000000"/>
                  </a:gs>
                </a:gsLst>
                <a:lin ang="5400000" scaled="1"/>
              </a:gradFill>
              <a:latin typeface="Segoe UI"/>
            </a:endParaRPr>
          </a:p>
        </p:txBody>
      </p:sp>
      <p:sp>
        <p:nvSpPr>
          <p:cNvPr id="189" name="Rectangle 188">
            <a:extLst>
              <a:ext uri="{FF2B5EF4-FFF2-40B4-BE49-F238E27FC236}">
                <a16:creationId xmlns:a16="http://schemas.microsoft.com/office/drawing/2014/main" id="{8A924AC5-B052-480D-B7DF-7FC4829B900E}"/>
              </a:ext>
            </a:extLst>
          </p:cNvPr>
          <p:cNvSpPr/>
          <p:nvPr/>
        </p:nvSpPr>
        <p:spPr>
          <a:xfrm>
            <a:off x="7718440" y="4752052"/>
            <a:ext cx="2823209"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357K Microsoft 365 Groups</a:t>
            </a:r>
            <a:endParaRPr lang="en-US" sz="1600" b="1">
              <a:gradFill>
                <a:gsLst>
                  <a:gs pos="83000">
                    <a:srgbClr val="000000"/>
                  </a:gs>
                  <a:gs pos="100000">
                    <a:srgbClr val="000000"/>
                  </a:gs>
                </a:gsLst>
                <a:lin ang="5400000" scaled="1"/>
              </a:gradFill>
              <a:latin typeface="Segoe UI"/>
            </a:endParaRPr>
          </a:p>
        </p:txBody>
      </p:sp>
      <p:sp>
        <p:nvSpPr>
          <p:cNvPr id="190" name="Rectangle 189">
            <a:extLst>
              <a:ext uri="{FF2B5EF4-FFF2-40B4-BE49-F238E27FC236}">
                <a16:creationId xmlns:a16="http://schemas.microsoft.com/office/drawing/2014/main" id="{C4C74EBA-A376-4847-AC53-BC92FC0B3698}"/>
              </a:ext>
            </a:extLst>
          </p:cNvPr>
          <p:cNvSpPr/>
          <p:nvPr/>
        </p:nvSpPr>
        <p:spPr>
          <a:xfrm>
            <a:off x="4499545" y="1850359"/>
            <a:ext cx="2630848"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~250K users, 600k guests</a:t>
            </a:r>
            <a:endParaRPr lang="en-US" sz="1600" b="1">
              <a:gradFill>
                <a:gsLst>
                  <a:gs pos="83000">
                    <a:srgbClr val="000000"/>
                  </a:gs>
                  <a:gs pos="100000">
                    <a:srgbClr val="000000"/>
                  </a:gs>
                </a:gsLst>
                <a:lin ang="5400000" scaled="1"/>
              </a:gradFill>
              <a:latin typeface="Segoe UI"/>
            </a:endParaRPr>
          </a:p>
        </p:txBody>
      </p:sp>
      <p:pic>
        <p:nvPicPr>
          <p:cNvPr id="191" name="Picture 190" descr="A picture containing drawing&#10;&#10;Description automatically generated">
            <a:extLst>
              <a:ext uri="{FF2B5EF4-FFF2-40B4-BE49-F238E27FC236}">
                <a16:creationId xmlns:a16="http://schemas.microsoft.com/office/drawing/2014/main" id="{F75B5CCD-BED9-44F8-814E-52FB4754B0AB}"/>
              </a:ext>
            </a:extLst>
          </p:cNvPr>
          <p:cNvPicPr>
            <a:picLocks noChangeAspect="1"/>
          </p:cNvPicPr>
          <p:nvPr/>
        </p:nvPicPr>
        <p:blipFill>
          <a:blip r:embed="rId7"/>
          <a:stretch>
            <a:fillRect/>
          </a:stretch>
        </p:blipFill>
        <p:spPr>
          <a:xfrm>
            <a:off x="3953777" y="1689169"/>
            <a:ext cx="429659" cy="660887"/>
          </a:xfrm>
          <a:prstGeom prst="rect">
            <a:avLst/>
          </a:prstGeom>
        </p:spPr>
      </p:pic>
      <p:pic>
        <p:nvPicPr>
          <p:cNvPr id="192" name="Picture 191" descr="A picture containing drawing&#10;&#10;Description automatically generated">
            <a:extLst>
              <a:ext uri="{FF2B5EF4-FFF2-40B4-BE49-F238E27FC236}">
                <a16:creationId xmlns:a16="http://schemas.microsoft.com/office/drawing/2014/main" id="{02793921-F7B9-4268-B199-4641250EDAAC}"/>
              </a:ext>
            </a:extLst>
          </p:cNvPr>
          <p:cNvPicPr>
            <a:picLocks noChangeAspect="1"/>
          </p:cNvPicPr>
          <p:nvPr/>
        </p:nvPicPr>
        <p:blipFill>
          <a:blip r:embed="rId8"/>
          <a:stretch>
            <a:fillRect/>
          </a:stretch>
        </p:blipFill>
        <p:spPr>
          <a:xfrm>
            <a:off x="1862317" y="2393226"/>
            <a:ext cx="954207" cy="670392"/>
          </a:xfrm>
          <a:prstGeom prst="rect">
            <a:avLst/>
          </a:prstGeom>
        </p:spPr>
      </p:pic>
      <p:sp>
        <p:nvSpPr>
          <p:cNvPr id="193" name="Rectangle 192">
            <a:extLst>
              <a:ext uri="{FF2B5EF4-FFF2-40B4-BE49-F238E27FC236}">
                <a16:creationId xmlns:a16="http://schemas.microsoft.com/office/drawing/2014/main" id="{ADB65EDF-8DB2-4D4A-B2D2-92C01082618B}"/>
              </a:ext>
            </a:extLst>
          </p:cNvPr>
          <p:cNvSpPr/>
          <p:nvPr/>
        </p:nvSpPr>
        <p:spPr>
          <a:xfrm>
            <a:off x="2670357" y="2565804"/>
            <a:ext cx="1157689"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535K sites</a:t>
            </a:r>
            <a:endParaRPr lang="en-US" sz="1600" b="1">
              <a:gradFill>
                <a:gsLst>
                  <a:gs pos="83000">
                    <a:srgbClr val="000000"/>
                  </a:gs>
                  <a:gs pos="100000">
                    <a:srgbClr val="000000"/>
                  </a:gs>
                </a:gsLst>
                <a:lin ang="5400000" scaled="1"/>
              </a:gradFill>
              <a:latin typeface="Segoe UI"/>
            </a:endParaRPr>
          </a:p>
        </p:txBody>
      </p:sp>
      <p:sp>
        <p:nvSpPr>
          <p:cNvPr id="194" name="Rectangle 193">
            <a:extLst>
              <a:ext uri="{FF2B5EF4-FFF2-40B4-BE49-F238E27FC236}">
                <a16:creationId xmlns:a16="http://schemas.microsoft.com/office/drawing/2014/main" id="{59085CCA-CFC0-4628-B5D0-C56CE501CB55}"/>
              </a:ext>
            </a:extLst>
          </p:cNvPr>
          <p:cNvSpPr/>
          <p:nvPr/>
        </p:nvSpPr>
        <p:spPr>
          <a:xfrm>
            <a:off x="2198934" y="4816609"/>
            <a:ext cx="1709122" cy="313932"/>
          </a:xfrm>
          <a:prstGeom prst="rect">
            <a:avLst/>
          </a:prstGeom>
        </p:spPr>
        <p:txBody>
          <a:bodyPr wrap="none">
            <a:spAutoFit/>
          </a:bodyPr>
          <a:lstStyle/>
          <a:p>
            <a:pPr defTabSz="914192">
              <a:lnSpc>
                <a:spcPct val="90000"/>
              </a:lnSpc>
              <a:defRPr/>
            </a:pPr>
            <a:r>
              <a:rPr lang="en-US" sz="1600" b="1" kern="0">
                <a:gradFill>
                  <a:gsLst>
                    <a:gs pos="83000">
                      <a:srgbClr val="000000"/>
                    </a:gs>
                    <a:gs pos="100000">
                      <a:srgbClr val="000000"/>
                    </a:gs>
                  </a:gsLst>
                  <a:lin ang="5400000" scaled="1"/>
                </a:gradFill>
                <a:latin typeface="Segoe UI"/>
              </a:rPr>
              <a:t>314K mailboxes</a:t>
            </a:r>
            <a:endParaRPr lang="en-US" sz="1600" b="1">
              <a:gradFill>
                <a:gsLst>
                  <a:gs pos="83000">
                    <a:srgbClr val="000000"/>
                  </a:gs>
                  <a:gs pos="100000">
                    <a:srgbClr val="000000"/>
                  </a:gs>
                </a:gsLst>
                <a:lin ang="5400000" scaled="1"/>
              </a:gradFill>
              <a:latin typeface="Segoe UI"/>
            </a:endParaRPr>
          </a:p>
        </p:txBody>
      </p:sp>
      <p:pic>
        <p:nvPicPr>
          <p:cNvPr id="195" name="Picture 194" descr="A picture containing drawing&#10;&#10;Description automatically generated">
            <a:extLst>
              <a:ext uri="{FF2B5EF4-FFF2-40B4-BE49-F238E27FC236}">
                <a16:creationId xmlns:a16="http://schemas.microsoft.com/office/drawing/2014/main" id="{5D0471F1-6012-4546-A9C3-47D2D339DD1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58792" y="4752052"/>
            <a:ext cx="494026" cy="459154"/>
          </a:xfrm>
          <a:prstGeom prst="rect">
            <a:avLst/>
          </a:prstGeom>
        </p:spPr>
      </p:pic>
      <p:pic>
        <p:nvPicPr>
          <p:cNvPr id="196" name="Picture 195">
            <a:extLst>
              <a:ext uri="{FF2B5EF4-FFF2-40B4-BE49-F238E27FC236}">
                <a16:creationId xmlns:a16="http://schemas.microsoft.com/office/drawing/2014/main" id="{7D11822D-EC5C-4743-9C29-1199CBE55138}"/>
              </a:ext>
            </a:extLst>
          </p:cNvPr>
          <p:cNvPicPr>
            <a:picLocks noChangeAspect="1"/>
          </p:cNvPicPr>
          <p:nvPr/>
        </p:nvPicPr>
        <p:blipFill>
          <a:blip r:embed="rId10"/>
          <a:srcRect/>
          <a:stretch/>
        </p:blipFill>
        <p:spPr>
          <a:xfrm>
            <a:off x="7272156" y="4699140"/>
            <a:ext cx="446283" cy="370854"/>
          </a:xfrm>
          <a:prstGeom prst="rect">
            <a:avLst/>
          </a:prstGeom>
        </p:spPr>
      </p:pic>
      <p:sp>
        <p:nvSpPr>
          <p:cNvPr id="21" name="TextBox 20">
            <a:extLst>
              <a:ext uri="{FF2B5EF4-FFF2-40B4-BE49-F238E27FC236}">
                <a16:creationId xmlns:a16="http://schemas.microsoft.com/office/drawing/2014/main" id="{DE63CCE4-5FF3-4EFF-A49E-E2334CBFEACC}"/>
              </a:ext>
            </a:extLst>
          </p:cNvPr>
          <p:cNvSpPr txBox="1"/>
          <p:nvPr/>
        </p:nvSpPr>
        <p:spPr>
          <a:xfrm>
            <a:off x="359685" y="5812039"/>
            <a:ext cx="11472630" cy="779444"/>
          </a:xfrm>
          <a:prstGeom prst="rect">
            <a:avLst/>
          </a:prstGeom>
          <a:noFill/>
        </p:spPr>
        <p:txBody>
          <a:bodyPr wrap="square">
            <a:spAutoFit/>
          </a:bodyPr>
          <a:lstStyle/>
          <a:p>
            <a:r>
              <a:rPr lang="en-US" b="1" i="1">
                <a:solidFill>
                  <a:srgbClr val="0078D4"/>
                </a:solidFill>
              </a:rPr>
              <a:t>Seamless teamwork</a:t>
            </a:r>
          </a:p>
          <a:p>
            <a:endParaRPr lang="en-US" sz="1100" b="1" i="1">
              <a:solidFill>
                <a:srgbClr val="0078D4"/>
              </a:solidFill>
            </a:endParaRPr>
          </a:p>
          <a:p>
            <a:r>
              <a:rPr lang="en-US" sz="1600" b="1" i="1">
                <a:solidFill>
                  <a:srgbClr val="0078D4"/>
                </a:solidFill>
              </a:rPr>
              <a:t>Use Microsoft 365 to create productive and aligned teams, and to engage employees with leadership and the company</a:t>
            </a:r>
          </a:p>
        </p:txBody>
      </p:sp>
      <p:cxnSp>
        <p:nvCxnSpPr>
          <p:cNvPr id="6" name="Straight Connector 5">
            <a:extLst>
              <a:ext uri="{FF2B5EF4-FFF2-40B4-BE49-F238E27FC236}">
                <a16:creationId xmlns:a16="http://schemas.microsoft.com/office/drawing/2014/main" id="{3294C9B5-0CBD-4225-98FF-C9B1BCB79B0A}"/>
              </a:ext>
            </a:extLst>
          </p:cNvPr>
          <p:cNvCxnSpPr/>
          <p:nvPr/>
        </p:nvCxnSpPr>
        <p:spPr>
          <a:xfrm>
            <a:off x="405382" y="6204910"/>
            <a:ext cx="11338560" cy="24388"/>
          </a:xfrm>
          <a:prstGeom prst="line">
            <a:avLst/>
          </a:prstGeom>
          <a:ln>
            <a:solidFill>
              <a:srgbClr val="0078D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69BF8433-0F2E-40D7-A944-9CA47FE14724}"/>
              </a:ext>
            </a:extLst>
          </p:cNvPr>
          <p:cNvSpPr>
            <a:spLocks noGrp="1"/>
          </p:cNvSpPr>
          <p:nvPr>
            <p:ph type="title"/>
          </p:nvPr>
        </p:nvSpPr>
        <p:spPr>
          <a:xfrm>
            <a:off x="524195" y="219067"/>
            <a:ext cx="11018520" cy="553920"/>
          </a:xfrm>
        </p:spPr>
        <p:txBody>
          <a:bodyPr/>
          <a:lstStyle/>
          <a:p>
            <a:r>
              <a:rPr lang="en-US">
                <a:solidFill>
                  <a:srgbClr val="243A5E"/>
                </a:solidFill>
                <a:cs typeface="Segoe UI Light" panose="020B0502040204020203" pitchFamily="34" charset="0"/>
              </a:rPr>
              <a:t>Microsoft employee collaboration landscape</a:t>
            </a:r>
          </a:p>
        </p:txBody>
      </p:sp>
    </p:spTree>
    <p:extLst>
      <p:ext uri="{BB962C8B-B14F-4D97-AF65-F5344CB8AC3E}">
        <p14:creationId xmlns:p14="http://schemas.microsoft.com/office/powerpoint/2010/main" val="132102473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4229-D1C7-4A0A-90B1-016C2AF9B323}"/>
              </a:ext>
            </a:extLst>
          </p:cNvPr>
          <p:cNvSpPr>
            <a:spLocks noGrp="1"/>
          </p:cNvSpPr>
          <p:nvPr>
            <p:ph type="title"/>
          </p:nvPr>
        </p:nvSpPr>
        <p:spPr>
          <a:xfrm>
            <a:off x="652080" y="640477"/>
            <a:ext cx="3376704" cy="953654"/>
          </a:xfrm>
          <a:noFill/>
        </p:spPr>
        <p:txBody>
          <a:bodyPr vert="horz" wrap="square" lIns="91427" tIns="45713" rIns="91427" bIns="45713" rtlCol="0" anchor="b">
            <a:normAutofit fontScale="90000"/>
          </a:bodyPr>
          <a:lstStyle>
            <a:defPPr>
              <a:defRPr lang="en-US"/>
            </a:defPPr>
            <a:lvl1pPr marL="0" algn="l" defTabSz="932688" rtl="0" eaLnBrk="1" latinLnBrk="0" hangingPunct="1">
              <a:defRPr sz="1836" kern="1200">
                <a:solidFill>
                  <a:schemeClr val="tx1"/>
                </a:solidFill>
                <a:latin typeface="+mn-lt"/>
                <a:ea typeface="+mn-ea"/>
                <a:cs typeface="+mn-cs"/>
              </a:defRPr>
            </a:lvl1pPr>
            <a:lvl2pPr marL="466344" algn="l" defTabSz="932688" rtl="0" eaLnBrk="1" latinLnBrk="0" hangingPunct="1">
              <a:defRPr sz="1836" kern="1200">
                <a:solidFill>
                  <a:schemeClr val="tx1"/>
                </a:solidFill>
                <a:latin typeface="+mn-lt"/>
                <a:ea typeface="+mn-ea"/>
                <a:cs typeface="+mn-cs"/>
              </a:defRPr>
            </a:lvl2pPr>
            <a:lvl3pPr marL="932688" algn="l" defTabSz="932688" rtl="0" eaLnBrk="1" latinLnBrk="0" hangingPunct="1">
              <a:defRPr sz="1836" kern="1200">
                <a:solidFill>
                  <a:schemeClr val="tx1"/>
                </a:solidFill>
                <a:latin typeface="+mn-lt"/>
                <a:ea typeface="+mn-ea"/>
                <a:cs typeface="+mn-cs"/>
              </a:defRPr>
            </a:lvl3pPr>
            <a:lvl4pPr marL="1399032" algn="l" defTabSz="932688" rtl="0" eaLnBrk="1" latinLnBrk="0" hangingPunct="1">
              <a:defRPr sz="1836" kern="1200">
                <a:solidFill>
                  <a:schemeClr val="tx1"/>
                </a:solidFill>
                <a:latin typeface="+mn-lt"/>
                <a:ea typeface="+mn-ea"/>
                <a:cs typeface="+mn-cs"/>
              </a:defRPr>
            </a:lvl4pPr>
            <a:lvl5pPr marL="1865376" algn="l" defTabSz="932688" rtl="0" eaLnBrk="1" latinLnBrk="0" hangingPunct="1">
              <a:defRPr sz="1836" kern="1200">
                <a:solidFill>
                  <a:schemeClr val="tx1"/>
                </a:solidFill>
                <a:latin typeface="+mn-lt"/>
                <a:ea typeface="+mn-ea"/>
                <a:cs typeface="+mn-cs"/>
              </a:defRPr>
            </a:lvl5pPr>
            <a:lvl6pPr marL="2331720" algn="l" defTabSz="932688" rtl="0" eaLnBrk="1" latinLnBrk="0" hangingPunct="1">
              <a:defRPr sz="1836" kern="1200">
                <a:solidFill>
                  <a:schemeClr val="tx1"/>
                </a:solidFill>
                <a:latin typeface="+mn-lt"/>
                <a:ea typeface="+mn-ea"/>
                <a:cs typeface="+mn-cs"/>
              </a:defRPr>
            </a:lvl6pPr>
            <a:lvl7pPr marL="2798064" algn="l" defTabSz="932688" rtl="0" eaLnBrk="1" latinLnBrk="0" hangingPunct="1">
              <a:defRPr sz="1836" kern="1200">
                <a:solidFill>
                  <a:schemeClr val="tx1"/>
                </a:solidFill>
                <a:latin typeface="+mn-lt"/>
                <a:ea typeface="+mn-ea"/>
                <a:cs typeface="+mn-cs"/>
              </a:defRPr>
            </a:lvl7pPr>
            <a:lvl8pPr marL="3264408" algn="l" defTabSz="932688" rtl="0" eaLnBrk="1" latinLnBrk="0" hangingPunct="1">
              <a:defRPr sz="1836" kern="1200">
                <a:solidFill>
                  <a:schemeClr val="tx1"/>
                </a:solidFill>
                <a:latin typeface="+mn-lt"/>
                <a:ea typeface="+mn-ea"/>
                <a:cs typeface="+mn-cs"/>
              </a:defRPr>
            </a:lvl8pPr>
            <a:lvl9pPr marL="3730752" algn="l" defTabSz="932688" rtl="0" eaLnBrk="1" latinLnBrk="0" hangingPunct="1">
              <a:defRPr sz="1836" kern="1200">
                <a:solidFill>
                  <a:schemeClr val="tx1"/>
                </a:solidFill>
                <a:latin typeface="+mn-lt"/>
                <a:ea typeface="+mn-ea"/>
                <a:cs typeface="+mn-cs"/>
              </a:defRPr>
            </a:lvl9pPr>
          </a:lstStyle>
          <a:p>
            <a:br>
              <a:rPr lang="en-US" sz="1961" spc="-102">
                <a:latin typeface="Segoe UI Light" panose="020B0502040204020203" pitchFamily="34" charset="0"/>
                <a:cs typeface="Segoe UI Light" panose="020B0502040204020203" pitchFamily="34" charset="0"/>
              </a:rPr>
            </a:br>
            <a:br>
              <a:rPr lang="en-US" sz="1961" spc="-102">
                <a:solidFill>
                  <a:schemeClr val="bg1"/>
                </a:solidFill>
                <a:latin typeface="Segoe UI Light" panose="020B0502040204020203" pitchFamily="34" charset="0"/>
                <a:cs typeface="Segoe UI Light" panose="020B0502040204020203" pitchFamily="34" charset="0"/>
              </a:rPr>
            </a:br>
            <a:endParaRPr lang="en-US">
              <a:solidFill>
                <a:schemeClr val="bg1"/>
              </a:solidFill>
            </a:endParaRPr>
          </a:p>
        </p:txBody>
      </p:sp>
      <p:pic>
        <p:nvPicPr>
          <p:cNvPr id="5" name="Content Placeholder 4" descr="Photo of a traffic jam">
            <a:extLst>
              <a:ext uri="{FF2B5EF4-FFF2-40B4-BE49-F238E27FC236}">
                <a16:creationId xmlns:a16="http://schemas.microsoft.com/office/drawing/2014/main" id="{1EB97EF4-9D4F-4A58-968A-F850B02B74C4}"/>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1"/>
          <a:stretch/>
        </p:blipFill>
        <p:spPr>
          <a:xfrm>
            <a:off x="4654502" y="497"/>
            <a:ext cx="7536635" cy="6857018"/>
          </a:xfrm>
          <a:prstGeom prst="rect">
            <a:avLst/>
          </a:prstGeom>
        </p:spPr>
      </p:pic>
      <p:sp>
        <p:nvSpPr>
          <p:cNvPr id="6" name="TextBox 5">
            <a:extLst>
              <a:ext uri="{FF2B5EF4-FFF2-40B4-BE49-F238E27FC236}">
                <a16:creationId xmlns:a16="http://schemas.microsoft.com/office/drawing/2014/main" id="{3BBA9C0B-7344-41A2-B03D-5BA981E75CF0}"/>
              </a:ext>
            </a:extLst>
          </p:cNvPr>
          <p:cNvSpPr txBox="1"/>
          <p:nvPr/>
        </p:nvSpPr>
        <p:spPr>
          <a:xfrm>
            <a:off x="9732158" y="6657487"/>
            <a:ext cx="2458979" cy="307777"/>
          </a:xfrm>
          <a:prstGeom prst="rect">
            <a:avLst/>
          </a:prstGeom>
          <a:solidFill>
            <a:srgbClr val="000000"/>
          </a:solidFill>
        </p:spPr>
        <p:txBody>
          <a:bodyPr wrap="square" rtlCol="0">
            <a:spAutoFit/>
          </a:bodyPr>
          <a:lstStyle>
            <a:defPPr>
              <a:defRPr lang="en-US"/>
            </a:defPPr>
            <a:lvl1pPr marL="0" algn="l" defTabSz="932688" rtl="0" eaLnBrk="1" latinLnBrk="0" hangingPunct="1">
              <a:defRPr sz="1836" kern="1200">
                <a:solidFill>
                  <a:schemeClr val="tx1"/>
                </a:solidFill>
                <a:latin typeface="+mn-lt"/>
                <a:ea typeface="+mn-ea"/>
                <a:cs typeface="+mn-cs"/>
              </a:defRPr>
            </a:lvl1pPr>
            <a:lvl2pPr marL="466344" algn="l" defTabSz="932688" rtl="0" eaLnBrk="1" latinLnBrk="0" hangingPunct="1">
              <a:defRPr sz="1836" kern="1200">
                <a:solidFill>
                  <a:schemeClr val="tx1"/>
                </a:solidFill>
                <a:latin typeface="+mn-lt"/>
                <a:ea typeface="+mn-ea"/>
                <a:cs typeface="+mn-cs"/>
              </a:defRPr>
            </a:lvl2pPr>
            <a:lvl3pPr marL="932688" algn="l" defTabSz="932688" rtl="0" eaLnBrk="1" latinLnBrk="0" hangingPunct="1">
              <a:defRPr sz="1836" kern="1200">
                <a:solidFill>
                  <a:schemeClr val="tx1"/>
                </a:solidFill>
                <a:latin typeface="+mn-lt"/>
                <a:ea typeface="+mn-ea"/>
                <a:cs typeface="+mn-cs"/>
              </a:defRPr>
            </a:lvl3pPr>
            <a:lvl4pPr marL="1399032" algn="l" defTabSz="932688" rtl="0" eaLnBrk="1" latinLnBrk="0" hangingPunct="1">
              <a:defRPr sz="1836" kern="1200">
                <a:solidFill>
                  <a:schemeClr val="tx1"/>
                </a:solidFill>
                <a:latin typeface="+mn-lt"/>
                <a:ea typeface="+mn-ea"/>
                <a:cs typeface="+mn-cs"/>
              </a:defRPr>
            </a:lvl4pPr>
            <a:lvl5pPr marL="1865376" algn="l" defTabSz="932688" rtl="0" eaLnBrk="1" latinLnBrk="0" hangingPunct="1">
              <a:defRPr sz="1836" kern="1200">
                <a:solidFill>
                  <a:schemeClr val="tx1"/>
                </a:solidFill>
                <a:latin typeface="+mn-lt"/>
                <a:ea typeface="+mn-ea"/>
                <a:cs typeface="+mn-cs"/>
              </a:defRPr>
            </a:lvl5pPr>
            <a:lvl6pPr marL="2331720" algn="l" defTabSz="932688" rtl="0" eaLnBrk="1" latinLnBrk="0" hangingPunct="1">
              <a:defRPr sz="1836" kern="1200">
                <a:solidFill>
                  <a:schemeClr val="tx1"/>
                </a:solidFill>
                <a:latin typeface="+mn-lt"/>
                <a:ea typeface="+mn-ea"/>
                <a:cs typeface="+mn-cs"/>
              </a:defRPr>
            </a:lvl6pPr>
            <a:lvl7pPr marL="2798064" algn="l" defTabSz="932688" rtl="0" eaLnBrk="1" latinLnBrk="0" hangingPunct="1">
              <a:defRPr sz="1836" kern="1200">
                <a:solidFill>
                  <a:schemeClr val="tx1"/>
                </a:solidFill>
                <a:latin typeface="+mn-lt"/>
                <a:ea typeface="+mn-ea"/>
                <a:cs typeface="+mn-cs"/>
              </a:defRPr>
            </a:lvl7pPr>
            <a:lvl8pPr marL="3264408" algn="l" defTabSz="932688" rtl="0" eaLnBrk="1" latinLnBrk="0" hangingPunct="1">
              <a:defRPr sz="1836" kern="1200">
                <a:solidFill>
                  <a:schemeClr val="tx1"/>
                </a:solidFill>
                <a:latin typeface="+mn-lt"/>
                <a:ea typeface="+mn-ea"/>
                <a:cs typeface="+mn-cs"/>
              </a:defRPr>
            </a:lvl8pPr>
            <a:lvl9pPr marL="3730752" algn="l" defTabSz="932688" rtl="0" eaLnBrk="1" latinLnBrk="0" hangingPunct="1">
              <a:defRPr sz="1836" kern="1200">
                <a:solidFill>
                  <a:schemeClr val="tx1"/>
                </a:solidFill>
                <a:latin typeface="+mn-lt"/>
                <a:ea typeface="+mn-ea"/>
                <a:cs typeface="+mn-cs"/>
              </a:defRPr>
            </a:lvl9pPr>
          </a:lstStyle>
          <a:p>
            <a:pPr algn="r">
              <a:spcAft>
                <a:spcPts val="600"/>
              </a:spcAft>
            </a:pPr>
            <a:r>
              <a:rPr lang="en-US" sz="700">
                <a:solidFill>
                  <a:srgbClr val="FFFFFF"/>
                </a:solidFill>
                <a:hlinkClick r:id="rId3" tooltip="http://www.streetsblog.org/2015/07/22/ubers-own-data-reveals-it-slows-manhattan-traffic-9-percent/">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
        <p:nvSpPr>
          <p:cNvPr id="3" name="TextBox 2">
            <a:extLst>
              <a:ext uri="{FF2B5EF4-FFF2-40B4-BE49-F238E27FC236}">
                <a16:creationId xmlns:a16="http://schemas.microsoft.com/office/drawing/2014/main" id="{2165BC33-38B9-4CFC-930C-5F12D5DCD453}"/>
              </a:ext>
            </a:extLst>
          </p:cNvPr>
          <p:cNvSpPr txBox="1"/>
          <p:nvPr/>
        </p:nvSpPr>
        <p:spPr>
          <a:xfrm>
            <a:off x="267631" y="520511"/>
            <a:ext cx="3954964" cy="5816977"/>
          </a:xfrm>
          <a:prstGeom prst="rect">
            <a:avLst/>
          </a:prstGeom>
          <a:noFill/>
        </p:spPr>
        <p:txBody>
          <a:bodyPr wrap="square" lIns="0" tIns="0" rIns="0" bIns="0" rtlCol="0">
            <a:spAutoFit/>
          </a:bodyPr>
          <a:lstStyle/>
          <a:p>
            <a:pPr algn="l"/>
            <a:r>
              <a:rPr lang="en-US" sz="1800">
                <a:latin typeface="+mj-lt"/>
              </a:rPr>
              <a:t>The fears IT orgs often have:</a:t>
            </a:r>
          </a:p>
          <a:p>
            <a:pPr algn="l"/>
            <a:endParaRPr lang="en-US" sz="1800"/>
          </a:p>
          <a:p>
            <a:pPr marL="342900" indent="-342900" algn="l">
              <a:buFont typeface="Arial" panose="020B0604020202020204" pitchFamily="34" charset="0"/>
              <a:buChar char="•"/>
            </a:pPr>
            <a:r>
              <a:rPr lang="en-US" sz="1800"/>
              <a:t>Perceived chaos </a:t>
            </a:r>
          </a:p>
          <a:p>
            <a:pPr marL="342900" indent="-342900" algn="l">
              <a:buFont typeface="Arial" panose="020B0604020202020204" pitchFamily="34" charset="0"/>
              <a:buChar char="•"/>
            </a:pPr>
            <a:r>
              <a:rPr lang="en-US" sz="1800"/>
              <a:t>Reactive protection &amp; compliance </a:t>
            </a:r>
          </a:p>
          <a:p>
            <a:pPr marL="342900" indent="-342900" algn="l">
              <a:buFont typeface="Arial" panose="020B0604020202020204" pitchFamily="34" charset="0"/>
              <a:buChar char="•"/>
            </a:pPr>
            <a:r>
              <a:rPr lang="en-US" sz="1800"/>
              <a:t>Content overexposure internally or externally</a:t>
            </a:r>
          </a:p>
          <a:p>
            <a:pPr marL="342900" indent="-342900" algn="l">
              <a:buFont typeface="Arial" panose="020B0604020202020204" pitchFamily="34" charset="0"/>
              <a:buChar char="•"/>
            </a:pPr>
            <a:r>
              <a:rPr lang="en-US" sz="1800"/>
              <a:t>Employees bypassing IT</a:t>
            </a:r>
            <a:br>
              <a:rPr lang="en-US" sz="1800"/>
            </a:br>
            <a:endParaRPr lang="en-US" sz="1800"/>
          </a:p>
          <a:p>
            <a:pPr algn="l"/>
            <a:endParaRPr lang="en-US" sz="1800"/>
          </a:p>
          <a:p>
            <a:pPr algn="l"/>
            <a:r>
              <a:rPr lang="en-US" sz="1800">
                <a:latin typeface="+mj-lt"/>
              </a:rPr>
              <a:t>Microsoft’s Core Services Engineering org (our internal IT org) gets a lot of customer questions, including:</a:t>
            </a:r>
          </a:p>
          <a:p>
            <a:pPr algn="l"/>
            <a:endParaRPr lang="en-US" sz="1800"/>
          </a:p>
          <a:p>
            <a:pPr marL="342900" indent="-342900" algn="l">
              <a:buFont typeface="Arial" panose="020B0604020202020204" pitchFamily="34" charset="0"/>
              <a:buChar char="•"/>
            </a:pPr>
            <a:r>
              <a:rPr lang="en-US" sz="1800"/>
              <a:t>Can anyone create a Team? </a:t>
            </a:r>
          </a:p>
          <a:p>
            <a:pPr marL="342900" indent="-342900" algn="l">
              <a:buFont typeface="Arial" panose="020B0604020202020204" pitchFamily="34" charset="0"/>
              <a:buChar char="•"/>
            </a:pPr>
            <a:r>
              <a:rPr lang="en-US" sz="1800"/>
              <a:t>Do we have custom forms or group provisioning? </a:t>
            </a:r>
          </a:p>
          <a:p>
            <a:pPr marL="342900" indent="-342900" algn="l">
              <a:buFont typeface="Arial" panose="020B0604020202020204" pitchFamily="34" charset="0"/>
              <a:buChar char="•"/>
            </a:pPr>
            <a:r>
              <a:rPr lang="en-US" sz="1800"/>
              <a:t>How do we prevent sprawl? </a:t>
            </a:r>
          </a:p>
          <a:p>
            <a:pPr marL="342900" indent="-342900" algn="l">
              <a:buFont typeface="Arial" panose="020B0604020202020204" pitchFamily="34" charset="0"/>
              <a:buChar char="•"/>
            </a:pPr>
            <a:r>
              <a:rPr lang="en-US" sz="1800"/>
              <a:t>How do we protect if anyone can create a group? </a:t>
            </a:r>
          </a:p>
          <a:p>
            <a:pPr marL="342900" indent="-342900" algn="l">
              <a:buFont typeface="Arial" panose="020B0604020202020204" pitchFamily="34" charset="0"/>
              <a:buChar char="•"/>
            </a:pPr>
            <a:r>
              <a:rPr lang="en-US" sz="1800"/>
              <a:t>How do we deal with membership rules? </a:t>
            </a:r>
          </a:p>
        </p:txBody>
      </p:sp>
    </p:spTree>
    <p:extLst>
      <p:ext uri="{BB962C8B-B14F-4D97-AF65-F5344CB8AC3E}">
        <p14:creationId xmlns:p14="http://schemas.microsoft.com/office/powerpoint/2010/main" val="1443373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CA7AEAF-AD20-E942-988B-EDBAC20A05C9}"/>
              </a:ext>
              <a:ext uri="{C183D7F6-B498-43B3-948B-1728B52AA6E4}">
                <adec:decorative xmlns:adec="http://schemas.microsoft.com/office/drawing/2017/decorative" val="1"/>
              </a:ext>
            </a:extLst>
          </p:cNvPr>
          <p:cNvSpPr/>
          <p:nvPr/>
        </p:nvSpPr>
        <p:spPr bwMode="auto">
          <a:xfrm>
            <a:off x="1" y="5646303"/>
            <a:ext cx="12192000" cy="121121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961"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grpSp>
        <p:nvGrpSpPr>
          <p:cNvPr id="5" name="Group 4">
            <a:extLst>
              <a:ext uri="{FF2B5EF4-FFF2-40B4-BE49-F238E27FC236}">
                <a16:creationId xmlns:a16="http://schemas.microsoft.com/office/drawing/2014/main" id="{3A5F01DB-ED8A-6344-BC0C-C88584510334}"/>
              </a:ext>
              <a:ext uri="{C183D7F6-B498-43B3-948B-1728B52AA6E4}">
                <adec:decorative xmlns:adec="http://schemas.microsoft.com/office/drawing/2017/decorative" val="1"/>
              </a:ext>
            </a:extLst>
          </p:cNvPr>
          <p:cNvGrpSpPr/>
          <p:nvPr/>
        </p:nvGrpSpPr>
        <p:grpSpPr>
          <a:xfrm>
            <a:off x="584201" y="3220939"/>
            <a:ext cx="11025188" cy="879359"/>
            <a:chOff x="415189" y="4110522"/>
            <a:chExt cx="11606096" cy="896992"/>
          </a:xfrm>
        </p:grpSpPr>
        <p:cxnSp>
          <p:nvCxnSpPr>
            <p:cNvPr id="3" name="Straight Connector 2">
              <a:extLst>
                <a:ext uri="{FF2B5EF4-FFF2-40B4-BE49-F238E27FC236}">
                  <a16:creationId xmlns:a16="http://schemas.microsoft.com/office/drawing/2014/main" id="{F35126E5-D5C5-403F-AAE3-91EE47AA9C7C}"/>
                </a:ext>
              </a:extLst>
            </p:cNvPr>
            <p:cNvCxnSpPr>
              <a:cxnSpLocks/>
            </p:cNvCxnSpPr>
            <p:nvPr/>
          </p:nvCxnSpPr>
          <p:spPr>
            <a:xfrm flipV="1">
              <a:off x="415189" y="4465061"/>
              <a:ext cx="11606096" cy="1"/>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ABE3E20-156F-4E4B-AE3B-219C79B847CF}"/>
                </a:ext>
              </a:extLst>
            </p:cNvPr>
            <p:cNvCxnSpPr/>
            <p:nvPr/>
          </p:nvCxnSpPr>
          <p:spPr>
            <a:xfrm>
              <a:off x="415189" y="4125036"/>
              <a:ext cx="0" cy="342998"/>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669E6A0-CA47-4DCC-9922-C0981D0F24AE}"/>
                </a:ext>
              </a:extLst>
            </p:cNvPr>
            <p:cNvCxnSpPr/>
            <p:nvPr/>
          </p:nvCxnSpPr>
          <p:spPr>
            <a:xfrm>
              <a:off x="12021285" y="4110522"/>
              <a:ext cx="0" cy="342998"/>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418AE56-2D34-4741-88EE-2FAB39BC0767}"/>
                </a:ext>
              </a:extLst>
            </p:cNvPr>
            <p:cNvCxnSpPr>
              <a:cxnSpLocks/>
            </p:cNvCxnSpPr>
            <p:nvPr/>
          </p:nvCxnSpPr>
          <p:spPr>
            <a:xfrm>
              <a:off x="6218237" y="4465061"/>
              <a:ext cx="0" cy="542453"/>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FBD833B-DAB7-2F4F-BF09-1DE429289D94}"/>
              </a:ext>
            </a:extLst>
          </p:cNvPr>
          <p:cNvSpPr>
            <a:spLocks noGrp="1"/>
          </p:cNvSpPr>
          <p:nvPr>
            <p:ph type="title"/>
          </p:nvPr>
        </p:nvSpPr>
        <p:spPr>
          <a:xfrm>
            <a:off x="342936" y="278474"/>
            <a:ext cx="11018520" cy="861774"/>
          </a:xfrm>
        </p:spPr>
        <p:txBody>
          <a:bodyPr/>
          <a:lstStyle/>
          <a:p>
            <a:r>
              <a:rPr lang="en-US">
                <a:solidFill>
                  <a:srgbClr val="243A5E"/>
                </a:solidFill>
              </a:rPr>
              <a:t>Enabling collaboration</a:t>
            </a:r>
            <a:br>
              <a:rPr lang="en-US"/>
            </a:br>
            <a:r>
              <a:rPr lang="en-US" sz="2000">
                <a:solidFill>
                  <a:srgbClr val="243A5E"/>
                </a:solidFill>
              </a:rPr>
              <a:t>The unique workstyle of every Group</a:t>
            </a:r>
          </a:p>
        </p:txBody>
      </p:sp>
      <p:sp>
        <p:nvSpPr>
          <p:cNvPr id="80" name="Rectangle 79">
            <a:extLst>
              <a:ext uri="{FF2B5EF4-FFF2-40B4-BE49-F238E27FC236}">
                <a16:creationId xmlns:a16="http://schemas.microsoft.com/office/drawing/2014/main" id="{66BB19D1-3472-4FB3-8806-36F0CF8D09B3}"/>
              </a:ext>
            </a:extLst>
          </p:cNvPr>
          <p:cNvSpPr/>
          <p:nvPr/>
        </p:nvSpPr>
        <p:spPr>
          <a:xfrm>
            <a:off x="1634535" y="4053715"/>
            <a:ext cx="4434935" cy="1165352"/>
          </a:xfrm>
          <a:prstGeom prst="rect">
            <a:avLst/>
          </a:prstGeom>
          <a:noFill/>
        </p:spPr>
        <p:txBody>
          <a:bodyPr wrap="square" lIns="0" tIns="0" rIns="0" bIns="0" anchor="t" anchorCtr="0">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Microsoft 365 Groups</a:t>
            </a:r>
          </a:p>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Single team membership across apps and services</a:t>
            </a:r>
          </a:p>
        </p:txBody>
      </p:sp>
      <p:sp>
        <p:nvSpPr>
          <p:cNvPr id="82" name="Rectangle 81">
            <a:extLst>
              <a:ext uri="{FF2B5EF4-FFF2-40B4-BE49-F238E27FC236}">
                <a16:creationId xmlns:a16="http://schemas.microsoft.com/office/drawing/2014/main" id="{A5B1BEC3-4B2A-4106-8A01-8182BA56099C}"/>
              </a:ext>
            </a:extLst>
          </p:cNvPr>
          <p:cNvSpPr/>
          <p:nvPr/>
        </p:nvSpPr>
        <p:spPr>
          <a:xfrm>
            <a:off x="6526067" y="4046095"/>
            <a:ext cx="3944269" cy="1165352"/>
          </a:xfrm>
          <a:prstGeom prst="rect">
            <a:avLst/>
          </a:prstGeom>
          <a:noFill/>
        </p:spPr>
        <p:txBody>
          <a:bodyPr wrap="square" lIns="0" tIns="0" rIns="0" bIns="0" anchor="t" anchorCtr="0">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Security and compliance</a:t>
            </a:r>
          </a:p>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Centralized policy management </a:t>
            </a:r>
          </a:p>
          <a:p>
            <a:pPr marL="0" marR="0" lvl="0" indent="0" algn="ctr" defTabSz="914165"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a:ln>
                <a:noFill/>
              </a:ln>
              <a:solidFill>
                <a:srgbClr val="2F2F2F"/>
              </a:solidFill>
              <a:effectLst/>
              <a:uLnTx/>
              <a:uFillTx/>
              <a:latin typeface="Segoe UI"/>
              <a:ea typeface="+mn-ea"/>
              <a:cs typeface="Segoe UI Semibold" panose="020B0702040204020203" pitchFamily="34" charset="0"/>
            </a:endParaRPr>
          </a:p>
          <a:p>
            <a:pPr marL="0" marR="0" lvl="0" indent="0" algn="ctr" defTabSz="914165"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a:ln>
                <a:noFill/>
              </a:ln>
              <a:solidFill>
                <a:srgbClr val="2F2F2F"/>
              </a:solidFill>
              <a:effectLst/>
              <a:uLnTx/>
              <a:uFillTx/>
              <a:latin typeface="Segoe UI"/>
              <a:ea typeface="+mn-ea"/>
              <a:cs typeface="Segoe UI Semibold" panose="020B0702040204020203" pitchFamily="34" charset="0"/>
            </a:endParaRPr>
          </a:p>
        </p:txBody>
      </p:sp>
      <p:sp>
        <p:nvSpPr>
          <p:cNvPr id="72" name="Rectangle 71">
            <a:extLst>
              <a:ext uri="{FF2B5EF4-FFF2-40B4-BE49-F238E27FC236}">
                <a16:creationId xmlns:a16="http://schemas.microsoft.com/office/drawing/2014/main" id="{86709895-8F3F-4151-B960-85E8E4932E60}"/>
              </a:ext>
            </a:extLst>
          </p:cNvPr>
          <p:cNvSpPr/>
          <p:nvPr/>
        </p:nvSpPr>
        <p:spPr>
          <a:xfrm>
            <a:off x="3344864" y="2870148"/>
            <a:ext cx="2743200" cy="896425"/>
          </a:xfrm>
          <a:prstGeom prst="rect">
            <a:avLst/>
          </a:prstGeom>
        </p:spPr>
        <p:txBody>
          <a:bodyPr wrap="square">
            <a:noAutofit/>
          </a:bodyPr>
          <a:lstStyle/>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Intranet and </a:t>
            </a:r>
            <a:b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b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content management</a:t>
            </a:r>
          </a:p>
          <a:p>
            <a:pPr marL="0" marR="0" lvl="0" indent="0" algn="ctr" defTabSz="91396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F2F2F"/>
              </a:solidFill>
              <a:effectLst/>
              <a:uLnTx/>
              <a:uFillTx/>
              <a:latin typeface="Segoe UI"/>
              <a:ea typeface="+mn-ea"/>
              <a:cs typeface="Segoe UI Semibold" panose="020B0702040204020203" pitchFamily="34" charset="0"/>
            </a:endParaRPr>
          </a:p>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2F2F2F"/>
                </a:solidFill>
                <a:effectLst/>
                <a:uLnTx/>
                <a:uFillTx/>
                <a:latin typeface="Segoe UI"/>
                <a:ea typeface="+mn-ea"/>
                <a:cs typeface="Segoe UI" panose="020B0502040204020203" pitchFamily="34" charset="0"/>
              </a:rPr>
              <a:t>	</a:t>
            </a:r>
          </a:p>
          <a:p>
            <a:pPr marL="0" marR="0" lvl="0" indent="0" algn="ctr" defTabSz="91396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F2F2F"/>
              </a:solidFill>
              <a:effectLst/>
              <a:uLnTx/>
              <a:uFillTx/>
              <a:latin typeface="Segoe UI"/>
              <a:ea typeface="Segoe UI Semilight" charset="0"/>
              <a:cs typeface="Segoe UI Semilight" charset="0"/>
            </a:endParaRPr>
          </a:p>
        </p:txBody>
      </p:sp>
      <p:sp>
        <p:nvSpPr>
          <p:cNvPr id="77" name="Rectangle 76">
            <a:extLst>
              <a:ext uri="{FF2B5EF4-FFF2-40B4-BE49-F238E27FC236}">
                <a16:creationId xmlns:a16="http://schemas.microsoft.com/office/drawing/2014/main" id="{1701727C-23F7-4B58-A5F3-1B0669A37169}"/>
              </a:ext>
            </a:extLst>
          </p:cNvPr>
          <p:cNvSpPr/>
          <p:nvPr/>
        </p:nvSpPr>
        <p:spPr>
          <a:xfrm>
            <a:off x="3371827" y="2398486"/>
            <a:ext cx="2689274" cy="593633"/>
          </a:xfrm>
          <a:prstGeom prst="rect">
            <a:avLst/>
          </a:prstGeom>
        </p:spPr>
        <p:txBody>
          <a:bodyPr wrap="square" anchor="ctr">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SharePoint</a:t>
            </a:r>
          </a:p>
        </p:txBody>
      </p:sp>
      <p:sp>
        <p:nvSpPr>
          <p:cNvPr id="69" name="Rectangle 68">
            <a:extLst>
              <a:ext uri="{FF2B5EF4-FFF2-40B4-BE49-F238E27FC236}">
                <a16:creationId xmlns:a16="http://schemas.microsoft.com/office/drawing/2014/main" id="{8F09EFAB-17B3-41BF-A89C-57548C661AB2}"/>
              </a:ext>
            </a:extLst>
          </p:cNvPr>
          <p:cNvSpPr/>
          <p:nvPr/>
        </p:nvSpPr>
        <p:spPr>
          <a:xfrm>
            <a:off x="8866189" y="2857382"/>
            <a:ext cx="2743200" cy="896425"/>
          </a:xfrm>
          <a:prstGeom prst="rect">
            <a:avLst/>
          </a:prstGeom>
        </p:spPr>
        <p:txBody>
          <a:bodyPr wrap="square">
            <a:noAutofit/>
          </a:bodyPr>
          <a:lstStyle/>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Hub for </a:t>
            </a:r>
            <a:b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b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teamwork</a:t>
            </a:r>
          </a:p>
        </p:txBody>
      </p:sp>
      <p:sp>
        <p:nvSpPr>
          <p:cNvPr id="74" name="Rectangle 73">
            <a:extLst>
              <a:ext uri="{FF2B5EF4-FFF2-40B4-BE49-F238E27FC236}">
                <a16:creationId xmlns:a16="http://schemas.microsoft.com/office/drawing/2014/main" id="{46653AB3-D08D-4A84-9E6B-2A3DE74AF2F5}"/>
              </a:ext>
            </a:extLst>
          </p:cNvPr>
          <p:cNvSpPr/>
          <p:nvPr/>
        </p:nvSpPr>
        <p:spPr>
          <a:xfrm>
            <a:off x="8893152" y="2398486"/>
            <a:ext cx="2689274" cy="593633"/>
          </a:xfrm>
          <a:prstGeom prst="rect">
            <a:avLst/>
          </a:prstGeom>
        </p:spPr>
        <p:txBody>
          <a:bodyPr wrap="square" anchor="ctr">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Microsoft Teams</a:t>
            </a:r>
          </a:p>
        </p:txBody>
      </p:sp>
      <p:sp>
        <p:nvSpPr>
          <p:cNvPr id="71" name="Rectangle 70">
            <a:extLst>
              <a:ext uri="{FF2B5EF4-FFF2-40B4-BE49-F238E27FC236}">
                <a16:creationId xmlns:a16="http://schemas.microsoft.com/office/drawing/2014/main" id="{00B87183-926B-4016-96B8-528186B462FF}"/>
              </a:ext>
            </a:extLst>
          </p:cNvPr>
          <p:cNvSpPr/>
          <p:nvPr/>
        </p:nvSpPr>
        <p:spPr>
          <a:xfrm>
            <a:off x="6105527" y="2862664"/>
            <a:ext cx="2743200" cy="896425"/>
          </a:xfrm>
          <a:prstGeom prst="rect">
            <a:avLst/>
          </a:prstGeom>
        </p:spPr>
        <p:txBody>
          <a:bodyPr wrap="square">
            <a:noAutofit/>
          </a:bodyPr>
          <a:lstStyle/>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Connect across </a:t>
            </a:r>
          </a:p>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the organization</a:t>
            </a:r>
          </a:p>
        </p:txBody>
      </p:sp>
      <p:sp>
        <p:nvSpPr>
          <p:cNvPr id="76" name="Rectangle 75">
            <a:extLst>
              <a:ext uri="{FF2B5EF4-FFF2-40B4-BE49-F238E27FC236}">
                <a16:creationId xmlns:a16="http://schemas.microsoft.com/office/drawing/2014/main" id="{AA128782-FAD3-4739-AC42-AB3934B06538}"/>
              </a:ext>
            </a:extLst>
          </p:cNvPr>
          <p:cNvSpPr/>
          <p:nvPr/>
        </p:nvSpPr>
        <p:spPr>
          <a:xfrm>
            <a:off x="6132490" y="2398485"/>
            <a:ext cx="2689274" cy="593633"/>
          </a:xfrm>
          <a:prstGeom prst="rect">
            <a:avLst/>
          </a:prstGeom>
        </p:spPr>
        <p:txBody>
          <a:bodyPr wrap="square" anchor="ctr">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Yammer</a:t>
            </a:r>
          </a:p>
        </p:txBody>
      </p:sp>
      <p:sp>
        <p:nvSpPr>
          <p:cNvPr id="73" name="Rectangle 72">
            <a:extLst>
              <a:ext uri="{FF2B5EF4-FFF2-40B4-BE49-F238E27FC236}">
                <a16:creationId xmlns:a16="http://schemas.microsoft.com/office/drawing/2014/main" id="{59C44550-804F-42F0-82CC-44C7DC513693}"/>
              </a:ext>
            </a:extLst>
          </p:cNvPr>
          <p:cNvSpPr/>
          <p:nvPr/>
        </p:nvSpPr>
        <p:spPr>
          <a:xfrm>
            <a:off x="584201" y="2856298"/>
            <a:ext cx="2743200" cy="896425"/>
          </a:xfrm>
          <a:prstGeom prst="rect">
            <a:avLst/>
          </a:prstGeom>
        </p:spPr>
        <p:txBody>
          <a:bodyPr wrap="square">
            <a:noAutofit/>
          </a:bodyPr>
          <a:lstStyle/>
          <a:p>
            <a:pPr marL="0" marR="0" lvl="0" indent="0" algn="ctr" defTabSz="913967"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Email </a:t>
            </a:r>
            <a:b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br>
            <a:r>
              <a:rPr kumimoji="0" lang="en-US" sz="1800" b="0" i="0" u="none" strike="noStrike" kern="0" cap="none" spc="0" normalizeH="0" baseline="0" noProof="0">
                <a:ln>
                  <a:noFill/>
                </a:ln>
                <a:gradFill>
                  <a:gsLst>
                    <a:gs pos="83000">
                      <a:srgbClr val="2F2F2F"/>
                    </a:gs>
                    <a:gs pos="100000">
                      <a:srgbClr val="2F2F2F"/>
                    </a:gs>
                  </a:gsLst>
                  <a:lin ang="5400000" scaled="1"/>
                </a:gradFill>
                <a:effectLst/>
                <a:uLnTx/>
                <a:uFillTx/>
                <a:latin typeface="Segoe UI"/>
                <a:ea typeface="+mn-ea"/>
                <a:cs typeface="Segoe UI Semibold" panose="020B0702040204020203" pitchFamily="34" charset="0"/>
              </a:rPr>
              <a:t>and calendar </a:t>
            </a:r>
          </a:p>
        </p:txBody>
      </p:sp>
      <p:sp>
        <p:nvSpPr>
          <p:cNvPr id="78" name="Rectangle 77">
            <a:extLst>
              <a:ext uri="{FF2B5EF4-FFF2-40B4-BE49-F238E27FC236}">
                <a16:creationId xmlns:a16="http://schemas.microsoft.com/office/drawing/2014/main" id="{9C4CD980-4A91-4D56-A6D1-7F7BB10BDF2C}"/>
              </a:ext>
            </a:extLst>
          </p:cNvPr>
          <p:cNvSpPr/>
          <p:nvPr/>
        </p:nvSpPr>
        <p:spPr>
          <a:xfrm>
            <a:off x="611164" y="2398486"/>
            <a:ext cx="2689274" cy="593633"/>
          </a:xfrm>
          <a:prstGeom prst="rect">
            <a:avLst/>
          </a:prstGeom>
        </p:spPr>
        <p:txBody>
          <a:bodyPr wrap="square" anchor="ctr">
            <a:noAutofit/>
          </a:bodyPr>
          <a:lstStyle/>
          <a:p>
            <a:pPr marL="0" marR="0" lvl="0" indent="0" algn="ctr" defTabSz="913967"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Semibold" panose="020B0702040204020203" pitchFamily="34" charset="0"/>
              </a:rPr>
              <a:t>Outlook</a:t>
            </a:r>
            <a:endParaRPr kumimoji="0" lang="en-US" sz="2000" b="0" i="0" u="none" strike="noStrike" kern="0" cap="none" spc="0" normalizeH="0" baseline="0" noProof="0">
              <a:ln>
                <a:noFill/>
              </a:ln>
              <a:gradFill>
                <a:gsLst>
                  <a:gs pos="83000">
                    <a:srgbClr val="243A5E"/>
                  </a:gs>
                  <a:gs pos="100000">
                    <a:srgbClr val="243A5E"/>
                  </a:gs>
                </a:gsLst>
                <a:lin ang="5400000" scaled="1"/>
              </a:gradFill>
              <a:effectLst/>
              <a:uLnTx/>
              <a:uFillTx/>
              <a:latin typeface="Segoe UI Semibold"/>
              <a:ea typeface="+mn-ea"/>
              <a:cs typeface="Segoe UI" panose="020B0502040204020203" pitchFamily="34" charset="0"/>
            </a:endParaRPr>
          </a:p>
        </p:txBody>
      </p:sp>
      <p:cxnSp>
        <p:nvCxnSpPr>
          <p:cNvPr id="145" name="Straight Connector 144">
            <a:extLst>
              <a:ext uri="{FF2B5EF4-FFF2-40B4-BE49-F238E27FC236}">
                <a16:creationId xmlns:a16="http://schemas.microsoft.com/office/drawing/2014/main" id="{07A99899-9386-C946-A8A1-C9873187D79B}"/>
              </a:ext>
              <a:ext uri="{C183D7F6-B498-43B3-948B-1728B52AA6E4}">
                <adec:decorative xmlns:adec="http://schemas.microsoft.com/office/drawing/2017/decorative" val="1"/>
              </a:ext>
            </a:extLst>
          </p:cNvPr>
          <p:cNvCxnSpPr>
            <a:cxnSpLocks/>
          </p:cNvCxnSpPr>
          <p:nvPr/>
        </p:nvCxnSpPr>
        <p:spPr>
          <a:xfrm flipV="1">
            <a:off x="1634535" y="5324276"/>
            <a:ext cx="4487985" cy="2"/>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9DA8231D-E0DA-5148-A050-8B85799CE5DC}"/>
              </a:ext>
              <a:ext uri="{C183D7F6-B498-43B3-948B-1728B52AA6E4}">
                <adec:decorative xmlns:adec="http://schemas.microsoft.com/office/drawing/2017/decorative" val="1"/>
              </a:ext>
            </a:extLst>
          </p:cNvPr>
          <p:cNvCxnSpPr>
            <a:cxnSpLocks/>
          </p:cNvCxnSpPr>
          <p:nvPr/>
        </p:nvCxnSpPr>
        <p:spPr>
          <a:xfrm>
            <a:off x="1634536" y="4990935"/>
            <a:ext cx="0" cy="336255"/>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8CCB098F-DE57-2E46-8E37-01CA4A11E89E}"/>
              </a:ext>
              <a:ext uri="{C183D7F6-B498-43B3-948B-1728B52AA6E4}">
                <adec:decorative xmlns:adec="http://schemas.microsoft.com/office/drawing/2017/decorative" val="1"/>
              </a:ext>
            </a:extLst>
          </p:cNvPr>
          <p:cNvCxnSpPr>
            <a:cxnSpLocks/>
          </p:cNvCxnSpPr>
          <p:nvPr/>
        </p:nvCxnSpPr>
        <p:spPr>
          <a:xfrm>
            <a:off x="6122520" y="4976706"/>
            <a:ext cx="0" cy="336255"/>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A2D2CE91-1281-E74A-BABF-9684B33E9CAC}"/>
              </a:ext>
              <a:ext uri="{C183D7F6-B498-43B3-948B-1728B52AA6E4}">
                <adec:decorative xmlns:adec="http://schemas.microsoft.com/office/drawing/2017/decorative" val="1"/>
              </a:ext>
            </a:extLst>
          </p:cNvPr>
          <p:cNvCxnSpPr>
            <a:cxnSpLocks/>
          </p:cNvCxnSpPr>
          <p:nvPr/>
        </p:nvCxnSpPr>
        <p:spPr>
          <a:xfrm>
            <a:off x="3878528" y="5324276"/>
            <a:ext cx="0" cy="347066"/>
          </a:xfrm>
          <a:prstGeom prst="line">
            <a:avLst/>
          </a:prstGeom>
          <a:ln w="15875">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25278E7C-B64F-3646-8B97-5EEB2E9097B0}"/>
              </a:ext>
              <a:ext uri="{C183D7F6-B498-43B3-948B-1728B52AA6E4}">
                <adec:decorative xmlns:adec="http://schemas.microsoft.com/office/drawing/2017/decorative" val="1"/>
              </a:ext>
            </a:extLst>
          </p:cNvPr>
          <p:cNvGrpSpPr/>
          <p:nvPr/>
        </p:nvGrpSpPr>
        <p:grpSpPr>
          <a:xfrm>
            <a:off x="1530679" y="5881010"/>
            <a:ext cx="9130643" cy="646764"/>
            <a:chOff x="1532367" y="5998437"/>
            <a:chExt cx="9151250" cy="659733"/>
          </a:xfrm>
        </p:grpSpPr>
        <p:sp>
          <p:nvSpPr>
            <p:cNvPr id="149" name="create" title="Icon of a pencil with an arrow around it pointing counterclockwise">
              <a:extLst>
                <a:ext uri="{FF2B5EF4-FFF2-40B4-BE49-F238E27FC236}">
                  <a16:creationId xmlns:a16="http://schemas.microsoft.com/office/drawing/2014/main" id="{4809B2A0-3232-D342-B3CC-C9DCC6E15030}"/>
                </a:ext>
              </a:extLst>
            </p:cNvPr>
            <p:cNvSpPr>
              <a:spLocks noChangeAspect="1" noEditPoints="1"/>
            </p:cNvSpPr>
            <p:nvPr/>
          </p:nvSpPr>
          <p:spPr bwMode="auto">
            <a:xfrm>
              <a:off x="1532367" y="6066285"/>
              <a:ext cx="583047" cy="571050"/>
            </a:xfrm>
            <a:custGeom>
              <a:avLst/>
              <a:gdLst>
                <a:gd name="T0" fmla="*/ 0 w 354"/>
                <a:gd name="T1" fmla="*/ 174 h 348"/>
                <a:gd name="T2" fmla="*/ 177 w 354"/>
                <a:gd name="T3" fmla="*/ 0 h 348"/>
                <a:gd name="T4" fmla="*/ 354 w 354"/>
                <a:gd name="T5" fmla="*/ 174 h 348"/>
                <a:gd name="T6" fmla="*/ 177 w 354"/>
                <a:gd name="T7" fmla="*/ 348 h 348"/>
                <a:gd name="T8" fmla="*/ 18 w 354"/>
                <a:gd name="T9" fmla="*/ 252 h 348"/>
                <a:gd name="T10" fmla="*/ 60 w 354"/>
                <a:gd name="T11" fmla="*/ 265 h 348"/>
                <a:gd name="T12" fmla="*/ 18 w 354"/>
                <a:gd name="T13" fmla="*/ 252 h 348"/>
                <a:gd name="T14" fmla="*/ 6 w 354"/>
                <a:gd name="T15" fmla="*/ 294 h 348"/>
                <a:gd name="T16" fmla="*/ 263 w 354"/>
                <a:gd name="T17" fmla="*/ 22 h 348"/>
                <a:gd name="T18" fmla="*/ 161 w 354"/>
                <a:gd name="T19" fmla="*/ 121 h 348"/>
                <a:gd name="T20" fmla="*/ 120 w 354"/>
                <a:gd name="T21" fmla="*/ 234 h 348"/>
                <a:gd name="T22" fmla="*/ 237 w 354"/>
                <a:gd name="T23" fmla="*/ 194 h 348"/>
                <a:gd name="T24" fmla="*/ 336 w 354"/>
                <a:gd name="T25" fmla="*/ 97 h 348"/>
                <a:gd name="T26" fmla="*/ 161 w 354"/>
                <a:gd name="T27" fmla="*/ 121 h 348"/>
                <a:gd name="T28" fmla="*/ 217 w 354"/>
                <a:gd name="T29" fmla="*/ 140 h 348"/>
                <a:gd name="T30" fmla="*/ 304 w 354"/>
                <a:gd name="T31" fmla="*/ 52 h 348"/>
                <a:gd name="T32" fmla="*/ 236 w 354"/>
                <a:gd name="T33" fmla="*/ 194 h 348"/>
                <a:gd name="T34" fmla="*/ 217 w 354"/>
                <a:gd name="T35" fmla="*/ 140 h 348"/>
                <a:gd name="T36" fmla="*/ 138 w 354"/>
                <a:gd name="T37" fmla="*/ 184 h 348"/>
                <a:gd name="T38" fmla="*/ 171 w 354"/>
                <a:gd name="T39" fmla="*/ 21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348">
                  <a:moveTo>
                    <a:pt x="0" y="174"/>
                  </a:moveTo>
                  <a:cubicBezTo>
                    <a:pt x="0" y="78"/>
                    <a:pt x="79" y="0"/>
                    <a:pt x="177" y="0"/>
                  </a:cubicBezTo>
                  <a:cubicBezTo>
                    <a:pt x="275" y="0"/>
                    <a:pt x="354" y="78"/>
                    <a:pt x="354" y="174"/>
                  </a:cubicBezTo>
                  <a:cubicBezTo>
                    <a:pt x="354" y="271"/>
                    <a:pt x="275" y="348"/>
                    <a:pt x="177" y="348"/>
                  </a:cubicBezTo>
                  <a:cubicBezTo>
                    <a:pt x="108" y="348"/>
                    <a:pt x="47" y="309"/>
                    <a:pt x="18" y="252"/>
                  </a:cubicBezTo>
                  <a:moveTo>
                    <a:pt x="60" y="265"/>
                  </a:moveTo>
                  <a:cubicBezTo>
                    <a:pt x="18" y="252"/>
                    <a:pt x="18" y="252"/>
                    <a:pt x="18" y="252"/>
                  </a:cubicBezTo>
                  <a:cubicBezTo>
                    <a:pt x="6" y="294"/>
                    <a:pt x="6" y="294"/>
                    <a:pt x="6" y="294"/>
                  </a:cubicBezTo>
                  <a:moveTo>
                    <a:pt x="263" y="22"/>
                  </a:moveTo>
                  <a:cubicBezTo>
                    <a:pt x="161" y="121"/>
                    <a:pt x="161" y="121"/>
                    <a:pt x="161" y="121"/>
                  </a:cubicBezTo>
                  <a:cubicBezTo>
                    <a:pt x="120" y="234"/>
                    <a:pt x="120" y="234"/>
                    <a:pt x="120" y="234"/>
                  </a:cubicBezTo>
                  <a:cubicBezTo>
                    <a:pt x="237" y="194"/>
                    <a:pt x="237" y="194"/>
                    <a:pt x="237" y="194"/>
                  </a:cubicBezTo>
                  <a:cubicBezTo>
                    <a:pt x="336" y="97"/>
                    <a:pt x="336" y="97"/>
                    <a:pt x="336" y="97"/>
                  </a:cubicBezTo>
                  <a:moveTo>
                    <a:pt x="161" y="121"/>
                  </a:moveTo>
                  <a:cubicBezTo>
                    <a:pt x="217" y="140"/>
                    <a:pt x="217" y="140"/>
                    <a:pt x="217" y="140"/>
                  </a:cubicBezTo>
                  <a:cubicBezTo>
                    <a:pt x="304" y="52"/>
                    <a:pt x="304" y="52"/>
                    <a:pt x="304" y="52"/>
                  </a:cubicBezTo>
                  <a:moveTo>
                    <a:pt x="236" y="194"/>
                  </a:moveTo>
                  <a:cubicBezTo>
                    <a:pt x="217" y="140"/>
                    <a:pt x="217" y="140"/>
                    <a:pt x="217" y="140"/>
                  </a:cubicBezTo>
                  <a:moveTo>
                    <a:pt x="138" y="184"/>
                  </a:moveTo>
                  <a:cubicBezTo>
                    <a:pt x="171" y="217"/>
                    <a:pt x="171" y="217"/>
                    <a:pt x="171" y="217"/>
                  </a:cubicBezTo>
                </a:path>
              </a:pathLst>
            </a:custGeom>
            <a:noFill/>
            <a:ln w="19050" cap="sq">
              <a:solidFill>
                <a:schemeClr val="bg2"/>
              </a:solidFill>
              <a:prstDash val="solid"/>
              <a:miter lim="800000"/>
              <a:headEnd/>
              <a:tailEnd/>
            </a:ln>
          </p:spPr>
          <p:txBody>
            <a:bodyPr vert="horz" wrap="square" lIns="91427" tIns="45713" rIns="91427" bIns="4571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sp>
          <p:nvSpPr>
            <p:cNvPr id="150" name="Lock" title="Icon of a padlock">
              <a:extLst>
                <a:ext uri="{FF2B5EF4-FFF2-40B4-BE49-F238E27FC236}">
                  <a16:creationId xmlns:a16="http://schemas.microsoft.com/office/drawing/2014/main" id="{69A0010B-45C0-B646-8261-B9974E9C2095}"/>
                </a:ext>
              </a:extLst>
            </p:cNvPr>
            <p:cNvSpPr>
              <a:spLocks noChangeAspect="1" noEditPoints="1"/>
            </p:cNvSpPr>
            <p:nvPr/>
          </p:nvSpPr>
          <p:spPr bwMode="auto">
            <a:xfrm>
              <a:off x="5702291" y="6013659"/>
              <a:ext cx="446233" cy="623676"/>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19050" cap="sq">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sp>
          <p:nvSpPr>
            <p:cNvPr id="151" name="Robot_E99A" title="Icon of a robot">
              <a:extLst>
                <a:ext uri="{FF2B5EF4-FFF2-40B4-BE49-F238E27FC236}">
                  <a16:creationId xmlns:a16="http://schemas.microsoft.com/office/drawing/2014/main" id="{6E3F5800-4C97-094D-AA18-A9350582DEA9}"/>
                </a:ext>
              </a:extLst>
            </p:cNvPr>
            <p:cNvSpPr>
              <a:spLocks noChangeAspect="1" noEditPoints="1"/>
            </p:cNvSpPr>
            <p:nvPr/>
          </p:nvSpPr>
          <p:spPr bwMode="auto">
            <a:xfrm>
              <a:off x="8765345" y="5998437"/>
              <a:ext cx="506208" cy="654119"/>
            </a:xfrm>
            <a:custGeom>
              <a:avLst/>
              <a:gdLst>
                <a:gd name="T0" fmla="*/ 1750 w 3000"/>
                <a:gd name="T1" fmla="*/ 250 h 3875"/>
                <a:gd name="T2" fmla="*/ 1500 w 3000"/>
                <a:gd name="T3" fmla="*/ 500 h 3875"/>
                <a:gd name="T4" fmla="*/ 1250 w 3000"/>
                <a:gd name="T5" fmla="*/ 250 h 3875"/>
                <a:gd name="T6" fmla="*/ 1500 w 3000"/>
                <a:gd name="T7" fmla="*/ 0 h 3875"/>
                <a:gd name="T8" fmla="*/ 1750 w 3000"/>
                <a:gd name="T9" fmla="*/ 250 h 3875"/>
                <a:gd name="T10" fmla="*/ 2500 w 3000"/>
                <a:gd name="T11" fmla="*/ 2074 h 3875"/>
                <a:gd name="T12" fmla="*/ 2500 w 3000"/>
                <a:gd name="T13" fmla="*/ 1176 h 3875"/>
                <a:gd name="T14" fmla="*/ 2324 w 3000"/>
                <a:gd name="T15" fmla="*/ 1000 h 3875"/>
                <a:gd name="T16" fmla="*/ 676 w 3000"/>
                <a:gd name="T17" fmla="*/ 1000 h 3875"/>
                <a:gd name="T18" fmla="*/ 500 w 3000"/>
                <a:gd name="T19" fmla="*/ 1176 h 3875"/>
                <a:gd name="T20" fmla="*/ 500 w 3000"/>
                <a:gd name="T21" fmla="*/ 2074 h 3875"/>
                <a:gd name="T22" fmla="*/ 676 w 3000"/>
                <a:gd name="T23" fmla="*/ 2250 h 3875"/>
                <a:gd name="T24" fmla="*/ 2324 w 3000"/>
                <a:gd name="T25" fmla="*/ 2250 h 3875"/>
                <a:gd name="T26" fmla="*/ 2500 w 3000"/>
                <a:gd name="T27" fmla="*/ 2074 h 3875"/>
                <a:gd name="T28" fmla="*/ 3000 w 3000"/>
                <a:gd name="T29" fmla="*/ 3875 h 3875"/>
                <a:gd name="T30" fmla="*/ 3000 w 3000"/>
                <a:gd name="T31" fmla="*/ 2958 h 3875"/>
                <a:gd name="T32" fmla="*/ 2792 w 3000"/>
                <a:gd name="T33" fmla="*/ 2750 h 3875"/>
                <a:gd name="T34" fmla="*/ 208 w 3000"/>
                <a:gd name="T35" fmla="*/ 2750 h 3875"/>
                <a:gd name="T36" fmla="*/ 0 w 3000"/>
                <a:gd name="T37" fmla="*/ 2958 h 3875"/>
                <a:gd name="T38" fmla="*/ 0 w 3000"/>
                <a:gd name="T39" fmla="*/ 3875 h 3875"/>
                <a:gd name="T40" fmla="*/ 1000 w 3000"/>
                <a:gd name="T41" fmla="*/ 2250 h 3875"/>
                <a:gd name="T42" fmla="*/ 1000 w 3000"/>
                <a:gd name="T43" fmla="*/ 2750 h 3875"/>
                <a:gd name="T44" fmla="*/ 1500 w 3000"/>
                <a:gd name="T45" fmla="*/ 500 h 3875"/>
                <a:gd name="T46" fmla="*/ 1500 w 3000"/>
                <a:gd name="T47" fmla="*/ 1000 h 3875"/>
                <a:gd name="T48" fmla="*/ 2000 w 3000"/>
                <a:gd name="T49" fmla="*/ 2250 h 3875"/>
                <a:gd name="T50" fmla="*/ 2000 w 3000"/>
                <a:gd name="T51" fmla="*/ 2750 h 3875"/>
                <a:gd name="T52" fmla="*/ 875 w 3000"/>
                <a:gd name="T53" fmla="*/ 1500 h 3875"/>
                <a:gd name="T54" fmla="*/ 1125 w 3000"/>
                <a:gd name="T55" fmla="*/ 1500 h 3875"/>
                <a:gd name="T56" fmla="*/ 1875 w 3000"/>
                <a:gd name="T57" fmla="*/ 1500 h 3875"/>
                <a:gd name="T58" fmla="*/ 2125 w 3000"/>
                <a:gd name="T59" fmla="*/ 1500 h 3875"/>
                <a:gd name="T60" fmla="*/ 381 w 3000"/>
                <a:gd name="T61" fmla="*/ 1375 h 3875"/>
                <a:gd name="T62" fmla="*/ 381 w 3000"/>
                <a:gd name="T63" fmla="*/ 1875 h 3875"/>
                <a:gd name="T64" fmla="*/ 2624 w 3000"/>
                <a:gd name="T65" fmla="*/ 1375 h 3875"/>
                <a:gd name="T66" fmla="*/ 2624 w 3000"/>
                <a:gd name="T67" fmla="*/ 1875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0" h="3875">
                  <a:moveTo>
                    <a:pt x="1750" y="250"/>
                  </a:moveTo>
                  <a:cubicBezTo>
                    <a:pt x="1750" y="388"/>
                    <a:pt x="1638" y="500"/>
                    <a:pt x="1500" y="500"/>
                  </a:cubicBezTo>
                  <a:cubicBezTo>
                    <a:pt x="1362" y="500"/>
                    <a:pt x="1250" y="388"/>
                    <a:pt x="1250" y="250"/>
                  </a:cubicBezTo>
                  <a:cubicBezTo>
                    <a:pt x="1250" y="112"/>
                    <a:pt x="1362" y="0"/>
                    <a:pt x="1500" y="0"/>
                  </a:cubicBezTo>
                  <a:cubicBezTo>
                    <a:pt x="1638" y="0"/>
                    <a:pt x="1750" y="112"/>
                    <a:pt x="1750" y="250"/>
                  </a:cubicBezTo>
                  <a:close/>
                  <a:moveTo>
                    <a:pt x="2500" y="2074"/>
                  </a:moveTo>
                  <a:cubicBezTo>
                    <a:pt x="2500" y="1176"/>
                    <a:pt x="2500" y="1176"/>
                    <a:pt x="2500" y="1176"/>
                  </a:cubicBezTo>
                  <a:cubicBezTo>
                    <a:pt x="2500" y="1079"/>
                    <a:pt x="2421" y="1000"/>
                    <a:pt x="2324" y="1000"/>
                  </a:cubicBezTo>
                  <a:cubicBezTo>
                    <a:pt x="676" y="1000"/>
                    <a:pt x="676" y="1000"/>
                    <a:pt x="676" y="1000"/>
                  </a:cubicBezTo>
                  <a:cubicBezTo>
                    <a:pt x="579" y="1000"/>
                    <a:pt x="500" y="1079"/>
                    <a:pt x="500" y="1176"/>
                  </a:cubicBezTo>
                  <a:cubicBezTo>
                    <a:pt x="500" y="2074"/>
                    <a:pt x="500" y="2074"/>
                    <a:pt x="500" y="2074"/>
                  </a:cubicBezTo>
                  <a:cubicBezTo>
                    <a:pt x="500" y="2171"/>
                    <a:pt x="579" y="2250"/>
                    <a:pt x="676" y="2250"/>
                  </a:cubicBezTo>
                  <a:cubicBezTo>
                    <a:pt x="2324" y="2250"/>
                    <a:pt x="2324" y="2250"/>
                    <a:pt x="2324" y="2250"/>
                  </a:cubicBezTo>
                  <a:cubicBezTo>
                    <a:pt x="2421" y="2250"/>
                    <a:pt x="2500" y="2171"/>
                    <a:pt x="2500" y="2074"/>
                  </a:cubicBezTo>
                  <a:close/>
                  <a:moveTo>
                    <a:pt x="3000" y="3875"/>
                  </a:moveTo>
                  <a:cubicBezTo>
                    <a:pt x="3000" y="2958"/>
                    <a:pt x="3000" y="2958"/>
                    <a:pt x="3000" y="2958"/>
                  </a:cubicBezTo>
                  <a:cubicBezTo>
                    <a:pt x="3000" y="2843"/>
                    <a:pt x="2907" y="2750"/>
                    <a:pt x="2792" y="2750"/>
                  </a:cubicBezTo>
                  <a:cubicBezTo>
                    <a:pt x="208" y="2750"/>
                    <a:pt x="208" y="2750"/>
                    <a:pt x="208" y="2750"/>
                  </a:cubicBezTo>
                  <a:cubicBezTo>
                    <a:pt x="93" y="2750"/>
                    <a:pt x="0" y="2843"/>
                    <a:pt x="0" y="2958"/>
                  </a:cubicBezTo>
                  <a:cubicBezTo>
                    <a:pt x="0" y="3875"/>
                    <a:pt x="0" y="3875"/>
                    <a:pt x="0" y="3875"/>
                  </a:cubicBezTo>
                  <a:moveTo>
                    <a:pt x="1000" y="2250"/>
                  </a:moveTo>
                  <a:cubicBezTo>
                    <a:pt x="1000" y="2750"/>
                    <a:pt x="1000" y="2750"/>
                    <a:pt x="1000" y="2750"/>
                  </a:cubicBezTo>
                  <a:moveTo>
                    <a:pt x="1500" y="500"/>
                  </a:moveTo>
                  <a:cubicBezTo>
                    <a:pt x="1500" y="1000"/>
                    <a:pt x="1500" y="1000"/>
                    <a:pt x="1500" y="1000"/>
                  </a:cubicBezTo>
                  <a:moveTo>
                    <a:pt x="2000" y="2250"/>
                  </a:moveTo>
                  <a:cubicBezTo>
                    <a:pt x="2000" y="2750"/>
                    <a:pt x="2000" y="2750"/>
                    <a:pt x="2000" y="2750"/>
                  </a:cubicBezTo>
                  <a:moveTo>
                    <a:pt x="875" y="1500"/>
                  </a:moveTo>
                  <a:cubicBezTo>
                    <a:pt x="1125" y="1500"/>
                    <a:pt x="1125" y="1500"/>
                    <a:pt x="1125" y="1500"/>
                  </a:cubicBezTo>
                  <a:moveTo>
                    <a:pt x="1875" y="1500"/>
                  </a:moveTo>
                  <a:cubicBezTo>
                    <a:pt x="2125" y="1500"/>
                    <a:pt x="2125" y="1500"/>
                    <a:pt x="2125" y="1500"/>
                  </a:cubicBezTo>
                  <a:moveTo>
                    <a:pt x="381" y="1375"/>
                  </a:moveTo>
                  <a:cubicBezTo>
                    <a:pt x="381" y="1875"/>
                    <a:pt x="381" y="1875"/>
                    <a:pt x="381" y="1875"/>
                  </a:cubicBezTo>
                  <a:moveTo>
                    <a:pt x="2624" y="1375"/>
                  </a:moveTo>
                  <a:cubicBezTo>
                    <a:pt x="2624" y="1875"/>
                    <a:pt x="2624" y="1875"/>
                    <a:pt x="2624" y="1875"/>
                  </a:cubicBezTo>
                </a:path>
              </a:pathLst>
            </a:custGeom>
            <a:noFill/>
            <a:ln w="19050" cap="sq">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52" name="TextBox 10">
              <a:extLst>
                <a:ext uri="{FF2B5EF4-FFF2-40B4-BE49-F238E27FC236}">
                  <a16:creationId xmlns:a16="http://schemas.microsoft.com/office/drawing/2014/main" id="{8A3E27A3-48A8-C242-8128-D5693D3130B9}"/>
                </a:ext>
              </a:extLst>
            </p:cNvPr>
            <p:cNvSpPr txBox="1"/>
            <p:nvPr/>
          </p:nvSpPr>
          <p:spPr>
            <a:xfrm>
              <a:off x="2229866" y="6065331"/>
              <a:ext cx="3332427" cy="592839"/>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27"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a:ln>
                    <a:noFill/>
                  </a:ln>
                  <a:gradFill>
                    <a:gsLst>
                      <a:gs pos="83000">
                        <a:srgbClr val="FFFFFF"/>
                      </a:gs>
                      <a:gs pos="100000">
                        <a:srgbClr val="FFFFFF"/>
                      </a:gs>
                    </a:gsLst>
                    <a:lin ang="5400000" scaled="1"/>
                  </a:gradFill>
                  <a:effectLst/>
                  <a:uLnTx/>
                  <a:uFillTx/>
                  <a:latin typeface="Segoe UI Semibold"/>
                  <a:ea typeface="+mn-ea"/>
                  <a:cs typeface="Segoe UI" pitchFamily="34" charset="0"/>
                </a:rPr>
                <a:t>Membership service for Microsoft 365 teamwork apps</a:t>
              </a:r>
            </a:p>
          </p:txBody>
        </p:sp>
        <p:sp>
          <p:nvSpPr>
            <p:cNvPr id="153" name="TextBox 10">
              <a:extLst>
                <a:ext uri="{FF2B5EF4-FFF2-40B4-BE49-F238E27FC236}">
                  <a16:creationId xmlns:a16="http://schemas.microsoft.com/office/drawing/2014/main" id="{DACB0108-6465-7E43-B2B4-A3CAA47AF9B1}"/>
                </a:ext>
              </a:extLst>
            </p:cNvPr>
            <p:cNvSpPr txBox="1"/>
            <p:nvPr/>
          </p:nvSpPr>
          <p:spPr>
            <a:xfrm>
              <a:off x="6288519" y="6066285"/>
              <a:ext cx="2380089" cy="590931"/>
            </a:xfrm>
            <a:prstGeom prst="rect">
              <a:avLst/>
            </a:prstGeom>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27"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a:ln>
                    <a:noFill/>
                  </a:ln>
                  <a:solidFill>
                    <a:srgbClr val="E6E6E6"/>
                  </a:solidFill>
                  <a:effectLst/>
                  <a:uLnTx/>
                  <a:uFillTx/>
                  <a:latin typeface="Segoe UI Semibold"/>
                  <a:ea typeface="+mn-ea"/>
                  <a:cs typeface="Segoe UI" pitchFamily="34" charset="0"/>
                </a:rPr>
                <a:t>Centrally managed and governed</a:t>
              </a:r>
            </a:p>
          </p:txBody>
        </p:sp>
        <p:sp>
          <p:nvSpPr>
            <p:cNvPr id="154" name="TextBox 10">
              <a:extLst>
                <a:ext uri="{FF2B5EF4-FFF2-40B4-BE49-F238E27FC236}">
                  <a16:creationId xmlns:a16="http://schemas.microsoft.com/office/drawing/2014/main" id="{1826EAA8-FDA9-C84C-B6B6-9F9BCE6C078B}"/>
                </a:ext>
              </a:extLst>
            </p:cNvPr>
            <p:cNvSpPr txBox="1"/>
            <p:nvPr/>
          </p:nvSpPr>
          <p:spPr>
            <a:xfrm>
              <a:off x="9404291" y="6189995"/>
              <a:ext cx="1279326" cy="343512"/>
            </a:xfrm>
            <a:prstGeom prst="rect">
              <a:avLst/>
            </a:prstGeom>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927" rtl="0" eaLnBrk="1" fontAlgn="base" latinLnBrk="0" hangingPunct="1">
                <a:lnSpc>
                  <a:spcPct val="90000"/>
                </a:lnSpc>
                <a:spcBef>
                  <a:spcPct val="0"/>
                </a:spcBef>
                <a:spcAft>
                  <a:spcPct val="0"/>
                </a:spcAft>
                <a:buClrTx/>
                <a:buSzTx/>
                <a:buFontTx/>
                <a:buNone/>
                <a:tabLst/>
                <a:defRPr/>
              </a:pPr>
              <a:r>
                <a:rPr kumimoji="0" lang="en-US" sz="1765" b="0" i="0" u="none" strike="noStrike" kern="1200" cap="none" spc="0" normalizeH="0" baseline="0" noProof="0">
                  <a:ln>
                    <a:noFill/>
                  </a:ln>
                  <a:solidFill>
                    <a:srgbClr val="E6E6E6"/>
                  </a:solidFill>
                  <a:effectLst/>
                  <a:uLnTx/>
                  <a:uFillTx/>
                  <a:latin typeface="Segoe UI Semibold"/>
                  <a:ea typeface="+mn-ea"/>
                  <a:cs typeface="Segoe UI" pitchFamily="34" charset="0"/>
                </a:rPr>
                <a:t>Extensible</a:t>
              </a:r>
            </a:p>
          </p:txBody>
        </p:sp>
      </p:grpSp>
      <p:pic>
        <p:nvPicPr>
          <p:cNvPr id="14" name="Picture 13" descr="Outlook logo">
            <a:extLst>
              <a:ext uri="{FF2B5EF4-FFF2-40B4-BE49-F238E27FC236}">
                <a16:creationId xmlns:a16="http://schemas.microsoft.com/office/drawing/2014/main" id="{5388CCF6-C58D-4F06-B6BE-309AA06C0D81}"/>
              </a:ext>
            </a:extLst>
          </p:cNvPr>
          <p:cNvPicPr>
            <a:picLocks noChangeAspect="1"/>
          </p:cNvPicPr>
          <p:nvPr/>
        </p:nvPicPr>
        <p:blipFill>
          <a:blip r:embed="rId3"/>
          <a:stretch>
            <a:fillRect/>
          </a:stretch>
        </p:blipFill>
        <p:spPr>
          <a:xfrm>
            <a:off x="1395414" y="1431803"/>
            <a:ext cx="1120775" cy="1120775"/>
          </a:xfrm>
          <a:prstGeom prst="rect">
            <a:avLst/>
          </a:prstGeom>
        </p:spPr>
      </p:pic>
      <p:pic>
        <p:nvPicPr>
          <p:cNvPr id="17" name="Graphic 16" descr="SharePoint logo">
            <a:extLst>
              <a:ext uri="{FF2B5EF4-FFF2-40B4-BE49-F238E27FC236}">
                <a16:creationId xmlns:a16="http://schemas.microsoft.com/office/drawing/2014/main" id="{964C7D97-61C1-4339-85AC-DF443842860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20711" y="1502452"/>
            <a:ext cx="991506" cy="983573"/>
          </a:xfrm>
          <a:prstGeom prst="rect">
            <a:avLst/>
          </a:prstGeom>
          <a:effectLst>
            <a:outerShdw blurRad="50800" dist="38100" dir="2700000" algn="tl" rotWithShape="0">
              <a:prstClr val="black">
                <a:alpha val="15000"/>
              </a:prstClr>
            </a:outerShdw>
          </a:effectLst>
        </p:spPr>
      </p:pic>
      <p:pic>
        <p:nvPicPr>
          <p:cNvPr id="19" name="Graphic 18" descr="Teams logo">
            <a:extLst>
              <a:ext uri="{FF2B5EF4-FFF2-40B4-BE49-F238E27FC236}">
                <a16:creationId xmlns:a16="http://schemas.microsoft.com/office/drawing/2014/main" id="{513CA3A3-D846-4FBC-9921-56FE0A442B9E}"/>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43338" y="1506121"/>
            <a:ext cx="988902" cy="972288"/>
          </a:xfrm>
          <a:prstGeom prst="rect">
            <a:avLst/>
          </a:prstGeom>
        </p:spPr>
      </p:pic>
      <p:pic>
        <p:nvPicPr>
          <p:cNvPr id="21" name="Picture 20" descr="Yammer logo">
            <a:extLst>
              <a:ext uri="{FF2B5EF4-FFF2-40B4-BE49-F238E27FC236}">
                <a16:creationId xmlns:a16="http://schemas.microsoft.com/office/drawing/2014/main" id="{ECE69ECD-63A0-4F6B-9C25-EA2C40AB6349}"/>
              </a:ext>
            </a:extLst>
          </p:cNvPr>
          <p:cNvPicPr>
            <a:picLocks noChangeAspect="1"/>
          </p:cNvPicPr>
          <p:nvPr/>
        </p:nvPicPr>
        <p:blipFill>
          <a:blip r:embed="rId8"/>
          <a:stretch>
            <a:fillRect/>
          </a:stretch>
        </p:blipFill>
        <p:spPr>
          <a:xfrm>
            <a:off x="6916740" y="1338422"/>
            <a:ext cx="1120775" cy="1152052"/>
          </a:xfrm>
          <a:prstGeom prst="rect">
            <a:avLst/>
          </a:prstGeom>
        </p:spPr>
      </p:pic>
    </p:spTree>
    <p:extLst>
      <p:ext uri="{BB962C8B-B14F-4D97-AF65-F5344CB8AC3E}">
        <p14:creationId xmlns:p14="http://schemas.microsoft.com/office/powerpoint/2010/main" val="4274835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B1DA231-C514-7646-ABF2-AC7B340A6860}"/>
              </a:ext>
            </a:extLst>
          </p:cNvPr>
          <p:cNvSpPr>
            <a:spLocks noGrp="1"/>
          </p:cNvSpPr>
          <p:nvPr>
            <p:ph type="title"/>
          </p:nvPr>
        </p:nvSpPr>
        <p:spPr>
          <a:xfrm>
            <a:off x="416813" y="215806"/>
            <a:ext cx="11018520" cy="553998"/>
          </a:xfrm>
        </p:spPr>
        <p:txBody>
          <a:bodyPr/>
          <a:lstStyle/>
          <a:p>
            <a:r>
              <a:rPr lang="en-US">
                <a:solidFill>
                  <a:srgbClr val="243A5E"/>
                </a:solidFill>
              </a:rPr>
              <a:t>Roles and their needs</a:t>
            </a:r>
          </a:p>
        </p:txBody>
      </p:sp>
      <p:sp>
        <p:nvSpPr>
          <p:cNvPr id="48" name="Rectangle 47">
            <a:extLst>
              <a:ext uri="{FF2B5EF4-FFF2-40B4-BE49-F238E27FC236}">
                <a16:creationId xmlns:a16="http://schemas.microsoft.com/office/drawing/2014/main" id="{E0DBB1CF-528A-8E41-9222-DAF13C951C63}"/>
              </a:ext>
            </a:extLst>
          </p:cNvPr>
          <p:cNvSpPr/>
          <p:nvPr/>
        </p:nvSpPr>
        <p:spPr>
          <a:xfrm>
            <a:off x="6897330" y="740068"/>
            <a:ext cx="4128810" cy="1184940"/>
          </a:xfrm>
          <a:prstGeom prst="rect">
            <a:avLst/>
          </a:prstGeom>
        </p:spPr>
        <p:txBody>
          <a:bodyPr wrap="square" lIns="182880" rIns="182880" anchor="ctr" anchorCtr="0">
            <a:noAutofit/>
          </a:bodyPr>
          <a:lstStyle/>
          <a:p>
            <a:pPr marL="91440" marR="0" lvl="0" indent="0" algn="l" defTabSz="932688"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gradFill>
                  <a:gsLst>
                    <a:gs pos="68100">
                      <a:srgbClr val="D83B01"/>
                    </a:gs>
                    <a:gs pos="100000">
                      <a:srgbClr val="D83B01"/>
                    </a:gs>
                  </a:gsLst>
                  <a:lin ang="5400000" scaled="1"/>
                </a:gradFill>
                <a:effectLst/>
                <a:uLnTx/>
                <a:uFillTx/>
                <a:latin typeface="Segoe UI Semibold"/>
                <a:ea typeface="+mn-ea"/>
                <a:cs typeface="Segoe UI Light"/>
              </a:rPr>
              <a:t>Business</a:t>
            </a:r>
            <a:endParaRPr kumimoji="0" lang="en-US" sz="1800" b="0" i="0" u="none" strike="noStrike" kern="1200" cap="none" spc="0" normalizeH="0" baseline="0" noProof="0">
              <a:ln>
                <a:noFill/>
              </a:ln>
              <a:gradFill>
                <a:gsLst>
                  <a:gs pos="68100">
                    <a:srgbClr val="D83B01"/>
                  </a:gs>
                  <a:gs pos="100000">
                    <a:srgbClr val="D83B01"/>
                  </a:gs>
                </a:gsLst>
                <a:lin ang="5400000" scaled="1"/>
              </a:gradFill>
              <a:effectLst/>
              <a:uLnTx/>
              <a:uFillTx/>
              <a:latin typeface="Segoe UI Semibold"/>
              <a:ea typeface="+mn-ea"/>
              <a:cs typeface="+mn-cs"/>
            </a:endParaRPr>
          </a:p>
          <a:p>
            <a:pPr marL="9144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Accomplish business goals as simply as possible—if it’s too hard, find an easier way</a:t>
            </a:r>
          </a:p>
          <a:p>
            <a:pPr marL="9144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Limit business disruption</a:t>
            </a:r>
          </a:p>
        </p:txBody>
      </p:sp>
      <p:sp>
        <p:nvSpPr>
          <p:cNvPr id="9" name="Freeform: Shape 8">
            <a:extLst>
              <a:ext uri="{FF2B5EF4-FFF2-40B4-BE49-F238E27FC236}">
                <a16:creationId xmlns:a16="http://schemas.microsoft.com/office/drawing/2014/main" id="{DFD62839-460B-40B3-84D5-829F96C34172}"/>
              </a:ext>
              <a:ext uri="{C183D7F6-B498-43B3-948B-1728B52AA6E4}">
                <adec:decorative xmlns:adec="http://schemas.microsoft.com/office/drawing/2017/decorative" val="1"/>
              </a:ext>
            </a:extLst>
          </p:cNvPr>
          <p:cNvSpPr/>
          <p:nvPr/>
        </p:nvSpPr>
        <p:spPr>
          <a:xfrm rot="16200000">
            <a:off x="5853891" y="2567092"/>
            <a:ext cx="484217" cy="35492"/>
          </a:xfrm>
          <a:custGeom>
            <a:avLst/>
            <a:gdLst>
              <a:gd name="connsiteX0" fmla="*/ 0 w 484217"/>
              <a:gd name="connsiteY0" fmla="*/ 17746 h 35492"/>
              <a:gd name="connsiteX1" fmla="*/ 484217 w 484217"/>
              <a:gd name="connsiteY1" fmla="*/ 17746 h 35492"/>
            </a:gdLst>
            <a:ahLst/>
            <a:cxnLst>
              <a:cxn ang="0">
                <a:pos x="connsiteX0" y="connsiteY0"/>
              </a:cxn>
              <a:cxn ang="0">
                <a:pos x="connsiteX1" y="connsiteY1"/>
              </a:cxn>
            </a:cxnLst>
            <a:rect l="l" t="t" r="r" b="b"/>
            <a:pathLst>
              <a:path w="484217" h="35492">
                <a:moveTo>
                  <a:pt x="0" y="17746"/>
                </a:moveTo>
                <a:lnTo>
                  <a:pt x="484217" y="17746"/>
                </a:lnTo>
              </a:path>
            </a:pathLst>
          </a:custGeom>
          <a:noFill/>
          <a:ln w="34925" cap="rnd">
            <a:solidFill>
              <a:schemeClr val="bg2">
                <a:lumMod val="75000"/>
              </a:schemeClr>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2703" tIns="5641" rIns="242703" bIns="564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11" name="Freeform: Shape 10">
            <a:extLst>
              <a:ext uri="{FF2B5EF4-FFF2-40B4-BE49-F238E27FC236}">
                <a16:creationId xmlns:a16="http://schemas.microsoft.com/office/drawing/2014/main" id="{650356F4-D31C-40C6-AB69-21770CE1728B}"/>
              </a:ext>
              <a:ext uri="{C183D7F6-B498-43B3-948B-1728B52AA6E4}">
                <adec:decorative xmlns:adec="http://schemas.microsoft.com/office/drawing/2017/decorative" val="1"/>
              </a:ext>
            </a:extLst>
          </p:cNvPr>
          <p:cNvSpPr/>
          <p:nvPr/>
        </p:nvSpPr>
        <p:spPr>
          <a:xfrm rot="20520000">
            <a:off x="6846261" y="3288092"/>
            <a:ext cx="484217" cy="35492"/>
          </a:xfrm>
          <a:custGeom>
            <a:avLst/>
            <a:gdLst>
              <a:gd name="connsiteX0" fmla="*/ 0 w 484217"/>
              <a:gd name="connsiteY0" fmla="*/ 17746 h 35492"/>
              <a:gd name="connsiteX1" fmla="*/ 484217 w 484217"/>
              <a:gd name="connsiteY1" fmla="*/ 17746 h 35492"/>
            </a:gdLst>
            <a:ahLst/>
            <a:cxnLst>
              <a:cxn ang="0">
                <a:pos x="connsiteX0" y="connsiteY0"/>
              </a:cxn>
              <a:cxn ang="0">
                <a:pos x="connsiteX1" y="connsiteY1"/>
              </a:cxn>
            </a:cxnLst>
            <a:rect l="l" t="t" r="r" b="b"/>
            <a:pathLst>
              <a:path w="484217" h="35492">
                <a:moveTo>
                  <a:pt x="0" y="17746"/>
                </a:moveTo>
                <a:lnTo>
                  <a:pt x="484217" y="17746"/>
                </a:lnTo>
              </a:path>
            </a:pathLst>
          </a:custGeom>
          <a:noFill/>
          <a:ln w="34925" cap="rnd">
            <a:solidFill>
              <a:schemeClr val="bg2">
                <a:lumMod val="75000"/>
              </a:schemeClr>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2703" tIns="5640" rIns="242703" bIns="5641"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19" name="Freeform: Shape 18">
            <a:extLst>
              <a:ext uri="{FF2B5EF4-FFF2-40B4-BE49-F238E27FC236}">
                <a16:creationId xmlns:a16="http://schemas.microsoft.com/office/drawing/2014/main" id="{905831DA-9E09-43E5-BE69-44E878644C9D}"/>
              </a:ext>
              <a:ext uri="{C183D7F6-B498-43B3-948B-1728B52AA6E4}">
                <adec:decorative xmlns:adec="http://schemas.microsoft.com/office/drawing/2017/decorative" val="1"/>
              </a:ext>
            </a:extLst>
          </p:cNvPr>
          <p:cNvSpPr/>
          <p:nvPr/>
        </p:nvSpPr>
        <p:spPr>
          <a:xfrm rot="3240000">
            <a:off x="6467209" y="4454693"/>
            <a:ext cx="484217" cy="35492"/>
          </a:xfrm>
          <a:custGeom>
            <a:avLst/>
            <a:gdLst>
              <a:gd name="connsiteX0" fmla="*/ 0 w 484217"/>
              <a:gd name="connsiteY0" fmla="*/ 17746 h 35492"/>
              <a:gd name="connsiteX1" fmla="*/ 484217 w 484217"/>
              <a:gd name="connsiteY1" fmla="*/ 17746 h 35492"/>
            </a:gdLst>
            <a:ahLst/>
            <a:cxnLst>
              <a:cxn ang="0">
                <a:pos x="connsiteX0" y="connsiteY0"/>
              </a:cxn>
              <a:cxn ang="0">
                <a:pos x="connsiteX1" y="connsiteY1"/>
              </a:cxn>
            </a:cxnLst>
            <a:rect l="l" t="t" r="r" b="b"/>
            <a:pathLst>
              <a:path w="484217" h="35492">
                <a:moveTo>
                  <a:pt x="0" y="17746"/>
                </a:moveTo>
                <a:lnTo>
                  <a:pt x="484217" y="17746"/>
                </a:lnTo>
              </a:path>
            </a:pathLst>
          </a:custGeom>
          <a:noFill/>
          <a:ln w="34925" cap="rnd">
            <a:solidFill>
              <a:schemeClr val="bg2">
                <a:lumMod val="75000"/>
              </a:schemeClr>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2702" tIns="5639" rIns="242704" bIns="564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21" name="Freeform: Shape 20">
            <a:extLst>
              <a:ext uri="{FF2B5EF4-FFF2-40B4-BE49-F238E27FC236}">
                <a16:creationId xmlns:a16="http://schemas.microsoft.com/office/drawing/2014/main" id="{CC487ED9-5B0C-4E68-BF19-49E2CF4E1794}"/>
              </a:ext>
              <a:ext uri="{C183D7F6-B498-43B3-948B-1728B52AA6E4}">
                <adec:decorative xmlns:adec="http://schemas.microsoft.com/office/drawing/2017/decorative" val="1"/>
              </a:ext>
            </a:extLst>
          </p:cNvPr>
          <p:cNvSpPr/>
          <p:nvPr/>
        </p:nvSpPr>
        <p:spPr>
          <a:xfrm rot="18360000">
            <a:off x="5240572" y="4454692"/>
            <a:ext cx="484218" cy="35493"/>
          </a:xfrm>
          <a:custGeom>
            <a:avLst/>
            <a:gdLst>
              <a:gd name="connsiteX0" fmla="*/ 0 w 484217"/>
              <a:gd name="connsiteY0" fmla="*/ 17746 h 35492"/>
              <a:gd name="connsiteX1" fmla="*/ 484217 w 484217"/>
              <a:gd name="connsiteY1" fmla="*/ 17746 h 35492"/>
            </a:gdLst>
            <a:ahLst/>
            <a:cxnLst>
              <a:cxn ang="0">
                <a:pos x="connsiteX0" y="connsiteY0"/>
              </a:cxn>
              <a:cxn ang="0">
                <a:pos x="connsiteX1" y="connsiteY1"/>
              </a:cxn>
            </a:cxnLst>
            <a:rect l="l" t="t" r="r" b="b"/>
            <a:pathLst>
              <a:path w="484217" h="35492">
                <a:moveTo>
                  <a:pt x="484217" y="17746"/>
                </a:moveTo>
                <a:lnTo>
                  <a:pt x="0" y="17746"/>
                </a:lnTo>
              </a:path>
            </a:pathLst>
          </a:custGeom>
          <a:noFill/>
          <a:ln w="34925" cap="rnd">
            <a:solidFill>
              <a:schemeClr val="bg2">
                <a:lumMod val="75000"/>
              </a:schemeClr>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2703" tIns="5640" rIns="242704" bIns="564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51E4CF71-5A40-4727-A93F-98CF4B7CB28E}"/>
              </a:ext>
              <a:ext uri="{C183D7F6-B498-43B3-948B-1728B52AA6E4}">
                <adec:decorative xmlns:adec="http://schemas.microsoft.com/office/drawing/2017/decorative" val="1"/>
              </a:ext>
            </a:extLst>
          </p:cNvPr>
          <p:cNvSpPr/>
          <p:nvPr/>
        </p:nvSpPr>
        <p:spPr>
          <a:xfrm rot="1080000">
            <a:off x="4861520" y="3288091"/>
            <a:ext cx="484218" cy="35493"/>
          </a:xfrm>
          <a:custGeom>
            <a:avLst/>
            <a:gdLst>
              <a:gd name="connsiteX0" fmla="*/ 0 w 484217"/>
              <a:gd name="connsiteY0" fmla="*/ 17746 h 35492"/>
              <a:gd name="connsiteX1" fmla="*/ 484217 w 484217"/>
              <a:gd name="connsiteY1" fmla="*/ 17746 h 35492"/>
            </a:gdLst>
            <a:ahLst/>
            <a:cxnLst>
              <a:cxn ang="0">
                <a:pos x="connsiteX0" y="connsiteY0"/>
              </a:cxn>
              <a:cxn ang="0">
                <a:pos x="connsiteX1" y="connsiteY1"/>
              </a:cxn>
            </a:cxnLst>
            <a:rect l="l" t="t" r="r" b="b"/>
            <a:pathLst>
              <a:path w="484217" h="35492">
                <a:moveTo>
                  <a:pt x="484217" y="17746"/>
                </a:moveTo>
                <a:lnTo>
                  <a:pt x="0" y="17746"/>
                </a:lnTo>
              </a:path>
            </a:pathLst>
          </a:custGeom>
          <a:noFill/>
          <a:ln w="34925" cap="rnd">
            <a:solidFill>
              <a:schemeClr val="bg2">
                <a:lumMod val="75000"/>
              </a:schemeClr>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2704" tIns="5640" rIns="242703" bIns="5642"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srgbClr val="000000">
                  <a:hueOff val="0"/>
                  <a:satOff val="0"/>
                  <a:lumOff val="0"/>
                  <a:alphaOff val="0"/>
                </a:srgbClr>
              </a:solidFill>
              <a:effectLst/>
              <a:uLnTx/>
              <a:uFillTx/>
              <a:latin typeface="Segoe UI"/>
              <a:ea typeface="+mn-ea"/>
              <a:cs typeface="+mn-cs"/>
            </a:endParaRPr>
          </a:p>
        </p:txBody>
      </p:sp>
      <p:grpSp>
        <p:nvGrpSpPr>
          <p:cNvPr id="2" name="Group 1" descr="Icons meant to show different roles as they relate to IT: Business, Employee, Security officer, IT admin, Legal">
            <a:extLst>
              <a:ext uri="{FF2B5EF4-FFF2-40B4-BE49-F238E27FC236}">
                <a16:creationId xmlns:a16="http://schemas.microsoft.com/office/drawing/2014/main" id="{3C37A3EC-6C5B-41E4-B37D-0D65CB0B6BFD}"/>
              </a:ext>
            </a:extLst>
          </p:cNvPr>
          <p:cNvGrpSpPr/>
          <p:nvPr/>
        </p:nvGrpSpPr>
        <p:grpSpPr>
          <a:xfrm>
            <a:off x="3309928" y="740068"/>
            <a:ext cx="5572142" cy="5377862"/>
            <a:chOff x="3309928" y="740068"/>
            <a:chExt cx="5572142" cy="5377862"/>
          </a:xfrm>
        </p:grpSpPr>
        <p:sp>
          <p:nvSpPr>
            <p:cNvPr id="7" name="Freeform: Shape 6">
              <a:extLst>
                <a:ext uri="{FF2B5EF4-FFF2-40B4-BE49-F238E27FC236}">
                  <a16:creationId xmlns:a16="http://schemas.microsoft.com/office/drawing/2014/main" id="{78B1DB93-AD01-4F2B-AE07-1D1D88F5A733}"/>
                </a:ext>
              </a:extLst>
            </p:cNvPr>
            <p:cNvSpPr/>
            <p:nvPr/>
          </p:nvSpPr>
          <p:spPr>
            <a:xfrm>
              <a:off x="5294669" y="2826947"/>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solidFill>
              <a:schemeClr val="bg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564" tIns="257564" rIns="257564" bIns="257564"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r>
                <a:rPr kumimoji="0" lang="en-US" sz="36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Semibold"/>
                  <a:ea typeface="+mn-ea"/>
                  <a:cs typeface="+mn-cs"/>
                </a:rPr>
                <a:t>IT</a:t>
              </a:r>
            </a:p>
          </p:txBody>
        </p:sp>
        <p:sp>
          <p:nvSpPr>
            <p:cNvPr id="10" name="Freeform: Shape 9">
              <a:extLst>
                <a:ext uri="{FF2B5EF4-FFF2-40B4-BE49-F238E27FC236}">
                  <a16:creationId xmlns:a16="http://schemas.microsoft.com/office/drawing/2014/main" id="{CE3A5711-5011-4CF7-AF16-809D94295830}"/>
                </a:ext>
                <a:ext uri="{C183D7F6-B498-43B3-948B-1728B52AA6E4}">
                  <adec:decorative xmlns:adec="http://schemas.microsoft.com/office/drawing/2017/decorative" val="1"/>
                </a:ext>
              </a:extLst>
            </p:cNvPr>
            <p:cNvSpPr/>
            <p:nvPr/>
          </p:nvSpPr>
          <p:spPr>
            <a:xfrm>
              <a:off x="5294669" y="740068"/>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564" tIns="257564" rIns="257564" bIns="257564"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eform: Shape 11">
              <a:extLst>
                <a:ext uri="{FF2B5EF4-FFF2-40B4-BE49-F238E27FC236}">
                  <a16:creationId xmlns:a16="http://schemas.microsoft.com/office/drawing/2014/main" id="{8966FC17-1192-446F-B849-F249E6B3D358}"/>
                </a:ext>
                <a:ext uri="{C183D7F6-B498-43B3-948B-1728B52AA6E4}">
                  <adec:decorative xmlns:adec="http://schemas.microsoft.com/office/drawing/2017/decorative" val="1"/>
                </a:ext>
              </a:extLst>
            </p:cNvPr>
            <p:cNvSpPr/>
            <p:nvPr/>
          </p:nvSpPr>
          <p:spPr>
            <a:xfrm>
              <a:off x="7279409" y="2182066"/>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979" tIns="275979" rIns="275979" bIns="275979"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en-US" sz="65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Shape 19">
              <a:extLst>
                <a:ext uri="{FF2B5EF4-FFF2-40B4-BE49-F238E27FC236}">
                  <a16:creationId xmlns:a16="http://schemas.microsoft.com/office/drawing/2014/main" id="{D204E472-D66B-432E-AFAD-BB1EEC410DEB}"/>
                </a:ext>
                <a:ext uri="{C183D7F6-B498-43B3-948B-1728B52AA6E4}">
                  <adec:decorative xmlns:adec="http://schemas.microsoft.com/office/drawing/2017/decorative" val="1"/>
                </a:ext>
              </a:extLst>
            </p:cNvPr>
            <p:cNvSpPr/>
            <p:nvPr/>
          </p:nvSpPr>
          <p:spPr>
            <a:xfrm>
              <a:off x="6521306" y="4515269"/>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564" tIns="257564" rIns="257564" bIns="257564"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4C13AC13-E9B4-4B61-837D-8AE341D82692}"/>
                </a:ext>
                <a:ext uri="{C183D7F6-B498-43B3-948B-1728B52AA6E4}">
                  <adec:decorative xmlns:adec="http://schemas.microsoft.com/office/drawing/2017/decorative" val="1"/>
                </a:ext>
              </a:extLst>
            </p:cNvPr>
            <p:cNvSpPr/>
            <p:nvPr/>
          </p:nvSpPr>
          <p:spPr>
            <a:xfrm>
              <a:off x="4068031" y="4515269"/>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564" tIns="257564" rIns="257564" bIns="257564"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4BAF5A0D-4EEF-4AE5-B46A-6AB136ACCFE1}"/>
                </a:ext>
                <a:ext uri="{C183D7F6-B498-43B3-948B-1728B52AA6E4}">
                  <adec:decorative xmlns:adec="http://schemas.microsoft.com/office/drawing/2017/decorative" val="1"/>
                </a:ext>
              </a:extLst>
            </p:cNvPr>
            <p:cNvSpPr/>
            <p:nvPr/>
          </p:nvSpPr>
          <p:spPr>
            <a:xfrm>
              <a:off x="3309928" y="2182066"/>
              <a:ext cx="1602661" cy="1602661"/>
            </a:xfrm>
            <a:custGeom>
              <a:avLst/>
              <a:gdLst>
                <a:gd name="connsiteX0" fmla="*/ 0 w 1602661"/>
                <a:gd name="connsiteY0" fmla="*/ 801331 h 1602661"/>
                <a:gd name="connsiteX1" fmla="*/ 801331 w 1602661"/>
                <a:gd name="connsiteY1" fmla="*/ 0 h 1602661"/>
                <a:gd name="connsiteX2" fmla="*/ 1602662 w 1602661"/>
                <a:gd name="connsiteY2" fmla="*/ 801331 h 1602661"/>
                <a:gd name="connsiteX3" fmla="*/ 801331 w 1602661"/>
                <a:gd name="connsiteY3" fmla="*/ 1602662 h 1602661"/>
                <a:gd name="connsiteX4" fmla="*/ 0 w 1602661"/>
                <a:gd name="connsiteY4" fmla="*/ 801331 h 16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661" h="1602661">
                  <a:moveTo>
                    <a:pt x="0" y="801331"/>
                  </a:moveTo>
                  <a:cubicBezTo>
                    <a:pt x="0" y="358768"/>
                    <a:pt x="358768" y="0"/>
                    <a:pt x="801331" y="0"/>
                  </a:cubicBezTo>
                  <a:cubicBezTo>
                    <a:pt x="1243894" y="0"/>
                    <a:pt x="1602662" y="358768"/>
                    <a:pt x="1602662" y="801331"/>
                  </a:cubicBezTo>
                  <a:cubicBezTo>
                    <a:pt x="1602662" y="1243894"/>
                    <a:pt x="1243894" y="1602662"/>
                    <a:pt x="801331" y="1602662"/>
                  </a:cubicBezTo>
                  <a:cubicBezTo>
                    <a:pt x="358768" y="1602662"/>
                    <a:pt x="0" y="1243894"/>
                    <a:pt x="0" y="801331"/>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564" tIns="257564" rIns="257564" bIns="257564" numCol="1" spcCol="1270" anchor="ctr" anchorCtr="0">
              <a:noAutofit/>
            </a:bodyPr>
            <a:lstStyle/>
            <a:p>
              <a:pPr marL="0" marR="0" lvl="0" indent="0" algn="ctr" defTabSz="1600200" rtl="0" eaLnBrk="1" fontAlgn="auto" latinLnBrk="0" hangingPunct="1">
                <a:lnSpc>
                  <a:spcPct val="90000"/>
                </a:lnSpc>
                <a:spcBef>
                  <a:spcPct val="0"/>
                </a:spcBef>
                <a:spcAft>
                  <a:spcPct val="3500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29" name="Group 28">
            <a:extLst>
              <a:ext uri="{FF2B5EF4-FFF2-40B4-BE49-F238E27FC236}">
                <a16:creationId xmlns:a16="http://schemas.microsoft.com/office/drawing/2014/main" id="{E1A27098-78A8-4CD2-A1EC-F04920F430E2}"/>
              </a:ext>
              <a:ext uri="{C183D7F6-B498-43B3-948B-1728B52AA6E4}">
                <adec:decorative xmlns:adec="http://schemas.microsoft.com/office/drawing/2017/decorative" val="1"/>
              </a:ext>
            </a:extLst>
          </p:cNvPr>
          <p:cNvGrpSpPr/>
          <p:nvPr/>
        </p:nvGrpSpPr>
        <p:grpSpPr>
          <a:xfrm>
            <a:off x="5606212" y="1191675"/>
            <a:ext cx="979574" cy="699446"/>
            <a:chOff x="5573077" y="1168016"/>
            <a:chExt cx="1045844" cy="746765"/>
          </a:xfrm>
        </p:grpSpPr>
        <p:sp>
          <p:nvSpPr>
            <p:cNvPr id="14" name="EMI_E731" title="Icon of a tall rectangular building">
              <a:extLst>
                <a:ext uri="{FF2B5EF4-FFF2-40B4-BE49-F238E27FC236}">
                  <a16:creationId xmlns:a16="http://schemas.microsoft.com/office/drawing/2014/main" id="{8E8FF86A-188D-4C4F-98B7-6CBE4248A349}"/>
                </a:ext>
              </a:extLst>
            </p:cNvPr>
            <p:cNvSpPr>
              <a:spLocks noChangeAspect="1" noEditPoints="1"/>
            </p:cNvSpPr>
            <p:nvPr/>
          </p:nvSpPr>
          <p:spPr bwMode="auto">
            <a:xfrm>
              <a:off x="5573077" y="1168016"/>
              <a:ext cx="459645" cy="746765"/>
            </a:xfrm>
            <a:custGeom>
              <a:avLst/>
              <a:gdLst>
                <a:gd name="T0" fmla="*/ 0 w 2523"/>
                <a:gd name="T1" fmla="*/ 0 h 4099"/>
                <a:gd name="T2" fmla="*/ 2523 w 2523"/>
                <a:gd name="T3" fmla="*/ 0 h 4099"/>
                <a:gd name="T4" fmla="*/ 2523 w 2523"/>
                <a:gd name="T5" fmla="*/ 4099 h 4099"/>
                <a:gd name="T6" fmla="*/ 1578 w 2523"/>
                <a:gd name="T7" fmla="*/ 4099 h 4099"/>
                <a:gd name="T8" fmla="*/ 1578 w 2523"/>
                <a:gd name="T9" fmla="*/ 2838 h 4099"/>
                <a:gd name="T10" fmla="*/ 947 w 2523"/>
                <a:gd name="T11" fmla="*/ 2838 h 4099"/>
                <a:gd name="T12" fmla="*/ 947 w 2523"/>
                <a:gd name="T13" fmla="*/ 4099 h 4099"/>
                <a:gd name="T14" fmla="*/ 0 w 2523"/>
                <a:gd name="T15" fmla="*/ 4099 h 4099"/>
                <a:gd name="T16" fmla="*/ 0 w 2523"/>
                <a:gd name="T17" fmla="*/ 0 h 4099"/>
                <a:gd name="T18" fmla="*/ 631 w 2523"/>
                <a:gd name="T19" fmla="*/ 473 h 4099"/>
                <a:gd name="T20" fmla="*/ 631 w 2523"/>
                <a:gd name="T21" fmla="*/ 1104 h 4099"/>
                <a:gd name="T22" fmla="*/ 1262 w 2523"/>
                <a:gd name="T23" fmla="*/ 473 h 4099"/>
                <a:gd name="T24" fmla="*/ 1262 w 2523"/>
                <a:gd name="T25" fmla="*/ 1104 h 4099"/>
                <a:gd name="T26" fmla="*/ 1893 w 2523"/>
                <a:gd name="T27" fmla="*/ 473 h 4099"/>
                <a:gd name="T28" fmla="*/ 1893 w 2523"/>
                <a:gd name="T29" fmla="*/ 1104 h 4099"/>
                <a:gd name="T30" fmla="*/ 631 w 2523"/>
                <a:gd name="T31" fmla="*/ 1419 h 4099"/>
                <a:gd name="T32" fmla="*/ 631 w 2523"/>
                <a:gd name="T33" fmla="*/ 2050 h 4099"/>
                <a:gd name="T34" fmla="*/ 1262 w 2523"/>
                <a:gd name="T35" fmla="*/ 1419 h 4099"/>
                <a:gd name="T36" fmla="*/ 1262 w 2523"/>
                <a:gd name="T37" fmla="*/ 2050 h 4099"/>
                <a:gd name="T38" fmla="*/ 1893 w 2523"/>
                <a:gd name="T39" fmla="*/ 1419 h 4099"/>
                <a:gd name="T40" fmla="*/ 1893 w 2523"/>
                <a:gd name="T41" fmla="*/ 2050 h 4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3" h="4099">
                  <a:moveTo>
                    <a:pt x="0" y="0"/>
                  </a:moveTo>
                  <a:lnTo>
                    <a:pt x="2523" y="0"/>
                  </a:lnTo>
                  <a:lnTo>
                    <a:pt x="2523" y="4099"/>
                  </a:lnTo>
                  <a:lnTo>
                    <a:pt x="1578" y="4099"/>
                  </a:lnTo>
                  <a:lnTo>
                    <a:pt x="1578" y="2838"/>
                  </a:lnTo>
                  <a:lnTo>
                    <a:pt x="947" y="2838"/>
                  </a:lnTo>
                  <a:lnTo>
                    <a:pt x="947" y="4099"/>
                  </a:lnTo>
                  <a:lnTo>
                    <a:pt x="0" y="4099"/>
                  </a:lnTo>
                  <a:lnTo>
                    <a:pt x="0" y="0"/>
                  </a:lnTo>
                  <a:moveTo>
                    <a:pt x="631" y="473"/>
                  </a:moveTo>
                  <a:lnTo>
                    <a:pt x="631" y="1104"/>
                  </a:lnTo>
                  <a:moveTo>
                    <a:pt x="1262" y="473"/>
                  </a:moveTo>
                  <a:lnTo>
                    <a:pt x="1262" y="1104"/>
                  </a:lnTo>
                  <a:moveTo>
                    <a:pt x="1893" y="473"/>
                  </a:moveTo>
                  <a:lnTo>
                    <a:pt x="1893" y="1104"/>
                  </a:lnTo>
                  <a:moveTo>
                    <a:pt x="631" y="1419"/>
                  </a:moveTo>
                  <a:lnTo>
                    <a:pt x="631" y="2050"/>
                  </a:lnTo>
                  <a:moveTo>
                    <a:pt x="1262" y="1419"/>
                  </a:moveTo>
                  <a:lnTo>
                    <a:pt x="1262" y="2050"/>
                  </a:lnTo>
                  <a:moveTo>
                    <a:pt x="1893" y="1419"/>
                  </a:moveTo>
                  <a:lnTo>
                    <a:pt x="1893" y="2050"/>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w="15875">
                  <a:solidFill>
                    <a:srgbClr val="FFFFFF"/>
                  </a:solidFill>
                </a:ln>
                <a:solidFill>
                  <a:srgbClr val="FFFFFF"/>
                </a:solidFill>
                <a:effectLst/>
                <a:uLnTx/>
                <a:uFillTx/>
                <a:latin typeface="Segoe UI"/>
                <a:ea typeface="+mn-ea"/>
                <a:cs typeface="+mn-cs"/>
              </a:endParaRPr>
            </a:p>
          </p:txBody>
        </p:sp>
        <p:sp>
          <p:nvSpPr>
            <p:cNvPr id="15" name="building_7" title="Icon of a building with a curved section protruding from it">
              <a:extLst>
                <a:ext uri="{FF2B5EF4-FFF2-40B4-BE49-F238E27FC236}">
                  <a16:creationId xmlns:a16="http://schemas.microsoft.com/office/drawing/2014/main" id="{582BA0AB-5C01-4442-8B01-BD534B2EF273}"/>
                </a:ext>
              </a:extLst>
            </p:cNvPr>
            <p:cNvSpPr>
              <a:spLocks noChangeAspect="1" noEditPoints="1"/>
            </p:cNvSpPr>
            <p:nvPr/>
          </p:nvSpPr>
          <p:spPr bwMode="auto">
            <a:xfrm>
              <a:off x="6112035" y="1340828"/>
              <a:ext cx="506886" cy="573951"/>
            </a:xfrm>
            <a:custGeom>
              <a:avLst/>
              <a:gdLst>
                <a:gd name="T0" fmla="*/ 142 w 235"/>
                <a:gd name="T1" fmla="*/ 110 h 269"/>
                <a:gd name="T2" fmla="*/ 168 w 235"/>
                <a:gd name="T3" fmla="*/ 110 h 269"/>
                <a:gd name="T4" fmla="*/ 235 w 235"/>
                <a:gd name="T5" fmla="*/ 176 h 269"/>
                <a:gd name="T6" fmla="*/ 235 w 235"/>
                <a:gd name="T7" fmla="*/ 269 h 269"/>
                <a:gd name="T8" fmla="*/ 142 w 235"/>
                <a:gd name="T9" fmla="*/ 94 h 269"/>
                <a:gd name="T10" fmla="*/ 142 w 235"/>
                <a:gd name="T11" fmla="*/ 72 h 269"/>
                <a:gd name="T12" fmla="*/ 0 w 235"/>
                <a:gd name="T13" fmla="*/ 72 h 269"/>
                <a:gd name="T14" fmla="*/ 0 w 235"/>
                <a:gd name="T15" fmla="*/ 269 h 269"/>
                <a:gd name="T16" fmla="*/ 54 w 235"/>
                <a:gd name="T17" fmla="*/ 269 h 269"/>
                <a:gd name="T18" fmla="*/ 54 w 235"/>
                <a:gd name="T19" fmla="*/ 215 h 269"/>
                <a:gd name="T20" fmla="*/ 91 w 235"/>
                <a:gd name="T21" fmla="*/ 215 h 269"/>
                <a:gd name="T22" fmla="*/ 91 w 235"/>
                <a:gd name="T23" fmla="*/ 269 h 269"/>
                <a:gd name="T24" fmla="*/ 142 w 235"/>
                <a:gd name="T25" fmla="*/ 269 h 269"/>
                <a:gd name="T26" fmla="*/ 142 w 235"/>
                <a:gd name="T27" fmla="*/ 110 h 269"/>
                <a:gd name="T28" fmla="*/ 142 w 235"/>
                <a:gd name="T29" fmla="*/ 94 h 269"/>
                <a:gd name="T30" fmla="*/ 127 w 235"/>
                <a:gd name="T31" fmla="*/ 72 h 269"/>
                <a:gd name="T32" fmla="*/ 127 w 235"/>
                <a:gd name="T33" fmla="*/ 37 h 269"/>
                <a:gd name="T34" fmla="*/ 16 w 235"/>
                <a:gd name="T35" fmla="*/ 37 h 269"/>
                <a:gd name="T36" fmla="*/ 16 w 235"/>
                <a:gd name="T37" fmla="*/ 72 h 269"/>
                <a:gd name="T38" fmla="*/ 90 w 235"/>
                <a:gd name="T39" fmla="*/ 37 h 269"/>
                <a:gd name="T40" fmla="*/ 90 w 235"/>
                <a:gd name="T41" fmla="*/ 0 h 269"/>
                <a:gd name="T42" fmla="*/ 53 w 235"/>
                <a:gd name="T43" fmla="*/ 0 h 269"/>
                <a:gd name="T44" fmla="*/ 53 w 235"/>
                <a:gd name="T45" fmla="*/ 37 h 269"/>
                <a:gd name="T46" fmla="*/ 36 w 235"/>
                <a:gd name="T47" fmla="*/ 106 h 269"/>
                <a:gd name="T48" fmla="*/ 36 w 235"/>
                <a:gd name="T49" fmla="*/ 129 h 269"/>
                <a:gd name="T50" fmla="*/ 71 w 235"/>
                <a:gd name="T51" fmla="*/ 106 h 269"/>
                <a:gd name="T52" fmla="*/ 71 w 235"/>
                <a:gd name="T53" fmla="*/ 129 h 269"/>
                <a:gd name="T54" fmla="*/ 108 w 235"/>
                <a:gd name="T55" fmla="*/ 106 h 269"/>
                <a:gd name="T56" fmla="*/ 108 w 235"/>
                <a:gd name="T57" fmla="*/ 129 h 269"/>
                <a:gd name="T58" fmla="*/ 36 w 235"/>
                <a:gd name="T59" fmla="*/ 160 h 269"/>
                <a:gd name="T60" fmla="*/ 36 w 235"/>
                <a:gd name="T61" fmla="*/ 184 h 269"/>
                <a:gd name="T62" fmla="*/ 71 w 235"/>
                <a:gd name="T63" fmla="*/ 160 h 269"/>
                <a:gd name="T64" fmla="*/ 71 w 235"/>
                <a:gd name="T65" fmla="*/ 184 h 269"/>
                <a:gd name="T66" fmla="*/ 108 w 235"/>
                <a:gd name="T67" fmla="*/ 160 h 269"/>
                <a:gd name="T68" fmla="*/ 108 w 235"/>
                <a:gd name="T69" fmla="*/ 184 h 269"/>
                <a:gd name="T70" fmla="*/ 175 w 235"/>
                <a:gd name="T71" fmla="*/ 269 h 269"/>
                <a:gd name="T72" fmla="*/ 201 w 235"/>
                <a:gd name="T73" fmla="*/ 269 h 269"/>
                <a:gd name="T74" fmla="*/ 175 w 235"/>
                <a:gd name="T75" fmla="*/ 235 h 269"/>
                <a:gd name="T76" fmla="*/ 201 w 235"/>
                <a:gd name="T77" fmla="*/ 235 h 269"/>
                <a:gd name="T78" fmla="*/ 175 w 235"/>
                <a:gd name="T79" fmla="*/ 200 h 269"/>
                <a:gd name="T80" fmla="*/ 201 w 235"/>
                <a:gd name="T81" fmla="*/ 200 h 269"/>
                <a:gd name="T82" fmla="*/ 175 w 235"/>
                <a:gd name="T83" fmla="*/ 166 h 269"/>
                <a:gd name="T84" fmla="*/ 201 w 235"/>
                <a:gd name="T85" fmla="*/ 16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269">
                  <a:moveTo>
                    <a:pt x="142" y="110"/>
                  </a:moveTo>
                  <a:cubicBezTo>
                    <a:pt x="168" y="110"/>
                    <a:pt x="168" y="110"/>
                    <a:pt x="168" y="110"/>
                  </a:cubicBezTo>
                  <a:cubicBezTo>
                    <a:pt x="205" y="110"/>
                    <a:pt x="235" y="140"/>
                    <a:pt x="235" y="176"/>
                  </a:cubicBezTo>
                  <a:cubicBezTo>
                    <a:pt x="235" y="269"/>
                    <a:pt x="235" y="269"/>
                    <a:pt x="235" y="269"/>
                  </a:cubicBezTo>
                  <a:moveTo>
                    <a:pt x="142" y="94"/>
                  </a:moveTo>
                  <a:cubicBezTo>
                    <a:pt x="142" y="72"/>
                    <a:pt x="142" y="72"/>
                    <a:pt x="142" y="72"/>
                  </a:cubicBezTo>
                  <a:cubicBezTo>
                    <a:pt x="0" y="72"/>
                    <a:pt x="0" y="72"/>
                    <a:pt x="0" y="72"/>
                  </a:cubicBezTo>
                  <a:cubicBezTo>
                    <a:pt x="0" y="269"/>
                    <a:pt x="0" y="269"/>
                    <a:pt x="0" y="269"/>
                  </a:cubicBezTo>
                  <a:cubicBezTo>
                    <a:pt x="54" y="269"/>
                    <a:pt x="54" y="269"/>
                    <a:pt x="54" y="269"/>
                  </a:cubicBezTo>
                  <a:cubicBezTo>
                    <a:pt x="54" y="215"/>
                    <a:pt x="54" y="215"/>
                    <a:pt x="54" y="215"/>
                  </a:cubicBezTo>
                  <a:cubicBezTo>
                    <a:pt x="91" y="215"/>
                    <a:pt x="91" y="215"/>
                    <a:pt x="91" y="215"/>
                  </a:cubicBezTo>
                  <a:cubicBezTo>
                    <a:pt x="91" y="269"/>
                    <a:pt x="91" y="269"/>
                    <a:pt x="91" y="269"/>
                  </a:cubicBezTo>
                  <a:cubicBezTo>
                    <a:pt x="142" y="269"/>
                    <a:pt x="142" y="269"/>
                    <a:pt x="142" y="269"/>
                  </a:cubicBezTo>
                  <a:cubicBezTo>
                    <a:pt x="142" y="110"/>
                    <a:pt x="142" y="110"/>
                    <a:pt x="142" y="110"/>
                  </a:cubicBezTo>
                  <a:lnTo>
                    <a:pt x="142" y="94"/>
                  </a:lnTo>
                  <a:close/>
                  <a:moveTo>
                    <a:pt x="127" y="72"/>
                  </a:moveTo>
                  <a:cubicBezTo>
                    <a:pt x="127" y="37"/>
                    <a:pt x="127" y="37"/>
                    <a:pt x="127" y="37"/>
                  </a:cubicBezTo>
                  <a:cubicBezTo>
                    <a:pt x="16" y="37"/>
                    <a:pt x="16" y="37"/>
                    <a:pt x="16" y="37"/>
                  </a:cubicBezTo>
                  <a:cubicBezTo>
                    <a:pt x="16" y="72"/>
                    <a:pt x="16" y="72"/>
                    <a:pt x="16" y="72"/>
                  </a:cubicBezTo>
                  <a:moveTo>
                    <a:pt x="90" y="37"/>
                  </a:moveTo>
                  <a:cubicBezTo>
                    <a:pt x="90" y="0"/>
                    <a:pt x="90" y="0"/>
                    <a:pt x="90" y="0"/>
                  </a:cubicBezTo>
                  <a:cubicBezTo>
                    <a:pt x="53" y="0"/>
                    <a:pt x="53" y="0"/>
                    <a:pt x="53" y="0"/>
                  </a:cubicBezTo>
                  <a:cubicBezTo>
                    <a:pt x="53" y="37"/>
                    <a:pt x="53" y="37"/>
                    <a:pt x="53" y="37"/>
                  </a:cubicBezTo>
                  <a:moveTo>
                    <a:pt x="36" y="106"/>
                  </a:moveTo>
                  <a:cubicBezTo>
                    <a:pt x="36" y="129"/>
                    <a:pt x="36" y="129"/>
                    <a:pt x="36" y="129"/>
                  </a:cubicBezTo>
                  <a:moveTo>
                    <a:pt x="71" y="106"/>
                  </a:moveTo>
                  <a:cubicBezTo>
                    <a:pt x="71" y="129"/>
                    <a:pt x="71" y="129"/>
                    <a:pt x="71" y="129"/>
                  </a:cubicBezTo>
                  <a:moveTo>
                    <a:pt x="108" y="106"/>
                  </a:moveTo>
                  <a:cubicBezTo>
                    <a:pt x="108" y="129"/>
                    <a:pt x="108" y="129"/>
                    <a:pt x="108" y="129"/>
                  </a:cubicBezTo>
                  <a:moveTo>
                    <a:pt x="36" y="160"/>
                  </a:moveTo>
                  <a:cubicBezTo>
                    <a:pt x="36" y="184"/>
                    <a:pt x="36" y="184"/>
                    <a:pt x="36" y="184"/>
                  </a:cubicBezTo>
                  <a:moveTo>
                    <a:pt x="71" y="160"/>
                  </a:moveTo>
                  <a:cubicBezTo>
                    <a:pt x="71" y="184"/>
                    <a:pt x="71" y="184"/>
                    <a:pt x="71" y="184"/>
                  </a:cubicBezTo>
                  <a:moveTo>
                    <a:pt x="108" y="160"/>
                  </a:moveTo>
                  <a:cubicBezTo>
                    <a:pt x="108" y="184"/>
                    <a:pt x="108" y="184"/>
                    <a:pt x="108" y="184"/>
                  </a:cubicBezTo>
                  <a:moveTo>
                    <a:pt x="175" y="269"/>
                  </a:moveTo>
                  <a:cubicBezTo>
                    <a:pt x="201" y="269"/>
                    <a:pt x="201" y="269"/>
                    <a:pt x="201" y="269"/>
                  </a:cubicBezTo>
                  <a:moveTo>
                    <a:pt x="175" y="235"/>
                  </a:moveTo>
                  <a:cubicBezTo>
                    <a:pt x="201" y="235"/>
                    <a:pt x="201" y="235"/>
                    <a:pt x="201" y="235"/>
                  </a:cubicBezTo>
                  <a:moveTo>
                    <a:pt x="175" y="200"/>
                  </a:moveTo>
                  <a:cubicBezTo>
                    <a:pt x="201" y="200"/>
                    <a:pt x="201" y="200"/>
                    <a:pt x="201" y="200"/>
                  </a:cubicBezTo>
                  <a:moveTo>
                    <a:pt x="175" y="166"/>
                  </a:moveTo>
                  <a:cubicBezTo>
                    <a:pt x="201" y="166"/>
                    <a:pt x="201" y="166"/>
                    <a:pt x="201" y="166"/>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w="15875">
                  <a:solidFill>
                    <a:srgbClr val="FFFFFF"/>
                  </a:solidFill>
                </a:ln>
                <a:solidFill>
                  <a:srgbClr val="FFFFFF"/>
                </a:solidFill>
                <a:effectLst/>
                <a:uLnTx/>
                <a:uFillTx/>
                <a:latin typeface="Segoe UI"/>
                <a:ea typeface="+mn-ea"/>
                <a:cs typeface="+mn-cs"/>
              </a:endParaRPr>
            </a:p>
          </p:txBody>
        </p:sp>
      </p:grpSp>
      <p:sp>
        <p:nvSpPr>
          <p:cNvPr id="53" name="Rectangle 52">
            <a:extLst>
              <a:ext uri="{FF2B5EF4-FFF2-40B4-BE49-F238E27FC236}">
                <a16:creationId xmlns:a16="http://schemas.microsoft.com/office/drawing/2014/main" id="{42119854-AD57-4625-8618-4C8D5F1BF9DA}"/>
              </a:ext>
            </a:extLst>
          </p:cNvPr>
          <p:cNvSpPr/>
          <p:nvPr/>
        </p:nvSpPr>
        <p:spPr>
          <a:xfrm>
            <a:off x="8861952" y="2390926"/>
            <a:ext cx="3036361" cy="1184940"/>
          </a:xfrm>
          <a:prstGeom prst="rect">
            <a:avLst/>
          </a:prstGeom>
        </p:spPr>
        <p:txBody>
          <a:bodyPr wrap="square" lIns="182880" rIns="182880" anchor="ctr" anchorCtr="0">
            <a:noAutofit/>
          </a:bodyPr>
          <a:lstStyle/>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Segoe UI Light"/>
              </a:rPr>
              <a:t>Employee</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Get out of my way</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Make it easy for me to get my work done fast</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Let me share easily, but protect my secret stuff</a:t>
            </a:r>
          </a:p>
        </p:txBody>
      </p:sp>
      <p:sp>
        <p:nvSpPr>
          <p:cNvPr id="38" name="ContactCard_EEBD" title="Icon of a contact card">
            <a:extLst>
              <a:ext uri="{FF2B5EF4-FFF2-40B4-BE49-F238E27FC236}">
                <a16:creationId xmlns:a16="http://schemas.microsoft.com/office/drawing/2014/main" id="{6618C75E-5150-3744-8A26-E1B15ACD8847}"/>
              </a:ext>
            </a:extLst>
          </p:cNvPr>
          <p:cNvSpPr>
            <a:spLocks noChangeAspect="1" noEditPoints="1"/>
          </p:cNvSpPr>
          <p:nvPr/>
        </p:nvSpPr>
        <p:spPr bwMode="auto">
          <a:xfrm>
            <a:off x="7619322" y="2644800"/>
            <a:ext cx="922835" cy="677193"/>
          </a:xfrm>
          <a:custGeom>
            <a:avLst/>
            <a:gdLst>
              <a:gd name="T0" fmla="*/ 2121 w 3742"/>
              <a:gd name="T1" fmla="*/ 998 h 2744"/>
              <a:gd name="T2" fmla="*/ 3368 w 3742"/>
              <a:gd name="T3" fmla="*/ 998 h 2744"/>
              <a:gd name="T4" fmla="*/ 2121 w 3742"/>
              <a:gd name="T5" fmla="*/ 1746 h 2744"/>
              <a:gd name="T6" fmla="*/ 2869 w 3742"/>
              <a:gd name="T7" fmla="*/ 1746 h 2744"/>
              <a:gd name="T8" fmla="*/ 3742 w 3742"/>
              <a:gd name="T9" fmla="*/ 0 h 2744"/>
              <a:gd name="T10" fmla="*/ 0 w 3742"/>
              <a:gd name="T11" fmla="*/ 0 h 2744"/>
              <a:gd name="T12" fmla="*/ 0 w 3742"/>
              <a:gd name="T13" fmla="*/ 2744 h 2744"/>
              <a:gd name="T14" fmla="*/ 3742 w 3742"/>
              <a:gd name="T15" fmla="*/ 2744 h 2744"/>
              <a:gd name="T16" fmla="*/ 3742 w 3742"/>
              <a:gd name="T17" fmla="*/ 0 h 2744"/>
              <a:gd name="T18" fmla="*/ 1123 w 3742"/>
              <a:gd name="T19" fmla="*/ 748 h 2744"/>
              <a:gd name="T20" fmla="*/ 748 w 3742"/>
              <a:gd name="T21" fmla="*/ 1123 h 2744"/>
              <a:gd name="T22" fmla="*/ 1123 w 3742"/>
              <a:gd name="T23" fmla="*/ 1497 h 2744"/>
              <a:gd name="T24" fmla="*/ 1497 w 3742"/>
              <a:gd name="T25" fmla="*/ 1123 h 2744"/>
              <a:gd name="T26" fmla="*/ 1123 w 3742"/>
              <a:gd name="T27" fmla="*/ 748 h 2744"/>
              <a:gd name="T28" fmla="*/ 1746 w 3742"/>
              <a:gd name="T29" fmla="*/ 2121 h 2744"/>
              <a:gd name="T30" fmla="*/ 1123 w 3742"/>
              <a:gd name="T31" fmla="*/ 1497 h 2744"/>
              <a:gd name="T32" fmla="*/ 499 w 3742"/>
              <a:gd name="T33" fmla="*/ 2121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2" h="2744">
                <a:moveTo>
                  <a:pt x="2121" y="998"/>
                </a:moveTo>
                <a:cubicBezTo>
                  <a:pt x="3368" y="998"/>
                  <a:pt x="3368" y="998"/>
                  <a:pt x="3368" y="998"/>
                </a:cubicBezTo>
                <a:moveTo>
                  <a:pt x="2121" y="1746"/>
                </a:moveTo>
                <a:cubicBezTo>
                  <a:pt x="2869" y="1746"/>
                  <a:pt x="2869" y="1746"/>
                  <a:pt x="2869" y="1746"/>
                </a:cubicBezTo>
                <a:moveTo>
                  <a:pt x="3742" y="0"/>
                </a:moveTo>
                <a:cubicBezTo>
                  <a:pt x="0" y="0"/>
                  <a:pt x="0" y="0"/>
                  <a:pt x="0" y="0"/>
                </a:cubicBezTo>
                <a:cubicBezTo>
                  <a:pt x="0" y="2744"/>
                  <a:pt x="0" y="2744"/>
                  <a:pt x="0" y="2744"/>
                </a:cubicBezTo>
                <a:cubicBezTo>
                  <a:pt x="3742" y="2744"/>
                  <a:pt x="3742" y="2744"/>
                  <a:pt x="3742" y="2744"/>
                </a:cubicBezTo>
                <a:lnTo>
                  <a:pt x="3742" y="0"/>
                </a:lnTo>
                <a:close/>
                <a:moveTo>
                  <a:pt x="1123" y="748"/>
                </a:moveTo>
                <a:cubicBezTo>
                  <a:pt x="916" y="748"/>
                  <a:pt x="748" y="916"/>
                  <a:pt x="748" y="1123"/>
                </a:cubicBezTo>
                <a:cubicBezTo>
                  <a:pt x="748" y="1329"/>
                  <a:pt x="916" y="1497"/>
                  <a:pt x="1123" y="1497"/>
                </a:cubicBezTo>
                <a:cubicBezTo>
                  <a:pt x="1329" y="1497"/>
                  <a:pt x="1497" y="1329"/>
                  <a:pt x="1497" y="1123"/>
                </a:cubicBezTo>
                <a:cubicBezTo>
                  <a:pt x="1497" y="916"/>
                  <a:pt x="1329" y="748"/>
                  <a:pt x="1123" y="748"/>
                </a:cubicBezTo>
                <a:close/>
                <a:moveTo>
                  <a:pt x="1746" y="2121"/>
                </a:moveTo>
                <a:cubicBezTo>
                  <a:pt x="1746" y="1776"/>
                  <a:pt x="1467" y="1497"/>
                  <a:pt x="1123" y="1497"/>
                </a:cubicBezTo>
                <a:cubicBezTo>
                  <a:pt x="778" y="1497"/>
                  <a:pt x="499" y="1776"/>
                  <a:pt x="499" y="2121"/>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solidFill>
                <a:srgbClr val="000000"/>
              </a:solidFill>
              <a:effectLst/>
              <a:uLnTx/>
              <a:uFillTx/>
              <a:latin typeface="Segoe UI"/>
              <a:ea typeface="+mn-ea"/>
              <a:cs typeface="+mn-cs"/>
            </a:endParaRPr>
          </a:p>
        </p:txBody>
      </p:sp>
      <p:sp>
        <p:nvSpPr>
          <p:cNvPr id="56" name="Rectangle 55">
            <a:extLst>
              <a:ext uri="{FF2B5EF4-FFF2-40B4-BE49-F238E27FC236}">
                <a16:creationId xmlns:a16="http://schemas.microsoft.com/office/drawing/2014/main" id="{839ECED3-FCFD-4095-9374-084A311645B7}"/>
              </a:ext>
            </a:extLst>
          </p:cNvPr>
          <p:cNvSpPr/>
          <p:nvPr/>
        </p:nvSpPr>
        <p:spPr>
          <a:xfrm>
            <a:off x="8124281" y="4515268"/>
            <a:ext cx="3962918" cy="1602661"/>
          </a:xfrm>
          <a:prstGeom prst="rect">
            <a:avLst/>
          </a:prstGeom>
        </p:spPr>
        <p:txBody>
          <a:bodyPr wrap="square" lIns="182880" rIns="182880" anchor="ctr" anchorCtr="0">
            <a:noAutofit/>
          </a:bodyPr>
          <a:lstStyle/>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gradFill>
                  <a:gsLst>
                    <a:gs pos="68100">
                      <a:srgbClr val="2F2F2F"/>
                    </a:gs>
                    <a:gs pos="100000">
                      <a:srgbClr val="2F2F2F"/>
                    </a:gs>
                  </a:gsLst>
                  <a:lin ang="5400000" scaled="1"/>
                </a:gradFill>
                <a:effectLst/>
                <a:uLnTx/>
                <a:uFillTx/>
                <a:latin typeface="Segoe UI Semibold"/>
                <a:ea typeface="+mn-ea"/>
                <a:cs typeface="Segoe UI Light"/>
              </a:rPr>
              <a:t>IT admin</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Manage the increasing volume of data</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Keep up with changing services and threats</a:t>
            </a:r>
          </a:p>
          <a:p>
            <a:pPr marL="0" marR="0" lvl="0" indent="0" algn="l"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Make all other roles happy</a:t>
            </a:r>
          </a:p>
        </p:txBody>
      </p:sp>
      <p:sp>
        <p:nvSpPr>
          <p:cNvPr id="41" name="desktop" title="a desktop PC">
            <a:extLst>
              <a:ext uri="{FF2B5EF4-FFF2-40B4-BE49-F238E27FC236}">
                <a16:creationId xmlns:a16="http://schemas.microsoft.com/office/drawing/2014/main" id="{9838DDA2-4DAB-BD4B-8E7D-DF22EFF353CB}"/>
              </a:ext>
            </a:extLst>
          </p:cNvPr>
          <p:cNvSpPr>
            <a:spLocks noChangeAspect="1" noEditPoints="1"/>
          </p:cNvSpPr>
          <p:nvPr/>
        </p:nvSpPr>
        <p:spPr bwMode="auto">
          <a:xfrm>
            <a:off x="6931091" y="4931447"/>
            <a:ext cx="783090" cy="770304"/>
          </a:xfrm>
          <a:custGeom>
            <a:avLst/>
            <a:gdLst>
              <a:gd name="T0" fmla="*/ 245 w 245"/>
              <a:gd name="T1" fmla="*/ 67 h 241"/>
              <a:gd name="T2" fmla="*/ 245 w 245"/>
              <a:gd name="T3" fmla="*/ 138 h 241"/>
              <a:gd name="T4" fmla="*/ 0 w 245"/>
              <a:gd name="T5" fmla="*/ 138 h 241"/>
              <a:gd name="T6" fmla="*/ 0 w 245"/>
              <a:gd name="T7" fmla="*/ 0 h 241"/>
              <a:gd name="T8" fmla="*/ 245 w 245"/>
              <a:gd name="T9" fmla="*/ 0 h 241"/>
              <a:gd name="T10" fmla="*/ 245 w 245"/>
              <a:gd name="T11" fmla="*/ 67 h 241"/>
              <a:gd name="T12" fmla="*/ 224 w 245"/>
              <a:gd name="T13" fmla="*/ 222 h 241"/>
              <a:gd name="T14" fmla="*/ 212 w 245"/>
              <a:gd name="T15" fmla="*/ 204 h 241"/>
              <a:gd name="T16" fmla="*/ 33 w 245"/>
              <a:gd name="T17" fmla="*/ 204 h 241"/>
              <a:gd name="T18" fmla="*/ 7 w 245"/>
              <a:gd name="T19" fmla="*/ 241 h 241"/>
              <a:gd name="T20" fmla="*/ 238 w 245"/>
              <a:gd name="T21" fmla="*/ 241 h 241"/>
              <a:gd name="T22" fmla="*/ 224 w 245"/>
              <a:gd name="T23" fmla="*/ 222 h 241"/>
              <a:gd name="T24" fmla="*/ 79 w 245"/>
              <a:gd name="T25" fmla="*/ 172 h 241"/>
              <a:gd name="T26" fmla="*/ 165 w 245"/>
              <a:gd name="T27" fmla="*/ 172 h 241"/>
              <a:gd name="T28" fmla="*/ 123 w 245"/>
              <a:gd name="T29" fmla="*/ 139 h 241"/>
              <a:gd name="T30" fmla="*/ 123 w 245"/>
              <a:gd name="T31" fmla="*/ 17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5" h="241">
                <a:moveTo>
                  <a:pt x="245" y="67"/>
                </a:moveTo>
                <a:lnTo>
                  <a:pt x="245" y="138"/>
                </a:lnTo>
                <a:lnTo>
                  <a:pt x="0" y="138"/>
                </a:lnTo>
                <a:lnTo>
                  <a:pt x="0" y="0"/>
                </a:lnTo>
                <a:lnTo>
                  <a:pt x="245" y="0"/>
                </a:lnTo>
                <a:lnTo>
                  <a:pt x="245" y="67"/>
                </a:lnTo>
                <a:moveTo>
                  <a:pt x="224" y="222"/>
                </a:moveTo>
                <a:lnTo>
                  <a:pt x="212" y="204"/>
                </a:lnTo>
                <a:lnTo>
                  <a:pt x="33" y="204"/>
                </a:lnTo>
                <a:lnTo>
                  <a:pt x="7" y="241"/>
                </a:lnTo>
                <a:lnTo>
                  <a:pt x="238" y="241"/>
                </a:lnTo>
                <a:lnTo>
                  <a:pt x="224" y="222"/>
                </a:lnTo>
                <a:moveTo>
                  <a:pt x="79" y="172"/>
                </a:moveTo>
                <a:lnTo>
                  <a:pt x="165" y="172"/>
                </a:lnTo>
                <a:moveTo>
                  <a:pt x="123" y="139"/>
                </a:moveTo>
                <a:lnTo>
                  <a:pt x="123" y="171"/>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57" name="Rectangle 56">
            <a:extLst>
              <a:ext uri="{FF2B5EF4-FFF2-40B4-BE49-F238E27FC236}">
                <a16:creationId xmlns:a16="http://schemas.microsoft.com/office/drawing/2014/main" id="{70BAD94D-81E4-45B4-AB96-38B19C382183}"/>
              </a:ext>
            </a:extLst>
          </p:cNvPr>
          <p:cNvSpPr/>
          <p:nvPr/>
        </p:nvSpPr>
        <p:spPr>
          <a:xfrm>
            <a:off x="733410" y="4515269"/>
            <a:ext cx="3327719" cy="1602661"/>
          </a:xfrm>
          <a:prstGeom prst="rect">
            <a:avLst/>
          </a:prstGeom>
        </p:spPr>
        <p:txBody>
          <a:bodyPr wrap="square" lIns="182880" rIns="182880" anchor="ctr" anchorCtr="0">
            <a:noAutofit/>
          </a:bodyPr>
          <a:lstStyle/>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gradFill>
                  <a:gsLst>
                    <a:gs pos="68100">
                      <a:srgbClr val="0078D4"/>
                    </a:gs>
                    <a:gs pos="100000">
                      <a:srgbClr val="0078D4"/>
                    </a:gs>
                  </a:gsLst>
                  <a:lin ang="5400000" scaled="1"/>
                </a:gradFill>
                <a:effectLst/>
                <a:uLnTx/>
                <a:uFillTx/>
                <a:latin typeface="Segoe UI Semibold"/>
                <a:ea typeface="+mn-ea"/>
                <a:cs typeface="Segoe UI Light"/>
              </a:rPr>
              <a:t>Legal </a:t>
            </a:r>
          </a:p>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Comply with retention</a:t>
            </a:r>
          </a:p>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Support eDiscovery</a:t>
            </a:r>
          </a:p>
        </p:txBody>
      </p:sp>
      <p:sp>
        <p:nvSpPr>
          <p:cNvPr id="60" name="Rectangle 59">
            <a:extLst>
              <a:ext uri="{FF2B5EF4-FFF2-40B4-BE49-F238E27FC236}">
                <a16:creationId xmlns:a16="http://schemas.microsoft.com/office/drawing/2014/main" id="{584D6EDF-4980-4BD5-885E-C297B4D63A64}"/>
              </a:ext>
            </a:extLst>
          </p:cNvPr>
          <p:cNvSpPr/>
          <p:nvPr/>
        </p:nvSpPr>
        <p:spPr>
          <a:xfrm>
            <a:off x="-27668" y="2182066"/>
            <a:ext cx="3327719" cy="1602661"/>
          </a:xfrm>
          <a:prstGeom prst="rect">
            <a:avLst/>
          </a:prstGeom>
        </p:spPr>
        <p:txBody>
          <a:bodyPr wrap="square" lIns="182880" rIns="182880" anchor="ctr" anchorCtr="0">
            <a:noAutofit/>
          </a:bodyPr>
          <a:lstStyle/>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gradFill>
                  <a:gsLst>
                    <a:gs pos="68100">
                      <a:srgbClr val="243A5E"/>
                    </a:gs>
                    <a:gs pos="100000">
                      <a:srgbClr val="243A5E"/>
                    </a:gs>
                  </a:gsLst>
                  <a:lin ang="5400000" scaled="1"/>
                </a:gradFill>
                <a:effectLst/>
                <a:uLnTx/>
                <a:uFillTx/>
                <a:latin typeface="Segoe UI Semibold"/>
                <a:ea typeface="+mn-ea"/>
                <a:cs typeface="Segoe UI Light"/>
              </a:rPr>
              <a:t>Security officer</a:t>
            </a:r>
          </a:p>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Prevent data leaks and breaches</a:t>
            </a:r>
          </a:p>
          <a:p>
            <a:pPr marL="0" marR="0" lvl="0" indent="0" algn="r" defTabSz="932688"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68100">
                      <a:srgbClr val="000000"/>
                    </a:gs>
                    <a:gs pos="100000">
                      <a:srgbClr val="000000"/>
                    </a:gs>
                  </a:gsLst>
                  <a:lin ang="5400000" scaled="1"/>
                </a:gradFill>
                <a:effectLst/>
                <a:uLnTx/>
                <a:uFillTx/>
                <a:latin typeface="Segoe UI"/>
                <a:ea typeface="+mn-ea"/>
                <a:cs typeface="+mn-cs"/>
              </a:rPr>
              <a:t>Protect high value information</a:t>
            </a:r>
          </a:p>
        </p:txBody>
      </p:sp>
      <p:sp>
        <p:nvSpPr>
          <p:cNvPr id="40" name="Compare_F057" title="Icon of a counterweight scale">
            <a:extLst>
              <a:ext uri="{FF2B5EF4-FFF2-40B4-BE49-F238E27FC236}">
                <a16:creationId xmlns:a16="http://schemas.microsoft.com/office/drawing/2014/main" id="{9AC3744C-45A0-D549-9AF0-52E77E848070}"/>
              </a:ext>
            </a:extLst>
          </p:cNvPr>
          <p:cNvSpPr>
            <a:spLocks noChangeAspect="1" noEditPoints="1"/>
          </p:cNvSpPr>
          <p:nvPr/>
        </p:nvSpPr>
        <p:spPr bwMode="auto">
          <a:xfrm>
            <a:off x="4459408" y="4893266"/>
            <a:ext cx="819906" cy="846667"/>
          </a:xfrm>
          <a:custGeom>
            <a:avLst/>
            <a:gdLst>
              <a:gd name="T0" fmla="*/ 0 w 3750"/>
              <a:gd name="T1" fmla="*/ 371 h 3871"/>
              <a:gd name="T2" fmla="*/ 3750 w 3750"/>
              <a:gd name="T3" fmla="*/ 371 h 3871"/>
              <a:gd name="T4" fmla="*/ 1874 w 3750"/>
              <a:gd name="T5" fmla="*/ 0 h 3871"/>
              <a:gd name="T6" fmla="*/ 1874 w 3750"/>
              <a:gd name="T7" fmla="*/ 3352 h 3871"/>
              <a:gd name="T8" fmla="*/ 0 w 3750"/>
              <a:gd name="T9" fmla="*/ 1871 h 3871"/>
              <a:gd name="T10" fmla="*/ 1500 w 3750"/>
              <a:gd name="T11" fmla="*/ 1871 h 3871"/>
              <a:gd name="T12" fmla="*/ 2250 w 3750"/>
              <a:gd name="T13" fmla="*/ 1871 h 3871"/>
              <a:gd name="T14" fmla="*/ 3750 w 3750"/>
              <a:gd name="T15" fmla="*/ 1871 h 3871"/>
              <a:gd name="T16" fmla="*/ 250 w 3750"/>
              <a:gd name="T17" fmla="*/ 3871 h 3871"/>
              <a:gd name="T18" fmla="*/ 3500 w 3750"/>
              <a:gd name="T19" fmla="*/ 3871 h 3871"/>
              <a:gd name="T20" fmla="*/ 3116 w 3750"/>
              <a:gd name="T21" fmla="*/ 3869 h 3871"/>
              <a:gd name="T22" fmla="*/ 634 w 3750"/>
              <a:gd name="T23" fmla="*/ 3869 h 3871"/>
              <a:gd name="T24" fmla="*/ 138 w 3750"/>
              <a:gd name="T25" fmla="*/ 1871 h 3871"/>
              <a:gd name="T26" fmla="*/ 750 w 3750"/>
              <a:gd name="T27" fmla="*/ 2371 h 3871"/>
              <a:gd name="T28" fmla="*/ 1362 w 3750"/>
              <a:gd name="T29" fmla="*/ 1872 h 3871"/>
              <a:gd name="T30" fmla="*/ 2388 w 3750"/>
              <a:gd name="T31" fmla="*/ 1871 h 3871"/>
              <a:gd name="T32" fmla="*/ 3000 w 3750"/>
              <a:gd name="T33" fmla="*/ 2371 h 3871"/>
              <a:gd name="T34" fmla="*/ 3612 w 3750"/>
              <a:gd name="T35" fmla="*/ 1872 h 3871"/>
              <a:gd name="T36" fmla="*/ 764 w 3750"/>
              <a:gd name="T37" fmla="*/ 371 h 3871"/>
              <a:gd name="T38" fmla="*/ 736 w 3750"/>
              <a:gd name="T39" fmla="*/ 371 h 3871"/>
              <a:gd name="T40" fmla="*/ 313 w 3750"/>
              <a:gd name="T41" fmla="*/ 1871 h 3871"/>
              <a:gd name="T42" fmla="*/ 1188 w 3750"/>
              <a:gd name="T43" fmla="*/ 1871 h 3871"/>
              <a:gd name="T44" fmla="*/ 764 w 3750"/>
              <a:gd name="T45" fmla="*/ 371 h 3871"/>
              <a:gd name="T46" fmla="*/ 3014 w 3750"/>
              <a:gd name="T47" fmla="*/ 371 h 3871"/>
              <a:gd name="T48" fmla="*/ 2986 w 3750"/>
              <a:gd name="T49" fmla="*/ 371 h 3871"/>
              <a:gd name="T50" fmla="*/ 2563 w 3750"/>
              <a:gd name="T51" fmla="*/ 1871 h 3871"/>
              <a:gd name="T52" fmla="*/ 3438 w 3750"/>
              <a:gd name="T53" fmla="*/ 1871 h 3871"/>
              <a:gd name="T54" fmla="*/ 3014 w 3750"/>
              <a:gd name="T55" fmla="*/ 371 h 3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50" h="3871">
                <a:moveTo>
                  <a:pt x="0" y="371"/>
                </a:moveTo>
                <a:cubicBezTo>
                  <a:pt x="3750" y="371"/>
                  <a:pt x="3750" y="371"/>
                  <a:pt x="3750" y="371"/>
                </a:cubicBezTo>
                <a:moveTo>
                  <a:pt x="1874" y="0"/>
                </a:moveTo>
                <a:cubicBezTo>
                  <a:pt x="1874" y="3352"/>
                  <a:pt x="1874" y="3352"/>
                  <a:pt x="1874" y="3352"/>
                </a:cubicBezTo>
                <a:moveTo>
                  <a:pt x="0" y="1871"/>
                </a:moveTo>
                <a:cubicBezTo>
                  <a:pt x="1500" y="1871"/>
                  <a:pt x="1500" y="1871"/>
                  <a:pt x="1500" y="1871"/>
                </a:cubicBezTo>
                <a:moveTo>
                  <a:pt x="2250" y="1871"/>
                </a:moveTo>
                <a:cubicBezTo>
                  <a:pt x="3750" y="1871"/>
                  <a:pt x="3750" y="1871"/>
                  <a:pt x="3750" y="1871"/>
                </a:cubicBezTo>
                <a:moveTo>
                  <a:pt x="250" y="3871"/>
                </a:moveTo>
                <a:cubicBezTo>
                  <a:pt x="3500" y="3871"/>
                  <a:pt x="3500" y="3871"/>
                  <a:pt x="3500" y="3871"/>
                </a:cubicBezTo>
                <a:moveTo>
                  <a:pt x="3116" y="3869"/>
                </a:moveTo>
                <a:cubicBezTo>
                  <a:pt x="2430" y="3184"/>
                  <a:pt x="1320" y="3184"/>
                  <a:pt x="634" y="3869"/>
                </a:cubicBezTo>
                <a:moveTo>
                  <a:pt x="138" y="1871"/>
                </a:moveTo>
                <a:cubicBezTo>
                  <a:pt x="195" y="2156"/>
                  <a:pt x="448" y="2371"/>
                  <a:pt x="750" y="2371"/>
                </a:cubicBezTo>
                <a:cubicBezTo>
                  <a:pt x="1052" y="2371"/>
                  <a:pt x="1304" y="2157"/>
                  <a:pt x="1362" y="1872"/>
                </a:cubicBezTo>
                <a:moveTo>
                  <a:pt x="2388" y="1871"/>
                </a:moveTo>
                <a:cubicBezTo>
                  <a:pt x="2446" y="2156"/>
                  <a:pt x="2698" y="2371"/>
                  <a:pt x="3000" y="2371"/>
                </a:cubicBezTo>
                <a:cubicBezTo>
                  <a:pt x="3302" y="2371"/>
                  <a:pt x="3554" y="2157"/>
                  <a:pt x="3612" y="1872"/>
                </a:cubicBezTo>
                <a:moveTo>
                  <a:pt x="764" y="371"/>
                </a:moveTo>
                <a:cubicBezTo>
                  <a:pt x="736" y="371"/>
                  <a:pt x="736" y="371"/>
                  <a:pt x="736" y="371"/>
                </a:cubicBezTo>
                <a:cubicBezTo>
                  <a:pt x="313" y="1871"/>
                  <a:pt x="313" y="1871"/>
                  <a:pt x="313" y="1871"/>
                </a:cubicBezTo>
                <a:cubicBezTo>
                  <a:pt x="1188" y="1871"/>
                  <a:pt x="1188" y="1871"/>
                  <a:pt x="1188" y="1871"/>
                </a:cubicBezTo>
                <a:cubicBezTo>
                  <a:pt x="1188" y="1871"/>
                  <a:pt x="791" y="461"/>
                  <a:pt x="764" y="371"/>
                </a:cubicBezTo>
                <a:close/>
                <a:moveTo>
                  <a:pt x="3014" y="371"/>
                </a:moveTo>
                <a:cubicBezTo>
                  <a:pt x="2986" y="371"/>
                  <a:pt x="2986" y="371"/>
                  <a:pt x="2986" y="371"/>
                </a:cubicBezTo>
                <a:cubicBezTo>
                  <a:pt x="2563" y="1871"/>
                  <a:pt x="2563" y="1871"/>
                  <a:pt x="2563" y="1871"/>
                </a:cubicBezTo>
                <a:cubicBezTo>
                  <a:pt x="3438" y="1871"/>
                  <a:pt x="3438" y="1871"/>
                  <a:pt x="3438" y="1871"/>
                </a:cubicBezTo>
                <a:cubicBezTo>
                  <a:pt x="3438" y="1871"/>
                  <a:pt x="3041" y="461"/>
                  <a:pt x="3014" y="371"/>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82"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39" name="Freeform 172">
            <a:extLst>
              <a:ext uri="{FF2B5EF4-FFF2-40B4-BE49-F238E27FC236}">
                <a16:creationId xmlns:a16="http://schemas.microsoft.com/office/drawing/2014/main" id="{DB3F180D-DFC7-0C4B-BEF8-AEE323C54BA3}"/>
              </a:ext>
              <a:ext uri="{C183D7F6-B498-43B3-948B-1728B52AA6E4}">
                <adec:decorative xmlns:adec="http://schemas.microsoft.com/office/drawing/2017/decorative" val="1"/>
              </a:ext>
            </a:extLst>
          </p:cNvPr>
          <p:cNvSpPr>
            <a:spLocks/>
          </p:cNvSpPr>
          <p:nvPr/>
        </p:nvSpPr>
        <p:spPr bwMode="auto">
          <a:xfrm rot="19344021">
            <a:off x="3584955" y="2489984"/>
            <a:ext cx="1052606" cy="986824"/>
          </a:xfrm>
          <a:custGeom>
            <a:avLst/>
            <a:gdLst>
              <a:gd name="T0" fmla="*/ 103 w 103"/>
              <a:gd name="T1" fmla="*/ 49 h 98"/>
              <a:gd name="T2" fmla="*/ 79 w 103"/>
              <a:gd name="T3" fmla="*/ 14 h 98"/>
              <a:gd name="T4" fmla="*/ 38 w 103"/>
              <a:gd name="T5" fmla="*/ 0 h 98"/>
              <a:gd name="T6" fmla="*/ 22 w 103"/>
              <a:gd name="T7" fmla="*/ 88 h 98"/>
              <a:gd name="T8" fmla="*/ 103 w 103"/>
              <a:gd name="T9" fmla="*/ 49 h 98"/>
            </a:gdLst>
            <a:ahLst/>
            <a:cxnLst>
              <a:cxn ang="0">
                <a:pos x="T0" y="T1"/>
              </a:cxn>
              <a:cxn ang="0">
                <a:pos x="T2" y="T3"/>
              </a:cxn>
              <a:cxn ang="0">
                <a:pos x="T4" y="T5"/>
              </a:cxn>
              <a:cxn ang="0">
                <a:pos x="T6" y="T7"/>
              </a:cxn>
              <a:cxn ang="0">
                <a:pos x="T8" y="T9"/>
              </a:cxn>
            </a:cxnLst>
            <a:rect l="0" t="0" r="r" b="b"/>
            <a:pathLst>
              <a:path w="103" h="98">
                <a:moveTo>
                  <a:pt x="103" y="49"/>
                </a:moveTo>
                <a:cubicBezTo>
                  <a:pt x="77" y="27"/>
                  <a:pt x="79" y="14"/>
                  <a:pt x="79" y="14"/>
                </a:cubicBezTo>
                <a:cubicBezTo>
                  <a:pt x="79" y="14"/>
                  <a:pt x="67" y="19"/>
                  <a:pt x="38" y="0"/>
                </a:cubicBezTo>
                <a:cubicBezTo>
                  <a:pt x="38" y="0"/>
                  <a:pt x="0" y="44"/>
                  <a:pt x="22" y="88"/>
                </a:cubicBezTo>
                <a:cubicBezTo>
                  <a:pt x="70" y="98"/>
                  <a:pt x="103" y="49"/>
                  <a:pt x="103" y="49"/>
                </a:cubicBezTo>
                <a:close/>
              </a:path>
            </a:pathLst>
          </a:custGeom>
          <a:noFill/>
          <a:ln w="15875">
            <a:solidFill>
              <a:schemeClr val="bg1"/>
            </a:solidFill>
          </a:ln>
        </p:spPr>
        <p:txBody>
          <a:bodyPr vert="horz" wrap="square" lIns="89604" tIns="44802" rIns="89604" bIns="44802" numCol="1" anchor="t" anchorCtr="0" compatLnSpc="1">
            <a:prstTxWarp prst="textNoShape">
              <a:avLst/>
            </a:prstTxWarp>
          </a:bodyPr>
          <a:lstStyle/>
          <a:p>
            <a:pPr marL="0" marR="0" lvl="0" indent="0" algn="l" defTabSz="895982" rtl="0" eaLnBrk="1" fontAlgn="auto" latinLnBrk="0" hangingPunct="1">
              <a:lnSpc>
                <a:spcPct val="100000"/>
              </a:lnSpc>
              <a:spcBef>
                <a:spcPts val="0"/>
              </a:spcBef>
              <a:spcAft>
                <a:spcPts val="0"/>
              </a:spcAft>
              <a:buClrTx/>
              <a:buSzTx/>
              <a:buFontTx/>
              <a:buNone/>
              <a:tabLst/>
              <a:defRPr/>
            </a:pPr>
            <a:endParaRPr kumimoji="0" lang="en-US" sz="1766" b="0" i="0" u="none" strike="noStrike" kern="0" cap="none" spc="0" normalizeH="0" baseline="0" noProof="0">
              <a:ln>
                <a:noFill/>
              </a:ln>
              <a:solidFill>
                <a:sysClr val="windowText" lastClr="000000"/>
              </a:solidFill>
              <a:effectLst/>
              <a:uLnTx/>
              <a:uFillTx/>
              <a:latin typeface="Segoe UI"/>
              <a:ea typeface="+mn-ea"/>
              <a:cs typeface="+mn-cs"/>
            </a:endParaRPr>
          </a:p>
        </p:txBody>
      </p:sp>
    </p:spTree>
    <p:extLst>
      <p:ext uri="{BB962C8B-B14F-4D97-AF65-F5344CB8AC3E}">
        <p14:creationId xmlns:p14="http://schemas.microsoft.com/office/powerpoint/2010/main" val="340373154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ars driving on a road">
            <a:extLst>
              <a:ext uri="{FF2B5EF4-FFF2-40B4-BE49-F238E27FC236}">
                <a16:creationId xmlns:a16="http://schemas.microsoft.com/office/drawing/2014/main" id="{C80422B6-64FA-4505-A47B-EBA5662C7F51}"/>
              </a:ext>
            </a:extLst>
          </p:cNvPr>
          <p:cNvPicPr>
            <a:picLocks noGrp="1" noChangeAspect="1"/>
          </p:cNvPicPr>
          <p:nvPr>
            <p:ph idx="1"/>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b="-1"/>
          <a:stretch/>
        </p:blipFill>
        <p:spPr>
          <a:xfrm>
            <a:off x="4654502" y="497"/>
            <a:ext cx="7536635" cy="6857018"/>
          </a:xfrm>
          <a:prstGeom prst="rect">
            <a:avLst/>
          </a:prstGeom>
        </p:spPr>
      </p:pic>
      <p:sp>
        <p:nvSpPr>
          <p:cNvPr id="8" name="Text Placeholder 3">
            <a:extLst>
              <a:ext uri="{FF2B5EF4-FFF2-40B4-BE49-F238E27FC236}">
                <a16:creationId xmlns:a16="http://schemas.microsoft.com/office/drawing/2014/main" id="{C6656F54-6CEE-4669-A28C-2B21A9577BA4}"/>
              </a:ext>
            </a:extLst>
          </p:cNvPr>
          <p:cNvSpPr txBox="1">
            <a:spLocks/>
          </p:cNvSpPr>
          <p:nvPr/>
        </p:nvSpPr>
        <p:spPr>
          <a:xfrm>
            <a:off x="652080" y="1942088"/>
            <a:ext cx="3743923" cy="3714245"/>
          </a:xfrm>
          <a:prstGeom prst="rect">
            <a:avLst/>
          </a:prstGeom>
        </p:spPr>
        <p:txBody>
          <a:bodyPr vert="horz" lIns="89642" tIns="44821" rIns="89642" bIns="44821" rtlCol="0">
            <a:normAutofit/>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56024" indent="0" defTabSz="896386">
              <a:lnSpc>
                <a:spcPct val="90000"/>
              </a:lnSpc>
              <a:buNone/>
            </a:pPr>
            <a:r>
              <a:rPr lang="en-US" sz="1961" b="1">
                <a:latin typeface="Segoe UI "/>
                <a:cs typeface="Segoe UI Light" panose="020B0502040204020203" pitchFamily="34" charset="0"/>
              </a:rPr>
              <a:t>Within Microsoft, we have come a long way…</a:t>
            </a:r>
          </a:p>
          <a:p>
            <a:pPr marL="56024" indent="0" defTabSz="896386">
              <a:lnSpc>
                <a:spcPct val="90000"/>
              </a:lnSpc>
              <a:buNone/>
            </a:pPr>
            <a:endParaRPr lang="en-US" sz="1961" spc="-50">
              <a:ln w="3175">
                <a:noFill/>
              </a:ln>
              <a:solidFill>
                <a:schemeClr val="tx1"/>
              </a:solidFill>
              <a:latin typeface="Segoe UI "/>
              <a:cs typeface="Segoe UI Light" panose="020B0502040204020203" pitchFamily="34" charset="0"/>
            </a:endParaRPr>
          </a:p>
          <a:p>
            <a:pPr marL="280121" indent="-224097" defTabSz="896386">
              <a:lnSpc>
                <a:spcPct val="90000"/>
              </a:lnSpc>
              <a:buFont typeface="Arial" panose="020B0604020202020204" pitchFamily="34" charset="0"/>
              <a:buChar char="•"/>
            </a:pPr>
            <a:r>
              <a:rPr lang="en-US" sz="1961" spc="-50">
                <a:ln w="3175">
                  <a:noFill/>
                </a:ln>
                <a:solidFill>
                  <a:schemeClr val="tx1"/>
                </a:solidFill>
                <a:latin typeface="Segoe UI "/>
                <a:cs typeface="Segoe UI Light" panose="020B0502040204020203" pitchFamily="34" charset="0"/>
              </a:rPr>
              <a:t>Safe self-service creation</a:t>
            </a:r>
          </a:p>
          <a:p>
            <a:pPr marL="280121" indent="-224097" defTabSz="896386">
              <a:lnSpc>
                <a:spcPct val="90000"/>
              </a:lnSpc>
              <a:buFont typeface="Arial" panose="020B0604020202020204" pitchFamily="34" charset="0"/>
              <a:buChar char="•"/>
            </a:pPr>
            <a:r>
              <a:rPr lang="en-US" sz="1961" spc="-50">
                <a:ln w="3175">
                  <a:noFill/>
                </a:ln>
                <a:solidFill>
                  <a:schemeClr val="tx1"/>
                </a:solidFill>
                <a:latin typeface="Segoe UI "/>
                <a:cs typeface="Segoe UI Light" panose="020B0502040204020203" pitchFamily="34" charset="0"/>
              </a:rPr>
              <a:t>Group ownership</a:t>
            </a:r>
          </a:p>
          <a:p>
            <a:pPr marL="280121" indent="-224097" defTabSz="896386">
              <a:lnSpc>
                <a:spcPct val="90000"/>
              </a:lnSpc>
              <a:buFont typeface="Arial" panose="020B0604020202020204" pitchFamily="34" charset="0"/>
              <a:buChar char="•"/>
            </a:pPr>
            <a:r>
              <a:rPr lang="en-US" sz="1961" spc="-50">
                <a:ln w="3175">
                  <a:noFill/>
                </a:ln>
                <a:solidFill>
                  <a:schemeClr val="tx1"/>
                </a:solidFill>
                <a:latin typeface="Segoe UI "/>
                <a:cs typeface="Segoe UI Light" panose="020B0502040204020203" pitchFamily="34" charset="0"/>
              </a:rPr>
              <a:t>Container classification / sensitivity</a:t>
            </a:r>
          </a:p>
          <a:p>
            <a:pPr marL="280121" indent="-224097" defTabSz="896386">
              <a:lnSpc>
                <a:spcPct val="90000"/>
              </a:lnSpc>
              <a:buFont typeface="Arial" panose="020B0604020202020204" pitchFamily="34" charset="0"/>
              <a:buChar char="•"/>
            </a:pPr>
            <a:r>
              <a:rPr lang="en-US" sz="1961" spc="-50">
                <a:ln w="3175">
                  <a:noFill/>
                </a:ln>
                <a:solidFill>
                  <a:schemeClr val="tx1"/>
                </a:solidFill>
                <a:latin typeface="Segoe UI "/>
                <a:cs typeface="Segoe UI Light" panose="020B0502040204020203" pitchFamily="34" charset="0"/>
              </a:rPr>
              <a:t>Reduced oversharing</a:t>
            </a:r>
          </a:p>
          <a:p>
            <a:pPr marL="280121" indent="-224097" defTabSz="896386">
              <a:lnSpc>
                <a:spcPct val="90000"/>
              </a:lnSpc>
              <a:buFont typeface="Arial" panose="020B0604020202020204" pitchFamily="34" charset="0"/>
              <a:buChar char="•"/>
            </a:pPr>
            <a:r>
              <a:rPr lang="en-US" sz="1961" spc="-50">
                <a:ln w="3175">
                  <a:noFill/>
                </a:ln>
                <a:solidFill>
                  <a:schemeClr val="tx1"/>
                </a:solidFill>
                <a:latin typeface="Segoe UI "/>
                <a:cs typeface="Segoe UI Light" panose="020B0502040204020203" pitchFamily="34" charset="0"/>
              </a:rPr>
              <a:t>Keep collaboration on the tenant</a:t>
            </a:r>
          </a:p>
          <a:p>
            <a:pPr marL="56024" indent="0" defTabSz="896386">
              <a:lnSpc>
                <a:spcPct val="90000"/>
              </a:lnSpc>
              <a:buNone/>
            </a:pPr>
            <a:endParaRPr lang="en-US" sz="1961" spc="-50">
              <a:ln w="3175">
                <a:noFill/>
              </a:ln>
              <a:solidFill>
                <a:schemeClr val="tx1"/>
              </a:solidFill>
              <a:latin typeface="Segoe UI Light" panose="020B0502040204020203" pitchFamily="34" charset="0"/>
              <a:cs typeface="Segoe UI Light" panose="020B0502040204020203" pitchFamily="34" charset="0"/>
            </a:endParaRPr>
          </a:p>
          <a:p>
            <a:pPr marL="398924" indent="-342900" defTabSz="896386">
              <a:lnSpc>
                <a:spcPct val="90000"/>
              </a:lnSpc>
            </a:pPr>
            <a:endParaRPr lang="en-US" sz="1961" spc="-50">
              <a:ln w="3175">
                <a:noFill/>
              </a:ln>
              <a:solidFill>
                <a:schemeClr val="tx1"/>
              </a:solidFill>
              <a:latin typeface="Segoe UI Light" panose="020B0502040204020203" pitchFamily="34" charset="0"/>
              <a:cs typeface="Segoe UI Light" panose="020B0502040204020203" pitchFamily="34" charset="0"/>
            </a:endParaRPr>
          </a:p>
          <a:p>
            <a:pPr marL="398924" indent="-342900" defTabSz="896386">
              <a:lnSpc>
                <a:spcPct val="90000"/>
              </a:lnSpc>
            </a:pPr>
            <a:endParaRPr lang="en-US" sz="1961" spc="-50">
              <a:ln w="3175">
                <a:noFill/>
              </a:ln>
              <a:solidFill>
                <a:schemeClr val="tx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896959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D16E7-B2E5-45FD-BBE4-70AB2ED01F54}"/>
              </a:ext>
            </a:extLst>
          </p:cNvPr>
          <p:cNvSpPr>
            <a:spLocks noGrp="1"/>
          </p:cNvSpPr>
          <p:nvPr>
            <p:ph type="title"/>
          </p:nvPr>
        </p:nvSpPr>
        <p:spPr>
          <a:xfrm>
            <a:off x="588263" y="457200"/>
            <a:ext cx="11018520" cy="553998"/>
          </a:xfrm>
        </p:spPr>
        <p:txBody>
          <a:bodyPr/>
          <a:lstStyle/>
          <a:p>
            <a:r>
              <a:rPr lang="en-US">
                <a:solidFill>
                  <a:srgbClr val="243A5E"/>
                </a:solidFill>
              </a:rPr>
              <a:t>Principles of container and content governance</a:t>
            </a:r>
          </a:p>
        </p:txBody>
      </p:sp>
      <p:grpSp>
        <p:nvGrpSpPr>
          <p:cNvPr id="3" name="Group 2">
            <a:extLst>
              <a:ext uri="{FF2B5EF4-FFF2-40B4-BE49-F238E27FC236}">
                <a16:creationId xmlns:a16="http://schemas.microsoft.com/office/drawing/2014/main" id="{DE9B1E2C-F254-4961-92DA-847D482FA17C}"/>
              </a:ext>
              <a:ext uri="{C183D7F6-B498-43B3-948B-1728B52AA6E4}">
                <adec:decorative xmlns:adec="http://schemas.microsoft.com/office/drawing/2017/decorative" val="1"/>
              </a:ext>
            </a:extLst>
          </p:cNvPr>
          <p:cNvGrpSpPr/>
          <p:nvPr/>
        </p:nvGrpSpPr>
        <p:grpSpPr>
          <a:xfrm>
            <a:off x="588263" y="1436688"/>
            <a:ext cx="2615184" cy="4845050"/>
            <a:chOff x="588263" y="1436688"/>
            <a:chExt cx="2615184" cy="4845050"/>
          </a:xfrm>
        </p:grpSpPr>
        <p:sp>
          <p:nvSpPr>
            <p:cNvPr id="5" name="Rectangle 4" descr="Empower employees icon">
              <a:extLst>
                <a:ext uri="{FF2B5EF4-FFF2-40B4-BE49-F238E27FC236}">
                  <a16:creationId xmlns:a16="http://schemas.microsoft.com/office/drawing/2014/main" id="{5C2FAD51-873F-4E6D-9A00-F6F5D3F2DF51}"/>
                </a:ext>
              </a:extLst>
            </p:cNvPr>
            <p:cNvSpPr/>
            <p:nvPr/>
          </p:nvSpPr>
          <p:spPr bwMode="auto">
            <a:xfrm>
              <a:off x="588263" y="1436688"/>
              <a:ext cx="2606040" cy="483235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011680" rIns="182880" bIns="146304"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200"/>
                </a:spcAft>
                <a:buClrTx/>
                <a:buSzTx/>
                <a:buFontTx/>
                <a:buNone/>
                <a:tabLst/>
                <a:defRPr b="1"/>
              </a:pP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Empower employees</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Support </a:t>
              </a:r>
              <a:b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b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self-service creation</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Use life-cycle management</a:t>
              </a:r>
            </a:p>
          </p:txBody>
        </p:sp>
        <p:sp>
          <p:nvSpPr>
            <p:cNvPr id="11" name="star_2" title="Icon of a person inside a star shape">
              <a:extLst>
                <a:ext uri="{FF2B5EF4-FFF2-40B4-BE49-F238E27FC236}">
                  <a16:creationId xmlns:a16="http://schemas.microsoft.com/office/drawing/2014/main" id="{EB18E1D8-BB88-4263-B5AB-EEC5BC115E80}"/>
                </a:ext>
              </a:extLst>
            </p:cNvPr>
            <p:cNvSpPr>
              <a:spLocks noChangeAspect="1" noEditPoints="1"/>
            </p:cNvSpPr>
            <p:nvPr/>
          </p:nvSpPr>
          <p:spPr bwMode="auto">
            <a:xfrm>
              <a:off x="1233329" y="1866900"/>
              <a:ext cx="1315908" cy="1244461"/>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6" name="Rectangle 5">
              <a:extLst>
                <a:ext uri="{FF2B5EF4-FFF2-40B4-BE49-F238E27FC236}">
                  <a16:creationId xmlns:a16="http://schemas.microsoft.com/office/drawing/2014/main" id="{4442A6C5-D5FE-4E93-986F-FC9FEDBD5FC8}"/>
                </a:ext>
              </a:extLst>
            </p:cNvPr>
            <p:cNvSpPr/>
            <p:nvPr/>
          </p:nvSpPr>
          <p:spPr bwMode="auto">
            <a:xfrm>
              <a:off x="588263" y="1436688"/>
              <a:ext cx="2615184"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Rectangle 12">
              <a:extLst>
                <a:ext uri="{FF2B5EF4-FFF2-40B4-BE49-F238E27FC236}">
                  <a16:creationId xmlns:a16="http://schemas.microsoft.com/office/drawing/2014/main" id="{182E654C-61E0-46B1-95A0-168B96E707E6}"/>
                </a:ext>
              </a:extLst>
            </p:cNvPr>
            <p:cNvSpPr/>
            <p:nvPr/>
          </p:nvSpPr>
          <p:spPr bwMode="auto">
            <a:xfrm>
              <a:off x="588263" y="6169026"/>
              <a:ext cx="2615184"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7" name="Group 6" descr="Protect assets icon">
            <a:extLst>
              <a:ext uri="{FF2B5EF4-FFF2-40B4-BE49-F238E27FC236}">
                <a16:creationId xmlns:a16="http://schemas.microsoft.com/office/drawing/2014/main" id="{879E99ED-9D12-4194-B943-5D9E7DA41242}"/>
              </a:ext>
              <a:ext uri="{C183D7F6-B498-43B3-948B-1728B52AA6E4}">
                <adec:decorative xmlns:adec="http://schemas.microsoft.com/office/drawing/2017/decorative" val="0"/>
              </a:ext>
            </a:extLst>
          </p:cNvPr>
          <p:cNvGrpSpPr/>
          <p:nvPr/>
        </p:nvGrpSpPr>
        <p:grpSpPr>
          <a:xfrm>
            <a:off x="6188795" y="1436688"/>
            <a:ext cx="2615184" cy="4845050"/>
            <a:chOff x="6188795" y="1436688"/>
            <a:chExt cx="2615184" cy="4845050"/>
          </a:xfrm>
        </p:grpSpPr>
        <p:sp>
          <p:nvSpPr>
            <p:cNvPr id="9" name="Rectangle 8">
              <a:extLst>
                <a:ext uri="{FF2B5EF4-FFF2-40B4-BE49-F238E27FC236}">
                  <a16:creationId xmlns:a16="http://schemas.microsoft.com/office/drawing/2014/main" id="{BF3352E4-8EFB-4D3B-BD62-0C32932F9EDA}"/>
                </a:ext>
              </a:extLst>
            </p:cNvPr>
            <p:cNvSpPr/>
            <p:nvPr/>
          </p:nvSpPr>
          <p:spPr bwMode="auto">
            <a:xfrm>
              <a:off x="6197939" y="1436688"/>
              <a:ext cx="2606040" cy="483235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011680" rIns="182880" bIns="146304"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Protect </a:t>
              </a:r>
              <a:b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b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assets</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Limit reach</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Enforce policy</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Use conditional access</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Use Information Rights Management (IRM)</a:t>
              </a:r>
            </a:p>
            <a:p>
              <a:pPr marL="0" marR="0" lvl="0" indent="0" algn="ctr" defTabSz="914400" rtl="0" eaLnBrk="1" fontAlgn="auto" latinLnBrk="0" hangingPunct="1">
                <a:lnSpc>
                  <a:spcPct val="90000"/>
                </a:lnSpc>
                <a:spcBef>
                  <a:spcPts val="0"/>
                </a:spcBef>
                <a:spcAft>
                  <a:spcPts val="1200"/>
                </a:spcAft>
                <a:buClrTx/>
                <a:buSzTx/>
                <a:buFontTx/>
                <a:buNone/>
                <a:tabLst/>
                <a:defRPr/>
              </a:pPr>
              <a:endPar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endParaRPr>
            </a:p>
          </p:txBody>
        </p:sp>
        <p:sp>
          <p:nvSpPr>
            <p:cNvPr id="12" name="safe" title="Icon of a locked safe">
              <a:extLst>
                <a:ext uri="{FF2B5EF4-FFF2-40B4-BE49-F238E27FC236}">
                  <a16:creationId xmlns:a16="http://schemas.microsoft.com/office/drawing/2014/main" id="{E955B7F4-44BE-4A07-8AE0-9D7DB2E694CB}"/>
                </a:ext>
              </a:extLst>
            </p:cNvPr>
            <p:cNvSpPr>
              <a:spLocks noChangeAspect="1" noEditPoints="1"/>
            </p:cNvSpPr>
            <p:nvPr/>
          </p:nvSpPr>
          <p:spPr bwMode="auto">
            <a:xfrm>
              <a:off x="6917474" y="1870699"/>
              <a:ext cx="1166971" cy="1236862"/>
            </a:xfrm>
            <a:custGeom>
              <a:avLst/>
              <a:gdLst>
                <a:gd name="T0" fmla="*/ 311 w 311"/>
                <a:gd name="T1" fmla="*/ 0 h 329"/>
                <a:gd name="T2" fmla="*/ 311 w 311"/>
                <a:gd name="T3" fmla="*/ 329 h 329"/>
                <a:gd name="T4" fmla="*/ 18 w 311"/>
                <a:gd name="T5" fmla="*/ 329 h 329"/>
                <a:gd name="T6" fmla="*/ 0 w 311"/>
                <a:gd name="T7" fmla="*/ 310 h 329"/>
                <a:gd name="T8" fmla="*/ 0 w 311"/>
                <a:gd name="T9" fmla="*/ 247 h 329"/>
                <a:gd name="T10" fmla="*/ 18 w 311"/>
                <a:gd name="T11" fmla="*/ 229 h 329"/>
                <a:gd name="T12" fmla="*/ 18 w 311"/>
                <a:gd name="T13" fmla="*/ 99 h 329"/>
                <a:gd name="T14" fmla="*/ 0 w 311"/>
                <a:gd name="T15" fmla="*/ 81 h 329"/>
                <a:gd name="T16" fmla="*/ 0 w 311"/>
                <a:gd name="T17" fmla="*/ 18 h 329"/>
                <a:gd name="T18" fmla="*/ 18 w 311"/>
                <a:gd name="T19" fmla="*/ 0 h 329"/>
                <a:gd name="T20" fmla="*/ 311 w 311"/>
                <a:gd name="T21" fmla="*/ 0 h 329"/>
                <a:gd name="T22" fmla="*/ 257 w 311"/>
                <a:gd name="T23" fmla="*/ 59 h 329"/>
                <a:gd name="T24" fmla="*/ 80 w 311"/>
                <a:gd name="T25" fmla="*/ 59 h 329"/>
                <a:gd name="T26" fmla="*/ 80 w 311"/>
                <a:gd name="T27" fmla="*/ 266 h 329"/>
                <a:gd name="T28" fmla="*/ 257 w 311"/>
                <a:gd name="T29" fmla="*/ 266 h 329"/>
                <a:gd name="T30" fmla="*/ 257 w 311"/>
                <a:gd name="T31" fmla="*/ 59 h 329"/>
                <a:gd name="T32" fmla="*/ 171 w 311"/>
                <a:gd name="T33" fmla="*/ 167 h 329"/>
                <a:gd name="T34" fmla="*/ 197 w 311"/>
                <a:gd name="T35" fmla="*/ 141 h 329"/>
                <a:gd name="T36" fmla="*/ 171 w 311"/>
                <a:gd name="T37" fmla="*/ 115 h 329"/>
                <a:gd name="T38" fmla="*/ 145 w 311"/>
                <a:gd name="T39" fmla="*/ 141 h 329"/>
                <a:gd name="T40" fmla="*/ 171 w 311"/>
                <a:gd name="T41" fmla="*/ 167 h 329"/>
                <a:gd name="T42" fmla="*/ 205 w 311"/>
                <a:gd name="T43" fmla="*/ 224 h 329"/>
                <a:gd name="T44" fmla="*/ 214 w 311"/>
                <a:gd name="T45" fmla="*/ 215 h 329"/>
                <a:gd name="T46" fmla="*/ 205 w 311"/>
                <a:gd name="T47" fmla="*/ 206 h 329"/>
                <a:gd name="T48" fmla="*/ 196 w 311"/>
                <a:gd name="T49" fmla="*/ 215 h 329"/>
                <a:gd name="T50" fmla="*/ 205 w 311"/>
                <a:gd name="T51" fmla="*/ 224 h 329"/>
                <a:gd name="T52" fmla="*/ 192 w 311"/>
                <a:gd name="T53" fmla="*/ 125 h 329"/>
                <a:gd name="T54" fmla="*/ 257 w 311"/>
                <a:gd name="T55" fmla="*/ 125 h 329"/>
                <a:gd name="T56" fmla="*/ 193 w 311"/>
                <a:gd name="T57" fmla="*/ 156 h 329"/>
                <a:gd name="T58" fmla="*/ 257 w 311"/>
                <a:gd name="T59" fmla="*/ 15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1" h="329">
                  <a:moveTo>
                    <a:pt x="311" y="0"/>
                  </a:moveTo>
                  <a:cubicBezTo>
                    <a:pt x="311" y="329"/>
                    <a:pt x="311" y="329"/>
                    <a:pt x="311" y="329"/>
                  </a:cubicBezTo>
                  <a:cubicBezTo>
                    <a:pt x="18" y="329"/>
                    <a:pt x="18" y="329"/>
                    <a:pt x="18" y="329"/>
                  </a:cubicBezTo>
                  <a:cubicBezTo>
                    <a:pt x="18" y="319"/>
                    <a:pt x="10" y="310"/>
                    <a:pt x="0" y="310"/>
                  </a:cubicBezTo>
                  <a:cubicBezTo>
                    <a:pt x="0" y="247"/>
                    <a:pt x="0" y="247"/>
                    <a:pt x="0" y="247"/>
                  </a:cubicBezTo>
                  <a:cubicBezTo>
                    <a:pt x="10" y="247"/>
                    <a:pt x="18" y="239"/>
                    <a:pt x="18" y="229"/>
                  </a:cubicBezTo>
                  <a:cubicBezTo>
                    <a:pt x="18" y="99"/>
                    <a:pt x="18" y="99"/>
                    <a:pt x="18" y="99"/>
                  </a:cubicBezTo>
                  <a:cubicBezTo>
                    <a:pt x="18" y="89"/>
                    <a:pt x="10" y="81"/>
                    <a:pt x="0" y="81"/>
                  </a:cubicBezTo>
                  <a:cubicBezTo>
                    <a:pt x="0" y="18"/>
                    <a:pt x="0" y="18"/>
                    <a:pt x="0" y="18"/>
                  </a:cubicBezTo>
                  <a:cubicBezTo>
                    <a:pt x="10" y="18"/>
                    <a:pt x="18" y="10"/>
                    <a:pt x="18" y="0"/>
                  </a:cubicBezTo>
                  <a:lnTo>
                    <a:pt x="311" y="0"/>
                  </a:lnTo>
                  <a:close/>
                  <a:moveTo>
                    <a:pt x="257" y="59"/>
                  </a:moveTo>
                  <a:cubicBezTo>
                    <a:pt x="80" y="59"/>
                    <a:pt x="80" y="59"/>
                    <a:pt x="80" y="59"/>
                  </a:cubicBezTo>
                  <a:cubicBezTo>
                    <a:pt x="80" y="266"/>
                    <a:pt x="80" y="266"/>
                    <a:pt x="80" y="266"/>
                  </a:cubicBezTo>
                  <a:cubicBezTo>
                    <a:pt x="257" y="266"/>
                    <a:pt x="257" y="266"/>
                    <a:pt x="257" y="266"/>
                  </a:cubicBezTo>
                  <a:lnTo>
                    <a:pt x="257" y="59"/>
                  </a:lnTo>
                  <a:close/>
                  <a:moveTo>
                    <a:pt x="171" y="167"/>
                  </a:moveTo>
                  <a:cubicBezTo>
                    <a:pt x="186" y="167"/>
                    <a:pt x="197" y="156"/>
                    <a:pt x="197" y="141"/>
                  </a:cubicBezTo>
                  <a:cubicBezTo>
                    <a:pt x="197" y="126"/>
                    <a:pt x="186" y="115"/>
                    <a:pt x="171" y="115"/>
                  </a:cubicBezTo>
                  <a:cubicBezTo>
                    <a:pt x="156" y="115"/>
                    <a:pt x="145" y="126"/>
                    <a:pt x="145" y="141"/>
                  </a:cubicBezTo>
                  <a:cubicBezTo>
                    <a:pt x="145" y="156"/>
                    <a:pt x="156" y="167"/>
                    <a:pt x="171" y="167"/>
                  </a:cubicBezTo>
                  <a:close/>
                  <a:moveTo>
                    <a:pt x="205" y="224"/>
                  </a:moveTo>
                  <a:cubicBezTo>
                    <a:pt x="209" y="224"/>
                    <a:pt x="214" y="220"/>
                    <a:pt x="214" y="215"/>
                  </a:cubicBezTo>
                  <a:cubicBezTo>
                    <a:pt x="214" y="210"/>
                    <a:pt x="209" y="206"/>
                    <a:pt x="205" y="206"/>
                  </a:cubicBezTo>
                  <a:cubicBezTo>
                    <a:pt x="200" y="206"/>
                    <a:pt x="196" y="210"/>
                    <a:pt x="196" y="215"/>
                  </a:cubicBezTo>
                  <a:cubicBezTo>
                    <a:pt x="196" y="220"/>
                    <a:pt x="200" y="224"/>
                    <a:pt x="205" y="224"/>
                  </a:cubicBezTo>
                  <a:close/>
                  <a:moveTo>
                    <a:pt x="192" y="125"/>
                  </a:moveTo>
                  <a:cubicBezTo>
                    <a:pt x="257" y="125"/>
                    <a:pt x="257" y="125"/>
                    <a:pt x="257" y="125"/>
                  </a:cubicBezTo>
                  <a:moveTo>
                    <a:pt x="193" y="156"/>
                  </a:moveTo>
                  <a:cubicBezTo>
                    <a:pt x="257" y="156"/>
                    <a:pt x="257" y="156"/>
                    <a:pt x="257" y="156"/>
                  </a:cubicBezTo>
                </a:path>
              </a:pathLst>
            </a:custGeom>
            <a:noFill/>
            <a:ln w="15875"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8" name="Group 17">
              <a:extLst>
                <a:ext uri="{FF2B5EF4-FFF2-40B4-BE49-F238E27FC236}">
                  <a16:creationId xmlns:a16="http://schemas.microsoft.com/office/drawing/2014/main" id="{DF94AC88-4540-4338-BFA9-2C1B750E2390}"/>
                </a:ext>
              </a:extLst>
            </p:cNvPr>
            <p:cNvGrpSpPr/>
            <p:nvPr/>
          </p:nvGrpSpPr>
          <p:grpSpPr>
            <a:xfrm>
              <a:off x="6188795" y="1436688"/>
              <a:ext cx="2615184" cy="4845050"/>
              <a:chOff x="588263" y="1436688"/>
              <a:chExt cx="2615184" cy="4845050"/>
            </a:xfrm>
            <a:solidFill>
              <a:schemeClr val="accent3"/>
            </a:solidFill>
          </p:grpSpPr>
          <p:sp>
            <p:nvSpPr>
              <p:cNvPr id="19" name="Rectangle 18">
                <a:extLst>
                  <a:ext uri="{FF2B5EF4-FFF2-40B4-BE49-F238E27FC236}">
                    <a16:creationId xmlns:a16="http://schemas.microsoft.com/office/drawing/2014/main" id="{4B23B6BC-EFDD-40C4-B990-2A34C6B93E69}"/>
                  </a:ext>
                </a:extLst>
              </p:cNvPr>
              <p:cNvSpPr/>
              <p:nvPr/>
            </p:nvSpPr>
            <p:spPr bwMode="auto">
              <a:xfrm>
                <a:off x="588263" y="1436688"/>
                <a:ext cx="2615184" cy="1127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Rectangle 19">
                <a:extLst>
                  <a:ext uri="{FF2B5EF4-FFF2-40B4-BE49-F238E27FC236}">
                    <a16:creationId xmlns:a16="http://schemas.microsoft.com/office/drawing/2014/main" id="{BCE4BBA9-DAB4-440C-B97C-74BDE0758EA5}"/>
                  </a:ext>
                </a:extLst>
              </p:cNvPr>
              <p:cNvSpPr/>
              <p:nvPr/>
            </p:nvSpPr>
            <p:spPr bwMode="auto">
              <a:xfrm>
                <a:off x="588263" y="6169026"/>
                <a:ext cx="2615184" cy="1127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4" name="Group 3">
            <a:extLst>
              <a:ext uri="{FF2B5EF4-FFF2-40B4-BE49-F238E27FC236}">
                <a16:creationId xmlns:a16="http://schemas.microsoft.com/office/drawing/2014/main" id="{12DF7E3E-7A62-4C02-94D0-372049B19DDD}"/>
              </a:ext>
              <a:ext uri="{C183D7F6-B498-43B3-948B-1728B52AA6E4}">
                <adec:decorative xmlns:adec="http://schemas.microsoft.com/office/drawing/2017/decorative" val="1"/>
              </a:ext>
            </a:extLst>
          </p:cNvPr>
          <p:cNvGrpSpPr/>
          <p:nvPr/>
        </p:nvGrpSpPr>
        <p:grpSpPr>
          <a:xfrm>
            <a:off x="3383957" y="1436688"/>
            <a:ext cx="2615184" cy="4845050"/>
            <a:chOff x="3383957" y="1436688"/>
            <a:chExt cx="2615184" cy="4845050"/>
          </a:xfrm>
        </p:grpSpPr>
        <p:sp>
          <p:nvSpPr>
            <p:cNvPr id="8" name="Rectangle 7" descr="Identify valuable content icon">
              <a:extLst>
                <a:ext uri="{FF2B5EF4-FFF2-40B4-BE49-F238E27FC236}">
                  <a16:creationId xmlns:a16="http://schemas.microsoft.com/office/drawing/2014/main" id="{183223C7-0824-462C-8489-7BC9AF6389EF}"/>
                </a:ext>
              </a:extLst>
            </p:cNvPr>
            <p:cNvSpPr/>
            <p:nvPr/>
          </p:nvSpPr>
          <p:spPr bwMode="auto">
            <a:xfrm>
              <a:off x="3393101" y="1436688"/>
              <a:ext cx="2606040" cy="483235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011680" rIns="182880" bIns="146304"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Identify </a:t>
              </a:r>
              <a:b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b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valuable content</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Require classification </a:t>
              </a:r>
              <a:b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b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for containers</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Scan with data loss prevention (DLP)</a:t>
              </a:r>
            </a:p>
          </p:txBody>
        </p:sp>
        <p:sp>
          <p:nvSpPr>
            <p:cNvPr id="16" name="Rectangle 15">
              <a:extLst>
                <a:ext uri="{FF2B5EF4-FFF2-40B4-BE49-F238E27FC236}">
                  <a16:creationId xmlns:a16="http://schemas.microsoft.com/office/drawing/2014/main" id="{B9CBE2F2-776A-4D9B-ADF3-1C5F4D9CBC30}"/>
                </a:ext>
              </a:extLst>
            </p:cNvPr>
            <p:cNvSpPr/>
            <p:nvPr/>
          </p:nvSpPr>
          <p:spPr bwMode="auto">
            <a:xfrm>
              <a:off x="3383957" y="1436688"/>
              <a:ext cx="2615184"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Rectangle 16">
              <a:extLst>
                <a:ext uri="{FF2B5EF4-FFF2-40B4-BE49-F238E27FC236}">
                  <a16:creationId xmlns:a16="http://schemas.microsoft.com/office/drawing/2014/main" id="{D9D2A89B-F674-49CB-8D61-218DA89B08E5}"/>
                </a:ext>
              </a:extLst>
            </p:cNvPr>
            <p:cNvSpPr/>
            <p:nvPr/>
          </p:nvSpPr>
          <p:spPr bwMode="auto">
            <a:xfrm>
              <a:off x="3383957" y="6169026"/>
              <a:ext cx="2615184" cy="11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7" name="Group 26">
              <a:extLst>
                <a:ext uri="{FF2B5EF4-FFF2-40B4-BE49-F238E27FC236}">
                  <a16:creationId xmlns:a16="http://schemas.microsoft.com/office/drawing/2014/main" id="{7A5876FD-0C24-4D44-AC25-776FADD45F94}"/>
                </a:ext>
              </a:extLst>
            </p:cNvPr>
            <p:cNvGrpSpPr/>
            <p:nvPr/>
          </p:nvGrpSpPr>
          <p:grpSpPr>
            <a:xfrm>
              <a:off x="3996252" y="1941016"/>
              <a:ext cx="1399738" cy="1096229"/>
              <a:chOff x="4024793" y="2015132"/>
              <a:chExt cx="1399738" cy="1096229"/>
            </a:xfrm>
          </p:grpSpPr>
          <p:sp>
            <p:nvSpPr>
              <p:cNvPr id="25" name="magnify" title="Icon of a magnifying glass">
                <a:extLst>
                  <a:ext uri="{FF2B5EF4-FFF2-40B4-BE49-F238E27FC236}">
                    <a16:creationId xmlns:a16="http://schemas.microsoft.com/office/drawing/2014/main" id="{F96F0403-5D05-43A0-A9CD-83154C9B7767}"/>
                  </a:ext>
                </a:extLst>
              </p:cNvPr>
              <p:cNvSpPr>
                <a:spLocks noChangeAspect="1" noEditPoints="1"/>
              </p:cNvSpPr>
              <p:nvPr/>
            </p:nvSpPr>
            <p:spPr bwMode="auto">
              <a:xfrm>
                <a:off x="4642199" y="2015132"/>
                <a:ext cx="782332" cy="7673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check 3" title="Icon of a checkmark with a circle around it">
                <a:extLst>
                  <a:ext uri="{FF2B5EF4-FFF2-40B4-BE49-F238E27FC236}">
                    <a16:creationId xmlns:a16="http://schemas.microsoft.com/office/drawing/2014/main" id="{8C588A6F-0561-4A97-A875-3C1F28B92BE7}"/>
                  </a:ext>
                </a:extLst>
              </p:cNvPr>
              <p:cNvSpPr>
                <a:spLocks noChangeAspect="1" noEditPoints="1"/>
              </p:cNvSpPr>
              <p:nvPr/>
            </p:nvSpPr>
            <p:spPr bwMode="auto">
              <a:xfrm>
                <a:off x="4024793" y="2077419"/>
                <a:ext cx="1039971" cy="1033942"/>
              </a:xfrm>
              <a:custGeom>
                <a:avLst/>
                <a:gdLst>
                  <a:gd name="T0" fmla="*/ 250 w 250"/>
                  <a:gd name="T1" fmla="*/ 125 h 250"/>
                  <a:gd name="T2" fmla="*/ 125 w 250"/>
                  <a:gd name="T3" fmla="*/ 250 h 250"/>
                  <a:gd name="T4" fmla="*/ 0 w 250"/>
                  <a:gd name="T5" fmla="*/ 125 h 250"/>
                  <a:gd name="T6" fmla="*/ 125 w 250"/>
                  <a:gd name="T7" fmla="*/ 0 h 250"/>
                  <a:gd name="T8" fmla="*/ 250 w 250"/>
                  <a:gd name="T9" fmla="*/ 125 h 250"/>
                  <a:gd name="T10" fmla="*/ 60 w 250"/>
                  <a:gd name="T11" fmla="*/ 125 h 250"/>
                  <a:gd name="T12" fmla="*/ 100 w 250"/>
                  <a:gd name="T13" fmla="*/ 165 h 250"/>
                  <a:gd name="T14" fmla="*/ 190 w 250"/>
                  <a:gd name="T15" fmla="*/ 7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0">
                    <a:moveTo>
                      <a:pt x="250" y="125"/>
                    </a:moveTo>
                    <a:cubicBezTo>
                      <a:pt x="250" y="194"/>
                      <a:pt x="194" y="250"/>
                      <a:pt x="125" y="250"/>
                    </a:cubicBezTo>
                    <a:cubicBezTo>
                      <a:pt x="56" y="250"/>
                      <a:pt x="0" y="194"/>
                      <a:pt x="0" y="125"/>
                    </a:cubicBezTo>
                    <a:cubicBezTo>
                      <a:pt x="0" y="56"/>
                      <a:pt x="56" y="0"/>
                      <a:pt x="125" y="0"/>
                    </a:cubicBezTo>
                    <a:cubicBezTo>
                      <a:pt x="194" y="0"/>
                      <a:pt x="250" y="56"/>
                      <a:pt x="250" y="125"/>
                    </a:cubicBezTo>
                    <a:close/>
                    <a:moveTo>
                      <a:pt x="60" y="125"/>
                    </a:moveTo>
                    <a:cubicBezTo>
                      <a:pt x="100" y="165"/>
                      <a:pt x="100" y="165"/>
                      <a:pt x="100" y="165"/>
                    </a:cubicBezTo>
                    <a:cubicBezTo>
                      <a:pt x="190" y="74"/>
                      <a:pt x="190" y="74"/>
                      <a:pt x="190" y="74"/>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grpSp>
        <p:nvGrpSpPr>
          <p:cNvPr id="24" name="Group 23" descr="Ensure accountability icon">
            <a:extLst>
              <a:ext uri="{FF2B5EF4-FFF2-40B4-BE49-F238E27FC236}">
                <a16:creationId xmlns:a16="http://schemas.microsoft.com/office/drawing/2014/main" id="{15EF3B37-C67E-4B59-B944-C2FA82A07EFB}"/>
              </a:ext>
              <a:ext uri="{C183D7F6-B498-43B3-948B-1728B52AA6E4}">
                <adec:decorative xmlns:adec="http://schemas.microsoft.com/office/drawing/2017/decorative" val="0"/>
              </a:ext>
            </a:extLst>
          </p:cNvPr>
          <p:cNvGrpSpPr/>
          <p:nvPr/>
        </p:nvGrpSpPr>
        <p:grpSpPr>
          <a:xfrm>
            <a:off x="8993633" y="1436688"/>
            <a:ext cx="2615184" cy="4845050"/>
            <a:chOff x="8993633" y="1436688"/>
            <a:chExt cx="2615184" cy="4845050"/>
          </a:xfrm>
        </p:grpSpPr>
        <p:sp>
          <p:nvSpPr>
            <p:cNvPr id="10" name="Rectangle 9">
              <a:extLst>
                <a:ext uri="{FF2B5EF4-FFF2-40B4-BE49-F238E27FC236}">
                  <a16:creationId xmlns:a16="http://schemas.microsoft.com/office/drawing/2014/main" id="{77BD3CD3-F631-427A-B3C7-3BCE21B87590}"/>
                </a:ext>
              </a:extLst>
            </p:cNvPr>
            <p:cNvSpPr/>
            <p:nvPr/>
          </p:nvSpPr>
          <p:spPr bwMode="auto">
            <a:xfrm>
              <a:off x="9002777" y="1436688"/>
              <a:ext cx="2606040" cy="483235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011680" rIns="182880" bIns="146304"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2200" b="1" i="0" u="none" strike="noStrike" kern="1200" cap="none" spc="0" normalizeH="0" baseline="0" noProof="0">
                  <a:ln>
                    <a:noFill/>
                  </a:ln>
                  <a:gradFill>
                    <a:gsLst>
                      <a:gs pos="2917">
                        <a:srgbClr val="000000"/>
                      </a:gs>
                      <a:gs pos="30000">
                        <a:srgbClr val="000000"/>
                      </a:gs>
                    </a:gsLst>
                    <a:lin ang="5400000" scaled="0"/>
                  </a:gradFill>
                  <a:effectLst/>
                  <a:uLnTx/>
                  <a:uFillTx/>
                  <a:latin typeface="Segoe UI Semibold"/>
                  <a:ea typeface="+mn-ea"/>
                  <a:cs typeface="+mn-cs"/>
                </a:rPr>
                <a:t>Ensure accountability</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Manage group/site ownership</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Review external membership</a:t>
              </a:r>
            </a:p>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Use IT services</a:t>
              </a:r>
            </a:p>
          </p:txBody>
        </p:sp>
        <p:grpSp>
          <p:nvGrpSpPr>
            <p:cNvPr id="21" name="Group 20">
              <a:extLst>
                <a:ext uri="{FF2B5EF4-FFF2-40B4-BE49-F238E27FC236}">
                  <a16:creationId xmlns:a16="http://schemas.microsoft.com/office/drawing/2014/main" id="{A98274A4-D994-4E45-906F-D4C46019E327}"/>
                </a:ext>
              </a:extLst>
            </p:cNvPr>
            <p:cNvGrpSpPr/>
            <p:nvPr/>
          </p:nvGrpSpPr>
          <p:grpSpPr>
            <a:xfrm>
              <a:off x="8993633" y="1436688"/>
              <a:ext cx="2615184" cy="4845050"/>
              <a:chOff x="588263" y="1436688"/>
              <a:chExt cx="2615184" cy="4845050"/>
            </a:xfrm>
            <a:solidFill>
              <a:schemeClr val="accent4"/>
            </a:solidFill>
          </p:grpSpPr>
          <p:sp>
            <p:nvSpPr>
              <p:cNvPr id="22" name="Rectangle 21">
                <a:extLst>
                  <a:ext uri="{FF2B5EF4-FFF2-40B4-BE49-F238E27FC236}">
                    <a16:creationId xmlns:a16="http://schemas.microsoft.com/office/drawing/2014/main" id="{29747ED6-CDAD-4FA2-8773-BA2F05D6F2CF}"/>
                  </a:ext>
                </a:extLst>
              </p:cNvPr>
              <p:cNvSpPr/>
              <p:nvPr/>
            </p:nvSpPr>
            <p:spPr bwMode="auto">
              <a:xfrm>
                <a:off x="588263" y="1436688"/>
                <a:ext cx="2615184" cy="1127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22">
                <a:extLst>
                  <a:ext uri="{FF2B5EF4-FFF2-40B4-BE49-F238E27FC236}">
                    <a16:creationId xmlns:a16="http://schemas.microsoft.com/office/drawing/2014/main" id="{B772378D-9562-4DB8-A5FA-7C76E5676F5C}"/>
                  </a:ext>
                </a:extLst>
              </p:cNvPr>
              <p:cNvSpPr/>
              <p:nvPr/>
            </p:nvSpPr>
            <p:spPr bwMode="auto">
              <a:xfrm>
                <a:off x="588263" y="6169026"/>
                <a:ext cx="2615184" cy="1127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9" name="Commitments_EC4D" title="Icon of a handshake">
              <a:extLst>
                <a:ext uri="{FF2B5EF4-FFF2-40B4-BE49-F238E27FC236}">
                  <a16:creationId xmlns:a16="http://schemas.microsoft.com/office/drawing/2014/main" id="{56FEA07C-F691-411D-9796-E7E5E6716A7A}"/>
                </a:ext>
              </a:extLst>
            </p:cNvPr>
            <p:cNvSpPr>
              <a:spLocks noChangeAspect="1" noEditPoints="1"/>
            </p:cNvSpPr>
            <p:nvPr/>
          </p:nvSpPr>
          <p:spPr bwMode="auto">
            <a:xfrm>
              <a:off x="9695190" y="1920895"/>
              <a:ext cx="1212071" cy="1136471"/>
            </a:xfrm>
            <a:custGeom>
              <a:avLst/>
              <a:gdLst>
                <a:gd name="T0" fmla="*/ 56 w 3762"/>
                <a:gd name="T1" fmla="*/ 1280 h 3526"/>
                <a:gd name="T2" fmla="*/ 1246 w 3762"/>
                <a:gd name="T3" fmla="*/ 30 h 3526"/>
                <a:gd name="T4" fmla="*/ 1589 w 3762"/>
                <a:gd name="T5" fmla="*/ 313 h 3526"/>
                <a:gd name="T6" fmla="*/ 104 w 3762"/>
                <a:gd name="T7" fmla="*/ 2297 h 3526"/>
                <a:gd name="T8" fmla="*/ 698 w 3762"/>
                <a:gd name="T9" fmla="*/ 2078 h 3526"/>
                <a:gd name="T10" fmla="*/ 323 w 3762"/>
                <a:gd name="T11" fmla="*/ 1703 h 3526"/>
                <a:gd name="T12" fmla="*/ 2479 w 3762"/>
                <a:gd name="T13" fmla="*/ 2578 h 3526"/>
                <a:gd name="T14" fmla="*/ 3073 w 3762"/>
                <a:gd name="T15" fmla="*/ 2797 h 3526"/>
                <a:gd name="T16" fmla="*/ 2854 w 3762"/>
                <a:gd name="T17" fmla="*/ 2203 h 3526"/>
                <a:gd name="T18" fmla="*/ 1823 w 3762"/>
                <a:gd name="T19" fmla="*/ 3422 h 3526"/>
                <a:gd name="T20" fmla="*/ 2198 w 3762"/>
                <a:gd name="T21" fmla="*/ 3047 h 3526"/>
                <a:gd name="T22" fmla="*/ 2698 w 3762"/>
                <a:gd name="T23" fmla="*/ 3172 h 3526"/>
                <a:gd name="T24" fmla="*/ 2479 w 3762"/>
                <a:gd name="T25" fmla="*/ 2578 h 3526"/>
                <a:gd name="T26" fmla="*/ 479 w 3762"/>
                <a:gd name="T27" fmla="*/ 2672 h 3526"/>
                <a:gd name="T28" fmla="*/ 1073 w 3762"/>
                <a:gd name="T29" fmla="*/ 2453 h 3526"/>
                <a:gd name="T30" fmla="*/ 698 w 3762"/>
                <a:gd name="T31" fmla="*/ 2078 h 3526"/>
                <a:gd name="T32" fmla="*/ 854 w 3762"/>
                <a:gd name="T33" fmla="*/ 2672 h 3526"/>
                <a:gd name="T34" fmla="*/ 1229 w 3762"/>
                <a:gd name="T35" fmla="*/ 3047 h 3526"/>
                <a:gd name="T36" fmla="*/ 1448 w 3762"/>
                <a:gd name="T37" fmla="*/ 2453 h 3526"/>
                <a:gd name="T38" fmla="*/ 854 w 3762"/>
                <a:gd name="T39" fmla="*/ 2672 h 3526"/>
                <a:gd name="T40" fmla="*/ 1229 w 3762"/>
                <a:gd name="T41" fmla="*/ 3422 h 3526"/>
                <a:gd name="T42" fmla="*/ 1823 w 3762"/>
                <a:gd name="T43" fmla="*/ 3203 h 3526"/>
                <a:gd name="T44" fmla="*/ 1448 w 3762"/>
                <a:gd name="T45" fmla="*/ 2828 h 3526"/>
                <a:gd name="T46" fmla="*/ 3214 w 3762"/>
                <a:gd name="T47" fmla="*/ 1813 h 3526"/>
                <a:gd name="T48" fmla="*/ 3746 w 3762"/>
                <a:gd name="T49" fmla="*/ 1220 h 3526"/>
                <a:gd name="T50" fmla="*/ 2526 w 3762"/>
                <a:gd name="T51" fmla="*/ 0 h 3526"/>
                <a:gd name="T52" fmla="*/ 1412 w 3762"/>
                <a:gd name="T53" fmla="*/ 385 h 3526"/>
                <a:gd name="T54" fmla="*/ 1026 w 3762"/>
                <a:gd name="T55" fmla="*/ 1250 h 3526"/>
                <a:gd name="T56" fmla="*/ 1276 w 3762"/>
                <a:gd name="T57" fmla="*/ 1500 h 3526"/>
                <a:gd name="T58" fmla="*/ 2026 w 3762"/>
                <a:gd name="T59" fmla="*/ 750 h 3526"/>
                <a:gd name="T60" fmla="*/ 3448 w 3762"/>
                <a:gd name="T61" fmla="*/ 2047 h 3526"/>
                <a:gd name="T62" fmla="*/ 3071 w 3762"/>
                <a:gd name="T63" fmla="*/ 2420 h 3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2" h="3526">
                  <a:moveTo>
                    <a:pt x="401" y="1625"/>
                  </a:moveTo>
                  <a:cubicBezTo>
                    <a:pt x="56" y="1280"/>
                    <a:pt x="56" y="1280"/>
                    <a:pt x="56" y="1280"/>
                  </a:cubicBezTo>
                  <a:cubicBezTo>
                    <a:pt x="40" y="1264"/>
                    <a:pt x="40" y="1236"/>
                    <a:pt x="56" y="1220"/>
                  </a:cubicBezTo>
                  <a:cubicBezTo>
                    <a:pt x="1246" y="30"/>
                    <a:pt x="1246" y="30"/>
                    <a:pt x="1246" y="30"/>
                  </a:cubicBezTo>
                  <a:cubicBezTo>
                    <a:pt x="1262" y="14"/>
                    <a:pt x="1290" y="14"/>
                    <a:pt x="1306" y="30"/>
                  </a:cubicBezTo>
                  <a:cubicBezTo>
                    <a:pt x="1589" y="313"/>
                    <a:pt x="1589" y="313"/>
                    <a:pt x="1589" y="313"/>
                  </a:cubicBezTo>
                  <a:moveTo>
                    <a:pt x="104" y="1922"/>
                  </a:moveTo>
                  <a:cubicBezTo>
                    <a:pt x="0" y="2026"/>
                    <a:pt x="0" y="2194"/>
                    <a:pt x="104" y="2297"/>
                  </a:cubicBezTo>
                  <a:cubicBezTo>
                    <a:pt x="207" y="2401"/>
                    <a:pt x="375" y="2401"/>
                    <a:pt x="479" y="2297"/>
                  </a:cubicBezTo>
                  <a:cubicBezTo>
                    <a:pt x="698" y="2078"/>
                    <a:pt x="698" y="2078"/>
                    <a:pt x="698" y="2078"/>
                  </a:cubicBezTo>
                  <a:cubicBezTo>
                    <a:pt x="802" y="1974"/>
                    <a:pt x="802" y="1806"/>
                    <a:pt x="698" y="1703"/>
                  </a:cubicBezTo>
                  <a:cubicBezTo>
                    <a:pt x="595" y="1599"/>
                    <a:pt x="427" y="1599"/>
                    <a:pt x="323" y="1703"/>
                  </a:cubicBezTo>
                  <a:lnTo>
                    <a:pt x="104" y="1922"/>
                  </a:lnTo>
                  <a:close/>
                  <a:moveTo>
                    <a:pt x="2479" y="2578"/>
                  </a:moveTo>
                  <a:cubicBezTo>
                    <a:pt x="2698" y="2797"/>
                    <a:pt x="2698" y="2797"/>
                    <a:pt x="2698" y="2797"/>
                  </a:cubicBezTo>
                  <a:cubicBezTo>
                    <a:pt x="2802" y="2901"/>
                    <a:pt x="2970" y="2901"/>
                    <a:pt x="3073" y="2797"/>
                  </a:cubicBezTo>
                  <a:cubicBezTo>
                    <a:pt x="3177" y="2694"/>
                    <a:pt x="3177" y="2526"/>
                    <a:pt x="3073" y="2422"/>
                  </a:cubicBezTo>
                  <a:cubicBezTo>
                    <a:pt x="2854" y="2203"/>
                    <a:pt x="2854" y="2203"/>
                    <a:pt x="2854" y="2203"/>
                  </a:cubicBezTo>
                  <a:moveTo>
                    <a:pt x="1714" y="3313"/>
                  </a:moveTo>
                  <a:cubicBezTo>
                    <a:pt x="1823" y="3422"/>
                    <a:pt x="1823" y="3422"/>
                    <a:pt x="1823" y="3422"/>
                  </a:cubicBezTo>
                  <a:cubicBezTo>
                    <a:pt x="1927" y="3526"/>
                    <a:pt x="2095" y="3526"/>
                    <a:pt x="2198" y="3422"/>
                  </a:cubicBezTo>
                  <a:cubicBezTo>
                    <a:pt x="2302" y="3319"/>
                    <a:pt x="2302" y="3151"/>
                    <a:pt x="2198" y="3047"/>
                  </a:cubicBezTo>
                  <a:cubicBezTo>
                    <a:pt x="2323" y="3172"/>
                    <a:pt x="2323" y="3172"/>
                    <a:pt x="2323" y="3172"/>
                  </a:cubicBezTo>
                  <a:cubicBezTo>
                    <a:pt x="2427" y="3276"/>
                    <a:pt x="2595" y="3276"/>
                    <a:pt x="2698" y="3172"/>
                  </a:cubicBezTo>
                  <a:cubicBezTo>
                    <a:pt x="2802" y="3069"/>
                    <a:pt x="2802" y="2901"/>
                    <a:pt x="2698" y="2797"/>
                  </a:cubicBezTo>
                  <a:cubicBezTo>
                    <a:pt x="2479" y="2578"/>
                    <a:pt x="2479" y="2578"/>
                    <a:pt x="2479" y="2578"/>
                  </a:cubicBezTo>
                  <a:moveTo>
                    <a:pt x="479" y="2297"/>
                  </a:moveTo>
                  <a:cubicBezTo>
                    <a:pt x="375" y="2401"/>
                    <a:pt x="375" y="2569"/>
                    <a:pt x="479" y="2672"/>
                  </a:cubicBezTo>
                  <a:cubicBezTo>
                    <a:pt x="582" y="2776"/>
                    <a:pt x="750" y="2776"/>
                    <a:pt x="854" y="2672"/>
                  </a:cubicBezTo>
                  <a:cubicBezTo>
                    <a:pt x="1073" y="2453"/>
                    <a:pt x="1073" y="2453"/>
                    <a:pt x="1073" y="2453"/>
                  </a:cubicBezTo>
                  <a:cubicBezTo>
                    <a:pt x="1177" y="2349"/>
                    <a:pt x="1177" y="2181"/>
                    <a:pt x="1073" y="2078"/>
                  </a:cubicBezTo>
                  <a:cubicBezTo>
                    <a:pt x="970" y="1974"/>
                    <a:pt x="802" y="1974"/>
                    <a:pt x="698" y="2078"/>
                  </a:cubicBezTo>
                  <a:lnTo>
                    <a:pt x="479" y="2297"/>
                  </a:lnTo>
                  <a:close/>
                  <a:moveTo>
                    <a:pt x="854" y="2672"/>
                  </a:moveTo>
                  <a:cubicBezTo>
                    <a:pt x="750" y="2776"/>
                    <a:pt x="750" y="2944"/>
                    <a:pt x="854" y="3047"/>
                  </a:cubicBezTo>
                  <a:cubicBezTo>
                    <a:pt x="957" y="3151"/>
                    <a:pt x="1125" y="3151"/>
                    <a:pt x="1229" y="3047"/>
                  </a:cubicBezTo>
                  <a:cubicBezTo>
                    <a:pt x="1448" y="2828"/>
                    <a:pt x="1448" y="2828"/>
                    <a:pt x="1448" y="2828"/>
                  </a:cubicBezTo>
                  <a:cubicBezTo>
                    <a:pt x="1552" y="2724"/>
                    <a:pt x="1552" y="2556"/>
                    <a:pt x="1448" y="2453"/>
                  </a:cubicBezTo>
                  <a:cubicBezTo>
                    <a:pt x="1345" y="2349"/>
                    <a:pt x="1177" y="2349"/>
                    <a:pt x="1073" y="2453"/>
                  </a:cubicBezTo>
                  <a:lnTo>
                    <a:pt x="854" y="2672"/>
                  </a:lnTo>
                  <a:close/>
                  <a:moveTo>
                    <a:pt x="1229" y="3047"/>
                  </a:moveTo>
                  <a:cubicBezTo>
                    <a:pt x="1125" y="3151"/>
                    <a:pt x="1125" y="3319"/>
                    <a:pt x="1229" y="3422"/>
                  </a:cubicBezTo>
                  <a:cubicBezTo>
                    <a:pt x="1332" y="3526"/>
                    <a:pt x="1500" y="3526"/>
                    <a:pt x="1604" y="3422"/>
                  </a:cubicBezTo>
                  <a:cubicBezTo>
                    <a:pt x="1823" y="3203"/>
                    <a:pt x="1823" y="3203"/>
                    <a:pt x="1823" y="3203"/>
                  </a:cubicBezTo>
                  <a:cubicBezTo>
                    <a:pt x="1927" y="3099"/>
                    <a:pt x="1927" y="2931"/>
                    <a:pt x="1823" y="2828"/>
                  </a:cubicBezTo>
                  <a:cubicBezTo>
                    <a:pt x="1720" y="2724"/>
                    <a:pt x="1552" y="2724"/>
                    <a:pt x="1448" y="2828"/>
                  </a:cubicBezTo>
                  <a:lnTo>
                    <a:pt x="1229" y="3047"/>
                  </a:lnTo>
                  <a:close/>
                  <a:moveTo>
                    <a:pt x="3214" y="1813"/>
                  </a:moveTo>
                  <a:cubicBezTo>
                    <a:pt x="3746" y="1280"/>
                    <a:pt x="3746" y="1280"/>
                    <a:pt x="3746" y="1280"/>
                  </a:cubicBezTo>
                  <a:cubicBezTo>
                    <a:pt x="3762" y="1264"/>
                    <a:pt x="3762" y="1236"/>
                    <a:pt x="3746" y="1220"/>
                  </a:cubicBezTo>
                  <a:cubicBezTo>
                    <a:pt x="2526" y="0"/>
                    <a:pt x="2526" y="0"/>
                    <a:pt x="2526" y="0"/>
                  </a:cubicBezTo>
                  <a:cubicBezTo>
                    <a:pt x="2526" y="0"/>
                    <a:pt x="2526" y="0"/>
                    <a:pt x="2526" y="0"/>
                  </a:cubicBezTo>
                  <a:cubicBezTo>
                    <a:pt x="1436" y="363"/>
                    <a:pt x="1436" y="363"/>
                    <a:pt x="1436" y="363"/>
                  </a:cubicBezTo>
                  <a:cubicBezTo>
                    <a:pt x="1426" y="367"/>
                    <a:pt x="1417" y="375"/>
                    <a:pt x="1412" y="385"/>
                  </a:cubicBezTo>
                  <a:cubicBezTo>
                    <a:pt x="1057" y="1094"/>
                    <a:pt x="1057" y="1094"/>
                    <a:pt x="1057" y="1094"/>
                  </a:cubicBezTo>
                  <a:cubicBezTo>
                    <a:pt x="1037" y="1142"/>
                    <a:pt x="1026" y="1195"/>
                    <a:pt x="1026" y="1250"/>
                  </a:cubicBezTo>
                  <a:cubicBezTo>
                    <a:pt x="1026" y="1319"/>
                    <a:pt x="1054" y="1382"/>
                    <a:pt x="1099" y="1427"/>
                  </a:cubicBezTo>
                  <a:cubicBezTo>
                    <a:pt x="1144" y="1472"/>
                    <a:pt x="1207" y="1500"/>
                    <a:pt x="1276" y="1500"/>
                  </a:cubicBezTo>
                  <a:cubicBezTo>
                    <a:pt x="1483" y="1500"/>
                    <a:pt x="1651" y="1332"/>
                    <a:pt x="1651" y="1125"/>
                  </a:cubicBezTo>
                  <a:cubicBezTo>
                    <a:pt x="1651" y="918"/>
                    <a:pt x="1819" y="750"/>
                    <a:pt x="2026" y="750"/>
                  </a:cubicBezTo>
                  <a:cubicBezTo>
                    <a:pt x="2094" y="750"/>
                    <a:pt x="2162" y="771"/>
                    <a:pt x="2214" y="813"/>
                  </a:cubicBezTo>
                  <a:cubicBezTo>
                    <a:pt x="3448" y="2047"/>
                    <a:pt x="3448" y="2047"/>
                    <a:pt x="3448" y="2047"/>
                  </a:cubicBezTo>
                  <a:cubicBezTo>
                    <a:pt x="3553" y="2152"/>
                    <a:pt x="3552" y="2321"/>
                    <a:pt x="3446" y="2425"/>
                  </a:cubicBezTo>
                  <a:cubicBezTo>
                    <a:pt x="3341" y="2527"/>
                    <a:pt x="3174" y="2523"/>
                    <a:pt x="3071" y="2420"/>
                  </a:cubicBezTo>
                  <a:cubicBezTo>
                    <a:pt x="2854" y="2203"/>
                    <a:pt x="2854" y="2203"/>
                    <a:pt x="2854" y="2203"/>
                  </a:cubicBezTo>
                </a:path>
              </a:pathLst>
            </a:custGeom>
            <a:noFill/>
            <a:ln w="15875" cap="sq">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Tree>
    <p:extLst>
      <p:ext uri="{BB962C8B-B14F-4D97-AF65-F5344CB8AC3E}">
        <p14:creationId xmlns:p14="http://schemas.microsoft.com/office/powerpoint/2010/main" val="1848885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0"/>
                                  </p:stCondLst>
                                  <p:childTnLst>
                                    <p:animMotion origin="layout" path="M 3.125E-6 -2.22222E-6 L 3.125E-6 0.03125 " pathEditMode="relative" rAng="0" ptsTypes="AA">
                                      <p:cBhvr>
                                        <p:cTn id="9" dur="650" spd="-100000" fill="hold"/>
                                        <p:tgtEl>
                                          <p:spTgt spid="3"/>
                                        </p:tgtEl>
                                        <p:attrNameLst>
                                          <p:attrName>ppt_x</p:attrName>
                                          <p:attrName>ppt_y</p:attrName>
                                        </p:attrNameLst>
                                      </p:cBhvr>
                                      <p:rCtr x="0" y="1551"/>
                                    </p:animMotion>
                                  </p:childTnLst>
                                </p:cTn>
                              </p:par>
                              <p:par>
                                <p:cTn id="10" presetID="10"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42" presetClass="path" presetSubtype="0" decel="100000" fill="hold" nodeType="withEffect">
                                  <p:stCondLst>
                                    <p:cond delay="200"/>
                                  </p:stCondLst>
                                  <p:childTnLst>
                                    <p:animMotion origin="layout" path="M 3.125E-6 -2.22222E-6 L 3.125E-6 0.03125 " pathEditMode="relative" rAng="0" ptsTypes="AA">
                                      <p:cBhvr>
                                        <p:cTn id="14" dur="650" spd="-100000" fill="hold"/>
                                        <p:tgtEl>
                                          <p:spTgt spid="4"/>
                                        </p:tgtEl>
                                        <p:attrNameLst>
                                          <p:attrName>ppt_x</p:attrName>
                                          <p:attrName>ppt_y</p:attrName>
                                        </p:attrNameLst>
                                      </p:cBhvr>
                                      <p:rCtr x="0" y="1551"/>
                                    </p:animMotion>
                                  </p:childTnLst>
                                </p:cTn>
                              </p:par>
                              <p:par>
                                <p:cTn id="15" presetID="10"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decel="100000" fill="hold" nodeType="withEffect">
                                  <p:stCondLst>
                                    <p:cond delay="600"/>
                                  </p:stCondLst>
                                  <p:childTnLst>
                                    <p:animMotion origin="layout" path="M 3.125E-6 -2.22222E-6 L 3.125E-6 0.03125 " pathEditMode="relative" rAng="0" ptsTypes="AA">
                                      <p:cBhvr>
                                        <p:cTn id="19" dur="650" spd="-100000" fill="hold"/>
                                        <p:tgtEl>
                                          <p:spTgt spid="7"/>
                                        </p:tgtEl>
                                        <p:attrNameLst>
                                          <p:attrName>ppt_x</p:attrName>
                                          <p:attrName>ppt_y</p:attrName>
                                        </p:attrNameLst>
                                      </p:cBhvr>
                                      <p:rCtr x="0" y="1551"/>
                                    </p:animMotion>
                                  </p:childTnLst>
                                </p:cTn>
                              </p:par>
                              <p:par>
                                <p:cTn id="20" presetID="10" presetClass="entr" presetSubtype="0"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42" presetClass="path" presetSubtype="0" decel="100000" fill="hold" nodeType="withEffect">
                                  <p:stCondLst>
                                    <p:cond delay="800"/>
                                  </p:stCondLst>
                                  <p:childTnLst>
                                    <p:animMotion origin="layout" path="M 3.125E-6 -2.22222E-6 L 3.125E-6 0.03125 " pathEditMode="relative" rAng="0" ptsTypes="AA">
                                      <p:cBhvr>
                                        <p:cTn id="24" dur="650" spd="-100000" fill="hold"/>
                                        <p:tgtEl>
                                          <p:spTgt spid="24"/>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EC7E2-FF96-4F08-8231-292C0C007110}"/>
              </a:ext>
            </a:extLst>
          </p:cNvPr>
          <p:cNvSpPr>
            <a:spLocks noGrp="1"/>
          </p:cNvSpPr>
          <p:nvPr>
            <p:ph type="title"/>
          </p:nvPr>
        </p:nvSpPr>
        <p:spPr>
          <a:xfrm>
            <a:off x="512762" y="555664"/>
            <a:ext cx="4158362" cy="553998"/>
          </a:xfrm>
        </p:spPr>
        <p:txBody>
          <a:bodyPr/>
          <a:lstStyle/>
          <a:p>
            <a:r>
              <a:rPr lang="en-US">
                <a:solidFill>
                  <a:srgbClr val="243A5E"/>
                </a:solidFill>
              </a:rPr>
              <a:t>Enable self-service</a:t>
            </a:r>
          </a:p>
        </p:txBody>
      </p:sp>
      <p:sp>
        <p:nvSpPr>
          <p:cNvPr id="3" name="Text Placeholder 2">
            <a:extLst>
              <a:ext uri="{FF2B5EF4-FFF2-40B4-BE49-F238E27FC236}">
                <a16:creationId xmlns:a16="http://schemas.microsoft.com/office/drawing/2014/main" id="{0369FE7F-5107-47BD-BE50-E13E5446343F}"/>
              </a:ext>
            </a:extLst>
          </p:cNvPr>
          <p:cNvSpPr>
            <a:spLocks noGrp="1"/>
          </p:cNvSpPr>
          <p:nvPr>
            <p:ph type="body" sz="quarter" idx="10"/>
          </p:nvPr>
        </p:nvSpPr>
        <p:spPr>
          <a:xfrm>
            <a:off x="555876" y="1721027"/>
            <a:ext cx="4162425" cy="3994940"/>
          </a:xfrm>
        </p:spPr>
        <p:txBody>
          <a:bodyPr/>
          <a:lstStyle/>
          <a:p>
            <a:r>
              <a:rPr lang="en-US"/>
              <a:t>Any Microsoft Full-time employee can create groups</a:t>
            </a:r>
          </a:p>
          <a:p>
            <a:endParaRPr lang="en-US"/>
          </a:p>
          <a:p>
            <a:pPr lvl="1"/>
            <a:r>
              <a:rPr lang="en-US"/>
              <a:t>Dynamic group consisting of all AAD users with extension attribute showing employment status</a:t>
            </a:r>
          </a:p>
          <a:p>
            <a:pPr lvl="1"/>
            <a:endParaRPr lang="en-US"/>
          </a:p>
          <a:p>
            <a:r>
              <a:rPr lang="en-US"/>
              <a:t>Employees use the in-product UI for containers creation</a:t>
            </a:r>
          </a:p>
          <a:p>
            <a:endParaRPr lang="en-US"/>
          </a:p>
          <a:p>
            <a:endParaRPr lang="en-US"/>
          </a:p>
        </p:txBody>
      </p:sp>
      <p:pic>
        <p:nvPicPr>
          <p:cNvPr id="5" name="Picture Placeholder 4">
            <a:extLst>
              <a:ext uri="{FF2B5EF4-FFF2-40B4-BE49-F238E27FC236}">
                <a16:creationId xmlns:a16="http://schemas.microsoft.com/office/drawing/2014/main" id="{8328A2A7-EF37-4675-895E-F6320802D97D}"/>
              </a:ext>
              <a:ext uri="{C183D7F6-B498-43B3-948B-1728B52AA6E4}">
                <adec:decorative xmlns:adec="http://schemas.microsoft.com/office/drawing/2017/decorative" val="1"/>
              </a:ext>
            </a:extLst>
          </p:cNvPr>
          <p:cNvPicPr>
            <a:picLocks noGrp="1" noChangeAspect="1"/>
          </p:cNvPicPr>
          <p:nvPr>
            <p:ph type="pic" sz="quarter" idx="4294967295"/>
          </p:nvPr>
        </p:nvPicPr>
        <p:blipFill rotWithShape="1">
          <a:blip r:embed="rId3"/>
          <a:stretch/>
        </p:blipFill>
        <p:spPr>
          <a:xfrm>
            <a:off x="5334888" y="1447800"/>
            <a:ext cx="4040635" cy="4057598"/>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E8197DC3-A5F3-42B2-B33B-1E2EB3E11DE1}"/>
              </a:ext>
            </a:extLst>
          </p:cNvPr>
          <p:cNvPicPr>
            <a:picLocks noChangeAspect="1"/>
          </p:cNvPicPr>
          <p:nvPr/>
        </p:nvPicPr>
        <p:blipFill>
          <a:blip r:embed="rId4"/>
          <a:stretch>
            <a:fillRect/>
          </a:stretch>
        </p:blipFill>
        <p:spPr>
          <a:xfrm>
            <a:off x="7494440" y="3057525"/>
            <a:ext cx="4114948" cy="3211513"/>
          </a:xfrm>
          <a:prstGeom prst="rect">
            <a:avLst/>
          </a:prstGeom>
          <a:ln>
            <a:solidFill>
              <a:schemeClr val="bg1">
                <a:lumMod val="85000"/>
                <a:alpha val="70000"/>
              </a:schemeClr>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05957170-5975-4E35-A6AD-13330A32F956}"/>
              </a:ext>
            </a:extLst>
          </p:cNvPr>
          <p:cNvSpPr/>
          <p:nvPr/>
        </p:nvSpPr>
        <p:spPr bwMode="auto">
          <a:xfrm>
            <a:off x="10131012" y="207919"/>
            <a:ext cx="1548226" cy="3709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lvl="0">
              <a:lnSpc>
                <a:spcPct val="90000"/>
              </a:lnSpc>
              <a:spcAft>
                <a:spcPts val="1200"/>
              </a:spcAft>
              <a:defRPr b="1"/>
            </a:pPr>
            <a:r>
              <a:rPr lang="en-US" sz="1200">
                <a:gradFill>
                  <a:gsLst>
                    <a:gs pos="2917">
                      <a:schemeClr val="tx1"/>
                    </a:gs>
                    <a:gs pos="30000">
                      <a:schemeClr val="tx1"/>
                    </a:gs>
                  </a:gsLst>
                  <a:lin ang="5400000" scaled="0"/>
                </a:gradFill>
                <a:latin typeface="+mj-lt"/>
              </a:rPr>
              <a:t>Empower employees</a:t>
            </a:r>
          </a:p>
        </p:txBody>
      </p:sp>
      <p:sp>
        <p:nvSpPr>
          <p:cNvPr id="16" name="star_2">
            <a:extLst>
              <a:ext uri="{FF2B5EF4-FFF2-40B4-BE49-F238E27FC236}">
                <a16:creationId xmlns:a16="http://schemas.microsoft.com/office/drawing/2014/main" id="{53914779-DD6E-4A41-A7D0-36FB20E5932D}"/>
              </a:ext>
            </a:extLst>
          </p:cNvPr>
          <p:cNvSpPr>
            <a:spLocks noChangeAspect="1" noEditPoints="1"/>
          </p:cNvSpPr>
          <p:nvPr/>
        </p:nvSpPr>
        <p:spPr bwMode="auto">
          <a:xfrm>
            <a:off x="9738740" y="207920"/>
            <a:ext cx="392271" cy="370973"/>
          </a:xfrm>
          <a:custGeom>
            <a:avLst/>
            <a:gdLst>
              <a:gd name="T0" fmla="*/ 104 w 304"/>
              <a:gd name="T1" fmla="*/ 95 h 288"/>
              <a:gd name="T2" fmla="*/ 154 w 304"/>
              <a:gd name="T3" fmla="*/ 0 h 288"/>
              <a:gd name="T4" fmla="*/ 203 w 304"/>
              <a:gd name="T5" fmla="*/ 95 h 288"/>
              <a:gd name="T6" fmla="*/ 304 w 304"/>
              <a:gd name="T7" fmla="*/ 110 h 288"/>
              <a:gd name="T8" fmla="*/ 232 w 304"/>
              <a:gd name="T9" fmla="*/ 185 h 288"/>
              <a:gd name="T10" fmla="*/ 248 w 304"/>
              <a:gd name="T11" fmla="*/ 287 h 288"/>
              <a:gd name="T12" fmla="*/ 154 w 304"/>
              <a:gd name="T13" fmla="*/ 244 h 288"/>
              <a:gd name="T14" fmla="*/ 59 w 304"/>
              <a:gd name="T15" fmla="*/ 288 h 288"/>
              <a:gd name="T16" fmla="*/ 74 w 304"/>
              <a:gd name="T17" fmla="*/ 186 h 288"/>
              <a:gd name="T18" fmla="*/ 0 w 304"/>
              <a:gd name="T19" fmla="*/ 109 h 288"/>
              <a:gd name="T20" fmla="*/ 104 w 304"/>
              <a:gd name="T21" fmla="*/ 95 h 288"/>
              <a:gd name="T22" fmla="*/ 152 w 304"/>
              <a:gd name="T23" fmla="*/ 177 h 288"/>
              <a:gd name="T24" fmla="*/ 186 w 304"/>
              <a:gd name="T25" fmla="*/ 144 h 288"/>
              <a:gd name="T26" fmla="*/ 152 w 304"/>
              <a:gd name="T27" fmla="*/ 110 h 288"/>
              <a:gd name="T28" fmla="*/ 119 w 304"/>
              <a:gd name="T29" fmla="*/ 144 h 288"/>
              <a:gd name="T30" fmla="*/ 152 w 304"/>
              <a:gd name="T31" fmla="*/ 177 h 288"/>
              <a:gd name="T32" fmla="*/ 205 w 304"/>
              <a:gd name="T33" fmla="*/ 230 h 288"/>
              <a:gd name="T34" fmla="*/ 153 w 304"/>
              <a:gd name="T35" fmla="*/ 178 h 288"/>
              <a:gd name="T36" fmla="*/ 101 w 304"/>
              <a:gd name="T3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288">
                <a:moveTo>
                  <a:pt x="104" y="95"/>
                </a:moveTo>
                <a:cubicBezTo>
                  <a:pt x="154" y="0"/>
                  <a:pt x="154" y="0"/>
                  <a:pt x="154" y="0"/>
                </a:cubicBezTo>
                <a:cubicBezTo>
                  <a:pt x="203" y="95"/>
                  <a:pt x="203" y="95"/>
                  <a:pt x="203" y="95"/>
                </a:cubicBezTo>
                <a:cubicBezTo>
                  <a:pt x="304" y="110"/>
                  <a:pt x="304" y="110"/>
                  <a:pt x="304" y="110"/>
                </a:cubicBezTo>
                <a:cubicBezTo>
                  <a:pt x="232" y="185"/>
                  <a:pt x="232" y="185"/>
                  <a:pt x="232" y="185"/>
                </a:cubicBezTo>
                <a:cubicBezTo>
                  <a:pt x="248" y="287"/>
                  <a:pt x="248" y="287"/>
                  <a:pt x="248" y="287"/>
                </a:cubicBezTo>
                <a:cubicBezTo>
                  <a:pt x="154" y="244"/>
                  <a:pt x="154" y="244"/>
                  <a:pt x="154" y="244"/>
                </a:cubicBezTo>
                <a:cubicBezTo>
                  <a:pt x="59" y="288"/>
                  <a:pt x="59" y="288"/>
                  <a:pt x="59" y="288"/>
                </a:cubicBezTo>
                <a:cubicBezTo>
                  <a:pt x="74" y="186"/>
                  <a:pt x="74" y="186"/>
                  <a:pt x="74" y="186"/>
                </a:cubicBezTo>
                <a:cubicBezTo>
                  <a:pt x="0" y="109"/>
                  <a:pt x="0" y="109"/>
                  <a:pt x="0" y="109"/>
                </a:cubicBezTo>
                <a:lnTo>
                  <a:pt x="104" y="95"/>
                </a:lnTo>
                <a:close/>
                <a:moveTo>
                  <a:pt x="152" y="177"/>
                </a:moveTo>
                <a:cubicBezTo>
                  <a:pt x="171" y="177"/>
                  <a:pt x="186" y="162"/>
                  <a:pt x="186" y="144"/>
                </a:cubicBezTo>
                <a:cubicBezTo>
                  <a:pt x="186" y="125"/>
                  <a:pt x="171" y="110"/>
                  <a:pt x="152" y="110"/>
                </a:cubicBezTo>
                <a:cubicBezTo>
                  <a:pt x="134" y="110"/>
                  <a:pt x="119" y="125"/>
                  <a:pt x="119" y="144"/>
                </a:cubicBezTo>
                <a:cubicBezTo>
                  <a:pt x="119" y="162"/>
                  <a:pt x="134" y="177"/>
                  <a:pt x="152" y="177"/>
                </a:cubicBezTo>
                <a:close/>
                <a:moveTo>
                  <a:pt x="205" y="230"/>
                </a:moveTo>
                <a:cubicBezTo>
                  <a:pt x="205" y="201"/>
                  <a:pt x="182" y="178"/>
                  <a:pt x="153" y="178"/>
                </a:cubicBezTo>
                <a:cubicBezTo>
                  <a:pt x="125" y="178"/>
                  <a:pt x="101" y="201"/>
                  <a:pt x="101" y="230"/>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EE33E46C-1C7D-4D3B-8D08-C885588D39A0}"/>
              </a:ext>
              <a:ext uri="{C183D7F6-B498-43B3-948B-1728B52AA6E4}">
                <adec:decorative xmlns:adec="http://schemas.microsoft.com/office/drawing/2017/decorative" val="1"/>
              </a:ext>
            </a:extLst>
          </p:cNvPr>
          <p:cNvGrpSpPr/>
          <p:nvPr/>
        </p:nvGrpSpPr>
        <p:grpSpPr>
          <a:xfrm>
            <a:off x="9668891" y="0"/>
            <a:ext cx="2523109" cy="692388"/>
            <a:chOff x="9401175" y="0"/>
            <a:chExt cx="2790825" cy="692388"/>
          </a:xfrm>
        </p:grpSpPr>
        <p:sp>
          <p:nvSpPr>
            <p:cNvPr id="14" name="Rectangle 13">
              <a:extLst>
                <a:ext uri="{FF2B5EF4-FFF2-40B4-BE49-F238E27FC236}">
                  <a16:creationId xmlns:a16="http://schemas.microsoft.com/office/drawing/2014/main" id="{CAA03081-5740-4703-AFC1-25EF3A9268B1}"/>
                </a:ext>
              </a:extLst>
            </p:cNvPr>
            <p:cNvSpPr/>
            <p:nvPr/>
          </p:nvSpPr>
          <p:spPr bwMode="auto">
            <a:xfrm>
              <a:off x="9401175" y="0"/>
              <a:ext cx="2790825" cy="1127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a:extLst>
                <a:ext uri="{FF2B5EF4-FFF2-40B4-BE49-F238E27FC236}">
                  <a16:creationId xmlns:a16="http://schemas.microsoft.com/office/drawing/2014/main" id="{ED006AE7-9FC9-4FE2-B076-6F832BBE5CF8}"/>
                </a:ext>
              </a:extLst>
            </p:cNvPr>
            <p:cNvSpPr/>
            <p:nvPr/>
          </p:nvSpPr>
          <p:spPr bwMode="auto">
            <a:xfrm>
              <a:off x="9401175" y="674100"/>
              <a:ext cx="2790825" cy="18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503389667"/>
      </p:ext>
    </p:extLst>
  </p:cSld>
  <p:clrMapOvr>
    <a:masterClrMapping/>
  </p:clrMapOvr>
  <p:transition>
    <p:fade/>
  </p:transition>
</p:sld>
</file>

<file path=ppt/theme/theme1.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Template Starter Blue - February 2020_v6" id="{071E01FD-2079-42F8-8403-F72D98F421C4}" vid="{4AE5ECA4-1508-4F7F-B9BC-6CD0E5E51A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365 PPT Template - 2017">
  <a:themeElements>
    <a:clrScheme name="Office17_2">
      <a:dk1>
        <a:srgbClr val="2F2F2F"/>
      </a:dk1>
      <a:lt1>
        <a:srgbClr val="E6E6E6"/>
      </a:lt1>
      <a:dk2>
        <a:srgbClr val="2F2F2F"/>
      </a:dk2>
      <a:lt2>
        <a:srgbClr val="FFFFFF"/>
      </a:lt2>
      <a:accent1>
        <a:srgbClr val="D83B01"/>
      </a:accent1>
      <a:accent2>
        <a:srgbClr val="2F2F2F"/>
      </a:accent2>
      <a:accent3>
        <a:srgbClr val="D2D2D2"/>
      </a:accent3>
      <a:accent4>
        <a:srgbClr val="E6E6E6"/>
      </a:accent4>
      <a:accent5>
        <a:srgbClr val="2F2F2F"/>
      </a:accent5>
      <a:accent6>
        <a:srgbClr val="D2D2D2"/>
      </a:accent6>
      <a:hlink>
        <a:srgbClr val="D83B01"/>
      </a:hlink>
      <a:folHlink>
        <a:srgbClr val="D83B01"/>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4" id="{860E49DB-0E46-4E26-802D-8B7134C2F338}" vid="{2A6A2BA9-42FB-431E-81C9-3FE614E59DFD}"/>
    </a:ext>
  </a:extLst>
</a:theme>
</file>

<file path=ppt/theme/theme4.xml><?xml version="1.0" encoding="utf-8"?>
<a:theme xmlns:a="http://schemas.openxmlformats.org/drawingml/2006/main" name="1_White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4E284496-52C1-405F-ADD9-D60704CD916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51153_Microsoft_Ignite_White_Template">
  <a:themeElements>
    <a:clrScheme name="MBAS_Light">
      <a:dk1>
        <a:srgbClr val="000000"/>
      </a:dk1>
      <a:lt1>
        <a:srgbClr val="FFFFFF"/>
      </a:lt1>
      <a:dk2>
        <a:srgbClr val="243A5E"/>
      </a:dk2>
      <a:lt2>
        <a:srgbClr val="E6E6E6"/>
      </a:lt2>
      <a:accent1>
        <a:srgbClr val="0078D4"/>
      </a:accent1>
      <a:accent2>
        <a:srgbClr val="243A5E"/>
      </a:accent2>
      <a:accent3>
        <a:srgbClr val="D83B01"/>
      </a:accent3>
      <a:accent4>
        <a:srgbClr val="FF9349"/>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extLst>
    <a:ext uri="{05A4C25C-085E-4340-85A3-A5531E510DB2}">
      <thm15:themeFamily xmlns:thm15="http://schemas.microsoft.com/office/thememl/2012/main" name="MS_Ignite_Digital_Event_Template_v12.potx" id="{987F915D-5FB6-4803-B1B9-1178BD7F7B76}" vid="{895B265D-DC43-4F47-AB7E-03FE0BD42608}"/>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2093</Words>
  <Application>Microsoft Office PowerPoint</Application>
  <PresentationFormat>Widescreen</PresentationFormat>
  <Paragraphs>385</Paragraphs>
  <Slides>26</Slides>
  <Notes>22</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26</vt:i4>
      </vt:variant>
    </vt:vector>
  </HeadingPairs>
  <TitlesOfParts>
    <vt:vector size="43" baseType="lpstr">
      <vt:lpstr>Arial</vt:lpstr>
      <vt:lpstr>Calibri</vt:lpstr>
      <vt:lpstr>Calibri Light</vt:lpstr>
      <vt:lpstr>Consolas</vt:lpstr>
      <vt:lpstr>Segoe UI</vt:lpstr>
      <vt:lpstr>Segoe UI </vt:lpstr>
      <vt:lpstr>Segoe UI (Body)</vt:lpstr>
      <vt:lpstr>Segoe UI Light</vt:lpstr>
      <vt:lpstr>Segoe UI Semibold</vt:lpstr>
      <vt:lpstr>Segoe UI Semibold (Header)</vt:lpstr>
      <vt:lpstr>Wingdings</vt:lpstr>
      <vt:lpstr>White Template</vt:lpstr>
      <vt:lpstr>Office Theme</vt:lpstr>
      <vt:lpstr>Office 365 PPT Template - 2017</vt:lpstr>
      <vt:lpstr>1_White Template</vt:lpstr>
      <vt:lpstr>1_Office Theme</vt:lpstr>
      <vt:lpstr>9-51153_Microsoft_Ignite_White_Template</vt:lpstr>
      <vt:lpstr>How Microsoft manages Microsoft 365 Groups for its employees</vt:lpstr>
      <vt:lpstr>Agenda</vt:lpstr>
      <vt:lpstr>Microsoft employee collaboration landscape</vt:lpstr>
      <vt:lpstr>  </vt:lpstr>
      <vt:lpstr>Enabling collaboration The unique workstyle of every Group</vt:lpstr>
      <vt:lpstr>Roles and their needs</vt:lpstr>
      <vt:lpstr>PowerPoint Presentation</vt:lpstr>
      <vt:lpstr>Principles of container and content governance</vt:lpstr>
      <vt:lpstr>Enable self-service</vt:lpstr>
      <vt:lpstr>Enable in-product Lifecycle management</vt:lpstr>
      <vt:lpstr>Lifecycle management Group owner experience of expiration policy</vt:lpstr>
      <vt:lpstr>External collaboration</vt:lpstr>
      <vt:lpstr>Container and file classification</vt:lpstr>
      <vt:lpstr>Content classification</vt:lpstr>
      <vt:lpstr>Container classification</vt:lpstr>
      <vt:lpstr>New sensitivity labels</vt:lpstr>
      <vt:lpstr>How will we structure container &amp; item labels?</vt:lpstr>
      <vt:lpstr>IT Custom Solutions</vt:lpstr>
      <vt:lpstr>PowerPoint Presentation</vt:lpstr>
      <vt:lpstr>Group Membership Management</vt:lpstr>
      <vt:lpstr>Group Driven Management</vt:lpstr>
      <vt:lpstr>Take aways</vt:lpstr>
      <vt:lpstr>Groups governance reduces customization</vt:lpstr>
      <vt:lpstr>PowerPoint Presentation</vt:lpstr>
      <vt:lpstr>Related Content for Microsoft 365 Admins</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2020-10-06T17:22:11Z</dcterms:created>
  <dcterms:modified xsi:type="dcterms:W3CDTF">2020-10-06T17:22:39Z</dcterms:modified>
</cp:coreProperties>
</file>