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5.xml" ContentType="application/vnd.openxmlformats-officedocument.presentationml.notesSlide+xml"/>
  <Override PartName="/ppt/charts/chart4.xml" ContentType="application/vnd.openxmlformats-officedocument.drawingml.chart+xml"/>
  <Override PartName="/ppt/theme/themeOverride1.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1.xml" ContentType="application/vnd.openxmlformats-officedocument.drawingml.chartshapes+xml"/>
  <Override PartName="/ppt/notesSlides/notesSlide10.xml" ContentType="application/vnd.openxmlformats-officedocument.presentationml.notesSlide+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2.xml" ContentType="application/vnd.openxmlformats-officedocument.drawingml.chartshapes+xml"/>
  <Override PartName="/ppt/charts/chart8.xml" ContentType="application/vnd.openxmlformats-officedocument.drawingml.chart+xml"/>
  <Override PartName="/ppt/charts/style7.xml" ContentType="application/vnd.ms-office.chartstyle+xml"/>
  <Override PartName="/ppt/charts/colors7.xml" ContentType="application/vnd.ms-office.chartcolorstyle+xml"/>
  <Override PartName="/ppt/drawings/drawing3.xml" ContentType="application/vnd.openxmlformats-officedocument.drawingml.chartshapes+xml"/>
  <Override PartName="/ppt/charts/chart9.xml" ContentType="application/vnd.openxmlformats-officedocument.drawingml.chart+xml"/>
  <Override PartName="/ppt/charts/style8.xml" ContentType="application/vnd.ms-office.chartstyle+xml"/>
  <Override PartName="/ppt/charts/colors8.xml" ContentType="application/vnd.ms-office.chartcolorstyle+xml"/>
  <Override PartName="/ppt/drawings/drawing4.xml" ContentType="application/vnd.openxmlformats-officedocument.drawingml.chartshapes+xml"/>
  <Override PartName="/ppt/notesSlides/notesSlide11.xml" ContentType="application/vnd.openxmlformats-officedocument.presentationml.notesSlide+xml"/>
  <Override PartName="/ppt/charts/chart10.xml" ContentType="application/vnd.openxmlformats-officedocument.drawingml.chart+xml"/>
  <Override PartName="/ppt/charts/style9.xml" ContentType="application/vnd.ms-office.chartstyle+xml"/>
  <Override PartName="/ppt/charts/colors9.xml" ContentType="application/vnd.ms-office.chartcolorstyle+xml"/>
  <Override PartName="/ppt/drawings/drawing5.xml" ContentType="application/vnd.openxmlformats-officedocument.drawingml.chartshapes+xml"/>
  <Override PartName="/ppt/charts/chart11.xml" ContentType="application/vnd.openxmlformats-officedocument.drawingml.chart+xml"/>
  <Override PartName="/ppt/charts/style10.xml" ContentType="application/vnd.ms-office.chartstyle+xml"/>
  <Override PartName="/ppt/charts/colors10.xml" ContentType="application/vnd.ms-office.chartcolorstyle+xml"/>
  <Override PartName="/ppt/drawings/drawing6.xml" ContentType="application/vnd.openxmlformats-officedocument.drawingml.chartshapes+xml"/>
  <Override PartName="/ppt/notesSlides/notesSlide12.xml" ContentType="application/vnd.openxmlformats-officedocument.presentationml.notesSlide+xml"/>
  <Override PartName="/ppt/charts/chart12.xml" ContentType="application/vnd.openxmlformats-officedocument.drawingml.chart+xml"/>
  <Override PartName="/ppt/charts/style11.xml" ContentType="application/vnd.ms-office.chartstyle+xml"/>
  <Override PartName="/ppt/charts/colors11.xml" ContentType="application/vnd.ms-office.chartcolorstyle+xml"/>
  <Override PartName="/ppt/drawings/drawing7.xml" ContentType="application/vnd.openxmlformats-officedocument.drawingml.chartshapes+xml"/>
  <Override PartName="/ppt/charts/chart13.xml" ContentType="application/vnd.openxmlformats-officedocument.drawingml.chart+xml"/>
  <Override PartName="/ppt/charts/style12.xml" ContentType="application/vnd.ms-office.chartstyle+xml"/>
  <Override PartName="/ppt/charts/colors12.xml" ContentType="application/vnd.ms-office.chartcolorstyle+xml"/>
  <Override PartName="/ppt/drawings/drawing8.xml" ContentType="application/vnd.openxmlformats-officedocument.drawingml.chartshapes+xml"/>
  <Override PartName="/ppt/notesSlides/notesSlide13.xml" ContentType="application/vnd.openxmlformats-officedocument.presentationml.notesSlide+xml"/>
  <Override PartName="/ppt/charts/chart14.xml" ContentType="application/vnd.openxmlformats-officedocument.drawingml.chart+xml"/>
  <Override PartName="/ppt/charts/style13.xml" ContentType="application/vnd.ms-office.chartstyle+xml"/>
  <Override PartName="/ppt/charts/colors13.xml" ContentType="application/vnd.ms-office.chartcolorstyle+xml"/>
  <Override PartName="/ppt/drawings/drawing9.xml" ContentType="application/vnd.openxmlformats-officedocument.drawingml.chartshapes+xml"/>
  <Override PartName="/ppt/charts/chart15.xml" ContentType="application/vnd.openxmlformats-officedocument.drawingml.chart+xml"/>
  <Override PartName="/ppt/charts/style14.xml" ContentType="application/vnd.ms-office.chartstyle+xml"/>
  <Override PartName="/ppt/charts/colors14.xml" ContentType="application/vnd.ms-office.chartcolorstyle+xml"/>
  <Override PartName="/ppt/drawings/drawing10.xml" ContentType="application/vnd.openxmlformats-officedocument.drawingml.chartshape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5173" r:id="rId4"/>
  </p:sldMasterIdLst>
  <p:notesMasterIdLst>
    <p:notesMasterId r:id="rId27"/>
  </p:notesMasterIdLst>
  <p:handoutMasterIdLst>
    <p:handoutMasterId r:id="rId28"/>
  </p:handoutMasterIdLst>
  <p:sldIdLst>
    <p:sldId id="2076138063" r:id="rId5"/>
    <p:sldId id="2076138128" r:id="rId6"/>
    <p:sldId id="2076138739" r:id="rId7"/>
    <p:sldId id="2076138738" r:id="rId8"/>
    <p:sldId id="2076138740" r:id="rId9"/>
    <p:sldId id="2076138741" r:id="rId10"/>
    <p:sldId id="2076138744" r:id="rId11"/>
    <p:sldId id="2076138146" r:id="rId12"/>
    <p:sldId id="2076138746" r:id="rId13"/>
    <p:sldId id="2076138754" r:id="rId14"/>
    <p:sldId id="2076138748" r:id="rId15"/>
    <p:sldId id="2076138755" r:id="rId16"/>
    <p:sldId id="2076138756" r:id="rId17"/>
    <p:sldId id="2076138745" r:id="rId18"/>
    <p:sldId id="2076138757" r:id="rId19"/>
    <p:sldId id="2076138758" r:id="rId20"/>
    <p:sldId id="2076138742" r:id="rId21"/>
    <p:sldId id="2076138743" r:id="rId22"/>
    <p:sldId id="2076138142" r:id="rId23"/>
    <p:sldId id="2076138145" r:id="rId24"/>
    <p:sldId id="2076138759" r:id="rId25"/>
    <p:sldId id="2076138136" r:id="rId26"/>
  </p:sldIdLst>
  <p:sldSz cx="12192000" cy="6858000"/>
  <p:notesSz cx="6858000" cy="9144000"/>
  <p:custDataLst>
    <p:tags r:id="rId29"/>
  </p:custDataLst>
  <p:defaultTextStyle>
    <a:defPPr>
      <a:defRPr lang="en-US"/>
    </a:defPPr>
    <a:lvl1pPr marL="0" algn="l" defTabSz="914367" rtl="0" eaLnBrk="1" latinLnBrk="0" hangingPunct="1">
      <a:defRPr sz="1765" kern="1200">
        <a:solidFill>
          <a:schemeClr val="tx1"/>
        </a:solidFill>
        <a:latin typeface="+mn-lt"/>
        <a:ea typeface="+mn-ea"/>
        <a:cs typeface="+mn-cs"/>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p:defaultTextStyle>
  <p:extLst>
    <p:ext uri="{521415D9-36F7-43E2-AB2F-B90AF26B5E84}">
      <p14:sectionLst xmlns:p14="http://schemas.microsoft.com/office/powerpoint/2010/main">
        <p14:section name="Cloud Economics Session" id="{51F8B181-E25B-4EC8-A9FF-1BB453554A5A}">
          <p14:sldIdLst>
            <p14:sldId id="2076138063"/>
            <p14:sldId id="2076138128"/>
            <p14:sldId id="2076138739"/>
            <p14:sldId id="2076138738"/>
            <p14:sldId id="2076138740"/>
            <p14:sldId id="2076138741"/>
            <p14:sldId id="2076138744"/>
            <p14:sldId id="2076138146"/>
            <p14:sldId id="2076138746"/>
            <p14:sldId id="2076138754"/>
            <p14:sldId id="2076138748"/>
            <p14:sldId id="2076138755"/>
            <p14:sldId id="2076138756"/>
            <p14:sldId id="2076138745"/>
            <p14:sldId id="2076138757"/>
            <p14:sldId id="2076138758"/>
            <p14:sldId id="2076138742"/>
            <p14:sldId id="2076138743"/>
            <p14:sldId id="2076138142"/>
            <p14:sldId id="2076138145"/>
            <p14:sldId id="2076138759"/>
            <p14:sldId id="2076138136"/>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7" name="Mary Lisa Newman" initials="MLN" lastIdx="9" clrIdx="7">
    <p:extLst>
      <p:ext uri="{19B8F6BF-5375-455C-9EA6-DF929625EA0E}">
        <p15:presenceInfo xmlns:p15="http://schemas.microsoft.com/office/powerpoint/2012/main" userId="S::marylisa@audienz.com::9c8cba21-67a1-4aa9-98ba-c4ca1eda0aa0" providerId="AD"/>
      </p:ext>
    </p:extLst>
  </p:cmAuthor>
  <p:cmAuthor id="1" name="Mary Feil-Jacobs" initials="MFJ" lastIdx="43" clrIdx="1"/>
  <p:cmAuthor id="2" name="Monica Lueder" initials="ML" lastIdx="22" clrIdx="2">
    <p:extLst>
      <p:ext uri="{19B8F6BF-5375-455C-9EA6-DF929625EA0E}">
        <p15:presenceInfo xmlns:p15="http://schemas.microsoft.com/office/powerpoint/2012/main" userId="S-1-5-21-2127521184-1604012920-1887927527-2598260" providerId="AD"/>
      </p:ext>
    </p:extLst>
  </p:cmAuthor>
  <p:cmAuthor id="3" name="Mary Feil-Jacobs" initials="MF" lastIdx="28" clrIdx="3">
    <p:extLst>
      <p:ext uri="{19B8F6BF-5375-455C-9EA6-DF929625EA0E}">
        <p15:presenceInfo xmlns:p15="http://schemas.microsoft.com/office/powerpoint/2012/main" userId="S-1-5-21-2127521184-1604012920-1887927527-65006" providerId="AD"/>
      </p:ext>
    </p:extLst>
  </p:cmAuthor>
  <p:cmAuthor id="4" name="Tracy Tran" initials="TT" lastIdx="9" clrIdx="4">
    <p:extLst>
      <p:ext uri="{19B8F6BF-5375-455C-9EA6-DF929625EA0E}">
        <p15:presenceInfo xmlns:p15="http://schemas.microsoft.com/office/powerpoint/2012/main" userId="S::tracyt@microsoft.com::7b485f56-8fe8-4efc-a1b3-85e720327ac5" providerId="AD"/>
      </p:ext>
    </p:extLst>
  </p:cmAuthor>
  <p:cmAuthor id="5" name="Travis Nesse" initials="TN" lastIdx="15" clrIdx="5">
    <p:extLst>
      <p:ext uri="{19B8F6BF-5375-455C-9EA6-DF929625EA0E}">
        <p15:presenceInfo xmlns:p15="http://schemas.microsoft.com/office/powerpoint/2012/main" userId="S::travis@audienz.com::7f5cd6f3-7534-4332-8f38-a3b44d62a5a5" providerId="AD"/>
      </p:ext>
    </p:extLst>
  </p:cmAuthor>
  <p:cmAuthor id="6" name="Connor Schmidt" initials="CS" lastIdx="59" clrIdx="6">
    <p:extLst>
      <p:ext uri="{19B8F6BF-5375-455C-9EA6-DF929625EA0E}">
        <p15:presenceInfo xmlns:p15="http://schemas.microsoft.com/office/powerpoint/2012/main" userId="S::Connor@audienz.com::09332ba3-bace-4762-933e-6733a8e2197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FF"/>
    <a:srgbClr val="243A5E"/>
    <a:srgbClr val="F2F2F2"/>
    <a:srgbClr val="F6D2C4"/>
    <a:srgbClr val="EDC9BB"/>
    <a:srgbClr val="D83B01"/>
    <a:srgbClr val="50E6FF"/>
    <a:srgbClr val="747474"/>
    <a:srgbClr val="0078D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3298" autoAdjust="0"/>
  </p:normalViewPr>
  <p:slideViewPr>
    <p:cSldViewPr snapToGrid="0">
      <p:cViewPr varScale="1">
        <p:scale>
          <a:sx n="43" d="100"/>
          <a:sy n="43" d="100"/>
        </p:scale>
        <p:origin x="2632" y="36"/>
      </p:cViewPr>
      <p:guideLst/>
    </p:cSldViewPr>
  </p:slideViewPr>
  <p:notesTextViewPr>
    <p:cViewPr>
      <p:scale>
        <a:sx n="1" d="1"/>
        <a:sy n="1" d="1"/>
      </p:scale>
      <p:origin x="0" y="0"/>
    </p:cViewPr>
  </p:notesText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oleObject" Target="https://microsoft.sharepoint.com/teams/AzureFinanceGM-DealsTeam/Shared%20Documents/General/Ready%20slide.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https://microsoft.sharepoint.com/teams/AzureFinanceGM-DealsTeam/Shared%20Documents/General/TCO/Generic%20TCO%20Business%20Case%20model%20vDF.xlsx" TargetMode="Externa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chartUserShapes" Target="../drawings/drawing5.xml"/></Relationships>
</file>

<file path=ppt/charts/_rels/chart11.xml.rels><?xml version="1.0" encoding="UTF-8" standalone="yes"?>
<Relationships xmlns="http://schemas.openxmlformats.org/package/2006/relationships"><Relationship Id="rId3" Type="http://schemas.openxmlformats.org/officeDocument/2006/relationships/oleObject" Target="https://microsoft.sharepoint.com/teams/AzureFinanceGM-DealsTeam/Shared%20Documents/General/TCO/Generic%20TCO%20Business%20Case%20model%20vDF.xlsx" TargetMode="Externa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chartUserShapes" Target="../drawings/drawing6.xml"/></Relationships>
</file>

<file path=ppt/charts/_rels/chart12.xml.rels><?xml version="1.0" encoding="UTF-8" standalone="yes"?>
<Relationships xmlns="http://schemas.openxmlformats.org/package/2006/relationships"><Relationship Id="rId3" Type="http://schemas.openxmlformats.org/officeDocument/2006/relationships/oleObject" Target="https://microsoft.sharepoint.com/teams/AzureFinanceGM-DealsTeam/Shared%20Documents/General/TCO/Generic%20TCO%20Business%20Case%20model%20vDF.xlsx" TargetMode="Externa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chartUserShapes" Target="../drawings/drawing7.xml"/></Relationships>
</file>

<file path=ppt/charts/_rels/chart13.xml.rels><?xml version="1.0" encoding="UTF-8" standalone="yes"?>
<Relationships xmlns="http://schemas.openxmlformats.org/package/2006/relationships"><Relationship Id="rId3" Type="http://schemas.openxmlformats.org/officeDocument/2006/relationships/oleObject" Target="https://microsoft.sharepoint.com/teams/AzureFinanceGM-DealsTeam/Shared%20Documents/General/TCO/Generic%20TCO%20Business%20Case%20model%20vDF.xlsx" TargetMode="Externa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chartUserShapes" Target="../drawings/drawing8.xml"/></Relationships>
</file>

<file path=ppt/charts/_rels/chart14.xml.rels><?xml version="1.0" encoding="UTF-8" standalone="yes"?>
<Relationships xmlns="http://schemas.openxmlformats.org/package/2006/relationships"><Relationship Id="rId3" Type="http://schemas.openxmlformats.org/officeDocument/2006/relationships/oleObject" Target="https://microsoft.sharepoint.com/teams/AzureFinanceGM-DealsTeam/Shared%20Documents/General/TCO/Generic%20TCO%20Business%20Case%20model%20vDF.xlsx" TargetMode="External"/><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chartUserShapes" Target="../drawings/drawing9.xml"/></Relationships>
</file>

<file path=ppt/charts/_rels/chart15.xml.rels><?xml version="1.0" encoding="UTF-8" standalone="yes"?>
<Relationships xmlns="http://schemas.openxmlformats.org/package/2006/relationships"><Relationship Id="rId3" Type="http://schemas.openxmlformats.org/officeDocument/2006/relationships/oleObject" Target="https://microsoft.sharepoint.com/teams/AzureFinanceGM-DealsTeam/Shared%20Documents/General/TCO/Generic%20TCO%20Business%20Case%20model%20vDF.xlsx" TargetMode="Externa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chartUserShapes" Target="../drawings/drawing10.xml"/></Relationships>
</file>

<file path=ppt/charts/_rels/chart2.xml.rels><?xml version="1.0" encoding="UTF-8" standalone="yes"?>
<Relationships xmlns="http://schemas.openxmlformats.org/package/2006/relationships"><Relationship Id="rId3" Type="http://schemas.openxmlformats.org/officeDocument/2006/relationships/oleObject" Target="https://microsoft.sharepoint.com/teams/AzureFinanceGM-DealsTeam/Shared%20Documents/General/Ready%20slide.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microsoft.sharepoint.com/teams/AzureFinanceGM-DealsTeam/Shared%20Documents/General/Ready%20slide.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1.xml"/></Relationships>
</file>

<file path=ppt/charts/_rels/chart5.xml.rels><?xml version="1.0" encoding="UTF-8" standalone="yes"?>
<Relationships xmlns="http://schemas.openxmlformats.org/package/2006/relationships"><Relationship Id="rId3" Type="http://schemas.openxmlformats.org/officeDocument/2006/relationships/oleObject" Target="https://microsoft.sharepoint.com/teams/AzureFinanceGM-DealsTeam/Shared%20Documents/General/Ready%20slide.xlsx" TargetMode="External"/><Relationship Id="rId2" Type="http://schemas.microsoft.com/office/2011/relationships/chartColorStyle" Target="colors4.xml"/><Relationship Id="rId1" Type="http://schemas.microsoft.com/office/2011/relationships/chartStyle" Target="style4.xml"/></Relationships>
</file>

<file path=ppt/charts/_rels/chart6.xml.rels><?xml version="1.0" encoding="UTF-8" standalone="yes"?>
<Relationships xmlns="http://schemas.openxmlformats.org/package/2006/relationships"><Relationship Id="rId3" Type="http://schemas.openxmlformats.org/officeDocument/2006/relationships/oleObject" Target="https://microsoft.sharepoint.com/teams/AzureFinanceGM-DealsTeam/Shared%20Documents/General/TCO/Generic%20TCO%20Business%20Case%20model%20vDF.xlsx" TargetMode="Externa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1.xml"/></Relationships>
</file>

<file path=ppt/charts/_rels/chart7.xml.rels><?xml version="1.0" encoding="UTF-8" standalone="yes"?>
<Relationships xmlns="http://schemas.openxmlformats.org/package/2006/relationships"><Relationship Id="rId3" Type="http://schemas.openxmlformats.org/officeDocument/2006/relationships/oleObject" Target="https://microsoft.sharepoint.com/teams/AzureFinanceGM-DealsTeam/Shared%20Documents/General/TCO/Generic%20TCO%20Business%20Case%20model%20vDF.xlsx" TargetMode="Externa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2.xml"/></Relationships>
</file>

<file path=ppt/charts/_rels/chart8.xml.rels><?xml version="1.0" encoding="UTF-8" standalone="yes"?>
<Relationships xmlns="http://schemas.openxmlformats.org/package/2006/relationships"><Relationship Id="rId3" Type="http://schemas.openxmlformats.org/officeDocument/2006/relationships/oleObject" Target="https://microsoft.sharepoint.com/teams/AzureFinanceGM-DealsTeam/Shared%20Documents/General/TCO/Generic%20TCO%20Business%20Case%20model%20vDF.xlsx" TargetMode="Externa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chartUserShapes" Target="../drawings/drawing3.xml"/></Relationships>
</file>

<file path=ppt/charts/_rels/chart9.xml.rels><?xml version="1.0" encoding="UTF-8" standalone="yes"?>
<Relationships xmlns="http://schemas.openxmlformats.org/package/2006/relationships"><Relationship Id="rId3" Type="http://schemas.openxmlformats.org/officeDocument/2006/relationships/oleObject" Target="https://microsoft.sharepoint.com/teams/AzureFinanceGM-DealsTeam/Shared%20Documents/General/TCO/Generic%20TCO%20Business%20Case%20model%20vDF.xlsx" TargetMode="Externa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chartUserShapes" Target="../drawings/drawing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2.482192225265785E-3"/>
          <c:y val="1.9577013195215192E-2"/>
          <c:w val="0.97269588552207631"/>
          <c:h val="0.95693057097052658"/>
        </c:manualLayout>
      </c:layout>
      <c:barChart>
        <c:barDir val="col"/>
        <c:grouping val="percentStacked"/>
        <c:varyColors val="0"/>
        <c:ser>
          <c:idx val="4"/>
          <c:order val="0"/>
          <c:tx>
            <c:strRef>
              <c:f>Sheet2!$C$8</c:f>
              <c:strCache>
                <c:ptCount val="1"/>
                <c:pt idx="0">
                  <c:v>Server</c:v>
                </c:pt>
              </c:strCache>
            </c:strRef>
          </c:tx>
          <c:spPr>
            <a:solidFill>
              <a:schemeClr val="accent1"/>
            </a:solidFill>
            <a:ln>
              <a:noFill/>
            </a:ln>
            <a:effectLst/>
          </c:spPr>
          <c:invertIfNegative val="0"/>
          <c:dLbls>
            <c:delete val="1"/>
          </c:dLbls>
          <c:val>
            <c:numRef>
              <c:f>Sheet2!$D$8</c:f>
              <c:numCache>
                <c:formatCode>#,##0%_);\(#,##0%\)</c:formatCode>
                <c:ptCount val="1"/>
                <c:pt idx="0">
                  <c:v>0.5</c:v>
                </c:pt>
              </c:numCache>
            </c:numRef>
          </c:val>
          <c:extLst>
            <c:ext xmlns:c16="http://schemas.microsoft.com/office/drawing/2014/chart" uri="{C3380CC4-5D6E-409C-BE32-E72D297353CC}">
              <c16:uniqueId val="{00000000-D92D-448D-B31C-7550F3FD6F6C}"/>
            </c:ext>
          </c:extLst>
        </c:ser>
        <c:ser>
          <c:idx val="3"/>
          <c:order val="1"/>
          <c:tx>
            <c:strRef>
              <c:f>Sheet2!$C$7</c:f>
              <c:strCache>
                <c:ptCount val="1"/>
                <c:pt idx="0">
                  <c:v>Building</c:v>
                </c:pt>
              </c:strCache>
            </c:strRef>
          </c:tx>
          <c:spPr>
            <a:solidFill>
              <a:schemeClr val="accent1">
                <a:lumMod val="50000"/>
              </a:schemeClr>
            </a:solidFill>
            <a:ln>
              <a:noFill/>
            </a:ln>
            <a:effectLst/>
          </c:spPr>
          <c:invertIfNegative val="0"/>
          <c:dLbls>
            <c:delete val="1"/>
          </c:dLbls>
          <c:val>
            <c:numRef>
              <c:f>Sheet2!$D$7</c:f>
              <c:numCache>
                <c:formatCode>#,##0%_);\(#,##0%\)</c:formatCode>
                <c:ptCount val="1"/>
                <c:pt idx="0">
                  <c:v>0.15</c:v>
                </c:pt>
              </c:numCache>
            </c:numRef>
          </c:val>
          <c:extLst>
            <c:ext xmlns:c16="http://schemas.microsoft.com/office/drawing/2014/chart" uri="{C3380CC4-5D6E-409C-BE32-E72D297353CC}">
              <c16:uniqueId val="{00000001-D92D-448D-B31C-7550F3FD6F6C}"/>
            </c:ext>
          </c:extLst>
        </c:ser>
        <c:ser>
          <c:idx val="2"/>
          <c:order val="2"/>
          <c:tx>
            <c:strRef>
              <c:f>Sheet2!$C$6</c:f>
              <c:strCache>
                <c:ptCount val="1"/>
                <c:pt idx="0">
                  <c:v>Power</c:v>
                </c:pt>
              </c:strCache>
            </c:strRef>
          </c:tx>
          <c:spPr>
            <a:solidFill>
              <a:schemeClr val="accent1">
                <a:lumMod val="75000"/>
              </a:schemeClr>
            </a:solidFill>
            <a:ln>
              <a:noFill/>
            </a:ln>
            <a:effectLst/>
          </c:spPr>
          <c:invertIfNegative val="0"/>
          <c:dLbls>
            <c:delete val="1"/>
          </c:dLbls>
          <c:val>
            <c:numRef>
              <c:f>Sheet2!$D$6</c:f>
              <c:numCache>
                <c:formatCode>#,##0%_);\(#,##0%\)</c:formatCode>
                <c:ptCount val="1"/>
                <c:pt idx="0">
                  <c:v>0.2</c:v>
                </c:pt>
              </c:numCache>
            </c:numRef>
          </c:val>
          <c:extLst>
            <c:ext xmlns:c16="http://schemas.microsoft.com/office/drawing/2014/chart" uri="{C3380CC4-5D6E-409C-BE32-E72D297353CC}">
              <c16:uniqueId val="{00000002-D92D-448D-B31C-7550F3FD6F6C}"/>
            </c:ext>
          </c:extLst>
        </c:ser>
        <c:ser>
          <c:idx val="1"/>
          <c:order val="3"/>
          <c:tx>
            <c:strRef>
              <c:f>Sheet2!$C$5</c:f>
              <c:strCache>
                <c:ptCount val="1"/>
                <c:pt idx="0">
                  <c:v>People</c:v>
                </c:pt>
              </c:strCache>
            </c:strRef>
          </c:tx>
          <c:spPr>
            <a:solidFill>
              <a:schemeClr val="accent1">
                <a:lumMod val="60000"/>
                <a:lumOff val="40000"/>
              </a:schemeClr>
            </a:solidFill>
            <a:ln>
              <a:noFill/>
            </a:ln>
            <a:effectLst/>
          </c:spPr>
          <c:invertIfNegative val="0"/>
          <c:dLbls>
            <c:delete val="1"/>
          </c:dLbls>
          <c:val>
            <c:numRef>
              <c:f>Sheet2!$D$5</c:f>
              <c:numCache>
                <c:formatCode>#,##0%_);\(#,##0%\)</c:formatCode>
                <c:ptCount val="1"/>
                <c:pt idx="0">
                  <c:v>0.1</c:v>
                </c:pt>
              </c:numCache>
            </c:numRef>
          </c:val>
          <c:extLst>
            <c:ext xmlns:c16="http://schemas.microsoft.com/office/drawing/2014/chart" uri="{C3380CC4-5D6E-409C-BE32-E72D297353CC}">
              <c16:uniqueId val="{00000003-D92D-448D-B31C-7550F3FD6F6C}"/>
            </c:ext>
          </c:extLst>
        </c:ser>
        <c:ser>
          <c:idx val="0"/>
          <c:order val="4"/>
          <c:tx>
            <c:strRef>
              <c:f>Sheet2!$C$4</c:f>
              <c:strCache>
                <c:ptCount val="1"/>
                <c:pt idx="0">
                  <c:v>Network</c:v>
                </c:pt>
              </c:strCache>
            </c:strRef>
          </c:tx>
          <c:spPr>
            <a:solidFill>
              <a:schemeClr val="accent1">
                <a:lumMod val="40000"/>
                <a:lumOff val="60000"/>
              </a:schemeClr>
            </a:solidFill>
            <a:ln>
              <a:noFill/>
            </a:ln>
            <a:effectLst/>
          </c:spPr>
          <c:invertIfNegative val="0"/>
          <c:dLbls>
            <c:delete val="1"/>
          </c:dLbls>
          <c:val>
            <c:numRef>
              <c:f>Sheet2!$D$4</c:f>
              <c:numCache>
                <c:formatCode>#,##0%_);\(#,##0%\)</c:formatCode>
                <c:ptCount val="1"/>
                <c:pt idx="0">
                  <c:v>0.05</c:v>
                </c:pt>
              </c:numCache>
            </c:numRef>
          </c:val>
          <c:extLst>
            <c:ext xmlns:c16="http://schemas.microsoft.com/office/drawing/2014/chart" uri="{C3380CC4-5D6E-409C-BE32-E72D297353CC}">
              <c16:uniqueId val="{00000004-D92D-448D-B31C-7550F3FD6F6C}"/>
            </c:ext>
          </c:extLst>
        </c:ser>
        <c:dLbls>
          <c:dLblPos val="ctr"/>
          <c:showLegendKey val="0"/>
          <c:showVal val="1"/>
          <c:showCatName val="0"/>
          <c:showSerName val="0"/>
          <c:showPercent val="0"/>
          <c:showBubbleSize val="0"/>
        </c:dLbls>
        <c:gapWidth val="150"/>
        <c:overlap val="100"/>
        <c:axId val="165211968"/>
        <c:axId val="540609248"/>
      </c:barChart>
      <c:catAx>
        <c:axId val="165211968"/>
        <c:scaling>
          <c:orientation val="minMax"/>
        </c:scaling>
        <c:delete val="1"/>
        <c:axPos val="b"/>
        <c:numFmt formatCode="General" sourceLinked="1"/>
        <c:majorTickMark val="none"/>
        <c:minorTickMark val="none"/>
        <c:tickLblPos val="nextTo"/>
        <c:crossAx val="540609248"/>
        <c:crosses val="autoZero"/>
        <c:auto val="1"/>
        <c:lblAlgn val="ctr"/>
        <c:lblOffset val="100"/>
        <c:noMultiLvlLbl val="0"/>
      </c:catAx>
      <c:valAx>
        <c:axId val="540609248"/>
        <c:scaling>
          <c:orientation val="minMax"/>
        </c:scaling>
        <c:delete val="1"/>
        <c:axPos val="l"/>
        <c:numFmt formatCode="0%" sourceLinked="1"/>
        <c:majorTickMark val="none"/>
        <c:minorTickMark val="none"/>
        <c:tickLblPos val="nextTo"/>
        <c:crossAx val="165211968"/>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100" b="1">
          <a:solidFill>
            <a:schemeClr val="bg1"/>
          </a:solidFill>
          <a:latin typeface="+mj-lt"/>
          <a:cs typeface="Segoe UI Light" panose="020B0502040204020203" pitchFamily="34" charset="0"/>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1.9132679790609269E-3"/>
          <c:w val="1"/>
          <c:h val="0.90198899207051764"/>
        </c:manualLayout>
      </c:layout>
      <c:areaChart>
        <c:grouping val="stacked"/>
        <c:varyColors val="0"/>
        <c:ser>
          <c:idx val="1"/>
          <c:order val="0"/>
          <c:tx>
            <c:strRef>
              <c:f>'Business Case'!$B$81</c:f>
              <c:strCache>
                <c:ptCount val="1"/>
                <c:pt idx="0">
                  <c:v>Opex</c:v>
                </c:pt>
              </c:strCache>
            </c:strRef>
          </c:tx>
          <c:spPr>
            <a:solidFill>
              <a:srgbClr val="6DA6D9"/>
            </a:solidFill>
            <a:ln>
              <a:noFill/>
            </a:ln>
            <a:effectLst/>
          </c:spPr>
          <c:dLbls>
            <c:dLbl>
              <c:idx val="0"/>
              <c:delete val="1"/>
              <c:extLst>
                <c:ext xmlns:c15="http://schemas.microsoft.com/office/drawing/2012/chart" uri="{CE6537A1-D6FC-4f65-9D91-7224C49458BB}"/>
                <c:ext xmlns:c16="http://schemas.microsoft.com/office/drawing/2014/chart" uri="{C3380CC4-5D6E-409C-BE32-E72D297353CC}">
                  <c16:uniqueId val="{00000000-538C-4503-B96B-35073CB8E4B7}"/>
                </c:ext>
              </c:extLst>
            </c:dLbl>
            <c:dLbl>
              <c:idx val="1"/>
              <c:delete val="1"/>
              <c:extLst>
                <c:ext xmlns:c15="http://schemas.microsoft.com/office/drawing/2012/chart" uri="{CE6537A1-D6FC-4f65-9D91-7224C49458BB}"/>
                <c:ext xmlns:c16="http://schemas.microsoft.com/office/drawing/2014/chart" uri="{C3380CC4-5D6E-409C-BE32-E72D297353CC}">
                  <c16:uniqueId val="{00000001-538C-4503-B96B-35073CB8E4B7}"/>
                </c:ext>
              </c:extLst>
            </c:dLbl>
            <c:dLbl>
              <c:idx val="2"/>
              <c:tx>
                <c:rich>
                  <a:bodyPr rot="0" spcFirstLastPara="1" vertOverflow="ellipsis" vert="horz" wrap="square" lIns="38100" tIns="19050" rIns="38100" bIns="19050" anchor="ctr" anchorCtr="1">
                    <a:spAutoFit/>
                  </a:bodyPr>
                  <a:lstStyle/>
                  <a:p>
                    <a:pPr>
                      <a:defRPr sz="1400" b="1" i="0" u="none" strike="noStrike" kern="1200" baseline="0">
                        <a:solidFill>
                          <a:sysClr val="windowText" lastClr="000000"/>
                        </a:solidFill>
                        <a:latin typeface="Segoe UI Light" panose="020B0502040204020203" pitchFamily="34" charset="0"/>
                        <a:ea typeface="+mn-ea"/>
                        <a:cs typeface="Segoe UI Light" panose="020B0502040204020203" pitchFamily="34" charset="0"/>
                      </a:defRPr>
                    </a:pPr>
                    <a:r>
                      <a:rPr lang="en-US" sz="1400" b="1">
                        <a:solidFill>
                          <a:sysClr val="windowText" lastClr="000000"/>
                        </a:solidFill>
                      </a:rPr>
                      <a:t>Opex</a:t>
                    </a:r>
                  </a:p>
                </c:rich>
              </c:tx>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ysClr val="windowText" lastClr="000000"/>
                      </a:solidFill>
                      <a:latin typeface="Segoe UI Light" panose="020B0502040204020203" pitchFamily="34" charset="0"/>
                      <a:ea typeface="+mn-ea"/>
                      <a:cs typeface="Segoe UI Light" panose="020B0502040204020203"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538C-4503-B96B-35073CB8E4B7}"/>
                </c:ext>
              </c:extLst>
            </c:dLbl>
            <c:dLbl>
              <c:idx val="3"/>
              <c:delete val="1"/>
              <c:extLst>
                <c:ext xmlns:c15="http://schemas.microsoft.com/office/drawing/2012/chart" uri="{CE6537A1-D6FC-4f65-9D91-7224C49458BB}"/>
                <c:ext xmlns:c16="http://schemas.microsoft.com/office/drawing/2014/chart" uri="{C3380CC4-5D6E-409C-BE32-E72D297353CC}">
                  <c16:uniqueId val="{00000003-538C-4503-B96B-35073CB8E4B7}"/>
                </c:ext>
              </c:extLst>
            </c:dLbl>
            <c:dLbl>
              <c:idx val="4"/>
              <c:delete val="1"/>
              <c:extLst>
                <c:ext xmlns:c15="http://schemas.microsoft.com/office/drawing/2012/chart" uri="{CE6537A1-D6FC-4f65-9D91-7224C49458BB}"/>
                <c:ext xmlns:c16="http://schemas.microsoft.com/office/drawing/2014/chart" uri="{C3380CC4-5D6E-409C-BE32-E72D297353CC}">
                  <c16:uniqueId val="{00000004-538C-4503-B96B-35073CB8E4B7}"/>
                </c:ext>
              </c:extLst>
            </c:dLbl>
            <c:dLbl>
              <c:idx val="5"/>
              <c:delete val="1"/>
              <c:extLst>
                <c:ext xmlns:c15="http://schemas.microsoft.com/office/drawing/2012/chart" uri="{CE6537A1-D6FC-4f65-9D91-7224C49458BB}"/>
                <c:ext xmlns:c16="http://schemas.microsoft.com/office/drawing/2014/chart" uri="{C3380CC4-5D6E-409C-BE32-E72D297353CC}">
                  <c16:uniqueId val="{00000005-538C-4503-B96B-35073CB8E4B7}"/>
                </c:ext>
              </c:extLst>
            </c:dLbl>
            <c:dLbl>
              <c:idx val="6"/>
              <c:delete val="1"/>
              <c:extLst>
                <c:ext xmlns:c15="http://schemas.microsoft.com/office/drawing/2012/chart" uri="{CE6537A1-D6FC-4f65-9D91-7224C49458BB}"/>
                <c:ext xmlns:c16="http://schemas.microsoft.com/office/drawing/2014/chart" uri="{C3380CC4-5D6E-409C-BE32-E72D297353CC}">
                  <c16:uniqueId val="{00000006-538C-4503-B96B-35073CB8E4B7}"/>
                </c:ext>
              </c:extLst>
            </c:dLbl>
            <c:dLbl>
              <c:idx val="7"/>
              <c:delete val="1"/>
              <c:extLst>
                <c:ext xmlns:c15="http://schemas.microsoft.com/office/drawing/2012/chart" uri="{CE6537A1-D6FC-4f65-9D91-7224C49458BB}"/>
                <c:ext xmlns:c16="http://schemas.microsoft.com/office/drawing/2014/chart" uri="{C3380CC4-5D6E-409C-BE32-E72D297353CC}">
                  <c16:uniqueId val="{00000007-538C-4503-B96B-35073CB8E4B7}"/>
                </c:ext>
              </c:extLst>
            </c:dLbl>
            <c:dLbl>
              <c:idx val="8"/>
              <c:delete val="1"/>
              <c:extLst>
                <c:ext xmlns:c15="http://schemas.microsoft.com/office/drawing/2012/chart" uri="{CE6537A1-D6FC-4f65-9D91-7224C49458BB}"/>
                <c:ext xmlns:c16="http://schemas.microsoft.com/office/drawing/2014/chart" uri="{C3380CC4-5D6E-409C-BE32-E72D297353CC}">
                  <c16:uniqueId val="{00000008-538C-4503-B96B-35073CB8E4B7}"/>
                </c:ext>
              </c:extLst>
            </c:dLbl>
            <c:dLbl>
              <c:idx val="9"/>
              <c:delete val="1"/>
              <c:extLst>
                <c:ext xmlns:c15="http://schemas.microsoft.com/office/drawing/2012/chart" uri="{CE6537A1-D6FC-4f65-9D91-7224C49458BB}"/>
                <c:ext xmlns:c16="http://schemas.microsoft.com/office/drawing/2014/chart" uri="{C3380CC4-5D6E-409C-BE32-E72D297353CC}">
                  <c16:uniqueId val="{00000009-538C-4503-B96B-35073CB8E4B7}"/>
                </c:ext>
              </c:extLst>
            </c:dLbl>
            <c:dLbl>
              <c:idx val="10"/>
              <c:delete val="1"/>
              <c:extLst>
                <c:ext xmlns:c15="http://schemas.microsoft.com/office/drawing/2012/chart" uri="{CE6537A1-D6FC-4f65-9D91-7224C49458BB}"/>
                <c:ext xmlns:c16="http://schemas.microsoft.com/office/drawing/2014/chart" uri="{C3380CC4-5D6E-409C-BE32-E72D297353CC}">
                  <c16:uniqueId val="{0000000A-538C-4503-B96B-35073CB8E4B7}"/>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Segoe UI Light" panose="020B0502040204020203" pitchFamily="34" charset="0"/>
                    <a:ea typeface="+mn-ea"/>
                    <a:cs typeface="Segoe UI Light" panose="020B0502040204020203"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'Business Case'!$C$62:$M$62</c:f>
              <c:strCache>
                <c:ptCount val="11"/>
                <c:pt idx="0">
                  <c:v>Y0</c:v>
                </c:pt>
                <c:pt idx="1">
                  <c:v>Y1 </c:v>
                </c:pt>
                <c:pt idx="2">
                  <c:v>Y2</c:v>
                </c:pt>
                <c:pt idx="3">
                  <c:v>Y3</c:v>
                </c:pt>
                <c:pt idx="4">
                  <c:v>Y4</c:v>
                </c:pt>
                <c:pt idx="5">
                  <c:v>Y5</c:v>
                </c:pt>
                <c:pt idx="6">
                  <c:v>Y6</c:v>
                </c:pt>
                <c:pt idx="7">
                  <c:v>Y7</c:v>
                </c:pt>
                <c:pt idx="8">
                  <c:v>Y8</c:v>
                </c:pt>
                <c:pt idx="9">
                  <c:v>Y9</c:v>
                </c:pt>
                <c:pt idx="10">
                  <c:v>Y10</c:v>
                </c:pt>
              </c:strCache>
            </c:strRef>
          </c:cat>
          <c:val>
            <c:numRef>
              <c:f>'Business Case'!$C$81:$M$81</c:f>
              <c:numCache>
                <c:formatCode>"$"#,##0,,"M"_);\("$"#,##0\)</c:formatCode>
                <c:ptCount val="11"/>
                <c:pt idx="0">
                  <c:v>83018458</c:v>
                </c:pt>
                <c:pt idx="1">
                  <c:v>79848457.799999997</c:v>
                </c:pt>
                <c:pt idx="2">
                  <c:v>66278978</c:v>
                </c:pt>
                <c:pt idx="3">
                  <c:v>47819878</c:v>
                </c:pt>
                <c:pt idx="4">
                  <c:v>31007605</c:v>
                </c:pt>
                <c:pt idx="5">
                  <c:v>17408113.810000002</c:v>
                </c:pt>
                <c:pt idx="6">
                  <c:v>11357387.884299999</c:v>
                </c:pt>
                <c:pt idx="7">
                  <c:v>9546141.9585999995</c:v>
                </c:pt>
                <c:pt idx="8">
                  <c:v>9644516.0329</c:v>
                </c:pt>
                <c:pt idx="9">
                  <c:v>9711063.1072000004</c:v>
                </c:pt>
                <c:pt idx="10">
                  <c:v>9744828.3715000004</c:v>
                </c:pt>
              </c:numCache>
            </c:numRef>
          </c:val>
          <c:extLst>
            <c:ext xmlns:c16="http://schemas.microsoft.com/office/drawing/2014/chart" uri="{C3380CC4-5D6E-409C-BE32-E72D297353CC}">
              <c16:uniqueId val="{0000000B-538C-4503-B96B-35073CB8E4B7}"/>
            </c:ext>
          </c:extLst>
        </c:ser>
        <c:ser>
          <c:idx val="2"/>
          <c:order val="1"/>
          <c:tx>
            <c:strRef>
              <c:f>'Business Case'!$B$82</c:f>
              <c:strCache>
                <c:ptCount val="1"/>
                <c:pt idx="0">
                  <c:v>Azure costs</c:v>
                </c:pt>
              </c:strCache>
            </c:strRef>
          </c:tx>
          <c:spPr>
            <a:solidFill>
              <a:schemeClr val="accent5">
                <a:lumMod val="60000"/>
                <a:lumOff val="40000"/>
              </a:schemeClr>
            </a:solidFill>
            <a:ln w="25400">
              <a:noFill/>
            </a:ln>
            <a:effectLst/>
          </c:spPr>
          <c:dLbls>
            <c:dLbl>
              <c:idx val="0"/>
              <c:delete val="1"/>
              <c:extLst>
                <c:ext xmlns:c15="http://schemas.microsoft.com/office/drawing/2012/chart" uri="{CE6537A1-D6FC-4f65-9D91-7224C49458BB}"/>
                <c:ext xmlns:c16="http://schemas.microsoft.com/office/drawing/2014/chart" uri="{C3380CC4-5D6E-409C-BE32-E72D297353CC}">
                  <c16:uniqueId val="{0000000C-538C-4503-B96B-35073CB8E4B7}"/>
                </c:ext>
              </c:extLst>
            </c:dLbl>
            <c:dLbl>
              <c:idx val="1"/>
              <c:delete val="1"/>
              <c:extLst>
                <c:ext xmlns:c15="http://schemas.microsoft.com/office/drawing/2012/chart" uri="{CE6537A1-D6FC-4f65-9D91-7224C49458BB}"/>
                <c:ext xmlns:c16="http://schemas.microsoft.com/office/drawing/2014/chart" uri="{C3380CC4-5D6E-409C-BE32-E72D297353CC}">
                  <c16:uniqueId val="{0000000D-538C-4503-B96B-35073CB8E4B7}"/>
                </c:ext>
              </c:extLst>
            </c:dLbl>
            <c:dLbl>
              <c:idx val="2"/>
              <c:delete val="1"/>
              <c:extLst>
                <c:ext xmlns:c15="http://schemas.microsoft.com/office/drawing/2012/chart" uri="{CE6537A1-D6FC-4f65-9D91-7224C49458BB}"/>
                <c:ext xmlns:c16="http://schemas.microsoft.com/office/drawing/2014/chart" uri="{C3380CC4-5D6E-409C-BE32-E72D297353CC}">
                  <c16:uniqueId val="{0000000E-538C-4503-B96B-35073CB8E4B7}"/>
                </c:ext>
              </c:extLst>
            </c:dLbl>
            <c:dLbl>
              <c:idx val="3"/>
              <c:delete val="1"/>
              <c:extLst>
                <c:ext xmlns:c15="http://schemas.microsoft.com/office/drawing/2012/chart" uri="{CE6537A1-D6FC-4f65-9D91-7224C49458BB}"/>
                <c:ext xmlns:c16="http://schemas.microsoft.com/office/drawing/2014/chart" uri="{C3380CC4-5D6E-409C-BE32-E72D297353CC}">
                  <c16:uniqueId val="{0000000F-538C-4503-B96B-35073CB8E4B7}"/>
                </c:ext>
              </c:extLst>
            </c:dLbl>
            <c:dLbl>
              <c:idx val="4"/>
              <c:delete val="1"/>
              <c:extLst>
                <c:ext xmlns:c15="http://schemas.microsoft.com/office/drawing/2012/chart" uri="{CE6537A1-D6FC-4f65-9D91-7224C49458BB}"/>
                <c:ext xmlns:c16="http://schemas.microsoft.com/office/drawing/2014/chart" uri="{C3380CC4-5D6E-409C-BE32-E72D297353CC}">
                  <c16:uniqueId val="{00000010-538C-4503-B96B-35073CB8E4B7}"/>
                </c:ext>
              </c:extLst>
            </c:dLbl>
            <c:dLbl>
              <c:idx val="5"/>
              <c:layout>
                <c:manualLayout>
                  <c:x val="9.2662486446271841E-2"/>
                  <c:y val="3.5119922398183651E-2"/>
                </c:manualLayout>
              </c:layout>
              <c:tx>
                <c:rich>
                  <a:bodyPr/>
                  <a:lstStyle/>
                  <a:p>
                    <a:r>
                      <a:rPr lang="en-US" sz="1400" b="1"/>
                      <a:t>Azure</a:t>
                    </a:r>
                    <a:r>
                      <a:rPr lang="en-US" sz="1400" b="1" baseline="0"/>
                      <a:t> Costs </a:t>
                    </a:r>
                    <a:endParaRPr lang="en-US" sz="1400" b="1"/>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1-538C-4503-B96B-35073CB8E4B7}"/>
                </c:ext>
              </c:extLst>
            </c:dLbl>
            <c:dLbl>
              <c:idx val="6"/>
              <c:delete val="1"/>
              <c:extLst>
                <c:ext xmlns:c15="http://schemas.microsoft.com/office/drawing/2012/chart" uri="{CE6537A1-D6FC-4f65-9D91-7224C49458BB}"/>
                <c:ext xmlns:c16="http://schemas.microsoft.com/office/drawing/2014/chart" uri="{C3380CC4-5D6E-409C-BE32-E72D297353CC}">
                  <c16:uniqueId val="{00000012-538C-4503-B96B-35073CB8E4B7}"/>
                </c:ext>
              </c:extLst>
            </c:dLbl>
            <c:dLbl>
              <c:idx val="7"/>
              <c:delete val="1"/>
              <c:extLst>
                <c:ext xmlns:c15="http://schemas.microsoft.com/office/drawing/2012/chart" uri="{CE6537A1-D6FC-4f65-9D91-7224C49458BB}"/>
                <c:ext xmlns:c16="http://schemas.microsoft.com/office/drawing/2014/chart" uri="{C3380CC4-5D6E-409C-BE32-E72D297353CC}">
                  <c16:uniqueId val="{00000013-538C-4503-B96B-35073CB8E4B7}"/>
                </c:ext>
              </c:extLst>
            </c:dLbl>
            <c:dLbl>
              <c:idx val="8"/>
              <c:delete val="1"/>
              <c:extLst>
                <c:ext xmlns:c15="http://schemas.microsoft.com/office/drawing/2012/chart" uri="{CE6537A1-D6FC-4f65-9D91-7224C49458BB}"/>
                <c:ext xmlns:c16="http://schemas.microsoft.com/office/drawing/2014/chart" uri="{C3380CC4-5D6E-409C-BE32-E72D297353CC}">
                  <c16:uniqueId val="{00000014-538C-4503-B96B-35073CB8E4B7}"/>
                </c:ext>
              </c:extLst>
            </c:dLbl>
            <c:dLbl>
              <c:idx val="9"/>
              <c:delete val="1"/>
              <c:extLst>
                <c:ext xmlns:c15="http://schemas.microsoft.com/office/drawing/2012/chart" uri="{CE6537A1-D6FC-4f65-9D91-7224C49458BB}"/>
                <c:ext xmlns:c16="http://schemas.microsoft.com/office/drawing/2014/chart" uri="{C3380CC4-5D6E-409C-BE32-E72D297353CC}">
                  <c16:uniqueId val="{00000015-538C-4503-B96B-35073CB8E4B7}"/>
                </c:ext>
              </c:extLst>
            </c:dLbl>
            <c:dLbl>
              <c:idx val="10"/>
              <c:delete val="1"/>
              <c:extLst>
                <c:ext xmlns:c15="http://schemas.microsoft.com/office/drawing/2012/chart" uri="{CE6537A1-D6FC-4f65-9D91-7224C49458BB}"/>
                <c:ext xmlns:c16="http://schemas.microsoft.com/office/drawing/2014/chart" uri="{C3380CC4-5D6E-409C-BE32-E72D297353CC}">
                  <c16:uniqueId val="{00000016-538C-4503-B96B-35073CB8E4B7}"/>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Segoe UI Light" panose="020B0502040204020203" pitchFamily="34" charset="0"/>
                    <a:ea typeface="+mn-ea"/>
                    <a:cs typeface="Segoe UI Light" panose="020B0502040204020203"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'Business Case'!$C$62:$M$62</c:f>
              <c:strCache>
                <c:ptCount val="11"/>
                <c:pt idx="0">
                  <c:v>Y0</c:v>
                </c:pt>
                <c:pt idx="1">
                  <c:v>Y1 </c:v>
                </c:pt>
                <c:pt idx="2">
                  <c:v>Y2</c:v>
                </c:pt>
                <c:pt idx="3">
                  <c:v>Y3</c:v>
                </c:pt>
                <c:pt idx="4">
                  <c:v>Y4</c:v>
                </c:pt>
                <c:pt idx="5">
                  <c:v>Y5</c:v>
                </c:pt>
                <c:pt idx="6">
                  <c:v>Y6</c:v>
                </c:pt>
                <c:pt idx="7">
                  <c:v>Y7</c:v>
                </c:pt>
                <c:pt idx="8">
                  <c:v>Y8</c:v>
                </c:pt>
                <c:pt idx="9">
                  <c:v>Y9</c:v>
                </c:pt>
                <c:pt idx="10">
                  <c:v>Y10</c:v>
                </c:pt>
              </c:strCache>
            </c:strRef>
          </c:cat>
          <c:val>
            <c:numRef>
              <c:f>'Business Case'!$C$82:$M$82</c:f>
              <c:numCache>
                <c:formatCode>"$"#,##0,,"M"_);\("$"#,##0\)</c:formatCode>
                <c:ptCount val="11"/>
                <c:pt idx="1">
                  <c:v>5548375.8871590355</c:v>
                </c:pt>
                <c:pt idx="2">
                  <c:v>19245917.980899367</c:v>
                </c:pt>
                <c:pt idx="3">
                  <c:v>35150512.978529207</c:v>
                </c:pt>
                <c:pt idx="4">
                  <c:v>47555487.047647305</c:v>
                </c:pt>
                <c:pt idx="5">
                  <c:v>53379673.483704366</c:v>
                </c:pt>
                <c:pt idx="6">
                  <c:v>53379673.483704366</c:v>
                </c:pt>
                <c:pt idx="7">
                  <c:v>53379673.483704366</c:v>
                </c:pt>
                <c:pt idx="8">
                  <c:v>53379673.483704366</c:v>
                </c:pt>
                <c:pt idx="9">
                  <c:v>53379673.483704366</c:v>
                </c:pt>
                <c:pt idx="10">
                  <c:v>53379673.483704366</c:v>
                </c:pt>
              </c:numCache>
            </c:numRef>
          </c:val>
          <c:extLst>
            <c:ext xmlns:c16="http://schemas.microsoft.com/office/drawing/2014/chart" uri="{C3380CC4-5D6E-409C-BE32-E72D297353CC}">
              <c16:uniqueId val="{00000017-538C-4503-B96B-35073CB8E4B7}"/>
            </c:ext>
          </c:extLst>
        </c:ser>
        <c:ser>
          <c:idx val="0"/>
          <c:order val="2"/>
          <c:tx>
            <c:strRef>
              <c:f>'Business Case'!$B$83</c:f>
              <c:strCache>
                <c:ptCount val="1"/>
                <c:pt idx="0">
                  <c:v>Migration</c:v>
                </c:pt>
              </c:strCache>
            </c:strRef>
          </c:tx>
          <c:spPr>
            <a:solidFill>
              <a:schemeClr val="accent1">
                <a:lumMod val="20000"/>
                <a:lumOff val="80000"/>
              </a:schemeClr>
            </a:solidFill>
            <a:ln w="25400">
              <a:noFill/>
            </a:ln>
            <a:effectLst/>
          </c:spPr>
          <c:dLbls>
            <c:dLbl>
              <c:idx val="0"/>
              <c:delete val="1"/>
              <c:extLst>
                <c:ext xmlns:c15="http://schemas.microsoft.com/office/drawing/2012/chart" uri="{CE6537A1-D6FC-4f65-9D91-7224C49458BB}"/>
                <c:ext xmlns:c16="http://schemas.microsoft.com/office/drawing/2014/chart" uri="{C3380CC4-5D6E-409C-BE32-E72D297353CC}">
                  <c16:uniqueId val="{00000018-538C-4503-B96B-35073CB8E4B7}"/>
                </c:ext>
              </c:extLst>
            </c:dLbl>
            <c:dLbl>
              <c:idx val="1"/>
              <c:delete val="1"/>
              <c:extLst>
                <c:ext xmlns:c15="http://schemas.microsoft.com/office/drawing/2012/chart" uri="{CE6537A1-D6FC-4f65-9D91-7224C49458BB}"/>
                <c:ext xmlns:c16="http://schemas.microsoft.com/office/drawing/2014/chart" uri="{C3380CC4-5D6E-409C-BE32-E72D297353CC}">
                  <c16:uniqueId val="{00000019-538C-4503-B96B-35073CB8E4B7}"/>
                </c:ext>
              </c:extLst>
            </c:dLbl>
            <c:dLbl>
              <c:idx val="2"/>
              <c:layout>
                <c:manualLayout>
                  <c:x val="6.3779598865317061E-2"/>
                  <c:y val="1.7662026239435229E-2"/>
                </c:manualLayout>
              </c:layout>
              <c:tx>
                <c:rich>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Segoe UI Light" panose="020B0502040204020203" pitchFamily="34" charset="0"/>
                        <a:ea typeface="+mn-ea"/>
                        <a:cs typeface="Segoe UI Light" panose="020B0502040204020203" pitchFamily="34" charset="0"/>
                      </a:defRPr>
                    </a:pPr>
                    <a:r>
                      <a:rPr lang="en-US" sz="1600" b="1"/>
                      <a:t>Migration</a:t>
                    </a:r>
                  </a:p>
                </c:rich>
              </c:tx>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Segoe UI Light" panose="020B0502040204020203" pitchFamily="34" charset="0"/>
                      <a:ea typeface="+mn-ea"/>
                      <a:cs typeface="Segoe UI Light" panose="020B0502040204020203"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A-538C-4503-B96B-35073CB8E4B7}"/>
                </c:ext>
              </c:extLst>
            </c:dLbl>
            <c:dLbl>
              <c:idx val="3"/>
              <c:delete val="1"/>
              <c:extLst>
                <c:ext xmlns:c15="http://schemas.microsoft.com/office/drawing/2012/chart" uri="{CE6537A1-D6FC-4f65-9D91-7224C49458BB}"/>
                <c:ext xmlns:c16="http://schemas.microsoft.com/office/drawing/2014/chart" uri="{C3380CC4-5D6E-409C-BE32-E72D297353CC}">
                  <c16:uniqueId val="{0000001B-538C-4503-B96B-35073CB8E4B7}"/>
                </c:ext>
              </c:extLst>
            </c:dLbl>
            <c:dLbl>
              <c:idx val="4"/>
              <c:delete val="1"/>
              <c:extLst>
                <c:ext xmlns:c15="http://schemas.microsoft.com/office/drawing/2012/chart" uri="{CE6537A1-D6FC-4f65-9D91-7224C49458BB}"/>
                <c:ext xmlns:c16="http://schemas.microsoft.com/office/drawing/2014/chart" uri="{C3380CC4-5D6E-409C-BE32-E72D297353CC}">
                  <c16:uniqueId val="{0000001C-538C-4503-B96B-35073CB8E4B7}"/>
                </c:ext>
              </c:extLst>
            </c:dLbl>
            <c:dLbl>
              <c:idx val="5"/>
              <c:delete val="1"/>
              <c:extLst>
                <c:ext xmlns:c15="http://schemas.microsoft.com/office/drawing/2012/chart" uri="{CE6537A1-D6FC-4f65-9D91-7224C49458BB}"/>
                <c:ext xmlns:c16="http://schemas.microsoft.com/office/drawing/2014/chart" uri="{C3380CC4-5D6E-409C-BE32-E72D297353CC}">
                  <c16:uniqueId val="{0000001D-538C-4503-B96B-35073CB8E4B7}"/>
                </c:ext>
              </c:extLst>
            </c:dLbl>
            <c:dLbl>
              <c:idx val="6"/>
              <c:delete val="1"/>
              <c:extLst>
                <c:ext xmlns:c15="http://schemas.microsoft.com/office/drawing/2012/chart" uri="{CE6537A1-D6FC-4f65-9D91-7224C49458BB}"/>
                <c:ext xmlns:c16="http://schemas.microsoft.com/office/drawing/2014/chart" uri="{C3380CC4-5D6E-409C-BE32-E72D297353CC}">
                  <c16:uniqueId val="{0000001E-538C-4503-B96B-35073CB8E4B7}"/>
                </c:ext>
              </c:extLst>
            </c:dLbl>
            <c:dLbl>
              <c:idx val="7"/>
              <c:delete val="1"/>
              <c:extLst>
                <c:ext xmlns:c15="http://schemas.microsoft.com/office/drawing/2012/chart" uri="{CE6537A1-D6FC-4f65-9D91-7224C49458BB}"/>
                <c:ext xmlns:c16="http://schemas.microsoft.com/office/drawing/2014/chart" uri="{C3380CC4-5D6E-409C-BE32-E72D297353CC}">
                  <c16:uniqueId val="{0000001F-538C-4503-B96B-35073CB8E4B7}"/>
                </c:ext>
              </c:extLst>
            </c:dLbl>
            <c:dLbl>
              <c:idx val="8"/>
              <c:delete val="1"/>
              <c:extLst>
                <c:ext xmlns:c15="http://schemas.microsoft.com/office/drawing/2012/chart" uri="{CE6537A1-D6FC-4f65-9D91-7224C49458BB}"/>
                <c:ext xmlns:c16="http://schemas.microsoft.com/office/drawing/2014/chart" uri="{C3380CC4-5D6E-409C-BE32-E72D297353CC}">
                  <c16:uniqueId val="{00000020-538C-4503-B96B-35073CB8E4B7}"/>
                </c:ext>
              </c:extLst>
            </c:dLbl>
            <c:dLbl>
              <c:idx val="9"/>
              <c:delete val="1"/>
              <c:extLst>
                <c:ext xmlns:c15="http://schemas.microsoft.com/office/drawing/2012/chart" uri="{CE6537A1-D6FC-4f65-9D91-7224C49458BB}"/>
                <c:ext xmlns:c16="http://schemas.microsoft.com/office/drawing/2014/chart" uri="{C3380CC4-5D6E-409C-BE32-E72D297353CC}">
                  <c16:uniqueId val="{00000021-538C-4503-B96B-35073CB8E4B7}"/>
                </c:ext>
              </c:extLst>
            </c:dLbl>
            <c:dLbl>
              <c:idx val="10"/>
              <c:delete val="1"/>
              <c:extLst>
                <c:ext xmlns:c15="http://schemas.microsoft.com/office/drawing/2012/chart" uri="{CE6537A1-D6FC-4f65-9D91-7224C49458BB}"/>
                <c:ext xmlns:c16="http://schemas.microsoft.com/office/drawing/2014/chart" uri="{C3380CC4-5D6E-409C-BE32-E72D297353CC}">
                  <c16:uniqueId val="{00000022-538C-4503-B96B-35073CB8E4B7}"/>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Segoe UI Light" panose="020B0502040204020203" pitchFamily="34" charset="0"/>
                    <a:ea typeface="+mn-ea"/>
                    <a:cs typeface="Segoe UI Light" panose="020B0502040204020203"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'Business Case'!$C$62:$M$62</c:f>
              <c:strCache>
                <c:ptCount val="11"/>
                <c:pt idx="0">
                  <c:v>Y0</c:v>
                </c:pt>
                <c:pt idx="1">
                  <c:v>Y1 </c:v>
                </c:pt>
                <c:pt idx="2">
                  <c:v>Y2</c:v>
                </c:pt>
                <c:pt idx="3">
                  <c:v>Y3</c:v>
                </c:pt>
                <c:pt idx="4">
                  <c:v>Y4</c:v>
                </c:pt>
                <c:pt idx="5">
                  <c:v>Y5</c:v>
                </c:pt>
                <c:pt idx="6">
                  <c:v>Y6</c:v>
                </c:pt>
                <c:pt idx="7">
                  <c:v>Y7</c:v>
                </c:pt>
                <c:pt idx="8">
                  <c:v>Y8</c:v>
                </c:pt>
                <c:pt idx="9">
                  <c:v>Y9</c:v>
                </c:pt>
                <c:pt idx="10">
                  <c:v>Y10</c:v>
                </c:pt>
              </c:strCache>
            </c:strRef>
          </c:cat>
          <c:val>
            <c:numRef>
              <c:f>'Business Case'!$C$83:$M$83</c:f>
              <c:numCache>
                <c:formatCode>"$"#,##0,,"M"_);\("$"#,##0\)</c:formatCode>
                <c:ptCount val="11"/>
                <c:pt idx="1">
                  <c:v>20807967.498774838</c:v>
                </c:pt>
                <c:pt idx="2">
                  <c:v>30495543.621770341</c:v>
                </c:pt>
                <c:pt idx="3">
                  <c:v>27604012.748537123</c:v>
                </c:pt>
                <c:pt idx="4">
                  <c:v>19778498.26811143</c:v>
                </c:pt>
                <c:pt idx="5">
                  <c:v>6445388.605235815</c:v>
                </c:pt>
                <c:pt idx="6">
                  <c:v>0</c:v>
                </c:pt>
                <c:pt idx="7">
                  <c:v>0</c:v>
                </c:pt>
                <c:pt idx="8">
                  <c:v>0</c:v>
                </c:pt>
                <c:pt idx="9">
                  <c:v>0</c:v>
                </c:pt>
                <c:pt idx="10">
                  <c:v>0</c:v>
                </c:pt>
              </c:numCache>
            </c:numRef>
          </c:val>
          <c:extLst>
            <c:ext xmlns:c16="http://schemas.microsoft.com/office/drawing/2014/chart" uri="{C3380CC4-5D6E-409C-BE32-E72D297353CC}">
              <c16:uniqueId val="{00000023-538C-4503-B96B-35073CB8E4B7}"/>
            </c:ext>
          </c:extLst>
        </c:ser>
        <c:ser>
          <c:idx val="5"/>
          <c:order val="5"/>
          <c:tx>
            <c:strRef>
              <c:f>'Business Case'!$B$84</c:f>
              <c:strCache>
                <c:ptCount val="1"/>
                <c:pt idx="0">
                  <c:v>Microsoft Investments</c:v>
                </c:pt>
              </c:strCache>
            </c:strRef>
          </c:tx>
          <c:spPr>
            <a:pattFill prst="ltUpDiag">
              <a:fgClr>
                <a:schemeClr val="accent1"/>
              </a:fgClr>
              <a:bgClr>
                <a:schemeClr val="bg1"/>
              </a:bgClr>
            </a:pattFill>
            <a:ln w="25400">
              <a:noFill/>
              <a:prstDash val="dash"/>
            </a:ln>
            <a:effectLst/>
          </c:spPr>
          <c:dLbls>
            <c:dLbl>
              <c:idx val="0"/>
              <c:delete val="1"/>
              <c:extLst>
                <c:ext xmlns:c15="http://schemas.microsoft.com/office/drawing/2012/chart" uri="{CE6537A1-D6FC-4f65-9D91-7224C49458BB}"/>
                <c:ext xmlns:c16="http://schemas.microsoft.com/office/drawing/2014/chart" uri="{C3380CC4-5D6E-409C-BE32-E72D297353CC}">
                  <c16:uniqueId val="{00000024-538C-4503-B96B-35073CB8E4B7}"/>
                </c:ext>
              </c:extLst>
            </c:dLbl>
            <c:dLbl>
              <c:idx val="1"/>
              <c:delete val="1"/>
              <c:extLst>
                <c:ext xmlns:c15="http://schemas.microsoft.com/office/drawing/2012/chart" uri="{CE6537A1-D6FC-4f65-9D91-7224C49458BB}"/>
                <c:ext xmlns:c16="http://schemas.microsoft.com/office/drawing/2014/chart" uri="{C3380CC4-5D6E-409C-BE32-E72D297353CC}">
                  <c16:uniqueId val="{00000025-538C-4503-B96B-35073CB8E4B7}"/>
                </c:ext>
              </c:extLst>
            </c:dLbl>
            <c:dLbl>
              <c:idx val="2"/>
              <c:delete val="1"/>
              <c:extLst>
                <c:ext xmlns:c15="http://schemas.microsoft.com/office/drawing/2012/chart" uri="{CE6537A1-D6FC-4f65-9D91-7224C49458BB}"/>
                <c:ext xmlns:c16="http://schemas.microsoft.com/office/drawing/2014/chart" uri="{C3380CC4-5D6E-409C-BE32-E72D297353CC}">
                  <c16:uniqueId val="{00000026-538C-4503-B96B-35073CB8E4B7}"/>
                </c:ext>
              </c:extLst>
            </c:dLbl>
            <c:dLbl>
              <c:idx val="3"/>
              <c:layout>
                <c:manualLayout>
                  <c:x val="-8.1770755537138775E-3"/>
                  <c:y val="-5.2749615460378811E-2"/>
                </c:manualLayout>
              </c:layout>
              <c:tx>
                <c:rich>
                  <a:bodyPr rot="0" spcFirstLastPara="1" vertOverflow="ellipsis" vert="horz" wrap="square" lIns="38100" tIns="19050" rIns="38100" bIns="19050" anchor="ctr" anchorCtr="0">
                    <a:noAutofit/>
                  </a:bodyPr>
                  <a:lstStyle/>
                  <a:p>
                    <a:pPr algn="l">
                      <a:defRPr sz="1400" b="1" i="0" u="none" strike="noStrike" kern="1200" baseline="0">
                        <a:solidFill>
                          <a:srgbClr val="00B050"/>
                        </a:solidFill>
                        <a:latin typeface="Segoe UI Light" panose="020B0502040204020203" pitchFamily="34" charset="0"/>
                        <a:ea typeface="+mn-ea"/>
                        <a:cs typeface="Segoe UI Light" panose="020B0502040204020203" pitchFamily="34" charset="0"/>
                      </a:defRPr>
                    </a:pPr>
                    <a:r>
                      <a:rPr lang="en-US" sz="1400" b="1">
                        <a:solidFill>
                          <a:srgbClr val="00B050"/>
                        </a:solidFill>
                      </a:rPr>
                      <a:t>Microsoft Investments</a:t>
                    </a:r>
                  </a:p>
                </c:rich>
              </c:tx>
              <c:spPr>
                <a:noFill/>
                <a:ln>
                  <a:noFill/>
                </a:ln>
                <a:effectLst/>
              </c:spPr>
              <c:txPr>
                <a:bodyPr rot="0" spcFirstLastPara="1" vertOverflow="ellipsis" vert="horz" wrap="square" lIns="38100" tIns="19050" rIns="38100" bIns="19050" anchor="ctr" anchorCtr="0">
                  <a:noAutofit/>
                </a:bodyPr>
                <a:lstStyle/>
                <a:p>
                  <a:pPr algn="l">
                    <a:defRPr sz="1400" b="1" i="0" u="none" strike="noStrike" kern="1200" baseline="0">
                      <a:solidFill>
                        <a:srgbClr val="00B050"/>
                      </a:solidFill>
                      <a:latin typeface="Segoe UI Light" panose="020B0502040204020203" pitchFamily="34" charset="0"/>
                      <a:ea typeface="+mn-ea"/>
                      <a:cs typeface="Segoe UI Light" panose="020B0502040204020203"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50397943668040812"/>
                      <c:h val="0.11691052276432645"/>
                    </c:manualLayout>
                  </c15:layout>
                  <c15:showDataLabelsRange val="0"/>
                </c:ext>
                <c:ext xmlns:c16="http://schemas.microsoft.com/office/drawing/2014/chart" uri="{C3380CC4-5D6E-409C-BE32-E72D297353CC}">
                  <c16:uniqueId val="{00000027-538C-4503-B96B-35073CB8E4B7}"/>
                </c:ext>
              </c:extLst>
            </c:dLbl>
            <c:dLbl>
              <c:idx val="4"/>
              <c:delete val="1"/>
              <c:extLst>
                <c:ext xmlns:c15="http://schemas.microsoft.com/office/drawing/2012/chart" uri="{CE6537A1-D6FC-4f65-9D91-7224C49458BB}"/>
                <c:ext xmlns:c16="http://schemas.microsoft.com/office/drawing/2014/chart" uri="{C3380CC4-5D6E-409C-BE32-E72D297353CC}">
                  <c16:uniqueId val="{00000028-538C-4503-B96B-35073CB8E4B7}"/>
                </c:ext>
              </c:extLst>
            </c:dLbl>
            <c:dLbl>
              <c:idx val="5"/>
              <c:delete val="1"/>
              <c:extLst>
                <c:ext xmlns:c15="http://schemas.microsoft.com/office/drawing/2012/chart" uri="{CE6537A1-D6FC-4f65-9D91-7224C49458BB}"/>
                <c:ext xmlns:c16="http://schemas.microsoft.com/office/drawing/2014/chart" uri="{C3380CC4-5D6E-409C-BE32-E72D297353CC}">
                  <c16:uniqueId val="{00000029-538C-4503-B96B-35073CB8E4B7}"/>
                </c:ext>
              </c:extLst>
            </c:dLbl>
            <c:dLbl>
              <c:idx val="6"/>
              <c:delete val="1"/>
              <c:extLst>
                <c:ext xmlns:c15="http://schemas.microsoft.com/office/drawing/2012/chart" uri="{CE6537A1-D6FC-4f65-9D91-7224C49458BB}"/>
                <c:ext xmlns:c16="http://schemas.microsoft.com/office/drawing/2014/chart" uri="{C3380CC4-5D6E-409C-BE32-E72D297353CC}">
                  <c16:uniqueId val="{0000002A-538C-4503-B96B-35073CB8E4B7}"/>
                </c:ext>
              </c:extLst>
            </c:dLbl>
            <c:dLbl>
              <c:idx val="7"/>
              <c:delete val="1"/>
              <c:extLst>
                <c:ext xmlns:c15="http://schemas.microsoft.com/office/drawing/2012/chart" uri="{CE6537A1-D6FC-4f65-9D91-7224C49458BB}"/>
                <c:ext xmlns:c16="http://schemas.microsoft.com/office/drawing/2014/chart" uri="{C3380CC4-5D6E-409C-BE32-E72D297353CC}">
                  <c16:uniqueId val="{0000002B-538C-4503-B96B-35073CB8E4B7}"/>
                </c:ext>
              </c:extLst>
            </c:dLbl>
            <c:dLbl>
              <c:idx val="8"/>
              <c:delete val="1"/>
              <c:extLst>
                <c:ext xmlns:c15="http://schemas.microsoft.com/office/drawing/2012/chart" uri="{CE6537A1-D6FC-4f65-9D91-7224C49458BB}"/>
                <c:ext xmlns:c16="http://schemas.microsoft.com/office/drawing/2014/chart" uri="{C3380CC4-5D6E-409C-BE32-E72D297353CC}">
                  <c16:uniqueId val="{0000002C-538C-4503-B96B-35073CB8E4B7}"/>
                </c:ext>
              </c:extLst>
            </c:dLbl>
            <c:dLbl>
              <c:idx val="9"/>
              <c:delete val="1"/>
              <c:extLst>
                <c:ext xmlns:c15="http://schemas.microsoft.com/office/drawing/2012/chart" uri="{CE6537A1-D6FC-4f65-9D91-7224C49458BB}"/>
                <c:ext xmlns:c16="http://schemas.microsoft.com/office/drawing/2014/chart" uri="{C3380CC4-5D6E-409C-BE32-E72D297353CC}">
                  <c16:uniqueId val="{0000002D-538C-4503-B96B-35073CB8E4B7}"/>
                </c:ext>
              </c:extLst>
            </c:dLbl>
            <c:dLbl>
              <c:idx val="10"/>
              <c:delete val="1"/>
              <c:extLst>
                <c:ext xmlns:c15="http://schemas.microsoft.com/office/drawing/2012/chart" uri="{CE6537A1-D6FC-4f65-9D91-7224C49458BB}"/>
                <c:ext xmlns:c16="http://schemas.microsoft.com/office/drawing/2014/chart" uri="{C3380CC4-5D6E-409C-BE32-E72D297353CC}">
                  <c16:uniqueId val="{0000002E-538C-4503-B96B-35073CB8E4B7}"/>
                </c:ext>
              </c:extLst>
            </c:dLbl>
            <c:spPr>
              <a:noFill/>
              <a:ln>
                <a:noFill/>
              </a:ln>
              <a:effectLst/>
            </c:spPr>
            <c:txPr>
              <a:bodyPr rot="0" spcFirstLastPara="1" vertOverflow="ellipsis" vert="horz" wrap="square" lIns="38100" tIns="19050" rIns="38100" bIns="19050" anchor="ctr" anchorCtr="0">
                <a:spAutoFit/>
              </a:bodyPr>
              <a:lstStyle/>
              <a:p>
                <a:pPr algn="l">
                  <a:defRPr sz="1400" b="0" i="0" u="none" strike="noStrike" kern="1200" baseline="0">
                    <a:solidFill>
                      <a:srgbClr val="00B050"/>
                    </a:solidFill>
                    <a:latin typeface="Segoe UI Light" panose="020B0502040204020203" pitchFamily="34" charset="0"/>
                    <a:ea typeface="+mn-ea"/>
                    <a:cs typeface="Segoe UI Light" panose="020B0502040204020203"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'Business Case'!$C$62:$M$62</c:f>
              <c:strCache>
                <c:ptCount val="11"/>
                <c:pt idx="0">
                  <c:v>Y0</c:v>
                </c:pt>
                <c:pt idx="1">
                  <c:v>Y1 </c:v>
                </c:pt>
                <c:pt idx="2">
                  <c:v>Y2</c:v>
                </c:pt>
                <c:pt idx="3">
                  <c:v>Y3</c:v>
                </c:pt>
                <c:pt idx="4">
                  <c:v>Y4</c:v>
                </c:pt>
                <c:pt idx="5">
                  <c:v>Y5</c:v>
                </c:pt>
                <c:pt idx="6">
                  <c:v>Y6</c:v>
                </c:pt>
                <c:pt idx="7">
                  <c:v>Y7</c:v>
                </c:pt>
                <c:pt idx="8">
                  <c:v>Y8</c:v>
                </c:pt>
                <c:pt idx="9">
                  <c:v>Y9</c:v>
                </c:pt>
                <c:pt idx="10">
                  <c:v>Y10</c:v>
                </c:pt>
              </c:strCache>
            </c:strRef>
          </c:cat>
          <c:val>
            <c:numRef>
              <c:f>'Business Case'!$C$84:$M$84</c:f>
              <c:numCache>
                <c:formatCode>"$"#,##0,,"M"_);\("$"#,##0,,"M"\)</c:formatCode>
                <c:ptCount val="11"/>
                <c:pt idx="1">
                  <c:v>-7500000</c:v>
                </c:pt>
                <c:pt idx="2">
                  <c:v>-4950000</c:v>
                </c:pt>
                <c:pt idx="3">
                  <c:v>-2550000</c:v>
                </c:pt>
                <c:pt idx="4">
                  <c:v>0</c:v>
                </c:pt>
                <c:pt idx="5">
                  <c:v>0</c:v>
                </c:pt>
              </c:numCache>
            </c:numRef>
          </c:val>
          <c:extLst>
            <c:ext xmlns:c16="http://schemas.microsoft.com/office/drawing/2014/chart" uri="{C3380CC4-5D6E-409C-BE32-E72D297353CC}">
              <c16:uniqueId val="{0000002F-538C-4503-B96B-35073CB8E4B7}"/>
            </c:ext>
          </c:extLst>
        </c:ser>
        <c:ser>
          <c:idx val="6"/>
          <c:order val="6"/>
          <c:tx>
            <c:strRef>
              <c:f>'Business Case'!$B$85</c:f>
              <c:strCache>
                <c:ptCount val="1"/>
                <c:pt idx="0">
                  <c:v>ACO</c:v>
                </c:pt>
              </c:strCache>
            </c:strRef>
          </c:tx>
          <c:spPr>
            <a:solidFill>
              <a:schemeClr val="accent1">
                <a:lumMod val="60000"/>
              </a:schemeClr>
            </a:solidFill>
            <a:ln w="25400">
              <a:noFill/>
            </a:ln>
            <a:effectLst/>
          </c:spPr>
          <c:cat>
            <c:strRef>
              <c:f>'Business Case'!$C$62:$M$62</c:f>
              <c:strCache>
                <c:ptCount val="11"/>
                <c:pt idx="0">
                  <c:v>Y0</c:v>
                </c:pt>
                <c:pt idx="1">
                  <c:v>Y1 </c:v>
                </c:pt>
                <c:pt idx="2">
                  <c:v>Y2</c:v>
                </c:pt>
                <c:pt idx="3">
                  <c:v>Y3</c:v>
                </c:pt>
                <c:pt idx="4">
                  <c:v>Y4</c:v>
                </c:pt>
                <c:pt idx="5">
                  <c:v>Y5</c:v>
                </c:pt>
                <c:pt idx="6">
                  <c:v>Y6</c:v>
                </c:pt>
                <c:pt idx="7">
                  <c:v>Y7</c:v>
                </c:pt>
                <c:pt idx="8">
                  <c:v>Y8</c:v>
                </c:pt>
                <c:pt idx="9">
                  <c:v>Y9</c:v>
                </c:pt>
                <c:pt idx="10">
                  <c:v>Y10</c:v>
                </c:pt>
              </c:strCache>
            </c:strRef>
          </c:cat>
          <c:val>
            <c:numRef>
              <c:f>'Business Case'!$C$85:$M$85</c:f>
            </c:numRef>
          </c:val>
          <c:extLst>
            <c:ext xmlns:c16="http://schemas.microsoft.com/office/drawing/2014/chart" uri="{C3380CC4-5D6E-409C-BE32-E72D297353CC}">
              <c16:uniqueId val="{00000030-538C-4503-B96B-35073CB8E4B7}"/>
            </c:ext>
          </c:extLst>
        </c:ser>
        <c:dLbls>
          <c:showLegendKey val="0"/>
          <c:showVal val="0"/>
          <c:showCatName val="0"/>
          <c:showSerName val="0"/>
          <c:showPercent val="0"/>
          <c:showBubbleSize val="0"/>
        </c:dLbls>
        <c:axId val="1595883920"/>
        <c:axId val="1244584095"/>
      </c:areaChart>
      <c:lineChart>
        <c:grouping val="standard"/>
        <c:varyColors val="0"/>
        <c:ser>
          <c:idx val="3"/>
          <c:order val="3"/>
          <c:tx>
            <c:strRef>
              <c:f>'Business Case'!$B$87</c:f>
              <c:strCache>
                <c:ptCount val="1"/>
                <c:pt idx="0">
                  <c:v>Azure Case P&amp;L</c:v>
                </c:pt>
              </c:strCache>
            </c:strRef>
          </c:tx>
          <c:spPr>
            <a:ln w="28575" cap="rnd">
              <a:solidFill>
                <a:srgbClr val="0070C0"/>
              </a:solidFill>
              <a:prstDash val="dash"/>
              <a:round/>
            </a:ln>
            <a:effectLst/>
          </c:spPr>
          <c:marker>
            <c:symbol val="none"/>
          </c:marker>
          <c:dLbls>
            <c:dLbl>
              <c:idx val="8"/>
              <c:layout>
                <c:manualLayout>
                  <c:x val="-5.308511069353232E-2"/>
                  <c:y val="-0.10552902716171185"/>
                </c:manualLayout>
              </c:layout>
              <c:tx>
                <c:strRef>
                  <c:f>'Business Case'!$B$143</c:f>
                  <c:strCache>
                    <c:ptCount val="1"/>
                    <c:pt idx="0">
                      <c:v>Annual Savings: 34% / $32M</c:v>
                    </c:pt>
                  </c:strCache>
                </c:strRef>
              </c:tx>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Segoe UI Light" panose="020B0502040204020203" pitchFamily="34" charset="0"/>
                      <a:ea typeface="+mn-ea"/>
                      <a:cs typeface="Segoe UI Light" panose="020B0502040204020203"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39292838273116815"/>
                      <c:h val="0.15341262530753283"/>
                    </c:manualLayout>
                  </c15:layout>
                  <c15:dlblFieldTable>
                    <c15:dlblFTEntry>
                      <c15:txfldGUID>{EFACFEA7-17B8-426E-A5F3-3A70C7745C12}</c15:txfldGUID>
                      <c15:f>'Business Case'!$B$143</c15:f>
                      <c15:dlblFieldTableCache>
                        <c:ptCount val="1"/>
                        <c:pt idx="0">
                          <c:v>Annual Savings: 34% / $32M</c:v>
                        </c:pt>
                      </c15:dlblFieldTableCache>
                    </c15:dlblFTEntry>
                  </c15:dlblFieldTable>
                  <c15:showDataLabelsRange val="0"/>
                </c:ext>
                <c:ext xmlns:c16="http://schemas.microsoft.com/office/drawing/2014/chart" uri="{C3380CC4-5D6E-409C-BE32-E72D297353CC}">
                  <c16:uniqueId val="{00000031-538C-4503-B96B-35073CB8E4B7}"/>
                </c:ext>
              </c:extLst>
            </c:dLbl>
            <c:dLbl>
              <c:idx val="9"/>
              <c:layout>
                <c:manualLayout>
                  <c:x val="-5.0305070069060646E-2"/>
                  <c:y val="0.12718307438903256"/>
                </c:manualLayout>
              </c:layout>
              <c:tx>
                <c:rich>
                  <a:bodyPr rot="0" spcFirstLastPara="1" vertOverflow="clip" horzOverflow="clip" vert="horz" wrap="square" lIns="38100" tIns="19050" rIns="38100" bIns="19050" anchor="ctr" anchorCtr="1">
                    <a:noAutofit/>
                  </a:bodyPr>
                  <a:lstStyle/>
                  <a:p>
                    <a:pPr>
                      <a:defRPr sz="1400" b="0" i="0" u="none" strike="noStrike" kern="1200" baseline="0">
                        <a:solidFill>
                          <a:srgbClr val="327CC0"/>
                        </a:solidFill>
                        <a:latin typeface="Segoe UI Light" panose="020B0502040204020203" pitchFamily="34" charset="0"/>
                        <a:ea typeface="+mn-ea"/>
                        <a:cs typeface="Segoe UI Light" panose="020B0502040204020203" pitchFamily="34" charset="0"/>
                      </a:defRPr>
                    </a:pPr>
                    <a:r>
                      <a:rPr lang="en-US" sz="1400">
                        <a:solidFill>
                          <a:srgbClr val="327CC0"/>
                        </a:solidFill>
                      </a:rPr>
                      <a:t>Azure</a:t>
                    </a:r>
                    <a:r>
                      <a:rPr lang="en-US" sz="1400" baseline="0">
                        <a:solidFill>
                          <a:srgbClr val="327CC0"/>
                        </a:solidFill>
                      </a:rPr>
                      <a:t> Case</a:t>
                    </a:r>
                    <a:endParaRPr lang="en-US" sz="1400">
                      <a:solidFill>
                        <a:srgbClr val="327CC0"/>
                      </a:solidFill>
                    </a:endParaRPr>
                  </a:p>
                </c:rich>
              </c:tx>
              <c:spPr>
                <a:noFill/>
                <a:ln>
                  <a:solidFill>
                    <a:srgbClr val="327CC0"/>
                  </a:solidFill>
                </a:ln>
                <a:effectLst/>
              </c:spPr>
              <c:txPr>
                <a:bodyPr rot="0" spcFirstLastPara="1" vertOverflow="clip" horzOverflow="clip" vert="horz" wrap="square" lIns="38100" tIns="19050" rIns="38100" bIns="19050" anchor="ctr" anchorCtr="1">
                  <a:noAutofit/>
                </a:bodyPr>
                <a:lstStyle/>
                <a:p>
                  <a:pPr>
                    <a:defRPr sz="1400" b="0" i="0" u="none" strike="noStrike" kern="1200" baseline="0">
                      <a:solidFill>
                        <a:srgbClr val="327CC0"/>
                      </a:solidFill>
                      <a:latin typeface="Segoe UI Light" panose="020B0502040204020203" pitchFamily="34" charset="0"/>
                      <a:ea typeface="+mn-ea"/>
                      <a:cs typeface="Segoe UI Light" panose="020B0502040204020203" pitchFamily="34" charset="0"/>
                    </a:defRPr>
                  </a:pPr>
                  <a:endParaRPr lang="en-US"/>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layout>
                    <c:manualLayout>
                      <c:w val="0.17152688533233845"/>
                      <c:h val="0.12477105747348038"/>
                    </c:manualLayout>
                  </c15:layout>
                  <c15:showDataLabelsRange val="0"/>
                </c:ext>
                <c:ext xmlns:c16="http://schemas.microsoft.com/office/drawing/2014/chart" uri="{C3380CC4-5D6E-409C-BE32-E72D297353CC}">
                  <c16:uniqueId val="{00000032-538C-4503-B96B-35073CB8E4B7}"/>
                </c:ext>
              </c:extLst>
            </c:dLbl>
            <c:dLbl>
              <c:idx val="10"/>
              <c:layout>
                <c:manualLayout>
                  <c:x val="-0.24551697033171807"/>
                  <c:y val="4.2581781323789987E-2"/>
                </c:manualLayout>
              </c:layout>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327CC0"/>
                      </a:solidFill>
                      <a:latin typeface="Segoe UI Light" panose="020B0502040204020203" pitchFamily="34" charset="0"/>
                      <a:ea typeface="+mn-ea"/>
                      <a:cs typeface="Segoe UI Light" panose="020B0502040204020203"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3-538C-4503-B96B-35073CB8E4B7}"/>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1400" b="0" i="0" u="none" strike="noStrike" kern="1200" baseline="0">
                    <a:solidFill>
                      <a:schemeClr val="dk1">
                        <a:lumMod val="65000"/>
                        <a:lumOff val="35000"/>
                      </a:schemeClr>
                    </a:solidFill>
                    <a:latin typeface="Segoe UI Light" panose="020B0502040204020203" pitchFamily="34" charset="0"/>
                    <a:ea typeface="+mn-ea"/>
                    <a:cs typeface="Segoe UI Light" panose="020B0502040204020203"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numRef>
              <c:f>'[1]Output - Tables'!$D$4:$J$4</c:f>
              <c:numCache>
                <c:formatCode>General</c:formatCode>
                <c:ptCount val="7"/>
                <c:pt idx="0">
                  <c:v>0</c:v>
                </c:pt>
                <c:pt idx="1">
                  <c:v>0</c:v>
                </c:pt>
                <c:pt idx="2">
                  <c:v>0</c:v>
                </c:pt>
                <c:pt idx="3">
                  <c:v>0</c:v>
                </c:pt>
                <c:pt idx="4">
                  <c:v>0</c:v>
                </c:pt>
                <c:pt idx="5">
                  <c:v>0</c:v>
                </c:pt>
                <c:pt idx="6">
                  <c:v>0</c:v>
                </c:pt>
              </c:numCache>
            </c:numRef>
          </c:cat>
          <c:val>
            <c:numRef>
              <c:f>'Business Case'!$C$87:$M$87</c:f>
              <c:numCache>
                <c:formatCode>"$"#,##0,,"M"_);\("$"#,##0\)</c:formatCode>
                <c:ptCount val="11"/>
                <c:pt idx="0">
                  <c:v>83018458</c:v>
                </c:pt>
                <c:pt idx="1">
                  <c:v>98704801.185933873</c:v>
                </c:pt>
                <c:pt idx="2">
                  <c:v>111070439.6026697</c:v>
                </c:pt>
                <c:pt idx="3">
                  <c:v>108024403.72706634</c:v>
                </c:pt>
                <c:pt idx="4">
                  <c:v>98341590.315758735</c:v>
                </c:pt>
                <c:pt idx="5">
                  <c:v>77233175.898940176</c:v>
                </c:pt>
                <c:pt idx="6">
                  <c:v>64737061.368004367</c:v>
                </c:pt>
                <c:pt idx="7">
                  <c:v>62925815.442304365</c:v>
                </c:pt>
                <c:pt idx="8">
                  <c:v>63024189.516604364</c:v>
                </c:pt>
                <c:pt idx="9">
                  <c:v>63090736.59090437</c:v>
                </c:pt>
                <c:pt idx="10">
                  <c:v>63124501.855204366</c:v>
                </c:pt>
              </c:numCache>
            </c:numRef>
          </c:val>
          <c:smooth val="0"/>
          <c:extLst>
            <c:ext xmlns:c16="http://schemas.microsoft.com/office/drawing/2014/chart" uri="{C3380CC4-5D6E-409C-BE32-E72D297353CC}">
              <c16:uniqueId val="{00000034-538C-4503-B96B-35073CB8E4B7}"/>
            </c:ext>
          </c:extLst>
        </c:ser>
        <c:ser>
          <c:idx val="4"/>
          <c:order val="4"/>
          <c:tx>
            <c:strRef>
              <c:f>'Business Case'!$B$72</c:f>
              <c:strCache>
                <c:ptCount val="1"/>
                <c:pt idx="0">
                  <c:v>Status Quo P&amp;L</c:v>
                </c:pt>
              </c:strCache>
            </c:strRef>
          </c:tx>
          <c:spPr>
            <a:ln w="28575" cap="rnd">
              <a:solidFill>
                <a:srgbClr val="FF0000"/>
              </a:solidFill>
              <a:prstDash val="sysDash"/>
              <a:round/>
            </a:ln>
            <a:effectLst/>
          </c:spPr>
          <c:marker>
            <c:symbol val="none"/>
          </c:marker>
          <c:dLbls>
            <c:dLbl>
              <c:idx val="9"/>
              <c:layout>
                <c:manualLayout>
                  <c:x val="-0.10046661834900167"/>
                  <c:y val="-8.4563719529847717E-2"/>
                </c:manualLayout>
              </c:layout>
              <c:tx>
                <c:rich>
                  <a:bodyPr/>
                  <a:lstStyle/>
                  <a:p>
                    <a:r>
                      <a:rPr lang="en-US" sz="1400">
                        <a:solidFill>
                          <a:srgbClr val="FF0000"/>
                        </a:solidFill>
                      </a:rPr>
                      <a:t>Status Quo</a:t>
                    </a:r>
                  </a:p>
                </c:rich>
              </c:tx>
              <c:showLegendKey val="0"/>
              <c:showVal val="1"/>
              <c:showCatName val="1"/>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35-538C-4503-B96B-35073CB8E4B7}"/>
                </c:ext>
              </c:extLst>
            </c:dLbl>
            <c:dLbl>
              <c:idx val="10"/>
              <c:layout>
                <c:manualLayout>
                  <c:x val="-0.27290279815058172"/>
                  <c:y val="-7.2355478065524739E-2"/>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FF0000"/>
                      </a:solidFill>
                      <a:latin typeface="Segoe UI Light" panose="020B0502040204020203" pitchFamily="34" charset="0"/>
                      <a:ea typeface="+mn-ea"/>
                      <a:cs typeface="Segoe UI Light" panose="020B0502040204020203"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6-538C-4503-B96B-35073CB8E4B7}"/>
                </c:ext>
              </c:extLst>
            </c:dLbl>
            <c:spPr>
              <a:noFill/>
              <a:ln>
                <a:solidFill>
                  <a:srgbClr val="FF0000"/>
                </a:solidFill>
              </a:ln>
              <a:effectLst/>
            </c:spPr>
            <c:txPr>
              <a:bodyPr rot="0" spcFirstLastPara="1" vertOverflow="clip" horzOverflow="clip" vert="horz" wrap="square" lIns="38100" tIns="19050" rIns="38100" bIns="19050" anchor="ctr" anchorCtr="1">
                <a:spAutoFit/>
              </a:bodyPr>
              <a:lstStyle/>
              <a:p>
                <a:pPr>
                  <a:defRPr sz="1400" b="1" i="0" u="none" strike="noStrike" kern="1200" baseline="0">
                    <a:solidFill>
                      <a:srgbClr val="FF0000"/>
                    </a:solidFill>
                    <a:latin typeface="Segoe UI Light" panose="020B0502040204020203" pitchFamily="34" charset="0"/>
                    <a:ea typeface="+mn-ea"/>
                    <a:cs typeface="Segoe UI Light" panose="020B0502040204020203"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numRef>
              <c:f>'[1]Output - Tables'!$D$4:$J$4</c:f>
              <c:numCache>
                <c:formatCode>General</c:formatCode>
                <c:ptCount val="7"/>
                <c:pt idx="0">
                  <c:v>0</c:v>
                </c:pt>
                <c:pt idx="1">
                  <c:v>0</c:v>
                </c:pt>
                <c:pt idx="2">
                  <c:v>0</c:v>
                </c:pt>
                <c:pt idx="3">
                  <c:v>0</c:v>
                </c:pt>
                <c:pt idx="4">
                  <c:v>0</c:v>
                </c:pt>
                <c:pt idx="5">
                  <c:v>0</c:v>
                </c:pt>
                <c:pt idx="6">
                  <c:v>0</c:v>
                </c:pt>
              </c:numCache>
            </c:numRef>
          </c:cat>
          <c:val>
            <c:numRef>
              <c:f>'Business Case'!$C$72:$M$72</c:f>
              <c:numCache>
                <c:formatCode>"$"#,##0,,"M"_);\("$"#,##0\)</c:formatCode>
                <c:ptCount val="11"/>
                <c:pt idx="0">
                  <c:v>83018458</c:v>
                </c:pt>
                <c:pt idx="1">
                  <c:v>84039011.739999995</c:v>
                </c:pt>
                <c:pt idx="2">
                  <c:v>85450182.092199996</c:v>
                </c:pt>
                <c:pt idx="3">
                  <c:v>87263687.554966003</c:v>
                </c:pt>
                <c:pt idx="4">
                  <c:v>89491598.181614965</c:v>
                </c:pt>
                <c:pt idx="5">
                  <c:v>91402887.073214963</c:v>
                </c:pt>
                <c:pt idx="6">
                  <c:v>92954175.964814976</c:v>
                </c:pt>
                <c:pt idx="7">
                  <c:v>94134664.856414974</c:v>
                </c:pt>
                <c:pt idx="8">
                  <c:v>94800135.599414974</c:v>
                </c:pt>
                <c:pt idx="9">
                  <c:v>95137788.242414966</c:v>
                </c:pt>
                <c:pt idx="10">
                  <c:v>95137788.242414966</c:v>
                </c:pt>
              </c:numCache>
            </c:numRef>
          </c:val>
          <c:smooth val="0"/>
          <c:extLst>
            <c:ext xmlns:c16="http://schemas.microsoft.com/office/drawing/2014/chart" uri="{C3380CC4-5D6E-409C-BE32-E72D297353CC}">
              <c16:uniqueId val="{00000037-538C-4503-B96B-35073CB8E4B7}"/>
            </c:ext>
          </c:extLst>
        </c:ser>
        <c:dLbls>
          <c:showLegendKey val="0"/>
          <c:showVal val="0"/>
          <c:showCatName val="0"/>
          <c:showSerName val="0"/>
          <c:showPercent val="0"/>
          <c:showBubbleSize val="0"/>
        </c:dLbls>
        <c:marker val="1"/>
        <c:smooth val="0"/>
        <c:axId val="1595883920"/>
        <c:axId val="1244584095"/>
      </c:lineChart>
      <c:catAx>
        <c:axId val="159588392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Segoe UI Light" panose="020B0502040204020203" pitchFamily="34" charset="0"/>
                <a:ea typeface="+mn-ea"/>
                <a:cs typeface="Segoe UI Light" panose="020B0502040204020203" pitchFamily="34" charset="0"/>
              </a:defRPr>
            </a:pPr>
            <a:endParaRPr lang="en-US"/>
          </a:p>
        </c:txPr>
        <c:crossAx val="1244584095"/>
        <c:crosses val="autoZero"/>
        <c:auto val="1"/>
        <c:lblAlgn val="ctr"/>
        <c:lblOffset val="100"/>
        <c:noMultiLvlLbl val="0"/>
      </c:catAx>
      <c:valAx>
        <c:axId val="1244584095"/>
        <c:scaling>
          <c:orientation val="minMax"/>
        </c:scaling>
        <c:delete val="1"/>
        <c:axPos val="l"/>
        <c:numFmt formatCode="&quot;$&quot;#,##0,,&quot;M&quot;_);\(&quot;$&quot;#,##0\)" sourceLinked="1"/>
        <c:majorTickMark val="none"/>
        <c:minorTickMark val="none"/>
        <c:tickLblPos val="nextTo"/>
        <c:crossAx val="1595883920"/>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latin typeface="Segoe UI Light" panose="020B0502040204020203" pitchFamily="34" charset="0"/>
          <a:cs typeface="Segoe UI Light" panose="020B0502040204020203" pitchFamily="34" charset="0"/>
        </a:defRPr>
      </a:pPr>
      <a:endParaRPr lang="en-US"/>
    </a:p>
  </c:txPr>
  <c:externalData r:id="rId3">
    <c:autoUpdate val="0"/>
  </c:externalData>
  <c:userShapes r:id="rId4"/>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9873824271621922E-3"/>
          <c:y val="1.3331207648845966E-2"/>
          <c:w val="0.99433396884670988"/>
          <c:h val="0.88770434436439771"/>
        </c:manualLayout>
      </c:layout>
      <c:areaChart>
        <c:grouping val="stacked"/>
        <c:varyColors val="0"/>
        <c:ser>
          <c:idx val="1"/>
          <c:order val="0"/>
          <c:tx>
            <c:strRef>
              <c:f>'Business Case'!$B$31</c:f>
              <c:strCache>
                <c:ptCount val="1"/>
                <c:pt idx="0">
                  <c:v>Capex</c:v>
                </c:pt>
              </c:strCache>
            </c:strRef>
          </c:tx>
          <c:spPr>
            <a:solidFill>
              <a:schemeClr val="accent2"/>
            </a:solidFill>
            <a:ln w="25400">
              <a:noFill/>
            </a:ln>
            <a:effectLst/>
          </c:spPr>
          <c:dLbls>
            <c:dLbl>
              <c:idx val="0"/>
              <c:delete val="1"/>
              <c:extLst>
                <c:ext xmlns:c15="http://schemas.microsoft.com/office/drawing/2012/chart" uri="{CE6537A1-D6FC-4f65-9D91-7224C49458BB}"/>
                <c:ext xmlns:c16="http://schemas.microsoft.com/office/drawing/2014/chart" uri="{C3380CC4-5D6E-409C-BE32-E72D297353CC}">
                  <c16:uniqueId val="{00000000-E161-45DF-A66A-94540F3FC829}"/>
                </c:ext>
              </c:extLst>
            </c:dLbl>
            <c:dLbl>
              <c:idx val="1"/>
              <c:layout>
                <c:manualLayout>
                  <c:x val="-2.2735657067522248E-2"/>
                  <c:y val="-1.8024426648027988E-3"/>
                </c:manualLayout>
              </c:layout>
              <c:tx>
                <c:rich>
                  <a:bodyPr/>
                  <a:lstStyle/>
                  <a:p>
                    <a:r>
                      <a:rPr lang="en-US" sz="1400" b="1">
                        <a:solidFill>
                          <a:schemeClr val="tx1"/>
                        </a:solidFill>
                        <a:latin typeface="+mj-lt"/>
                        <a:cs typeface="Segoe UI" panose="020B0502040204020203" pitchFamily="34" charset="0"/>
                      </a:rPr>
                      <a:t>Capex</a:t>
                    </a:r>
                    <a:endParaRPr lang="en-US" sz="1200" b="1">
                      <a:solidFill>
                        <a:schemeClr val="tx1"/>
                      </a:solidFill>
                      <a:latin typeface="+mj-lt"/>
                      <a:cs typeface="Segoe UI" panose="020B0502040204020203" pitchFamily="34" charset="0"/>
                    </a:endParaRP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E161-45DF-A66A-94540F3FC829}"/>
                </c:ext>
              </c:extLst>
            </c:dLbl>
            <c:dLbl>
              <c:idx val="2"/>
              <c:delete val="1"/>
              <c:extLst>
                <c:ext xmlns:c15="http://schemas.microsoft.com/office/drawing/2012/chart" uri="{CE6537A1-D6FC-4f65-9D91-7224C49458BB}"/>
                <c:ext xmlns:c16="http://schemas.microsoft.com/office/drawing/2014/chart" uri="{C3380CC4-5D6E-409C-BE32-E72D297353CC}">
                  <c16:uniqueId val="{00000002-E161-45DF-A66A-94540F3FC829}"/>
                </c:ext>
              </c:extLst>
            </c:dLbl>
            <c:dLbl>
              <c:idx val="3"/>
              <c:delete val="1"/>
              <c:extLst>
                <c:ext xmlns:c15="http://schemas.microsoft.com/office/drawing/2012/chart" uri="{CE6537A1-D6FC-4f65-9D91-7224C49458BB}"/>
                <c:ext xmlns:c16="http://schemas.microsoft.com/office/drawing/2014/chart" uri="{C3380CC4-5D6E-409C-BE32-E72D297353CC}">
                  <c16:uniqueId val="{00000003-E161-45DF-A66A-94540F3FC829}"/>
                </c:ext>
              </c:extLst>
            </c:dLbl>
            <c:dLbl>
              <c:idx val="4"/>
              <c:delete val="1"/>
              <c:extLst>
                <c:ext xmlns:c15="http://schemas.microsoft.com/office/drawing/2012/chart" uri="{CE6537A1-D6FC-4f65-9D91-7224C49458BB}"/>
                <c:ext xmlns:c16="http://schemas.microsoft.com/office/drawing/2014/chart" uri="{C3380CC4-5D6E-409C-BE32-E72D297353CC}">
                  <c16:uniqueId val="{00000004-E161-45DF-A66A-94540F3FC829}"/>
                </c:ext>
              </c:extLst>
            </c:dLbl>
            <c:dLbl>
              <c:idx val="5"/>
              <c:delete val="1"/>
              <c:extLst>
                <c:ext xmlns:c15="http://schemas.microsoft.com/office/drawing/2012/chart" uri="{CE6537A1-D6FC-4f65-9D91-7224C49458BB}"/>
                <c:ext xmlns:c16="http://schemas.microsoft.com/office/drawing/2014/chart" uri="{C3380CC4-5D6E-409C-BE32-E72D297353CC}">
                  <c16:uniqueId val="{00000005-E161-45DF-A66A-94540F3FC829}"/>
                </c:ext>
              </c:extLst>
            </c:dLbl>
            <c:dLbl>
              <c:idx val="6"/>
              <c:delete val="1"/>
              <c:extLst>
                <c:ext xmlns:c15="http://schemas.microsoft.com/office/drawing/2012/chart" uri="{CE6537A1-D6FC-4f65-9D91-7224C49458BB}"/>
                <c:ext xmlns:c16="http://schemas.microsoft.com/office/drawing/2014/chart" uri="{C3380CC4-5D6E-409C-BE32-E72D297353CC}">
                  <c16:uniqueId val="{00000006-E161-45DF-A66A-94540F3FC829}"/>
                </c:ext>
              </c:extLst>
            </c:dLbl>
            <c:dLbl>
              <c:idx val="7"/>
              <c:delete val="1"/>
              <c:extLst>
                <c:ext xmlns:c15="http://schemas.microsoft.com/office/drawing/2012/chart" uri="{CE6537A1-D6FC-4f65-9D91-7224C49458BB}"/>
                <c:ext xmlns:c16="http://schemas.microsoft.com/office/drawing/2014/chart" uri="{C3380CC4-5D6E-409C-BE32-E72D297353CC}">
                  <c16:uniqueId val="{00000007-E161-45DF-A66A-94540F3FC829}"/>
                </c:ext>
              </c:extLst>
            </c:dLbl>
            <c:dLbl>
              <c:idx val="8"/>
              <c:delete val="1"/>
              <c:extLst>
                <c:ext xmlns:c15="http://schemas.microsoft.com/office/drawing/2012/chart" uri="{CE6537A1-D6FC-4f65-9D91-7224C49458BB}"/>
                <c:ext xmlns:c16="http://schemas.microsoft.com/office/drawing/2014/chart" uri="{C3380CC4-5D6E-409C-BE32-E72D297353CC}">
                  <c16:uniqueId val="{00000008-E161-45DF-A66A-94540F3FC829}"/>
                </c:ext>
              </c:extLst>
            </c:dLbl>
            <c:dLbl>
              <c:idx val="9"/>
              <c:delete val="1"/>
              <c:extLst>
                <c:ext xmlns:c15="http://schemas.microsoft.com/office/drawing/2012/chart" uri="{CE6537A1-D6FC-4f65-9D91-7224C49458BB}"/>
                <c:ext xmlns:c16="http://schemas.microsoft.com/office/drawing/2014/chart" uri="{C3380CC4-5D6E-409C-BE32-E72D297353CC}">
                  <c16:uniqueId val="{00000009-E161-45DF-A66A-94540F3FC829}"/>
                </c:ext>
              </c:extLst>
            </c:dLbl>
            <c:dLbl>
              <c:idx val="10"/>
              <c:delete val="1"/>
              <c:extLst>
                <c:ext xmlns:c15="http://schemas.microsoft.com/office/drawing/2012/chart" uri="{CE6537A1-D6FC-4f65-9D91-7224C49458BB}"/>
                <c:ext xmlns:c16="http://schemas.microsoft.com/office/drawing/2014/chart" uri="{C3380CC4-5D6E-409C-BE32-E72D297353CC}">
                  <c16:uniqueId val="{0000000A-E161-45DF-A66A-94540F3FC829}"/>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j-lt"/>
                    <a:ea typeface="+mn-ea"/>
                    <a:cs typeface="Segoe UI" panose="020B0502040204020203"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'Business Case'!$C$62:$M$62</c:f>
              <c:strCache>
                <c:ptCount val="11"/>
                <c:pt idx="0">
                  <c:v>Y0</c:v>
                </c:pt>
                <c:pt idx="1">
                  <c:v>Y1 </c:v>
                </c:pt>
                <c:pt idx="2">
                  <c:v>Y2</c:v>
                </c:pt>
                <c:pt idx="3">
                  <c:v>Y3</c:v>
                </c:pt>
                <c:pt idx="4">
                  <c:v>Y4</c:v>
                </c:pt>
                <c:pt idx="5">
                  <c:v>Y5</c:v>
                </c:pt>
                <c:pt idx="6">
                  <c:v>Y6</c:v>
                </c:pt>
                <c:pt idx="7">
                  <c:v>Y7</c:v>
                </c:pt>
                <c:pt idx="8">
                  <c:v>Y8</c:v>
                </c:pt>
                <c:pt idx="9">
                  <c:v>Y9</c:v>
                </c:pt>
                <c:pt idx="10">
                  <c:v>Y10</c:v>
                </c:pt>
              </c:strCache>
            </c:strRef>
          </c:cat>
          <c:val>
            <c:numRef>
              <c:f>'Business Case'!$C$31:$M$31</c:f>
              <c:numCache>
                <c:formatCode>"$"#,##0,,"M"_);\("$"#,##0\)</c:formatCode>
                <c:ptCount val="11"/>
                <c:pt idx="0">
                  <c:v>51000000</c:v>
                </c:pt>
                <c:pt idx="1">
                  <c:v>36150000</c:v>
                </c:pt>
                <c:pt idx="2">
                  <c:v>14952600</c:v>
                </c:pt>
                <c:pt idx="3">
                  <c:v>5404499.9999999991</c:v>
                </c:pt>
                <c:pt idx="4">
                  <c:v>5563634.9999999991</c:v>
                </c:pt>
                <c:pt idx="5">
                  <c:v>5727544.0499999989</c:v>
                </c:pt>
                <c:pt idx="6">
                  <c:v>5896370.3714999994</c:v>
                </c:pt>
                <c:pt idx="7">
                  <c:v>5896370.3714999994</c:v>
                </c:pt>
                <c:pt idx="8">
                  <c:v>5896370.3714999994</c:v>
                </c:pt>
                <c:pt idx="9">
                  <c:v>5896370.3714999994</c:v>
                </c:pt>
                <c:pt idx="10">
                  <c:v>5896370.3714999994</c:v>
                </c:pt>
              </c:numCache>
            </c:numRef>
          </c:val>
          <c:extLst>
            <c:ext xmlns:c16="http://schemas.microsoft.com/office/drawing/2014/chart" uri="{C3380CC4-5D6E-409C-BE32-E72D297353CC}">
              <c16:uniqueId val="{0000000B-E161-45DF-A66A-94540F3FC829}"/>
            </c:ext>
          </c:extLst>
        </c:ser>
        <c:ser>
          <c:idx val="2"/>
          <c:order val="1"/>
          <c:tx>
            <c:strRef>
              <c:f>'Business Case'!$B$39</c:f>
              <c:strCache>
                <c:ptCount val="1"/>
                <c:pt idx="0">
                  <c:v>Total Opex</c:v>
                </c:pt>
              </c:strCache>
            </c:strRef>
          </c:tx>
          <c:spPr>
            <a:solidFill>
              <a:schemeClr val="accent1"/>
            </a:solidFill>
            <a:ln w="25400">
              <a:noFill/>
            </a:ln>
            <a:effectLst/>
          </c:spPr>
          <c:dLbls>
            <c:dLbl>
              <c:idx val="0"/>
              <c:delete val="1"/>
              <c:extLst>
                <c:ext xmlns:c15="http://schemas.microsoft.com/office/drawing/2012/chart" uri="{CE6537A1-D6FC-4f65-9D91-7224C49458BB}"/>
                <c:ext xmlns:c16="http://schemas.microsoft.com/office/drawing/2014/chart" uri="{C3380CC4-5D6E-409C-BE32-E72D297353CC}">
                  <c16:uniqueId val="{0000000C-E161-45DF-A66A-94540F3FC829}"/>
                </c:ext>
              </c:extLst>
            </c:dLbl>
            <c:dLbl>
              <c:idx val="1"/>
              <c:delete val="1"/>
              <c:extLst>
                <c:ext xmlns:c15="http://schemas.microsoft.com/office/drawing/2012/chart" uri="{CE6537A1-D6FC-4f65-9D91-7224C49458BB}"/>
                <c:ext xmlns:c16="http://schemas.microsoft.com/office/drawing/2014/chart" uri="{C3380CC4-5D6E-409C-BE32-E72D297353CC}">
                  <c16:uniqueId val="{0000000D-E161-45DF-A66A-94540F3FC829}"/>
                </c:ext>
              </c:extLst>
            </c:dLbl>
            <c:dLbl>
              <c:idx val="2"/>
              <c:layout>
                <c:manualLayout>
                  <c:x val="-0.11051241207302601"/>
                  <c:y val="-0.25662891191842924"/>
                </c:manualLayout>
              </c:layout>
              <c:tx>
                <c:rich>
                  <a:bodyPr rot="0" spcFirstLastPara="1" vertOverflow="ellipsis" vert="horz" wrap="square" lIns="38100" tIns="19050" rIns="38100" bIns="19050" anchor="ctr" anchorCtr="0">
                    <a:noAutofit/>
                  </a:bodyPr>
                  <a:lstStyle/>
                  <a:p>
                    <a:pPr algn="ctr" rtl="0">
                      <a:defRPr sz="1200" b="0" i="0" u="none" strike="noStrike" kern="1200" baseline="0">
                        <a:solidFill>
                          <a:schemeClr val="bg1"/>
                        </a:solidFill>
                        <a:latin typeface="+mj-lt"/>
                        <a:ea typeface="+mn-ea"/>
                        <a:cs typeface="Segoe UI" panose="020B0502040204020203" pitchFamily="34" charset="0"/>
                      </a:defRPr>
                    </a:pPr>
                    <a:r>
                      <a:rPr lang="en-US" sz="1400" b="1" i="0" u="none" strike="noStrike" kern="1200" baseline="0">
                        <a:solidFill>
                          <a:schemeClr val="bg1"/>
                        </a:solidFill>
                        <a:latin typeface="+mj-lt"/>
                        <a:ea typeface="+mn-ea"/>
                        <a:cs typeface="Segoe UI" panose="020B0502040204020203" pitchFamily="34" charset="0"/>
                      </a:rPr>
                      <a:t>On-prem OPEX</a:t>
                    </a:r>
                  </a:p>
                </c:rich>
              </c:tx>
              <c:spPr>
                <a:noFill/>
                <a:ln>
                  <a:noFill/>
                </a:ln>
                <a:effectLst/>
              </c:spPr>
              <c:txPr>
                <a:bodyPr rot="0" spcFirstLastPara="1" vertOverflow="ellipsis" vert="horz" wrap="square" lIns="38100" tIns="19050" rIns="38100" bIns="19050" anchor="ctr" anchorCtr="0">
                  <a:noAutofit/>
                </a:bodyPr>
                <a:lstStyle/>
                <a:p>
                  <a:pPr algn="ctr" rtl="0">
                    <a:defRPr sz="1200" b="0" i="0" u="none" strike="noStrike" kern="1200" baseline="0">
                      <a:solidFill>
                        <a:schemeClr val="bg1"/>
                      </a:solidFill>
                      <a:latin typeface="+mj-lt"/>
                      <a:ea typeface="+mn-ea"/>
                      <a:cs typeface="Segoe UI" panose="020B0502040204020203"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21689409325897113"/>
                      <c:h val="0.2232966170201785"/>
                    </c:manualLayout>
                  </c15:layout>
                  <c15:showDataLabelsRange val="0"/>
                </c:ext>
                <c:ext xmlns:c16="http://schemas.microsoft.com/office/drawing/2014/chart" uri="{C3380CC4-5D6E-409C-BE32-E72D297353CC}">
                  <c16:uniqueId val="{0000000E-E161-45DF-A66A-94540F3FC829}"/>
                </c:ext>
              </c:extLst>
            </c:dLbl>
            <c:dLbl>
              <c:idx val="3"/>
              <c:delete val="1"/>
              <c:extLst>
                <c:ext xmlns:c15="http://schemas.microsoft.com/office/drawing/2012/chart" uri="{CE6537A1-D6FC-4f65-9D91-7224C49458BB}"/>
                <c:ext xmlns:c16="http://schemas.microsoft.com/office/drawing/2014/chart" uri="{C3380CC4-5D6E-409C-BE32-E72D297353CC}">
                  <c16:uniqueId val="{0000000F-E161-45DF-A66A-94540F3FC829}"/>
                </c:ext>
              </c:extLst>
            </c:dLbl>
            <c:dLbl>
              <c:idx val="4"/>
              <c:delete val="1"/>
              <c:extLst>
                <c:ext xmlns:c15="http://schemas.microsoft.com/office/drawing/2012/chart" uri="{CE6537A1-D6FC-4f65-9D91-7224C49458BB}"/>
                <c:ext xmlns:c16="http://schemas.microsoft.com/office/drawing/2014/chart" uri="{C3380CC4-5D6E-409C-BE32-E72D297353CC}">
                  <c16:uniqueId val="{00000010-E161-45DF-A66A-94540F3FC829}"/>
                </c:ext>
              </c:extLst>
            </c:dLbl>
            <c:dLbl>
              <c:idx val="5"/>
              <c:delete val="1"/>
              <c:extLst>
                <c:ext xmlns:c15="http://schemas.microsoft.com/office/drawing/2012/chart" uri="{CE6537A1-D6FC-4f65-9D91-7224C49458BB}"/>
                <c:ext xmlns:c16="http://schemas.microsoft.com/office/drawing/2014/chart" uri="{C3380CC4-5D6E-409C-BE32-E72D297353CC}">
                  <c16:uniqueId val="{00000011-E161-45DF-A66A-94540F3FC829}"/>
                </c:ext>
              </c:extLst>
            </c:dLbl>
            <c:dLbl>
              <c:idx val="6"/>
              <c:delete val="1"/>
              <c:extLst>
                <c:ext xmlns:c15="http://schemas.microsoft.com/office/drawing/2012/chart" uri="{CE6537A1-D6FC-4f65-9D91-7224C49458BB}"/>
                <c:ext xmlns:c16="http://schemas.microsoft.com/office/drawing/2014/chart" uri="{C3380CC4-5D6E-409C-BE32-E72D297353CC}">
                  <c16:uniqueId val="{00000012-E161-45DF-A66A-94540F3FC829}"/>
                </c:ext>
              </c:extLst>
            </c:dLbl>
            <c:dLbl>
              <c:idx val="7"/>
              <c:delete val="1"/>
              <c:extLst>
                <c:ext xmlns:c15="http://schemas.microsoft.com/office/drawing/2012/chart" uri="{CE6537A1-D6FC-4f65-9D91-7224C49458BB}"/>
                <c:ext xmlns:c16="http://schemas.microsoft.com/office/drawing/2014/chart" uri="{C3380CC4-5D6E-409C-BE32-E72D297353CC}">
                  <c16:uniqueId val="{00000013-E161-45DF-A66A-94540F3FC829}"/>
                </c:ext>
              </c:extLst>
            </c:dLbl>
            <c:dLbl>
              <c:idx val="8"/>
              <c:delete val="1"/>
              <c:extLst>
                <c:ext xmlns:c15="http://schemas.microsoft.com/office/drawing/2012/chart" uri="{CE6537A1-D6FC-4f65-9D91-7224C49458BB}"/>
                <c:ext xmlns:c16="http://schemas.microsoft.com/office/drawing/2014/chart" uri="{C3380CC4-5D6E-409C-BE32-E72D297353CC}">
                  <c16:uniqueId val="{00000014-E161-45DF-A66A-94540F3FC829}"/>
                </c:ext>
              </c:extLst>
            </c:dLbl>
            <c:dLbl>
              <c:idx val="9"/>
              <c:delete val="1"/>
              <c:extLst>
                <c:ext xmlns:c15="http://schemas.microsoft.com/office/drawing/2012/chart" uri="{CE6537A1-D6FC-4f65-9D91-7224C49458BB}"/>
                <c:ext xmlns:c16="http://schemas.microsoft.com/office/drawing/2014/chart" uri="{C3380CC4-5D6E-409C-BE32-E72D297353CC}">
                  <c16:uniqueId val="{00000015-E161-45DF-A66A-94540F3FC829}"/>
                </c:ext>
              </c:extLst>
            </c:dLbl>
            <c:dLbl>
              <c:idx val="10"/>
              <c:delete val="1"/>
              <c:extLst>
                <c:ext xmlns:c15="http://schemas.microsoft.com/office/drawing/2012/chart" uri="{CE6537A1-D6FC-4f65-9D91-7224C49458BB}"/>
                <c:ext xmlns:c16="http://schemas.microsoft.com/office/drawing/2014/chart" uri="{C3380CC4-5D6E-409C-BE32-E72D297353CC}">
                  <c16:uniqueId val="{00000016-E161-45DF-A66A-94540F3FC829}"/>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Segoe UI" panose="020B0502040204020203" pitchFamily="34" charset="0"/>
                    <a:ea typeface="+mn-ea"/>
                    <a:cs typeface="Segoe UI" panose="020B0502040204020203"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'Business Case'!$C$62:$M$62</c:f>
              <c:strCache>
                <c:ptCount val="11"/>
                <c:pt idx="0">
                  <c:v>Y0</c:v>
                </c:pt>
                <c:pt idx="1">
                  <c:v>Y1 </c:v>
                </c:pt>
                <c:pt idx="2">
                  <c:v>Y2</c:v>
                </c:pt>
                <c:pt idx="3">
                  <c:v>Y3</c:v>
                </c:pt>
                <c:pt idx="4">
                  <c:v>Y4</c:v>
                </c:pt>
                <c:pt idx="5">
                  <c:v>Y5</c:v>
                </c:pt>
                <c:pt idx="6">
                  <c:v>Y6</c:v>
                </c:pt>
                <c:pt idx="7">
                  <c:v>Y7</c:v>
                </c:pt>
                <c:pt idx="8">
                  <c:v>Y8</c:v>
                </c:pt>
                <c:pt idx="9">
                  <c:v>Y9</c:v>
                </c:pt>
                <c:pt idx="10">
                  <c:v>Y10</c:v>
                </c:pt>
              </c:strCache>
            </c:strRef>
          </c:cat>
          <c:val>
            <c:numRef>
              <c:f>'Business Case'!$C$39:$M$39</c:f>
              <c:numCache>
                <c:formatCode>"$"#,##0,,"M"_);\("$"#,##0\)</c:formatCode>
                <c:ptCount val="11"/>
                <c:pt idx="0">
                  <c:v>32018458</c:v>
                </c:pt>
                <c:pt idx="1">
                  <c:v>31818457.800000001</c:v>
                </c:pt>
                <c:pt idx="2">
                  <c:v>25458458</c:v>
                </c:pt>
                <c:pt idx="3">
                  <c:v>16118458</c:v>
                </c:pt>
                <c:pt idx="4">
                  <c:v>8393458.0000000019</c:v>
                </c:pt>
                <c:pt idx="5">
                  <c:v>3848458</c:v>
                </c:pt>
                <c:pt idx="6">
                  <c:v>3848458</c:v>
                </c:pt>
                <c:pt idx="7">
                  <c:v>3848458</c:v>
                </c:pt>
                <c:pt idx="8">
                  <c:v>3848458</c:v>
                </c:pt>
                <c:pt idx="9">
                  <c:v>3848458</c:v>
                </c:pt>
                <c:pt idx="10">
                  <c:v>3848458</c:v>
                </c:pt>
              </c:numCache>
            </c:numRef>
          </c:val>
          <c:extLst>
            <c:ext xmlns:c16="http://schemas.microsoft.com/office/drawing/2014/chart" uri="{C3380CC4-5D6E-409C-BE32-E72D297353CC}">
              <c16:uniqueId val="{00000017-E161-45DF-A66A-94540F3FC829}"/>
            </c:ext>
          </c:extLst>
        </c:ser>
        <c:ser>
          <c:idx val="6"/>
          <c:order val="2"/>
          <c:tx>
            <c:strRef>
              <c:f>'Business Case'!$B$40</c:f>
              <c:strCache>
                <c:ptCount val="1"/>
                <c:pt idx="0">
                  <c:v>Azure Costs</c:v>
                </c:pt>
              </c:strCache>
            </c:strRef>
          </c:tx>
          <c:spPr>
            <a:solidFill>
              <a:schemeClr val="accent2">
                <a:lumMod val="50000"/>
              </a:schemeClr>
            </a:solidFill>
            <a:ln>
              <a:noFill/>
            </a:ln>
            <a:effectLst/>
          </c:spPr>
          <c:dLbls>
            <c:dLbl>
              <c:idx val="0"/>
              <c:delete val="1"/>
              <c:extLst>
                <c:ext xmlns:c15="http://schemas.microsoft.com/office/drawing/2012/chart" uri="{CE6537A1-D6FC-4f65-9D91-7224C49458BB}"/>
                <c:ext xmlns:c16="http://schemas.microsoft.com/office/drawing/2014/chart" uri="{C3380CC4-5D6E-409C-BE32-E72D297353CC}">
                  <c16:uniqueId val="{00000018-E161-45DF-A66A-94540F3FC829}"/>
                </c:ext>
              </c:extLst>
            </c:dLbl>
            <c:dLbl>
              <c:idx val="1"/>
              <c:delete val="1"/>
              <c:extLst>
                <c:ext xmlns:c15="http://schemas.microsoft.com/office/drawing/2012/chart" uri="{CE6537A1-D6FC-4f65-9D91-7224C49458BB}"/>
                <c:ext xmlns:c16="http://schemas.microsoft.com/office/drawing/2014/chart" uri="{C3380CC4-5D6E-409C-BE32-E72D297353CC}">
                  <c16:uniqueId val="{00000019-E161-45DF-A66A-94540F3FC829}"/>
                </c:ext>
              </c:extLst>
            </c:dLbl>
            <c:dLbl>
              <c:idx val="2"/>
              <c:delete val="1"/>
              <c:extLst>
                <c:ext xmlns:c15="http://schemas.microsoft.com/office/drawing/2012/chart" uri="{CE6537A1-D6FC-4f65-9D91-7224C49458BB}"/>
                <c:ext xmlns:c16="http://schemas.microsoft.com/office/drawing/2014/chart" uri="{C3380CC4-5D6E-409C-BE32-E72D297353CC}">
                  <c16:uniqueId val="{0000001A-E161-45DF-A66A-94540F3FC829}"/>
                </c:ext>
              </c:extLst>
            </c:dLbl>
            <c:dLbl>
              <c:idx val="3"/>
              <c:delete val="1"/>
              <c:extLst>
                <c:ext xmlns:c15="http://schemas.microsoft.com/office/drawing/2012/chart" uri="{CE6537A1-D6FC-4f65-9D91-7224C49458BB}"/>
                <c:ext xmlns:c16="http://schemas.microsoft.com/office/drawing/2014/chart" uri="{C3380CC4-5D6E-409C-BE32-E72D297353CC}">
                  <c16:uniqueId val="{0000001B-E161-45DF-A66A-94540F3FC829}"/>
                </c:ext>
              </c:extLst>
            </c:dLbl>
            <c:dLbl>
              <c:idx val="4"/>
              <c:delete val="1"/>
              <c:extLst>
                <c:ext xmlns:c15="http://schemas.microsoft.com/office/drawing/2012/chart" uri="{CE6537A1-D6FC-4f65-9D91-7224C49458BB}"/>
                <c:ext xmlns:c16="http://schemas.microsoft.com/office/drawing/2014/chart" uri="{C3380CC4-5D6E-409C-BE32-E72D297353CC}">
                  <c16:uniqueId val="{0000001C-E161-45DF-A66A-94540F3FC829}"/>
                </c:ext>
              </c:extLst>
            </c:dLbl>
            <c:dLbl>
              <c:idx val="5"/>
              <c:delete val="1"/>
              <c:extLst>
                <c:ext xmlns:c15="http://schemas.microsoft.com/office/drawing/2012/chart" uri="{CE6537A1-D6FC-4f65-9D91-7224C49458BB}"/>
                <c:ext xmlns:c16="http://schemas.microsoft.com/office/drawing/2014/chart" uri="{C3380CC4-5D6E-409C-BE32-E72D297353CC}">
                  <c16:uniqueId val="{0000001D-E161-45DF-A66A-94540F3FC829}"/>
                </c:ext>
              </c:extLst>
            </c:dLbl>
            <c:dLbl>
              <c:idx val="6"/>
              <c:layout>
                <c:manualLayout>
                  <c:x val="6.5528872092594156E-2"/>
                  <c:y val="6.6749591911315466E-3"/>
                </c:manualLayout>
              </c:layout>
              <c:tx>
                <c:rich>
                  <a:bodyPr rot="0" spcFirstLastPara="1" vertOverflow="ellipsis" vert="horz" wrap="square" lIns="38100" tIns="19050" rIns="38100" bIns="19050" anchor="ctr" anchorCtr="0">
                    <a:noAutofit/>
                  </a:bodyPr>
                  <a:lstStyle/>
                  <a:p>
                    <a:pPr algn="ctr" rtl="0">
                      <a:defRPr sz="1200" b="0" i="0" u="none" strike="noStrike" kern="1200" baseline="0">
                        <a:solidFill>
                          <a:srgbClr val="FFFFFF"/>
                        </a:solidFill>
                        <a:latin typeface="+mj-lt"/>
                        <a:ea typeface="+mn-ea"/>
                        <a:cs typeface="Segoe UI" panose="020B0502040204020203" pitchFamily="34" charset="0"/>
                      </a:defRPr>
                    </a:pPr>
                    <a:r>
                      <a:rPr lang="en-US" sz="1400" b="1" i="0" u="none" strike="noStrike" kern="1200" baseline="0">
                        <a:solidFill>
                          <a:schemeClr val="tx1"/>
                        </a:solidFill>
                        <a:latin typeface="+mj-lt"/>
                        <a:ea typeface="+mn-ea"/>
                        <a:cs typeface="Segoe UI" panose="020B0502040204020203" pitchFamily="34" charset="0"/>
                      </a:rPr>
                      <a:t>Azure costs</a:t>
                    </a:r>
                  </a:p>
                </c:rich>
              </c:tx>
              <c:spPr>
                <a:noFill/>
                <a:ln>
                  <a:noFill/>
                </a:ln>
                <a:effectLst/>
              </c:spPr>
              <c:txPr>
                <a:bodyPr rot="0" spcFirstLastPara="1" vertOverflow="ellipsis" vert="horz" wrap="square" lIns="38100" tIns="19050" rIns="38100" bIns="19050" anchor="ctr" anchorCtr="0">
                  <a:noAutofit/>
                </a:bodyPr>
                <a:lstStyle/>
                <a:p>
                  <a:pPr algn="ctr" rtl="0">
                    <a:defRPr sz="1200" b="0" i="0" u="none" strike="noStrike" kern="1200" baseline="0">
                      <a:solidFill>
                        <a:srgbClr val="FFFFFF"/>
                      </a:solidFill>
                      <a:latin typeface="+mj-lt"/>
                      <a:ea typeface="+mn-ea"/>
                      <a:cs typeface="Segoe UI" panose="020B0502040204020203"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2461728409860531"/>
                      <c:h val="0.19268426388250626"/>
                    </c:manualLayout>
                  </c15:layout>
                  <c15:showDataLabelsRange val="0"/>
                </c:ext>
                <c:ext xmlns:c16="http://schemas.microsoft.com/office/drawing/2014/chart" uri="{C3380CC4-5D6E-409C-BE32-E72D297353CC}">
                  <c16:uniqueId val="{0000001E-E161-45DF-A66A-94540F3FC829}"/>
                </c:ext>
              </c:extLst>
            </c:dLbl>
            <c:dLbl>
              <c:idx val="7"/>
              <c:delete val="1"/>
              <c:extLst>
                <c:ext xmlns:c15="http://schemas.microsoft.com/office/drawing/2012/chart" uri="{CE6537A1-D6FC-4f65-9D91-7224C49458BB}"/>
                <c:ext xmlns:c16="http://schemas.microsoft.com/office/drawing/2014/chart" uri="{C3380CC4-5D6E-409C-BE32-E72D297353CC}">
                  <c16:uniqueId val="{0000001F-E161-45DF-A66A-94540F3FC829}"/>
                </c:ext>
              </c:extLst>
            </c:dLbl>
            <c:dLbl>
              <c:idx val="8"/>
              <c:delete val="1"/>
              <c:extLst>
                <c:ext xmlns:c15="http://schemas.microsoft.com/office/drawing/2012/chart" uri="{CE6537A1-D6FC-4f65-9D91-7224C49458BB}"/>
                <c:ext xmlns:c16="http://schemas.microsoft.com/office/drawing/2014/chart" uri="{C3380CC4-5D6E-409C-BE32-E72D297353CC}">
                  <c16:uniqueId val="{00000020-E161-45DF-A66A-94540F3FC829}"/>
                </c:ext>
              </c:extLst>
            </c:dLbl>
            <c:dLbl>
              <c:idx val="9"/>
              <c:delete val="1"/>
              <c:extLst>
                <c:ext xmlns:c15="http://schemas.microsoft.com/office/drawing/2012/chart" uri="{CE6537A1-D6FC-4f65-9D91-7224C49458BB}"/>
                <c:ext xmlns:c16="http://schemas.microsoft.com/office/drawing/2014/chart" uri="{C3380CC4-5D6E-409C-BE32-E72D297353CC}">
                  <c16:uniqueId val="{00000021-E161-45DF-A66A-94540F3FC829}"/>
                </c:ext>
              </c:extLst>
            </c:dLbl>
            <c:dLbl>
              <c:idx val="10"/>
              <c:delete val="1"/>
              <c:extLst>
                <c:ext xmlns:c15="http://schemas.microsoft.com/office/drawing/2012/chart" uri="{CE6537A1-D6FC-4f65-9D91-7224C49458BB}"/>
                <c:ext xmlns:c16="http://schemas.microsoft.com/office/drawing/2014/chart" uri="{C3380CC4-5D6E-409C-BE32-E72D297353CC}">
                  <c16:uniqueId val="{00000022-E161-45DF-A66A-94540F3FC829}"/>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Segoe UI Light" panose="020B0502040204020203" pitchFamily="34" charset="0"/>
                    <a:ea typeface="+mn-ea"/>
                    <a:cs typeface="Segoe UI Light" panose="020B0502040204020203"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'Business Case'!$C$40:$M$40</c:f>
              <c:numCache>
                <c:formatCode>"$"#,##0,,"M"_);\("$"#,##0\)</c:formatCode>
                <c:ptCount val="11"/>
                <c:pt idx="1">
                  <c:v>5548375.8871590355</c:v>
                </c:pt>
                <c:pt idx="2">
                  <c:v>19245917.980899367</c:v>
                </c:pt>
                <c:pt idx="3">
                  <c:v>35150512.978529207</c:v>
                </c:pt>
                <c:pt idx="4">
                  <c:v>47555487.047647305</c:v>
                </c:pt>
                <c:pt idx="5">
                  <c:v>53379673.483704366</c:v>
                </c:pt>
                <c:pt idx="6">
                  <c:v>53379673.483704366</c:v>
                </c:pt>
                <c:pt idx="7">
                  <c:v>53379673.483704366</c:v>
                </c:pt>
                <c:pt idx="8">
                  <c:v>53379673.483704366</c:v>
                </c:pt>
                <c:pt idx="9">
                  <c:v>53379673.483704366</c:v>
                </c:pt>
                <c:pt idx="10">
                  <c:v>53379673.483704366</c:v>
                </c:pt>
              </c:numCache>
            </c:numRef>
          </c:val>
          <c:extLst>
            <c:ext xmlns:c16="http://schemas.microsoft.com/office/drawing/2014/chart" uri="{C3380CC4-5D6E-409C-BE32-E72D297353CC}">
              <c16:uniqueId val="{00000023-E161-45DF-A66A-94540F3FC829}"/>
            </c:ext>
          </c:extLst>
        </c:ser>
        <c:dLbls>
          <c:showLegendKey val="0"/>
          <c:showVal val="0"/>
          <c:showCatName val="0"/>
          <c:showSerName val="0"/>
          <c:showPercent val="0"/>
          <c:showBubbleSize val="0"/>
        </c:dLbls>
        <c:axId val="1595883920"/>
        <c:axId val="1244584095"/>
      </c:areaChart>
      <c:catAx>
        <c:axId val="1595883920"/>
        <c:scaling>
          <c:orientation val="minMax"/>
        </c:scaling>
        <c:delete val="0"/>
        <c:axPos val="b"/>
        <c:numFmt formatCode="General" sourceLinked="1"/>
        <c:majorTickMark val="out"/>
        <c:minorTickMark val="none"/>
        <c:tickLblPos val="nextTo"/>
        <c:spPr>
          <a:noFill/>
          <a:ln w="6350" cap="flat" cmpd="sng" algn="ctr">
            <a:solidFill>
              <a:schemeClr val="tx1"/>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Segoe UI Light" panose="020B0502040204020203" pitchFamily="34" charset="0"/>
                <a:ea typeface="+mn-ea"/>
                <a:cs typeface="Segoe UI Light" panose="020B0502040204020203" pitchFamily="34" charset="0"/>
              </a:defRPr>
            </a:pPr>
            <a:endParaRPr lang="en-US"/>
          </a:p>
        </c:txPr>
        <c:crossAx val="1244584095"/>
        <c:crosses val="autoZero"/>
        <c:auto val="1"/>
        <c:lblAlgn val="ctr"/>
        <c:lblOffset val="100"/>
        <c:noMultiLvlLbl val="0"/>
      </c:catAx>
      <c:valAx>
        <c:axId val="1244584095"/>
        <c:scaling>
          <c:orientation val="minMax"/>
        </c:scaling>
        <c:delete val="1"/>
        <c:axPos val="l"/>
        <c:numFmt formatCode="&quot;$&quot;#,##0,,&quot;M&quot;_);\(&quot;$&quot;#,##0\)" sourceLinked="1"/>
        <c:majorTickMark val="none"/>
        <c:minorTickMark val="none"/>
        <c:tickLblPos val="nextTo"/>
        <c:crossAx val="1595883920"/>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latin typeface="Segoe UI Light" panose="020B0502040204020203" pitchFamily="34" charset="0"/>
          <a:cs typeface="Segoe UI Light" panose="020B0502040204020203" pitchFamily="34" charset="0"/>
        </a:defRPr>
      </a:pPr>
      <a:endParaRPr lang="en-US"/>
    </a:p>
  </c:txPr>
  <c:externalData r:id="rId3">
    <c:autoUpdate val="0"/>
  </c:externalData>
  <c:userShapes r:id="rId4"/>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1.9132679790609269E-3"/>
          <c:w val="1"/>
          <c:h val="0.90198899207051764"/>
        </c:manualLayout>
      </c:layout>
      <c:areaChart>
        <c:grouping val="stacked"/>
        <c:varyColors val="0"/>
        <c:ser>
          <c:idx val="1"/>
          <c:order val="0"/>
          <c:tx>
            <c:strRef>
              <c:f>'Business Case'!$B$81</c:f>
              <c:strCache>
                <c:ptCount val="1"/>
                <c:pt idx="0">
                  <c:v>Opex</c:v>
                </c:pt>
              </c:strCache>
            </c:strRef>
          </c:tx>
          <c:spPr>
            <a:solidFill>
              <a:srgbClr val="6DA6D9"/>
            </a:solidFill>
            <a:ln>
              <a:noFill/>
            </a:ln>
            <a:effectLst/>
          </c:spPr>
          <c:dLbls>
            <c:dLbl>
              <c:idx val="0"/>
              <c:delete val="1"/>
              <c:extLst>
                <c:ext xmlns:c15="http://schemas.microsoft.com/office/drawing/2012/chart" uri="{CE6537A1-D6FC-4f65-9D91-7224C49458BB}"/>
                <c:ext xmlns:c16="http://schemas.microsoft.com/office/drawing/2014/chart" uri="{C3380CC4-5D6E-409C-BE32-E72D297353CC}">
                  <c16:uniqueId val="{00000000-538C-4503-B96B-35073CB8E4B7}"/>
                </c:ext>
              </c:extLst>
            </c:dLbl>
            <c:dLbl>
              <c:idx val="1"/>
              <c:delete val="1"/>
              <c:extLst>
                <c:ext xmlns:c15="http://schemas.microsoft.com/office/drawing/2012/chart" uri="{CE6537A1-D6FC-4f65-9D91-7224C49458BB}"/>
                <c:ext xmlns:c16="http://schemas.microsoft.com/office/drawing/2014/chart" uri="{C3380CC4-5D6E-409C-BE32-E72D297353CC}">
                  <c16:uniqueId val="{00000001-538C-4503-B96B-35073CB8E4B7}"/>
                </c:ext>
              </c:extLst>
            </c:dLbl>
            <c:dLbl>
              <c:idx val="2"/>
              <c:tx>
                <c:rich>
                  <a:bodyPr rot="0" spcFirstLastPara="1" vertOverflow="ellipsis" vert="horz" wrap="square" lIns="38100" tIns="19050" rIns="38100" bIns="19050" anchor="ctr" anchorCtr="1">
                    <a:spAutoFit/>
                  </a:bodyPr>
                  <a:lstStyle/>
                  <a:p>
                    <a:pPr>
                      <a:defRPr sz="1400" b="1" i="0" u="none" strike="noStrike" kern="1200" baseline="0">
                        <a:solidFill>
                          <a:sysClr val="windowText" lastClr="000000"/>
                        </a:solidFill>
                        <a:latin typeface="Segoe UI Light" panose="020B0502040204020203" pitchFamily="34" charset="0"/>
                        <a:ea typeface="+mn-ea"/>
                        <a:cs typeface="Segoe UI Light" panose="020B0502040204020203" pitchFamily="34" charset="0"/>
                      </a:defRPr>
                    </a:pPr>
                    <a:r>
                      <a:rPr lang="en-US" sz="1400" b="1">
                        <a:solidFill>
                          <a:sysClr val="windowText" lastClr="000000"/>
                        </a:solidFill>
                      </a:rPr>
                      <a:t>Opex</a:t>
                    </a:r>
                  </a:p>
                </c:rich>
              </c:tx>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ysClr val="windowText" lastClr="000000"/>
                      </a:solidFill>
                      <a:latin typeface="Segoe UI Light" panose="020B0502040204020203" pitchFamily="34" charset="0"/>
                      <a:ea typeface="+mn-ea"/>
                      <a:cs typeface="Segoe UI Light" panose="020B0502040204020203"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538C-4503-B96B-35073CB8E4B7}"/>
                </c:ext>
              </c:extLst>
            </c:dLbl>
            <c:dLbl>
              <c:idx val="3"/>
              <c:delete val="1"/>
              <c:extLst>
                <c:ext xmlns:c15="http://schemas.microsoft.com/office/drawing/2012/chart" uri="{CE6537A1-D6FC-4f65-9D91-7224C49458BB}"/>
                <c:ext xmlns:c16="http://schemas.microsoft.com/office/drawing/2014/chart" uri="{C3380CC4-5D6E-409C-BE32-E72D297353CC}">
                  <c16:uniqueId val="{00000003-538C-4503-B96B-35073CB8E4B7}"/>
                </c:ext>
              </c:extLst>
            </c:dLbl>
            <c:dLbl>
              <c:idx val="4"/>
              <c:delete val="1"/>
              <c:extLst>
                <c:ext xmlns:c15="http://schemas.microsoft.com/office/drawing/2012/chart" uri="{CE6537A1-D6FC-4f65-9D91-7224C49458BB}"/>
                <c:ext xmlns:c16="http://schemas.microsoft.com/office/drawing/2014/chart" uri="{C3380CC4-5D6E-409C-BE32-E72D297353CC}">
                  <c16:uniqueId val="{00000004-538C-4503-B96B-35073CB8E4B7}"/>
                </c:ext>
              </c:extLst>
            </c:dLbl>
            <c:dLbl>
              <c:idx val="5"/>
              <c:delete val="1"/>
              <c:extLst>
                <c:ext xmlns:c15="http://schemas.microsoft.com/office/drawing/2012/chart" uri="{CE6537A1-D6FC-4f65-9D91-7224C49458BB}"/>
                <c:ext xmlns:c16="http://schemas.microsoft.com/office/drawing/2014/chart" uri="{C3380CC4-5D6E-409C-BE32-E72D297353CC}">
                  <c16:uniqueId val="{00000005-538C-4503-B96B-35073CB8E4B7}"/>
                </c:ext>
              </c:extLst>
            </c:dLbl>
            <c:dLbl>
              <c:idx val="6"/>
              <c:delete val="1"/>
              <c:extLst>
                <c:ext xmlns:c15="http://schemas.microsoft.com/office/drawing/2012/chart" uri="{CE6537A1-D6FC-4f65-9D91-7224C49458BB}"/>
                <c:ext xmlns:c16="http://schemas.microsoft.com/office/drawing/2014/chart" uri="{C3380CC4-5D6E-409C-BE32-E72D297353CC}">
                  <c16:uniqueId val="{00000006-538C-4503-B96B-35073CB8E4B7}"/>
                </c:ext>
              </c:extLst>
            </c:dLbl>
            <c:dLbl>
              <c:idx val="7"/>
              <c:delete val="1"/>
              <c:extLst>
                <c:ext xmlns:c15="http://schemas.microsoft.com/office/drawing/2012/chart" uri="{CE6537A1-D6FC-4f65-9D91-7224C49458BB}"/>
                <c:ext xmlns:c16="http://schemas.microsoft.com/office/drawing/2014/chart" uri="{C3380CC4-5D6E-409C-BE32-E72D297353CC}">
                  <c16:uniqueId val="{00000007-538C-4503-B96B-35073CB8E4B7}"/>
                </c:ext>
              </c:extLst>
            </c:dLbl>
            <c:dLbl>
              <c:idx val="8"/>
              <c:delete val="1"/>
              <c:extLst>
                <c:ext xmlns:c15="http://schemas.microsoft.com/office/drawing/2012/chart" uri="{CE6537A1-D6FC-4f65-9D91-7224C49458BB}"/>
                <c:ext xmlns:c16="http://schemas.microsoft.com/office/drawing/2014/chart" uri="{C3380CC4-5D6E-409C-BE32-E72D297353CC}">
                  <c16:uniqueId val="{00000008-538C-4503-B96B-35073CB8E4B7}"/>
                </c:ext>
              </c:extLst>
            </c:dLbl>
            <c:dLbl>
              <c:idx val="9"/>
              <c:delete val="1"/>
              <c:extLst>
                <c:ext xmlns:c15="http://schemas.microsoft.com/office/drawing/2012/chart" uri="{CE6537A1-D6FC-4f65-9D91-7224C49458BB}"/>
                <c:ext xmlns:c16="http://schemas.microsoft.com/office/drawing/2014/chart" uri="{C3380CC4-5D6E-409C-BE32-E72D297353CC}">
                  <c16:uniqueId val="{00000009-538C-4503-B96B-35073CB8E4B7}"/>
                </c:ext>
              </c:extLst>
            </c:dLbl>
            <c:dLbl>
              <c:idx val="10"/>
              <c:delete val="1"/>
              <c:extLst>
                <c:ext xmlns:c15="http://schemas.microsoft.com/office/drawing/2012/chart" uri="{CE6537A1-D6FC-4f65-9D91-7224C49458BB}"/>
                <c:ext xmlns:c16="http://schemas.microsoft.com/office/drawing/2014/chart" uri="{C3380CC4-5D6E-409C-BE32-E72D297353CC}">
                  <c16:uniqueId val="{0000000A-538C-4503-B96B-35073CB8E4B7}"/>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Segoe UI Light" panose="020B0502040204020203" pitchFamily="34" charset="0"/>
                    <a:ea typeface="+mn-ea"/>
                    <a:cs typeface="Segoe UI Light" panose="020B0502040204020203"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'Business Case'!$C$62:$M$62</c:f>
              <c:strCache>
                <c:ptCount val="11"/>
                <c:pt idx="0">
                  <c:v>Y0</c:v>
                </c:pt>
                <c:pt idx="1">
                  <c:v>Y1 </c:v>
                </c:pt>
                <c:pt idx="2">
                  <c:v>Y2</c:v>
                </c:pt>
                <c:pt idx="3">
                  <c:v>Y3</c:v>
                </c:pt>
                <c:pt idx="4">
                  <c:v>Y4</c:v>
                </c:pt>
                <c:pt idx="5">
                  <c:v>Y5</c:v>
                </c:pt>
                <c:pt idx="6">
                  <c:v>Y6</c:v>
                </c:pt>
                <c:pt idx="7">
                  <c:v>Y7</c:v>
                </c:pt>
                <c:pt idx="8">
                  <c:v>Y8</c:v>
                </c:pt>
                <c:pt idx="9">
                  <c:v>Y9</c:v>
                </c:pt>
                <c:pt idx="10">
                  <c:v>Y10</c:v>
                </c:pt>
              </c:strCache>
            </c:strRef>
          </c:cat>
          <c:val>
            <c:numRef>
              <c:f>'Business Case'!$C$81:$M$81</c:f>
              <c:numCache>
                <c:formatCode>"$"#,##0,,"M"_);\("$"#,##0\)</c:formatCode>
                <c:ptCount val="11"/>
                <c:pt idx="0">
                  <c:v>83018458</c:v>
                </c:pt>
                <c:pt idx="1">
                  <c:v>79848457.799999997</c:v>
                </c:pt>
                <c:pt idx="2">
                  <c:v>66278978</c:v>
                </c:pt>
                <c:pt idx="3">
                  <c:v>47819878</c:v>
                </c:pt>
                <c:pt idx="4">
                  <c:v>31007605</c:v>
                </c:pt>
                <c:pt idx="5">
                  <c:v>17408113.810000002</c:v>
                </c:pt>
                <c:pt idx="6">
                  <c:v>11357387.884299999</c:v>
                </c:pt>
                <c:pt idx="7">
                  <c:v>9546141.9585999995</c:v>
                </c:pt>
                <c:pt idx="8">
                  <c:v>9644516.0329</c:v>
                </c:pt>
                <c:pt idx="9">
                  <c:v>9711063.1072000004</c:v>
                </c:pt>
                <c:pt idx="10">
                  <c:v>9744828.3715000004</c:v>
                </c:pt>
              </c:numCache>
            </c:numRef>
          </c:val>
          <c:extLst>
            <c:ext xmlns:c16="http://schemas.microsoft.com/office/drawing/2014/chart" uri="{C3380CC4-5D6E-409C-BE32-E72D297353CC}">
              <c16:uniqueId val="{0000000B-538C-4503-B96B-35073CB8E4B7}"/>
            </c:ext>
          </c:extLst>
        </c:ser>
        <c:ser>
          <c:idx val="2"/>
          <c:order val="1"/>
          <c:tx>
            <c:strRef>
              <c:f>'Business Case'!$B$82</c:f>
              <c:strCache>
                <c:ptCount val="1"/>
                <c:pt idx="0">
                  <c:v>Azure costs</c:v>
                </c:pt>
              </c:strCache>
            </c:strRef>
          </c:tx>
          <c:spPr>
            <a:solidFill>
              <a:schemeClr val="accent5">
                <a:lumMod val="60000"/>
                <a:lumOff val="40000"/>
              </a:schemeClr>
            </a:solidFill>
            <a:ln w="25400">
              <a:noFill/>
            </a:ln>
            <a:effectLst/>
          </c:spPr>
          <c:dLbls>
            <c:dLbl>
              <c:idx val="0"/>
              <c:delete val="1"/>
              <c:extLst>
                <c:ext xmlns:c15="http://schemas.microsoft.com/office/drawing/2012/chart" uri="{CE6537A1-D6FC-4f65-9D91-7224C49458BB}"/>
                <c:ext xmlns:c16="http://schemas.microsoft.com/office/drawing/2014/chart" uri="{C3380CC4-5D6E-409C-BE32-E72D297353CC}">
                  <c16:uniqueId val="{0000000C-538C-4503-B96B-35073CB8E4B7}"/>
                </c:ext>
              </c:extLst>
            </c:dLbl>
            <c:dLbl>
              <c:idx val="1"/>
              <c:delete val="1"/>
              <c:extLst>
                <c:ext xmlns:c15="http://schemas.microsoft.com/office/drawing/2012/chart" uri="{CE6537A1-D6FC-4f65-9D91-7224C49458BB}"/>
                <c:ext xmlns:c16="http://schemas.microsoft.com/office/drawing/2014/chart" uri="{C3380CC4-5D6E-409C-BE32-E72D297353CC}">
                  <c16:uniqueId val="{0000000D-538C-4503-B96B-35073CB8E4B7}"/>
                </c:ext>
              </c:extLst>
            </c:dLbl>
            <c:dLbl>
              <c:idx val="2"/>
              <c:delete val="1"/>
              <c:extLst>
                <c:ext xmlns:c15="http://schemas.microsoft.com/office/drawing/2012/chart" uri="{CE6537A1-D6FC-4f65-9D91-7224C49458BB}"/>
                <c:ext xmlns:c16="http://schemas.microsoft.com/office/drawing/2014/chart" uri="{C3380CC4-5D6E-409C-BE32-E72D297353CC}">
                  <c16:uniqueId val="{0000000E-538C-4503-B96B-35073CB8E4B7}"/>
                </c:ext>
              </c:extLst>
            </c:dLbl>
            <c:dLbl>
              <c:idx val="3"/>
              <c:delete val="1"/>
              <c:extLst>
                <c:ext xmlns:c15="http://schemas.microsoft.com/office/drawing/2012/chart" uri="{CE6537A1-D6FC-4f65-9D91-7224C49458BB}"/>
                <c:ext xmlns:c16="http://schemas.microsoft.com/office/drawing/2014/chart" uri="{C3380CC4-5D6E-409C-BE32-E72D297353CC}">
                  <c16:uniqueId val="{0000000F-538C-4503-B96B-35073CB8E4B7}"/>
                </c:ext>
              </c:extLst>
            </c:dLbl>
            <c:dLbl>
              <c:idx val="4"/>
              <c:delete val="1"/>
              <c:extLst>
                <c:ext xmlns:c15="http://schemas.microsoft.com/office/drawing/2012/chart" uri="{CE6537A1-D6FC-4f65-9D91-7224C49458BB}"/>
                <c:ext xmlns:c16="http://schemas.microsoft.com/office/drawing/2014/chart" uri="{C3380CC4-5D6E-409C-BE32-E72D297353CC}">
                  <c16:uniqueId val="{00000010-538C-4503-B96B-35073CB8E4B7}"/>
                </c:ext>
              </c:extLst>
            </c:dLbl>
            <c:dLbl>
              <c:idx val="5"/>
              <c:layout>
                <c:manualLayout>
                  <c:x val="9.2662486446271841E-2"/>
                  <c:y val="3.5119922398183651E-2"/>
                </c:manualLayout>
              </c:layout>
              <c:tx>
                <c:rich>
                  <a:bodyPr/>
                  <a:lstStyle/>
                  <a:p>
                    <a:r>
                      <a:rPr lang="en-US" sz="1400" b="1"/>
                      <a:t>Azure</a:t>
                    </a:r>
                    <a:r>
                      <a:rPr lang="en-US" sz="1400" b="1" baseline="0"/>
                      <a:t> Costs </a:t>
                    </a:r>
                    <a:endParaRPr lang="en-US" sz="1400" b="1"/>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1-538C-4503-B96B-35073CB8E4B7}"/>
                </c:ext>
              </c:extLst>
            </c:dLbl>
            <c:dLbl>
              <c:idx val="6"/>
              <c:delete val="1"/>
              <c:extLst>
                <c:ext xmlns:c15="http://schemas.microsoft.com/office/drawing/2012/chart" uri="{CE6537A1-D6FC-4f65-9D91-7224C49458BB}"/>
                <c:ext xmlns:c16="http://schemas.microsoft.com/office/drawing/2014/chart" uri="{C3380CC4-5D6E-409C-BE32-E72D297353CC}">
                  <c16:uniqueId val="{00000012-538C-4503-B96B-35073CB8E4B7}"/>
                </c:ext>
              </c:extLst>
            </c:dLbl>
            <c:dLbl>
              <c:idx val="7"/>
              <c:delete val="1"/>
              <c:extLst>
                <c:ext xmlns:c15="http://schemas.microsoft.com/office/drawing/2012/chart" uri="{CE6537A1-D6FC-4f65-9D91-7224C49458BB}"/>
                <c:ext xmlns:c16="http://schemas.microsoft.com/office/drawing/2014/chart" uri="{C3380CC4-5D6E-409C-BE32-E72D297353CC}">
                  <c16:uniqueId val="{00000013-538C-4503-B96B-35073CB8E4B7}"/>
                </c:ext>
              </c:extLst>
            </c:dLbl>
            <c:dLbl>
              <c:idx val="8"/>
              <c:delete val="1"/>
              <c:extLst>
                <c:ext xmlns:c15="http://schemas.microsoft.com/office/drawing/2012/chart" uri="{CE6537A1-D6FC-4f65-9D91-7224C49458BB}"/>
                <c:ext xmlns:c16="http://schemas.microsoft.com/office/drawing/2014/chart" uri="{C3380CC4-5D6E-409C-BE32-E72D297353CC}">
                  <c16:uniqueId val="{00000014-538C-4503-B96B-35073CB8E4B7}"/>
                </c:ext>
              </c:extLst>
            </c:dLbl>
            <c:dLbl>
              <c:idx val="9"/>
              <c:delete val="1"/>
              <c:extLst>
                <c:ext xmlns:c15="http://schemas.microsoft.com/office/drawing/2012/chart" uri="{CE6537A1-D6FC-4f65-9D91-7224C49458BB}"/>
                <c:ext xmlns:c16="http://schemas.microsoft.com/office/drawing/2014/chart" uri="{C3380CC4-5D6E-409C-BE32-E72D297353CC}">
                  <c16:uniqueId val="{00000015-538C-4503-B96B-35073CB8E4B7}"/>
                </c:ext>
              </c:extLst>
            </c:dLbl>
            <c:dLbl>
              <c:idx val="10"/>
              <c:delete val="1"/>
              <c:extLst>
                <c:ext xmlns:c15="http://schemas.microsoft.com/office/drawing/2012/chart" uri="{CE6537A1-D6FC-4f65-9D91-7224C49458BB}"/>
                <c:ext xmlns:c16="http://schemas.microsoft.com/office/drawing/2014/chart" uri="{C3380CC4-5D6E-409C-BE32-E72D297353CC}">
                  <c16:uniqueId val="{00000016-538C-4503-B96B-35073CB8E4B7}"/>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Segoe UI Light" panose="020B0502040204020203" pitchFamily="34" charset="0"/>
                    <a:ea typeface="+mn-ea"/>
                    <a:cs typeface="Segoe UI Light" panose="020B0502040204020203"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'Business Case'!$C$62:$M$62</c:f>
              <c:strCache>
                <c:ptCount val="11"/>
                <c:pt idx="0">
                  <c:v>Y0</c:v>
                </c:pt>
                <c:pt idx="1">
                  <c:v>Y1 </c:v>
                </c:pt>
                <c:pt idx="2">
                  <c:v>Y2</c:v>
                </c:pt>
                <c:pt idx="3">
                  <c:v>Y3</c:v>
                </c:pt>
                <c:pt idx="4">
                  <c:v>Y4</c:v>
                </c:pt>
                <c:pt idx="5">
                  <c:v>Y5</c:v>
                </c:pt>
                <c:pt idx="6">
                  <c:v>Y6</c:v>
                </c:pt>
                <c:pt idx="7">
                  <c:v>Y7</c:v>
                </c:pt>
                <c:pt idx="8">
                  <c:v>Y8</c:v>
                </c:pt>
                <c:pt idx="9">
                  <c:v>Y9</c:v>
                </c:pt>
                <c:pt idx="10">
                  <c:v>Y10</c:v>
                </c:pt>
              </c:strCache>
            </c:strRef>
          </c:cat>
          <c:val>
            <c:numRef>
              <c:f>'Business Case'!$C$82:$M$82</c:f>
              <c:numCache>
                <c:formatCode>"$"#,##0,,"M"_);\("$"#,##0\)</c:formatCode>
                <c:ptCount val="11"/>
                <c:pt idx="1">
                  <c:v>5548375.8871590355</c:v>
                </c:pt>
                <c:pt idx="2">
                  <c:v>19245917.980899367</c:v>
                </c:pt>
                <c:pt idx="3">
                  <c:v>35150512.978529207</c:v>
                </c:pt>
                <c:pt idx="4">
                  <c:v>47555487.047647305</c:v>
                </c:pt>
                <c:pt idx="5">
                  <c:v>53379673.483704366</c:v>
                </c:pt>
                <c:pt idx="6">
                  <c:v>53379673.483704366</c:v>
                </c:pt>
                <c:pt idx="7">
                  <c:v>53379673.483704366</c:v>
                </c:pt>
                <c:pt idx="8">
                  <c:v>53379673.483704366</c:v>
                </c:pt>
                <c:pt idx="9">
                  <c:v>53379673.483704366</c:v>
                </c:pt>
                <c:pt idx="10">
                  <c:v>53379673.483704366</c:v>
                </c:pt>
              </c:numCache>
            </c:numRef>
          </c:val>
          <c:extLst>
            <c:ext xmlns:c16="http://schemas.microsoft.com/office/drawing/2014/chart" uri="{C3380CC4-5D6E-409C-BE32-E72D297353CC}">
              <c16:uniqueId val="{00000017-538C-4503-B96B-35073CB8E4B7}"/>
            </c:ext>
          </c:extLst>
        </c:ser>
        <c:ser>
          <c:idx val="0"/>
          <c:order val="2"/>
          <c:tx>
            <c:strRef>
              <c:f>'Business Case'!$B$83</c:f>
              <c:strCache>
                <c:ptCount val="1"/>
                <c:pt idx="0">
                  <c:v>Migration</c:v>
                </c:pt>
              </c:strCache>
            </c:strRef>
          </c:tx>
          <c:spPr>
            <a:solidFill>
              <a:schemeClr val="accent1">
                <a:lumMod val="20000"/>
                <a:lumOff val="80000"/>
              </a:schemeClr>
            </a:solidFill>
            <a:ln w="25400">
              <a:noFill/>
            </a:ln>
            <a:effectLst/>
          </c:spPr>
          <c:dLbls>
            <c:dLbl>
              <c:idx val="0"/>
              <c:delete val="1"/>
              <c:extLst>
                <c:ext xmlns:c15="http://schemas.microsoft.com/office/drawing/2012/chart" uri="{CE6537A1-D6FC-4f65-9D91-7224C49458BB}"/>
                <c:ext xmlns:c16="http://schemas.microsoft.com/office/drawing/2014/chart" uri="{C3380CC4-5D6E-409C-BE32-E72D297353CC}">
                  <c16:uniqueId val="{00000018-538C-4503-B96B-35073CB8E4B7}"/>
                </c:ext>
              </c:extLst>
            </c:dLbl>
            <c:dLbl>
              <c:idx val="1"/>
              <c:delete val="1"/>
              <c:extLst>
                <c:ext xmlns:c15="http://schemas.microsoft.com/office/drawing/2012/chart" uri="{CE6537A1-D6FC-4f65-9D91-7224C49458BB}"/>
                <c:ext xmlns:c16="http://schemas.microsoft.com/office/drawing/2014/chart" uri="{C3380CC4-5D6E-409C-BE32-E72D297353CC}">
                  <c16:uniqueId val="{00000019-538C-4503-B96B-35073CB8E4B7}"/>
                </c:ext>
              </c:extLst>
            </c:dLbl>
            <c:dLbl>
              <c:idx val="2"/>
              <c:layout>
                <c:manualLayout>
                  <c:x val="6.3779598865317061E-2"/>
                  <c:y val="1.7662026239435229E-2"/>
                </c:manualLayout>
              </c:layout>
              <c:tx>
                <c:rich>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Segoe UI Light" panose="020B0502040204020203" pitchFamily="34" charset="0"/>
                        <a:ea typeface="+mn-ea"/>
                        <a:cs typeface="Segoe UI Light" panose="020B0502040204020203" pitchFamily="34" charset="0"/>
                      </a:defRPr>
                    </a:pPr>
                    <a:r>
                      <a:rPr lang="en-US" sz="1600" b="1"/>
                      <a:t>Migration</a:t>
                    </a:r>
                  </a:p>
                </c:rich>
              </c:tx>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Segoe UI Light" panose="020B0502040204020203" pitchFamily="34" charset="0"/>
                      <a:ea typeface="+mn-ea"/>
                      <a:cs typeface="Segoe UI Light" panose="020B0502040204020203"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A-538C-4503-B96B-35073CB8E4B7}"/>
                </c:ext>
              </c:extLst>
            </c:dLbl>
            <c:dLbl>
              <c:idx val="3"/>
              <c:delete val="1"/>
              <c:extLst>
                <c:ext xmlns:c15="http://schemas.microsoft.com/office/drawing/2012/chart" uri="{CE6537A1-D6FC-4f65-9D91-7224C49458BB}"/>
                <c:ext xmlns:c16="http://schemas.microsoft.com/office/drawing/2014/chart" uri="{C3380CC4-5D6E-409C-BE32-E72D297353CC}">
                  <c16:uniqueId val="{0000001B-538C-4503-B96B-35073CB8E4B7}"/>
                </c:ext>
              </c:extLst>
            </c:dLbl>
            <c:dLbl>
              <c:idx val="4"/>
              <c:delete val="1"/>
              <c:extLst>
                <c:ext xmlns:c15="http://schemas.microsoft.com/office/drawing/2012/chart" uri="{CE6537A1-D6FC-4f65-9D91-7224C49458BB}"/>
                <c:ext xmlns:c16="http://schemas.microsoft.com/office/drawing/2014/chart" uri="{C3380CC4-5D6E-409C-BE32-E72D297353CC}">
                  <c16:uniqueId val="{0000001C-538C-4503-B96B-35073CB8E4B7}"/>
                </c:ext>
              </c:extLst>
            </c:dLbl>
            <c:dLbl>
              <c:idx val="5"/>
              <c:delete val="1"/>
              <c:extLst>
                <c:ext xmlns:c15="http://schemas.microsoft.com/office/drawing/2012/chart" uri="{CE6537A1-D6FC-4f65-9D91-7224C49458BB}"/>
                <c:ext xmlns:c16="http://schemas.microsoft.com/office/drawing/2014/chart" uri="{C3380CC4-5D6E-409C-BE32-E72D297353CC}">
                  <c16:uniqueId val="{0000001D-538C-4503-B96B-35073CB8E4B7}"/>
                </c:ext>
              </c:extLst>
            </c:dLbl>
            <c:dLbl>
              <c:idx val="6"/>
              <c:delete val="1"/>
              <c:extLst>
                <c:ext xmlns:c15="http://schemas.microsoft.com/office/drawing/2012/chart" uri="{CE6537A1-D6FC-4f65-9D91-7224C49458BB}"/>
                <c:ext xmlns:c16="http://schemas.microsoft.com/office/drawing/2014/chart" uri="{C3380CC4-5D6E-409C-BE32-E72D297353CC}">
                  <c16:uniqueId val="{0000001E-538C-4503-B96B-35073CB8E4B7}"/>
                </c:ext>
              </c:extLst>
            </c:dLbl>
            <c:dLbl>
              <c:idx val="7"/>
              <c:delete val="1"/>
              <c:extLst>
                <c:ext xmlns:c15="http://schemas.microsoft.com/office/drawing/2012/chart" uri="{CE6537A1-D6FC-4f65-9D91-7224C49458BB}"/>
                <c:ext xmlns:c16="http://schemas.microsoft.com/office/drawing/2014/chart" uri="{C3380CC4-5D6E-409C-BE32-E72D297353CC}">
                  <c16:uniqueId val="{0000001F-538C-4503-B96B-35073CB8E4B7}"/>
                </c:ext>
              </c:extLst>
            </c:dLbl>
            <c:dLbl>
              <c:idx val="8"/>
              <c:delete val="1"/>
              <c:extLst>
                <c:ext xmlns:c15="http://schemas.microsoft.com/office/drawing/2012/chart" uri="{CE6537A1-D6FC-4f65-9D91-7224C49458BB}"/>
                <c:ext xmlns:c16="http://schemas.microsoft.com/office/drawing/2014/chart" uri="{C3380CC4-5D6E-409C-BE32-E72D297353CC}">
                  <c16:uniqueId val="{00000020-538C-4503-B96B-35073CB8E4B7}"/>
                </c:ext>
              </c:extLst>
            </c:dLbl>
            <c:dLbl>
              <c:idx val="9"/>
              <c:delete val="1"/>
              <c:extLst>
                <c:ext xmlns:c15="http://schemas.microsoft.com/office/drawing/2012/chart" uri="{CE6537A1-D6FC-4f65-9D91-7224C49458BB}"/>
                <c:ext xmlns:c16="http://schemas.microsoft.com/office/drawing/2014/chart" uri="{C3380CC4-5D6E-409C-BE32-E72D297353CC}">
                  <c16:uniqueId val="{00000021-538C-4503-B96B-35073CB8E4B7}"/>
                </c:ext>
              </c:extLst>
            </c:dLbl>
            <c:dLbl>
              <c:idx val="10"/>
              <c:delete val="1"/>
              <c:extLst>
                <c:ext xmlns:c15="http://schemas.microsoft.com/office/drawing/2012/chart" uri="{CE6537A1-D6FC-4f65-9D91-7224C49458BB}"/>
                <c:ext xmlns:c16="http://schemas.microsoft.com/office/drawing/2014/chart" uri="{C3380CC4-5D6E-409C-BE32-E72D297353CC}">
                  <c16:uniqueId val="{00000022-538C-4503-B96B-35073CB8E4B7}"/>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Segoe UI Light" panose="020B0502040204020203" pitchFamily="34" charset="0"/>
                    <a:ea typeface="+mn-ea"/>
                    <a:cs typeface="Segoe UI Light" panose="020B0502040204020203"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'Business Case'!$C$62:$M$62</c:f>
              <c:strCache>
                <c:ptCount val="11"/>
                <c:pt idx="0">
                  <c:v>Y0</c:v>
                </c:pt>
                <c:pt idx="1">
                  <c:v>Y1 </c:v>
                </c:pt>
                <c:pt idx="2">
                  <c:v>Y2</c:v>
                </c:pt>
                <c:pt idx="3">
                  <c:v>Y3</c:v>
                </c:pt>
                <c:pt idx="4">
                  <c:v>Y4</c:v>
                </c:pt>
                <c:pt idx="5">
                  <c:v>Y5</c:v>
                </c:pt>
                <c:pt idx="6">
                  <c:v>Y6</c:v>
                </c:pt>
                <c:pt idx="7">
                  <c:v>Y7</c:v>
                </c:pt>
                <c:pt idx="8">
                  <c:v>Y8</c:v>
                </c:pt>
                <c:pt idx="9">
                  <c:v>Y9</c:v>
                </c:pt>
                <c:pt idx="10">
                  <c:v>Y10</c:v>
                </c:pt>
              </c:strCache>
            </c:strRef>
          </c:cat>
          <c:val>
            <c:numRef>
              <c:f>'Business Case'!$C$83:$M$83</c:f>
              <c:numCache>
                <c:formatCode>"$"#,##0,,"M"_);\("$"#,##0\)</c:formatCode>
                <c:ptCount val="11"/>
                <c:pt idx="1">
                  <c:v>20807967.498774838</c:v>
                </c:pt>
                <c:pt idx="2">
                  <c:v>30495543.621770341</c:v>
                </c:pt>
                <c:pt idx="3">
                  <c:v>27604012.748537123</c:v>
                </c:pt>
                <c:pt idx="4">
                  <c:v>19778498.26811143</c:v>
                </c:pt>
                <c:pt idx="5">
                  <c:v>6445388.605235815</c:v>
                </c:pt>
                <c:pt idx="6">
                  <c:v>0</c:v>
                </c:pt>
                <c:pt idx="7">
                  <c:v>0</c:v>
                </c:pt>
                <c:pt idx="8">
                  <c:v>0</c:v>
                </c:pt>
                <c:pt idx="9">
                  <c:v>0</c:v>
                </c:pt>
                <c:pt idx="10">
                  <c:v>0</c:v>
                </c:pt>
              </c:numCache>
            </c:numRef>
          </c:val>
          <c:extLst>
            <c:ext xmlns:c16="http://schemas.microsoft.com/office/drawing/2014/chart" uri="{C3380CC4-5D6E-409C-BE32-E72D297353CC}">
              <c16:uniqueId val="{00000023-538C-4503-B96B-35073CB8E4B7}"/>
            </c:ext>
          </c:extLst>
        </c:ser>
        <c:ser>
          <c:idx val="5"/>
          <c:order val="5"/>
          <c:tx>
            <c:strRef>
              <c:f>'Business Case'!$B$84</c:f>
              <c:strCache>
                <c:ptCount val="1"/>
                <c:pt idx="0">
                  <c:v>Microsoft Investments</c:v>
                </c:pt>
              </c:strCache>
            </c:strRef>
          </c:tx>
          <c:spPr>
            <a:pattFill prst="ltUpDiag">
              <a:fgClr>
                <a:schemeClr val="accent1"/>
              </a:fgClr>
              <a:bgClr>
                <a:schemeClr val="bg1"/>
              </a:bgClr>
            </a:pattFill>
            <a:ln w="25400">
              <a:noFill/>
              <a:prstDash val="dash"/>
            </a:ln>
            <a:effectLst/>
          </c:spPr>
          <c:dLbls>
            <c:dLbl>
              <c:idx val="0"/>
              <c:delete val="1"/>
              <c:extLst>
                <c:ext xmlns:c15="http://schemas.microsoft.com/office/drawing/2012/chart" uri="{CE6537A1-D6FC-4f65-9D91-7224C49458BB}"/>
                <c:ext xmlns:c16="http://schemas.microsoft.com/office/drawing/2014/chart" uri="{C3380CC4-5D6E-409C-BE32-E72D297353CC}">
                  <c16:uniqueId val="{00000024-538C-4503-B96B-35073CB8E4B7}"/>
                </c:ext>
              </c:extLst>
            </c:dLbl>
            <c:dLbl>
              <c:idx val="1"/>
              <c:delete val="1"/>
              <c:extLst>
                <c:ext xmlns:c15="http://schemas.microsoft.com/office/drawing/2012/chart" uri="{CE6537A1-D6FC-4f65-9D91-7224C49458BB}"/>
                <c:ext xmlns:c16="http://schemas.microsoft.com/office/drawing/2014/chart" uri="{C3380CC4-5D6E-409C-BE32-E72D297353CC}">
                  <c16:uniqueId val="{00000025-538C-4503-B96B-35073CB8E4B7}"/>
                </c:ext>
              </c:extLst>
            </c:dLbl>
            <c:dLbl>
              <c:idx val="2"/>
              <c:delete val="1"/>
              <c:extLst>
                <c:ext xmlns:c15="http://schemas.microsoft.com/office/drawing/2012/chart" uri="{CE6537A1-D6FC-4f65-9D91-7224C49458BB}"/>
                <c:ext xmlns:c16="http://schemas.microsoft.com/office/drawing/2014/chart" uri="{C3380CC4-5D6E-409C-BE32-E72D297353CC}">
                  <c16:uniqueId val="{00000026-538C-4503-B96B-35073CB8E4B7}"/>
                </c:ext>
              </c:extLst>
            </c:dLbl>
            <c:dLbl>
              <c:idx val="3"/>
              <c:layout>
                <c:manualLayout>
                  <c:x val="-8.1770755537138775E-3"/>
                  <c:y val="-5.2749615460378811E-2"/>
                </c:manualLayout>
              </c:layout>
              <c:tx>
                <c:rich>
                  <a:bodyPr rot="0" spcFirstLastPara="1" vertOverflow="ellipsis" vert="horz" wrap="square" lIns="38100" tIns="19050" rIns="38100" bIns="19050" anchor="ctr" anchorCtr="0">
                    <a:noAutofit/>
                  </a:bodyPr>
                  <a:lstStyle/>
                  <a:p>
                    <a:pPr algn="l">
                      <a:defRPr sz="1400" b="1" i="0" u="none" strike="noStrike" kern="1200" baseline="0">
                        <a:solidFill>
                          <a:srgbClr val="00B050"/>
                        </a:solidFill>
                        <a:latin typeface="Segoe UI Light" panose="020B0502040204020203" pitchFamily="34" charset="0"/>
                        <a:ea typeface="+mn-ea"/>
                        <a:cs typeface="Segoe UI Light" panose="020B0502040204020203" pitchFamily="34" charset="0"/>
                      </a:defRPr>
                    </a:pPr>
                    <a:r>
                      <a:rPr lang="en-US" sz="1400" b="1">
                        <a:solidFill>
                          <a:srgbClr val="00B050"/>
                        </a:solidFill>
                      </a:rPr>
                      <a:t>Microsoft Investments</a:t>
                    </a:r>
                  </a:p>
                </c:rich>
              </c:tx>
              <c:spPr>
                <a:noFill/>
                <a:ln>
                  <a:noFill/>
                </a:ln>
                <a:effectLst/>
              </c:spPr>
              <c:txPr>
                <a:bodyPr rot="0" spcFirstLastPara="1" vertOverflow="ellipsis" vert="horz" wrap="square" lIns="38100" tIns="19050" rIns="38100" bIns="19050" anchor="ctr" anchorCtr="0">
                  <a:noAutofit/>
                </a:bodyPr>
                <a:lstStyle/>
                <a:p>
                  <a:pPr algn="l">
                    <a:defRPr sz="1400" b="1" i="0" u="none" strike="noStrike" kern="1200" baseline="0">
                      <a:solidFill>
                        <a:srgbClr val="00B050"/>
                      </a:solidFill>
                      <a:latin typeface="Segoe UI Light" panose="020B0502040204020203" pitchFamily="34" charset="0"/>
                      <a:ea typeface="+mn-ea"/>
                      <a:cs typeface="Segoe UI Light" panose="020B0502040204020203"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50397943668040812"/>
                      <c:h val="0.11691052276432645"/>
                    </c:manualLayout>
                  </c15:layout>
                  <c15:showDataLabelsRange val="0"/>
                </c:ext>
                <c:ext xmlns:c16="http://schemas.microsoft.com/office/drawing/2014/chart" uri="{C3380CC4-5D6E-409C-BE32-E72D297353CC}">
                  <c16:uniqueId val="{00000027-538C-4503-B96B-35073CB8E4B7}"/>
                </c:ext>
              </c:extLst>
            </c:dLbl>
            <c:dLbl>
              <c:idx val="4"/>
              <c:delete val="1"/>
              <c:extLst>
                <c:ext xmlns:c15="http://schemas.microsoft.com/office/drawing/2012/chart" uri="{CE6537A1-D6FC-4f65-9D91-7224C49458BB}"/>
                <c:ext xmlns:c16="http://schemas.microsoft.com/office/drawing/2014/chart" uri="{C3380CC4-5D6E-409C-BE32-E72D297353CC}">
                  <c16:uniqueId val="{00000028-538C-4503-B96B-35073CB8E4B7}"/>
                </c:ext>
              </c:extLst>
            </c:dLbl>
            <c:dLbl>
              <c:idx val="5"/>
              <c:delete val="1"/>
              <c:extLst>
                <c:ext xmlns:c15="http://schemas.microsoft.com/office/drawing/2012/chart" uri="{CE6537A1-D6FC-4f65-9D91-7224C49458BB}"/>
                <c:ext xmlns:c16="http://schemas.microsoft.com/office/drawing/2014/chart" uri="{C3380CC4-5D6E-409C-BE32-E72D297353CC}">
                  <c16:uniqueId val="{00000029-538C-4503-B96B-35073CB8E4B7}"/>
                </c:ext>
              </c:extLst>
            </c:dLbl>
            <c:dLbl>
              <c:idx val="6"/>
              <c:delete val="1"/>
              <c:extLst>
                <c:ext xmlns:c15="http://schemas.microsoft.com/office/drawing/2012/chart" uri="{CE6537A1-D6FC-4f65-9D91-7224C49458BB}"/>
                <c:ext xmlns:c16="http://schemas.microsoft.com/office/drawing/2014/chart" uri="{C3380CC4-5D6E-409C-BE32-E72D297353CC}">
                  <c16:uniqueId val="{0000002A-538C-4503-B96B-35073CB8E4B7}"/>
                </c:ext>
              </c:extLst>
            </c:dLbl>
            <c:dLbl>
              <c:idx val="7"/>
              <c:delete val="1"/>
              <c:extLst>
                <c:ext xmlns:c15="http://schemas.microsoft.com/office/drawing/2012/chart" uri="{CE6537A1-D6FC-4f65-9D91-7224C49458BB}"/>
                <c:ext xmlns:c16="http://schemas.microsoft.com/office/drawing/2014/chart" uri="{C3380CC4-5D6E-409C-BE32-E72D297353CC}">
                  <c16:uniqueId val="{0000002B-538C-4503-B96B-35073CB8E4B7}"/>
                </c:ext>
              </c:extLst>
            </c:dLbl>
            <c:dLbl>
              <c:idx val="8"/>
              <c:delete val="1"/>
              <c:extLst>
                <c:ext xmlns:c15="http://schemas.microsoft.com/office/drawing/2012/chart" uri="{CE6537A1-D6FC-4f65-9D91-7224C49458BB}"/>
                <c:ext xmlns:c16="http://schemas.microsoft.com/office/drawing/2014/chart" uri="{C3380CC4-5D6E-409C-BE32-E72D297353CC}">
                  <c16:uniqueId val="{0000002C-538C-4503-B96B-35073CB8E4B7}"/>
                </c:ext>
              </c:extLst>
            </c:dLbl>
            <c:dLbl>
              <c:idx val="9"/>
              <c:delete val="1"/>
              <c:extLst>
                <c:ext xmlns:c15="http://schemas.microsoft.com/office/drawing/2012/chart" uri="{CE6537A1-D6FC-4f65-9D91-7224C49458BB}"/>
                <c:ext xmlns:c16="http://schemas.microsoft.com/office/drawing/2014/chart" uri="{C3380CC4-5D6E-409C-BE32-E72D297353CC}">
                  <c16:uniqueId val="{0000002D-538C-4503-B96B-35073CB8E4B7}"/>
                </c:ext>
              </c:extLst>
            </c:dLbl>
            <c:dLbl>
              <c:idx val="10"/>
              <c:delete val="1"/>
              <c:extLst>
                <c:ext xmlns:c15="http://schemas.microsoft.com/office/drawing/2012/chart" uri="{CE6537A1-D6FC-4f65-9D91-7224C49458BB}"/>
                <c:ext xmlns:c16="http://schemas.microsoft.com/office/drawing/2014/chart" uri="{C3380CC4-5D6E-409C-BE32-E72D297353CC}">
                  <c16:uniqueId val="{0000002E-538C-4503-B96B-35073CB8E4B7}"/>
                </c:ext>
              </c:extLst>
            </c:dLbl>
            <c:spPr>
              <a:noFill/>
              <a:ln>
                <a:noFill/>
              </a:ln>
              <a:effectLst/>
            </c:spPr>
            <c:txPr>
              <a:bodyPr rot="0" spcFirstLastPara="1" vertOverflow="ellipsis" vert="horz" wrap="square" lIns="38100" tIns="19050" rIns="38100" bIns="19050" anchor="ctr" anchorCtr="0">
                <a:spAutoFit/>
              </a:bodyPr>
              <a:lstStyle/>
              <a:p>
                <a:pPr algn="l">
                  <a:defRPr sz="1400" b="0" i="0" u="none" strike="noStrike" kern="1200" baseline="0">
                    <a:solidFill>
                      <a:srgbClr val="00B050"/>
                    </a:solidFill>
                    <a:latin typeface="Segoe UI Light" panose="020B0502040204020203" pitchFamily="34" charset="0"/>
                    <a:ea typeface="+mn-ea"/>
                    <a:cs typeface="Segoe UI Light" panose="020B0502040204020203"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'Business Case'!$C$62:$M$62</c:f>
              <c:strCache>
                <c:ptCount val="11"/>
                <c:pt idx="0">
                  <c:v>Y0</c:v>
                </c:pt>
                <c:pt idx="1">
                  <c:v>Y1 </c:v>
                </c:pt>
                <c:pt idx="2">
                  <c:v>Y2</c:v>
                </c:pt>
                <c:pt idx="3">
                  <c:v>Y3</c:v>
                </c:pt>
                <c:pt idx="4">
                  <c:v>Y4</c:v>
                </c:pt>
                <c:pt idx="5">
                  <c:v>Y5</c:v>
                </c:pt>
                <c:pt idx="6">
                  <c:v>Y6</c:v>
                </c:pt>
                <c:pt idx="7">
                  <c:v>Y7</c:v>
                </c:pt>
                <c:pt idx="8">
                  <c:v>Y8</c:v>
                </c:pt>
                <c:pt idx="9">
                  <c:v>Y9</c:v>
                </c:pt>
                <c:pt idx="10">
                  <c:v>Y10</c:v>
                </c:pt>
              </c:strCache>
            </c:strRef>
          </c:cat>
          <c:val>
            <c:numRef>
              <c:f>'Business Case'!$C$84:$M$84</c:f>
              <c:numCache>
                <c:formatCode>"$"#,##0,,"M"_);\("$"#,##0,,"M"\)</c:formatCode>
                <c:ptCount val="11"/>
                <c:pt idx="1">
                  <c:v>-7500000</c:v>
                </c:pt>
                <c:pt idx="2">
                  <c:v>-4950000</c:v>
                </c:pt>
                <c:pt idx="3">
                  <c:v>-2550000</c:v>
                </c:pt>
                <c:pt idx="4">
                  <c:v>0</c:v>
                </c:pt>
                <c:pt idx="5">
                  <c:v>0</c:v>
                </c:pt>
              </c:numCache>
            </c:numRef>
          </c:val>
          <c:extLst>
            <c:ext xmlns:c16="http://schemas.microsoft.com/office/drawing/2014/chart" uri="{C3380CC4-5D6E-409C-BE32-E72D297353CC}">
              <c16:uniqueId val="{0000002F-538C-4503-B96B-35073CB8E4B7}"/>
            </c:ext>
          </c:extLst>
        </c:ser>
        <c:ser>
          <c:idx val="6"/>
          <c:order val="6"/>
          <c:tx>
            <c:strRef>
              <c:f>'Business Case'!$B$85</c:f>
              <c:strCache>
                <c:ptCount val="1"/>
                <c:pt idx="0">
                  <c:v>ACO</c:v>
                </c:pt>
              </c:strCache>
            </c:strRef>
          </c:tx>
          <c:spPr>
            <a:solidFill>
              <a:schemeClr val="accent1">
                <a:lumMod val="60000"/>
              </a:schemeClr>
            </a:solidFill>
            <a:ln w="25400">
              <a:noFill/>
            </a:ln>
            <a:effectLst/>
          </c:spPr>
          <c:cat>
            <c:strRef>
              <c:f>'Business Case'!$C$62:$M$62</c:f>
              <c:strCache>
                <c:ptCount val="11"/>
                <c:pt idx="0">
                  <c:v>Y0</c:v>
                </c:pt>
                <c:pt idx="1">
                  <c:v>Y1 </c:v>
                </c:pt>
                <c:pt idx="2">
                  <c:v>Y2</c:v>
                </c:pt>
                <c:pt idx="3">
                  <c:v>Y3</c:v>
                </c:pt>
                <c:pt idx="4">
                  <c:v>Y4</c:v>
                </c:pt>
                <c:pt idx="5">
                  <c:v>Y5</c:v>
                </c:pt>
                <c:pt idx="6">
                  <c:v>Y6</c:v>
                </c:pt>
                <c:pt idx="7">
                  <c:v>Y7</c:v>
                </c:pt>
                <c:pt idx="8">
                  <c:v>Y8</c:v>
                </c:pt>
                <c:pt idx="9">
                  <c:v>Y9</c:v>
                </c:pt>
                <c:pt idx="10">
                  <c:v>Y10</c:v>
                </c:pt>
              </c:strCache>
            </c:strRef>
          </c:cat>
          <c:val>
            <c:numRef>
              <c:f>'Business Case'!$C$85:$M$85</c:f>
            </c:numRef>
          </c:val>
          <c:extLst>
            <c:ext xmlns:c16="http://schemas.microsoft.com/office/drawing/2014/chart" uri="{C3380CC4-5D6E-409C-BE32-E72D297353CC}">
              <c16:uniqueId val="{00000030-538C-4503-B96B-35073CB8E4B7}"/>
            </c:ext>
          </c:extLst>
        </c:ser>
        <c:dLbls>
          <c:showLegendKey val="0"/>
          <c:showVal val="0"/>
          <c:showCatName val="0"/>
          <c:showSerName val="0"/>
          <c:showPercent val="0"/>
          <c:showBubbleSize val="0"/>
        </c:dLbls>
        <c:axId val="1595883920"/>
        <c:axId val="1244584095"/>
      </c:areaChart>
      <c:lineChart>
        <c:grouping val="standard"/>
        <c:varyColors val="0"/>
        <c:ser>
          <c:idx val="3"/>
          <c:order val="3"/>
          <c:tx>
            <c:strRef>
              <c:f>'Business Case'!$B$87</c:f>
              <c:strCache>
                <c:ptCount val="1"/>
                <c:pt idx="0">
                  <c:v>Azure Case P&amp;L</c:v>
                </c:pt>
              </c:strCache>
            </c:strRef>
          </c:tx>
          <c:spPr>
            <a:ln w="28575" cap="rnd">
              <a:solidFill>
                <a:srgbClr val="0070C0"/>
              </a:solidFill>
              <a:prstDash val="dash"/>
              <a:round/>
            </a:ln>
            <a:effectLst/>
          </c:spPr>
          <c:marker>
            <c:symbol val="none"/>
          </c:marker>
          <c:dLbls>
            <c:dLbl>
              <c:idx val="8"/>
              <c:layout>
                <c:manualLayout>
                  <c:x val="-5.308511069353232E-2"/>
                  <c:y val="-0.10552902716171185"/>
                </c:manualLayout>
              </c:layout>
              <c:tx>
                <c:strRef>
                  <c:f>'Business Case'!$B$143</c:f>
                  <c:strCache>
                    <c:ptCount val="1"/>
                    <c:pt idx="0">
                      <c:v>Annual Savings: 34% / $32M</c:v>
                    </c:pt>
                  </c:strCache>
                </c:strRef>
              </c:tx>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Segoe UI Light" panose="020B0502040204020203" pitchFamily="34" charset="0"/>
                      <a:ea typeface="+mn-ea"/>
                      <a:cs typeface="Segoe UI Light" panose="020B0502040204020203"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39292838273116815"/>
                      <c:h val="0.15341262530753283"/>
                    </c:manualLayout>
                  </c15:layout>
                  <c15:dlblFieldTable>
                    <c15:dlblFTEntry>
                      <c15:txfldGUID>{1B5E1B5B-F9F7-4A5B-9998-7A9DFD729FE3}</c15:txfldGUID>
                      <c15:f>'Business Case'!$B$143</c15:f>
                      <c15:dlblFieldTableCache>
                        <c:ptCount val="1"/>
                        <c:pt idx="0">
                          <c:v>Annual Savings: 34% / $32M</c:v>
                        </c:pt>
                      </c15:dlblFieldTableCache>
                    </c15:dlblFTEntry>
                  </c15:dlblFieldTable>
                  <c15:showDataLabelsRange val="0"/>
                </c:ext>
                <c:ext xmlns:c16="http://schemas.microsoft.com/office/drawing/2014/chart" uri="{C3380CC4-5D6E-409C-BE32-E72D297353CC}">
                  <c16:uniqueId val="{00000031-538C-4503-B96B-35073CB8E4B7}"/>
                </c:ext>
              </c:extLst>
            </c:dLbl>
            <c:dLbl>
              <c:idx val="9"/>
              <c:layout>
                <c:manualLayout>
                  <c:x val="-5.0305070069060646E-2"/>
                  <c:y val="0.12718307438903256"/>
                </c:manualLayout>
              </c:layout>
              <c:tx>
                <c:rich>
                  <a:bodyPr rot="0" spcFirstLastPara="1" vertOverflow="clip" horzOverflow="clip" vert="horz" wrap="square" lIns="38100" tIns="19050" rIns="38100" bIns="19050" anchor="ctr" anchorCtr="1">
                    <a:noAutofit/>
                  </a:bodyPr>
                  <a:lstStyle/>
                  <a:p>
                    <a:pPr>
                      <a:defRPr sz="1400" b="0" i="0" u="none" strike="noStrike" kern="1200" baseline="0">
                        <a:solidFill>
                          <a:srgbClr val="327CC0"/>
                        </a:solidFill>
                        <a:latin typeface="Segoe UI Light" panose="020B0502040204020203" pitchFamily="34" charset="0"/>
                        <a:ea typeface="+mn-ea"/>
                        <a:cs typeface="Segoe UI Light" panose="020B0502040204020203" pitchFamily="34" charset="0"/>
                      </a:defRPr>
                    </a:pPr>
                    <a:r>
                      <a:rPr lang="en-US" sz="1400">
                        <a:solidFill>
                          <a:srgbClr val="327CC0"/>
                        </a:solidFill>
                      </a:rPr>
                      <a:t>Azure</a:t>
                    </a:r>
                    <a:r>
                      <a:rPr lang="en-US" sz="1400" baseline="0">
                        <a:solidFill>
                          <a:srgbClr val="327CC0"/>
                        </a:solidFill>
                      </a:rPr>
                      <a:t> Case</a:t>
                    </a:r>
                    <a:endParaRPr lang="en-US" sz="1400">
                      <a:solidFill>
                        <a:srgbClr val="327CC0"/>
                      </a:solidFill>
                    </a:endParaRPr>
                  </a:p>
                </c:rich>
              </c:tx>
              <c:spPr>
                <a:noFill/>
                <a:ln>
                  <a:solidFill>
                    <a:srgbClr val="327CC0"/>
                  </a:solidFill>
                </a:ln>
                <a:effectLst/>
              </c:spPr>
              <c:txPr>
                <a:bodyPr rot="0" spcFirstLastPara="1" vertOverflow="clip" horzOverflow="clip" vert="horz" wrap="square" lIns="38100" tIns="19050" rIns="38100" bIns="19050" anchor="ctr" anchorCtr="1">
                  <a:noAutofit/>
                </a:bodyPr>
                <a:lstStyle/>
                <a:p>
                  <a:pPr>
                    <a:defRPr sz="1400" b="0" i="0" u="none" strike="noStrike" kern="1200" baseline="0">
                      <a:solidFill>
                        <a:srgbClr val="327CC0"/>
                      </a:solidFill>
                      <a:latin typeface="Segoe UI Light" panose="020B0502040204020203" pitchFamily="34" charset="0"/>
                      <a:ea typeface="+mn-ea"/>
                      <a:cs typeface="Segoe UI Light" panose="020B0502040204020203" pitchFamily="34" charset="0"/>
                    </a:defRPr>
                  </a:pPr>
                  <a:endParaRPr lang="en-US"/>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layout>
                    <c:manualLayout>
                      <c:w val="0.17152688533233845"/>
                      <c:h val="0.12477105747348038"/>
                    </c:manualLayout>
                  </c15:layout>
                  <c15:showDataLabelsRange val="0"/>
                </c:ext>
                <c:ext xmlns:c16="http://schemas.microsoft.com/office/drawing/2014/chart" uri="{C3380CC4-5D6E-409C-BE32-E72D297353CC}">
                  <c16:uniqueId val="{00000032-538C-4503-B96B-35073CB8E4B7}"/>
                </c:ext>
              </c:extLst>
            </c:dLbl>
            <c:dLbl>
              <c:idx val="10"/>
              <c:layout>
                <c:manualLayout>
                  <c:x val="-0.24551697033171807"/>
                  <c:y val="4.2581781323789987E-2"/>
                </c:manualLayout>
              </c:layout>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327CC0"/>
                      </a:solidFill>
                      <a:latin typeface="Segoe UI Light" panose="020B0502040204020203" pitchFamily="34" charset="0"/>
                      <a:ea typeface="+mn-ea"/>
                      <a:cs typeface="Segoe UI Light" panose="020B0502040204020203"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3-538C-4503-B96B-35073CB8E4B7}"/>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1400" b="0" i="0" u="none" strike="noStrike" kern="1200" baseline="0">
                    <a:solidFill>
                      <a:schemeClr val="dk1">
                        <a:lumMod val="65000"/>
                        <a:lumOff val="35000"/>
                      </a:schemeClr>
                    </a:solidFill>
                    <a:latin typeface="Segoe UI Light" panose="020B0502040204020203" pitchFamily="34" charset="0"/>
                    <a:ea typeface="+mn-ea"/>
                    <a:cs typeface="Segoe UI Light" panose="020B0502040204020203"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numRef>
              <c:f>'[1]Output - Tables'!$D$4:$J$4</c:f>
              <c:numCache>
                <c:formatCode>General</c:formatCode>
                <c:ptCount val="7"/>
                <c:pt idx="0">
                  <c:v>0</c:v>
                </c:pt>
                <c:pt idx="1">
                  <c:v>0</c:v>
                </c:pt>
                <c:pt idx="2">
                  <c:v>0</c:v>
                </c:pt>
                <c:pt idx="3">
                  <c:v>0</c:v>
                </c:pt>
                <c:pt idx="4">
                  <c:v>0</c:v>
                </c:pt>
                <c:pt idx="5">
                  <c:v>0</c:v>
                </c:pt>
                <c:pt idx="6">
                  <c:v>0</c:v>
                </c:pt>
              </c:numCache>
            </c:numRef>
          </c:cat>
          <c:val>
            <c:numRef>
              <c:f>'Business Case'!$C$87:$M$87</c:f>
              <c:numCache>
                <c:formatCode>"$"#,##0,,"M"_);\("$"#,##0\)</c:formatCode>
                <c:ptCount val="11"/>
                <c:pt idx="0">
                  <c:v>83018458</c:v>
                </c:pt>
                <c:pt idx="1">
                  <c:v>98704801.185933873</c:v>
                </c:pt>
                <c:pt idx="2">
                  <c:v>111070439.6026697</c:v>
                </c:pt>
                <c:pt idx="3">
                  <c:v>108024403.72706634</c:v>
                </c:pt>
                <c:pt idx="4">
                  <c:v>98341590.315758735</c:v>
                </c:pt>
                <c:pt idx="5">
                  <c:v>77233175.898940176</c:v>
                </c:pt>
                <c:pt idx="6">
                  <c:v>64737061.368004367</c:v>
                </c:pt>
                <c:pt idx="7">
                  <c:v>62925815.442304365</c:v>
                </c:pt>
                <c:pt idx="8">
                  <c:v>63024189.516604364</c:v>
                </c:pt>
                <c:pt idx="9">
                  <c:v>63090736.59090437</c:v>
                </c:pt>
                <c:pt idx="10">
                  <c:v>63124501.855204366</c:v>
                </c:pt>
              </c:numCache>
            </c:numRef>
          </c:val>
          <c:smooth val="0"/>
          <c:extLst>
            <c:ext xmlns:c16="http://schemas.microsoft.com/office/drawing/2014/chart" uri="{C3380CC4-5D6E-409C-BE32-E72D297353CC}">
              <c16:uniqueId val="{00000034-538C-4503-B96B-35073CB8E4B7}"/>
            </c:ext>
          </c:extLst>
        </c:ser>
        <c:ser>
          <c:idx val="4"/>
          <c:order val="4"/>
          <c:tx>
            <c:strRef>
              <c:f>'Business Case'!$B$72</c:f>
              <c:strCache>
                <c:ptCount val="1"/>
                <c:pt idx="0">
                  <c:v>Status Quo P&amp;L</c:v>
                </c:pt>
              </c:strCache>
            </c:strRef>
          </c:tx>
          <c:spPr>
            <a:ln w="28575" cap="rnd">
              <a:solidFill>
                <a:srgbClr val="FF0000"/>
              </a:solidFill>
              <a:prstDash val="sysDash"/>
              <a:round/>
            </a:ln>
            <a:effectLst/>
          </c:spPr>
          <c:marker>
            <c:symbol val="none"/>
          </c:marker>
          <c:dLbls>
            <c:dLbl>
              <c:idx val="9"/>
              <c:layout>
                <c:manualLayout>
                  <c:x val="-0.10046661834900167"/>
                  <c:y val="-8.4563719529847717E-2"/>
                </c:manualLayout>
              </c:layout>
              <c:tx>
                <c:rich>
                  <a:bodyPr/>
                  <a:lstStyle/>
                  <a:p>
                    <a:r>
                      <a:rPr lang="en-US" sz="1400">
                        <a:solidFill>
                          <a:srgbClr val="FF0000"/>
                        </a:solidFill>
                      </a:rPr>
                      <a:t>Status Quo</a:t>
                    </a:r>
                  </a:p>
                </c:rich>
              </c:tx>
              <c:showLegendKey val="0"/>
              <c:showVal val="1"/>
              <c:showCatName val="1"/>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35-538C-4503-B96B-35073CB8E4B7}"/>
                </c:ext>
              </c:extLst>
            </c:dLbl>
            <c:dLbl>
              <c:idx val="10"/>
              <c:layout>
                <c:manualLayout>
                  <c:x val="-0.27290279815058172"/>
                  <c:y val="-7.2355478065524739E-2"/>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FF0000"/>
                      </a:solidFill>
                      <a:latin typeface="Segoe UI Light" panose="020B0502040204020203" pitchFamily="34" charset="0"/>
                      <a:ea typeface="+mn-ea"/>
                      <a:cs typeface="Segoe UI Light" panose="020B0502040204020203"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6-538C-4503-B96B-35073CB8E4B7}"/>
                </c:ext>
              </c:extLst>
            </c:dLbl>
            <c:spPr>
              <a:noFill/>
              <a:ln>
                <a:solidFill>
                  <a:srgbClr val="FF0000"/>
                </a:solidFill>
              </a:ln>
              <a:effectLst/>
            </c:spPr>
            <c:txPr>
              <a:bodyPr rot="0" spcFirstLastPara="1" vertOverflow="clip" horzOverflow="clip" vert="horz" wrap="square" lIns="38100" tIns="19050" rIns="38100" bIns="19050" anchor="ctr" anchorCtr="1">
                <a:spAutoFit/>
              </a:bodyPr>
              <a:lstStyle/>
              <a:p>
                <a:pPr>
                  <a:defRPr sz="1400" b="1" i="0" u="none" strike="noStrike" kern="1200" baseline="0">
                    <a:solidFill>
                      <a:srgbClr val="FF0000"/>
                    </a:solidFill>
                    <a:latin typeface="Segoe UI Light" panose="020B0502040204020203" pitchFamily="34" charset="0"/>
                    <a:ea typeface="+mn-ea"/>
                    <a:cs typeface="Segoe UI Light" panose="020B0502040204020203"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numRef>
              <c:f>'[1]Output - Tables'!$D$4:$J$4</c:f>
              <c:numCache>
                <c:formatCode>General</c:formatCode>
                <c:ptCount val="7"/>
                <c:pt idx="0">
                  <c:v>0</c:v>
                </c:pt>
                <c:pt idx="1">
                  <c:v>0</c:v>
                </c:pt>
                <c:pt idx="2">
                  <c:v>0</c:v>
                </c:pt>
                <c:pt idx="3">
                  <c:v>0</c:v>
                </c:pt>
                <c:pt idx="4">
                  <c:v>0</c:v>
                </c:pt>
                <c:pt idx="5">
                  <c:v>0</c:v>
                </c:pt>
                <c:pt idx="6">
                  <c:v>0</c:v>
                </c:pt>
              </c:numCache>
            </c:numRef>
          </c:cat>
          <c:val>
            <c:numRef>
              <c:f>'Business Case'!$C$72:$M$72</c:f>
              <c:numCache>
                <c:formatCode>"$"#,##0,,"M"_);\("$"#,##0\)</c:formatCode>
                <c:ptCount val="11"/>
                <c:pt idx="0">
                  <c:v>83018458</c:v>
                </c:pt>
                <c:pt idx="1">
                  <c:v>84039011.739999995</c:v>
                </c:pt>
                <c:pt idx="2">
                  <c:v>85450182.092199996</c:v>
                </c:pt>
                <c:pt idx="3">
                  <c:v>87263687.554966003</c:v>
                </c:pt>
                <c:pt idx="4">
                  <c:v>89491598.181614965</c:v>
                </c:pt>
                <c:pt idx="5">
                  <c:v>91402887.073214963</c:v>
                </c:pt>
                <c:pt idx="6">
                  <c:v>92954175.964814976</c:v>
                </c:pt>
                <c:pt idx="7">
                  <c:v>94134664.856414974</c:v>
                </c:pt>
                <c:pt idx="8">
                  <c:v>94800135.599414974</c:v>
                </c:pt>
                <c:pt idx="9">
                  <c:v>95137788.242414966</c:v>
                </c:pt>
                <c:pt idx="10">
                  <c:v>95137788.242414966</c:v>
                </c:pt>
              </c:numCache>
            </c:numRef>
          </c:val>
          <c:smooth val="0"/>
          <c:extLst>
            <c:ext xmlns:c16="http://schemas.microsoft.com/office/drawing/2014/chart" uri="{C3380CC4-5D6E-409C-BE32-E72D297353CC}">
              <c16:uniqueId val="{00000037-538C-4503-B96B-35073CB8E4B7}"/>
            </c:ext>
          </c:extLst>
        </c:ser>
        <c:dLbls>
          <c:showLegendKey val="0"/>
          <c:showVal val="0"/>
          <c:showCatName val="0"/>
          <c:showSerName val="0"/>
          <c:showPercent val="0"/>
          <c:showBubbleSize val="0"/>
        </c:dLbls>
        <c:marker val="1"/>
        <c:smooth val="0"/>
        <c:axId val="1595883920"/>
        <c:axId val="1244584095"/>
      </c:lineChart>
      <c:catAx>
        <c:axId val="159588392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Segoe UI Light" panose="020B0502040204020203" pitchFamily="34" charset="0"/>
                <a:ea typeface="+mn-ea"/>
                <a:cs typeface="Segoe UI Light" panose="020B0502040204020203" pitchFamily="34" charset="0"/>
              </a:defRPr>
            </a:pPr>
            <a:endParaRPr lang="en-US"/>
          </a:p>
        </c:txPr>
        <c:crossAx val="1244584095"/>
        <c:crosses val="autoZero"/>
        <c:auto val="1"/>
        <c:lblAlgn val="ctr"/>
        <c:lblOffset val="100"/>
        <c:noMultiLvlLbl val="0"/>
      </c:catAx>
      <c:valAx>
        <c:axId val="1244584095"/>
        <c:scaling>
          <c:orientation val="minMax"/>
        </c:scaling>
        <c:delete val="1"/>
        <c:axPos val="l"/>
        <c:numFmt formatCode="&quot;$&quot;#,##0,,&quot;M&quot;_);\(&quot;$&quot;#,##0\)" sourceLinked="1"/>
        <c:majorTickMark val="none"/>
        <c:minorTickMark val="none"/>
        <c:tickLblPos val="nextTo"/>
        <c:crossAx val="1595883920"/>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latin typeface="Segoe UI Light" panose="020B0502040204020203" pitchFamily="34" charset="0"/>
          <a:cs typeface="Segoe UI Light" panose="020B0502040204020203" pitchFamily="34" charset="0"/>
        </a:defRPr>
      </a:pPr>
      <a:endParaRPr lang="en-US"/>
    </a:p>
  </c:txPr>
  <c:externalData r:id="rId3">
    <c:autoUpdate val="0"/>
  </c:externalData>
  <c:userShapes r:id="rId4"/>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9873824271621922E-3"/>
          <c:y val="1.3331207648845966E-2"/>
          <c:w val="0.99433396884670988"/>
          <c:h val="0.88770434436439771"/>
        </c:manualLayout>
      </c:layout>
      <c:areaChart>
        <c:grouping val="stacked"/>
        <c:varyColors val="0"/>
        <c:ser>
          <c:idx val="1"/>
          <c:order val="0"/>
          <c:tx>
            <c:strRef>
              <c:f>'Business Case'!$B$31</c:f>
              <c:strCache>
                <c:ptCount val="1"/>
                <c:pt idx="0">
                  <c:v>Capex</c:v>
                </c:pt>
              </c:strCache>
            </c:strRef>
          </c:tx>
          <c:spPr>
            <a:solidFill>
              <a:schemeClr val="accent2"/>
            </a:solidFill>
            <a:ln w="25400">
              <a:noFill/>
            </a:ln>
            <a:effectLst/>
          </c:spPr>
          <c:dLbls>
            <c:dLbl>
              <c:idx val="0"/>
              <c:delete val="1"/>
              <c:extLst>
                <c:ext xmlns:c15="http://schemas.microsoft.com/office/drawing/2012/chart" uri="{CE6537A1-D6FC-4f65-9D91-7224C49458BB}"/>
                <c:ext xmlns:c16="http://schemas.microsoft.com/office/drawing/2014/chart" uri="{C3380CC4-5D6E-409C-BE32-E72D297353CC}">
                  <c16:uniqueId val="{00000000-E161-45DF-A66A-94540F3FC829}"/>
                </c:ext>
              </c:extLst>
            </c:dLbl>
            <c:dLbl>
              <c:idx val="1"/>
              <c:layout>
                <c:manualLayout>
                  <c:x val="-2.2735657067522248E-2"/>
                  <c:y val="-1.8024426648027988E-3"/>
                </c:manualLayout>
              </c:layout>
              <c:tx>
                <c:rich>
                  <a:bodyPr/>
                  <a:lstStyle/>
                  <a:p>
                    <a:r>
                      <a:rPr lang="en-US" sz="1400" b="1">
                        <a:solidFill>
                          <a:schemeClr val="tx1"/>
                        </a:solidFill>
                        <a:latin typeface="+mj-lt"/>
                        <a:cs typeface="Segoe UI" panose="020B0502040204020203" pitchFamily="34" charset="0"/>
                      </a:rPr>
                      <a:t>Capex</a:t>
                    </a:r>
                    <a:endParaRPr lang="en-US" sz="1200" b="1">
                      <a:solidFill>
                        <a:schemeClr val="tx1"/>
                      </a:solidFill>
                      <a:latin typeface="+mj-lt"/>
                      <a:cs typeface="Segoe UI" panose="020B0502040204020203" pitchFamily="34" charset="0"/>
                    </a:endParaRP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E161-45DF-A66A-94540F3FC829}"/>
                </c:ext>
              </c:extLst>
            </c:dLbl>
            <c:dLbl>
              <c:idx val="2"/>
              <c:delete val="1"/>
              <c:extLst>
                <c:ext xmlns:c15="http://schemas.microsoft.com/office/drawing/2012/chart" uri="{CE6537A1-D6FC-4f65-9D91-7224C49458BB}"/>
                <c:ext xmlns:c16="http://schemas.microsoft.com/office/drawing/2014/chart" uri="{C3380CC4-5D6E-409C-BE32-E72D297353CC}">
                  <c16:uniqueId val="{00000002-E161-45DF-A66A-94540F3FC829}"/>
                </c:ext>
              </c:extLst>
            </c:dLbl>
            <c:dLbl>
              <c:idx val="3"/>
              <c:delete val="1"/>
              <c:extLst>
                <c:ext xmlns:c15="http://schemas.microsoft.com/office/drawing/2012/chart" uri="{CE6537A1-D6FC-4f65-9D91-7224C49458BB}"/>
                <c:ext xmlns:c16="http://schemas.microsoft.com/office/drawing/2014/chart" uri="{C3380CC4-5D6E-409C-BE32-E72D297353CC}">
                  <c16:uniqueId val="{00000003-E161-45DF-A66A-94540F3FC829}"/>
                </c:ext>
              </c:extLst>
            </c:dLbl>
            <c:dLbl>
              <c:idx val="4"/>
              <c:delete val="1"/>
              <c:extLst>
                <c:ext xmlns:c15="http://schemas.microsoft.com/office/drawing/2012/chart" uri="{CE6537A1-D6FC-4f65-9D91-7224C49458BB}"/>
                <c:ext xmlns:c16="http://schemas.microsoft.com/office/drawing/2014/chart" uri="{C3380CC4-5D6E-409C-BE32-E72D297353CC}">
                  <c16:uniqueId val="{00000004-E161-45DF-A66A-94540F3FC829}"/>
                </c:ext>
              </c:extLst>
            </c:dLbl>
            <c:dLbl>
              <c:idx val="5"/>
              <c:delete val="1"/>
              <c:extLst>
                <c:ext xmlns:c15="http://schemas.microsoft.com/office/drawing/2012/chart" uri="{CE6537A1-D6FC-4f65-9D91-7224C49458BB}"/>
                <c:ext xmlns:c16="http://schemas.microsoft.com/office/drawing/2014/chart" uri="{C3380CC4-5D6E-409C-BE32-E72D297353CC}">
                  <c16:uniqueId val="{00000005-E161-45DF-A66A-94540F3FC829}"/>
                </c:ext>
              </c:extLst>
            </c:dLbl>
            <c:dLbl>
              <c:idx val="6"/>
              <c:delete val="1"/>
              <c:extLst>
                <c:ext xmlns:c15="http://schemas.microsoft.com/office/drawing/2012/chart" uri="{CE6537A1-D6FC-4f65-9D91-7224C49458BB}"/>
                <c:ext xmlns:c16="http://schemas.microsoft.com/office/drawing/2014/chart" uri="{C3380CC4-5D6E-409C-BE32-E72D297353CC}">
                  <c16:uniqueId val="{00000006-E161-45DF-A66A-94540F3FC829}"/>
                </c:ext>
              </c:extLst>
            </c:dLbl>
            <c:dLbl>
              <c:idx val="7"/>
              <c:delete val="1"/>
              <c:extLst>
                <c:ext xmlns:c15="http://schemas.microsoft.com/office/drawing/2012/chart" uri="{CE6537A1-D6FC-4f65-9D91-7224C49458BB}"/>
                <c:ext xmlns:c16="http://schemas.microsoft.com/office/drawing/2014/chart" uri="{C3380CC4-5D6E-409C-BE32-E72D297353CC}">
                  <c16:uniqueId val="{00000007-E161-45DF-A66A-94540F3FC829}"/>
                </c:ext>
              </c:extLst>
            </c:dLbl>
            <c:dLbl>
              <c:idx val="8"/>
              <c:delete val="1"/>
              <c:extLst>
                <c:ext xmlns:c15="http://schemas.microsoft.com/office/drawing/2012/chart" uri="{CE6537A1-D6FC-4f65-9D91-7224C49458BB}"/>
                <c:ext xmlns:c16="http://schemas.microsoft.com/office/drawing/2014/chart" uri="{C3380CC4-5D6E-409C-BE32-E72D297353CC}">
                  <c16:uniqueId val="{00000008-E161-45DF-A66A-94540F3FC829}"/>
                </c:ext>
              </c:extLst>
            </c:dLbl>
            <c:dLbl>
              <c:idx val="9"/>
              <c:delete val="1"/>
              <c:extLst>
                <c:ext xmlns:c15="http://schemas.microsoft.com/office/drawing/2012/chart" uri="{CE6537A1-D6FC-4f65-9D91-7224C49458BB}"/>
                <c:ext xmlns:c16="http://schemas.microsoft.com/office/drawing/2014/chart" uri="{C3380CC4-5D6E-409C-BE32-E72D297353CC}">
                  <c16:uniqueId val="{00000009-E161-45DF-A66A-94540F3FC829}"/>
                </c:ext>
              </c:extLst>
            </c:dLbl>
            <c:dLbl>
              <c:idx val="10"/>
              <c:delete val="1"/>
              <c:extLst>
                <c:ext xmlns:c15="http://schemas.microsoft.com/office/drawing/2012/chart" uri="{CE6537A1-D6FC-4f65-9D91-7224C49458BB}"/>
                <c:ext xmlns:c16="http://schemas.microsoft.com/office/drawing/2014/chart" uri="{C3380CC4-5D6E-409C-BE32-E72D297353CC}">
                  <c16:uniqueId val="{0000000A-E161-45DF-A66A-94540F3FC829}"/>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j-lt"/>
                    <a:ea typeface="+mn-ea"/>
                    <a:cs typeface="Segoe UI" panose="020B0502040204020203"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'Business Case'!$C$62:$M$62</c:f>
              <c:strCache>
                <c:ptCount val="11"/>
                <c:pt idx="0">
                  <c:v>Y0</c:v>
                </c:pt>
                <c:pt idx="1">
                  <c:v>Y1 </c:v>
                </c:pt>
                <c:pt idx="2">
                  <c:v>Y2</c:v>
                </c:pt>
                <c:pt idx="3">
                  <c:v>Y3</c:v>
                </c:pt>
                <c:pt idx="4">
                  <c:v>Y4</c:v>
                </c:pt>
                <c:pt idx="5">
                  <c:v>Y5</c:v>
                </c:pt>
                <c:pt idx="6">
                  <c:v>Y6</c:v>
                </c:pt>
                <c:pt idx="7">
                  <c:v>Y7</c:v>
                </c:pt>
                <c:pt idx="8">
                  <c:v>Y8</c:v>
                </c:pt>
                <c:pt idx="9">
                  <c:v>Y9</c:v>
                </c:pt>
                <c:pt idx="10">
                  <c:v>Y10</c:v>
                </c:pt>
              </c:strCache>
            </c:strRef>
          </c:cat>
          <c:val>
            <c:numRef>
              <c:f>'Business Case'!$C$31:$M$31</c:f>
              <c:numCache>
                <c:formatCode>"$"#,##0,,"M"_);\("$"#,##0\)</c:formatCode>
                <c:ptCount val="11"/>
                <c:pt idx="0">
                  <c:v>51000000</c:v>
                </c:pt>
                <c:pt idx="1">
                  <c:v>36150000</c:v>
                </c:pt>
                <c:pt idx="2">
                  <c:v>14952600</c:v>
                </c:pt>
                <c:pt idx="3">
                  <c:v>5404499.9999999991</c:v>
                </c:pt>
                <c:pt idx="4">
                  <c:v>5563634.9999999991</c:v>
                </c:pt>
                <c:pt idx="5">
                  <c:v>5727544.0499999989</c:v>
                </c:pt>
                <c:pt idx="6">
                  <c:v>5896370.3714999994</c:v>
                </c:pt>
                <c:pt idx="7">
                  <c:v>5896370.3714999994</c:v>
                </c:pt>
                <c:pt idx="8">
                  <c:v>5896370.3714999994</c:v>
                </c:pt>
                <c:pt idx="9">
                  <c:v>5896370.3714999994</c:v>
                </c:pt>
                <c:pt idx="10">
                  <c:v>5896370.3714999994</c:v>
                </c:pt>
              </c:numCache>
            </c:numRef>
          </c:val>
          <c:extLst>
            <c:ext xmlns:c16="http://schemas.microsoft.com/office/drawing/2014/chart" uri="{C3380CC4-5D6E-409C-BE32-E72D297353CC}">
              <c16:uniqueId val="{0000000B-E161-45DF-A66A-94540F3FC829}"/>
            </c:ext>
          </c:extLst>
        </c:ser>
        <c:ser>
          <c:idx val="2"/>
          <c:order val="1"/>
          <c:tx>
            <c:strRef>
              <c:f>'Business Case'!$B$39</c:f>
              <c:strCache>
                <c:ptCount val="1"/>
                <c:pt idx="0">
                  <c:v>Total Opex</c:v>
                </c:pt>
              </c:strCache>
            </c:strRef>
          </c:tx>
          <c:spPr>
            <a:solidFill>
              <a:schemeClr val="accent1"/>
            </a:solidFill>
            <a:ln w="25400">
              <a:noFill/>
            </a:ln>
            <a:effectLst/>
          </c:spPr>
          <c:dLbls>
            <c:dLbl>
              <c:idx val="0"/>
              <c:delete val="1"/>
              <c:extLst>
                <c:ext xmlns:c15="http://schemas.microsoft.com/office/drawing/2012/chart" uri="{CE6537A1-D6FC-4f65-9D91-7224C49458BB}"/>
                <c:ext xmlns:c16="http://schemas.microsoft.com/office/drawing/2014/chart" uri="{C3380CC4-5D6E-409C-BE32-E72D297353CC}">
                  <c16:uniqueId val="{0000000C-E161-45DF-A66A-94540F3FC829}"/>
                </c:ext>
              </c:extLst>
            </c:dLbl>
            <c:dLbl>
              <c:idx val="1"/>
              <c:delete val="1"/>
              <c:extLst>
                <c:ext xmlns:c15="http://schemas.microsoft.com/office/drawing/2012/chart" uri="{CE6537A1-D6FC-4f65-9D91-7224C49458BB}"/>
                <c:ext xmlns:c16="http://schemas.microsoft.com/office/drawing/2014/chart" uri="{C3380CC4-5D6E-409C-BE32-E72D297353CC}">
                  <c16:uniqueId val="{0000000D-E161-45DF-A66A-94540F3FC829}"/>
                </c:ext>
              </c:extLst>
            </c:dLbl>
            <c:dLbl>
              <c:idx val="2"/>
              <c:layout>
                <c:manualLayout>
                  <c:x val="-0.11051245540340635"/>
                  <c:y val="-0.2240109631046753"/>
                </c:manualLayout>
              </c:layout>
              <c:tx>
                <c:rich>
                  <a:bodyPr rot="0" spcFirstLastPara="1" vertOverflow="ellipsis" vert="horz" wrap="square" lIns="38100" tIns="19050" rIns="38100" bIns="19050" anchor="ctr" anchorCtr="0">
                    <a:noAutofit/>
                  </a:bodyPr>
                  <a:lstStyle/>
                  <a:p>
                    <a:pPr algn="ctr" rtl="0">
                      <a:defRPr sz="1200" b="0" i="0" u="none" strike="noStrike" kern="1200" baseline="0">
                        <a:solidFill>
                          <a:schemeClr val="bg1"/>
                        </a:solidFill>
                        <a:latin typeface="+mj-lt"/>
                        <a:ea typeface="+mn-ea"/>
                        <a:cs typeface="Segoe UI" panose="020B0502040204020203" pitchFamily="34" charset="0"/>
                      </a:defRPr>
                    </a:pPr>
                    <a:r>
                      <a:rPr lang="en-US" sz="1400" b="1" i="0" u="none" strike="noStrike" kern="1200" baseline="0">
                        <a:solidFill>
                          <a:schemeClr val="bg1"/>
                        </a:solidFill>
                        <a:latin typeface="+mj-lt"/>
                        <a:ea typeface="+mn-ea"/>
                        <a:cs typeface="Segoe UI" panose="020B0502040204020203" pitchFamily="34" charset="0"/>
                      </a:rPr>
                      <a:t>On-prem OPEX</a:t>
                    </a:r>
                  </a:p>
                </c:rich>
              </c:tx>
              <c:spPr>
                <a:noFill/>
                <a:ln>
                  <a:noFill/>
                </a:ln>
                <a:effectLst/>
              </c:spPr>
              <c:txPr>
                <a:bodyPr rot="0" spcFirstLastPara="1" vertOverflow="ellipsis" vert="horz" wrap="square" lIns="38100" tIns="19050" rIns="38100" bIns="19050" anchor="ctr" anchorCtr="0">
                  <a:noAutofit/>
                </a:bodyPr>
                <a:lstStyle/>
                <a:p>
                  <a:pPr algn="ctr" rtl="0">
                    <a:defRPr sz="1200" b="0" i="0" u="none" strike="noStrike" kern="1200" baseline="0">
                      <a:solidFill>
                        <a:schemeClr val="bg1"/>
                      </a:solidFill>
                      <a:latin typeface="+mj-lt"/>
                      <a:ea typeface="+mn-ea"/>
                      <a:cs typeface="Segoe UI" panose="020B0502040204020203"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21689409325897113"/>
                      <c:h val="0.2232966170201785"/>
                    </c:manualLayout>
                  </c15:layout>
                  <c15:showDataLabelsRange val="0"/>
                </c:ext>
                <c:ext xmlns:c16="http://schemas.microsoft.com/office/drawing/2014/chart" uri="{C3380CC4-5D6E-409C-BE32-E72D297353CC}">
                  <c16:uniqueId val="{0000000E-E161-45DF-A66A-94540F3FC829}"/>
                </c:ext>
              </c:extLst>
            </c:dLbl>
            <c:dLbl>
              <c:idx val="3"/>
              <c:delete val="1"/>
              <c:extLst>
                <c:ext xmlns:c15="http://schemas.microsoft.com/office/drawing/2012/chart" uri="{CE6537A1-D6FC-4f65-9D91-7224C49458BB}"/>
                <c:ext xmlns:c16="http://schemas.microsoft.com/office/drawing/2014/chart" uri="{C3380CC4-5D6E-409C-BE32-E72D297353CC}">
                  <c16:uniqueId val="{0000000F-E161-45DF-A66A-94540F3FC829}"/>
                </c:ext>
              </c:extLst>
            </c:dLbl>
            <c:dLbl>
              <c:idx val="4"/>
              <c:delete val="1"/>
              <c:extLst>
                <c:ext xmlns:c15="http://schemas.microsoft.com/office/drawing/2012/chart" uri="{CE6537A1-D6FC-4f65-9D91-7224C49458BB}"/>
                <c:ext xmlns:c16="http://schemas.microsoft.com/office/drawing/2014/chart" uri="{C3380CC4-5D6E-409C-BE32-E72D297353CC}">
                  <c16:uniqueId val="{00000010-E161-45DF-A66A-94540F3FC829}"/>
                </c:ext>
              </c:extLst>
            </c:dLbl>
            <c:dLbl>
              <c:idx val="5"/>
              <c:delete val="1"/>
              <c:extLst>
                <c:ext xmlns:c15="http://schemas.microsoft.com/office/drawing/2012/chart" uri="{CE6537A1-D6FC-4f65-9D91-7224C49458BB}"/>
                <c:ext xmlns:c16="http://schemas.microsoft.com/office/drawing/2014/chart" uri="{C3380CC4-5D6E-409C-BE32-E72D297353CC}">
                  <c16:uniqueId val="{00000011-E161-45DF-A66A-94540F3FC829}"/>
                </c:ext>
              </c:extLst>
            </c:dLbl>
            <c:dLbl>
              <c:idx val="6"/>
              <c:delete val="1"/>
              <c:extLst>
                <c:ext xmlns:c15="http://schemas.microsoft.com/office/drawing/2012/chart" uri="{CE6537A1-D6FC-4f65-9D91-7224C49458BB}"/>
                <c:ext xmlns:c16="http://schemas.microsoft.com/office/drawing/2014/chart" uri="{C3380CC4-5D6E-409C-BE32-E72D297353CC}">
                  <c16:uniqueId val="{00000012-E161-45DF-A66A-94540F3FC829}"/>
                </c:ext>
              </c:extLst>
            </c:dLbl>
            <c:dLbl>
              <c:idx val="7"/>
              <c:delete val="1"/>
              <c:extLst>
                <c:ext xmlns:c15="http://schemas.microsoft.com/office/drawing/2012/chart" uri="{CE6537A1-D6FC-4f65-9D91-7224C49458BB}"/>
                <c:ext xmlns:c16="http://schemas.microsoft.com/office/drawing/2014/chart" uri="{C3380CC4-5D6E-409C-BE32-E72D297353CC}">
                  <c16:uniqueId val="{00000013-E161-45DF-A66A-94540F3FC829}"/>
                </c:ext>
              </c:extLst>
            </c:dLbl>
            <c:dLbl>
              <c:idx val="8"/>
              <c:delete val="1"/>
              <c:extLst>
                <c:ext xmlns:c15="http://schemas.microsoft.com/office/drawing/2012/chart" uri="{CE6537A1-D6FC-4f65-9D91-7224C49458BB}"/>
                <c:ext xmlns:c16="http://schemas.microsoft.com/office/drawing/2014/chart" uri="{C3380CC4-5D6E-409C-BE32-E72D297353CC}">
                  <c16:uniqueId val="{00000014-E161-45DF-A66A-94540F3FC829}"/>
                </c:ext>
              </c:extLst>
            </c:dLbl>
            <c:dLbl>
              <c:idx val="9"/>
              <c:delete val="1"/>
              <c:extLst>
                <c:ext xmlns:c15="http://schemas.microsoft.com/office/drawing/2012/chart" uri="{CE6537A1-D6FC-4f65-9D91-7224C49458BB}"/>
                <c:ext xmlns:c16="http://schemas.microsoft.com/office/drawing/2014/chart" uri="{C3380CC4-5D6E-409C-BE32-E72D297353CC}">
                  <c16:uniqueId val="{00000015-E161-45DF-A66A-94540F3FC829}"/>
                </c:ext>
              </c:extLst>
            </c:dLbl>
            <c:dLbl>
              <c:idx val="10"/>
              <c:delete val="1"/>
              <c:extLst>
                <c:ext xmlns:c15="http://schemas.microsoft.com/office/drawing/2012/chart" uri="{CE6537A1-D6FC-4f65-9D91-7224C49458BB}"/>
                <c:ext xmlns:c16="http://schemas.microsoft.com/office/drawing/2014/chart" uri="{C3380CC4-5D6E-409C-BE32-E72D297353CC}">
                  <c16:uniqueId val="{00000016-E161-45DF-A66A-94540F3FC829}"/>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Segoe UI" panose="020B0502040204020203" pitchFamily="34" charset="0"/>
                    <a:ea typeface="+mn-ea"/>
                    <a:cs typeface="Segoe UI" panose="020B0502040204020203"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'Business Case'!$C$62:$M$62</c:f>
              <c:strCache>
                <c:ptCount val="11"/>
                <c:pt idx="0">
                  <c:v>Y0</c:v>
                </c:pt>
                <c:pt idx="1">
                  <c:v>Y1 </c:v>
                </c:pt>
                <c:pt idx="2">
                  <c:v>Y2</c:v>
                </c:pt>
                <c:pt idx="3">
                  <c:v>Y3</c:v>
                </c:pt>
                <c:pt idx="4">
                  <c:v>Y4</c:v>
                </c:pt>
                <c:pt idx="5">
                  <c:v>Y5</c:v>
                </c:pt>
                <c:pt idx="6">
                  <c:v>Y6</c:v>
                </c:pt>
                <c:pt idx="7">
                  <c:v>Y7</c:v>
                </c:pt>
                <c:pt idx="8">
                  <c:v>Y8</c:v>
                </c:pt>
                <c:pt idx="9">
                  <c:v>Y9</c:v>
                </c:pt>
                <c:pt idx="10">
                  <c:v>Y10</c:v>
                </c:pt>
              </c:strCache>
            </c:strRef>
          </c:cat>
          <c:val>
            <c:numRef>
              <c:f>'Business Case'!$C$39:$M$39</c:f>
              <c:numCache>
                <c:formatCode>"$"#,##0,,"M"_);\("$"#,##0\)</c:formatCode>
                <c:ptCount val="11"/>
                <c:pt idx="0">
                  <c:v>32018458</c:v>
                </c:pt>
                <c:pt idx="1">
                  <c:v>31818457.800000001</c:v>
                </c:pt>
                <c:pt idx="2">
                  <c:v>25458458</c:v>
                </c:pt>
                <c:pt idx="3">
                  <c:v>16118458</c:v>
                </c:pt>
                <c:pt idx="4">
                  <c:v>8393458.0000000019</c:v>
                </c:pt>
                <c:pt idx="5">
                  <c:v>3848458</c:v>
                </c:pt>
                <c:pt idx="6">
                  <c:v>3848458</c:v>
                </c:pt>
                <c:pt idx="7">
                  <c:v>3848458</c:v>
                </c:pt>
                <c:pt idx="8">
                  <c:v>3848458</c:v>
                </c:pt>
                <c:pt idx="9">
                  <c:v>3848458</c:v>
                </c:pt>
                <c:pt idx="10">
                  <c:v>3848458</c:v>
                </c:pt>
              </c:numCache>
            </c:numRef>
          </c:val>
          <c:extLst>
            <c:ext xmlns:c16="http://schemas.microsoft.com/office/drawing/2014/chart" uri="{C3380CC4-5D6E-409C-BE32-E72D297353CC}">
              <c16:uniqueId val="{00000017-E161-45DF-A66A-94540F3FC829}"/>
            </c:ext>
          </c:extLst>
        </c:ser>
        <c:ser>
          <c:idx val="6"/>
          <c:order val="2"/>
          <c:tx>
            <c:strRef>
              <c:f>'Business Case'!$B$40</c:f>
              <c:strCache>
                <c:ptCount val="1"/>
                <c:pt idx="0">
                  <c:v>Azure Costs</c:v>
                </c:pt>
              </c:strCache>
            </c:strRef>
          </c:tx>
          <c:spPr>
            <a:solidFill>
              <a:schemeClr val="accent2">
                <a:lumMod val="50000"/>
              </a:schemeClr>
            </a:solidFill>
            <a:ln>
              <a:noFill/>
            </a:ln>
            <a:effectLst/>
          </c:spPr>
          <c:dLbls>
            <c:dLbl>
              <c:idx val="0"/>
              <c:delete val="1"/>
              <c:extLst>
                <c:ext xmlns:c15="http://schemas.microsoft.com/office/drawing/2012/chart" uri="{CE6537A1-D6FC-4f65-9D91-7224C49458BB}"/>
                <c:ext xmlns:c16="http://schemas.microsoft.com/office/drawing/2014/chart" uri="{C3380CC4-5D6E-409C-BE32-E72D297353CC}">
                  <c16:uniqueId val="{00000018-E161-45DF-A66A-94540F3FC829}"/>
                </c:ext>
              </c:extLst>
            </c:dLbl>
            <c:dLbl>
              <c:idx val="1"/>
              <c:delete val="1"/>
              <c:extLst>
                <c:ext xmlns:c15="http://schemas.microsoft.com/office/drawing/2012/chart" uri="{CE6537A1-D6FC-4f65-9D91-7224C49458BB}"/>
                <c:ext xmlns:c16="http://schemas.microsoft.com/office/drawing/2014/chart" uri="{C3380CC4-5D6E-409C-BE32-E72D297353CC}">
                  <c16:uniqueId val="{00000019-E161-45DF-A66A-94540F3FC829}"/>
                </c:ext>
              </c:extLst>
            </c:dLbl>
            <c:dLbl>
              <c:idx val="2"/>
              <c:delete val="1"/>
              <c:extLst>
                <c:ext xmlns:c15="http://schemas.microsoft.com/office/drawing/2012/chart" uri="{CE6537A1-D6FC-4f65-9D91-7224C49458BB}"/>
                <c:ext xmlns:c16="http://schemas.microsoft.com/office/drawing/2014/chart" uri="{C3380CC4-5D6E-409C-BE32-E72D297353CC}">
                  <c16:uniqueId val="{0000001A-E161-45DF-A66A-94540F3FC829}"/>
                </c:ext>
              </c:extLst>
            </c:dLbl>
            <c:dLbl>
              <c:idx val="3"/>
              <c:delete val="1"/>
              <c:extLst>
                <c:ext xmlns:c15="http://schemas.microsoft.com/office/drawing/2012/chart" uri="{CE6537A1-D6FC-4f65-9D91-7224C49458BB}"/>
                <c:ext xmlns:c16="http://schemas.microsoft.com/office/drawing/2014/chart" uri="{C3380CC4-5D6E-409C-BE32-E72D297353CC}">
                  <c16:uniqueId val="{0000001B-E161-45DF-A66A-94540F3FC829}"/>
                </c:ext>
              </c:extLst>
            </c:dLbl>
            <c:dLbl>
              <c:idx val="4"/>
              <c:delete val="1"/>
              <c:extLst>
                <c:ext xmlns:c15="http://schemas.microsoft.com/office/drawing/2012/chart" uri="{CE6537A1-D6FC-4f65-9D91-7224C49458BB}"/>
                <c:ext xmlns:c16="http://schemas.microsoft.com/office/drawing/2014/chart" uri="{C3380CC4-5D6E-409C-BE32-E72D297353CC}">
                  <c16:uniqueId val="{0000001C-E161-45DF-A66A-94540F3FC829}"/>
                </c:ext>
              </c:extLst>
            </c:dLbl>
            <c:dLbl>
              <c:idx val="5"/>
              <c:delete val="1"/>
              <c:extLst>
                <c:ext xmlns:c15="http://schemas.microsoft.com/office/drawing/2012/chart" uri="{CE6537A1-D6FC-4f65-9D91-7224C49458BB}"/>
                <c:ext xmlns:c16="http://schemas.microsoft.com/office/drawing/2014/chart" uri="{C3380CC4-5D6E-409C-BE32-E72D297353CC}">
                  <c16:uniqueId val="{0000001D-E161-45DF-A66A-94540F3FC829}"/>
                </c:ext>
              </c:extLst>
            </c:dLbl>
            <c:dLbl>
              <c:idx val="6"/>
              <c:layout>
                <c:manualLayout>
                  <c:x val="6.5528872092594156E-2"/>
                  <c:y val="6.6749591911315466E-3"/>
                </c:manualLayout>
              </c:layout>
              <c:tx>
                <c:rich>
                  <a:bodyPr rot="0" spcFirstLastPara="1" vertOverflow="ellipsis" vert="horz" wrap="square" lIns="38100" tIns="19050" rIns="38100" bIns="19050" anchor="ctr" anchorCtr="0">
                    <a:noAutofit/>
                  </a:bodyPr>
                  <a:lstStyle/>
                  <a:p>
                    <a:pPr algn="ctr" rtl="0">
                      <a:defRPr sz="1200" b="0" i="0" u="none" strike="noStrike" kern="1200" baseline="0">
                        <a:solidFill>
                          <a:srgbClr val="FFFFFF"/>
                        </a:solidFill>
                        <a:latin typeface="+mj-lt"/>
                        <a:ea typeface="+mn-ea"/>
                        <a:cs typeface="Segoe UI" panose="020B0502040204020203" pitchFamily="34" charset="0"/>
                      </a:defRPr>
                    </a:pPr>
                    <a:r>
                      <a:rPr lang="en-US" sz="1400" b="1" i="0" u="none" strike="noStrike" kern="1200" baseline="0">
                        <a:solidFill>
                          <a:schemeClr val="tx1"/>
                        </a:solidFill>
                        <a:latin typeface="+mj-lt"/>
                        <a:ea typeface="+mn-ea"/>
                        <a:cs typeface="Segoe UI" panose="020B0502040204020203" pitchFamily="34" charset="0"/>
                      </a:rPr>
                      <a:t>Azure costs</a:t>
                    </a:r>
                  </a:p>
                </c:rich>
              </c:tx>
              <c:spPr>
                <a:noFill/>
                <a:ln>
                  <a:noFill/>
                </a:ln>
                <a:effectLst/>
              </c:spPr>
              <c:txPr>
                <a:bodyPr rot="0" spcFirstLastPara="1" vertOverflow="ellipsis" vert="horz" wrap="square" lIns="38100" tIns="19050" rIns="38100" bIns="19050" anchor="ctr" anchorCtr="0">
                  <a:noAutofit/>
                </a:bodyPr>
                <a:lstStyle/>
                <a:p>
                  <a:pPr algn="ctr" rtl="0">
                    <a:defRPr sz="1200" b="0" i="0" u="none" strike="noStrike" kern="1200" baseline="0">
                      <a:solidFill>
                        <a:srgbClr val="FFFFFF"/>
                      </a:solidFill>
                      <a:latin typeface="+mj-lt"/>
                      <a:ea typeface="+mn-ea"/>
                      <a:cs typeface="Segoe UI" panose="020B0502040204020203"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2461728409860531"/>
                      <c:h val="0.19268426388250626"/>
                    </c:manualLayout>
                  </c15:layout>
                  <c15:showDataLabelsRange val="0"/>
                </c:ext>
                <c:ext xmlns:c16="http://schemas.microsoft.com/office/drawing/2014/chart" uri="{C3380CC4-5D6E-409C-BE32-E72D297353CC}">
                  <c16:uniqueId val="{0000001E-E161-45DF-A66A-94540F3FC829}"/>
                </c:ext>
              </c:extLst>
            </c:dLbl>
            <c:dLbl>
              <c:idx val="7"/>
              <c:delete val="1"/>
              <c:extLst>
                <c:ext xmlns:c15="http://schemas.microsoft.com/office/drawing/2012/chart" uri="{CE6537A1-D6FC-4f65-9D91-7224C49458BB}"/>
                <c:ext xmlns:c16="http://schemas.microsoft.com/office/drawing/2014/chart" uri="{C3380CC4-5D6E-409C-BE32-E72D297353CC}">
                  <c16:uniqueId val="{0000001F-E161-45DF-A66A-94540F3FC829}"/>
                </c:ext>
              </c:extLst>
            </c:dLbl>
            <c:dLbl>
              <c:idx val="8"/>
              <c:delete val="1"/>
              <c:extLst>
                <c:ext xmlns:c15="http://schemas.microsoft.com/office/drawing/2012/chart" uri="{CE6537A1-D6FC-4f65-9D91-7224C49458BB}"/>
                <c:ext xmlns:c16="http://schemas.microsoft.com/office/drawing/2014/chart" uri="{C3380CC4-5D6E-409C-BE32-E72D297353CC}">
                  <c16:uniqueId val="{00000020-E161-45DF-A66A-94540F3FC829}"/>
                </c:ext>
              </c:extLst>
            </c:dLbl>
            <c:dLbl>
              <c:idx val="9"/>
              <c:delete val="1"/>
              <c:extLst>
                <c:ext xmlns:c15="http://schemas.microsoft.com/office/drawing/2012/chart" uri="{CE6537A1-D6FC-4f65-9D91-7224C49458BB}"/>
                <c:ext xmlns:c16="http://schemas.microsoft.com/office/drawing/2014/chart" uri="{C3380CC4-5D6E-409C-BE32-E72D297353CC}">
                  <c16:uniqueId val="{00000021-E161-45DF-A66A-94540F3FC829}"/>
                </c:ext>
              </c:extLst>
            </c:dLbl>
            <c:dLbl>
              <c:idx val="10"/>
              <c:delete val="1"/>
              <c:extLst>
                <c:ext xmlns:c15="http://schemas.microsoft.com/office/drawing/2012/chart" uri="{CE6537A1-D6FC-4f65-9D91-7224C49458BB}"/>
                <c:ext xmlns:c16="http://schemas.microsoft.com/office/drawing/2014/chart" uri="{C3380CC4-5D6E-409C-BE32-E72D297353CC}">
                  <c16:uniqueId val="{00000022-E161-45DF-A66A-94540F3FC829}"/>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Segoe UI Light" panose="020B0502040204020203" pitchFamily="34" charset="0"/>
                    <a:ea typeface="+mn-ea"/>
                    <a:cs typeface="Segoe UI Light" panose="020B0502040204020203"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'Business Case'!$C$40:$M$40</c:f>
              <c:numCache>
                <c:formatCode>"$"#,##0,,"M"_);\("$"#,##0\)</c:formatCode>
                <c:ptCount val="11"/>
                <c:pt idx="1">
                  <c:v>5548375.8871590355</c:v>
                </c:pt>
                <c:pt idx="2">
                  <c:v>19245917.980899367</c:v>
                </c:pt>
                <c:pt idx="3">
                  <c:v>35150512.978529207</c:v>
                </c:pt>
                <c:pt idx="4">
                  <c:v>47555487.047647305</c:v>
                </c:pt>
                <c:pt idx="5">
                  <c:v>53379673.483704366</c:v>
                </c:pt>
                <c:pt idx="6">
                  <c:v>53379673.483704366</c:v>
                </c:pt>
                <c:pt idx="7">
                  <c:v>53379673.483704366</c:v>
                </c:pt>
                <c:pt idx="8">
                  <c:v>53379673.483704366</c:v>
                </c:pt>
                <c:pt idx="9">
                  <c:v>53379673.483704366</c:v>
                </c:pt>
                <c:pt idx="10">
                  <c:v>53379673.483704366</c:v>
                </c:pt>
              </c:numCache>
            </c:numRef>
          </c:val>
          <c:extLst>
            <c:ext xmlns:c16="http://schemas.microsoft.com/office/drawing/2014/chart" uri="{C3380CC4-5D6E-409C-BE32-E72D297353CC}">
              <c16:uniqueId val="{00000023-E161-45DF-A66A-94540F3FC829}"/>
            </c:ext>
          </c:extLst>
        </c:ser>
        <c:ser>
          <c:idx val="0"/>
          <c:order val="3"/>
          <c:tx>
            <c:strRef>
              <c:f>'Business Case'!$B$42</c:f>
              <c:strCache>
                <c:ptCount val="1"/>
                <c:pt idx="0">
                  <c:v>Migration costs</c:v>
                </c:pt>
              </c:strCache>
            </c:strRef>
          </c:tx>
          <c:spPr>
            <a:solidFill>
              <a:schemeClr val="accent1">
                <a:lumMod val="20000"/>
                <a:lumOff val="80000"/>
              </a:schemeClr>
            </a:solidFill>
            <a:ln w="25400">
              <a:noFill/>
            </a:ln>
            <a:effectLst/>
          </c:spPr>
          <c:dLbls>
            <c:dLbl>
              <c:idx val="0"/>
              <c:delete val="1"/>
              <c:extLst>
                <c:ext xmlns:c15="http://schemas.microsoft.com/office/drawing/2012/chart" uri="{CE6537A1-D6FC-4f65-9D91-7224C49458BB}"/>
                <c:ext xmlns:c16="http://schemas.microsoft.com/office/drawing/2014/chart" uri="{C3380CC4-5D6E-409C-BE32-E72D297353CC}">
                  <c16:uniqueId val="{00000024-E161-45DF-A66A-94540F3FC829}"/>
                </c:ext>
              </c:extLst>
            </c:dLbl>
            <c:dLbl>
              <c:idx val="1"/>
              <c:delete val="1"/>
              <c:extLst>
                <c:ext xmlns:c15="http://schemas.microsoft.com/office/drawing/2012/chart" uri="{CE6537A1-D6FC-4f65-9D91-7224C49458BB}"/>
                <c:ext xmlns:c16="http://schemas.microsoft.com/office/drawing/2014/chart" uri="{C3380CC4-5D6E-409C-BE32-E72D297353CC}">
                  <c16:uniqueId val="{00000025-E161-45DF-A66A-94540F3FC829}"/>
                </c:ext>
              </c:extLst>
            </c:dLbl>
            <c:dLbl>
              <c:idx val="2"/>
              <c:layout>
                <c:manualLayout>
                  <c:x val="7.5443897648797831E-2"/>
                  <c:y val="3.4346005975623796E-2"/>
                </c:manualLayout>
              </c:layout>
              <c:tx>
                <c:rich>
                  <a:bodyPr rot="0" spcFirstLastPara="1" vertOverflow="ellipsis" vert="horz" wrap="square" lIns="38100" tIns="19050" rIns="38100" bIns="19050" anchor="ctr" anchorCtr="1">
                    <a:noAutofit/>
                  </a:bodyPr>
                  <a:lstStyle/>
                  <a:p>
                    <a:pPr>
                      <a:defRPr sz="1400" b="1" i="0" u="none" strike="noStrike" kern="1200" baseline="0">
                        <a:solidFill>
                          <a:schemeClr val="tx1">
                            <a:lumMod val="75000"/>
                            <a:lumOff val="25000"/>
                          </a:schemeClr>
                        </a:solidFill>
                        <a:latin typeface="Segoe UI" panose="020B0502040204020203" pitchFamily="34" charset="0"/>
                        <a:ea typeface="+mn-ea"/>
                        <a:cs typeface="Segoe UI" panose="020B0502040204020203" pitchFamily="34" charset="0"/>
                      </a:defRPr>
                    </a:pPr>
                    <a:r>
                      <a:rPr lang="en-US" sz="1400" b="1" i="0" u="none" strike="noStrike" kern="1200" baseline="0">
                        <a:solidFill>
                          <a:schemeClr val="bg1"/>
                        </a:solidFill>
                        <a:latin typeface="+mj-lt"/>
                        <a:ea typeface="+mn-ea"/>
                        <a:cs typeface="Segoe UI" panose="020B0502040204020203" pitchFamily="34" charset="0"/>
                      </a:rPr>
                      <a:t>Migration</a:t>
                    </a:r>
                    <a:endParaRPr lang="en-US" sz="1200" b="1" i="0" u="none" strike="noStrike" kern="1200" baseline="0">
                      <a:solidFill>
                        <a:schemeClr val="bg1"/>
                      </a:solidFill>
                      <a:latin typeface="+mj-lt"/>
                      <a:ea typeface="+mn-ea"/>
                      <a:cs typeface="Segoe UI" panose="020B0502040204020203" pitchFamily="34" charset="0"/>
                    </a:endParaRPr>
                  </a:p>
                </c:rich>
              </c:tx>
              <c:spPr>
                <a:noFill/>
                <a:ln>
                  <a:noFill/>
                </a:ln>
                <a:effectLst/>
              </c:spPr>
              <c:txPr>
                <a:bodyPr rot="0" spcFirstLastPara="1" vertOverflow="ellipsis" vert="horz" wrap="square" lIns="38100" tIns="19050" rIns="38100" bIns="19050" anchor="ctr" anchorCtr="1">
                  <a:noAutofit/>
                </a:bodyPr>
                <a:lstStyle/>
                <a:p>
                  <a:pPr>
                    <a:defRPr sz="1400" b="1" i="0" u="none" strike="noStrike" kern="1200" baseline="0">
                      <a:solidFill>
                        <a:schemeClr val="tx1">
                          <a:lumMod val="75000"/>
                          <a:lumOff val="25000"/>
                        </a:schemeClr>
                      </a:solidFill>
                      <a:latin typeface="Segoe UI" panose="020B0502040204020203" pitchFamily="34" charset="0"/>
                      <a:ea typeface="+mn-ea"/>
                      <a:cs typeface="Segoe UI" panose="020B0502040204020203"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16959730390347263"/>
                      <c:h val="0.14807724794121527"/>
                    </c:manualLayout>
                  </c15:layout>
                  <c15:showDataLabelsRange val="0"/>
                </c:ext>
                <c:ext xmlns:c16="http://schemas.microsoft.com/office/drawing/2014/chart" uri="{C3380CC4-5D6E-409C-BE32-E72D297353CC}">
                  <c16:uniqueId val="{00000026-E161-45DF-A66A-94540F3FC829}"/>
                </c:ext>
              </c:extLst>
            </c:dLbl>
            <c:dLbl>
              <c:idx val="3"/>
              <c:delete val="1"/>
              <c:extLst>
                <c:ext xmlns:c15="http://schemas.microsoft.com/office/drawing/2012/chart" uri="{CE6537A1-D6FC-4f65-9D91-7224C49458BB}"/>
                <c:ext xmlns:c16="http://schemas.microsoft.com/office/drawing/2014/chart" uri="{C3380CC4-5D6E-409C-BE32-E72D297353CC}">
                  <c16:uniqueId val="{00000027-E161-45DF-A66A-94540F3FC829}"/>
                </c:ext>
              </c:extLst>
            </c:dLbl>
            <c:dLbl>
              <c:idx val="4"/>
              <c:delete val="1"/>
              <c:extLst>
                <c:ext xmlns:c15="http://schemas.microsoft.com/office/drawing/2012/chart" uri="{CE6537A1-D6FC-4f65-9D91-7224C49458BB}"/>
                <c:ext xmlns:c16="http://schemas.microsoft.com/office/drawing/2014/chart" uri="{C3380CC4-5D6E-409C-BE32-E72D297353CC}">
                  <c16:uniqueId val="{00000028-E161-45DF-A66A-94540F3FC829}"/>
                </c:ext>
              </c:extLst>
            </c:dLbl>
            <c:dLbl>
              <c:idx val="5"/>
              <c:delete val="1"/>
              <c:extLst>
                <c:ext xmlns:c15="http://schemas.microsoft.com/office/drawing/2012/chart" uri="{CE6537A1-D6FC-4f65-9D91-7224C49458BB}"/>
                <c:ext xmlns:c16="http://schemas.microsoft.com/office/drawing/2014/chart" uri="{C3380CC4-5D6E-409C-BE32-E72D297353CC}">
                  <c16:uniqueId val="{00000029-E161-45DF-A66A-94540F3FC829}"/>
                </c:ext>
              </c:extLst>
            </c:dLbl>
            <c:dLbl>
              <c:idx val="6"/>
              <c:delete val="1"/>
              <c:extLst>
                <c:ext xmlns:c15="http://schemas.microsoft.com/office/drawing/2012/chart" uri="{CE6537A1-D6FC-4f65-9D91-7224C49458BB}"/>
                <c:ext xmlns:c16="http://schemas.microsoft.com/office/drawing/2014/chart" uri="{C3380CC4-5D6E-409C-BE32-E72D297353CC}">
                  <c16:uniqueId val="{0000002A-E161-45DF-A66A-94540F3FC829}"/>
                </c:ext>
              </c:extLst>
            </c:dLbl>
            <c:dLbl>
              <c:idx val="7"/>
              <c:delete val="1"/>
              <c:extLst>
                <c:ext xmlns:c15="http://schemas.microsoft.com/office/drawing/2012/chart" uri="{CE6537A1-D6FC-4f65-9D91-7224C49458BB}"/>
                <c:ext xmlns:c16="http://schemas.microsoft.com/office/drawing/2014/chart" uri="{C3380CC4-5D6E-409C-BE32-E72D297353CC}">
                  <c16:uniqueId val="{0000002B-E161-45DF-A66A-94540F3FC829}"/>
                </c:ext>
              </c:extLst>
            </c:dLbl>
            <c:dLbl>
              <c:idx val="8"/>
              <c:delete val="1"/>
              <c:extLst>
                <c:ext xmlns:c15="http://schemas.microsoft.com/office/drawing/2012/chart" uri="{CE6537A1-D6FC-4f65-9D91-7224C49458BB}"/>
                <c:ext xmlns:c16="http://schemas.microsoft.com/office/drawing/2014/chart" uri="{C3380CC4-5D6E-409C-BE32-E72D297353CC}">
                  <c16:uniqueId val="{0000002C-E161-45DF-A66A-94540F3FC829}"/>
                </c:ext>
              </c:extLst>
            </c:dLbl>
            <c:dLbl>
              <c:idx val="9"/>
              <c:delete val="1"/>
              <c:extLst>
                <c:ext xmlns:c15="http://schemas.microsoft.com/office/drawing/2012/chart" uri="{CE6537A1-D6FC-4f65-9D91-7224C49458BB}"/>
                <c:ext xmlns:c16="http://schemas.microsoft.com/office/drawing/2014/chart" uri="{C3380CC4-5D6E-409C-BE32-E72D297353CC}">
                  <c16:uniqueId val="{0000002D-E161-45DF-A66A-94540F3FC829}"/>
                </c:ext>
              </c:extLst>
            </c:dLbl>
            <c:dLbl>
              <c:idx val="10"/>
              <c:delete val="1"/>
              <c:extLst>
                <c:ext xmlns:c15="http://schemas.microsoft.com/office/drawing/2012/chart" uri="{CE6537A1-D6FC-4f65-9D91-7224C49458BB}"/>
                <c:ext xmlns:c16="http://schemas.microsoft.com/office/drawing/2014/chart" uri="{C3380CC4-5D6E-409C-BE32-E72D297353CC}">
                  <c16:uniqueId val="{0000002E-E161-45DF-A66A-94540F3FC829}"/>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Segoe UI" panose="020B0502040204020203" pitchFamily="34" charset="0"/>
                    <a:ea typeface="+mn-ea"/>
                    <a:cs typeface="Segoe UI" panose="020B0502040204020203"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'Business Case'!$C$62:$M$62</c:f>
              <c:strCache>
                <c:ptCount val="11"/>
                <c:pt idx="0">
                  <c:v>Y0</c:v>
                </c:pt>
                <c:pt idx="1">
                  <c:v>Y1 </c:v>
                </c:pt>
                <c:pt idx="2">
                  <c:v>Y2</c:v>
                </c:pt>
                <c:pt idx="3">
                  <c:v>Y3</c:v>
                </c:pt>
                <c:pt idx="4">
                  <c:v>Y4</c:v>
                </c:pt>
                <c:pt idx="5">
                  <c:v>Y5</c:v>
                </c:pt>
                <c:pt idx="6">
                  <c:v>Y6</c:v>
                </c:pt>
                <c:pt idx="7">
                  <c:v>Y7</c:v>
                </c:pt>
                <c:pt idx="8">
                  <c:v>Y8</c:v>
                </c:pt>
                <c:pt idx="9">
                  <c:v>Y9</c:v>
                </c:pt>
                <c:pt idx="10">
                  <c:v>Y10</c:v>
                </c:pt>
              </c:strCache>
            </c:strRef>
          </c:cat>
          <c:val>
            <c:numRef>
              <c:f>'Business Case'!$C$42:$M$42</c:f>
              <c:numCache>
                <c:formatCode>"$"#,##0,,"M"_);\("$"#,##0\)</c:formatCode>
                <c:ptCount val="11"/>
                <c:pt idx="1">
                  <c:v>20807967.498774838</c:v>
                </c:pt>
                <c:pt idx="2">
                  <c:v>30495543.621770341</c:v>
                </c:pt>
                <c:pt idx="3">
                  <c:v>27604012.748537123</c:v>
                </c:pt>
                <c:pt idx="4">
                  <c:v>19778498.26811143</c:v>
                </c:pt>
                <c:pt idx="5">
                  <c:v>6445388.605235815</c:v>
                </c:pt>
                <c:pt idx="6">
                  <c:v>0</c:v>
                </c:pt>
                <c:pt idx="7">
                  <c:v>0</c:v>
                </c:pt>
                <c:pt idx="8">
                  <c:v>0</c:v>
                </c:pt>
                <c:pt idx="9">
                  <c:v>0</c:v>
                </c:pt>
                <c:pt idx="10">
                  <c:v>0</c:v>
                </c:pt>
              </c:numCache>
            </c:numRef>
          </c:val>
          <c:extLst>
            <c:ext xmlns:c16="http://schemas.microsoft.com/office/drawing/2014/chart" uri="{C3380CC4-5D6E-409C-BE32-E72D297353CC}">
              <c16:uniqueId val="{0000002F-E161-45DF-A66A-94540F3FC829}"/>
            </c:ext>
          </c:extLst>
        </c:ser>
        <c:dLbls>
          <c:showLegendKey val="0"/>
          <c:showVal val="0"/>
          <c:showCatName val="0"/>
          <c:showSerName val="0"/>
          <c:showPercent val="0"/>
          <c:showBubbleSize val="0"/>
        </c:dLbls>
        <c:axId val="1595883920"/>
        <c:axId val="1244584095"/>
      </c:areaChart>
      <c:catAx>
        <c:axId val="1595883920"/>
        <c:scaling>
          <c:orientation val="minMax"/>
        </c:scaling>
        <c:delete val="0"/>
        <c:axPos val="b"/>
        <c:numFmt formatCode="General" sourceLinked="1"/>
        <c:majorTickMark val="out"/>
        <c:minorTickMark val="none"/>
        <c:tickLblPos val="nextTo"/>
        <c:spPr>
          <a:noFill/>
          <a:ln w="6350" cap="flat" cmpd="sng" algn="ctr">
            <a:solidFill>
              <a:schemeClr val="tx1"/>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Segoe UI Light" panose="020B0502040204020203" pitchFamily="34" charset="0"/>
                <a:ea typeface="+mn-ea"/>
                <a:cs typeface="Segoe UI Light" panose="020B0502040204020203" pitchFamily="34" charset="0"/>
              </a:defRPr>
            </a:pPr>
            <a:endParaRPr lang="en-US"/>
          </a:p>
        </c:txPr>
        <c:crossAx val="1244584095"/>
        <c:crosses val="autoZero"/>
        <c:auto val="1"/>
        <c:lblAlgn val="ctr"/>
        <c:lblOffset val="100"/>
        <c:noMultiLvlLbl val="0"/>
      </c:catAx>
      <c:valAx>
        <c:axId val="1244584095"/>
        <c:scaling>
          <c:orientation val="minMax"/>
        </c:scaling>
        <c:delete val="1"/>
        <c:axPos val="l"/>
        <c:numFmt formatCode="&quot;$&quot;#,##0,,&quot;M&quot;_);\(&quot;$&quot;#,##0\)" sourceLinked="1"/>
        <c:majorTickMark val="none"/>
        <c:minorTickMark val="none"/>
        <c:tickLblPos val="nextTo"/>
        <c:crossAx val="1595883920"/>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latin typeface="Segoe UI Light" panose="020B0502040204020203" pitchFamily="34" charset="0"/>
          <a:cs typeface="Segoe UI Light" panose="020B0502040204020203" pitchFamily="34" charset="0"/>
        </a:defRPr>
      </a:pPr>
      <a:endParaRPr lang="en-US"/>
    </a:p>
  </c:txPr>
  <c:externalData r:id="rId3">
    <c:autoUpdate val="0"/>
  </c:externalData>
  <c:userShapes r:id="rId4"/>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1.9132679790609269E-3"/>
          <c:w val="1"/>
          <c:h val="0.90198899207051764"/>
        </c:manualLayout>
      </c:layout>
      <c:areaChart>
        <c:grouping val="stacked"/>
        <c:varyColors val="0"/>
        <c:ser>
          <c:idx val="1"/>
          <c:order val="0"/>
          <c:tx>
            <c:strRef>
              <c:f>'Business Case'!$B$81</c:f>
              <c:strCache>
                <c:ptCount val="1"/>
                <c:pt idx="0">
                  <c:v>Opex</c:v>
                </c:pt>
              </c:strCache>
            </c:strRef>
          </c:tx>
          <c:spPr>
            <a:solidFill>
              <a:srgbClr val="6DA6D9"/>
            </a:solidFill>
            <a:ln>
              <a:noFill/>
            </a:ln>
            <a:effectLst/>
          </c:spPr>
          <c:dLbls>
            <c:dLbl>
              <c:idx val="0"/>
              <c:delete val="1"/>
              <c:extLst>
                <c:ext xmlns:c15="http://schemas.microsoft.com/office/drawing/2012/chart" uri="{CE6537A1-D6FC-4f65-9D91-7224C49458BB}"/>
                <c:ext xmlns:c16="http://schemas.microsoft.com/office/drawing/2014/chart" uri="{C3380CC4-5D6E-409C-BE32-E72D297353CC}">
                  <c16:uniqueId val="{00000000-538C-4503-B96B-35073CB8E4B7}"/>
                </c:ext>
              </c:extLst>
            </c:dLbl>
            <c:dLbl>
              <c:idx val="1"/>
              <c:delete val="1"/>
              <c:extLst>
                <c:ext xmlns:c15="http://schemas.microsoft.com/office/drawing/2012/chart" uri="{CE6537A1-D6FC-4f65-9D91-7224C49458BB}"/>
                <c:ext xmlns:c16="http://schemas.microsoft.com/office/drawing/2014/chart" uri="{C3380CC4-5D6E-409C-BE32-E72D297353CC}">
                  <c16:uniqueId val="{00000001-538C-4503-B96B-35073CB8E4B7}"/>
                </c:ext>
              </c:extLst>
            </c:dLbl>
            <c:dLbl>
              <c:idx val="2"/>
              <c:tx>
                <c:rich>
                  <a:bodyPr rot="0" spcFirstLastPara="1" vertOverflow="ellipsis" vert="horz" wrap="square" lIns="38100" tIns="19050" rIns="38100" bIns="19050" anchor="ctr" anchorCtr="1">
                    <a:spAutoFit/>
                  </a:bodyPr>
                  <a:lstStyle/>
                  <a:p>
                    <a:pPr>
                      <a:defRPr sz="1400" b="1" i="0" u="none" strike="noStrike" kern="1200" baseline="0">
                        <a:solidFill>
                          <a:sysClr val="windowText" lastClr="000000"/>
                        </a:solidFill>
                        <a:latin typeface="Segoe UI Light" panose="020B0502040204020203" pitchFamily="34" charset="0"/>
                        <a:ea typeface="+mn-ea"/>
                        <a:cs typeface="Segoe UI Light" panose="020B0502040204020203" pitchFamily="34" charset="0"/>
                      </a:defRPr>
                    </a:pPr>
                    <a:r>
                      <a:rPr lang="en-US" sz="1400" b="1">
                        <a:solidFill>
                          <a:sysClr val="windowText" lastClr="000000"/>
                        </a:solidFill>
                      </a:rPr>
                      <a:t>Opex</a:t>
                    </a:r>
                  </a:p>
                </c:rich>
              </c:tx>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ysClr val="windowText" lastClr="000000"/>
                      </a:solidFill>
                      <a:latin typeface="Segoe UI Light" panose="020B0502040204020203" pitchFamily="34" charset="0"/>
                      <a:ea typeface="+mn-ea"/>
                      <a:cs typeface="Segoe UI Light" panose="020B0502040204020203"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538C-4503-B96B-35073CB8E4B7}"/>
                </c:ext>
              </c:extLst>
            </c:dLbl>
            <c:dLbl>
              <c:idx val="3"/>
              <c:delete val="1"/>
              <c:extLst>
                <c:ext xmlns:c15="http://schemas.microsoft.com/office/drawing/2012/chart" uri="{CE6537A1-D6FC-4f65-9D91-7224C49458BB}"/>
                <c:ext xmlns:c16="http://schemas.microsoft.com/office/drawing/2014/chart" uri="{C3380CC4-5D6E-409C-BE32-E72D297353CC}">
                  <c16:uniqueId val="{00000003-538C-4503-B96B-35073CB8E4B7}"/>
                </c:ext>
              </c:extLst>
            </c:dLbl>
            <c:dLbl>
              <c:idx val="4"/>
              <c:delete val="1"/>
              <c:extLst>
                <c:ext xmlns:c15="http://schemas.microsoft.com/office/drawing/2012/chart" uri="{CE6537A1-D6FC-4f65-9D91-7224C49458BB}"/>
                <c:ext xmlns:c16="http://schemas.microsoft.com/office/drawing/2014/chart" uri="{C3380CC4-5D6E-409C-BE32-E72D297353CC}">
                  <c16:uniqueId val="{00000004-538C-4503-B96B-35073CB8E4B7}"/>
                </c:ext>
              </c:extLst>
            </c:dLbl>
            <c:dLbl>
              <c:idx val="5"/>
              <c:delete val="1"/>
              <c:extLst>
                <c:ext xmlns:c15="http://schemas.microsoft.com/office/drawing/2012/chart" uri="{CE6537A1-D6FC-4f65-9D91-7224C49458BB}"/>
                <c:ext xmlns:c16="http://schemas.microsoft.com/office/drawing/2014/chart" uri="{C3380CC4-5D6E-409C-BE32-E72D297353CC}">
                  <c16:uniqueId val="{00000005-538C-4503-B96B-35073CB8E4B7}"/>
                </c:ext>
              </c:extLst>
            </c:dLbl>
            <c:dLbl>
              <c:idx val="6"/>
              <c:delete val="1"/>
              <c:extLst>
                <c:ext xmlns:c15="http://schemas.microsoft.com/office/drawing/2012/chart" uri="{CE6537A1-D6FC-4f65-9D91-7224C49458BB}"/>
                <c:ext xmlns:c16="http://schemas.microsoft.com/office/drawing/2014/chart" uri="{C3380CC4-5D6E-409C-BE32-E72D297353CC}">
                  <c16:uniqueId val="{00000006-538C-4503-B96B-35073CB8E4B7}"/>
                </c:ext>
              </c:extLst>
            </c:dLbl>
            <c:dLbl>
              <c:idx val="7"/>
              <c:delete val="1"/>
              <c:extLst>
                <c:ext xmlns:c15="http://schemas.microsoft.com/office/drawing/2012/chart" uri="{CE6537A1-D6FC-4f65-9D91-7224C49458BB}"/>
                <c:ext xmlns:c16="http://schemas.microsoft.com/office/drawing/2014/chart" uri="{C3380CC4-5D6E-409C-BE32-E72D297353CC}">
                  <c16:uniqueId val="{00000007-538C-4503-B96B-35073CB8E4B7}"/>
                </c:ext>
              </c:extLst>
            </c:dLbl>
            <c:dLbl>
              <c:idx val="8"/>
              <c:delete val="1"/>
              <c:extLst>
                <c:ext xmlns:c15="http://schemas.microsoft.com/office/drawing/2012/chart" uri="{CE6537A1-D6FC-4f65-9D91-7224C49458BB}"/>
                <c:ext xmlns:c16="http://schemas.microsoft.com/office/drawing/2014/chart" uri="{C3380CC4-5D6E-409C-BE32-E72D297353CC}">
                  <c16:uniqueId val="{00000008-538C-4503-B96B-35073CB8E4B7}"/>
                </c:ext>
              </c:extLst>
            </c:dLbl>
            <c:dLbl>
              <c:idx val="9"/>
              <c:delete val="1"/>
              <c:extLst>
                <c:ext xmlns:c15="http://schemas.microsoft.com/office/drawing/2012/chart" uri="{CE6537A1-D6FC-4f65-9D91-7224C49458BB}"/>
                <c:ext xmlns:c16="http://schemas.microsoft.com/office/drawing/2014/chart" uri="{C3380CC4-5D6E-409C-BE32-E72D297353CC}">
                  <c16:uniqueId val="{00000009-538C-4503-B96B-35073CB8E4B7}"/>
                </c:ext>
              </c:extLst>
            </c:dLbl>
            <c:dLbl>
              <c:idx val="10"/>
              <c:delete val="1"/>
              <c:extLst>
                <c:ext xmlns:c15="http://schemas.microsoft.com/office/drawing/2012/chart" uri="{CE6537A1-D6FC-4f65-9D91-7224C49458BB}"/>
                <c:ext xmlns:c16="http://schemas.microsoft.com/office/drawing/2014/chart" uri="{C3380CC4-5D6E-409C-BE32-E72D297353CC}">
                  <c16:uniqueId val="{0000000A-538C-4503-B96B-35073CB8E4B7}"/>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Segoe UI Light" panose="020B0502040204020203" pitchFamily="34" charset="0"/>
                    <a:ea typeface="+mn-ea"/>
                    <a:cs typeface="Segoe UI Light" panose="020B0502040204020203"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'Business Case'!$C$62:$M$62</c:f>
              <c:strCache>
                <c:ptCount val="11"/>
                <c:pt idx="0">
                  <c:v>Y0</c:v>
                </c:pt>
                <c:pt idx="1">
                  <c:v>Y1 </c:v>
                </c:pt>
                <c:pt idx="2">
                  <c:v>Y2</c:v>
                </c:pt>
                <c:pt idx="3">
                  <c:v>Y3</c:v>
                </c:pt>
                <c:pt idx="4">
                  <c:v>Y4</c:v>
                </c:pt>
                <c:pt idx="5">
                  <c:v>Y5</c:v>
                </c:pt>
                <c:pt idx="6">
                  <c:v>Y6</c:v>
                </c:pt>
                <c:pt idx="7">
                  <c:v>Y7</c:v>
                </c:pt>
                <c:pt idx="8">
                  <c:v>Y8</c:v>
                </c:pt>
                <c:pt idx="9">
                  <c:v>Y9</c:v>
                </c:pt>
                <c:pt idx="10">
                  <c:v>Y10</c:v>
                </c:pt>
              </c:strCache>
            </c:strRef>
          </c:cat>
          <c:val>
            <c:numRef>
              <c:f>'Business Case'!$C$81:$M$81</c:f>
              <c:numCache>
                <c:formatCode>"$"#,##0,,"M"_);\("$"#,##0\)</c:formatCode>
                <c:ptCount val="11"/>
                <c:pt idx="0">
                  <c:v>83018458</c:v>
                </c:pt>
                <c:pt idx="1">
                  <c:v>79848457.799999997</c:v>
                </c:pt>
                <c:pt idx="2">
                  <c:v>66278978</c:v>
                </c:pt>
                <c:pt idx="3">
                  <c:v>47819878</c:v>
                </c:pt>
                <c:pt idx="4">
                  <c:v>31007605</c:v>
                </c:pt>
                <c:pt idx="5">
                  <c:v>17408113.810000002</c:v>
                </c:pt>
                <c:pt idx="6">
                  <c:v>11357387.884299999</c:v>
                </c:pt>
                <c:pt idx="7">
                  <c:v>9546141.9585999995</c:v>
                </c:pt>
                <c:pt idx="8">
                  <c:v>9644516.0329</c:v>
                </c:pt>
                <c:pt idx="9">
                  <c:v>9711063.1072000004</c:v>
                </c:pt>
                <c:pt idx="10">
                  <c:v>9744828.3715000004</c:v>
                </c:pt>
              </c:numCache>
            </c:numRef>
          </c:val>
          <c:extLst>
            <c:ext xmlns:c16="http://schemas.microsoft.com/office/drawing/2014/chart" uri="{C3380CC4-5D6E-409C-BE32-E72D297353CC}">
              <c16:uniqueId val="{0000000B-538C-4503-B96B-35073CB8E4B7}"/>
            </c:ext>
          </c:extLst>
        </c:ser>
        <c:ser>
          <c:idx val="2"/>
          <c:order val="1"/>
          <c:tx>
            <c:strRef>
              <c:f>'Business Case'!$B$82</c:f>
              <c:strCache>
                <c:ptCount val="1"/>
                <c:pt idx="0">
                  <c:v>Azure costs</c:v>
                </c:pt>
              </c:strCache>
            </c:strRef>
          </c:tx>
          <c:spPr>
            <a:solidFill>
              <a:schemeClr val="accent5">
                <a:lumMod val="60000"/>
                <a:lumOff val="40000"/>
              </a:schemeClr>
            </a:solidFill>
            <a:ln w="25400">
              <a:noFill/>
            </a:ln>
            <a:effectLst/>
          </c:spPr>
          <c:dLbls>
            <c:dLbl>
              <c:idx val="0"/>
              <c:delete val="1"/>
              <c:extLst>
                <c:ext xmlns:c15="http://schemas.microsoft.com/office/drawing/2012/chart" uri="{CE6537A1-D6FC-4f65-9D91-7224C49458BB}"/>
                <c:ext xmlns:c16="http://schemas.microsoft.com/office/drawing/2014/chart" uri="{C3380CC4-5D6E-409C-BE32-E72D297353CC}">
                  <c16:uniqueId val="{0000000C-538C-4503-B96B-35073CB8E4B7}"/>
                </c:ext>
              </c:extLst>
            </c:dLbl>
            <c:dLbl>
              <c:idx val="1"/>
              <c:delete val="1"/>
              <c:extLst>
                <c:ext xmlns:c15="http://schemas.microsoft.com/office/drawing/2012/chart" uri="{CE6537A1-D6FC-4f65-9D91-7224C49458BB}"/>
                <c:ext xmlns:c16="http://schemas.microsoft.com/office/drawing/2014/chart" uri="{C3380CC4-5D6E-409C-BE32-E72D297353CC}">
                  <c16:uniqueId val="{0000000D-538C-4503-B96B-35073CB8E4B7}"/>
                </c:ext>
              </c:extLst>
            </c:dLbl>
            <c:dLbl>
              <c:idx val="2"/>
              <c:delete val="1"/>
              <c:extLst>
                <c:ext xmlns:c15="http://schemas.microsoft.com/office/drawing/2012/chart" uri="{CE6537A1-D6FC-4f65-9D91-7224C49458BB}"/>
                <c:ext xmlns:c16="http://schemas.microsoft.com/office/drawing/2014/chart" uri="{C3380CC4-5D6E-409C-BE32-E72D297353CC}">
                  <c16:uniqueId val="{0000000E-538C-4503-B96B-35073CB8E4B7}"/>
                </c:ext>
              </c:extLst>
            </c:dLbl>
            <c:dLbl>
              <c:idx val="3"/>
              <c:delete val="1"/>
              <c:extLst>
                <c:ext xmlns:c15="http://schemas.microsoft.com/office/drawing/2012/chart" uri="{CE6537A1-D6FC-4f65-9D91-7224C49458BB}"/>
                <c:ext xmlns:c16="http://schemas.microsoft.com/office/drawing/2014/chart" uri="{C3380CC4-5D6E-409C-BE32-E72D297353CC}">
                  <c16:uniqueId val="{0000000F-538C-4503-B96B-35073CB8E4B7}"/>
                </c:ext>
              </c:extLst>
            </c:dLbl>
            <c:dLbl>
              <c:idx val="4"/>
              <c:delete val="1"/>
              <c:extLst>
                <c:ext xmlns:c15="http://schemas.microsoft.com/office/drawing/2012/chart" uri="{CE6537A1-D6FC-4f65-9D91-7224C49458BB}"/>
                <c:ext xmlns:c16="http://schemas.microsoft.com/office/drawing/2014/chart" uri="{C3380CC4-5D6E-409C-BE32-E72D297353CC}">
                  <c16:uniqueId val="{00000010-538C-4503-B96B-35073CB8E4B7}"/>
                </c:ext>
              </c:extLst>
            </c:dLbl>
            <c:dLbl>
              <c:idx val="5"/>
              <c:layout>
                <c:manualLayout>
                  <c:x val="9.2662486446271841E-2"/>
                  <c:y val="3.5119922398183651E-2"/>
                </c:manualLayout>
              </c:layout>
              <c:tx>
                <c:rich>
                  <a:bodyPr/>
                  <a:lstStyle/>
                  <a:p>
                    <a:r>
                      <a:rPr lang="en-US" sz="1400" b="1"/>
                      <a:t>Azure</a:t>
                    </a:r>
                    <a:r>
                      <a:rPr lang="en-US" sz="1400" b="1" baseline="0"/>
                      <a:t> Costs </a:t>
                    </a:r>
                    <a:endParaRPr lang="en-US" sz="1400" b="1"/>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1-538C-4503-B96B-35073CB8E4B7}"/>
                </c:ext>
              </c:extLst>
            </c:dLbl>
            <c:dLbl>
              <c:idx val="6"/>
              <c:delete val="1"/>
              <c:extLst>
                <c:ext xmlns:c15="http://schemas.microsoft.com/office/drawing/2012/chart" uri="{CE6537A1-D6FC-4f65-9D91-7224C49458BB}"/>
                <c:ext xmlns:c16="http://schemas.microsoft.com/office/drawing/2014/chart" uri="{C3380CC4-5D6E-409C-BE32-E72D297353CC}">
                  <c16:uniqueId val="{00000012-538C-4503-B96B-35073CB8E4B7}"/>
                </c:ext>
              </c:extLst>
            </c:dLbl>
            <c:dLbl>
              <c:idx val="7"/>
              <c:delete val="1"/>
              <c:extLst>
                <c:ext xmlns:c15="http://schemas.microsoft.com/office/drawing/2012/chart" uri="{CE6537A1-D6FC-4f65-9D91-7224C49458BB}"/>
                <c:ext xmlns:c16="http://schemas.microsoft.com/office/drawing/2014/chart" uri="{C3380CC4-5D6E-409C-BE32-E72D297353CC}">
                  <c16:uniqueId val="{00000013-538C-4503-B96B-35073CB8E4B7}"/>
                </c:ext>
              </c:extLst>
            </c:dLbl>
            <c:dLbl>
              <c:idx val="8"/>
              <c:delete val="1"/>
              <c:extLst>
                <c:ext xmlns:c15="http://schemas.microsoft.com/office/drawing/2012/chart" uri="{CE6537A1-D6FC-4f65-9D91-7224C49458BB}"/>
                <c:ext xmlns:c16="http://schemas.microsoft.com/office/drawing/2014/chart" uri="{C3380CC4-5D6E-409C-BE32-E72D297353CC}">
                  <c16:uniqueId val="{00000014-538C-4503-B96B-35073CB8E4B7}"/>
                </c:ext>
              </c:extLst>
            </c:dLbl>
            <c:dLbl>
              <c:idx val="9"/>
              <c:delete val="1"/>
              <c:extLst>
                <c:ext xmlns:c15="http://schemas.microsoft.com/office/drawing/2012/chart" uri="{CE6537A1-D6FC-4f65-9D91-7224C49458BB}"/>
                <c:ext xmlns:c16="http://schemas.microsoft.com/office/drawing/2014/chart" uri="{C3380CC4-5D6E-409C-BE32-E72D297353CC}">
                  <c16:uniqueId val="{00000015-538C-4503-B96B-35073CB8E4B7}"/>
                </c:ext>
              </c:extLst>
            </c:dLbl>
            <c:dLbl>
              <c:idx val="10"/>
              <c:delete val="1"/>
              <c:extLst>
                <c:ext xmlns:c15="http://schemas.microsoft.com/office/drawing/2012/chart" uri="{CE6537A1-D6FC-4f65-9D91-7224C49458BB}"/>
                <c:ext xmlns:c16="http://schemas.microsoft.com/office/drawing/2014/chart" uri="{C3380CC4-5D6E-409C-BE32-E72D297353CC}">
                  <c16:uniqueId val="{00000016-538C-4503-B96B-35073CB8E4B7}"/>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Segoe UI Light" panose="020B0502040204020203" pitchFamily="34" charset="0"/>
                    <a:ea typeface="+mn-ea"/>
                    <a:cs typeface="Segoe UI Light" panose="020B0502040204020203"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'Business Case'!$C$62:$M$62</c:f>
              <c:strCache>
                <c:ptCount val="11"/>
                <c:pt idx="0">
                  <c:v>Y0</c:v>
                </c:pt>
                <c:pt idx="1">
                  <c:v>Y1 </c:v>
                </c:pt>
                <c:pt idx="2">
                  <c:v>Y2</c:v>
                </c:pt>
                <c:pt idx="3">
                  <c:v>Y3</c:v>
                </c:pt>
                <c:pt idx="4">
                  <c:v>Y4</c:v>
                </c:pt>
                <c:pt idx="5">
                  <c:v>Y5</c:v>
                </c:pt>
                <c:pt idx="6">
                  <c:v>Y6</c:v>
                </c:pt>
                <c:pt idx="7">
                  <c:v>Y7</c:v>
                </c:pt>
                <c:pt idx="8">
                  <c:v>Y8</c:v>
                </c:pt>
                <c:pt idx="9">
                  <c:v>Y9</c:v>
                </c:pt>
                <c:pt idx="10">
                  <c:v>Y10</c:v>
                </c:pt>
              </c:strCache>
            </c:strRef>
          </c:cat>
          <c:val>
            <c:numRef>
              <c:f>'Business Case'!$C$82:$M$82</c:f>
              <c:numCache>
                <c:formatCode>"$"#,##0,,"M"_);\("$"#,##0\)</c:formatCode>
                <c:ptCount val="11"/>
                <c:pt idx="1">
                  <c:v>5548375.8871590355</c:v>
                </c:pt>
                <c:pt idx="2">
                  <c:v>19245917.980899367</c:v>
                </c:pt>
                <c:pt idx="3">
                  <c:v>35150512.978529207</c:v>
                </c:pt>
                <c:pt idx="4">
                  <c:v>47555487.047647305</c:v>
                </c:pt>
                <c:pt idx="5">
                  <c:v>53379673.483704366</c:v>
                </c:pt>
                <c:pt idx="6">
                  <c:v>53379673.483704366</c:v>
                </c:pt>
                <c:pt idx="7">
                  <c:v>53379673.483704366</c:v>
                </c:pt>
                <c:pt idx="8">
                  <c:v>53379673.483704366</c:v>
                </c:pt>
                <c:pt idx="9">
                  <c:v>53379673.483704366</c:v>
                </c:pt>
                <c:pt idx="10">
                  <c:v>53379673.483704366</c:v>
                </c:pt>
              </c:numCache>
            </c:numRef>
          </c:val>
          <c:extLst>
            <c:ext xmlns:c16="http://schemas.microsoft.com/office/drawing/2014/chart" uri="{C3380CC4-5D6E-409C-BE32-E72D297353CC}">
              <c16:uniqueId val="{00000017-538C-4503-B96B-35073CB8E4B7}"/>
            </c:ext>
          </c:extLst>
        </c:ser>
        <c:ser>
          <c:idx val="0"/>
          <c:order val="2"/>
          <c:tx>
            <c:strRef>
              <c:f>'Business Case'!$B$83</c:f>
              <c:strCache>
                <c:ptCount val="1"/>
                <c:pt idx="0">
                  <c:v>Migration</c:v>
                </c:pt>
              </c:strCache>
            </c:strRef>
          </c:tx>
          <c:spPr>
            <a:solidFill>
              <a:schemeClr val="accent1">
                <a:lumMod val="20000"/>
                <a:lumOff val="80000"/>
              </a:schemeClr>
            </a:solidFill>
            <a:ln w="25400">
              <a:noFill/>
            </a:ln>
            <a:effectLst/>
          </c:spPr>
          <c:dLbls>
            <c:dLbl>
              <c:idx val="0"/>
              <c:delete val="1"/>
              <c:extLst>
                <c:ext xmlns:c15="http://schemas.microsoft.com/office/drawing/2012/chart" uri="{CE6537A1-D6FC-4f65-9D91-7224C49458BB}"/>
                <c:ext xmlns:c16="http://schemas.microsoft.com/office/drawing/2014/chart" uri="{C3380CC4-5D6E-409C-BE32-E72D297353CC}">
                  <c16:uniqueId val="{00000018-538C-4503-B96B-35073CB8E4B7}"/>
                </c:ext>
              </c:extLst>
            </c:dLbl>
            <c:dLbl>
              <c:idx val="1"/>
              <c:delete val="1"/>
              <c:extLst>
                <c:ext xmlns:c15="http://schemas.microsoft.com/office/drawing/2012/chart" uri="{CE6537A1-D6FC-4f65-9D91-7224C49458BB}"/>
                <c:ext xmlns:c16="http://schemas.microsoft.com/office/drawing/2014/chart" uri="{C3380CC4-5D6E-409C-BE32-E72D297353CC}">
                  <c16:uniqueId val="{00000019-538C-4503-B96B-35073CB8E4B7}"/>
                </c:ext>
              </c:extLst>
            </c:dLbl>
            <c:dLbl>
              <c:idx val="2"/>
              <c:layout>
                <c:manualLayout>
                  <c:x val="6.3779598865317061E-2"/>
                  <c:y val="1.7662026239435229E-2"/>
                </c:manualLayout>
              </c:layout>
              <c:tx>
                <c:rich>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Segoe UI Light" panose="020B0502040204020203" pitchFamily="34" charset="0"/>
                        <a:ea typeface="+mn-ea"/>
                        <a:cs typeface="Segoe UI Light" panose="020B0502040204020203" pitchFamily="34" charset="0"/>
                      </a:defRPr>
                    </a:pPr>
                    <a:r>
                      <a:rPr lang="en-US" sz="1600" b="1"/>
                      <a:t>Migration</a:t>
                    </a:r>
                  </a:p>
                </c:rich>
              </c:tx>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Segoe UI Light" panose="020B0502040204020203" pitchFamily="34" charset="0"/>
                      <a:ea typeface="+mn-ea"/>
                      <a:cs typeface="Segoe UI Light" panose="020B0502040204020203"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A-538C-4503-B96B-35073CB8E4B7}"/>
                </c:ext>
              </c:extLst>
            </c:dLbl>
            <c:dLbl>
              <c:idx val="3"/>
              <c:delete val="1"/>
              <c:extLst>
                <c:ext xmlns:c15="http://schemas.microsoft.com/office/drawing/2012/chart" uri="{CE6537A1-D6FC-4f65-9D91-7224C49458BB}"/>
                <c:ext xmlns:c16="http://schemas.microsoft.com/office/drawing/2014/chart" uri="{C3380CC4-5D6E-409C-BE32-E72D297353CC}">
                  <c16:uniqueId val="{0000001B-538C-4503-B96B-35073CB8E4B7}"/>
                </c:ext>
              </c:extLst>
            </c:dLbl>
            <c:dLbl>
              <c:idx val="4"/>
              <c:delete val="1"/>
              <c:extLst>
                <c:ext xmlns:c15="http://schemas.microsoft.com/office/drawing/2012/chart" uri="{CE6537A1-D6FC-4f65-9D91-7224C49458BB}"/>
                <c:ext xmlns:c16="http://schemas.microsoft.com/office/drawing/2014/chart" uri="{C3380CC4-5D6E-409C-BE32-E72D297353CC}">
                  <c16:uniqueId val="{0000001C-538C-4503-B96B-35073CB8E4B7}"/>
                </c:ext>
              </c:extLst>
            </c:dLbl>
            <c:dLbl>
              <c:idx val="5"/>
              <c:delete val="1"/>
              <c:extLst>
                <c:ext xmlns:c15="http://schemas.microsoft.com/office/drawing/2012/chart" uri="{CE6537A1-D6FC-4f65-9D91-7224C49458BB}"/>
                <c:ext xmlns:c16="http://schemas.microsoft.com/office/drawing/2014/chart" uri="{C3380CC4-5D6E-409C-BE32-E72D297353CC}">
                  <c16:uniqueId val="{0000001D-538C-4503-B96B-35073CB8E4B7}"/>
                </c:ext>
              </c:extLst>
            </c:dLbl>
            <c:dLbl>
              <c:idx val="6"/>
              <c:delete val="1"/>
              <c:extLst>
                <c:ext xmlns:c15="http://schemas.microsoft.com/office/drawing/2012/chart" uri="{CE6537A1-D6FC-4f65-9D91-7224C49458BB}"/>
                <c:ext xmlns:c16="http://schemas.microsoft.com/office/drawing/2014/chart" uri="{C3380CC4-5D6E-409C-BE32-E72D297353CC}">
                  <c16:uniqueId val="{0000001E-538C-4503-B96B-35073CB8E4B7}"/>
                </c:ext>
              </c:extLst>
            </c:dLbl>
            <c:dLbl>
              <c:idx val="7"/>
              <c:delete val="1"/>
              <c:extLst>
                <c:ext xmlns:c15="http://schemas.microsoft.com/office/drawing/2012/chart" uri="{CE6537A1-D6FC-4f65-9D91-7224C49458BB}"/>
                <c:ext xmlns:c16="http://schemas.microsoft.com/office/drawing/2014/chart" uri="{C3380CC4-5D6E-409C-BE32-E72D297353CC}">
                  <c16:uniqueId val="{0000001F-538C-4503-B96B-35073CB8E4B7}"/>
                </c:ext>
              </c:extLst>
            </c:dLbl>
            <c:dLbl>
              <c:idx val="8"/>
              <c:delete val="1"/>
              <c:extLst>
                <c:ext xmlns:c15="http://schemas.microsoft.com/office/drawing/2012/chart" uri="{CE6537A1-D6FC-4f65-9D91-7224C49458BB}"/>
                <c:ext xmlns:c16="http://schemas.microsoft.com/office/drawing/2014/chart" uri="{C3380CC4-5D6E-409C-BE32-E72D297353CC}">
                  <c16:uniqueId val="{00000020-538C-4503-B96B-35073CB8E4B7}"/>
                </c:ext>
              </c:extLst>
            </c:dLbl>
            <c:dLbl>
              <c:idx val="9"/>
              <c:delete val="1"/>
              <c:extLst>
                <c:ext xmlns:c15="http://schemas.microsoft.com/office/drawing/2012/chart" uri="{CE6537A1-D6FC-4f65-9D91-7224C49458BB}"/>
                <c:ext xmlns:c16="http://schemas.microsoft.com/office/drawing/2014/chart" uri="{C3380CC4-5D6E-409C-BE32-E72D297353CC}">
                  <c16:uniqueId val="{00000021-538C-4503-B96B-35073CB8E4B7}"/>
                </c:ext>
              </c:extLst>
            </c:dLbl>
            <c:dLbl>
              <c:idx val="10"/>
              <c:delete val="1"/>
              <c:extLst>
                <c:ext xmlns:c15="http://schemas.microsoft.com/office/drawing/2012/chart" uri="{CE6537A1-D6FC-4f65-9D91-7224C49458BB}"/>
                <c:ext xmlns:c16="http://schemas.microsoft.com/office/drawing/2014/chart" uri="{C3380CC4-5D6E-409C-BE32-E72D297353CC}">
                  <c16:uniqueId val="{00000022-538C-4503-B96B-35073CB8E4B7}"/>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Segoe UI Light" panose="020B0502040204020203" pitchFamily="34" charset="0"/>
                    <a:ea typeface="+mn-ea"/>
                    <a:cs typeface="Segoe UI Light" panose="020B0502040204020203"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'Business Case'!$C$62:$M$62</c:f>
              <c:strCache>
                <c:ptCount val="11"/>
                <c:pt idx="0">
                  <c:v>Y0</c:v>
                </c:pt>
                <c:pt idx="1">
                  <c:v>Y1 </c:v>
                </c:pt>
                <c:pt idx="2">
                  <c:v>Y2</c:v>
                </c:pt>
                <c:pt idx="3">
                  <c:v>Y3</c:v>
                </c:pt>
                <c:pt idx="4">
                  <c:v>Y4</c:v>
                </c:pt>
                <c:pt idx="5">
                  <c:v>Y5</c:v>
                </c:pt>
                <c:pt idx="6">
                  <c:v>Y6</c:v>
                </c:pt>
                <c:pt idx="7">
                  <c:v>Y7</c:v>
                </c:pt>
                <c:pt idx="8">
                  <c:v>Y8</c:v>
                </c:pt>
                <c:pt idx="9">
                  <c:v>Y9</c:v>
                </c:pt>
                <c:pt idx="10">
                  <c:v>Y10</c:v>
                </c:pt>
              </c:strCache>
            </c:strRef>
          </c:cat>
          <c:val>
            <c:numRef>
              <c:f>'Business Case'!$C$83:$M$83</c:f>
              <c:numCache>
                <c:formatCode>"$"#,##0,,"M"_);\("$"#,##0\)</c:formatCode>
                <c:ptCount val="11"/>
                <c:pt idx="1">
                  <c:v>20807967.498774838</c:v>
                </c:pt>
                <c:pt idx="2">
                  <c:v>30495543.621770341</c:v>
                </c:pt>
                <c:pt idx="3">
                  <c:v>27604012.748537123</c:v>
                </c:pt>
                <c:pt idx="4">
                  <c:v>19778498.26811143</c:v>
                </c:pt>
                <c:pt idx="5">
                  <c:v>6445388.605235815</c:v>
                </c:pt>
                <c:pt idx="6">
                  <c:v>0</c:v>
                </c:pt>
                <c:pt idx="7">
                  <c:v>0</c:v>
                </c:pt>
                <c:pt idx="8">
                  <c:v>0</c:v>
                </c:pt>
                <c:pt idx="9">
                  <c:v>0</c:v>
                </c:pt>
                <c:pt idx="10">
                  <c:v>0</c:v>
                </c:pt>
              </c:numCache>
            </c:numRef>
          </c:val>
          <c:extLst>
            <c:ext xmlns:c16="http://schemas.microsoft.com/office/drawing/2014/chart" uri="{C3380CC4-5D6E-409C-BE32-E72D297353CC}">
              <c16:uniqueId val="{00000023-538C-4503-B96B-35073CB8E4B7}"/>
            </c:ext>
          </c:extLst>
        </c:ser>
        <c:ser>
          <c:idx val="5"/>
          <c:order val="5"/>
          <c:tx>
            <c:strRef>
              <c:f>'Business Case'!$B$84</c:f>
              <c:strCache>
                <c:ptCount val="1"/>
                <c:pt idx="0">
                  <c:v>Microsoft Investments</c:v>
                </c:pt>
              </c:strCache>
            </c:strRef>
          </c:tx>
          <c:spPr>
            <a:pattFill prst="ltUpDiag">
              <a:fgClr>
                <a:schemeClr val="accent1"/>
              </a:fgClr>
              <a:bgClr>
                <a:schemeClr val="bg1"/>
              </a:bgClr>
            </a:pattFill>
            <a:ln w="25400">
              <a:noFill/>
              <a:prstDash val="dash"/>
            </a:ln>
            <a:effectLst/>
          </c:spPr>
          <c:dLbls>
            <c:dLbl>
              <c:idx val="0"/>
              <c:delete val="1"/>
              <c:extLst>
                <c:ext xmlns:c15="http://schemas.microsoft.com/office/drawing/2012/chart" uri="{CE6537A1-D6FC-4f65-9D91-7224C49458BB}"/>
                <c:ext xmlns:c16="http://schemas.microsoft.com/office/drawing/2014/chart" uri="{C3380CC4-5D6E-409C-BE32-E72D297353CC}">
                  <c16:uniqueId val="{00000024-538C-4503-B96B-35073CB8E4B7}"/>
                </c:ext>
              </c:extLst>
            </c:dLbl>
            <c:dLbl>
              <c:idx val="1"/>
              <c:delete val="1"/>
              <c:extLst>
                <c:ext xmlns:c15="http://schemas.microsoft.com/office/drawing/2012/chart" uri="{CE6537A1-D6FC-4f65-9D91-7224C49458BB}"/>
                <c:ext xmlns:c16="http://schemas.microsoft.com/office/drawing/2014/chart" uri="{C3380CC4-5D6E-409C-BE32-E72D297353CC}">
                  <c16:uniqueId val="{00000025-538C-4503-B96B-35073CB8E4B7}"/>
                </c:ext>
              </c:extLst>
            </c:dLbl>
            <c:dLbl>
              <c:idx val="2"/>
              <c:delete val="1"/>
              <c:extLst>
                <c:ext xmlns:c15="http://schemas.microsoft.com/office/drawing/2012/chart" uri="{CE6537A1-D6FC-4f65-9D91-7224C49458BB}"/>
                <c:ext xmlns:c16="http://schemas.microsoft.com/office/drawing/2014/chart" uri="{C3380CC4-5D6E-409C-BE32-E72D297353CC}">
                  <c16:uniqueId val="{00000026-538C-4503-B96B-35073CB8E4B7}"/>
                </c:ext>
              </c:extLst>
            </c:dLbl>
            <c:dLbl>
              <c:idx val="3"/>
              <c:layout>
                <c:manualLayout>
                  <c:x val="-8.1770755537138775E-3"/>
                  <c:y val="-5.2749615460378811E-2"/>
                </c:manualLayout>
              </c:layout>
              <c:tx>
                <c:rich>
                  <a:bodyPr rot="0" spcFirstLastPara="1" vertOverflow="ellipsis" vert="horz" wrap="square" lIns="38100" tIns="19050" rIns="38100" bIns="19050" anchor="ctr" anchorCtr="0">
                    <a:noAutofit/>
                  </a:bodyPr>
                  <a:lstStyle/>
                  <a:p>
                    <a:pPr algn="l">
                      <a:defRPr sz="1400" b="1" i="0" u="none" strike="noStrike" kern="1200" baseline="0">
                        <a:solidFill>
                          <a:srgbClr val="00B050"/>
                        </a:solidFill>
                        <a:latin typeface="Segoe UI Light" panose="020B0502040204020203" pitchFamily="34" charset="0"/>
                        <a:ea typeface="+mn-ea"/>
                        <a:cs typeface="Segoe UI Light" panose="020B0502040204020203" pitchFamily="34" charset="0"/>
                      </a:defRPr>
                    </a:pPr>
                    <a:r>
                      <a:rPr lang="en-US" sz="1400" b="1">
                        <a:solidFill>
                          <a:srgbClr val="00B050"/>
                        </a:solidFill>
                      </a:rPr>
                      <a:t>Microsoft Investments</a:t>
                    </a:r>
                  </a:p>
                </c:rich>
              </c:tx>
              <c:spPr>
                <a:noFill/>
                <a:ln>
                  <a:noFill/>
                </a:ln>
                <a:effectLst/>
              </c:spPr>
              <c:txPr>
                <a:bodyPr rot="0" spcFirstLastPara="1" vertOverflow="ellipsis" vert="horz" wrap="square" lIns="38100" tIns="19050" rIns="38100" bIns="19050" anchor="ctr" anchorCtr="0">
                  <a:noAutofit/>
                </a:bodyPr>
                <a:lstStyle/>
                <a:p>
                  <a:pPr algn="l">
                    <a:defRPr sz="1400" b="1" i="0" u="none" strike="noStrike" kern="1200" baseline="0">
                      <a:solidFill>
                        <a:srgbClr val="00B050"/>
                      </a:solidFill>
                      <a:latin typeface="Segoe UI Light" panose="020B0502040204020203" pitchFamily="34" charset="0"/>
                      <a:ea typeface="+mn-ea"/>
                      <a:cs typeface="Segoe UI Light" panose="020B0502040204020203"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50397943668040812"/>
                      <c:h val="0.11691052276432645"/>
                    </c:manualLayout>
                  </c15:layout>
                  <c15:showDataLabelsRange val="0"/>
                </c:ext>
                <c:ext xmlns:c16="http://schemas.microsoft.com/office/drawing/2014/chart" uri="{C3380CC4-5D6E-409C-BE32-E72D297353CC}">
                  <c16:uniqueId val="{00000027-538C-4503-B96B-35073CB8E4B7}"/>
                </c:ext>
              </c:extLst>
            </c:dLbl>
            <c:dLbl>
              <c:idx val="4"/>
              <c:delete val="1"/>
              <c:extLst>
                <c:ext xmlns:c15="http://schemas.microsoft.com/office/drawing/2012/chart" uri="{CE6537A1-D6FC-4f65-9D91-7224C49458BB}"/>
                <c:ext xmlns:c16="http://schemas.microsoft.com/office/drawing/2014/chart" uri="{C3380CC4-5D6E-409C-BE32-E72D297353CC}">
                  <c16:uniqueId val="{00000028-538C-4503-B96B-35073CB8E4B7}"/>
                </c:ext>
              </c:extLst>
            </c:dLbl>
            <c:dLbl>
              <c:idx val="5"/>
              <c:delete val="1"/>
              <c:extLst>
                <c:ext xmlns:c15="http://schemas.microsoft.com/office/drawing/2012/chart" uri="{CE6537A1-D6FC-4f65-9D91-7224C49458BB}"/>
                <c:ext xmlns:c16="http://schemas.microsoft.com/office/drawing/2014/chart" uri="{C3380CC4-5D6E-409C-BE32-E72D297353CC}">
                  <c16:uniqueId val="{00000029-538C-4503-B96B-35073CB8E4B7}"/>
                </c:ext>
              </c:extLst>
            </c:dLbl>
            <c:dLbl>
              <c:idx val="6"/>
              <c:delete val="1"/>
              <c:extLst>
                <c:ext xmlns:c15="http://schemas.microsoft.com/office/drawing/2012/chart" uri="{CE6537A1-D6FC-4f65-9D91-7224C49458BB}"/>
                <c:ext xmlns:c16="http://schemas.microsoft.com/office/drawing/2014/chart" uri="{C3380CC4-5D6E-409C-BE32-E72D297353CC}">
                  <c16:uniqueId val="{0000002A-538C-4503-B96B-35073CB8E4B7}"/>
                </c:ext>
              </c:extLst>
            </c:dLbl>
            <c:dLbl>
              <c:idx val="7"/>
              <c:delete val="1"/>
              <c:extLst>
                <c:ext xmlns:c15="http://schemas.microsoft.com/office/drawing/2012/chart" uri="{CE6537A1-D6FC-4f65-9D91-7224C49458BB}"/>
                <c:ext xmlns:c16="http://schemas.microsoft.com/office/drawing/2014/chart" uri="{C3380CC4-5D6E-409C-BE32-E72D297353CC}">
                  <c16:uniqueId val="{0000002B-538C-4503-B96B-35073CB8E4B7}"/>
                </c:ext>
              </c:extLst>
            </c:dLbl>
            <c:dLbl>
              <c:idx val="8"/>
              <c:delete val="1"/>
              <c:extLst>
                <c:ext xmlns:c15="http://schemas.microsoft.com/office/drawing/2012/chart" uri="{CE6537A1-D6FC-4f65-9D91-7224C49458BB}"/>
                <c:ext xmlns:c16="http://schemas.microsoft.com/office/drawing/2014/chart" uri="{C3380CC4-5D6E-409C-BE32-E72D297353CC}">
                  <c16:uniqueId val="{0000002C-538C-4503-B96B-35073CB8E4B7}"/>
                </c:ext>
              </c:extLst>
            </c:dLbl>
            <c:dLbl>
              <c:idx val="9"/>
              <c:delete val="1"/>
              <c:extLst>
                <c:ext xmlns:c15="http://schemas.microsoft.com/office/drawing/2012/chart" uri="{CE6537A1-D6FC-4f65-9D91-7224C49458BB}"/>
                <c:ext xmlns:c16="http://schemas.microsoft.com/office/drawing/2014/chart" uri="{C3380CC4-5D6E-409C-BE32-E72D297353CC}">
                  <c16:uniqueId val="{0000002D-538C-4503-B96B-35073CB8E4B7}"/>
                </c:ext>
              </c:extLst>
            </c:dLbl>
            <c:dLbl>
              <c:idx val="10"/>
              <c:delete val="1"/>
              <c:extLst>
                <c:ext xmlns:c15="http://schemas.microsoft.com/office/drawing/2012/chart" uri="{CE6537A1-D6FC-4f65-9D91-7224C49458BB}"/>
                <c:ext xmlns:c16="http://schemas.microsoft.com/office/drawing/2014/chart" uri="{C3380CC4-5D6E-409C-BE32-E72D297353CC}">
                  <c16:uniqueId val="{0000002E-538C-4503-B96B-35073CB8E4B7}"/>
                </c:ext>
              </c:extLst>
            </c:dLbl>
            <c:spPr>
              <a:noFill/>
              <a:ln>
                <a:noFill/>
              </a:ln>
              <a:effectLst/>
            </c:spPr>
            <c:txPr>
              <a:bodyPr rot="0" spcFirstLastPara="1" vertOverflow="ellipsis" vert="horz" wrap="square" lIns="38100" tIns="19050" rIns="38100" bIns="19050" anchor="ctr" anchorCtr="0">
                <a:spAutoFit/>
              </a:bodyPr>
              <a:lstStyle/>
              <a:p>
                <a:pPr algn="l">
                  <a:defRPr sz="1400" b="0" i="0" u="none" strike="noStrike" kern="1200" baseline="0">
                    <a:solidFill>
                      <a:srgbClr val="00B050"/>
                    </a:solidFill>
                    <a:latin typeface="Segoe UI Light" panose="020B0502040204020203" pitchFamily="34" charset="0"/>
                    <a:ea typeface="+mn-ea"/>
                    <a:cs typeface="Segoe UI Light" panose="020B0502040204020203"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'Business Case'!$C$62:$M$62</c:f>
              <c:strCache>
                <c:ptCount val="11"/>
                <c:pt idx="0">
                  <c:v>Y0</c:v>
                </c:pt>
                <c:pt idx="1">
                  <c:v>Y1 </c:v>
                </c:pt>
                <c:pt idx="2">
                  <c:v>Y2</c:v>
                </c:pt>
                <c:pt idx="3">
                  <c:v>Y3</c:v>
                </c:pt>
                <c:pt idx="4">
                  <c:v>Y4</c:v>
                </c:pt>
                <c:pt idx="5">
                  <c:v>Y5</c:v>
                </c:pt>
                <c:pt idx="6">
                  <c:v>Y6</c:v>
                </c:pt>
                <c:pt idx="7">
                  <c:v>Y7</c:v>
                </c:pt>
                <c:pt idx="8">
                  <c:v>Y8</c:v>
                </c:pt>
                <c:pt idx="9">
                  <c:v>Y9</c:v>
                </c:pt>
                <c:pt idx="10">
                  <c:v>Y10</c:v>
                </c:pt>
              </c:strCache>
            </c:strRef>
          </c:cat>
          <c:val>
            <c:numRef>
              <c:f>'Business Case'!$C$84:$M$84</c:f>
              <c:numCache>
                <c:formatCode>"$"#,##0,,"M"_);\("$"#,##0,,"M"\)</c:formatCode>
                <c:ptCount val="11"/>
                <c:pt idx="1">
                  <c:v>-7500000</c:v>
                </c:pt>
                <c:pt idx="2">
                  <c:v>-4950000</c:v>
                </c:pt>
                <c:pt idx="3">
                  <c:v>-2550000</c:v>
                </c:pt>
                <c:pt idx="4">
                  <c:v>0</c:v>
                </c:pt>
                <c:pt idx="5">
                  <c:v>0</c:v>
                </c:pt>
              </c:numCache>
            </c:numRef>
          </c:val>
          <c:extLst>
            <c:ext xmlns:c16="http://schemas.microsoft.com/office/drawing/2014/chart" uri="{C3380CC4-5D6E-409C-BE32-E72D297353CC}">
              <c16:uniqueId val="{0000002F-538C-4503-B96B-35073CB8E4B7}"/>
            </c:ext>
          </c:extLst>
        </c:ser>
        <c:ser>
          <c:idx val="6"/>
          <c:order val="6"/>
          <c:tx>
            <c:strRef>
              <c:f>'Business Case'!$B$85</c:f>
              <c:strCache>
                <c:ptCount val="1"/>
                <c:pt idx="0">
                  <c:v>ACO</c:v>
                </c:pt>
              </c:strCache>
            </c:strRef>
          </c:tx>
          <c:spPr>
            <a:solidFill>
              <a:schemeClr val="accent1">
                <a:lumMod val="60000"/>
              </a:schemeClr>
            </a:solidFill>
            <a:ln w="25400">
              <a:noFill/>
            </a:ln>
            <a:effectLst/>
          </c:spPr>
          <c:cat>
            <c:strRef>
              <c:f>'Business Case'!$C$62:$M$62</c:f>
              <c:strCache>
                <c:ptCount val="11"/>
                <c:pt idx="0">
                  <c:v>Y0</c:v>
                </c:pt>
                <c:pt idx="1">
                  <c:v>Y1 </c:v>
                </c:pt>
                <c:pt idx="2">
                  <c:v>Y2</c:v>
                </c:pt>
                <c:pt idx="3">
                  <c:v>Y3</c:v>
                </c:pt>
                <c:pt idx="4">
                  <c:v>Y4</c:v>
                </c:pt>
                <c:pt idx="5">
                  <c:v>Y5</c:v>
                </c:pt>
                <c:pt idx="6">
                  <c:v>Y6</c:v>
                </c:pt>
                <c:pt idx="7">
                  <c:v>Y7</c:v>
                </c:pt>
                <c:pt idx="8">
                  <c:v>Y8</c:v>
                </c:pt>
                <c:pt idx="9">
                  <c:v>Y9</c:v>
                </c:pt>
                <c:pt idx="10">
                  <c:v>Y10</c:v>
                </c:pt>
              </c:strCache>
            </c:strRef>
          </c:cat>
          <c:val>
            <c:numRef>
              <c:f>'Business Case'!$C$85:$M$85</c:f>
            </c:numRef>
          </c:val>
          <c:extLst>
            <c:ext xmlns:c16="http://schemas.microsoft.com/office/drawing/2014/chart" uri="{C3380CC4-5D6E-409C-BE32-E72D297353CC}">
              <c16:uniqueId val="{00000030-538C-4503-B96B-35073CB8E4B7}"/>
            </c:ext>
          </c:extLst>
        </c:ser>
        <c:dLbls>
          <c:showLegendKey val="0"/>
          <c:showVal val="0"/>
          <c:showCatName val="0"/>
          <c:showSerName val="0"/>
          <c:showPercent val="0"/>
          <c:showBubbleSize val="0"/>
        </c:dLbls>
        <c:axId val="1595883920"/>
        <c:axId val="1244584095"/>
      </c:areaChart>
      <c:lineChart>
        <c:grouping val="standard"/>
        <c:varyColors val="0"/>
        <c:ser>
          <c:idx val="3"/>
          <c:order val="3"/>
          <c:tx>
            <c:strRef>
              <c:f>'Business Case'!$B$87</c:f>
              <c:strCache>
                <c:ptCount val="1"/>
                <c:pt idx="0">
                  <c:v>Azure Case P&amp;L</c:v>
                </c:pt>
              </c:strCache>
            </c:strRef>
          </c:tx>
          <c:spPr>
            <a:ln w="28575" cap="rnd">
              <a:solidFill>
                <a:srgbClr val="0070C0"/>
              </a:solidFill>
              <a:prstDash val="dash"/>
              <a:round/>
            </a:ln>
            <a:effectLst/>
          </c:spPr>
          <c:marker>
            <c:symbol val="none"/>
          </c:marker>
          <c:dLbls>
            <c:dLbl>
              <c:idx val="8"/>
              <c:layout>
                <c:manualLayout>
                  <c:x val="-5.308511069353232E-2"/>
                  <c:y val="-0.10552902716171185"/>
                </c:manualLayout>
              </c:layout>
              <c:tx>
                <c:strRef>
                  <c:f>'Business Case'!$B$143</c:f>
                  <c:strCache>
                    <c:ptCount val="1"/>
                    <c:pt idx="0">
                      <c:v>Annual Savings: 34% / $32M</c:v>
                    </c:pt>
                  </c:strCache>
                </c:strRef>
              </c:tx>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Segoe UI Light" panose="020B0502040204020203" pitchFamily="34" charset="0"/>
                      <a:ea typeface="+mn-ea"/>
                      <a:cs typeface="Segoe UI Light" panose="020B0502040204020203"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39292838273116815"/>
                      <c:h val="0.15341262530753283"/>
                    </c:manualLayout>
                  </c15:layout>
                  <c15:dlblFieldTable>
                    <c15:dlblFTEntry>
                      <c15:txfldGUID>{56550E1A-8C57-43D8-BB80-90ECFCD7B70B}</c15:txfldGUID>
                      <c15:f>'Business Case'!$B$143</c15:f>
                      <c15:dlblFieldTableCache>
                        <c:ptCount val="1"/>
                        <c:pt idx="0">
                          <c:v>Annual Savings: 34% / $32M</c:v>
                        </c:pt>
                      </c15:dlblFieldTableCache>
                    </c15:dlblFTEntry>
                  </c15:dlblFieldTable>
                  <c15:showDataLabelsRange val="0"/>
                </c:ext>
                <c:ext xmlns:c16="http://schemas.microsoft.com/office/drawing/2014/chart" uri="{C3380CC4-5D6E-409C-BE32-E72D297353CC}">
                  <c16:uniqueId val="{00000031-538C-4503-B96B-35073CB8E4B7}"/>
                </c:ext>
              </c:extLst>
            </c:dLbl>
            <c:dLbl>
              <c:idx val="9"/>
              <c:layout>
                <c:manualLayout>
                  <c:x val="-5.0305070069060646E-2"/>
                  <c:y val="0.12718307438903256"/>
                </c:manualLayout>
              </c:layout>
              <c:tx>
                <c:rich>
                  <a:bodyPr rot="0" spcFirstLastPara="1" vertOverflow="clip" horzOverflow="clip" vert="horz" wrap="square" lIns="38100" tIns="19050" rIns="38100" bIns="19050" anchor="ctr" anchorCtr="1">
                    <a:noAutofit/>
                  </a:bodyPr>
                  <a:lstStyle/>
                  <a:p>
                    <a:pPr>
                      <a:defRPr sz="1400" b="0" i="0" u="none" strike="noStrike" kern="1200" baseline="0">
                        <a:solidFill>
                          <a:srgbClr val="327CC0"/>
                        </a:solidFill>
                        <a:latin typeface="Segoe UI Light" panose="020B0502040204020203" pitchFamily="34" charset="0"/>
                        <a:ea typeface="+mn-ea"/>
                        <a:cs typeface="Segoe UI Light" panose="020B0502040204020203" pitchFamily="34" charset="0"/>
                      </a:defRPr>
                    </a:pPr>
                    <a:r>
                      <a:rPr lang="en-US" sz="1400">
                        <a:solidFill>
                          <a:srgbClr val="327CC0"/>
                        </a:solidFill>
                      </a:rPr>
                      <a:t>Azure</a:t>
                    </a:r>
                    <a:r>
                      <a:rPr lang="en-US" sz="1400" baseline="0">
                        <a:solidFill>
                          <a:srgbClr val="327CC0"/>
                        </a:solidFill>
                      </a:rPr>
                      <a:t> Case</a:t>
                    </a:r>
                    <a:endParaRPr lang="en-US" sz="1400">
                      <a:solidFill>
                        <a:srgbClr val="327CC0"/>
                      </a:solidFill>
                    </a:endParaRPr>
                  </a:p>
                </c:rich>
              </c:tx>
              <c:spPr>
                <a:noFill/>
                <a:ln>
                  <a:solidFill>
                    <a:srgbClr val="327CC0"/>
                  </a:solidFill>
                </a:ln>
                <a:effectLst/>
              </c:spPr>
              <c:txPr>
                <a:bodyPr rot="0" spcFirstLastPara="1" vertOverflow="clip" horzOverflow="clip" vert="horz" wrap="square" lIns="38100" tIns="19050" rIns="38100" bIns="19050" anchor="ctr" anchorCtr="1">
                  <a:noAutofit/>
                </a:bodyPr>
                <a:lstStyle/>
                <a:p>
                  <a:pPr>
                    <a:defRPr sz="1400" b="0" i="0" u="none" strike="noStrike" kern="1200" baseline="0">
                      <a:solidFill>
                        <a:srgbClr val="327CC0"/>
                      </a:solidFill>
                      <a:latin typeface="Segoe UI Light" panose="020B0502040204020203" pitchFamily="34" charset="0"/>
                      <a:ea typeface="+mn-ea"/>
                      <a:cs typeface="Segoe UI Light" panose="020B0502040204020203" pitchFamily="34" charset="0"/>
                    </a:defRPr>
                  </a:pPr>
                  <a:endParaRPr lang="en-US"/>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layout>
                    <c:manualLayout>
                      <c:w val="0.17152688533233845"/>
                      <c:h val="0.12477105747348038"/>
                    </c:manualLayout>
                  </c15:layout>
                  <c15:showDataLabelsRange val="0"/>
                </c:ext>
                <c:ext xmlns:c16="http://schemas.microsoft.com/office/drawing/2014/chart" uri="{C3380CC4-5D6E-409C-BE32-E72D297353CC}">
                  <c16:uniqueId val="{00000032-538C-4503-B96B-35073CB8E4B7}"/>
                </c:ext>
              </c:extLst>
            </c:dLbl>
            <c:dLbl>
              <c:idx val="10"/>
              <c:layout>
                <c:manualLayout>
                  <c:x val="-0.24551697033171807"/>
                  <c:y val="4.2581781323789987E-2"/>
                </c:manualLayout>
              </c:layout>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327CC0"/>
                      </a:solidFill>
                      <a:latin typeface="Segoe UI Light" panose="020B0502040204020203" pitchFamily="34" charset="0"/>
                      <a:ea typeface="+mn-ea"/>
                      <a:cs typeface="Segoe UI Light" panose="020B0502040204020203"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3-538C-4503-B96B-35073CB8E4B7}"/>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1400" b="0" i="0" u="none" strike="noStrike" kern="1200" baseline="0">
                    <a:solidFill>
                      <a:schemeClr val="dk1">
                        <a:lumMod val="65000"/>
                        <a:lumOff val="35000"/>
                      </a:schemeClr>
                    </a:solidFill>
                    <a:latin typeface="Segoe UI Light" panose="020B0502040204020203" pitchFamily="34" charset="0"/>
                    <a:ea typeface="+mn-ea"/>
                    <a:cs typeface="Segoe UI Light" panose="020B0502040204020203"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numRef>
              <c:f>'[1]Output - Tables'!$D$4:$J$4</c:f>
              <c:numCache>
                <c:formatCode>General</c:formatCode>
                <c:ptCount val="7"/>
                <c:pt idx="0">
                  <c:v>0</c:v>
                </c:pt>
                <c:pt idx="1">
                  <c:v>0</c:v>
                </c:pt>
                <c:pt idx="2">
                  <c:v>0</c:v>
                </c:pt>
                <c:pt idx="3">
                  <c:v>0</c:v>
                </c:pt>
                <c:pt idx="4">
                  <c:v>0</c:v>
                </c:pt>
                <c:pt idx="5">
                  <c:v>0</c:v>
                </c:pt>
                <c:pt idx="6">
                  <c:v>0</c:v>
                </c:pt>
              </c:numCache>
            </c:numRef>
          </c:cat>
          <c:val>
            <c:numRef>
              <c:f>'Business Case'!$C$87:$M$87</c:f>
              <c:numCache>
                <c:formatCode>"$"#,##0,,"M"_);\("$"#,##0\)</c:formatCode>
                <c:ptCount val="11"/>
                <c:pt idx="0">
                  <c:v>83018458</c:v>
                </c:pt>
                <c:pt idx="1">
                  <c:v>98704801.185933873</c:v>
                </c:pt>
                <c:pt idx="2">
                  <c:v>111070439.6026697</c:v>
                </c:pt>
                <c:pt idx="3">
                  <c:v>108024403.72706634</c:v>
                </c:pt>
                <c:pt idx="4">
                  <c:v>98341590.315758735</c:v>
                </c:pt>
                <c:pt idx="5">
                  <c:v>77233175.898940176</c:v>
                </c:pt>
                <c:pt idx="6">
                  <c:v>64737061.368004367</c:v>
                </c:pt>
                <c:pt idx="7">
                  <c:v>62925815.442304365</c:v>
                </c:pt>
                <c:pt idx="8">
                  <c:v>63024189.516604364</c:v>
                </c:pt>
                <c:pt idx="9">
                  <c:v>63090736.59090437</c:v>
                </c:pt>
                <c:pt idx="10">
                  <c:v>63124501.855204366</c:v>
                </c:pt>
              </c:numCache>
            </c:numRef>
          </c:val>
          <c:smooth val="0"/>
          <c:extLst>
            <c:ext xmlns:c16="http://schemas.microsoft.com/office/drawing/2014/chart" uri="{C3380CC4-5D6E-409C-BE32-E72D297353CC}">
              <c16:uniqueId val="{00000034-538C-4503-B96B-35073CB8E4B7}"/>
            </c:ext>
          </c:extLst>
        </c:ser>
        <c:ser>
          <c:idx val="4"/>
          <c:order val="4"/>
          <c:tx>
            <c:strRef>
              <c:f>'Business Case'!$B$72</c:f>
              <c:strCache>
                <c:ptCount val="1"/>
                <c:pt idx="0">
                  <c:v>Status Quo P&amp;L</c:v>
                </c:pt>
              </c:strCache>
            </c:strRef>
          </c:tx>
          <c:spPr>
            <a:ln w="28575" cap="rnd">
              <a:solidFill>
                <a:srgbClr val="FF0000"/>
              </a:solidFill>
              <a:prstDash val="sysDash"/>
              <a:round/>
            </a:ln>
            <a:effectLst/>
          </c:spPr>
          <c:marker>
            <c:symbol val="none"/>
          </c:marker>
          <c:dLbls>
            <c:dLbl>
              <c:idx val="9"/>
              <c:layout>
                <c:manualLayout>
                  <c:x val="-0.10046661834900167"/>
                  <c:y val="-8.4563719529847717E-2"/>
                </c:manualLayout>
              </c:layout>
              <c:tx>
                <c:rich>
                  <a:bodyPr/>
                  <a:lstStyle/>
                  <a:p>
                    <a:r>
                      <a:rPr lang="en-US" sz="1400">
                        <a:solidFill>
                          <a:srgbClr val="FF0000"/>
                        </a:solidFill>
                      </a:rPr>
                      <a:t>Status Quo</a:t>
                    </a:r>
                  </a:p>
                </c:rich>
              </c:tx>
              <c:showLegendKey val="0"/>
              <c:showVal val="1"/>
              <c:showCatName val="1"/>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35-538C-4503-B96B-35073CB8E4B7}"/>
                </c:ext>
              </c:extLst>
            </c:dLbl>
            <c:dLbl>
              <c:idx val="10"/>
              <c:layout>
                <c:manualLayout>
                  <c:x val="-0.27290279815058172"/>
                  <c:y val="-7.2355478065524739E-2"/>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FF0000"/>
                      </a:solidFill>
                      <a:latin typeface="Segoe UI Light" panose="020B0502040204020203" pitchFamily="34" charset="0"/>
                      <a:ea typeface="+mn-ea"/>
                      <a:cs typeface="Segoe UI Light" panose="020B0502040204020203"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6-538C-4503-B96B-35073CB8E4B7}"/>
                </c:ext>
              </c:extLst>
            </c:dLbl>
            <c:spPr>
              <a:noFill/>
              <a:ln>
                <a:solidFill>
                  <a:srgbClr val="FF0000"/>
                </a:solidFill>
              </a:ln>
              <a:effectLst/>
            </c:spPr>
            <c:txPr>
              <a:bodyPr rot="0" spcFirstLastPara="1" vertOverflow="clip" horzOverflow="clip" vert="horz" wrap="square" lIns="38100" tIns="19050" rIns="38100" bIns="19050" anchor="ctr" anchorCtr="1">
                <a:spAutoFit/>
              </a:bodyPr>
              <a:lstStyle/>
              <a:p>
                <a:pPr>
                  <a:defRPr sz="1400" b="1" i="0" u="none" strike="noStrike" kern="1200" baseline="0">
                    <a:solidFill>
                      <a:srgbClr val="FF0000"/>
                    </a:solidFill>
                    <a:latin typeface="Segoe UI Light" panose="020B0502040204020203" pitchFamily="34" charset="0"/>
                    <a:ea typeface="+mn-ea"/>
                    <a:cs typeface="Segoe UI Light" panose="020B0502040204020203"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numRef>
              <c:f>'[1]Output - Tables'!$D$4:$J$4</c:f>
              <c:numCache>
                <c:formatCode>General</c:formatCode>
                <c:ptCount val="7"/>
                <c:pt idx="0">
                  <c:v>0</c:v>
                </c:pt>
                <c:pt idx="1">
                  <c:v>0</c:v>
                </c:pt>
                <c:pt idx="2">
                  <c:v>0</c:v>
                </c:pt>
                <c:pt idx="3">
                  <c:v>0</c:v>
                </c:pt>
                <c:pt idx="4">
                  <c:v>0</c:v>
                </c:pt>
                <c:pt idx="5">
                  <c:v>0</c:v>
                </c:pt>
                <c:pt idx="6">
                  <c:v>0</c:v>
                </c:pt>
              </c:numCache>
            </c:numRef>
          </c:cat>
          <c:val>
            <c:numRef>
              <c:f>'Business Case'!$C$72:$M$72</c:f>
              <c:numCache>
                <c:formatCode>"$"#,##0,,"M"_);\("$"#,##0\)</c:formatCode>
                <c:ptCount val="11"/>
                <c:pt idx="0">
                  <c:v>83018458</c:v>
                </c:pt>
                <c:pt idx="1">
                  <c:v>84039011.739999995</c:v>
                </c:pt>
                <c:pt idx="2">
                  <c:v>85450182.092199996</c:v>
                </c:pt>
                <c:pt idx="3">
                  <c:v>87263687.554966003</c:v>
                </c:pt>
                <c:pt idx="4">
                  <c:v>89491598.181614965</c:v>
                </c:pt>
                <c:pt idx="5">
                  <c:v>91402887.073214963</c:v>
                </c:pt>
                <c:pt idx="6">
                  <c:v>92954175.964814976</c:v>
                </c:pt>
                <c:pt idx="7">
                  <c:v>94134664.856414974</c:v>
                </c:pt>
                <c:pt idx="8">
                  <c:v>94800135.599414974</c:v>
                </c:pt>
                <c:pt idx="9">
                  <c:v>95137788.242414966</c:v>
                </c:pt>
                <c:pt idx="10">
                  <c:v>95137788.242414966</c:v>
                </c:pt>
              </c:numCache>
            </c:numRef>
          </c:val>
          <c:smooth val="0"/>
          <c:extLst>
            <c:ext xmlns:c16="http://schemas.microsoft.com/office/drawing/2014/chart" uri="{C3380CC4-5D6E-409C-BE32-E72D297353CC}">
              <c16:uniqueId val="{00000037-538C-4503-B96B-35073CB8E4B7}"/>
            </c:ext>
          </c:extLst>
        </c:ser>
        <c:dLbls>
          <c:showLegendKey val="0"/>
          <c:showVal val="0"/>
          <c:showCatName val="0"/>
          <c:showSerName val="0"/>
          <c:showPercent val="0"/>
          <c:showBubbleSize val="0"/>
        </c:dLbls>
        <c:marker val="1"/>
        <c:smooth val="0"/>
        <c:axId val="1595883920"/>
        <c:axId val="1244584095"/>
      </c:lineChart>
      <c:catAx>
        <c:axId val="159588392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Segoe UI Light" panose="020B0502040204020203" pitchFamily="34" charset="0"/>
                <a:ea typeface="+mn-ea"/>
                <a:cs typeface="Segoe UI Light" panose="020B0502040204020203" pitchFamily="34" charset="0"/>
              </a:defRPr>
            </a:pPr>
            <a:endParaRPr lang="en-US"/>
          </a:p>
        </c:txPr>
        <c:crossAx val="1244584095"/>
        <c:crosses val="autoZero"/>
        <c:auto val="1"/>
        <c:lblAlgn val="ctr"/>
        <c:lblOffset val="100"/>
        <c:noMultiLvlLbl val="0"/>
      </c:catAx>
      <c:valAx>
        <c:axId val="1244584095"/>
        <c:scaling>
          <c:orientation val="minMax"/>
        </c:scaling>
        <c:delete val="1"/>
        <c:axPos val="l"/>
        <c:numFmt formatCode="&quot;$&quot;#,##0,,&quot;M&quot;_);\(&quot;$&quot;#,##0\)" sourceLinked="1"/>
        <c:majorTickMark val="none"/>
        <c:minorTickMark val="none"/>
        <c:tickLblPos val="nextTo"/>
        <c:crossAx val="1595883920"/>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latin typeface="Segoe UI Light" panose="020B0502040204020203" pitchFamily="34" charset="0"/>
          <a:cs typeface="Segoe UI Light" panose="020B0502040204020203" pitchFamily="34" charset="0"/>
        </a:defRPr>
      </a:pPr>
      <a:endParaRPr lang="en-US"/>
    </a:p>
  </c:txPr>
  <c:externalData r:id="rId3">
    <c:autoUpdate val="0"/>
  </c:externalData>
  <c:userShapes r:id="rId4"/>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9873824271621922E-3"/>
          <c:y val="1.3331207648845966E-2"/>
          <c:w val="0.99433396884670988"/>
          <c:h val="0.88770434436439771"/>
        </c:manualLayout>
      </c:layout>
      <c:areaChart>
        <c:grouping val="stacked"/>
        <c:varyColors val="0"/>
        <c:ser>
          <c:idx val="1"/>
          <c:order val="1"/>
          <c:tx>
            <c:strRef>
              <c:f>'Business Case'!$B$31</c:f>
              <c:strCache>
                <c:ptCount val="1"/>
                <c:pt idx="0">
                  <c:v>Capex</c:v>
                </c:pt>
              </c:strCache>
            </c:strRef>
          </c:tx>
          <c:spPr>
            <a:solidFill>
              <a:schemeClr val="accent2"/>
            </a:solidFill>
            <a:ln w="25400">
              <a:noFill/>
            </a:ln>
            <a:effectLst/>
          </c:spPr>
          <c:dLbls>
            <c:dLbl>
              <c:idx val="0"/>
              <c:delete val="1"/>
              <c:extLst>
                <c:ext xmlns:c15="http://schemas.microsoft.com/office/drawing/2012/chart" uri="{CE6537A1-D6FC-4f65-9D91-7224C49458BB}"/>
                <c:ext xmlns:c16="http://schemas.microsoft.com/office/drawing/2014/chart" uri="{C3380CC4-5D6E-409C-BE32-E72D297353CC}">
                  <c16:uniqueId val="{00000000-E161-45DF-A66A-94540F3FC829}"/>
                </c:ext>
              </c:extLst>
            </c:dLbl>
            <c:dLbl>
              <c:idx val="1"/>
              <c:layout>
                <c:manualLayout>
                  <c:x val="-2.2735657067522248E-2"/>
                  <c:y val="-1.8024426648027988E-3"/>
                </c:manualLayout>
              </c:layout>
              <c:tx>
                <c:rich>
                  <a:bodyPr/>
                  <a:lstStyle/>
                  <a:p>
                    <a:r>
                      <a:rPr lang="en-US" sz="1400" b="1">
                        <a:solidFill>
                          <a:schemeClr val="tx1"/>
                        </a:solidFill>
                        <a:latin typeface="+mj-lt"/>
                        <a:cs typeface="Segoe UI" panose="020B0502040204020203" pitchFamily="34" charset="0"/>
                      </a:rPr>
                      <a:t>Capex</a:t>
                    </a:r>
                    <a:endParaRPr lang="en-US" sz="1200" b="1">
                      <a:solidFill>
                        <a:schemeClr val="tx1"/>
                      </a:solidFill>
                      <a:latin typeface="+mj-lt"/>
                      <a:cs typeface="Segoe UI" panose="020B0502040204020203" pitchFamily="34" charset="0"/>
                    </a:endParaRP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E161-45DF-A66A-94540F3FC829}"/>
                </c:ext>
              </c:extLst>
            </c:dLbl>
            <c:dLbl>
              <c:idx val="2"/>
              <c:delete val="1"/>
              <c:extLst>
                <c:ext xmlns:c15="http://schemas.microsoft.com/office/drawing/2012/chart" uri="{CE6537A1-D6FC-4f65-9D91-7224C49458BB}"/>
                <c:ext xmlns:c16="http://schemas.microsoft.com/office/drawing/2014/chart" uri="{C3380CC4-5D6E-409C-BE32-E72D297353CC}">
                  <c16:uniqueId val="{00000002-E161-45DF-A66A-94540F3FC829}"/>
                </c:ext>
              </c:extLst>
            </c:dLbl>
            <c:dLbl>
              <c:idx val="3"/>
              <c:delete val="1"/>
              <c:extLst>
                <c:ext xmlns:c15="http://schemas.microsoft.com/office/drawing/2012/chart" uri="{CE6537A1-D6FC-4f65-9D91-7224C49458BB}"/>
                <c:ext xmlns:c16="http://schemas.microsoft.com/office/drawing/2014/chart" uri="{C3380CC4-5D6E-409C-BE32-E72D297353CC}">
                  <c16:uniqueId val="{00000003-E161-45DF-A66A-94540F3FC829}"/>
                </c:ext>
              </c:extLst>
            </c:dLbl>
            <c:dLbl>
              <c:idx val="4"/>
              <c:delete val="1"/>
              <c:extLst>
                <c:ext xmlns:c15="http://schemas.microsoft.com/office/drawing/2012/chart" uri="{CE6537A1-D6FC-4f65-9D91-7224C49458BB}"/>
                <c:ext xmlns:c16="http://schemas.microsoft.com/office/drawing/2014/chart" uri="{C3380CC4-5D6E-409C-BE32-E72D297353CC}">
                  <c16:uniqueId val="{00000004-E161-45DF-A66A-94540F3FC829}"/>
                </c:ext>
              </c:extLst>
            </c:dLbl>
            <c:dLbl>
              <c:idx val="5"/>
              <c:delete val="1"/>
              <c:extLst>
                <c:ext xmlns:c15="http://schemas.microsoft.com/office/drawing/2012/chart" uri="{CE6537A1-D6FC-4f65-9D91-7224C49458BB}"/>
                <c:ext xmlns:c16="http://schemas.microsoft.com/office/drawing/2014/chart" uri="{C3380CC4-5D6E-409C-BE32-E72D297353CC}">
                  <c16:uniqueId val="{00000005-E161-45DF-A66A-94540F3FC829}"/>
                </c:ext>
              </c:extLst>
            </c:dLbl>
            <c:dLbl>
              <c:idx val="6"/>
              <c:delete val="1"/>
              <c:extLst>
                <c:ext xmlns:c15="http://schemas.microsoft.com/office/drawing/2012/chart" uri="{CE6537A1-D6FC-4f65-9D91-7224C49458BB}"/>
                <c:ext xmlns:c16="http://schemas.microsoft.com/office/drawing/2014/chart" uri="{C3380CC4-5D6E-409C-BE32-E72D297353CC}">
                  <c16:uniqueId val="{00000006-E161-45DF-A66A-94540F3FC829}"/>
                </c:ext>
              </c:extLst>
            </c:dLbl>
            <c:dLbl>
              <c:idx val="7"/>
              <c:delete val="1"/>
              <c:extLst>
                <c:ext xmlns:c15="http://schemas.microsoft.com/office/drawing/2012/chart" uri="{CE6537A1-D6FC-4f65-9D91-7224C49458BB}"/>
                <c:ext xmlns:c16="http://schemas.microsoft.com/office/drawing/2014/chart" uri="{C3380CC4-5D6E-409C-BE32-E72D297353CC}">
                  <c16:uniqueId val="{00000007-E161-45DF-A66A-94540F3FC829}"/>
                </c:ext>
              </c:extLst>
            </c:dLbl>
            <c:dLbl>
              <c:idx val="8"/>
              <c:delete val="1"/>
              <c:extLst>
                <c:ext xmlns:c15="http://schemas.microsoft.com/office/drawing/2012/chart" uri="{CE6537A1-D6FC-4f65-9D91-7224C49458BB}"/>
                <c:ext xmlns:c16="http://schemas.microsoft.com/office/drawing/2014/chart" uri="{C3380CC4-5D6E-409C-BE32-E72D297353CC}">
                  <c16:uniqueId val="{00000008-E161-45DF-A66A-94540F3FC829}"/>
                </c:ext>
              </c:extLst>
            </c:dLbl>
            <c:dLbl>
              <c:idx val="9"/>
              <c:delete val="1"/>
              <c:extLst>
                <c:ext xmlns:c15="http://schemas.microsoft.com/office/drawing/2012/chart" uri="{CE6537A1-D6FC-4f65-9D91-7224C49458BB}"/>
                <c:ext xmlns:c16="http://schemas.microsoft.com/office/drawing/2014/chart" uri="{C3380CC4-5D6E-409C-BE32-E72D297353CC}">
                  <c16:uniqueId val="{00000009-E161-45DF-A66A-94540F3FC829}"/>
                </c:ext>
              </c:extLst>
            </c:dLbl>
            <c:dLbl>
              <c:idx val="10"/>
              <c:delete val="1"/>
              <c:extLst>
                <c:ext xmlns:c15="http://schemas.microsoft.com/office/drawing/2012/chart" uri="{CE6537A1-D6FC-4f65-9D91-7224C49458BB}"/>
                <c:ext xmlns:c16="http://schemas.microsoft.com/office/drawing/2014/chart" uri="{C3380CC4-5D6E-409C-BE32-E72D297353CC}">
                  <c16:uniqueId val="{0000000A-E161-45DF-A66A-94540F3FC829}"/>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j-lt"/>
                    <a:ea typeface="+mn-ea"/>
                    <a:cs typeface="Segoe UI" panose="020B0502040204020203"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'Business Case'!$C$62:$M$62</c:f>
              <c:strCache>
                <c:ptCount val="11"/>
                <c:pt idx="0">
                  <c:v>Y0</c:v>
                </c:pt>
                <c:pt idx="1">
                  <c:v>Y1 </c:v>
                </c:pt>
                <c:pt idx="2">
                  <c:v>Y2</c:v>
                </c:pt>
                <c:pt idx="3">
                  <c:v>Y3</c:v>
                </c:pt>
                <c:pt idx="4">
                  <c:v>Y4</c:v>
                </c:pt>
                <c:pt idx="5">
                  <c:v>Y5</c:v>
                </c:pt>
                <c:pt idx="6">
                  <c:v>Y6</c:v>
                </c:pt>
                <c:pt idx="7">
                  <c:v>Y7</c:v>
                </c:pt>
                <c:pt idx="8">
                  <c:v>Y8</c:v>
                </c:pt>
                <c:pt idx="9">
                  <c:v>Y9</c:v>
                </c:pt>
                <c:pt idx="10">
                  <c:v>Y10</c:v>
                </c:pt>
              </c:strCache>
            </c:strRef>
          </c:cat>
          <c:val>
            <c:numRef>
              <c:f>'Business Case'!$C$31:$M$31</c:f>
              <c:numCache>
                <c:formatCode>"$"#,##0,,"M"_);\("$"#,##0\)</c:formatCode>
                <c:ptCount val="11"/>
                <c:pt idx="0">
                  <c:v>51000000</c:v>
                </c:pt>
                <c:pt idx="1">
                  <c:v>36150000</c:v>
                </c:pt>
                <c:pt idx="2">
                  <c:v>14952600</c:v>
                </c:pt>
                <c:pt idx="3">
                  <c:v>5404499.9999999991</c:v>
                </c:pt>
                <c:pt idx="4">
                  <c:v>5563634.9999999991</c:v>
                </c:pt>
                <c:pt idx="5">
                  <c:v>5727544.0499999989</c:v>
                </c:pt>
                <c:pt idx="6">
                  <c:v>5896370.3714999994</c:v>
                </c:pt>
                <c:pt idx="7">
                  <c:v>5896370.3714999994</c:v>
                </c:pt>
                <c:pt idx="8">
                  <c:v>5896370.3714999994</c:v>
                </c:pt>
                <c:pt idx="9">
                  <c:v>5896370.3714999994</c:v>
                </c:pt>
                <c:pt idx="10">
                  <c:v>5896370.3714999994</c:v>
                </c:pt>
              </c:numCache>
            </c:numRef>
          </c:val>
          <c:extLst>
            <c:ext xmlns:c16="http://schemas.microsoft.com/office/drawing/2014/chart" uri="{C3380CC4-5D6E-409C-BE32-E72D297353CC}">
              <c16:uniqueId val="{0000000B-E161-45DF-A66A-94540F3FC829}"/>
            </c:ext>
          </c:extLst>
        </c:ser>
        <c:ser>
          <c:idx val="2"/>
          <c:order val="2"/>
          <c:tx>
            <c:strRef>
              <c:f>'Business Case'!$B$39</c:f>
              <c:strCache>
                <c:ptCount val="1"/>
                <c:pt idx="0">
                  <c:v>Total Opex</c:v>
                </c:pt>
              </c:strCache>
            </c:strRef>
          </c:tx>
          <c:spPr>
            <a:solidFill>
              <a:schemeClr val="accent1"/>
            </a:solidFill>
            <a:ln w="25400">
              <a:noFill/>
            </a:ln>
            <a:effectLst/>
          </c:spPr>
          <c:dLbls>
            <c:dLbl>
              <c:idx val="0"/>
              <c:delete val="1"/>
              <c:extLst>
                <c:ext xmlns:c15="http://schemas.microsoft.com/office/drawing/2012/chart" uri="{CE6537A1-D6FC-4f65-9D91-7224C49458BB}"/>
                <c:ext xmlns:c16="http://schemas.microsoft.com/office/drawing/2014/chart" uri="{C3380CC4-5D6E-409C-BE32-E72D297353CC}">
                  <c16:uniqueId val="{0000000C-E161-45DF-A66A-94540F3FC829}"/>
                </c:ext>
              </c:extLst>
            </c:dLbl>
            <c:dLbl>
              <c:idx val="1"/>
              <c:delete val="1"/>
              <c:extLst>
                <c:ext xmlns:c15="http://schemas.microsoft.com/office/drawing/2012/chart" uri="{CE6537A1-D6FC-4f65-9D91-7224C49458BB}"/>
                <c:ext xmlns:c16="http://schemas.microsoft.com/office/drawing/2014/chart" uri="{C3380CC4-5D6E-409C-BE32-E72D297353CC}">
                  <c16:uniqueId val="{0000000D-E161-45DF-A66A-94540F3FC829}"/>
                </c:ext>
              </c:extLst>
            </c:dLbl>
            <c:dLbl>
              <c:idx val="2"/>
              <c:layout>
                <c:manualLayout>
                  <c:x val="-0.12114921800864289"/>
                  <c:y val="-0.22401086412143159"/>
                </c:manualLayout>
              </c:layout>
              <c:tx>
                <c:rich>
                  <a:bodyPr rot="0" spcFirstLastPara="1" vertOverflow="ellipsis" vert="horz" wrap="square" lIns="38100" tIns="19050" rIns="38100" bIns="19050" anchor="ctr" anchorCtr="0">
                    <a:noAutofit/>
                  </a:bodyPr>
                  <a:lstStyle/>
                  <a:p>
                    <a:pPr algn="ctr" rtl="0">
                      <a:defRPr sz="1200" b="0" i="0" u="none" strike="noStrike" kern="1200" baseline="0">
                        <a:solidFill>
                          <a:schemeClr val="bg1"/>
                        </a:solidFill>
                        <a:latin typeface="+mj-lt"/>
                        <a:ea typeface="+mn-ea"/>
                        <a:cs typeface="Segoe UI" panose="020B0502040204020203" pitchFamily="34" charset="0"/>
                      </a:defRPr>
                    </a:pPr>
                    <a:r>
                      <a:rPr lang="en-US" sz="1400" b="1" i="0" u="none" strike="noStrike" kern="1200" baseline="0">
                        <a:solidFill>
                          <a:schemeClr val="bg1"/>
                        </a:solidFill>
                        <a:latin typeface="+mj-lt"/>
                        <a:ea typeface="+mn-ea"/>
                        <a:cs typeface="Segoe UI" panose="020B0502040204020203" pitchFamily="34" charset="0"/>
                      </a:rPr>
                      <a:t>On-prem OPEX</a:t>
                    </a:r>
                  </a:p>
                </c:rich>
              </c:tx>
              <c:spPr>
                <a:noFill/>
                <a:ln>
                  <a:noFill/>
                </a:ln>
                <a:effectLst/>
              </c:spPr>
              <c:txPr>
                <a:bodyPr rot="0" spcFirstLastPara="1" vertOverflow="ellipsis" vert="horz" wrap="square" lIns="38100" tIns="19050" rIns="38100" bIns="19050" anchor="ctr" anchorCtr="0">
                  <a:noAutofit/>
                </a:bodyPr>
                <a:lstStyle/>
                <a:p>
                  <a:pPr algn="ctr" rtl="0">
                    <a:defRPr sz="1200" b="0" i="0" u="none" strike="noStrike" kern="1200" baseline="0">
                      <a:solidFill>
                        <a:schemeClr val="bg1"/>
                      </a:solidFill>
                      <a:latin typeface="+mj-lt"/>
                      <a:ea typeface="+mn-ea"/>
                      <a:cs typeface="Segoe UI" panose="020B0502040204020203"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21689409325897113"/>
                      <c:h val="0.2232966170201785"/>
                    </c:manualLayout>
                  </c15:layout>
                  <c15:showDataLabelsRange val="0"/>
                </c:ext>
                <c:ext xmlns:c16="http://schemas.microsoft.com/office/drawing/2014/chart" uri="{C3380CC4-5D6E-409C-BE32-E72D297353CC}">
                  <c16:uniqueId val="{0000000E-E161-45DF-A66A-94540F3FC829}"/>
                </c:ext>
              </c:extLst>
            </c:dLbl>
            <c:dLbl>
              <c:idx val="3"/>
              <c:delete val="1"/>
              <c:extLst>
                <c:ext xmlns:c15="http://schemas.microsoft.com/office/drawing/2012/chart" uri="{CE6537A1-D6FC-4f65-9D91-7224C49458BB}"/>
                <c:ext xmlns:c16="http://schemas.microsoft.com/office/drawing/2014/chart" uri="{C3380CC4-5D6E-409C-BE32-E72D297353CC}">
                  <c16:uniqueId val="{0000000F-E161-45DF-A66A-94540F3FC829}"/>
                </c:ext>
              </c:extLst>
            </c:dLbl>
            <c:dLbl>
              <c:idx val="4"/>
              <c:delete val="1"/>
              <c:extLst>
                <c:ext xmlns:c15="http://schemas.microsoft.com/office/drawing/2012/chart" uri="{CE6537A1-D6FC-4f65-9D91-7224C49458BB}"/>
                <c:ext xmlns:c16="http://schemas.microsoft.com/office/drawing/2014/chart" uri="{C3380CC4-5D6E-409C-BE32-E72D297353CC}">
                  <c16:uniqueId val="{00000010-E161-45DF-A66A-94540F3FC829}"/>
                </c:ext>
              </c:extLst>
            </c:dLbl>
            <c:dLbl>
              <c:idx val="5"/>
              <c:delete val="1"/>
              <c:extLst>
                <c:ext xmlns:c15="http://schemas.microsoft.com/office/drawing/2012/chart" uri="{CE6537A1-D6FC-4f65-9D91-7224C49458BB}"/>
                <c:ext xmlns:c16="http://schemas.microsoft.com/office/drawing/2014/chart" uri="{C3380CC4-5D6E-409C-BE32-E72D297353CC}">
                  <c16:uniqueId val="{00000011-E161-45DF-A66A-94540F3FC829}"/>
                </c:ext>
              </c:extLst>
            </c:dLbl>
            <c:dLbl>
              <c:idx val="6"/>
              <c:delete val="1"/>
              <c:extLst>
                <c:ext xmlns:c15="http://schemas.microsoft.com/office/drawing/2012/chart" uri="{CE6537A1-D6FC-4f65-9D91-7224C49458BB}"/>
                <c:ext xmlns:c16="http://schemas.microsoft.com/office/drawing/2014/chart" uri="{C3380CC4-5D6E-409C-BE32-E72D297353CC}">
                  <c16:uniqueId val="{00000012-E161-45DF-A66A-94540F3FC829}"/>
                </c:ext>
              </c:extLst>
            </c:dLbl>
            <c:dLbl>
              <c:idx val="7"/>
              <c:delete val="1"/>
              <c:extLst>
                <c:ext xmlns:c15="http://schemas.microsoft.com/office/drawing/2012/chart" uri="{CE6537A1-D6FC-4f65-9D91-7224C49458BB}"/>
                <c:ext xmlns:c16="http://schemas.microsoft.com/office/drawing/2014/chart" uri="{C3380CC4-5D6E-409C-BE32-E72D297353CC}">
                  <c16:uniqueId val="{00000013-E161-45DF-A66A-94540F3FC829}"/>
                </c:ext>
              </c:extLst>
            </c:dLbl>
            <c:dLbl>
              <c:idx val="8"/>
              <c:delete val="1"/>
              <c:extLst>
                <c:ext xmlns:c15="http://schemas.microsoft.com/office/drawing/2012/chart" uri="{CE6537A1-D6FC-4f65-9D91-7224C49458BB}"/>
                <c:ext xmlns:c16="http://schemas.microsoft.com/office/drawing/2014/chart" uri="{C3380CC4-5D6E-409C-BE32-E72D297353CC}">
                  <c16:uniqueId val="{00000014-E161-45DF-A66A-94540F3FC829}"/>
                </c:ext>
              </c:extLst>
            </c:dLbl>
            <c:dLbl>
              <c:idx val="9"/>
              <c:delete val="1"/>
              <c:extLst>
                <c:ext xmlns:c15="http://schemas.microsoft.com/office/drawing/2012/chart" uri="{CE6537A1-D6FC-4f65-9D91-7224C49458BB}"/>
                <c:ext xmlns:c16="http://schemas.microsoft.com/office/drawing/2014/chart" uri="{C3380CC4-5D6E-409C-BE32-E72D297353CC}">
                  <c16:uniqueId val="{00000015-E161-45DF-A66A-94540F3FC829}"/>
                </c:ext>
              </c:extLst>
            </c:dLbl>
            <c:dLbl>
              <c:idx val="10"/>
              <c:delete val="1"/>
              <c:extLst>
                <c:ext xmlns:c15="http://schemas.microsoft.com/office/drawing/2012/chart" uri="{CE6537A1-D6FC-4f65-9D91-7224C49458BB}"/>
                <c:ext xmlns:c16="http://schemas.microsoft.com/office/drawing/2014/chart" uri="{C3380CC4-5D6E-409C-BE32-E72D297353CC}">
                  <c16:uniqueId val="{00000016-E161-45DF-A66A-94540F3FC829}"/>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Segoe UI" panose="020B0502040204020203" pitchFamily="34" charset="0"/>
                    <a:ea typeface="+mn-ea"/>
                    <a:cs typeface="Segoe UI" panose="020B0502040204020203"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'Business Case'!$C$62:$M$62</c:f>
              <c:strCache>
                <c:ptCount val="11"/>
                <c:pt idx="0">
                  <c:v>Y0</c:v>
                </c:pt>
                <c:pt idx="1">
                  <c:v>Y1 </c:v>
                </c:pt>
                <c:pt idx="2">
                  <c:v>Y2</c:v>
                </c:pt>
                <c:pt idx="3">
                  <c:v>Y3</c:v>
                </c:pt>
                <c:pt idx="4">
                  <c:v>Y4</c:v>
                </c:pt>
                <c:pt idx="5">
                  <c:v>Y5</c:v>
                </c:pt>
                <c:pt idx="6">
                  <c:v>Y6</c:v>
                </c:pt>
                <c:pt idx="7">
                  <c:v>Y7</c:v>
                </c:pt>
                <c:pt idx="8">
                  <c:v>Y8</c:v>
                </c:pt>
                <c:pt idx="9">
                  <c:v>Y9</c:v>
                </c:pt>
                <c:pt idx="10">
                  <c:v>Y10</c:v>
                </c:pt>
              </c:strCache>
            </c:strRef>
          </c:cat>
          <c:val>
            <c:numRef>
              <c:f>'Business Case'!$C$39:$M$39</c:f>
              <c:numCache>
                <c:formatCode>"$"#,##0,,"M"_);\("$"#,##0\)</c:formatCode>
                <c:ptCount val="11"/>
                <c:pt idx="0">
                  <c:v>32018458</c:v>
                </c:pt>
                <c:pt idx="1">
                  <c:v>31818457.800000001</c:v>
                </c:pt>
                <c:pt idx="2">
                  <c:v>25458458</c:v>
                </c:pt>
                <c:pt idx="3">
                  <c:v>16118458</c:v>
                </c:pt>
                <c:pt idx="4">
                  <c:v>8393458.0000000019</c:v>
                </c:pt>
                <c:pt idx="5">
                  <c:v>3848458</c:v>
                </c:pt>
                <c:pt idx="6">
                  <c:v>3848458</c:v>
                </c:pt>
                <c:pt idx="7">
                  <c:v>3848458</c:v>
                </c:pt>
                <c:pt idx="8">
                  <c:v>3848458</c:v>
                </c:pt>
                <c:pt idx="9">
                  <c:v>3848458</c:v>
                </c:pt>
                <c:pt idx="10">
                  <c:v>3848458</c:v>
                </c:pt>
              </c:numCache>
            </c:numRef>
          </c:val>
          <c:extLst>
            <c:ext xmlns:c16="http://schemas.microsoft.com/office/drawing/2014/chart" uri="{C3380CC4-5D6E-409C-BE32-E72D297353CC}">
              <c16:uniqueId val="{00000017-E161-45DF-A66A-94540F3FC829}"/>
            </c:ext>
          </c:extLst>
        </c:ser>
        <c:ser>
          <c:idx val="6"/>
          <c:order val="3"/>
          <c:tx>
            <c:strRef>
              <c:f>'Business Case'!$B$40</c:f>
              <c:strCache>
                <c:ptCount val="1"/>
                <c:pt idx="0">
                  <c:v>Azure Costs</c:v>
                </c:pt>
              </c:strCache>
            </c:strRef>
          </c:tx>
          <c:spPr>
            <a:solidFill>
              <a:schemeClr val="accent2">
                <a:lumMod val="50000"/>
              </a:schemeClr>
            </a:solidFill>
            <a:ln>
              <a:noFill/>
            </a:ln>
            <a:effectLst/>
          </c:spPr>
          <c:dLbls>
            <c:dLbl>
              <c:idx val="0"/>
              <c:delete val="1"/>
              <c:extLst>
                <c:ext xmlns:c15="http://schemas.microsoft.com/office/drawing/2012/chart" uri="{CE6537A1-D6FC-4f65-9D91-7224C49458BB}"/>
                <c:ext xmlns:c16="http://schemas.microsoft.com/office/drawing/2014/chart" uri="{C3380CC4-5D6E-409C-BE32-E72D297353CC}">
                  <c16:uniqueId val="{00000018-E161-45DF-A66A-94540F3FC829}"/>
                </c:ext>
              </c:extLst>
            </c:dLbl>
            <c:dLbl>
              <c:idx val="1"/>
              <c:delete val="1"/>
              <c:extLst>
                <c:ext xmlns:c15="http://schemas.microsoft.com/office/drawing/2012/chart" uri="{CE6537A1-D6FC-4f65-9D91-7224C49458BB}"/>
                <c:ext xmlns:c16="http://schemas.microsoft.com/office/drawing/2014/chart" uri="{C3380CC4-5D6E-409C-BE32-E72D297353CC}">
                  <c16:uniqueId val="{00000019-E161-45DF-A66A-94540F3FC829}"/>
                </c:ext>
              </c:extLst>
            </c:dLbl>
            <c:dLbl>
              <c:idx val="2"/>
              <c:delete val="1"/>
              <c:extLst>
                <c:ext xmlns:c15="http://schemas.microsoft.com/office/drawing/2012/chart" uri="{CE6537A1-D6FC-4f65-9D91-7224C49458BB}"/>
                <c:ext xmlns:c16="http://schemas.microsoft.com/office/drawing/2014/chart" uri="{C3380CC4-5D6E-409C-BE32-E72D297353CC}">
                  <c16:uniqueId val="{0000001A-E161-45DF-A66A-94540F3FC829}"/>
                </c:ext>
              </c:extLst>
            </c:dLbl>
            <c:dLbl>
              <c:idx val="3"/>
              <c:delete val="1"/>
              <c:extLst>
                <c:ext xmlns:c15="http://schemas.microsoft.com/office/drawing/2012/chart" uri="{CE6537A1-D6FC-4f65-9D91-7224C49458BB}"/>
                <c:ext xmlns:c16="http://schemas.microsoft.com/office/drawing/2014/chart" uri="{C3380CC4-5D6E-409C-BE32-E72D297353CC}">
                  <c16:uniqueId val="{0000001B-E161-45DF-A66A-94540F3FC829}"/>
                </c:ext>
              </c:extLst>
            </c:dLbl>
            <c:dLbl>
              <c:idx val="4"/>
              <c:delete val="1"/>
              <c:extLst>
                <c:ext xmlns:c15="http://schemas.microsoft.com/office/drawing/2012/chart" uri="{CE6537A1-D6FC-4f65-9D91-7224C49458BB}"/>
                <c:ext xmlns:c16="http://schemas.microsoft.com/office/drawing/2014/chart" uri="{C3380CC4-5D6E-409C-BE32-E72D297353CC}">
                  <c16:uniqueId val="{0000001C-E161-45DF-A66A-94540F3FC829}"/>
                </c:ext>
              </c:extLst>
            </c:dLbl>
            <c:dLbl>
              <c:idx val="5"/>
              <c:delete val="1"/>
              <c:extLst>
                <c:ext xmlns:c15="http://schemas.microsoft.com/office/drawing/2012/chart" uri="{CE6537A1-D6FC-4f65-9D91-7224C49458BB}"/>
                <c:ext xmlns:c16="http://schemas.microsoft.com/office/drawing/2014/chart" uri="{C3380CC4-5D6E-409C-BE32-E72D297353CC}">
                  <c16:uniqueId val="{0000001D-E161-45DF-A66A-94540F3FC829}"/>
                </c:ext>
              </c:extLst>
            </c:dLbl>
            <c:dLbl>
              <c:idx val="6"/>
              <c:layout>
                <c:manualLayout>
                  <c:x val="6.5528872092594156E-2"/>
                  <c:y val="6.6749591911315466E-3"/>
                </c:manualLayout>
              </c:layout>
              <c:tx>
                <c:rich>
                  <a:bodyPr rot="0" spcFirstLastPara="1" vertOverflow="ellipsis" vert="horz" wrap="square" lIns="38100" tIns="19050" rIns="38100" bIns="19050" anchor="ctr" anchorCtr="0">
                    <a:noAutofit/>
                  </a:bodyPr>
                  <a:lstStyle/>
                  <a:p>
                    <a:pPr algn="ctr" rtl="0">
                      <a:defRPr sz="1200" b="0" i="0" u="none" strike="noStrike" kern="1200" baseline="0">
                        <a:solidFill>
                          <a:srgbClr val="FFFFFF"/>
                        </a:solidFill>
                        <a:latin typeface="+mj-lt"/>
                        <a:ea typeface="+mn-ea"/>
                        <a:cs typeface="Segoe UI" panose="020B0502040204020203" pitchFamily="34" charset="0"/>
                      </a:defRPr>
                    </a:pPr>
                    <a:r>
                      <a:rPr lang="en-US" sz="1400" b="1" i="0" u="none" strike="noStrike" kern="1200" baseline="0">
                        <a:solidFill>
                          <a:schemeClr val="tx1"/>
                        </a:solidFill>
                        <a:latin typeface="+mj-lt"/>
                        <a:ea typeface="+mn-ea"/>
                        <a:cs typeface="Segoe UI" panose="020B0502040204020203" pitchFamily="34" charset="0"/>
                      </a:rPr>
                      <a:t>Azure costs</a:t>
                    </a:r>
                  </a:p>
                </c:rich>
              </c:tx>
              <c:spPr>
                <a:noFill/>
                <a:ln>
                  <a:noFill/>
                </a:ln>
                <a:effectLst/>
              </c:spPr>
              <c:txPr>
                <a:bodyPr rot="0" spcFirstLastPara="1" vertOverflow="ellipsis" vert="horz" wrap="square" lIns="38100" tIns="19050" rIns="38100" bIns="19050" anchor="ctr" anchorCtr="0">
                  <a:noAutofit/>
                </a:bodyPr>
                <a:lstStyle/>
                <a:p>
                  <a:pPr algn="ctr" rtl="0">
                    <a:defRPr sz="1200" b="0" i="0" u="none" strike="noStrike" kern="1200" baseline="0">
                      <a:solidFill>
                        <a:srgbClr val="FFFFFF"/>
                      </a:solidFill>
                      <a:latin typeface="+mj-lt"/>
                      <a:ea typeface="+mn-ea"/>
                      <a:cs typeface="Segoe UI" panose="020B0502040204020203"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2461728409860531"/>
                      <c:h val="0.19268426388250626"/>
                    </c:manualLayout>
                  </c15:layout>
                  <c15:showDataLabelsRange val="0"/>
                </c:ext>
                <c:ext xmlns:c16="http://schemas.microsoft.com/office/drawing/2014/chart" uri="{C3380CC4-5D6E-409C-BE32-E72D297353CC}">
                  <c16:uniqueId val="{0000001E-E161-45DF-A66A-94540F3FC829}"/>
                </c:ext>
              </c:extLst>
            </c:dLbl>
            <c:dLbl>
              <c:idx val="7"/>
              <c:delete val="1"/>
              <c:extLst>
                <c:ext xmlns:c15="http://schemas.microsoft.com/office/drawing/2012/chart" uri="{CE6537A1-D6FC-4f65-9D91-7224C49458BB}"/>
                <c:ext xmlns:c16="http://schemas.microsoft.com/office/drawing/2014/chart" uri="{C3380CC4-5D6E-409C-BE32-E72D297353CC}">
                  <c16:uniqueId val="{0000001F-E161-45DF-A66A-94540F3FC829}"/>
                </c:ext>
              </c:extLst>
            </c:dLbl>
            <c:dLbl>
              <c:idx val="8"/>
              <c:delete val="1"/>
              <c:extLst>
                <c:ext xmlns:c15="http://schemas.microsoft.com/office/drawing/2012/chart" uri="{CE6537A1-D6FC-4f65-9D91-7224C49458BB}"/>
                <c:ext xmlns:c16="http://schemas.microsoft.com/office/drawing/2014/chart" uri="{C3380CC4-5D6E-409C-BE32-E72D297353CC}">
                  <c16:uniqueId val="{00000020-E161-45DF-A66A-94540F3FC829}"/>
                </c:ext>
              </c:extLst>
            </c:dLbl>
            <c:dLbl>
              <c:idx val="9"/>
              <c:delete val="1"/>
              <c:extLst>
                <c:ext xmlns:c15="http://schemas.microsoft.com/office/drawing/2012/chart" uri="{CE6537A1-D6FC-4f65-9D91-7224C49458BB}"/>
                <c:ext xmlns:c16="http://schemas.microsoft.com/office/drawing/2014/chart" uri="{C3380CC4-5D6E-409C-BE32-E72D297353CC}">
                  <c16:uniqueId val="{00000021-E161-45DF-A66A-94540F3FC829}"/>
                </c:ext>
              </c:extLst>
            </c:dLbl>
            <c:dLbl>
              <c:idx val="10"/>
              <c:delete val="1"/>
              <c:extLst>
                <c:ext xmlns:c15="http://schemas.microsoft.com/office/drawing/2012/chart" uri="{CE6537A1-D6FC-4f65-9D91-7224C49458BB}"/>
                <c:ext xmlns:c16="http://schemas.microsoft.com/office/drawing/2014/chart" uri="{C3380CC4-5D6E-409C-BE32-E72D297353CC}">
                  <c16:uniqueId val="{00000022-E161-45DF-A66A-94540F3FC829}"/>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Segoe UI Light" panose="020B0502040204020203" pitchFamily="34" charset="0"/>
                    <a:ea typeface="+mn-ea"/>
                    <a:cs typeface="Segoe UI Light" panose="020B0502040204020203"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'Business Case'!$C$40:$M$40</c:f>
              <c:numCache>
                <c:formatCode>"$"#,##0,,"M"_);\("$"#,##0\)</c:formatCode>
                <c:ptCount val="11"/>
                <c:pt idx="1">
                  <c:v>5548375.8871590355</c:v>
                </c:pt>
                <c:pt idx="2">
                  <c:v>19245917.980899367</c:v>
                </c:pt>
                <c:pt idx="3">
                  <c:v>35150512.978529207</c:v>
                </c:pt>
                <c:pt idx="4">
                  <c:v>47555487.047647305</c:v>
                </c:pt>
                <c:pt idx="5">
                  <c:v>53379673.483704366</c:v>
                </c:pt>
                <c:pt idx="6">
                  <c:v>53379673.483704366</c:v>
                </c:pt>
                <c:pt idx="7">
                  <c:v>53379673.483704366</c:v>
                </c:pt>
                <c:pt idx="8">
                  <c:v>53379673.483704366</c:v>
                </c:pt>
                <c:pt idx="9">
                  <c:v>53379673.483704366</c:v>
                </c:pt>
                <c:pt idx="10">
                  <c:v>53379673.483704366</c:v>
                </c:pt>
              </c:numCache>
            </c:numRef>
          </c:val>
          <c:extLst>
            <c:ext xmlns:c16="http://schemas.microsoft.com/office/drawing/2014/chart" uri="{C3380CC4-5D6E-409C-BE32-E72D297353CC}">
              <c16:uniqueId val="{00000023-E161-45DF-A66A-94540F3FC829}"/>
            </c:ext>
          </c:extLst>
        </c:ser>
        <c:ser>
          <c:idx val="0"/>
          <c:order val="4"/>
          <c:tx>
            <c:strRef>
              <c:f>'Business Case'!$B$42</c:f>
              <c:strCache>
                <c:ptCount val="1"/>
                <c:pt idx="0">
                  <c:v>Migration costs</c:v>
                </c:pt>
              </c:strCache>
            </c:strRef>
          </c:tx>
          <c:spPr>
            <a:solidFill>
              <a:schemeClr val="accent1">
                <a:lumMod val="20000"/>
                <a:lumOff val="80000"/>
              </a:schemeClr>
            </a:solidFill>
            <a:ln w="25400">
              <a:noFill/>
            </a:ln>
            <a:effectLst/>
          </c:spPr>
          <c:dLbls>
            <c:dLbl>
              <c:idx val="0"/>
              <c:delete val="1"/>
              <c:extLst>
                <c:ext xmlns:c15="http://schemas.microsoft.com/office/drawing/2012/chart" uri="{CE6537A1-D6FC-4f65-9D91-7224C49458BB}"/>
                <c:ext xmlns:c16="http://schemas.microsoft.com/office/drawing/2014/chart" uri="{C3380CC4-5D6E-409C-BE32-E72D297353CC}">
                  <c16:uniqueId val="{00000024-E161-45DF-A66A-94540F3FC829}"/>
                </c:ext>
              </c:extLst>
            </c:dLbl>
            <c:dLbl>
              <c:idx val="1"/>
              <c:delete val="1"/>
              <c:extLst>
                <c:ext xmlns:c15="http://schemas.microsoft.com/office/drawing/2012/chart" uri="{CE6537A1-D6FC-4f65-9D91-7224C49458BB}"/>
                <c:ext xmlns:c16="http://schemas.microsoft.com/office/drawing/2014/chart" uri="{C3380CC4-5D6E-409C-BE32-E72D297353CC}">
                  <c16:uniqueId val="{00000025-E161-45DF-A66A-94540F3FC829}"/>
                </c:ext>
              </c:extLst>
            </c:dLbl>
            <c:dLbl>
              <c:idx val="2"/>
              <c:layout>
                <c:manualLayout>
                  <c:x val="7.5443897648797831E-2"/>
                  <c:y val="3.4346005975623796E-2"/>
                </c:manualLayout>
              </c:layout>
              <c:tx>
                <c:rich>
                  <a:bodyPr rot="0" spcFirstLastPara="1" vertOverflow="ellipsis" vert="horz" wrap="square" lIns="38100" tIns="19050" rIns="38100" bIns="19050" anchor="ctr" anchorCtr="1">
                    <a:noAutofit/>
                  </a:bodyPr>
                  <a:lstStyle/>
                  <a:p>
                    <a:pPr>
                      <a:defRPr sz="1400" b="1" i="0" u="none" strike="noStrike" kern="1200" baseline="0">
                        <a:solidFill>
                          <a:schemeClr val="tx1">
                            <a:lumMod val="75000"/>
                            <a:lumOff val="25000"/>
                          </a:schemeClr>
                        </a:solidFill>
                        <a:latin typeface="Segoe UI" panose="020B0502040204020203" pitchFamily="34" charset="0"/>
                        <a:ea typeface="+mn-ea"/>
                        <a:cs typeface="Segoe UI" panose="020B0502040204020203" pitchFamily="34" charset="0"/>
                      </a:defRPr>
                    </a:pPr>
                    <a:r>
                      <a:rPr lang="en-US" sz="1400" b="1" i="0" u="none" strike="noStrike" kern="1200" baseline="0">
                        <a:solidFill>
                          <a:schemeClr val="bg1"/>
                        </a:solidFill>
                        <a:latin typeface="+mj-lt"/>
                        <a:ea typeface="+mn-ea"/>
                        <a:cs typeface="Segoe UI" panose="020B0502040204020203" pitchFamily="34" charset="0"/>
                      </a:rPr>
                      <a:t>Migration</a:t>
                    </a:r>
                    <a:endParaRPr lang="en-US" sz="1200" b="1" i="0" u="none" strike="noStrike" kern="1200" baseline="0">
                      <a:solidFill>
                        <a:schemeClr val="bg1"/>
                      </a:solidFill>
                      <a:latin typeface="+mj-lt"/>
                      <a:ea typeface="+mn-ea"/>
                      <a:cs typeface="Segoe UI" panose="020B0502040204020203" pitchFamily="34" charset="0"/>
                    </a:endParaRPr>
                  </a:p>
                </c:rich>
              </c:tx>
              <c:spPr>
                <a:noFill/>
                <a:ln>
                  <a:noFill/>
                </a:ln>
                <a:effectLst/>
              </c:spPr>
              <c:txPr>
                <a:bodyPr rot="0" spcFirstLastPara="1" vertOverflow="ellipsis" vert="horz" wrap="square" lIns="38100" tIns="19050" rIns="38100" bIns="19050" anchor="ctr" anchorCtr="1">
                  <a:noAutofit/>
                </a:bodyPr>
                <a:lstStyle/>
                <a:p>
                  <a:pPr>
                    <a:defRPr sz="1400" b="1" i="0" u="none" strike="noStrike" kern="1200" baseline="0">
                      <a:solidFill>
                        <a:schemeClr val="tx1">
                          <a:lumMod val="75000"/>
                          <a:lumOff val="25000"/>
                        </a:schemeClr>
                      </a:solidFill>
                      <a:latin typeface="Segoe UI" panose="020B0502040204020203" pitchFamily="34" charset="0"/>
                      <a:ea typeface="+mn-ea"/>
                      <a:cs typeface="Segoe UI" panose="020B0502040204020203"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16959730390347263"/>
                      <c:h val="0.14807724794121527"/>
                    </c:manualLayout>
                  </c15:layout>
                  <c15:showDataLabelsRange val="0"/>
                </c:ext>
                <c:ext xmlns:c16="http://schemas.microsoft.com/office/drawing/2014/chart" uri="{C3380CC4-5D6E-409C-BE32-E72D297353CC}">
                  <c16:uniqueId val="{00000026-E161-45DF-A66A-94540F3FC829}"/>
                </c:ext>
              </c:extLst>
            </c:dLbl>
            <c:dLbl>
              <c:idx val="3"/>
              <c:delete val="1"/>
              <c:extLst>
                <c:ext xmlns:c15="http://schemas.microsoft.com/office/drawing/2012/chart" uri="{CE6537A1-D6FC-4f65-9D91-7224C49458BB}"/>
                <c:ext xmlns:c16="http://schemas.microsoft.com/office/drawing/2014/chart" uri="{C3380CC4-5D6E-409C-BE32-E72D297353CC}">
                  <c16:uniqueId val="{00000027-E161-45DF-A66A-94540F3FC829}"/>
                </c:ext>
              </c:extLst>
            </c:dLbl>
            <c:dLbl>
              <c:idx val="4"/>
              <c:delete val="1"/>
              <c:extLst>
                <c:ext xmlns:c15="http://schemas.microsoft.com/office/drawing/2012/chart" uri="{CE6537A1-D6FC-4f65-9D91-7224C49458BB}"/>
                <c:ext xmlns:c16="http://schemas.microsoft.com/office/drawing/2014/chart" uri="{C3380CC4-5D6E-409C-BE32-E72D297353CC}">
                  <c16:uniqueId val="{00000028-E161-45DF-A66A-94540F3FC829}"/>
                </c:ext>
              </c:extLst>
            </c:dLbl>
            <c:dLbl>
              <c:idx val="5"/>
              <c:delete val="1"/>
              <c:extLst>
                <c:ext xmlns:c15="http://schemas.microsoft.com/office/drawing/2012/chart" uri="{CE6537A1-D6FC-4f65-9D91-7224C49458BB}"/>
                <c:ext xmlns:c16="http://schemas.microsoft.com/office/drawing/2014/chart" uri="{C3380CC4-5D6E-409C-BE32-E72D297353CC}">
                  <c16:uniqueId val="{00000029-E161-45DF-A66A-94540F3FC829}"/>
                </c:ext>
              </c:extLst>
            </c:dLbl>
            <c:dLbl>
              <c:idx val="6"/>
              <c:delete val="1"/>
              <c:extLst>
                <c:ext xmlns:c15="http://schemas.microsoft.com/office/drawing/2012/chart" uri="{CE6537A1-D6FC-4f65-9D91-7224C49458BB}"/>
                <c:ext xmlns:c16="http://schemas.microsoft.com/office/drawing/2014/chart" uri="{C3380CC4-5D6E-409C-BE32-E72D297353CC}">
                  <c16:uniqueId val="{0000002A-E161-45DF-A66A-94540F3FC829}"/>
                </c:ext>
              </c:extLst>
            </c:dLbl>
            <c:dLbl>
              <c:idx val="7"/>
              <c:delete val="1"/>
              <c:extLst>
                <c:ext xmlns:c15="http://schemas.microsoft.com/office/drawing/2012/chart" uri="{CE6537A1-D6FC-4f65-9D91-7224C49458BB}"/>
                <c:ext xmlns:c16="http://schemas.microsoft.com/office/drawing/2014/chart" uri="{C3380CC4-5D6E-409C-BE32-E72D297353CC}">
                  <c16:uniqueId val="{0000002B-E161-45DF-A66A-94540F3FC829}"/>
                </c:ext>
              </c:extLst>
            </c:dLbl>
            <c:dLbl>
              <c:idx val="8"/>
              <c:delete val="1"/>
              <c:extLst>
                <c:ext xmlns:c15="http://schemas.microsoft.com/office/drawing/2012/chart" uri="{CE6537A1-D6FC-4f65-9D91-7224C49458BB}"/>
                <c:ext xmlns:c16="http://schemas.microsoft.com/office/drawing/2014/chart" uri="{C3380CC4-5D6E-409C-BE32-E72D297353CC}">
                  <c16:uniqueId val="{0000002C-E161-45DF-A66A-94540F3FC829}"/>
                </c:ext>
              </c:extLst>
            </c:dLbl>
            <c:dLbl>
              <c:idx val="9"/>
              <c:delete val="1"/>
              <c:extLst>
                <c:ext xmlns:c15="http://schemas.microsoft.com/office/drawing/2012/chart" uri="{CE6537A1-D6FC-4f65-9D91-7224C49458BB}"/>
                <c:ext xmlns:c16="http://schemas.microsoft.com/office/drawing/2014/chart" uri="{C3380CC4-5D6E-409C-BE32-E72D297353CC}">
                  <c16:uniqueId val="{0000002D-E161-45DF-A66A-94540F3FC829}"/>
                </c:ext>
              </c:extLst>
            </c:dLbl>
            <c:dLbl>
              <c:idx val="10"/>
              <c:delete val="1"/>
              <c:extLst>
                <c:ext xmlns:c15="http://schemas.microsoft.com/office/drawing/2012/chart" uri="{CE6537A1-D6FC-4f65-9D91-7224C49458BB}"/>
                <c:ext xmlns:c16="http://schemas.microsoft.com/office/drawing/2014/chart" uri="{C3380CC4-5D6E-409C-BE32-E72D297353CC}">
                  <c16:uniqueId val="{0000002E-E161-45DF-A66A-94540F3FC829}"/>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Segoe UI" panose="020B0502040204020203" pitchFamily="34" charset="0"/>
                    <a:ea typeface="+mn-ea"/>
                    <a:cs typeface="Segoe UI" panose="020B0502040204020203"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'Business Case'!$C$62:$M$62</c:f>
              <c:strCache>
                <c:ptCount val="11"/>
                <c:pt idx="0">
                  <c:v>Y0</c:v>
                </c:pt>
                <c:pt idx="1">
                  <c:v>Y1 </c:v>
                </c:pt>
                <c:pt idx="2">
                  <c:v>Y2</c:v>
                </c:pt>
                <c:pt idx="3">
                  <c:v>Y3</c:v>
                </c:pt>
                <c:pt idx="4">
                  <c:v>Y4</c:v>
                </c:pt>
                <c:pt idx="5">
                  <c:v>Y5</c:v>
                </c:pt>
                <c:pt idx="6">
                  <c:v>Y6</c:v>
                </c:pt>
                <c:pt idx="7">
                  <c:v>Y7</c:v>
                </c:pt>
                <c:pt idx="8">
                  <c:v>Y8</c:v>
                </c:pt>
                <c:pt idx="9">
                  <c:v>Y9</c:v>
                </c:pt>
                <c:pt idx="10">
                  <c:v>Y10</c:v>
                </c:pt>
              </c:strCache>
            </c:strRef>
          </c:cat>
          <c:val>
            <c:numRef>
              <c:f>'Business Case'!$C$42:$M$42</c:f>
              <c:numCache>
                <c:formatCode>"$"#,##0,,"M"_);\("$"#,##0\)</c:formatCode>
                <c:ptCount val="11"/>
                <c:pt idx="1">
                  <c:v>20807967.498774838</c:v>
                </c:pt>
                <c:pt idx="2">
                  <c:v>30495543.621770341</c:v>
                </c:pt>
                <c:pt idx="3">
                  <c:v>27604012.748537123</c:v>
                </c:pt>
                <c:pt idx="4">
                  <c:v>19778498.26811143</c:v>
                </c:pt>
                <c:pt idx="5">
                  <c:v>6445388.605235815</c:v>
                </c:pt>
                <c:pt idx="6">
                  <c:v>0</c:v>
                </c:pt>
                <c:pt idx="7">
                  <c:v>0</c:v>
                </c:pt>
                <c:pt idx="8">
                  <c:v>0</c:v>
                </c:pt>
                <c:pt idx="9">
                  <c:v>0</c:v>
                </c:pt>
                <c:pt idx="10">
                  <c:v>0</c:v>
                </c:pt>
              </c:numCache>
            </c:numRef>
          </c:val>
          <c:extLst>
            <c:ext xmlns:c16="http://schemas.microsoft.com/office/drawing/2014/chart" uri="{C3380CC4-5D6E-409C-BE32-E72D297353CC}">
              <c16:uniqueId val="{0000002F-E161-45DF-A66A-94540F3FC829}"/>
            </c:ext>
          </c:extLst>
        </c:ser>
        <c:ser>
          <c:idx val="5"/>
          <c:order val="6"/>
          <c:tx>
            <c:strRef>
              <c:f>'Business Case'!$B$41</c:f>
              <c:strCache>
                <c:ptCount val="1"/>
                <c:pt idx="0">
                  <c:v>Microsoft investments</c:v>
                </c:pt>
              </c:strCache>
            </c:strRef>
          </c:tx>
          <c:spPr>
            <a:pattFill prst="ltUpDiag">
              <a:fgClr>
                <a:schemeClr val="accent1"/>
              </a:fgClr>
              <a:bgClr>
                <a:schemeClr val="bg1"/>
              </a:bgClr>
            </a:pattFill>
            <a:ln w="25400">
              <a:noFill/>
              <a:prstDash val="dash"/>
            </a:ln>
            <a:effectLst/>
          </c:spPr>
          <c:dLbls>
            <c:dLbl>
              <c:idx val="0"/>
              <c:delete val="1"/>
              <c:extLst>
                <c:ext xmlns:c15="http://schemas.microsoft.com/office/drawing/2012/chart" uri="{CE6537A1-D6FC-4f65-9D91-7224C49458BB}"/>
                <c:ext xmlns:c16="http://schemas.microsoft.com/office/drawing/2014/chart" uri="{C3380CC4-5D6E-409C-BE32-E72D297353CC}">
                  <c16:uniqueId val="{00000030-E161-45DF-A66A-94540F3FC829}"/>
                </c:ext>
              </c:extLst>
            </c:dLbl>
            <c:dLbl>
              <c:idx val="1"/>
              <c:delete val="1"/>
              <c:extLst>
                <c:ext xmlns:c15="http://schemas.microsoft.com/office/drawing/2012/chart" uri="{CE6537A1-D6FC-4f65-9D91-7224C49458BB}"/>
                <c:ext xmlns:c16="http://schemas.microsoft.com/office/drawing/2014/chart" uri="{C3380CC4-5D6E-409C-BE32-E72D297353CC}">
                  <c16:uniqueId val="{00000031-E161-45DF-A66A-94540F3FC829}"/>
                </c:ext>
              </c:extLst>
            </c:dLbl>
            <c:dLbl>
              <c:idx val="2"/>
              <c:delete val="1"/>
              <c:extLst>
                <c:ext xmlns:c15="http://schemas.microsoft.com/office/drawing/2012/chart" uri="{CE6537A1-D6FC-4f65-9D91-7224C49458BB}"/>
                <c:ext xmlns:c16="http://schemas.microsoft.com/office/drawing/2014/chart" uri="{C3380CC4-5D6E-409C-BE32-E72D297353CC}">
                  <c16:uniqueId val="{00000032-E161-45DF-A66A-94540F3FC829}"/>
                </c:ext>
              </c:extLst>
            </c:dLbl>
            <c:dLbl>
              <c:idx val="3"/>
              <c:layout>
                <c:manualLayout>
                  <c:x val="-0.10297386667996811"/>
                  <c:y val="-0.1762756674500135"/>
                </c:manualLayout>
              </c:layout>
              <c:tx>
                <c:rich>
                  <a:bodyPr rot="0" spcFirstLastPara="1" vertOverflow="ellipsis" vert="horz" wrap="square" lIns="38100" tIns="19050" rIns="38100" bIns="19050" anchor="ctr" anchorCtr="0">
                    <a:noAutofit/>
                  </a:bodyPr>
                  <a:lstStyle/>
                  <a:p>
                    <a:pPr algn="ctr">
                      <a:defRPr sz="1400" b="1" i="0" u="none" strike="noStrike" kern="1200" baseline="0">
                        <a:solidFill>
                          <a:schemeClr val="accent1"/>
                        </a:solidFill>
                        <a:latin typeface="+mj-lt"/>
                        <a:ea typeface="+mn-ea"/>
                        <a:cs typeface="Segoe UI" panose="020B0502040204020203" pitchFamily="34" charset="0"/>
                      </a:defRPr>
                    </a:pPr>
                    <a:r>
                      <a:rPr lang="en-US" sz="1400" b="1">
                        <a:solidFill>
                          <a:schemeClr val="accent1"/>
                        </a:solidFill>
                        <a:latin typeface="+mj-lt"/>
                        <a:cs typeface="Segoe UI" panose="020B0502040204020203" pitchFamily="34" charset="0"/>
                      </a:rPr>
                      <a:t>Microsoft Investments</a:t>
                    </a:r>
                  </a:p>
                </c:rich>
              </c:tx>
              <c:spPr>
                <a:noFill/>
                <a:ln>
                  <a:noFill/>
                </a:ln>
                <a:effectLst/>
              </c:spPr>
              <c:txPr>
                <a:bodyPr rot="0" spcFirstLastPara="1" vertOverflow="ellipsis" vert="horz" wrap="square" lIns="38100" tIns="19050" rIns="38100" bIns="19050" anchor="ctr" anchorCtr="0">
                  <a:noAutofit/>
                </a:bodyPr>
                <a:lstStyle/>
                <a:p>
                  <a:pPr algn="ctr">
                    <a:defRPr sz="1400" b="1" i="0" u="none" strike="noStrike" kern="1200" baseline="0">
                      <a:solidFill>
                        <a:schemeClr val="accent1"/>
                      </a:solidFill>
                      <a:latin typeface="+mj-lt"/>
                      <a:ea typeface="+mn-ea"/>
                      <a:cs typeface="Segoe UI" panose="020B0502040204020203"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2308688870977737"/>
                      <c:h val="8.9432747526347736E-2"/>
                    </c:manualLayout>
                  </c15:layout>
                  <c15:showDataLabelsRange val="0"/>
                </c:ext>
                <c:ext xmlns:c16="http://schemas.microsoft.com/office/drawing/2014/chart" uri="{C3380CC4-5D6E-409C-BE32-E72D297353CC}">
                  <c16:uniqueId val="{00000033-E161-45DF-A66A-94540F3FC829}"/>
                </c:ext>
              </c:extLst>
            </c:dLbl>
            <c:dLbl>
              <c:idx val="4"/>
              <c:delete val="1"/>
              <c:extLst>
                <c:ext xmlns:c15="http://schemas.microsoft.com/office/drawing/2012/chart" uri="{CE6537A1-D6FC-4f65-9D91-7224C49458BB}"/>
                <c:ext xmlns:c16="http://schemas.microsoft.com/office/drawing/2014/chart" uri="{C3380CC4-5D6E-409C-BE32-E72D297353CC}">
                  <c16:uniqueId val="{00000034-E161-45DF-A66A-94540F3FC829}"/>
                </c:ext>
              </c:extLst>
            </c:dLbl>
            <c:dLbl>
              <c:idx val="5"/>
              <c:delete val="1"/>
              <c:extLst>
                <c:ext xmlns:c15="http://schemas.microsoft.com/office/drawing/2012/chart" uri="{CE6537A1-D6FC-4f65-9D91-7224C49458BB}"/>
                <c:ext xmlns:c16="http://schemas.microsoft.com/office/drawing/2014/chart" uri="{C3380CC4-5D6E-409C-BE32-E72D297353CC}">
                  <c16:uniqueId val="{00000035-E161-45DF-A66A-94540F3FC829}"/>
                </c:ext>
              </c:extLst>
            </c:dLbl>
            <c:dLbl>
              <c:idx val="6"/>
              <c:delete val="1"/>
              <c:extLst>
                <c:ext xmlns:c15="http://schemas.microsoft.com/office/drawing/2012/chart" uri="{CE6537A1-D6FC-4f65-9D91-7224C49458BB}"/>
                <c:ext xmlns:c16="http://schemas.microsoft.com/office/drawing/2014/chart" uri="{C3380CC4-5D6E-409C-BE32-E72D297353CC}">
                  <c16:uniqueId val="{00000036-E161-45DF-A66A-94540F3FC829}"/>
                </c:ext>
              </c:extLst>
            </c:dLbl>
            <c:dLbl>
              <c:idx val="7"/>
              <c:delete val="1"/>
              <c:extLst>
                <c:ext xmlns:c15="http://schemas.microsoft.com/office/drawing/2012/chart" uri="{CE6537A1-D6FC-4f65-9D91-7224C49458BB}"/>
                <c:ext xmlns:c16="http://schemas.microsoft.com/office/drawing/2014/chart" uri="{C3380CC4-5D6E-409C-BE32-E72D297353CC}">
                  <c16:uniqueId val="{00000037-E161-45DF-A66A-94540F3FC829}"/>
                </c:ext>
              </c:extLst>
            </c:dLbl>
            <c:dLbl>
              <c:idx val="8"/>
              <c:delete val="1"/>
              <c:extLst>
                <c:ext xmlns:c15="http://schemas.microsoft.com/office/drawing/2012/chart" uri="{CE6537A1-D6FC-4f65-9D91-7224C49458BB}"/>
                <c:ext xmlns:c16="http://schemas.microsoft.com/office/drawing/2014/chart" uri="{C3380CC4-5D6E-409C-BE32-E72D297353CC}">
                  <c16:uniqueId val="{00000038-E161-45DF-A66A-94540F3FC829}"/>
                </c:ext>
              </c:extLst>
            </c:dLbl>
            <c:dLbl>
              <c:idx val="9"/>
              <c:delete val="1"/>
              <c:extLst>
                <c:ext xmlns:c15="http://schemas.microsoft.com/office/drawing/2012/chart" uri="{CE6537A1-D6FC-4f65-9D91-7224C49458BB}"/>
                <c:ext xmlns:c16="http://schemas.microsoft.com/office/drawing/2014/chart" uri="{C3380CC4-5D6E-409C-BE32-E72D297353CC}">
                  <c16:uniqueId val="{00000039-E161-45DF-A66A-94540F3FC829}"/>
                </c:ext>
              </c:extLst>
            </c:dLbl>
            <c:dLbl>
              <c:idx val="10"/>
              <c:delete val="1"/>
              <c:extLst>
                <c:ext xmlns:c15="http://schemas.microsoft.com/office/drawing/2012/chart" uri="{CE6537A1-D6FC-4f65-9D91-7224C49458BB}"/>
                <c:ext xmlns:c16="http://schemas.microsoft.com/office/drawing/2014/chart" uri="{C3380CC4-5D6E-409C-BE32-E72D297353CC}">
                  <c16:uniqueId val="{0000003A-E161-45DF-A66A-94540F3FC829}"/>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accent1"/>
                    </a:solidFill>
                    <a:latin typeface="Segoe UI Light" panose="020B0502040204020203" pitchFamily="34" charset="0"/>
                    <a:ea typeface="+mn-ea"/>
                    <a:cs typeface="Segoe UI Light" panose="020B0502040204020203"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'Business Case'!$C$62:$M$62</c:f>
              <c:strCache>
                <c:ptCount val="11"/>
                <c:pt idx="0">
                  <c:v>Y0</c:v>
                </c:pt>
                <c:pt idx="1">
                  <c:v>Y1 </c:v>
                </c:pt>
                <c:pt idx="2">
                  <c:v>Y2</c:v>
                </c:pt>
                <c:pt idx="3">
                  <c:v>Y3</c:v>
                </c:pt>
                <c:pt idx="4">
                  <c:v>Y4</c:v>
                </c:pt>
                <c:pt idx="5">
                  <c:v>Y5</c:v>
                </c:pt>
                <c:pt idx="6">
                  <c:v>Y6</c:v>
                </c:pt>
                <c:pt idx="7">
                  <c:v>Y7</c:v>
                </c:pt>
                <c:pt idx="8">
                  <c:v>Y8</c:v>
                </c:pt>
                <c:pt idx="9">
                  <c:v>Y9</c:v>
                </c:pt>
                <c:pt idx="10">
                  <c:v>Y10</c:v>
                </c:pt>
              </c:strCache>
            </c:strRef>
          </c:cat>
          <c:val>
            <c:numRef>
              <c:f>'Business Case'!$C$41:$M$41</c:f>
              <c:numCache>
                <c:formatCode>"$"#,##0,,"M"_);\("$"#,##0,,"M"\)</c:formatCode>
                <c:ptCount val="11"/>
                <c:pt idx="1">
                  <c:v>-7500000</c:v>
                </c:pt>
                <c:pt idx="2">
                  <c:v>-4950000</c:v>
                </c:pt>
                <c:pt idx="3">
                  <c:v>-2550000</c:v>
                </c:pt>
                <c:pt idx="4">
                  <c:v>0</c:v>
                </c:pt>
                <c:pt idx="5">
                  <c:v>0</c:v>
                </c:pt>
                <c:pt idx="6">
                  <c:v>0</c:v>
                </c:pt>
                <c:pt idx="7">
                  <c:v>0</c:v>
                </c:pt>
                <c:pt idx="8">
                  <c:v>0</c:v>
                </c:pt>
                <c:pt idx="9">
                  <c:v>0</c:v>
                </c:pt>
                <c:pt idx="10">
                  <c:v>0</c:v>
                </c:pt>
              </c:numCache>
            </c:numRef>
          </c:val>
          <c:extLst>
            <c:ext xmlns:c16="http://schemas.microsoft.com/office/drawing/2014/chart" uri="{C3380CC4-5D6E-409C-BE32-E72D297353CC}">
              <c16:uniqueId val="{0000003B-E161-45DF-A66A-94540F3FC829}"/>
            </c:ext>
          </c:extLst>
        </c:ser>
        <c:dLbls>
          <c:showLegendKey val="0"/>
          <c:showVal val="0"/>
          <c:showCatName val="0"/>
          <c:showSerName val="0"/>
          <c:showPercent val="0"/>
          <c:showBubbleSize val="0"/>
        </c:dLbls>
        <c:axId val="1595883920"/>
        <c:axId val="1244584095"/>
      </c:areaChart>
      <c:lineChart>
        <c:grouping val="standard"/>
        <c:varyColors val="0"/>
        <c:ser>
          <c:idx val="3"/>
          <c:order val="0"/>
          <c:tx>
            <c:strRef>
              <c:f>'Business Case'!$B$87</c:f>
              <c:strCache>
                <c:ptCount val="1"/>
                <c:pt idx="0">
                  <c:v>Azure Case P&amp;L</c:v>
                </c:pt>
              </c:strCache>
            </c:strRef>
          </c:tx>
          <c:spPr>
            <a:ln w="28575" cap="rnd">
              <a:solidFill>
                <a:srgbClr val="0070C0"/>
              </a:solidFill>
              <a:prstDash val="dash"/>
              <a:round/>
            </a:ln>
            <a:effectLst/>
          </c:spPr>
          <c:marker>
            <c:symbol val="none"/>
          </c:marker>
          <c:dLbls>
            <c:dLbl>
              <c:idx val="9"/>
              <c:layout>
                <c:manualLayout>
                  <c:x val="-8.1484206279516816E-2"/>
                  <c:y val="8.759391737645307E-2"/>
                </c:manualLayout>
              </c:layout>
              <c:tx>
                <c:rich>
                  <a:bodyPr rot="0" spcFirstLastPara="1" vertOverflow="clip" horzOverflow="clip" vert="horz" wrap="square" lIns="36576" tIns="18288" rIns="36576" bIns="18288" anchor="ctr" anchorCtr="0">
                    <a:spAutoFit/>
                  </a:bodyPr>
                  <a:lstStyle/>
                  <a:p>
                    <a:pPr algn="ctr" rtl="0">
                      <a:defRPr sz="1200" b="0" i="0" u="none" strike="noStrike" kern="1200" baseline="0">
                        <a:solidFill>
                          <a:srgbClr val="FFFFFF"/>
                        </a:solidFill>
                        <a:latin typeface="+mj-lt"/>
                        <a:ea typeface="+mn-ea"/>
                        <a:cs typeface="Segoe UI" panose="020B0502040204020203" pitchFamily="34" charset="0"/>
                      </a:defRPr>
                    </a:pPr>
                    <a:r>
                      <a:rPr lang="en-US" sz="1400" b="1" i="0" u="none" strike="noStrike" kern="1200" baseline="0">
                        <a:solidFill>
                          <a:schemeClr val="tx1"/>
                        </a:solidFill>
                        <a:latin typeface="+mj-lt"/>
                        <a:ea typeface="+mn-ea"/>
                        <a:cs typeface="Segoe UI" panose="020B0502040204020203" pitchFamily="34" charset="0"/>
                      </a:rPr>
                      <a:t>Azure case</a:t>
                    </a:r>
                  </a:p>
                </c:rich>
              </c:tx>
              <c:spPr>
                <a:noFill/>
                <a:ln>
                  <a:solidFill>
                    <a:srgbClr val="0070C0"/>
                  </a:solidFill>
                </a:ln>
                <a:effectLst/>
              </c:spPr>
              <c:txPr>
                <a:bodyPr rot="0" spcFirstLastPara="1" vertOverflow="clip" horzOverflow="clip" vert="horz" wrap="square" lIns="36576" tIns="18288" rIns="36576" bIns="18288" anchor="ctr" anchorCtr="0">
                  <a:spAutoFit/>
                </a:bodyPr>
                <a:lstStyle/>
                <a:p>
                  <a:pPr algn="ctr" rtl="0">
                    <a:defRPr sz="1200" b="0" i="0" u="none" strike="noStrike" kern="1200" baseline="0">
                      <a:solidFill>
                        <a:srgbClr val="FFFFFF"/>
                      </a:solidFill>
                      <a:latin typeface="+mj-lt"/>
                      <a:ea typeface="+mn-ea"/>
                      <a:cs typeface="Segoe UI" panose="020B0502040204020203"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layout>
                    <c:manualLayout>
                      <c:w val="0.16138611355024485"/>
                      <c:h val="6.8912203577255624E-2"/>
                    </c:manualLayout>
                  </c15:layout>
                  <c15:showDataLabelsRange val="0"/>
                </c:ext>
                <c:ext xmlns:c16="http://schemas.microsoft.com/office/drawing/2014/chart" uri="{C3380CC4-5D6E-409C-BE32-E72D297353CC}">
                  <c16:uniqueId val="{0000003C-E161-45DF-A66A-94540F3FC829}"/>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Segoe UI" panose="020B0502040204020203" pitchFamily="34" charset="0"/>
                    <a:ea typeface="+mn-ea"/>
                    <a:cs typeface="Segoe UI" panose="020B0502040204020203"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'[1]Output - Tables'!$D$4:$J$4</c:f>
              <c:numCache>
                <c:formatCode>General</c:formatCode>
                <c:ptCount val="7"/>
                <c:pt idx="0">
                  <c:v>0</c:v>
                </c:pt>
                <c:pt idx="1">
                  <c:v>0</c:v>
                </c:pt>
                <c:pt idx="2">
                  <c:v>0</c:v>
                </c:pt>
                <c:pt idx="3">
                  <c:v>0</c:v>
                </c:pt>
                <c:pt idx="4">
                  <c:v>0</c:v>
                </c:pt>
                <c:pt idx="5">
                  <c:v>0</c:v>
                </c:pt>
                <c:pt idx="6">
                  <c:v>0</c:v>
                </c:pt>
              </c:numCache>
            </c:numRef>
          </c:cat>
          <c:val>
            <c:numRef>
              <c:f>'Business Case'!$C$43:$M$43</c:f>
              <c:numCache>
                <c:formatCode>"$"#,##0,,"M"_);\("$"#,##0\)</c:formatCode>
                <c:ptCount val="11"/>
                <c:pt idx="0">
                  <c:v>83018458</c:v>
                </c:pt>
                <c:pt idx="1">
                  <c:v>86824801.185933873</c:v>
                </c:pt>
                <c:pt idx="2">
                  <c:v>85202519.602669701</c:v>
                </c:pt>
                <c:pt idx="3">
                  <c:v>81727483.727066338</c:v>
                </c:pt>
                <c:pt idx="4">
                  <c:v>81291078.315758735</c:v>
                </c:pt>
                <c:pt idx="5">
                  <c:v>69401064.138940185</c:v>
                </c:pt>
                <c:pt idx="6">
                  <c:v>63124501.855204366</c:v>
                </c:pt>
                <c:pt idx="7">
                  <c:v>63124501.855204366</c:v>
                </c:pt>
                <c:pt idx="8">
                  <c:v>63124501.855204366</c:v>
                </c:pt>
                <c:pt idx="9">
                  <c:v>63124501.855204366</c:v>
                </c:pt>
                <c:pt idx="10">
                  <c:v>63124501.855204366</c:v>
                </c:pt>
              </c:numCache>
            </c:numRef>
          </c:val>
          <c:smooth val="0"/>
          <c:extLst>
            <c:ext xmlns:c16="http://schemas.microsoft.com/office/drawing/2014/chart" uri="{C3380CC4-5D6E-409C-BE32-E72D297353CC}">
              <c16:uniqueId val="{0000003D-E161-45DF-A66A-94540F3FC829}"/>
            </c:ext>
          </c:extLst>
        </c:ser>
        <c:ser>
          <c:idx val="4"/>
          <c:order val="5"/>
          <c:tx>
            <c:strRef>
              <c:f>'Business Case'!$B$27</c:f>
              <c:strCache>
                <c:ptCount val="1"/>
                <c:pt idx="0">
                  <c:v>Status Quo CF</c:v>
                </c:pt>
              </c:strCache>
            </c:strRef>
          </c:tx>
          <c:spPr>
            <a:ln w="28575" cap="rnd">
              <a:solidFill>
                <a:srgbClr val="FF0000"/>
              </a:solidFill>
              <a:prstDash val="sysDash"/>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3E-E161-45DF-A66A-94540F3FC829}"/>
                </c:ext>
              </c:extLst>
            </c:dLbl>
            <c:dLbl>
              <c:idx val="1"/>
              <c:delete val="1"/>
              <c:extLst>
                <c:ext xmlns:c15="http://schemas.microsoft.com/office/drawing/2012/chart" uri="{CE6537A1-D6FC-4f65-9D91-7224C49458BB}"/>
                <c:ext xmlns:c16="http://schemas.microsoft.com/office/drawing/2014/chart" uri="{C3380CC4-5D6E-409C-BE32-E72D297353CC}">
                  <c16:uniqueId val="{0000003F-E161-45DF-A66A-94540F3FC829}"/>
                </c:ext>
              </c:extLst>
            </c:dLbl>
            <c:dLbl>
              <c:idx val="2"/>
              <c:delete val="1"/>
              <c:extLst>
                <c:ext xmlns:c15="http://schemas.microsoft.com/office/drawing/2012/chart" uri="{CE6537A1-D6FC-4f65-9D91-7224C49458BB}"/>
                <c:ext xmlns:c16="http://schemas.microsoft.com/office/drawing/2014/chart" uri="{C3380CC4-5D6E-409C-BE32-E72D297353CC}">
                  <c16:uniqueId val="{00000040-E161-45DF-A66A-94540F3FC829}"/>
                </c:ext>
              </c:extLst>
            </c:dLbl>
            <c:dLbl>
              <c:idx val="3"/>
              <c:delete val="1"/>
              <c:extLst>
                <c:ext xmlns:c15="http://schemas.microsoft.com/office/drawing/2012/chart" uri="{CE6537A1-D6FC-4f65-9D91-7224C49458BB}"/>
                <c:ext xmlns:c16="http://schemas.microsoft.com/office/drawing/2014/chart" uri="{C3380CC4-5D6E-409C-BE32-E72D297353CC}">
                  <c16:uniqueId val="{00000041-E161-45DF-A66A-94540F3FC829}"/>
                </c:ext>
              </c:extLst>
            </c:dLbl>
            <c:dLbl>
              <c:idx val="4"/>
              <c:delete val="1"/>
              <c:extLst>
                <c:ext xmlns:c15="http://schemas.microsoft.com/office/drawing/2012/chart" uri="{CE6537A1-D6FC-4f65-9D91-7224C49458BB}"/>
                <c:ext xmlns:c16="http://schemas.microsoft.com/office/drawing/2014/chart" uri="{C3380CC4-5D6E-409C-BE32-E72D297353CC}">
                  <c16:uniqueId val="{00000042-E161-45DF-A66A-94540F3FC829}"/>
                </c:ext>
              </c:extLst>
            </c:dLbl>
            <c:dLbl>
              <c:idx val="5"/>
              <c:delete val="1"/>
              <c:extLst>
                <c:ext xmlns:c15="http://schemas.microsoft.com/office/drawing/2012/chart" uri="{CE6537A1-D6FC-4f65-9D91-7224C49458BB}"/>
                <c:ext xmlns:c16="http://schemas.microsoft.com/office/drawing/2014/chart" uri="{C3380CC4-5D6E-409C-BE32-E72D297353CC}">
                  <c16:uniqueId val="{00000043-E161-45DF-A66A-94540F3FC829}"/>
                </c:ext>
              </c:extLst>
            </c:dLbl>
            <c:dLbl>
              <c:idx val="6"/>
              <c:delete val="1"/>
              <c:extLst>
                <c:ext xmlns:c15="http://schemas.microsoft.com/office/drawing/2012/chart" uri="{CE6537A1-D6FC-4f65-9D91-7224C49458BB}"/>
                <c:ext xmlns:c16="http://schemas.microsoft.com/office/drawing/2014/chart" uri="{C3380CC4-5D6E-409C-BE32-E72D297353CC}">
                  <c16:uniqueId val="{00000044-E161-45DF-A66A-94540F3FC829}"/>
                </c:ext>
              </c:extLst>
            </c:dLbl>
            <c:dLbl>
              <c:idx val="7"/>
              <c:delete val="1"/>
              <c:extLst>
                <c:ext xmlns:c15="http://schemas.microsoft.com/office/drawing/2012/chart" uri="{CE6537A1-D6FC-4f65-9D91-7224C49458BB}"/>
                <c:ext xmlns:c16="http://schemas.microsoft.com/office/drawing/2014/chart" uri="{C3380CC4-5D6E-409C-BE32-E72D297353CC}">
                  <c16:uniqueId val="{00000045-E161-45DF-A66A-94540F3FC829}"/>
                </c:ext>
              </c:extLst>
            </c:dLbl>
            <c:dLbl>
              <c:idx val="8"/>
              <c:delete val="1"/>
              <c:extLst>
                <c:ext xmlns:c15="http://schemas.microsoft.com/office/drawing/2012/chart" uri="{CE6537A1-D6FC-4f65-9D91-7224C49458BB}"/>
                <c:ext xmlns:c16="http://schemas.microsoft.com/office/drawing/2014/chart" uri="{C3380CC4-5D6E-409C-BE32-E72D297353CC}">
                  <c16:uniqueId val="{00000046-E161-45DF-A66A-94540F3FC829}"/>
                </c:ext>
              </c:extLst>
            </c:dLbl>
            <c:dLbl>
              <c:idx val="9"/>
              <c:layout>
                <c:manualLayout>
                  <c:x val="-8.5177442974124995E-2"/>
                  <c:y val="-9.7547338717457285E-2"/>
                </c:manualLayout>
              </c:layout>
              <c:tx>
                <c:rich>
                  <a:bodyPr rot="0" spcFirstLastPara="1" vertOverflow="clip" horzOverflow="clip" vert="horz" wrap="square" lIns="38100" tIns="19050" rIns="38100" bIns="19050" anchor="ctr" anchorCtr="0">
                    <a:spAutoFit/>
                  </a:bodyPr>
                  <a:lstStyle/>
                  <a:p>
                    <a:pPr algn="ctr" rtl="0">
                      <a:defRPr sz="1200" b="0" i="0" u="none" strike="noStrike" kern="1200" baseline="0">
                        <a:solidFill>
                          <a:schemeClr val="accent2"/>
                        </a:solidFill>
                        <a:latin typeface="+mj-lt"/>
                        <a:ea typeface="+mn-ea"/>
                        <a:cs typeface="Segoe UI" panose="020B0502040204020203" pitchFamily="34" charset="0"/>
                      </a:defRPr>
                    </a:pPr>
                    <a:r>
                      <a:rPr lang="en-US" sz="1400" b="1" i="0" u="none" strike="noStrike" kern="1200" baseline="0">
                        <a:solidFill>
                          <a:schemeClr val="accent2"/>
                        </a:solidFill>
                        <a:latin typeface="+mj-lt"/>
                        <a:ea typeface="+mn-ea"/>
                        <a:cs typeface="Segoe UI" panose="020B0502040204020203" pitchFamily="34" charset="0"/>
                      </a:rPr>
                      <a:t>Status quo (on-premises)</a:t>
                    </a:r>
                  </a:p>
                </c:rich>
              </c:tx>
              <c:spPr>
                <a:solidFill>
                  <a:sysClr val="window" lastClr="FFFFFF"/>
                </a:solidFill>
                <a:ln>
                  <a:solidFill>
                    <a:srgbClr val="FFFFFF"/>
                  </a:solidFill>
                </a:ln>
                <a:effectLst/>
              </c:spPr>
              <c:txPr>
                <a:bodyPr rot="0" spcFirstLastPara="1" vertOverflow="clip" horzOverflow="clip" vert="horz" wrap="square" lIns="38100" tIns="19050" rIns="38100" bIns="19050" anchor="ctr" anchorCtr="0">
                  <a:spAutoFit/>
                </a:bodyPr>
                <a:lstStyle/>
                <a:p>
                  <a:pPr algn="ctr" rtl="0">
                    <a:defRPr sz="1200" b="0" i="0" u="none" strike="noStrike" kern="1200" baseline="0">
                      <a:solidFill>
                        <a:schemeClr val="accent2"/>
                      </a:solidFill>
                      <a:latin typeface="+mj-lt"/>
                      <a:ea typeface="+mn-ea"/>
                      <a:cs typeface="Segoe UI" panose="020B0502040204020203" pitchFamily="34" charset="0"/>
                    </a:defRPr>
                  </a:pPr>
                  <a:endParaRPr lang="en-US"/>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showDataLabelsRange val="0"/>
                </c:ext>
                <c:ext xmlns:c16="http://schemas.microsoft.com/office/drawing/2014/chart" uri="{C3380CC4-5D6E-409C-BE32-E72D297353CC}">
                  <c16:uniqueId val="{00000047-E161-45DF-A66A-94540F3FC829}"/>
                </c:ext>
              </c:extLst>
            </c:dLbl>
            <c:dLbl>
              <c:idx val="10"/>
              <c:delete val="1"/>
              <c:extLst>
                <c:ext xmlns:c15="http://schemas.microsoft.com/office/drawing/2012/chart" uri="{CE6537A1-D6FC-4f65-9D91-7224C49458BB}"/>
                <c:ext xmlns:c16="http://schemas.microsoft.com/office/drawing/2014/chart" uri="{C3380CC4-5D6E-409C-BE32-E72D297353CC}">
                  <c16:uniqueId val="{00000048-E161-45DF-A66A-94540F3FC829}"/>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1400" b="1" i="0" u="none" strike="noStrike" kern="1200" baseline="0">
                    <a:solidFill>
                      <a:schemeClr val="accent2"/>
                    </a:solidFill>
                    <a:latin typeface="Segoe UI" panose="020B0502040204020203" pitchFamily="34" charset="0"/>
                    <a:ea typeface="+mn-ea"/>
                    <a:cs typeface="Segoe UI" panose="020B0502040204020203" pitchFamily="34" charset="0"/>
                  </a:defRPr>
                </a:pPr>
                <a:endParaRPr lang="en-US"/>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numRef>
              <c:f>'[1]Output - Tables'!$D$4:$J$4</c:f>
              <c:numCache>
                <c:formatCode>General</c:formatCode>
                <c:ptCount val="7"/>
                <c:pt idx="0">
                  <c:v>0</c:v>
                </c:pt>
                <c:pt idx="1">
                  <c:v>0</c:v>
                </c:pt>
                <c:pt idx="2">
                  <c:v>0</c:v>
                </c:pt>
                <c:pt idx="3">
                  <c:v>0</c:v>
                </c:pt>
                <c:pt idx="4">
                  <c:v>0</c:v>
                </c:pt>
                <c:pt idx="5">
                  <c:v>0</c:v>
                </c:pt>
                <c:pt idx="6">
                  <c:v>0</c:v>
                </c:pt>
              </c:numCache>
            </c:numRef>
          </c:cat>
          <c:val>
            <c:numRef>
              <c:f>'Business Case'!$C$27:$M$27</c:f>
              <c:numCache>
                <c:formatCode>"$"#,##0,,"M"_);\("$"#,##0\)</c:formatCode>
                <c:ptCount val="11"/>
                <c:pt idx="0">
                  <c:v>83018458</c:v>
                </c:pt>
                <c:pt idx="1">
                  <c:v>85269011.739999995</c:v>
                </c:pt>
                <c:pt idx="2">
                  <c:v>87647082.092199996</c:v>
                </c:pt>
                <c:pt idx="3">
                  <c:v>90156494.554966003</c:v>
                </c:pt>
                <c:pt idx="4">
                  <c:v>92801189.391614988</c:v>
                </c:pt>
                <c:pt idx="5">
                  <c:v>94841766.019514978</c:v>
                </c:pt>
                <c:pt idx="6">
                  <c:v>95100314.16811499</c:v>
                </c:pt>
                <c:pt idx="7">
                  <c:v>95297062.316714987</c:v>
                </c:pt>
                <c:pt idx="8">
                  <c:v>95297062.316714987</c:v>
                </c:pt>
                <c:pt idx="9">
                  <c:v>95297062.316714987</c:v>
                </c:pt>
                <c:pt idx="10">
                  <c:v>95297062.316714987</c:v>
                </c:pt>
              </c:numCache>
            </c:numRef>
          </c:val>
          <c:smooth val="0"/>
          <c:extLst>
            <c:ext xmlns:c16="http://schemas.microsoft.com/office/drawing/2014/chart" uri="{C3380CC4-5D6E-409C-BE32-E72D297353CC}">
              <c16:uniqueId val="{00000049-E161-45DF-A66A-94540F3FC829}"/>
            </c:ext>
          </c:extLst>
        </c:ser>
        <c:dLbls>
          <c:showLegendKey val="0"/>
          <c:showVal val="0"/>
          <c:showCatName val="0"/>
          <c:showSerName val="0"/>
          <c:showPercent val="0"/>
          <c:showBubbleSize val="0"/>
        </c:dLbls>
        <c:marker val="1"/>
        <c:smooth val="0"/>
        <c:axId val="1595883920"/>
        <c:axId val="1244584095"/>
      </c:lineChart>
      <c:catAx>
        <c:axId val="1595883920"/>
        <c:scaling>
          <c:orientation val="minMax"/>
        </c:scaling>
        <c:delete val="0"/>
        <c:axPos val="b"/>
        <c:numFmt formatCode="General" sourceLinked="1"/>
        <c:majorTickMark val="out"/>
        <c:minorTickMark val="none"/>
        <c:tickLblPos val="nextTo"/>
        <c:spPr>
          <a:noFill/>
          <a:ln w="6350" cap="flat" cmpd="sng" algn="ctr">
            <a:solidFill>
              <a:schemeClr val="tx1"/>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Segoe UI Light" panose="020B0502040204020203" pitchFamily="34" charset="0"/>
                <a:ea typeface="+mn-ea"/>
                <a:cs typeface="Segoe UI Light" panose="020B0502040204020203" pitchFamily="34" charset="0"/>
              </a:defRPr>
            </a:pPr>
            <a:endParaRPr lang="en-US"/>
          </a:p>
        </c:txPr>
        <c:crossAx val="1244584095"/>
        <c:crosses val="autoZero"/>
        <c:auto val="1"/>
        <c:lblAlgn val="ctr"/>
        <c:lblOffset val="100"/>
        <c:noMultiLvlLbl val="0"/>
      </c:catAx>
      <c:valAx>
        <c:axId val="1244584095"/>
        <c:scaling>
          <c:orientation val="minMax"/>
        </c:scaling>
        <c:delete val="1"/>
        <c:axPos val="l"/>
        <c:numFmt formatCode="&quot;$&quot;#,##0,,&quot;M&quot;_);\(&quot;$&quot;#,##0\)" sourceLinked="1"/>
        <c:majorTickMark val="none"/>
        <c:minorTickMark val="none"/>
        <c:tickLblPos val="nextTo"/>
        <c:crossAx val="1595883920"/>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latin typeface="Segoe UI Light" panose="020B0502040204020203" pitchFamily="34" charset="0"/>
          <a:cs typeface="Segoe UI Light" panose="020B0502040204020203" pitchFamily="34" charset="0"/>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0"/>
    <c:plotArea>
      <c:layout>
        <c:manualLayout>
          <c:layoutTarget val="inner"/>
          <c:xMode val="edge"/>
          <c:yMode val="edge"/>
          <c:x val="3.9565955213487613E-3"/>
          <c:y val="1.9506208654004768E-2"/>
          <c:w val="0.98276193192068839"/>
          <c:h val="0.95223950956468317"/>
        </c:manualLayout>
      </c:layout>
      <c:barChart>
        <c:barDir val="col"/>
        <c:grouping val="percentStacked"/>
        <c:varyColors val="0"/>
        <c:ser>
          <c:idx val="0"/>
          <c:order val="0"/>
          <c:tx>
            <c:strRef>
              <c:f>Sheet2!$C$10</c:f>
              <c:strCache>
                <c:ptCount val="1"/>
                <c:pt idx="0">
                  <c:v>Utilized</c:v>
                </c:pt>
              </c:strCache>
            </c:strRef>
          </c:tx>
          <c:spPr>
            <a:solidFill>
              <a:schemeClr val="accent1"/>
            </a:solidFill>
            <a:ln>
              <a:solidFill>
                <a:schemeClr val="accent1"/>
              </a:solidFill>
            </a:ln>
            <a:effectLst/>
          </c:spPr>
          <c:invertIfNegative val="0"/>
          <c:dLbls>
            <c:dLbl>
              <c:idx val="0"/>
              <c:dLblPos val="ctr"/>
              <c:showLegendKey val="0"/>
              <c:showVal val="1"/>
              <c:showCatName val="0"/>
              <c:showSerName val="1"/>
              <c:showPercent val="0"/>
              <c:showBubbleSize val="0"/>
              <c:extLst>
                <c:ext xmlns:c15="http://schemas.microsoft.com/office/drawing/2012/chart" uri="{CE6537A1-D6FC-4f65-9D91-7224C49458BB}">
                  <c15:layout>
                    <c:manualLayout>
                      <c:w val="0.25256918072842982"/>
                      <c:h val="0.23464371963782699"/>
                    </c:manualLayout>
                  </c15:layout>
                </c:ext>
                <c:ext xmlns:c16="http://schemas.microsoft.com/office/drawing/2014/chart" uri="{C3380CC4-5D6E-409C-BE32-E72D297353CC}">
                  <c16:uniqueId val="{00000003-D6D5-491B-88AE-1E0F828426E6}"/>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j-lt"/>
                    <a:ea typeface="+mn-ea"/>
                    <a:cs typeface="Segoe UI" panose="020B0502040204020203" pitchFamily="34" charset="0"/>
                  </a:defRPr>
                </a:pPr>
                <a:endParaRPr lang="en-US"/>
              </a:p>
            </c:txPr>
            <c:dLblPos val="ctr"/>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Sheet2!$D$10</c:f>
              <c:numCache>
                <c:formatCode>#\ "MW"</c:formatCode>
                <c:ptCount val="1"/>
                <c:pt idx="0">
                  <c:v>3</c:v>
                </c:pt>
              </c:numCache>
            </c:numRef>
          </c:val>
          <c:extLst>
            <c:ext xmlns:c16="http://schemas.microsoft.com/office/drawing/2014/chart" uri="{C3380CC4-5D6E-409C-BE32-E72D297353CC}">
              <c16:uniqueId val="{00000000-D6D5-491B-88AE-1E0F828426E6}"/>
            </c:ext>
          </c:extLst>
        </c:ser>
        <c:ser>
          <c:idx val="1"/>
          <c:order val="1"/>
          <c:tx>
            <c:strRef>
              <c:f>Sheet2!$C$11</c:f>
              <c:strCache>
                <c:ptCount val="1"/>
                <c:pt idx="0">
                  <c:v>Empty</c:v>
                </c:pt>
              </c:strCache>
            </c:strRef>
          </c:tx>
          <c:spPr>
            <a:noFill/>
            <a:ln w="12700">
              <a:solidFill>
                <a:schemeClr val="accent2"/>
              </a:solidFill>
              <a:prstDash val="sysDash"/>
            </a:ln>
            <a:effectLst/>
          </c:spPr>
          <c:invertIfNegative val="0"/>
          <c:dLbls>
            <c:dLbl>
              <c:idx val="0"/>
              <c:tx>
                <c:rich>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j-lt"/>
                        <a:ea typeface="+mn-ea"/>
                        <a:cs typeface="Segoe UI" panose="020B0502040204020203" pitchFamily="34" charset="0"/>
                      </a:defRPr>
                    </a:pPr>
                    <a:fld id="{4FA997A8-8C79-4C8C-9D06-1018850B3E01}" type="SERIESNAME">
                      <a:rPr lang="en-US" sz="1200" b="0" dirty="0">
                        <a:solidFill>
                          <a:schemeClr val="tx1"/>
                        </a:solidFill>
                        <a:latin typeface="+mj-lt"/>
                      </a:rPr>
                      <a:pPr>
                        <a:defRPr sz="1200">
                          <a:solidFill>
                            <a:schemeClr val="tx1"/>
                          </a:solidFill>
                          <a:latin typeface="+mj-lt"/>
                          <a:cs typeface="Segoe UI" panose="020B0502040204020203" pitchFamily="34" charset="0"/>
                        </a:defRPr>
                      </a:pPr>
                      <a:t>[SERIES NAME]</a:t>
                    </a:fld>
                    <a:r>
                      <a:rPr lang="en-US" sz="1200" b="0" baseline="0">
                        <a:solidFill>
                          <a:schemeClr val="tx1"/>
                        </a:solidFill>
                        <a:latin typeface="+mj-lt"/>
                      </a:rPr>
                      <a:t>, </a:t>
                    </a:r>
                    <a:fld id="{4E9E2B8A-6B02-4F30-9B54-19CD6ED11265}" type="VALUE">
                      <a:rPr lang="en-US" sz="1200" b="0" baseline="0" smtClean="0">
                        <a:solidFill>
                          <a:schemeClr val="tx1"/>
                        </a:solidFill>
                        <a:latin typeface="+mj-lt"/>
                      </a:rPr>
                      <a:pPr>
                        <a:defRPr sz="1200">
                          <a:solidFill>
                            <a:schemeClr val="tx1"/>
                          </a:solidFill>
                          <a:latin typeface="+mj-lt"/>
                          <a:cs typeface="Segoe UI" panose="020B0502040204020203" pitchFamily="34" charset="0"/>
                        </a:defRPr>
                      </a:pPr>
                      <a:t>[VALUE]</a:t>
                    </a:fld>
                    <a:r>
                      <a:rPr lang="en-US" sz="1200" b="0" baseline="0">
                        <a:solidFill>
                          <a:schemeClr val="tx1"/>
                        </a:solidFill>
                        <a:latin typeface="+mj-lt"/>
                      </a:rPr>
                      <a:t> </a:t>
                    </a:r>
                  </a:p>
                </c:rich>
              </c:tx>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j-lt"/>
                      <a:ea typeface="+mn-ea"/>
                      <a:cs typeface="Segoe UI" panose="020B0502040204020203" pitchFamily="34" charset="0"/>
                    </a:defRPr>
                  </a:pPr>
                  <a:endParaRPr lang="en-US"/>
                </a:p>
              </c:txPr>
              <c:dLblPos val="ctr"/>
              <c:showLegendKey val="0"/>
              <c:showVal val="1"/>
              <c:showCatName val="0"/>
              <c:showSerName val="1"/>
              <c:showPercent val="0"/>
              <c:showBubbleSize val="0"/>
              <c:extLst>
                <c:ext xmlns:c15="http://schemas.microsoft.com/office/drawing/2012/chart" uri="{CE6537A1-D6FC-4f65-9D91-7224C49458BB}">
                  <c15:layout>
                    <c:manualLayout>
                      <c:w val="0.22878879095504107"/>
                      <c:h val="0.23464371963782699"/>
                    </c:manualLayout>
                  </c15:layout>
                  <c15:dlblFieldTable/>
                  <c15:showDataLabelsRange val="0"/>
                </c:ext>
                <c:ext xmlns:c16="http://schemas.microsoft.com/office/drawing/2014/chart" uri="{C3380CC4-5D6E-409C-BE32-E72D297353CC}">
                  <c16:uniqueId val="{00000001-D6D5-491B-88AE-1E0F828426E6}"/>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accent3"/>
                    </a:solidFill>
                    <a:latin typeface="+mj-lt"/>
                    <a:ea typeface="+mn-ea"/>
                    <a:cs typeface="Segoe UI" panose="020B0502040204020203"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Sheet2!$D$11</c:f>
              <c:numCache>
                <c:formatCode>#\ "MW"</c:formatCode>
                <c:ptCount val="1"/>
                <c:pt idx="0">
                  <c:v>2</c:v>
                </c:pt>
              </c:numCache>
            </c:numRef>
          </c:val>
          <c:extLst>
            <c:ext xmlns:c16="http://schemas.microsoft.com/office/drawing/2014/chart" uri="{C3380CC4-5D6E-409C-BE32-E72D297353CC}">
              <c16:uniqueId val="{00000002-D6D5-491B-88AE-1E0F828426E6}"/>
            </c:ext>
          </c:extLst>
        </c:ser>
        <c:dLbls>
          <c:dLblPos val="ctr"/>
          <c:showLegendKey val="0"/>
          <c:showVal val="1"/>
          <c:showCatName val="0"/>
          <c:showSerName val="0"/>
          <c:showPercent val="0"/>
          <c:showBubbleSize val="0"/>
        </c:dLbls>
        <c:gapWidth val="144"/>
        <c:overlap val="100"/>
        <c:axId val="165211968"/>
        <c:axId val="540609248"/>
      </c:barChart>
      <c:catAx>
        <c:axId val="165211968"/>
        <c:scaling>
          <c:orientation val="minMax"/>
        </c:scaling>
        <c:delete val="1"/>
        <c:axPos val="b"/>
        <c:numFmt formatCode="General" sourceLinked="1"/>
        <c:majorTickMark val="none"/>
        <c:minorTickMark val="none"/>
        <c:tickLblPos val="nextTo"/>
        <c:crossAx val="540609248"/>
        <c:crosses val="autoZero"/>
        <c:auto val="1"/>
        <c:lblAlgn val="ctr"/>
        <c:lblOffset val="100"/>
        <c:noMultiLvlLbl val="0"/>
      </c:catAx>
      <c:valAx>
        <c:axId val="540609248"/>
        <c:scaling>
          <c:orientation val="minMax"/>
        </c:scaling>
        <c:delete val="1"/>
        <c:axPos val="l"/>
        <c:numFmt formatCode="0%" sourceLinked="1"/>
        <c:majorTickMark val="none"/>
        <c:minorTickMark val="none"/>
        <c:tickLblPos val="nextTo"/>
        <c:crossAx val="165211968"/>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100">
          <a:solidFill>
            <a:schemeClr val="bg1"/>
          </a:solidFill>
          <a:latin typeface="Segoe UI Light" panose="020B0502040204020203" pitchFamily="34" charset="0"/>
          <a:cs typeface="Segoe UI Light" panose="020B0502040204020203"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0"/>
    <c:plotArea>
      <c:layout>
        <c:manualLayout>
          <c:layoutTarget val="inner"/>
          <c:xMode val="edge"/>
          <c:yMode val="edge"/>
          <c:x val="4.3521279631542675E-2"/>
          <c:y val="5.1431996371411909E-2"/>
          <c:w val="0.91295744073691465"/>
          <c:h val="0.86284800967623487"/>
        </c:manualLayout>
      </c:layout>
      <c:barChart>
        <c:barDir val="col"/>
        <c:grouping val="percentStacked"/>
        <c:varyColors val="0"/>
        <c:ser>
          <c:idx val="0"/>
          <c:order val="0"/>
          <c:tx>
            <c:strRef>
              <c:f>Sheet2!$C$13</c:f>
              <c:strCache>
                <c:ptCount val="1"/>
                <c:pt idx="0">
                  <c:v>Utilized time</c:v>
                </c:pt>
              </c:strCache>
            </c:strRef>
          </c:tx>
          <c:spPr>
            <a:solidFill>
              <a:schemeClr val="accent1"/>
            </a:solidFill>
            <a:ln>
              <a:solidFill>
                <a:schemeClr val="accent1"/>
              </a:solidFill>
            </a:ln>
            <a:effectLst/>
          </c:spPr>
          <c:invertIfNegative val="0"/>
          <c:dLbls>
            <c:dLbl>
              <c:idx val="0"/>
              <c:layout>
                <c:manualLayout>
                  <c:x val="7.2002669676981936E-3"/>
                  <c:y val="-8.0932983970447079E-4"/>
                </c:manualLayout>
              </c:layout>
              <c:tx>
                <c:rich>
                  <a:bodyPr rot="0" spcFirstLastPara="1" vertOverflow="ellipsis" vert="horz" wrap="square" lIns="38100" tIns="19050" rIns="38100" bIns="19050" anchor="ctr" anchorCtr="1">
                    <a:noAutofit/>
                  </a:bodyPr>
                  <a:lstStyle/>
                  <a:p>
                    <a:pPr>
                      <a:defRPr sz="1200" b="0" i="0" u="none" strike="noStrike" kern="1200" baseline="0">
                        <a:solidFill>
                          <a:schemeClr val="bg1"/>
                        </a:solidFill>
                        <a:latin typeface="+mj-lt"/>
                        <a:ea typeface="+mn-ea"/>
                        <a:cs typeface="Segoe UI" panose="020B0502040204020203" pitchFamily="34" charset="0"/>
                      </a:defRPr>
                    </a:pPr>
                    <a:fld id="{CE1C11A9-4DAA-47A1-A092-2C94D47E9A41}" type="SERIESNAME">
                      <a:rPr lang="en-US" sz="1200" b="0" dirty="0">
                        <a:latin typeface="+mj-lt"/>
                        <a:cs typeface="Segoe UI" panose="020B0502040204020203" pitchFamily="34" charset="0"/>
                      </a:rPr>
                      <a:pPr>
                        <a:defRPr sz="1200">
                          <a:latin typeface="+mj-lt"/>
                          <a:cs typeface="Segoe UI" panose="020B0502040204020203" pitchFamily="34" charset="0"/>
                        </a:defRPr>
                      </a:pPr>
                      <a:t>[SERIES NAME]</a:t>
                    </a:fld>
                    <a:r>
                      <a:rPr lang="en-US" sz="1200" b="0" baseline="0">
                        <a:latin typeface="+mj-lt"/>
                      </a:rPr>
                      <a:t>, </a:t>
                    </a:r>
                    <a:fld id="{E9005088-7F16-481A-A758-BBE20D3786D6}" type="VALUE">
                      <a:rPr lang="en-US" sz="1200" b="0" baseline="0" dirty="0">
                        <a:latin typeface="+mj-lt"/>
                        <a:cs typeface="Segoe UI" panose="020B0502040204020203" pitchFamily="34" charset="0"/>
                      </a:rPr>
                      <a:pPr>
                        <a:defRPr sz="1200">
                          <a:latin typeface="+mj-lt"/>
                          <a:cs typeface="Segoe UI" panose="020B0502040204020203" pitchFamily="34" charset="0"/>
                        </a:defRPr>
                      </a:pPr>
                      <a:t>[VALUE]</a:t>
                    </a:fld>
                    <a:endParaRPr lang="en-US" sz="1200" b="0" baseline="0">
                      <a:latin typeface="+mj-lt"/>
                    </a:endParaRPr>
                  </a:p>
                </c:rich>
              </c:tx>
              <c:spPr>
                <a:noFill/>
                <a:ln>
                  <a:noFill/>
                </a:ln>
                <a:effectLst/>
              </c:spPr>
              <c:txPr>
                <a:bodyPr rot="0" spcFirstLastPara="1" vertOverflow="ellipsis" vert="horz" wrap="square" lIns="38100" tIns="19050" rIns="38100" bIns="19050" anchor="ctr" anchorCtr="1">
                  <a:noAutofit/>
                </a:bodyPr>
                <a:lstStyle/>
                <a:p>
                  <a:pPr>
                    <a:defRPr sz="1200" b="0" i="0" u="none" strike="noStrike" kern="1200" baseline="0">
                      <a:solidFill>
                        <a:schemeClr val="bg1"/>
                      </a:solidFill>
                      <a:latin typeface="+mj-lt"/>
                      <a:ea typeface="+mn-ea"/>
                      <a:cs typeface="Segoe UI" panose="020B0502040204020203" pitchFamily="34" charset="0"/>
                    </a:defRPr>
                  </a:pPr>
                  <a:endParaRPr lang="en-US"/>
                </a:p>
              </c:txPr>
              <c:dLblPos val="ctr"/>
              <c:showLegendKey val="0"/>
              <c:showVal val="1"/>
              <c:showCatName val="0"/>
              <c:showSerName val="1"/>
              <c:showPercent val="0"/>
              <c:showBubbleSize val="0"/>
              <c:extLst>
                <c:ext xmlns:c15="http://schemas.microsoft.com/office/drawing/2012/chart" uri="{CE6537A1-D6FC-4f65-9D91-7224C49458BB}">
                  <c15:layout>
                    <c:manualLayout>
                      <c:w val="0.45173625375234361"/>
                      <c:h val="0.34808481411804876"/>
                    </c:manualLayout>
                  </c15:layout>
                  <c15:dlblFieldTable/>
                  <c15:showDataLabelsRange val="0"/>
                </c:ext>
                <c:ext xmlns:c16="http://schemas.microsoft.com/office/drawing/2014/chart" uri="{C3380CC4-5D6E-409C-BE32-E72D297353CC}">
                  <c16:uniqueId val="{00000000-BEDC-49C3-9EB7-6F8D67237C91}"/>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Segoe UI" panose="020B0502040204020203" pitchFamily="34" charset="0"/>
                  </a:defRPr>
                </a:pPr>
                <a:endParaRPr lang="en-US"/>
              </a:p>
            </c:txPr>
            <c:dLblPos val="ctr"/>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Sheet2!$D$13</c:f>
              <c:numCache>
                <c:formatCode>#,##0%_);\(#,##0%\)</c:formatCode>
                <c:ptCount val="1"/>
                <c:pt idx="0">
                  <c:v>0.3</c:v>
                </c:pt>
              </c:numCache>
            </c:numRef>
          </c:val>
          <c:extLst>
            <c:ext xmlns:c16="http://schemas.microsoft.com/office/drawing/2014/chart" uri="{C3380CC4-5D6E-409C-BE32-E72D297353CC}">
              <c16:uniqueId val="{00000001-BEDC-49C3-9EB7-6F8D67237C91}"/>
            </c:ext>
          </c:extLst>
        </c:ser>
        <c:ser>
          <c:idx val="1"/>
          <c:order val="1"/>
          <c:tx>
            <c:strRef>
              <c:f>Sheet2!$C$14</c:f>
              <c:strCache>
                <c:ptCount val="1"/>
                <c:pt idx="0">
                  <c:v>Idle time</c:v>
                </c:pt>
              </c:strCache>
            </c:strRef>
          </c:tx>
          <c:spPr>
            <a:noFill/>
            <a:ln w="12700">
              <a:solidFill>
                <a:schemeClr val="accent2"/>
              </a:solidFill>
              <a:prstDash val="sysDash"/>
            </a:ln>
            <a:effectLst/>
          </c:spPr>
          <c:invertIfNegative val="0"/>
          <c:dLbls>
            <c:dLbl>
              <c:idx val="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j-lt"/>
                      <a:ea typeface="+mn-ea"/>
                      <a:cs typeface="Segoe UI" panose="020B0502040204020203" pitchFamily="34" charset="0"/>
                    </a:defRPr>
                  </a:pPr>
                  <a:endParaRPr lang="en-US"/>
                </a:p>
              </c:txPr>
              <c:dLblPos val="ctr"/>
              <c:showLegendKey val="0"/>
              <c:showVal val="1"/>
              <c:showCatName val="0"/>
              <c:showSerName val="1"/>
              <c:showPercent val="0"/>
              <c:showBubbleSize val="0"/>
              <c:extLst>
                <c:ext xmlns:c15="http://schemas.microsoft.com/office/drawing/2012/chart" uri="{CE6537A1-D6FC-4f65-9D91-7224C49458BB}">
                  <c15:layout>
                    <c:manualLayout>
                      <c:w val="0.24675124423047048"/>
                      <c:h val="0.38805019930236029"/>
                    </c:manualLayout>
                  </c15:layout>
                </c:ext>
                <c:ext xmlns:c16="http://schemas.microsoft.com/office/drawing/2014/chart" uri="{C3380CC4-5D6E-409C-BE32-E72D297353CC}">
                  <c16:uniqueId val="{00000003-BEDC-49C3-9EB7-6F8D67237C91}"/>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accent3"/>
                    </a:solidFill>
                    <a:latin typeface="+mj-lt"/>
                    <a:ea typeface="+mn-ea"/>
                    <a:cs typeface="Segoe UI" panose="020B0502040204020203" pitchFamily="34" charset="0"/>
                  </a:defRPr>
                </a:pPr>
                <a:endParaRPr lang="en-US"/>
              </a:p>
            </c:txPr>
            <c:dLblPos val="ctr"/>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Sheet2!$D$14</c:f>
              <c:numCache>
                <c:formatCode>#,##0%_);\(#,##0%\)</c:formatCode>
                <c:ptCount val="1"/>
                <c:pt idx="0">
                  <c:v>0.7</c:v>
                </c:pt>
              </c:numCache>
            </c:numRef>
          </c:val>
          <c:extLst>
            <c:ext xmlns:c16="http://schemas.microsoft.com/office/drawing/2014/chart" uri="{C3380CC4-5D6E-409C-BE32-E72D297353CC}">
              <c16:uniqueId val="{00000002-BEDC-49C3-9EB7-6F8D67237C91}"/>
            </c:ext>
          </c:extLst>
        </c:ser>
        <c:dLbls>
          <c:dLblPos val="ctr"/>
          <c:showLegendKey val="0"/>
          <c:showVal val="1"/>
          <c:showCatName val="0"/>
          <c:showSerName val="0"/>
          <c:showPercent val="0"/>
          <c:showBubbleSize val="0"/>
        </c:dLbls>
        <c:gapWidth val="150"/>
        <c:overlap val="100"/>
        <c:axId val="165211968"/>
        <c:axId val="540609248"/>
      </c:barChart>
      <c:catAx>
        <c:axId val="165211968"/>
        <c:scaling>
          <c:orientation val="minMax"/>
        </c:scaling>
        <c:delete val="1"/>
        <c:axPos val="b"/>
        <c:numFmt formatCode="General" sourceLinked="1"/>
        <c:majorTickMark val="none"/>
        <c:minorTickMark val="none"/>
        <c:tickLblPos val="nextTo"/>
        <c:crossAx val="540609248"/>
        <c:crosses val="autoZero"/>
        <c:auto val="1"/>
        <c:lblAlgn val="ctr"/>
        <c:lblOffset val="100"/>
        <c:noMultiLvlLbl val="0"/>
      </c:catAx>
      <c:valAx>
        <c:axId val="540609248"/>
        <c:scaling>
          <c:orientation val="minMax"/>
        </c:scaling>
        <c:delete val="1"/>
        <c:axPos val="l"/>
        <c:numFmt formatCode="0%" sourceLinked="1"/>
        <c:majorTickMark val="none"/>
        <c:minorTickMark val="none"/>
        <c:tickLblPos val="nextTo"/>
        <c:crossAx val="165211968"/>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100">
          <a:solidFill>
            <a:schemeClr val="bg1"/>
          </a:solidFill>
          <a:latin typeface="Segoe UI Light" panose="020B0502040204020203" pitchFamily="34" charset="0"/>
          <a:cs typeface="Segoe UI Light" panose="020B0502040204020203" pitchFamily="34"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9418421447140368E-2"/>
          <c:y val="8.110364158170387E-2"/>
          <c:w val="0.91778145297713787"/>
          <c:h val="0.87502058928631232"/>
        </c:manualLayout>
      </c:layout>
      <c:areaChart>
        <c:grouping val="standard"/>
        <c:varyColors val="0"/>
        <c:ser>
          <c:idx val="0"/>
          <c:order val="0"/>
          <c:spPr>
            <a:solidFill>
              <a:srgbClr val="50E6FF"/>
            </a:solidFill>
            <a:ln w="28575" cap="rnd">
              <a:noFill/>
              <a:round/>
            </a:ln>
            <a:effectLst/>
          </c:spPr>
          <c:val>
            <c:numRef>
              <c:f>Sheet1!$D$6:$D$182</c:f>
              <c:numCache>
                <c:formatCode>#,##0_);\(#,##0\)</c:formatCode>
                <c:ptCount val="177"/>
                <c:pt idx="0">
                  <c:v>45</c:v>
                </c:pt>
                <c:pt idx="1">
                  <c:v>45</c:v>
                </c:pt>
                <c:pt idx="2">
                  <c:v>45</c:v>
                </c:pt>
                <c:pt idx="3">
                  <c:v>75</c:v>
                </c:pt>
                <c:pt idx="4">
                  <c:v>75</c:v>
                </c:pt>
                <c:pt idx="5">
                  <c:v>75</c:v>
                </c:pt>
                <c:pt idx="6">
                  <c:v>75</c:v>
                </c:pt>
                <c:pt idx="7">
                  <c:v>75</c:v>
                </c:pt>
                <c:pt idx="8">
                  <c:v>75</c:v>
                </c:pt>
                <c:pt idx="9">
                  <c:v>45</c:v>
                </c:pt>
                <c:pt idx="10">
                  <c:v>45</c:v>
                </c:pt>
                <c:pt idx="11">
                  <c:v>45</c:v>
                </c:pt>
                <c:pt idx="12">
                  <c:v>45</c:v>
                </c:pt>
                <c:pt idx="13">
                  <c:v>45</c:v>
                </c:pt>
                <c:pt idx="14">
                  <c:v>45</c:v>
                </c:pt>
                <c:pt idx="15">
                  <c:v>45</c:v>
                </c:pt>
                <c:pt idx="16">
                  <c:v>45</c:v>
                </c:pt>
                <c:pt idx="17">
                  <c:v>45</c:v>
                </c:pt>
                <c:pt idx="18">
                  <c:v>45</c:v>
                </c:pt>
                <c:pt idx="19">
                  <c:v>45</c:v>
                </c:pt>
                <c:pt idx="20">
                  <c:v>65</c:v>
                </c:pt>
                <c:pt idx="21">
                  <c:v>65</c:v>
                </c:pt>
                <c:pt idx="22">
                  <c:v>65</c:v>
                </c:pt>
                <c:pt idx="23">
                  <c:v>65</c:v>
                </c:pt>
                <c:pt idx="24">
                  <c:v>65</c:v>
                </c:pt>
                <c:pt idx="25">
                  <c:v>45</c:v>
                </c:pt>
                <c:pt idx="26">
                  <c:v>45</c:v>
                </c:pt>
                <c:pt idx="27">
                  <c:v>45</c:v>
                </c:pt>
                <c:pt idx="28">
                  <c:v>45</c:v>
                </c:pt>
                <c:pt idx="29">
                  <c:v>45</c:v>
                </c:pt>
                <c:pt idx="30">
                  <c:v>45</c:v>
                </c:pt>
                <c:pt idx="31">
                  <c:v>45</c:v>
                </c:pt>
                <c:pt idx="32">
                  <c:v>45</c:v>
                </c:pt>
                <c:pt idx="33">
                  <c:v>45</c:v>
                </c:pt>
                <c:pt idx="34">
                  <c:v>75</c:v>
                </c:pt>
                <c:pt idx="35">
                  <c:v>75</c:v>
                </c:pt>
                <c:pt idx="36">
                  <c:v>75</c:v>
                </c:pt>
                <c:pt idx="37">
                  <c:v>75</c:v>
                </c:pt>
                <c:pt idx="38">
                  <c:v>75</c:v>
                </c:pt>
                <c:pt idx="39">
                  <c:v>45</c:v>
                </c:pt>
                <c:pt idx="40">
                  <c:v>45</c:v>
                </c:pt>
                <c:pt idx="41">
                  <c:v>45</c:v>
                </c:pt>
                <c:pt idx="42">
                  <c:v>45</c:v>
                </c:pt>
                <c:pt idx="43">
                  <c:v>45</c:v>
                </c:pt>
                <c:pt idx="44">
                  <c:v>45</c:v>
                </c:pt>
                <c:pt idx="45">
                  <c:v>45</c:v>
                </c:pt>
                <c:pt idx="46">
                  <c:v>45</c:v>
                </c:pt>
                <c:pt idx="47">
                  <c:v>45</c:v>
                </c:pt>
                <c:pt idx="48">
                  <c:v>45</c:v>
                </c:pt>
                <c:pt idx="49">
                  <c:v>45</c:v>
                </c:pt>
                <c:pt idx="50">
                  <c:v>45</c:v>
                </c:pt>
                <c:pt idx="51">
                  <c:v>45</c:v>
                </c:pt>
                <c:pt idx="52">
                  <c:v>45</c:v>
                </c:pt>
                <c:pt idx="53">
                  <c:v>45</c:v>
                </c:pt>
                <c:pt idx="54">
                  <c:v>38.63451776649746</c:v>
                </c:pt>
                <c:pt idx="55">
                  <c:v>45</c:v>
                </c:pt>
                <c:pt idx="56">
                  <c:v>45</c:v>
                </c:pt>
                <c:pt idx="57">
                  <c:v>45</c:v>
                </c:pt>
                <c:pt idx="58">
                  <c:v>45</c:v>
                </c:pt>
                <c:pt idx="59">
                  <c:v>45</c:v>
                </c:pt>
                <c:pt idx="60">
                  <c:v>45</c:v>
                </c:pt>
                <c:pt idx="61">
                  <c:v>45</c:v>
                </c:pt>
                <c:pt idx="62">
                  <c:v>45</c:v>
                </c:pt>
                <c:pt idx="63">
                  <c:v>45</c:v>
                </c:pt>
                <c:pt idx="64">
                  <c:v>45</c:v>
                </c:pt>
                <c:pt idx="65">
                  <c:v>45</c:v>
                </c:pt>
                <c:pt idx="66">
                  <c:v>45</c:v>
                </c:pt>
                <c:pt idx="67">
                  <c:v>45</c:v>
                </c:pt>
                <c:pt idx="68">
                  <c:v>45</c:v>
                </c:pt>
                <c:pt idx="69">
                  <c:v>45</c:v>
                </c:pt>
                <c:pt idx="70">
                  <c:v>45</c:v>
                </c:pt>
                <c:pt idx="71">
                  <c:v>45</c:v>
                </c:pt>
                <c:pt idx="72">
                  <c:v>45</c:v>
                </c:pt>
                <c:pt idx="73">
                  <c:v>65</c:v>
                </c:pt>
                <c:pt idx="74">
                  <c:v>65</c:v>
                </c:pt>
                <c:pt idx="75">
                  <c:v>75</c:v>
                </c:pt>
                <c:pt idx="76">
                  <c:v>75</c:v>
                </c:pt>
                <c:pt idx="77">
                  <c:v>75</c:v>
                </c:pt>
                <c:pt idx="78">
                  <c:v>75</c:v>
                </c:pt>
                <c:pt idx="79">
                  <c:v>75</c:v>
                </c:pt>
                <c:pt idx="80">
                  <c:v>65</c:v>
                </c:pt>
                <c:pt idx="81">
                  <c:v>45</c:v>
                </c:pt>
                <c:pt idx="82">
                  <c:v>45</c:v>
                </c:pt>
                <c:pt idx="83">
                  <c:v>45</c:v>
                </c:pt>
                <c:pt idx="84">
                  <c:v>45</c:v>
                </c:pt>
                <c:pt idx="85">
                  <c:v>45</c:v>
                </c:pt>
                <c:pt idx="86">
                  <c:v>45</c:v>
                </c:pt>
                <c:pt idx="87">
                  <c:v>45</c:v>
                </c:pt>
                <c:pt idx="88">
                  <c:v>45</c:v>
                </c:pt>
                <c:pt idx="89">
                  <c:v>45</c:v>
                </c:pt>
                <c:pt idx="90">
                  <c:v>45</c:v>
                </c:pt>
                <c:pt idx="91">
                  <c:v>45</c:v>
                </c:pt>
                <c:pt idx="92">
                  <c:v>45</c:v>
                </c:pt>
                <c:pt idx="93">
                  <c:v>45</c:v>
                </c:pt>
                <c:pt idx="94">
                  <c:v>45</c:v>
                </c:pt>
                <c:pt idx="95">
                  <c:v>45</c:v>
                </c:pt>
                <c:pt idx="96">
                  <c:v>45</c:v>
                </c:pt>
                <c:pt idx="97">
                  <c:v>45</c:v>
                </c:pt>
                <c:pt idx="98">
                  <c:v>45</c:v>
                </c:pt>
                <c:pt idx="99">
                  <c:v>45</c:v>
                </c:pt>
                <c:pt idx="100">
                  <c:v>45</c:v>
                </c:pt>
                <c:pt idx="101">
                  <c:v>45</c:v>
                </c:pt>
                <c:pt idx="102">
                  <c:v>45</c:v>
                </c:pt>
                <c:pt idx="103">
                  <c:v>45</c:v>
                </c:pt>
                <c:pt idx="104">
                  <c:v>45</c:v>
                </c:pt>
                <c:pt idx="105">
                  <c:v>45</c:v>
                </c:pt>
                <c:pt idx="106">
                  <c:v>45</c:v>
                </c:pt>
                <c:pt idx="107">
                  <c:v>45</c:v>
                </c:pt>
                <c:pt idx="108">
                  <c:v>45</c:v>
                </c:pt>
                <c:pt idx="109">
                  <c:v>45</c:v>
                </c:pt>
                <c:pt idx="110">
                  <c:v>45</c:v>
                </c:pt>
                <c:pt idx="111">
                  <c:v>45</c:v>
                </c:pt>
                <c:pt idx="112">
                  <c:v>45</c:v>
                </c:pt>
                <c:pt idx="113">
                  <c:v>45</c:v>
                </c:pt>
                <c:pt idx="114">
                  <c:v>45</c:v>
                </c:pt>
                <c:pt idx="115">
                  <c:v>45</c:v>
                </c:pt>
                <c:pt idx="116">
                  <c:v>45</c:v>
                </c:pt>
                <c:pt idx="117">
                  <c:v>45</c:v>
                </c:pt>
                <c:pt idx="118">
                  <c:v>75</c:v>
                </c:pt>
                <c:pt idx="119">
                  <c:v>75</c:v>
                </c:pt>
                <c:pt idx="120">
                  <c:v>75</c:v>
                </c:pt>
                <c:pt idx="121">
                  <c:v>75</c:v>
                </c:pt>
                <c:pt idx="122">
                  <c:v>75</c:v>
                </c:pt>
                <c:pt idx="123">
                  <c:v>45</c:v>
                </c:pt>
                <c:pt idx="124">
                  <c:v>45</c:v>
                </c:pt>
                <c:pt idx="125">
                  <c:v>45</c:v>
                </c:pt>
                <c:pt idx="126">
                  <c:v>45</c:v>
                </c:pt>
                <c:pt idx="127">
                  <c:v>45</c:v>
                </c:pt>
                <c:pt idx="128">
                  <c:v>45</c:v>
                </c:pt>
                <c:pt idx="129">
                  <c:v>65</c:v>
                </c:pt>
                <c:pt idx="130">
                  <c:v>65</c:v>
                </c:pt>
                <c:pt idx="131">
                  <c:v>65</c:v>
                </c:pt>
                <c:pt idx="132">
                  <c:v>65</c:v>
                </c:pt>
                <c:pt idx="133">
                  <c:v>65</c:v>
                </c:pt>
                <c:pt idx="134">
                  <c:v>75</c:v>
                </c:pt>
                <c:pt idx="135">
                  <c:v>75</c:v>
                </c:pt>
                <c:pt idx="136">
                  <c:v>75</c:v>
                </c:pt>
                <c:pt idx="137">
                  <c:v>75</c:v>
                </c:pt>
                <c:pt idx="138">
                  <c:v>75</c:v>
                </c:pt>
                <c:pt idx="139">
                  <c:v>45</c:v>
                </c:pt>
                <c:pt idx="140">
                  <c:v>45</c:v>
                </c:pt>
                <c:pt idx="141">
                  <c:v>65</c:v>
                </c:pt>
                <c:pt idx="142">
                  <c:v>65</c:v>
                </c:pt>
                <c:pt idx="143">
                  <c:v>75</c:v>
                </c:pt>
                <c:pt idx="144">
                  <c:v>75</c:v>
                </c:pt>
                <c:pt idx="145">
                  <c:v>75</c:v>
                </c:pt>
                <c:pt idx="146">
                  <c:v>75</c:v>
                </c:pt>
                <c:pt idx="147">
                  <c:v>75</c:v>
                </c:pt>
                <c:pt idx="148">
                  <c:v>45</c:v>
                </c:pt>
                <c:pt idx="149">
                  <c:v>45</c:v>
                </c:pt>
                <c:pt idx="150">
                  <c:v>45</c:v>
                </c:pt>
                <c:pt idx="151">
                  <c:v>45</c:v>
                </c:pt>
                <c:pt idx="152">
                  <c:v>45</c:v>
                </c:pt>
                <c:pt idx="153">
                  <c:v>75</c:v>
                </c:pt>
                <c:pt idx="154">
                  <c:v>75</c:v>
                </c:pt>
                <c:pt idx="155">
                  <c:v>75</c:v>
                </c:pt>
                <c:pt idx="156">
                  <c:v>75</c:v>
                </c:pt>
                <c:pt idx="157">
                  <c:v>75</c:v>
                </c:pt>
                <c:pt idx="158">
                  <c:v>75</c:v>
                </c:pt>
                <c:pt idx="159">
                  <c:v>75</c:v>
                </c:pt>
                <c:pt idx="160">
                  <c:v>65</c:v>
                </c:pt>
                <c:pt idx="161">
                  <c:v>45</c:v>
                </c:pt>
                <c:pt idx="162">
                  <c:v>45</c:v>
                </c:pt>
                <c:pt idx="163">
                  <c:v>45</c:v>
                </c:pt>
                <c:pt idx="164">
                  <c:v>45</c:v>
                </c:pt>
                <c:pt idx="165">
                  <c:v>45</c:v>
                </c:pt>
                <c:pt idx="166">
                  <c:v>45</c:v>
                </c:pt>
                <c:pt idx="167">
                  <c:v>45</c:v>
                </c:pt>
                <c:pt idx="168">
                  <c:v>45</c:v>
                </c:pt>
                <c:pt idx="169">
                  <c:v>45</c:v>
                </c:pt>
                <c:pt idx="170">
                  <c:v>45</c:v>
                </c:pt>
                <c:pt idx="171">
                  <c:v>45</c:v>
                </c:pt>
                <c:pt idx="172">
                  <c:v>45</c:v>
                </c:pt>
                <c:pt idx="173">
                  <c:v>45</c:v>
                </c:pt>
                <c:pt idx="174">
                  <c:v>45</c:v>
                </c:pt>
                <c:pt idx="175">
                  <c:v>45</c:v>
                </c:pt>
                <c:pt idx="176">
                  <c:v>45</c:v>
                </c:pt>
              </c:numCache>
            </c:numRef>
          </c:val>
          <c:extLst>
            <c:ext xmlns:c16="http://schemas.microsoft.com/office/drawing/2014/chart" uri="{C3380CC4-5D6E-409C-BE32-E72D297353CC}">
              <c16:uniqueId val="{00000000-67C7-4647-8717-6F0D995F26EA}"/>
            </c:ext>
          </c:extLst>
        </c:ser>
        <c:ser>
          <c:idx val="1"/>
          <c:order val="1"/>
          <c:spPr>
            <a:solidFill>
              <a:srgbClr val="0078D4"/>
            </a:solidFill>
            <a:ln w="19050">
              <a:noFill/>
            </a:ln>
          </c:spPr>
          <c:val>
            <c:numRef>
              <c:f>Sheet1!$C$6:$C$182</c:f>
              <c:numCache>
                <c:formatCode>#,##0_);\(#,##0\)</c:formatCode>
                <c:ptCount val="177"/>
                <c:pt idx="0">
                  <c:v>38</c:v>
                </c:pt>
                <c:pt idx="1">
                  <c:v>21</c:v>
                </c:pt>
                <c:pt idx="2">
                  <c:v>29</c:v>
                </c:pt>
                <c:pt idx="3">
                  <c:v>38</c:v>
                </c:pt>
                <c:pt idx="4">
                  <c:v>27</c:v>
                </c:pt>
                <c:pt idx="5">
                  <c:v>65</c:v>
                </c:pt>
                <c:pt idx="6">
                  <c:v>65</c:v>
                </c:pt>
                <c:pt idx="7">
                  <c:v>20</c:v>
                </c:pt>
                <c:pt idx="8">
                  <c:v>35</c:v>
                </c:pt>
                <c:pt idx="9">
                  <c:v>22</c:v>
                </c:pt>
                <c:pt idx="10">
                  <c:v>36</c:v>
                </c:pt>
                <c:pt idx="11">
                  <c:v>26</c:v>
                </c:pt>
                <c:pt idx="12">
                  <c:v>35</c:v>
                </c:pt>
                <c:pt idx="13">
                  <c:v>34</c:v>
                </c:pt>
                <c:pt idx="14">
                  <c:v>26</c:v>
                </c:pt>
                <c:pt idx="15">
                  <c:v>30</c:v>
                </c:pt>
                <c:pt idx="16">
                  <c:v>31</c:v>
                </c:pt>
                <c:pt idx="17">
                  <c:v>26</c:v>
                </c:pt>
                <c:pt idx="18">
                  <c:v>32</c:v>
                </c:pt>
                <c:pt idx="19">
                  <c:v>35</c:v>
                </c:pt>
                <c:pt idx="20">
                  <c:v>28</c:v>
                </c:pt>
                <c:pt idx="21">
                  <c:v>22</c:v>
                </c:pt>
                <c:pt idx="22">
                  <c:v>55</c:v>
                </c:pt>
                <c:pt idx="23">
                  <c:v>27</c:v>
                </c:pt>
                <c:pt idx="24">
                  <c:v>27</c:v>
                </c:pt>
                <c:pt idx="25">
                  <c:v>39</c:v>
                </c:pt>
                <c:pt idx="26">
                  <c:v>30</c:v>
                </c:pt>
                <c:pt idx="27">
                  <c:v>30</c:v>
                </c:pt>
                <c:pt idx="28">
                  <c:v>40</c:v>
                </c:pt>
                <c:pt idx="29">
                  <c:v>40</c:v>
                </c:pt>
                <c:pt idx="30">
                  <c:v>34</c:v>
                </c:pt>
                <c:pt idx="31">
                  <c:v>21</c:v>
                </c:pt>
                <c:pt idx="32">
                  <c:v>27</c:v>
                </c:pt>
                <c:pt idx="33">
                  <c:v>25</c:v>
                </c:pt>
                <c:pt idx="34">
                  <c:v>34</c:v>
                </c:pt>
                <c:pt idx="35">
                  <c:v>24</c:v>
                </c:pt>
                <c:pt idx="36">
                  <c:v>68</c:v>
                </c:pt>
                <c:pt idx="37">
                  <c:v>25</c:v>
                </c:pt>
                <c:pt idx="38">
                  <c:v>21</c:v>
                </c:pt>
                <c:pt idx="39">
                  <c:v>21</c:v>
                </c:pt>
                <c:pt idx="40">
                  <c:v>34</c:v>
                </c:pt>
                <c:pt idx="41">
                  <c:v>21</c:v>
                </c:pt>
                <c:pt idx="42">
                  <c:v>35</c:v>
                </c:pt>
                <c:pt idx="43">
                  <c:v>27</c:v>
                </c:pt>
                <c:pt idx="44">
                  <c:v>26</c:v>
                </c:pt>
                <c:pt idx="45">
                  <c:v>34</c:v>
                </c:pt>
                <c:pt idx="46">
                  <c:v>25</c:v>
                </c:pt>
                <c:pt idx="47">
                  <c:v>31</c:v>
                </c:pt>
                <c:pt idx="48">
                  <c:v>29</c:v>
                </c:pt>
                <c:pt idx="49">
                  <c:v>36</c:v>
                </c:pt>
                <c:pt idx="50">
                  <c:v>34</c:v>
                </c:pt>
                <c:pt idx="51">
                  <c:v>31</c:v>
                </c:pt>
                <c:pt idx="52">
                  <c:v>27</c:v>
                </c:pt>
                <c:pt idx="53">
                  <c:v>28</c:v>
                </c:pt>
                <c:pt idx="54">
                  <c:v>22</c:v>
                </c:pt>
                <c:pt idx="55">
                  <c:v>29</c:v>
                </c:pt>
                <c:pt idx="56">
                  <c:v>25</c:v>
                </c:pt>
                <c:pt idx="57">
                  <c:v>37</c:v>
                </c:pt>
                <c:pt idx="58">
                  <c:v>26</c:v>
                </c:pt>
                <c:pt idx="59">
                  <c:v>34</c:v>
                </c:pt>
                <c:pt idx="60">
                  <c:v>30</c:v>
                </c:pt>
                <c:pt idx="61">
                  <c:v>40</c:v>
                </c:pt>
                <c:pt idx="62">
                  <c:v>34</c:v>
                </c:pt>
                <c:pt idx="63">
                  <c:v>22</c:v>
                </c:pt>
                <c:pt idx="64">
                  <c:v>23</c:v>
                </c:pt>
                <c:pt idx="65">
                  <c:v>37</c:v>
                </c:pt>
                <c:pt idx="66">
                  <c:v>30</c:v>
                </c:pt>
                <c:pt idx="67">
                  <c:v>37</c:v>
                </c:pt>
                <c:pt idx="68">
                  <c:v>35</c:v>
                </c:pt>
                <c:pt idx="69">
                  <c:v>25</c:v>
                </c:pt>
                <c:pt idx="70">
                  <c:v>34</c:v>
                </c:pt>
                <c:pt idx="71">
                  <c:v>27</c:v>
                </c:pt>
                <c:pt idx="72">
                  <c:v>38</c:v>
                </c:pt>
                <c:pt idx="73">
                  <c:v>30</c:v>
                </c:pt>
                <c:pt idx="74">
                  <c:v>25</c:v>
                </c:pt>
                <c:pt idx="75">
                  <c:v>55</c:v>
                </c:pt>
                <c:pt idx="76">
                  <c:v>56</c:v>
                </c:pt>
                <c:pt idx="77">
                  <c:v>65</c:v>
                </c:pt>
                <c:pt idx="78">
                  <c:v>55</c:v>
                </c:pt>
                <c:pt idx="79">
                  <c:v>37</c:v>
                </c:pt>
                <c:pt idx="80">
                  <c:v>22</c:v>
                </c:pt>
                <c:pt idx="81">
                  <c:v>39</c:v>
                </c:pt>
                <c:pt idx="82">
                  <c:v>29</c:v>
                </c:pt>
                <c:pt idx="83">
                  <c:v>20</c:v>
                </c:pt>
                <c:pt idx="84">
                  <c:v>29</c:v>
                </c:pt>
                <c:pt idx="85">
                  <c:v>38</c:v>
                </c:pt>
                <c:pt idx="86">
                  <c:v>39</c:v>
                </c:pt>
                <c:pt idx="87">
                  <c:v>27</c:v>
                </c:pt>
                <c:pt idx="88">
                  <c:v>24</c:v>
                </c:pt>
                <c:pt idx="89">
                  <c:v>38</c:v>
                </c:pt>
                <c:pt idx="90">
                  <c:v>37</c:v>
                </c:pt>
                <c:pt idx="91">
                  <c:v>21</c:v>
                </c:pt>
                <c:pt idx="92">
                  <c:v>36</c:v>
                </c:pt>
                <c:pt idx="93">
                  <c:v>28</c:v>
                </c:pt>
                <c:pt idx="94">
                  <c:v>28</c:v>
                </c:pt>
                <c:pt idx="95">
                  <c:v>39</c:v>
                </c:pt>
                <c:pt idx="96">
                  <c:v>25</c:v>
                </c:pt>
                <c:pt idx="97">
                  <c:v>30</c:v>
                </c:pt>
                <c:pt idx="98">
                  <c:v>37</c:v>
                </c:pt>
                <c:pt idx="99">
                  <c:v>20</c:v>
                </c:pt>
                <c:pt idx="100">
                  <c:v>30</c:v>
                </c:pt>
                <c:pt idx="101">
                  <c:v>28</c:v>
                </c:pt>
                <c:pt idx="102">
                  <c:v>25</c:v>
                </c:pt>
                <c:pt idx="103">
                  <c:v>34</c:v>
                </c:pt>
                <c:pt idx="104">
                  <c:v>23</c:v>
                </c:pt>
                <c:pt idx="105">
                  <c:v>31</c:v>
                </c:pt>
                <c:pt idx="106">
                  <c:v>36</c:v>
                </c:pt>
                <c:pt idx="107">
                  <c:v>29</c:v>
                </c:pt>
                <c:pt idx="108">
                  <c:v>29</c:v>
                </c:pt>
                <c:pt idx="109">
                  <c:v>30</c:v>
                </c:pt>
                <c:pt idx="110">
                  <c:v>25</c:v>
                </c:pt>
                <c:pt idx="111">
                  <c:v>39</c:v>
                </c:pt>
                <c:pt idx="112">
                  <c:v>23</c:v>
                </c:pt>
                <c:pt idx="113">
                  <c:v>25</c:v>
                </c:pt>
                <c:pt idx="114">
                  <c:v>20</c:v>
                </c:pt>
                <c:pt idx="115">
                  <c:v>32</c:v>
                </c:pt>
                <c:pt idx="116">
                  <c:v>40</c:v>
                </c:pt>
                <c:pt idx="117">
                  <c:v>21</c:v>
                </c:pt>
                <c:pt idx="118">
                  <c:v>23</c:v>
                </c:pt>
                <c:pt idx="119">
                  <c:v>21</c:v>
                </c:pt>
                <c:pt idx="120">
                  <c:v>68</c:v>
                </c:pt>
                <c:pt idx="121">
                  <c:v>40</c:v>
                </c:pt>
                <c:pt idx="122">
                  <c:v>22</c:v>
                </c:pt>
                <c:pt idx="123">
                  <c:v>35</c:v>
                </c:pt>
                <c:pt idx="124">
                  <c:v>38</c:v>
                </c:pt>
                <c:pt idx="125">
                  <c:v>32</c:v>
                </c:pt>
                <c:pt idx="126">
                  <c:v>24</c:v>
                </c:pt>
                <c:pt idx="127">
                  <c:v>40</c:v>
                </c:pt>
                <c:pt idx="128">
                  <c:v>27</c:v>
                </c:pt>
                <c:pt idx="129">
                  <c:v>32</c:v>
                </c:pt>
                <c:pt idx="130">
                  <c:v>30</c:v>
                </c:pt>
                <c:pt idx="131">
                  <c:v>55</c:v>
                </c:pt>
                <c:pt idx="132">
                  <c:v>40</c:v>
                </c:pt>
                <c:pt idx="133">
                  <c:v>40</c:v>
                </c:pt>
                <c:pt idx="134">
                  <c:v>29</c:v>
                </c:pt>
                <c:pt idx="135">
                  <c:v>23</c:v>
                </c:pt>
                <c:pt idx="136">
                  <c:v>66</c:v>
                </c:pt>
                <c:pt idx="137">
                  <c:v>30</c:v>
                </c:pt>
                <c:pt idx="138">
                  <c:v>31</c:v>
                </c:pt>
                <c:pt idx="139">
                  <c:v>33</c:v>
                </c:pt>
                <c:pt idx="140">
                  <c:v>36</c:v>
                </c:pt>
                <c:pt idx="141">
                  <c:v>35</c:v>
                </c:pt>
                <c:pt idx="142">
                  <c:v>27</c:v>
                </c:pt>
                <c:pt idx="143">
                  <c:v>55</c:v>
                </c:pt>
                <c:pt idx="144">
                  <c:v>55</c:v>
                </c:pt>
                <c:pt idx="145">
                  <c:v>66</c:v>
                </c:pt>
                <c:pt idx="146">
                  <c:v>38</c:v>
                </c:pt>
                <c:pt idx="147">
                  <c:v>32</c:v>
                </c:pt>
                <c:pt idx="148">
                  <c:v>30</c:v>
                </c:pt>
                <c:pt idx="149">
                  <c:v>38</c:v>
                </c:pt>
                <c:pt idx="150">
                  <c:v>31</c:v>
                </c:pt>
                <c:pt idx="151">
                  <c:v>39</c:v>
                </c:pt>
                <c:pt idx="152">
                  <c:v>24</c:v>
                </c:pt>
                <c:pt idx="153">
                  <c:v>32</c:v>
                </c:pt>
                <c:pt idx="154">
                  <c:v>23</c:v>
                </c:pt>
                <c:pt idx="155">
                  <c:v>66</c:v>
                </c:pt>
                <c:pt idx="156">
                  <c:v>66</c:v>
                </c:pt>
                <c:pt idx="157">
                  <c:v>66</c:v>
                </c:pt>
                <c:pt idx="158">
                  <c:v>55</c:v>
                </c:pt>
                <c:pt idx="159">
                  <c:v>23</c:v>
                </c:pt>
                <c:pt idx="160">
                  <c:v>36</c:v>
                </c:pt>
                <c:pt idx="161">
                  <c:v>26</c:v>
                </c:pt>
                <c:pt idx="162">
                  <c:v>38</c:v>
                </c:pt>
                <c:pt idx="163">
                  <c:v>23</c:v>
                </c:pt>
                <c:pt idx="164">
                  <c:v>21</c:v>
                </c:pt>
                <c:pt idx="165">
                  <c:v>29</c:v>
                </c:pt>
                <c:pt idx="166">
                  <c:v>37</c:v>
                </c:pt>
                <c:pt idx="167">
                  <c:v>25</c:v>
                </c:pt>
                <c:pt idx="168">
                  <c:v>40</c:v>
                </c:pt>
                <c:pt idx="169">
                  <c:v>24</c:v>
                </c:pt>
                <c:pt idx="170">
                  <c:v>28</c:v>
                </c:pt>
                <c:pt idx="171">
                  <c:v>34</c:v>
                </c:pt>
                <c:pt idx="172">
                  <c:v>29</c:v>
                </c:pt>
                <c:pt idx="173">
                  <c:v>20</c:v>
                </c:pt>
                <c:pt idx="174">
                  <c:v>28</c:v>
                </c:pt>
                <c:pt idx="175">
                  <c:v>31</c:v>
                </c:pt>
                <c:pt idx="176">
                  <c:v>32</c:v>
                </c:pt>
              </c:numCache>
            </c:numRef>
          </c:val>
          <c:extLst>
            <c:ext xmlns:c16="http://schemas.microsoft.com/office/drawing/2014/chart" uri="{C3380CC4-5D6E-409C-BE32-E72D297353CC}">
              <c16:uniqueId val="{00000001-67C7-4647-8717-6F0D995F26EA}"/>
            </c:ext>
          </c:extLst>
        </c:ser>
        <c:dLbls>
          <c:showLegendKey val="0"/>
          <c:showVal val="0"/>
          <c:showCatName val="0"/>
          <c:showSerName val="0"/>
          <c:showPercent val="0"/>
          <c:showBubbleSize val="0"/>
        </c:dLbls>
        <c:axId val="933371855"/>
        <c:axId val="786096079"/>
      </c:areaChart>
      <c:catAx>
        <c:axId val="933371855"/>
        <c:scaling>
          <c:orientation val="minMax"/>
        </c:scaling>
        <c:delete val="1"/>
        <c:axPos val="b"/>
        <c:majorTickMark val="none"/>
        <c:minorTickMark val="none"/>
        <c:tickLblPos val="nextTo"/>
        <c:crossAx val="786096079"/>
        <c:crosses val="autoZero"/>
        <c:auto val="1"/>
        <c:lblAlgn val="ctr"/>
        <c:lblOffset val="100"/>
        <c:noMultiLvlLbl val="0"/>
      </c:catAx>
      <c:valAx>
        <c:axId val="786096079"/>
        <c:scaling>
          <c:orientation val="minMax"/>
          <c:max val="100"/>
        </c:scaling>
        <c:delete val="1"/>
        <c:axPos val="l"/>
        <c:numFmt formatCode="#,##0_);\(#,##0\)" sourceLinked="1"/>
        <c:majorTickMark val="none"/>
        <c:minorTickMark val="none"/>
        <c:tickLblPos val="nextTo"/>
        <c:crossAx val="933371855"/>
        <c:crosses val="autoZero"/>
        <c:crossBetween val="midCat"/>
      </c:valAx>
      <c:spPr>
        <a:solidFill>
          <a:sysClr val="window" lastClr="FFFFFF"/>
        </a:solidFill>
        <a:ln w="22225">
          <a:noFill/>
        </a:ln>
      </c:spPr>
    </c:plotArea>
    <c:plotVisOnly val="1"/>
    <c:dispBlanksAs val="gap"/>
    <c:showDLblsOverMax val="0"/>
    <c:extLst/>
  </c:chart>
  <c:spPr>
    <a:noFill/>
    <a:ln w="9525" cap="flat" cmpd="sng" algn="ctr">
      <a:noFill/>
      <a:round/>
    </a:ln>
    <a:effectLst/>
  </c:spPr>
  <c:txPr>
    <a:bodyPr/>
    <a:lstStyle/>
    <a:p>
      <a:pPr marL="0" marR="0" lvl="0" indent="0" algn="l" defTabSz="914400" rtl="0" eaLnBrk="0" fontAlgn="base" latinLnBrk="0" hangingPunct="0">
        <a:lnSpc>
          <a:spcPct val="100000"/>
        </a:lnSpc>
        <a:spcBef>
          <a:spcPct val="0"/>
        </a:spcBef>
        <a:spcAft>
          <a:spcPct val="0"/>
        </a:spcAft>
        <a:buClrTx/>
        <a:buSzTx/>
        <a:buFontTx/>
        <a:buNone/>
        <a:tabLst/>
        <a:defRPr kumimoji="0" lang="en-US" sz="1600" b="0" i="1" u="none" strike="noStrike" kern="1200" cap="none" normalizeH="0" baseline="0">
          <a:ln>
            <a:noFill/>
          </a:ln>
          <a:solidFill>
            <a:schemeClr val="tx1"/>
          </a:solidFill>
          <a:effectLst/>
          <a:latin typeface="+mn-lt"/>
          <a:ea typeface="+mn-ea"/>
          <a:cs typeface="+mn-cs"/>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2.482192225265785E-3"/>
          <c:y val="1.9577013195215192E-2"/>
          <c:w val="0.97269588552207631"/>
          <c:h val="0.95693057097052658"/>
        </c:manualLayout>
      </c:layout>
      <c:barChart>
        <c:barDir val="col"/>
        <c:grouping val="percentStacked"/>
        <c:varyColors val="0"/>
        <c:ser>
          <c:idx val="4"/>
          <c:order val="0"/>
          <c:tx>
            <c:strRef>
              <c:f>Sheet2!$C$8</c:f>
              <c:strCache>
                <c:ptCount val="1"/>
                <c:pt idx="0">
                  <c:v>Server</c:v>
                </c:pt>
              </c:strCache>
            </c:strRef>
          </c:tx>
          <c:spPr>
            <a:solidFill>
              <a:schemeClr val="accent1"/>
            </a:solidFill>
            <a:ln>
              <a:noFill/>
            </a:ln>
            <a:effectLst/>
          </c:spPr>
          <c:invertIfNegative val="0"/>
          <c:dLbls>
            <c:delete val="1"/>
          </c:dLbls>
          <c:val>
            <c:numRef>
              <c:f>Sheet2!$D$8</c:f>
              <c:numCache>
                <c:formatCode>#,##0%_);\(#,##0%\)</c:formatCode>
                <c:ptCount val="1"/>
                <c:pt idx="0">
                  <c:v>0.5</c:v>
                </c:pt>
              </c:numCache>
            </c:numRef>
          </c:val>
          <c:extLst>
            <c:ext xmlns:c16="http://schemas.microsoft.com/office/drawing/2014/chart" uri="{C3380CC4-5D6E-409C-BE32-E72D297353CC}">
              <c16:uniqueId val="{00000000-A0FE-4B4D-BB9A-B1DF8503BAD0}"/>
            </c:ext>
          </c:extLst>
        </c:ser>
        <c:ser>
          <c:idx val="3"/>
          <c:order val="1"/>
          <c:tx>
            <c:strRef>
              <c:f>Sheet2!$C$7</c:f>
              <c:strCache>
                <c:ptCount val="1"/>
                <c:pt idx="0">
                  <c:v>Building</c:v>
                </c:pt>
              </c:strCache>
            </c:strRef>
          </c:tx>
          <c:spPr>
            <a:solidFill>
              <a:schemeClr val="accent1">
                <a:lumMod val="50000"/>
              </a:schemeClr>
            </a:solidFill>
            <a:ln>
              <a:noFill/>
            </a:ln>
            <a:effectLst/>
          </c:spPr>
          <c:invertIfNegative val="0"/>
          <c:dLbls>
            <c:delete val="1"/>
          </c:dLbls>
          <c:val>
            <c:numRef>
              <c:f>Sheet2!$D$7</c:f>
              <c:numCache>
                <c:formatCode>#,##0%_);\(#,##0%\)</c:formatCode>
                <c:ptCount val="1"/>
                <c:pt idx="0">
                  <c:v>0.15</c:v>
                </c:pt>
              </c:numCache>
            </c:numRef>
          </c:val>
          <c:extLst>
            <c:ext xmlns:c16="http://schemas.microsoft.com/office/drawing/2014/chart" uri="{C3380CC4-5D6E-409C-BE32-E72D297353CC}">
              <c16:uniqueId val="{00000001-A0FE-4B4D-BB9A-B1DF8503BAD0}"/>
            </c:ext>
          </c:extLst>
        </c:ser>
        <c:ser>
          <c:idx val="2"/>
          <c:order val="2"/>
          <c:tx>
            <c:strRef>
              <c:f>Sheet2!$C$6</c:f>
              <c:strCache>
                <c:ptCount val="1"/>
                <c:pt idx="0">
                  <c:v>Power</c:v>
                </c:pt>
              </c:strCache>
            </c:strRef>
          </c:tx>
          <c:spPr>
            <a:solidFill>
              <a:schemeClr val="accent1">
                <a:lumMod val="75000"/>
              </a:schemeClr>
            </a:solidFill>
            <a:ln>
              <a:noFill/>
            </a:ln>
            <a:effectLst/>
          </c:spPr>
          <c:invertIfNegative val="0"/>
          <c:dLbls>
            <c:delete val="1"/>
          </c:dLbls>
          <c:val>
            <c:numRef>
              <c:f>Sheet2!$D$6</c:f>
              <c:numCache>
                <c:formatCode>#,##0%_);\(#,##0%\)</c:formatCode>
                <c:ptCount val="1"/>
                <c:pt idx="0">
                  <c:v>0.2</c:v>
                </c:pt>
              </c:numCache>
            </c:numRef>
          </c:val>
          <c:extLst>
            <c:ext xmlns:c16="http://schemas.microsoft.com/office/drawing/2014/chart" uri="{C3380CC4-5D6E-409C-BE32-E72D297353CC}">
              <c16:uniqueId val="{00000002-A0FE-4B4D-BB9A-B1DF8503BAD0}"/>
            </c:ext>
          </c:extLst>
        </c:ser>
        <c:ser>
          <c:idx val="1"/>
          <c:order val="3"/>
          <c:tx>
            <c:strRef>
              <c:f>Sheet2!$C$5</c:f>
              <c:strCache>
                <c:ptCount val="1"/>
                <c:pt idx="0">
                  <c:v>People</c:v>
                </c:pt>
              </c:strCache>
            </c:strRef>
          </c:tx>
          <c:spPr>
            <a:solidFill>
              <a:schemeClr val="accent1">
                <a:lumMod val="60000"/>
                <a:lumOff val="40000"/>
              </a:schemeClr>
            </a:solidFill>
            <a:ln>
              <a:noFill/>
            </a:ln>
            <a:effectLst/>
          </c:spPr>
          <c:invertIfNegative val="0"/>
          <c:dLbls>
            <c:delete val="1"/>
          </c:dLbls>
          <c:val>
            <c:numRef>
              <c:f>Sheet2!$D$5</c:f>
              <c:numCache>
                <c:formatCode>#,##0%_);\(#,##0%\)</c:formatCode>
                <c:ptCount val="1"/>
                <c:pt idx="0">
                  <c:v>0.1</c:v>
                </c:pt>
              </c:numCache>
            </c:numRef>
          </c:val>
          <c:extLst>
            <c:ext xmlns:c16="http://schemas.microsoft.com/office/drawing/2014/chart" uri="{C3380CC4-5D6E-409C-BE32-E72D297353CC}">
              <c16:uniqueId val="{00000003-A0FE-4B4D-BB9A-B1DF8503BAD0}"/>
            </c:ext>
          </c:extLst>
        </c:ser>
        <c:ser>
          <c:idx val="0"/>
          <c:order val="4"/>
          <c:tx>
            <c:strRef>
              <c:f>Sheet2!$C$4</c:f>
              <c:strCache>
                <c:ptCount val="1"/>
                <c:pt idx="0">
                  <c:v>Network</c:v>
                </c:pt>
              </c:strCache>
            </c:strRef>
          </c:tx>
          <c:spPr>
            <a:solidFill>
              <a:schemeClr val="accent1">
                <a:lumMod val="40000"/>
                <a:lumOff val="60000"/>
              </a:schemeClr>
            </a:solidFill>
            <a:ln>
              <a:noFill/>
            </a:ln>
            <a:effectLst/>
          </c:spPr>
          <c:invertIfNegative val="0"/>
          <c:dLbls>
            <c:delete val="1"/>
          </c:dLbls>
          <c:val>
            <c:numRef>
              <c:f>Sheet2!$D$4</c:f>
              <c:numCache>
                <c:formatCode>#,##0%_);\(#,##0%\)</c:formatCode>
                <c:ptCount val="1"/>
                <c:pt idx="0">
                  <c:v>0.05</c:v>
                </c:pt>
              </c:numCache>
            </c:numRef>
          </c:val>
          <c:extLst>
            <c:ext xmlns:c16="http://schemas.microsoft.com/office/drawing/2014/chart" uri="{C3380CC4-5D6E-409C-BE32-E72D297353CC}">
              <c16:uniqueId val="{00000004-A0FE-4B4D-BB9A-B1DF8503BAD0}"/>
            </c:ext>
          </c:extLst>
        </c:ser>
        <c:dLbls>
          <c:dLblPos val="ctr"/>
          <c:showLegendKey val="0"/>
          <c:showVal val="1"/>
          <c:showCatName val="0"/>
          <c:showSerName val="0"/>
          <c:showPercent val="0"/>
          <c:showBubbleSize val="0"/>
        </c:dLbls>
        <c:gapWidth val="63"/>
        <c:overlap val="100"/>
        <c:axId val="165211968"/>
        <c:axId val="540609248"/>
      </c:barChart>
      <c:catAx>
        <c:axId val="165211968"/>
        <c:scaling>
          <c:orientation val="minMax"/>
        </c:scaling>
        <c:delete val="1"/>
        <c:axPos val="b"/>
        <c:numFmt formatCode="General" sourceLinked="1"/>
        <c:majorTickMark val="none"/>
        <c:minorTickMark val="none"/>
        <c:tickLblPos val="nextTo"/>
        <c:crossAx val="540609248"/>
        <c:crosses val="autoZero"/>
        <c:auto val="1"/>
        <c:lblAlgn val="ctr"/>
        <c:lblOffset val="100"/>
        <c:noMultiLvlLbl val="0"/>
      </c:catAx>
      <c:valAx>
        <c:axId val="540609248"/>
        <c:scaling>
          <c:orientation val="minMax"/>
        </c:scaling>
        <c:delete val="1"/>
        <c:axPos val="l"/>
        <c:numFmt formatCode="0%" sourceLinked="1"/>
        <c:majorTickMark val="none"/>
        <c:minorTickMark val="none"/>
        <c:tickLblPos val="nextTo"/>
        <c:crossAx val="165211968"/>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100" b="1">
          <a:solidFill>
            <a:schemeClr val="bg1"/>
          </a:solidFill>
          <a:latin typeface="+mj-lt"/>
          <a:cs typeface="Segoe UI Light" panose="020B0502040204020203" pitchFamily="34" charset="0"/>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1.9132679790609269E-3"/>
          <c:w val="1"/>
          <c:h val="0.90652944649227862"/>
        </c:manualLayout>
      </c:layout>
      <c:areaChart>
        <c:grouping val="stacked"/>
        <c:varyColors val="0"/>
        <c:ser>
          <c:idx val="1"/>
          <c:order val="0"/>
          <c:tx>
            <c:strRef>
              <c:f>'Business Case'!$B$81</c:f>
              <c:strCache>
                <c:ptCount val="1"/>
                <c:pt idx="0">
                  <c:v>Opex</c:v>
                </c:pt>
              </c:strCache>
            </c:strRef>
          </c:tx>
          <c:spPr>
            <a:solidFill>
              <a:schemeClr val="accent1"/>
            </a:solidFill>
            <a:ln>
              <a:noFill/>
            </a:ln>
            <a:effectLst/>
          </c:spPr>
          <c:dLbls>
            <c:dLbl>
              <c:idx val="0"/>
              <c:delete val="1"/>
              <c:extLst>
                <c:ext xmlns:c15="http://schemas.microsoft.com/office/drawing/2012/chart" uri="{CE6537A1-D6FC-4f65-9D91-7224C49458BB}"/>
                <c:ext xmlns:c16="http://schemas.microsoft.com/office/drawing/2014/chart" uri="{C3380CC4-5D6E-409C-BE32-E72D297353CC}">
                  <c16:uniqueId val="{00000000-49D0-427D-B65A-7DC8065B0A71}"/>
                </c:ext>
              </c:extLst>
            </c:dLbl>
            <c:dLbl>
              <c:idx val="1"/>
              <c:delete val="1"/>
              <c:extLst>
                <c:ext xmlns:c15="http://schemas.microsoft.com/office/drawing/2012/chart" uri="{CE6537A1-D6FC-4f65-9D91-7224C49458BB}"/>
                <c:ext xmlns:c16="http://schemas.microsoft.com/office/drawing/2014/chart" uri="{C3380CC4-5D6E-409C-BE32-E72D297353CC}">
                  <c16:uniqueId val="{00000001-49D0-427D-B65A-7DC8065B0A71}"/>
                </c:ext>
              </c:extLst>
            </c:dLbl>
            <c:dLbl>
              <c:idx val="2"/>
              <c:layout>
                <c:manualLayout>
                  <c:x val="2.0771884693724058E-2"/>
                  <c:y val="4.9845426788926915E-2"/>
                </c:manualLayout>
              </c:layout>
              <c:tx>
                <c:rich>
                  <a:bodyPr rot="0" spcFirstLastPara="1" vertOverflow="ellipsis" vert="horz" wrap="square" lIns="38100" tIns="19050" rIns="38100" bIns="19050" anchor="ctr" anchorCtr="0">
                    <a:noAutofit/>
                  </a:bodyPr>
                  <a:lstStyle/>
                  <a:p>
                    <a:pPr algn="l">
                      <a:defRPr sz="1200" b="1" i="0" u="none" strike="noStrike" kern="1200" baseline="0">
                        <a:solidFill>
                          <a:schemeClr val="bg1"/>
                        </a:solidFill>
                        <a:latin typeface="+mn-lt"/>
                        <a:ea typeface="+mn-ea"/>
                        <a:cs typeface="Segoe UI" panose="020B0502040204020203" pitchFamily="34" charset="0"/>
                      </a:defRPr>
                    </a:pPr>
                    <a:r>
                      <a:rPr lang="en-US" sz="1200" b="1">
                        <a:solidFill>
                          <a:schemeClr val="bg1"/>
                        </a:solidFill>
                        <a:latin typeface="+mn-lt"/>
                        <a:cs typeface="Segoe UI" panose="020B0502040204020203" pitchFamily="34" charset="0"/>
                      </a:rPr>
                      <a:t>On-premises</a:t>
                    </a:r>
                    <a:r>
                      <a:rPr lang="en-US" sz="1200" b="1" baseline="0">
                        <a:solidFill>
                          <a:schemeClr val="bg1"/>
                        </a:solidFill>
                        <a:latin typeface="+mn-lt"/>
                        <a:cs typeface="Segoe UI" panose="020B0502040204020203" pitchFamily="34" charset="0"/>
                      </a:rPr>
                      <a:t> o</a:t>
                    </a:r>
                    <a:r>
                      <a:rPr lang="en-US" sz="1200" b="1">
                        <a:solidFill>
                          <a:schemeClr val="bg1"/>
                        </a:solidFill>
                        <a:latin typeface="+mn-lt"/>
                        <a:cs typeface="Segoe UI" panose="020B0502040204020203" pitchFamily="34" charset="0"/>
                      </a:rPr>
                      <a:t>perating costs</a:t>
                    </a:r>
                  </a:p>
                  <a:p>
                    <a:pPr algn="l">
                      <a:defRPr sz="1200" b="1">
                        <a:solidFill>
                          <a:schemeClr val="bg1"/>
                        </a:solidFill>
                        <a:latin typeface="+mn-lt"/>
                        <a:cs typeface="Segoe UI" panose="020B0502040204020203" pitchFamily="34" charset="0"/>
                      </a:defRPr>
                    </a:pPr>
                    <a:r>
                      <a:rPr lang="en-US" sz="1200" b="0">
                        <a:solidFill>
                          <a:schemeClr val="bg1"/>
                        </a:solidFill>
                        <a:latin typeface="+mn-lt"/>
                        <a:cs typeface="Segoe UI" panose="020B0502040204020203" pitchFamily="34" charset="0"/>
                      </a:rPr>
                      <a:t>(server depreciation, data</a:t>
                    </a:r>
                    <a:r>
                      <a:rPr lang="en-US" sz="1200" b="0" baseline="0">
                        <a:solidFill>
                          <a:schemeClr val="bg1"/>
                        </a:solidFill>
                        <a:latin typeface="+mn-lt"/>
                        <a:cs typeface="Segoe UI" panose="020B0502040204020203" pitchFamily="34" charset="0"/>
                      </a:rPr>
                      <a:t>center costs, licenses, management, etc.)</a:t>
                    </a:r>
                    <a:r>
                      <a:rPr lang="en-US" sz="1200" b="0">
                        <a:solidFill>
                          <a:schemeClr val="bg1"/>
                        </a:solidFill>
                        <a:latin typeface="+mn-lt"/>
                        <a:cs typeface="Segoe UI" panose="020B0502040204020203" pitchFamily="34" charset="0"/>
                      </a:rPr>
                      <a:t> </a:t>
                    </a:r>
                  </a:p>
                </c:rich>
              </c:tx>
              <c:spPr>
                <a:noFill/>
                <a:ln>
                  <a:noFill/>
                </a:ln>
                <a:effectLst/>
              </c:spPr>
              <c:txPr>
                <a:bodyPr rot="0" spcFirstLastPara="1" vertOverflow="ellipsis" vert="horz" wrap="square" lIns="38100" tIns="19050" rIns="38100" bIns="19050" anchor="ctr" anchorCtr="0">
                  <a:noAutofit/>
                </a:bodyPr>
                <a:lstStyle/>
                <a:p>
                  <a:pPr algn="l">
                    <a:defRPr sz="1200" b="1" i="0" u="none" strike="noStrike" kern="1200" baseline="0">
                      <a:solidFill>
                        <a:schemeClr val="bg1"/>
                      </a:solidFill>
                      <a:latin typeface="+mn-lt"/>
                      <a:ea typeface="+mn-ea"/>
                      <a:cs typeface="Segoe UI" panose="020B0502040204020203"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38850151631012975"/>
                      <c:h val="0.27934755460377064"/>
                    </c:manualLayout>
                  </c15:layout>
                  <c15:showDataLabelsRange val="0"/>
                </c:ext>
                <c:ext xmlns:c16="http://schemas.microsoft.com/office/drawing/2014/chart" uri="{C3380CC4-5D6E-409C-BE32-E72D297353CC}">
                  <c16:uniqueId val="{00000002-49D0-427D-B65A-7DC8065B0A71}"/>
                </c:ext>
              </c:extLst>
            </c:dLbl>
            <c:dLbl>
              <c:idx val="3"/>
              <c:delete val="1"/>
              <c:extLst>
                <c:ext xmlns:c15="http://schemas.microsoft.com/office/drawing/2012/chart" uri="{CE6537A1-D6FC-4f65-9D91-7224C49458BB}"/>
                <c:ext xmlns:c16="http://schemas.microsoft.com/office/drawing/2014/chart" uri="{C3380CC4-5D6E-409C-BE32-E72D297353CC}">
                  <c16:uniqueId val="{00000003-49D0-427D-B65A-7DC8065B0A71}"/>
                </c:ext>
              </c:extLst>
            </c:dLbl>
            <c:dLbl>
              <c:idx val="4"/>
              <c:delete val="1"/>
              <c:extLst>
                <c:ext xmlns:c15="http://schemas.microsoft.com/office/drawing/2012/chart" uri="{CE6537A1-D6FC-4f65-9D91-7224C49458BB}"/>
                <c:ext xmlns:c16="http://schemas.microsoft.com/office/drawing/2014/chart" uri="{C3380CC4-5D6E-409C-BE32-E72D297353CC}">
                  <c16:uniqueId val="{00000004-49D0-427D-B65A-7DC8065B0A71}"/>
                </c:ext>
              </c:extLst>
            </c:dLbl>
            <c:dLbl>
              <c:idx val="5"/>
              <c:delete val="1"/>
              <c:extLst>
                <c:ext xmlns:c15="http://schemas.microsoft.com/office/drawing/2012/chart" uri="{CE6537A1-D6FC-4f65-9D91-7224C49458BB}"/>
                <c:ext xmlns:c16="http://schemas.microsoft.com/office/drawing/2014/chart" uri="{C3380CC4-5D6E-409C-BE32-E72D297353CC}">
                  <c16:uniqueId val="{00000005-49D0-427D-B65A-7DC8065B0A71}"/>
                </c:ext>
              </c:extLst>
            </c:dLbl>
            <c:dLbl>
              <c:idx val="6"/>
              <c:delete val="1"/>
              <c:extLst>
                <c:ext xmlns:c15="http://schemas.microsoft.com/office/drawing/2012/chart" uri="{CE6537A1-D6FC-4f65-9D91-7224C49458BB}"/>
                <c:ext xmlns:c16="http://schemas.microsoft.com/office/drawing/2014/chart" uri="{C3380CC4-5D6E-409C-BE32-E72D297353CC}">
                  <c16:uniqueId val="{00000006-49D0-427D-B65A-7DC8065B0A71}"/>
                </c:ext>
              </c:extLst>
            </c:dLbl>
            <c:dLbl>
              <c:idx val="7"/>
              <c:delete val="1"/>
              <c:extLst>
                <c:ext xmlns:c15="http://schemas.microsoft.com/office/drawing/2012/chart" uri="{CE6537A1-D6FC-4f65-9D91-7224C49458BB}"/>
                <c:ext xmlns:c16="http://schemas.microsoft.com/office/drawing/2014/chart" uri="{C3380CC4-5D6E-409C-BE32-E72D297353CC}">
                  <c16:uniqueId val="{00000007-49D0-427D-B65A-7DC8065B0A71}"/>
                </c:ext>
              </c:extLst>
            </c:dLbl>
            <c:dLbl>
              <c:idx val="8"/>
              <c:delete val="1"/>
              <c:extLst>
                <c:ext xmlns:c15="http://schemas.microsoft.com/office/drawing/2012/chart" uri="{CE6537A1-D6FC-4f65-9D91-7224C49458BB}"/>
                <c:ext xmlns:c16="http://schemas.microsoft.com/office/drawing/2014/chart" uri="{C3380CC4-5D6E-409C-BE32-E72D297353CC}">
                  <c16:uniqueId val="{00000008-49D0-427D-B65A-7DC8065B0A71}"/>
                </c:ext>
              </c:extLst>
            </c:dLbl>
            <c:dLbl>
              <c:idx val="9"/>
              <c:delete val="1"/>
              <c:extLst>
                <c:ext xmlns:c15="http://schemas.microsoft.com/office/drawing/2012/chart" uri="{CE6537A1-D6FC-4f65-9D91-7224C49458BB}"/>
                <c:ext xmlns:c16="http://schemas.microsoft.com/office/drawing/2014/chart" uri="{C3380CC4-5D6E-409C-BE32-E72D297353CC}">
                  <c16:uniqueId val="{00000009-49D0-427D-B65A-7DC8065B0A71}"/>
                </c:ext>
              </c:extLst>
            </c:dLbl>
            <c:dLbl>
              <c:idx val="10"/>
              <c:delete val="1"/>
              <c:extLst>
                <c:ext xmlns:c15="http://schemas.microsoft.com/office/drawing/2012/chart" uri="{CE6537A1-D6FC-4f65-9D91-7224C49458BB}"/>
                <c:ext xmlns:c16="http://schemas.microsoft.com/office/drawing/2014/chart" uri="{C3380CC4-5D6E-409C-BE32-E72D297353CC}">
                  <c16:uniqueId val="{0000000A-49D0-427D-B65A-7DC8065B0A71}"/>
                </c:ext>
              </c:extLst>
            </c:dLbl>
            <c:spPr>
              <a:noFill/>
              <a:ln>
                <a:noFill/>
              </a:ln>
              <a:effectLst/>
            </c:spPr>
            <c:txPr>
              <a:bodyPr rot="0" spcFirstLastPara="1" vertOverflow="ellipsis" vert="horz" wrap="square" lIns="38100" tIns="19050" rIns="38100" bIns="19050" anchor="ctr" anchorCtr="0">
                <a:spAutoFit/>
              </a:bodyPr>
              <a:lstStyle/>
              <a:p>
                <a:pPr algn="l">
                  <a:defRPr sz="1200" b="1" i="0" u="none" strike="noStrike" kern="1200" baseline="0">
                    <a:solidFill>
                      <a:schemeClr val="bg1"/>
                    </a:solidFill>
                    <a:latin typeface="+mn-lt"/>
                    <a:ea typeface="+mn-ea"/>
                    <a:cs typeface="Segoe UI" panose="020B0502040204020203"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'Business Case'!$C$62:$M$62</c:f>
              <c:strCache>
                <c:ptCount val="11"/>
                <c:pt idx="0">
                  <c:v>Y0</c:v>
                </c:pt>
                <c:pt idx="1">
                  <c:v>Y1 </c:v>
                </c:pt>
                <c:pt idx="2">
                  <c:v>Y2</c:v>
                </c:pt>
                <c:pt idx="3">
                  <c:v>Y3</c:v>
                </c:pt>
                <c:pt idx="4">
                  <c:v>Y4</c:v>
                </c:pt>
                <c:pt idx="5">
                  <c:v>Y5</c:v>
                </c:pt>
                <c:pt idx="6">
                  <c:v>Y6</c:v>
                </c:pt>
                <c:pt idx="7">
                  <c:v>Y7</c:v>
                </c:pt>
                <c:pt idx="8">
                  <c:v>Y8</c:v>
                </c:pt>
                <c:pt idx="9">
                  <c:v>Y9</c:v>
                </c:pt>
                <c:pt idx="10">
                  <c:v>Y10</c:v>
                </c:pt>
              </c:strCache>
            </c:strRef>
          </c:cat>
          <c:val>
            <c:numRef>
              <c:f>'Business Case'!$C$81:$M$81</c:f>
              <c:numCache>
                <c:formatCode>"$"#,##0,,"M"_);\("$"#,##0\)</c:formatCode>
                <c:ptCount val="11"/>
                <c:pt idx="0">
                  <c:v>83018458</c:v>
                </c:pt>
                <c:pt idx="1">
                  <c:v>79848457.799999997</c:v>
                </c:pt>
                <c:pt idx="2">
                  <c:v>66278978</c:v>
                </c:pt>
                <c:pt idx="3">
                  <c:v>47819878</c:v>
                </c:pt>
                <c:pt idx="4">
                  <c:v>31007605</c:v>
                </c:pt>
                <c:pt idx="5">
                  <c:v>17408113.810000002</c:v>
                </c:pt>
                <c:pt idx="6">
                  <c:v>11357387.884299999</c:v>
                </c:pt>
                <c:pt idx="7">
                  <c:v>9546141.9585999995</c:v>
                </c:pt>
                <c:pt idx="8">
                  <c:v>9644516.0329</c:v>
                </c:pt>
                <c:pt idx="9">
                  <c:v>9711063.1072000004</c:v>
                </c:pt>
                <c:pt idx="10">
                  <c:v>9744828.3715000004</c:v>
                </c:pt>
              </c:numCache>
            </c:numRef>
          </c:val>
          <c:extLst>
            <c:ext xmlns:c16="http://schemas.microsoft.com/office/drawing/2014/chart" uri="{C3380CC4-5D6E-409C-BE32-E72D297353CC}">
              <c16:uniqueId val="{0000000B-49D0-427D-B65A-7DC8065B0A71}"/>
            </c:ext>
          </c:extLst>
        </c:ser>
        <c:ser>
          <c:idx val="6"/>
          <c:order val="2"/>
          <c:tx>
            <c:strRef>
              <c:f>'Business Case'!$B$85</c:f>
              <c:strCache>
                <c:ptCount val="1"/>
                <c:pt idx="0">
                  <c:v>ACO</c:v>
                </c:pt>
              </c:strCache>
            </c:strRef>
          </c:tx>
          <c:spPr>
            <a:solidFill>
              <a:schemeClr val="accent1">
                <a:lumMod val="60000"/>
              </a:schemeClr>
            </a:solidFill>
            <a:ln w="25400">
              <a:noFill/>
            </a:ln>
            <a:effectLst/>
          </c:spPr>
          <c:cat>
            <c:strRef>
              <c:f>'Business Case'!$C$62:$M$62</c:f>
              <c:strCache>
                <c:ptCount val="11"/>
                <c:pt idx="0">
                  <c:v>Y0</c:v>
                </c:pt>
                <c:pt idx="1">
                  <c:v>Y1 </c:v>
                </c:pt>
                <c:pt idx="2">
                  <c:v>Y2</c:v>
                </c:pt>
                <c:pt idx="3">
                  <c:v>Y3</c:v>
                </c:pt>
                <c:pt idx="4">
                  <c:v>Y4</c:v>
                </c:pt>
                <c:pt idx="5">
                  <c:v>Y5</c:v>
                </c:pt>
                <c:pt idx="6">
                  <c:v>Y6</c:v>
                </c:pt>
                <c:pt idx="7">
                  <c:v>Y7</c:v>
                </c:pt>
                <c:pt idx="8">
                  <c:v>Y8</c:v>
                </c:pt>
                <c:pt idx="9">
                  <c:v>Y9</c:v>
                </c:pt>
                <c:pt idx="10">
                  <c:v>Y10</c:v>
                </c:pt>
              </c:strCache>
            </c:strRef>
          </c:cat>
          <c:val>
            <c:numRef>
              <c:f>'Business Case'!$C$85:$M$85</c:f>
            </c:numRef>
          </c:val>
          <c:extLst>
            <c:ext xmlns:c16="http://schemas.microsoft.com/office/drawing/2014/chart" uri="{C3380CC4-5D6E-409C-BE32-E72D297353CC}">
              <c16:uniqueId val="{0000000C-49D0-427D-B65A-7DC8065B0A71}"/>
            </c:ext>
          </c:extLst>
        </c:ser>
        <c:dLbls>
          <c:showLegendKey val="0"/>
          <c:showVal val="0"/>
          <c:showCatName val="0"/>
          <c:showSerName val="0"/>
          <c:showPercent val="0"/>
          <c:showBubbleSize val="0"/>
        </c:dLbls>
        <c:axId val="1595883920"/>
        <c:axId val="1244584095"/>
      </c:areaChart>
      <c:lineChart>
        <c:grouping val="standard"/>
        <c:varyColors val="0"/>
        <c:ser>
          <c:idx val="3"/>
          <c:order val="1"/>
          <c:tx>
            <c:strRef>
              <c:f>'Business Case'!$B$87</c:f>
              <c:strCache>
                <c:ptCount val="1"/>
                <c:pt idx="0">
                  <c:v>Azure Case P&amp;L</c:v>
                </c:pt>
              </c:strCache>
            </c:strRef>
          </c:tx>
          <c:spPr>
            <a:ln w="28575" cap="rnd">
              <a:noFill/>
              <a:prstDash val="dash"/>
              <a:round/>
            </a:ln>
            <a:effectLst/>
          </c:spPr>
          <c:marker>
            <c:symbol val="none"/>
          </c:marker>
          <c:cat>
            <c:numRef>
              <c:f>'[23]Output - Tables'!$D$4:$J$4</c:f>
              <c:numCache>
                <c:formatCode>General</c:formatCode>
                <c:ptCount val="7"/>
                <c:pt idx="0">
                  <c:v>0</c:v>
                </c:pt>
                <c:pt idx="1">
                  <c:v>0</c:v>
                </c:pt>
                <c:pt idx="2">
                  <c:v>0</c:v>
                </c:pt>
                <c:pt idx="3">
                  <c:v>0</c:v>
                </c:pt>
                <c:pt idx="4">
                  <c:v>0</c:v>
                </c:pt>
                <c:pt idx="5">
                  <c:v>0</c:v>
                </c:pt>
                <c:pt idx="6">
                  <c:v>0</c:v>
                </c:pt>
              </c:numCache>
            </c:numRef>
          </c:cat>
          <c:val>
            <c:numRef>
              <c:f>'Business Case'!$C$87:$M$87</c:f>
              <c:numCache>
                <c:formatCode>"$"#,##0,,"M"_);\("$"#,##0\)</c:formatCode>
                <c:ptCount val="11"/>
                <c:pt idx="0">
                  <c:v>83018458</c:v>
                </c:pt>
                <c:pt idx="1">
                  <c:v>95704801.185933873</c:v>
                </c:pt>
                <c:pt idx="2">
                  <c:v>111520439.6026697</c:v>
                </c:pt>
                <c:pt idx="3">
                  <c:v>110574403.72706634</c:v>
                </c:pt>
                <c:pt idx="4">
                  <c:v>98341590.315758735</c:v>
                </c:pt>
                <c:pt idx="5">
                  <c:v>77233175.898940176</c:v>
                </c:pt>
                <c:pt idx="6">
                  <c:v>64737061.368004367</c:v>
                </c:pt>
                <c:pt idx="7">
                  <c:v>62925815.442304365</c:v>
                </c:pt>
                <c:pt idx="8">
                  <c:v>63024189.516604364</c:v>
                </c:pt>
                <c:pt idx="9">
                  <c:v>63090736.59090437</c:v>
                </c:pt>
                <c:pt idx="10">
                  <c:v>63124501.855204366</c:v>
                </c:pt>
              </c:numCache>
            </c:numRef>
          </c:val>
          <c:smooth val="0"/>
          <c:extLst>
            <c:ext xmlns:c16="http://schemas.microsoft.com/office/drawing/2014/chart" uri="{C3380CC4-5D6E-409C-BE32-E72D297353CC}">
              <c16:uniqueId val="{0000000D-49D0-427D-B65A-7DC8065B0A71}"/>
            </c:ext>
          </c:extLst>
        </c:ser>
        <c:dLbls>
          <c:showLegendKey val="0"/>
          <c:showVal val="0"/>
          <c:showCatName val="0"/>
          <c:showSerName val="0"/>
          <c:showPercent val="0"/>
          <c:showBubbleSize val="0"/>
        </c:dLbls>
        <c:marker val="1"/>
        <c:smooth val="0"/>
        <c:axId val="1595883920"/>
        <c:axId val="1244584095"/>
      </c:lineChart>
      <c:catAx>
        <c:axId val="159588392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Segoe UI Light" panose="020B0502040204020203" pitchFamily="34" charset="0"/>
                <a:ea typeface="+mn-ea"/>
                <a:cs typeface="Segoe UI Light" panose="020B0502040204020203" pitchFamily="34" charset="0"/>
              </a:defRPr>
            </a:pPr>
            <a:endParaRPr lang="en-US"/>
          </a:p>
        </c:txPr>
        <c:crossAx val="1244584095"/>
        <c:crosses val="autoZero"/>
        <c:auto val="1"/>
        <c:lblAlgn val="ctr"/>
        <c:lblOffset val="100"/>
        <c:noMultiLvlLbl val="0"/>
      </c:catAx>
      <c:valAx>
        <c:axId val="1244584095"/>
        <c:scaling>
          <c:orientation val="minMax"/>
        </c:scaling>
        <c:delete val="1"/>
        <c:axPos val="l"/>
        <c:numFmt formatCode="&quot;$&quot;#,##0,,&quot;M&quot;_);\(&quot;$&quot;#,##0\)" sourceLinked="1"/>
        <c:majorTickMark val="none"/>
        <c:minorTickMark val="none"/>
        <c:tickLblPos val="nextTo"/>
        <c:crossAx val="1595883920"/>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latin typeface="Segoe UI Light" panose="020B0502040204020203" pitchFamily="34" charset="0"/>
          <a:cs typeface="Segoe UI Light" panose="020B0502040204020203" pitchFamily="34" charset="0"/>
        </a:defRPr>
      </a:pPr>
      <a:endParaRPr lang="en-US"/>
    </a:p>
  </c:txPr>
  <c:externalData r:id="rId3">
    <c:autoUpdate val="0"/>
  </c:externalData>
  <c:userShapes r:id="rId4"/>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9377308673573652"/>
        </c:manualLayout>
      </c:layout>
      <c:areaChart>
        <c:grouping val="stacked"/>
        <c:varyColors val="0"/>
        <c:ser>
          <c:idx val="1"/>
          <c:order val="0"/>
          <c:tx>
            <c:strRef>
              <c:f>'Business Case'!$B$81</c:f>
              <c:strCache>
                <c:ptCount val="1"/>
                <c:pt idx="0">
                  <c:v>Opex</c:v>
                </c:pt>
              </c:strCache>
            </c:strRef>
          </c:tx>
          <c:spPr>
            <a:pattFill prst="pct20">
              <a:fgClr>
                <a:schemeClr val="accent1"/>
              </a:fgClr>
              <a:bgClr>
                <a:schemeClr val="bg1"/>
              </a:bgClr>
            </a:pattFill>
            <a:ln>
              <a:noFill/>
            </a:ln>
            <a:effectLst/>
          </c:spPr>
          <c:cat>
            <c:strRef>
              <c:f>'Business Case'!$C$62:$M$62</c:f>
              <c:strCache>
                <c:ptCount val="11"/>
                <c:pt idx="0">
                  <c:v>Y0</c:v>
                </c:pt>
                <c:pt idx="1">
                  <c:v>Y1 </c:v>
                </c:pt>
                <c:pt idx="2">
                  <c:v>Y2</c:v>
                </c:pt>
                <c:pt idx="3">
                  <c:v>Y3</c:v>
                </c:pt>
                <c:pt idx="4">
                  <c:v>Y4</c:v>
                </c:pt>
                <c:pt idx="5">
                  <c:v>Y5</c:v>
                </c:pt>
                <c:pt idx="6">
                  <c:v>Y6</c:v>
                </c:pt>
                <c:pt idx="7">
                  <c:v>Y7</c:v>
                </c:pt>
                <c:pt idx="8">
                  <c:v>Y8</c:v>
                </c:pt>
                <c:pt idx="9">
                  <c:v>Y9</c:v>
                </c:pt>
                <c:pt idx="10">
                  <c:v>Y10</c:v>
                </c:pt>
              </c:strCache>
            </c:strRef>
          </c:cat>
          <c:val>
            <c:numRef>
              <c:f>'Business Case'!$C$81:$M$81</c:f>
              <c:numCache>
                <c:formatCode>"$"#,##0,,"M"_);\("$"#,##0\)</c:formatCode>
                <c:ptCount val="11"/>
                <c:pt idx="0">
                  <c:v>83018458</c:v>
                </c:pt>
                <c:pt idx="1">
                  <c:v>79848457.799999997</c:v>
                </c:pt>
                <c:pt idx="2">
                  <c:v>66278978</c:v>
                </c:pt>
                <c:pt idx="3">
                  <c:v>47819878</c:v>
                </c:pt>
                <c:pt idx="4">
                  <c:v>31007605</c:v>
                </c:pt>
                <c:pt idx="5">
                  <c:v>17408113.810000002</c:v>
                </c:pt>
                <c:pt idx="6">
                  <c:v>11357387.884299999</c:v>
                </c:pt>
                <c:pt idx="7">
                  <c:v>9546141.9585999995</c:v>
                </c:pt>
                <c:pt idx="8">
                  <c:v>9644516.0329</c:v>
                </c:pt>
                <c:pt idx="9">
                  <c:v>9711063.1072000004</c:v>
                </c:pt>
                <c:pt idx="10">
                  <c:v>9744828.3715000004</c:v>
                </c:pt>
              </c:numCache>
            </c:numRef>
          </c:val>
          <c:extLst>
            <c:ext xmlns:c16="http://schemas.microsoft.com/office/drawing/2014/chart" uri="{C3380CC4-5D6E-409C-BE32-E72D297353CC}">
              <c16:uniqueId val="{00000000-DE8A-45AE-BF4B-85AAAE54F6F0}"/>
            </c:ext>
          </c:extLst>
        </c:ser>
        <c:ser>
          <c:idx val="2"/>
          <c:order val="1"/>
          <c:tx>
            <c:strRef>
              <c:f>'Business Case'!$B$82</c:f>
              <c:strCache>
                <c:ptCount val="1"/>
                <c:pt idx="0">
                  <c:v>Azure costs</c:v>
                </c:pt>
              </c:strCache>
            </c:strRef>
          </c:tx>
          <c:spPr>
            <a:noFill/>
            <a:ln w="25400">
              <a:noFill/>
            </a:ln>
            <a:effectLst/>
          </c:spPr>
          <c:dLbls>
            <c:dLbl>
              <c:idx val="0"/>
              <c:delete val="1"/>
              <c:extLst>
                <c:ext xmlns:c15="http://schemas.microsoft.com/office/drawing/2012/chart" uri="{CE6537A1-D6FC-4f65-9D91-7224C49458BB}"/>
                <c:ext xmlns:c16="http://schemas.microsoft.com/office/drawing/2014/chart" uri="{C3380CC4-5D6E-409C-BE32-E72D297353CC}">
                  <c16:uniqueId val="{00000001-DE8A-45AE-BF4B-85AAAE54F6F0}"/>
                </c:ext>
              </c:extLst>
            </c:dLbl>
            <c:dLbl>
              <c:idx val="1"/>
              <c:delete val="1"/>
              <c:extLst>
                <c:ext xmlns:c15="http://schemas.microsoft.com/office/drawing/2012/chart" uri="{CE6537A1-D6FC-4f65-9D91-7224C49458BB}"/>
                <c:ext xmlns:c16="http://schemas.microsoft.com/office/drawing/2014/chart" uri="{C3380CC4-5D6E-409C-BE32-E72D297353CC}">
                  <c16:uniqueId val="{00000002-DE8A-45AE-BF4B-85AAAE54F6F0}"/>
                </c:ext>
              </c:extLst>
            </c:dLbl>
            <c:dLbl>
              <c:idx val="2"/>
              <c:delete val="1"/>
              <c:extLst>
                <c:ext xmlns:c15="http://schemas.microsoft.com/office/drawing/2012/chart" uri="{CE6537A1-D6FC-4f65-9D91-7224C49458BB}"/>
                <c:ext xmlns:c16="http://schemas.microsoft.com/office/drawing/2014/chart" uri="{C3380CC4-5D6E-409C-BE32-E72D297353CC}">
                  <c16:uniqueId val="{00000003-DE8A-45AE-BF4B-85AAAE54F6F0}"/>
                </c:ext>
              </c:extLst>
            </c:dLbl>
            <c:dLbl>
              <c:idx val="3"/>
              <c:delete val="1"/>
              <c:extLst>
                <c:ext xmlns:c15="http://schemas.microsoft.com/office/drawing/2012/chart" uri="{CE6537A1-D6FC-4f65-9D91-7224C49458BB}"/>
                <c:ext xmlns:c16="http://schemas.microsoft.com/office/drawing/2014/chart" uri="{C3380CC4-5D6E-409C-BE32-E72D297353CC}">
                  <c16:uniqueId val="{00000004-DE8A-45AE-BF4B-85AAAE54F6F0}"/>
                </c:ext>
              </c:extLst>
            </c:dLbl>
            <c:dLbl>
              <c:idx val="4"/>
              <c:delete val="1"/>
              <c:extLst>
                <c:ext xmlns:c15="http://schemas.microsoft.com/office/drawing/2012/chart" uri="{CE6537A1-D6FC-4f65-9D91-7224C49458BB}"/>
                <c:ext xmlns:c16="http://schemas.microsoft.com/office/drawing/2014/chart" uri="{C3380CC4-5D6E-409C-BE32-E72D297353CC}">
                  <c16:uniqueId val="{00000005-DE8A-45AE-BF4B-85AAAE54F6F0}"/>
                </c:ext>
              </c:extLst>
            </c:dLbl>
            <c:dLbl>
              <c:idx val="5"/>
              <c:layout>
                <c:manualLayout>
                  <c:x val="9.2662486446271841E-2"/>
                  <c:y val="3.5119922398183651E-2"/>
                </c:manualLayout>
              </c:layout>
              <c:tx>
                <c:rich>
                  <a:bodyPr/>
                  <a:lstStyle/>
                  <a:p>
                    <a:r>
                      <a:rPr lang="en-US" sz="1400" b="1"/>
                      <a:t>Azure</a:t>
                    </a:r>
                    <a:r>
                      <a:rPr lang="en-US" sz="1400" b="1" baseline="0"/>
                      <a:t> Costs </a:t>
                    </a:r>
                    <a:endParaRPr lang="en-US" sz="1400" b="1"/>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DE8A-45AE-BF4B-85AAAE54F6F0}"/>
                </c:ext>
              </c:extLst>
            </c:dLbl>
            <c:dLbl>
              <c:idx val="6"/>
              <c:delete val="1"/>
              <c:extLst>
                <c:ext xmlns:c15="http://schemas.microsoft.com/office/drawing/2012/chart" uri="{CE6537A1-D6FC-4f65-9D91-7224C49458BB}"/>
                <c:ext xmlns:c16="http://schemas.microsoft.com/office/drawing/2014/chart" uri="{C3380CC4-5D6E-409C-BE32-E72D297353CC}">
                  <c16:uniqueId val="{00000007-DE8A-45AE-BF4B-85AAAE54F6F0}"/>
                </c:ext>
              </c:extLst>
            </c:dLbl>
            <c:dLbl>
              <c:idx val="7"/>
              <c:delete val="1"/>
              <c:extLst>
                <c:ext xmlns:c15="http://schemas.microsoft.com/office/drawing/2012/chart" uri="{CE6537A1-D6FC-4f65-9D91-7224C49458BB}"/>
                <c:ext xmlns:c16="http://schemas.microsoft.com/office/drawing/2014/chart" uri="{C3380CC4-5D6E-409C-BE32-E72D297353CC}">
                  <c16:uniqueId val="{00000008-DE8A-45AE-BF4B-85AAAE54F6F0}"/>
                </c:ext>
              </c:extLst>
            </c:dLbl>
            <c:dLbl>
              <c:idx val="8"/>
              <c:delete val="1"/>
              <c:extLst>
                <c:ext xmlns:c15="http://schemas.microsoft.com/office/drawing/2012/chart" uri="{CE6537A1-D6FC-4f65-9D91-7224C49458BB}"/>
                <c:ext xmlns:c16="http://schemas.microsoft.com/office/drawing/2014/chart" uri="{C3380CC4-5D6E-409C-BE32-E72D297353CC}">
                  <c16:uniqueId val="{00000009-DE8A-45AE-BF4B-85AAAE54F6F0}"/>
                </c:ext>
              </c:extLst>
            </c:dLbl>
            <c:dLbl>
              <c:idx val="9"/>
              <c:delete val="1"/>
              <c:extLst>
                <c:ext xmlns:c15="http://schemas.microsoft.com/office/drawing/2012/chart" uri="{CE6537A1-D6FC-4f65-9D91-7224C49458BB}"/>
                <c:ext xmlns:c16="http://schemas.microsoft.com/office/drawing/2014/chart" uri="{C3380CC4-5D6E-409C-BE32-E72D297353CC}">
                  <c16:uniqueId val="{0000000A-DE8A-45AE-BF4B-85AAAE54F6F0}"/>
                </c:ext>
              </c:extLst>
            </c:dLbl>
            <c:dLbl>
              <c:idx val="10"/>
              <c:delete val="1"/>
              <c:extLst>
                <c:ext xmlns:c15="http://schemas.microsoft.com/office/drawing/2012/chart" uri="{CE6537A1-D6FC-4f65-9D91-7224C49458BB}"/>
                <c:ext xmlns:c16="http://schemas.microsoft.com/office/drawing/2014/chart" uri="{C3380CC4-5D6E-409C-BE32-E72D297353CC}">
                  <c16:uniqueId val="{0000000B-DE8A-45AE-BF4B-85AAAE54F6F0}"/>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Segoe UI Light" panose="020B0502040204020203" pitchFamily="34" charset="0"/>
                    <a:ea typeface="+mn-ea"/>
                    <a:cs typeface="Segoe UI Light" panose="020B0502040204020203"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'Business Case'!$C$62:$M$62</c:f>
              <c:strCache>
                <c:ptCount val="11"/>
                <c:pt idx="0">
                  <c:v>Y0</c:v>
                </c:pt>
                <c:pt idx="1">
                  <c:v>Y1 </c:v>
                </c:pt>
                <c:pt idx="2">
                  <c:v>Y2</c:v>
                </c:pt>
                <c:pt idx="3">
                  <c:v>Y3</c:v>
                </c:pt>
                <c:pt idx="4">
                  <c:v>Y4</c:v>
                </c:pt>
                <c:pt idx="5">
                  <c:v>Y5</c:v>
                </c:pt>
                <c:pt idx="6">
                  <c:v>Y6</c:v>
                </c:pt>
                <c:pt idx="7">
                  <c:v>Y7</c:v>
                </c:pt>
                <c:pt idx="8">
                  <c:v>Y8</c:v>
                </c:pt>
                <c:pt idx="9">
                  <c:v>Y9</c:v>
                </c:pt>
                <c:pt idx="10">
                  <c:v>Y10</c:v>
                </c:pt>
              </c:strCache>
            </c:strRef>
          </c:cat>
          <c:val>
            <c:numRef>
              <c:f>'Business Case'!$C$82:$M$82</c:f>
              <c:numCache>
                <c:formatCode>"$"#,##0,,"M"_);\("$"#,##0\)</c:formatCode>
                <c:ptCount val="11"/>
                <c:pt idx="1">
                  <c:v>5548375.8871590355</c:v>
                </c:pt>
                <c:pt idx="2">
                  <c:v>19245917.980899367</c:v>
                </c:pt>
                <c:pt idx="3">
                  <c:v>35150512.978529207</c:v>
                </c:pt>
                <c:pt idx="4">
                  <c:v>47555487.047647305</c:v>
                </c:pt>
                <c:pt idx="5">
                  <c:v>53379673.483704366</c:v>
                </c:pt>
                <c:pt idx="6">
                  <c:v>53379673.483704366</c:v>
                </c:pt>
                <c:pt idx="7">
                  <c:v>53379673.483704366</c:v>
                </c:pt>
                <c:pt idx="8">
                  <c:v>53379673.483704366</c:v>
                </c:pt>
                <c:pt idx="9">
                  <c:v>53379673.483704366</c:v>
                </c:pt>
                <c:pt idx="10">
                  <c:v>53379673.483704366</c:v>
                </c:pt>
              </c:numCache>
            </c:numRef>
          </c:val>
          <c:extLst>
            <c:ext xmlns:c16="http://schemas.microsoft.com/office/drawing/2014/chart" uri="{C3380CC4-5D6E-409C-BE32-E72D297353CC}">
              <c16:uniqueId val="{0000000C-DE8A-45AE-BF4B-85AAAE54F6F0}"/>
            </c:ext>
          </c:extLst>
        </c:ser>
        <c:ser>
          <c:idx val="0"/>
          <c:order val="2"/>
          <c:tx>
            <c:strRef>
              <c:f>'Business Case'!$B$83</c:f>
              <c:strCache>
                <c:ptCount val="1"/>
                <c:pt idx="0">
                  <c:v>Migration</c:v>
                </c:pt>
              </c:strCache>
            </c:strRef>
          </c:tx>
          <c:spPr>
            <a:noFill/>
            <a:ln w="25400">
              <a:noFill/>
            </a:ln>
            <a:effectLst/>
          </c:spPr>
          <c:dLbls>
            <c:dLbl>
              <c:idx val="0"/>
              <c:delete val="1"/>
              <c:extLst>
                <c:ext xmlns:c15="http://schemas.microsoft.com/office/drawing/2012/chart" uri="{CE6537A1-D6FC-4f65-9D91-7224C49458BB}"/>
                <c:ext xmlns:c16="http://schemas.microsoft.com/office/drawing/2014/chart" uri="{C3380CC4-5D6E-409C-BE32-E72D297353CC}">
                  <c16:uniqueId val="{0000000D-DE8A-45AE-BF4B-85AAAE54F6F0}"/>
                </c:ext>
              </c:extLst>
            </c:dLbl>
            <c:dLbl>
              <c:idx val="1"/>
              <c:delete val="1"/>
              <c:extLst>
                <c:ext xmlns:c15="http://schemas.microsoft.com/office/drawing/2012/chart" uri="{CE6537A1-D6FC-4f65-9D91-7224C49458BB}"/>
                <c:ext xmlns:c16="http://schemas.microsoft.com/office/drawing/2014/chart" uri="{C3380CC4-5D6E-409C-BE32-E72D297353CC}">
                  <c16:uniqueId val="{0000000E-DE8A-45AE-BF4B-85AAAE54F6F0}"/>
                </c:ext>
              </c:extLst>
            </c:dLbl>
            <c:dLbl>
              <c:idx val="2"/>
              <c:layout>
                <c:manualLayout>
                  <c:x val="6.3779598865317061E-2"/>
                  <c:y val="1.7662026239435229E-2"/>
                </c:manualLayout>
              </c:layout>
              <c:tx>
                <c:rich>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Segoe UI Light" panose="020B0502040204020203" pitchFamily="34" charset="0"/>
                        <a:ea typeface="+mn-ea"/>
                        <a:cs typeface="Segoe UI Light" panose="020B0502040204020203" pitchFamily="34" charset="0"/>
                      </a:defRPr>
                    </a:pPr>
                    <a:r>
                      <a:rPr lang="en-US" sz="1600" b="1">
                        <a:solidFill>
                          <a:schemeClr val="bg1"/>
                        </a:solidFill>
                      </a:rPr>
                      <a:t>Migration</a:t>
                    </a:r>
                  </a:p>
                </c:rich>
              </c:tx>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Segoe UI Light" panose="020B0502040204020203" pitchFamily="34" charset="0"/>
                      <a:ea typeface="+mn-ea"/>
                      <a:cs typeface="Segoe UI Light" panose="020B0502040204020203"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F-DE8A-45AE-BF4B-85AAAE54F6F0}"/>
                </c:ext>
              </c:extLst>
            </c:dLbl>
            <c:dLbl>
              <c:idx val="3"/>
              <c:delete val="1"/>
              <c:extLst>
                <c:ext xmlns:c15="http://schemas.microsoft.com/office/drawing/2012/chart" uri="{CE6537A1-D6FC-4f65-9D91-7224C49458BB}"/>
                <c:ext xmlns:c16="http://schemas.microsoft.com/office/drawing/2014/chart" uri="{C3380CC4-5D6E-409C-BE32-E72D297353CC}">
                  <c16:uniqueId val="{00000010-DE8A-45AE-BF4B-85AAAE54F6F0}"/>
                </c:ext>
              </c:extLst>
            </c:dLbl>
            <c:dLbl>
              <c:idx val="4"/>
              <c:delete val="1"/>
              <c:extLst>
                <c:ext xmlns:c15="http://schemas.microsoft.com/office/drawing/2012/chart" uri="{CE6537A1-D6FC-4f65-9D91-7224C49458BB}"/>
                <c:ext xmlns:c16="http://schemas.microsoft.com/office/drawing/2014/chart" uri="{C3380CC4-5D6E-409C-BE32-E72D297353CC}">
                  <c16:uniqueId val="{00000011-DE8A-45AE-BF4B-85AAAE54F6F0}"/>
                </c:ext>
              </c:extLst>
            </c:dLbl>
            <c:dLbl>
              <c:idx val="5"/>
              <c:delete val="1"/>
              <c:extLst>
                <c:ext xmlns:c15="http://schemas.microsoft.com/office/drawing/2012/chart" uri="{CE6537A1-D6FC-4f65-9D91-7224C49458BB}"/>
                <c:ext xmlns:c16="http://schemas.microsoft.com/office/drawing/2014/chart" uri="{C3380CC4-5D6E-409C-BE32-E72D297353CC}">
                  <c16:uniqueId val="{00000012-DE8A-45AE-BF4B-85AAAE54F6F0}"/>
                </c:ext>
              </c:extLst>
            </c:dLbl>
            <c:dLbl>
              <c:idx val="6"/>
              <c:delete val="1"/>
              <c:extLst>
                <c:ext xmlns:c15="http://schemas.microsoft.com/office/drawing/2012/chart" uri="{CE6537A1-D6FC-4f65-9D91-7224C49458BB}"/>
                <c:ext xmlns:c16="http://schemas.microsoft.com/office/drawing/2014/chart" uri="{C3380CC4-5D6E-409C-BE32-E72D297353CC}">
                  <c16:uniqueId val="{00000013-DE8A-45AE-BF4B-85AAAE54F6F0}"/>
                </c:ext>
              </c:extLst>
            </c:dLbl>
            <c:dLbl>
              <c:idx val="7"/>
              <c:delete val="1"/>
              <c:extLst>
                <c:ext xmlns:c15="http://schemas.microsoft.com/office/drawing/2012/chart" uri="{CE6537A1-D6FC-4f65-9D91-7224C49458BB}"/>
                <c:ext xmlns:c16="http://schemas.microsoft.com/office/drawing/2014/chart" uri="{C3380CC4-5D6E-409C-BE32-E72D297353CC}">
                  <c16:uniqueId val="{00000014-DE8A-45AE-BF4B-85AAAE54F6F0}"/>
                </c:ext>
              </c:extLst>
            </c:dLbl>
            <c:dLbl>
              <c:idx val="8"/>
              <c:delete val="1"/>
              <c:extLst>
                <c:ext xmlns:c15="http://schemas.microsoft.com/office/drawing/2012/chart" uri="{CE6537A1-D6FC-4f65-9D91-7224C49458BB}"/>
                <c:ext xmlns:c16="http://schemas.microsoft.com/office/drawing/2014/chart" uri="{C3380CC4-5D6E-409C-BE32-E72D297353CC}">
                  <c16:uniqueId val="{00000015-DE8A-45AE-BF4B-85AAAE54F6F0}"/>
                </c:ext>
              </c:extLst>
            </c:dLbl>
            <c:dLbl>
              <c:idx val="9"/>
              <c:delete val="1"/>
              <c:extLst>
                <c:ext xmlns:c15="http://schemas.microsoft.com/office/drawing/2012/chart" uri="{CE6537A1-D6FC-4f65-9D91-7224C49458BB}"/>
                <c:ext xmlns:c16="http://schemas.microsoft.com/office/drawing/2014/chart" uri="{C3380CC4-5D6E-409C-BE32-E72D297353CC}">
                  <c16:uniqueId val="{00000016-DE8A-45AE-BF4B-85AAAE54F6F0}"/>
                </c:ext>
              </c:extLst>
            </c:dLbl>
            <c:dLbl>
              <c:idx val="10"/>
              <c:delete val="1"/>
              <c:extLst>
                <c:ext xmlns:c15="http://schemas.microsoft.com/office/drawing/2012/chart" uri="{CE6537A1-D6FC-4f65-9D91-7224C49458BB}"/>
                <c:ext xmlns:c16="http://schemas.microsoft.com/office/drawing/2014/chart" uri="{C3380CC4-5D6E-409C-BE32-E72D297353CC}">
                  <c16:uniqueId val="{00000017-DE8A-45AE-BF4B-85AAAE54F6F0}"/>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Segoe UI Light" panose="020B0502040204020203" pitchFamily="34" charset="0"/>
                    <a:ea typeface="+mn-ea"/>
                    <a:cs typeface="Segoe UI Light" panose="020B0502040204020203"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'Business Case'!$C$62:$M$62</c:f>
              <c:strCache>
                <c:ptCount val="11"/>
                <c:pt idx="0">
                  <c:v>Y0</c:v>
                </c:pt>
                <c:pt idx="1">
                  <c:v>Y1 </c:v>
                </c:pt>
                <c:pt idx="2">
                  <c:v>Y2</c:v>
                </c:pt>
                <c:pt idx="3">
                  <c:v>Y3</c:v>
                </c:pt>
                <c:pt idx="4">
                  <c:v>Y4</c:v>
                </c:pt>
                <c:pt idx="5">
                  <c:v>Y5</c:v>
                </c:pt>
                <c:pt idx="6">
                  <c:v>Y6</c:v>
                </c:pt>
                <c:pt idx="7">
                  <c:v>Y7</c:v>
                </c:pt>
                <c:pt idx="8">
                  <c:v>Y8</c:v>
                </c:pt>
                <c:pt idx="9">
                  <c:v>Y9</c:v>
                </c:pt>
                <c:pt idx="10">
                  <c:v>Y10</c:v>
                </c:pt>
              </c:strCache>
            </c:strRef>
          </c:cat>
          <c:val>
            <c:numRef>
              <c:f>'Business Case'!$C$83:$M$83</c:f>
              <c:numCache>
                <c:formatCode>"$"#,##0,,"M"_);\("$"#,##0\)</c:formatCode>
                <c:ptCount val="11"/>
                <c:pt idx="1">
                  <c:v>20807967.498774838</c:v>
                </c:pt>
                <c:pt idx="2">
                  <c:v>30495543.621770341</c:v>
                </c:pt>
                <c:pt idx="3">
                  <c:v>27604012.748537123</c:v>
                </c:pt>
                <c:pt idx="4">
                  <c:v>19778498.26811143</c:v>
                </c:pt>
                <c:pt idx="5">
                  <c:v>6445388.605235815</c:v>
                </c:pt>
                <c:pt idx="6">
                  <c:v>0</c:v>
                </c:pt>
                <c:pt idx="7">
                  <c:v>0</c:v>
                </c:pt>
                <c:pt idx="8">
                  <c:v>0</c:v>
                </c:pt>
                <c:pt idx="9">
                  <c:v>0</c:v>
                </c:pt>
                <c:pt idx="10">
                  <c:v>0</c:v>
                </c:pt>
              </c:numCache>
            </c:numRef>
          </c:val>
          <c:extLst>
            <c:ext xmlns:c16="http://schemas.microsoft.com/office/drawing/2014/chart" uri="{C3380CC4-5D6E-409C-BE32-E72D297353CC}">
              <c16:uniqueId val="{00000018-DE8A-45AE-BF4B-85AAAE54F6F0}"/>
            </c:ext>
          </c:extLst>
        </c:ser>
        <c:ser>
          <c:idx val="6"/>
          <c:order val="5"/>
          <c:tx>
            <c:strRef>
              <c:f>'Business Case'!$B$85</c:f>
              <c:strCache>
                <c:ptCount val="1"/>
                <c:pt idx="0">
                  <c:v>ACO</c:v>
                </c:pt>
              </c:strCache>
            </c:strRef>
          </c:tx>
          <c:spPr>
            <a:solidFill>
              <a:schemeClr val="accent1">
                <a:lumMod val="60000"/>
              </a:schemeClr>
            </a:solidFill>
            <a:ln w="25400">
              <a:noFill/>
            </a:ln>
            <a:effectLst/>
          </c:spPr>
          <c:cat>
            <c:strRef>
              <c:f>'Business Case'!$C$62:$M$62</c:f>
              <c:strCache>
                <c:ptCount val="11"/>
                <c:pt idx="0">
                  <c:v>Y0</c:v>
                </c:pt>
                <c:pt idx="1">
                  <c:v>Y1 </c:v>
                </c:pt>
                <c:pt idx="2">
                  <c:v>Y2</c:v>
                </c:pt>
                <c:pt idx="3">
                  <c:v>Y3</c:v>
                </c:pt>
                <c:pt idx="4">
                  <c:v>Y4</c:v>
                </c:pt>
                <c:pt idx="5">
                  <c:v>Y5</c:v>
                </c:pt>
                <c:pt idx="6">
                  <c:v>Y6</c:v>
                </c:pt>
                <c:pt idx="7">
                  <c:v>Y7</c:v>
                </c:pt>
                <c:pt idx="8">
                  <c:v>Y8</c:v>
                </c:pt>
                <c:pt idx="9">
                  <c:v>Y9</c:v>
                </c:pt>
                <c:pt idx="10">
                  <c:v>Y10</c:v>
                </c:pt>
              </c:strCache>
            </c:strRef>
          </c:cat>
          <c:val>
            <c:numRef>
              <c:f>'Business Case'!$C$85:$M$85</c:f>
            </c:numRef>
          </c:val>
          <c:extLst>
            <c:ext xmlns:c16="http://schemas.microsoft.com/office/drawing/2014/chart" uri="{C3380CC4-5D6E-409C-BE32-E72D297353CC}">
              <c16:uniqueId val="{00000019-DE8A-45AE-BF4B-85AAAE54F6F0}"/>
            </c:ext>
          </c:extLst>
        </c:ser>
        <c:dLbls>
          <c:showLegendKey val="0"/>
          <c:showVal val="0"/>
          <c:showCatName val="0"/>
          <c:showSerName val="0"/>
          <c:showPercent val="0"/>
          <c:showBubbleSize val="0"/>
        </c:dLbls>
        <c:axId val="1595883920"/>
        <c:axId val="1244584095"/>
      </c:areaChart>
      <c:lineChart>
        <c:grouping val="standard"/>
        <c:varyColors val="0"/>
        <c:ser>
          <c:idx val="3"/>
          <c:order val="3"/>
          <c:tx>
            <c:strRef>
              <c:f>'Business Case'!$B$87</c:f>
              <c:strCache>
                <c:ptCount val="1"/>
                <c:pt idx="0">
                  <c:v>Azure Case P&amp;L</c:v>
                </c:pt>
              </c:strCache>
            </c:strRef>
          </c:tx>
          <c:spPr>
            <a:ln w="28575" cap="rnd">
              <a:noFill/>
              <a:prstDash val="dash"/>
              <a:round/>
            </a:ln>
            <a:effectLst/>
          </c:spPr>
          <c:marker>
            <c:symbol val="none"/>
          </c:marker>
          <c:cat>
            <c:numRef>
              <c:f>'[1]Output - Tables'!$D$4:$J$4</c:f>
              <c:numCache>
                <c:formatCode>General</c:formatCode>
                <c:ptCount val="7"/>
                <c:pt idx="0">
                  <c:v>0</c:v>
                </c:pt>
                <c:pt idx="1">
                  <c:v>0</c:v>
                </c:pt>
                <c:pt idx="2">
                  <c:v>0</c:v>
                </c:pt>
                <c:pt idx="3">
                  <c:v>0</c:v>
                </c:pt>
                <c:pt idx="4">
                  <c:v>0</c:v>
                </c:pt>
                <c:pt idx="5">
                  <c:v>0</c:v>
                </c:pt>
                <c:pt idx="6">
                  <c:v>0</c:v>
                </c:pt>
              </c:numCache>
            </c:numRef>
          </c:cat>
          <c:val>
            <c:numRef>
              <c:f>'Business Case'!$C$87:$M$87</c:f>
              <c:numCache>
                <c:formatCode>"$"#,##0,,"M"_);\("$"#,##0\)</c:formatCode>
                <c:ptCount val="11"/>
                <c:pt idx="0">
                  <c:v>83018458</c:v>
                </c:pt>
                <c:pt idx="1">
                  <c:v>95704801.185933873</c:v>
                </c:pt>
                <c:pt idx="2">
                  <c:v>111520439.6026697</c:v>
                </c:pt>
                <c:pt idx="3">
                  <c:v>110574403.72706634</c:v>
                </c:pt>
                <c:pt idx="4">
                  <c:v>98341590.315758735</c:v>
                </c:pt>
                <c:pt idx="5">
                  <c:v>77233175.898940176</c:v>
                </c:pt>
                <c:pt idx="6">
                  <c:v>64737061.368004367</c:v>
                </c:pt>
                <c:pt idx="7">
                  <c:v>62925815.442304365</c:v>
                </c:pt>
                <c:pt idx="8">
                  <c:v>63024189.516604364</c:v>
                </c:pt>
                <c:pt idx="9">
                  <c:v>63090736.59090437</c:v>
                </c:pt>
                <c:pt idx="10">
                  <c:v>63124501.855204366</c:v>
                </c:pt>
              </c:numCache>
            </c:numRef>
          </c:val>
          <c:smooth val="0"/>
          <c:extLst>
            <c:ext xmlns:c16="http://schemas.microsoft.com/office/drawing/2014/chart" uri="{C3380CC4-5D6E-409C-BE32-E72D297353CC}">
              <c16:uniqueId val="{0000001A-DE8A-45AE-BF4B-85AAAE54F6F0}"/>
            </c:ext>
          </c:extLst>
        </c:ser>
        <c:ser>
          <c:idx val="4"/>
          <c:order val="4"/>
          <c:tx>
            <c:strRef>
              <c:f>'Business Case'!$B$72</c:f>
              <c:strCache>
                <c:ptCount val="1"/>
                <c:pt idx="0">
                  <c:v>Status Quo P&amp;L</c:v>
                </c:pt>
              </c:strCache>
            </c:strRef>
          </c:tx>
          <c:spPr>
            <a:ln w="28575" cap="rnd">
              <a:noFill/>
              <a:prstDash val="sysDash"/>
              <a:round/>
            </a:ln>
            <a:effectLst/>
          </c:spPr>
          <c:marker>
            <c:symbol val="none"/>
          </c:marker>
          <c:dLbls>
            <c:dLbl>
              <c:idx val="9"/>
              <c:layout>
                <c:manualLayout>
                  <c:x val="-0.10046661834900167"/>
                  <c:y val="-8.4563719529847717E-2"/>
                </c:manualLayout>
              </c:layout>
              <c:tx>
                <c:rich>
                  <a:bodyPr/>
                  <a:lstStyle/>
                  <a:p>
                    <a:r>
                      <a:rPr lang="en-US" sz="1400">
                        <a:solidFill>
                          <a:schemeClr val="bg1"/>
                        </a:solidFill>
                      </a:rPr>
                      <a:t>StatusQuou</a:t>
                    </a:r>
                  </a:p>
                </c:rich>
              </c:tx>
              <c:showLegendKey val="0"/>
              <c:showVal val="1"/>
              <c:showCatName val="1"/>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B-DE8A-45AE-BF4B-85AAAE54F6F0}"/>
                </c:ext>
              </c:extLst>
            </c:dLbl>
            <c:dLbl>
              <c:idx val="10"/>
              <c:layout>
                <c:manualLayout>
                  <c:x val="-0.25323369692960773"/>
                  <c:y val="-7.2355449351355336E-2"/>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Segoe UI Light" panose="020B0502040204020203" pitchFamily="34" charset="0"/>
                      <a:ea typeface="+mn-ea"/>
                      <a:cs typeface="Segoe UI Light" panose="020B0502040204020203"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DE8A-45AE-BF4B-85AAAE54F6F0}"/>
                </c:ext>
              </c:extLst>
            </c:dLbl>
            <c:spPr>
              <a:noFill/>
              <a:ln>
                <a:noFill/>
              </a:ln>
              <a:effectLst/>
            </c:spPr>
            <c:txPr>
              <a:bodyPr rot="0" spcFirstLastPara="1" vertOverflow="clip" horzOverflow="clip" vert="horz" wrap="square" lIns="38100" tIns="19050" rIns="38100" bIns="19050" anchor="ctr" anchorCtr="1">
                <a:spAutoFit/>
              </a:bodyPr>
              <a:lstStyle/>
              <a:p>
                <a:pPr>
                  <a:defRPr sz="1400" b="1" i="0" u="none" strike="noStrike" kern="1200" baseline="0">
                    <a:solidFill>
                      <a:schemeClr val="bg1"/>
                    </a:solidFill>
                    <a:latin typeface="Segoe UI Light" panose="020B0502040204020203" pitchFamily="34" charset="0"/>
                    <a:ea typeface="+mn-ea"/>
                    <a:cs typeface="Segoe UI Light" panose="020B0502040204020203"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numRef>
              <c:f>'[1]Output - Tables'!$D$4:$J$4</c:f>
              <c:numCache>
                <c:formatCode>General</c:formatCode>
                <c:ptCount val="7"/>
                <c:pt idx="0">
                  <c:v>0</c:v>
                </c:pt>
                <c:pt idx="1">
                  <c:v>0</c:v>
                </c:pt>
                <c:pt idx="2">
                  <c:v>0</c:v>
                </c:pt>
                <c:pt idx="3">
                  <c:v>0</c:v>
                </c:pt>
                <c:pt idx="4">
                  <c:v>0</c:v>
                </c:pt>
                <c:pt idx="5">
                  <c:v>0</c:v>
                </c:pt>
                <c:pt idx="6">
                  <c:v>0</c:v>
                </c:pt>
              </c:numCache>
            </c:numRef>
          </c:cat>
          <c:val>
            <c:numRef>
              <c:f>'Business Case'!$C$72:$M$72</c:f>
              <c:numCache>
                <c:formatCode>"$"#,##0,,"M"_);\("$"#,##0\)</c:formatCode>
                <c:ptCount val="11"/>
                <c:pt idx="0">
                  <c:v>83018458</c:v>
                </c:pt>
                <c:pt idx="1">
                  <c:v>84039011.739999995</c:v>
                </c:pt>
                <c:pt idx="2">
                  <c:v>85450182.092199996</c:v>
                </c:pt>
                <c:pt idx="3">
                  <c:v>87263687.554966003</c:v>
                </c:pt>
                <c:pt idx="4">
                  <c:v>89491598.181614965</c:v>
                </c:pt>
                <c:pt idx="5">
                  <c:v>91402887.073214963</c:v>
                </c:pt>
                <c:pt idx="6">
                  <c:v>92954175.964814976</c:v>
                </c:pt>
                <c:pt idx="7">
                  <c:v>94134664.856414974</c:v>
                </c:pt>
                <c:pt idx="8">
                  <c:v>94800135.599414974</c:v>
                </c:pt>
                <c:pt idx="9">
                  <c:v>95137788.242414966</c:v>
                </c:pt>
                <c:pt idx="10">
                  <c:v>95137788.242414966</c:v>
                </c:pt>
              </c:numCache>
            </c:numRef>
          </c:val>
          <c:smooth val="0"/>
          <c:extLst>
            <c:ext xmlns:c16="http://schemas.microsoft.com/office/drawing/2014/chart" uri="{C3380CC4-5D6E-409C-BE32-E72D297353CC}">
              <c16:uniqueId val="{0000001D-DE8A-45AE-BF4B-85AAAE54F6F0}"/>
            </c:ext>
          </c:extLst>
        </c:ser>
        <c:dLbls>
          <c:showLegendKey val="0"/>
          <c:showVal val="0"/>
          <c:showCatName val="0"/>
          <c:showSerName val="0"/>
          <c:showPercent val="0"/>
          <c:showBubbleSize val="0"/>
        </c:dLbls>
        <c:marker val="1"/>
        <c:smooth val="0"/>
        <c:axId val="1595883920"/>
        <c:axId val="1244584095"/>
      </c:lineChart>
      <c:catAx>
        <c:axId val="1595883920"/>
        <c:scaling>
          <c:orientation val="minMax"/>
        </c:scaling>
        <c:delete val="0"/>
        <c:axPos val="b"/>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900" b="1" i="0" u="none" strike="noStrike" kern="1200" baseline="0">
                <a:solidFill>
                  <a:schemeClr val="bg1"/>
                </a:solidFill>
                <a:latin typeface="Segoe UI Light" panose="020B0502040204020203" pitchFamily="34" charset="0"/>
                <a:ea typeface="+mn-ea"/>
                <a:cs typeface="Segoe UI Light" panose="020B0502040204020203" pitchFamily="34" charset="0"/>
              </a:defRPr>
            </a:pPr>
            <a:endParaRPr lang="en-US"/>
          </a:p>
        </c:txPr>
        <c:crossAx val="1244584095"/>
        <c:crosses val="autoZero"/>
        <c:auto val="1"/>
        <c:lblAlgn val="ctr"/>
        <c:lblOffset val="100"/>
        <c:noMultiLvlLbl val="0"/>
      </c:catAx>
      <c:valAx>
        <c:axId val="1244584095"/>
        <c:scaling>
          <c:orientation val="minMax"/>
        </c:scaling>
        <c:delete val="1"/>
        <c:axPos val="l"/>
        <c:numFmt formatCode="&quot;$&quot;#,##0,,&quot;M&quot;_);\(&quot;$&quot;#,##0\)" sourceLinked="1"/>
        <c:majorTickMark val="none"/>
        <c:minorTickMark val="none"/>
        <c:tickLblPos val="nextTo"/>
        <c:crossAx val="1595883920"/>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latin typeface="Segoe UI Light" panose="020B0502040204020203" pitchFamily="34" charset="0"/>
          <a:cs typeface="Segoe UI Light" panose="020B0502040204020203" pitchFamily="34" charset="0"/>
        </a:defRPr>
      </a:pPr>
      <a:endParaRPr lang="en-US"/>
    </a:p>
  </c:txPr>
  <c:externalData r:id="rId3">
    <c:autoUpdate val="0"/>
  </c:externalData>
  <c:userShapes r:id="rId4"/>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9872894670823309E-3"/>
          <c:y val="0"/>
          <c:w val="0.99433396884670988"/>
          <c:h val="0.89889193973267156"/>
        </c:manualLayout>
      </c:layout>
      <c:areaChart>
        <c:grouping val="stacked"/>
        <c:varyColors val="0"/>
        <c:ser>
          <c:idx val="1"/>
          <c:order val="1"/>
          <c:tx>
            <c:strRef>
              <c:f>'Business Case'!$B$31</c:f>
              <c:strCache>
                <c:ptCount val="1"/>
                <c:pt idx="0">
                  <c:v>Capex</c:v>
                </c:pt>
              </c:strCache>
            </c:strRef>
          </c:tx>
          <c:spPr>
            <a:solidFill>
              <a:schemeClr val="accent2"/>
            </a:solidFill>
            <a:ln w="25400">
              <a:noFill/>
            </a:ln>
            <a:effectLst/>
          </c:spPr>
          <c:dLbls>
            <c:dLbl>
              <c:idx val="0"/>
              <c:delete val="1"/>
              <c:extLst>
                <c:ext xmlns:c15="http://schemas.microsoft.com/office/drawing/2012/chart" uri="{CE6537A1-D6FC-4f65-9D91-7224C49458BB}"/>
                <c:ext xmlns:c16="http://schemas.microsoft.com/office/drawing/2014/chart" uri="{C3380CC4-5D6E-409C-BE32-E72D297353CC}">
                  <c16:uniqueId val="{00000000-33D3-4617-9D41-006A114FF4B7}"/>
                </c:ext>
              </c:extLst>
            </c:dLbl>
            <c:dLbl>
              <c:idx val="1"/>
              <c:layout>
                <c:manualLayout>
                  <c:x val="-2.2735657067522248E-2"/>
                  <c:y val="-1.8024426648027988E-3"/>
                </c:manualLayout>
              </c:layout>
              <c:tx>
                <c:rich>
                  <a:bodyPr/>
                  <a:lstStyle/>
                  <a:p>
                    <a:r>
                      <a:rPr lang="en-US" sz="1200" b="1">
                        <a:solidFill>
                          <a:schemeClr val="tx1"/>
                        </a:solidFill>
                        <a:latin typeface="+mj-lt"/>
                        <a:cs typeface="Segoe UI" panose="020B0502040204020203" pitchFamily="34" charset="0"/>
                      </a:rPr>
                      <a:t>Capex</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33D3-4617-9D41-006A114FF4B7}"/>
                </c:ext>
              </c:extLst>
            </c:dLbl>
            <c:dLbl>
              <c:idx val="2"/>
              <c:delete val="1"/>
              <c:extLst>
                <c:ext xmlns:c15="http://schemas.microsoft.com/office/drawing/2012/chart" uri="{CE6537A1-D6FC-4f65-9D91-7224C49458BB}"/>
                <c:ext xmlns:c16="http://schemas.microsoft.com/office/drawing/2014/chart" uri="{C3380CC4-5D6E-409C-BE32-E72D297353CC}">
                  <c16:uniqueId val="{00000002-33D3-4617-9D41-006A114FF4B7}"/>
                </c:ext>
              </c:extLst>
            </c:dLbl>
            <c:dLbl>
              <c:idx val="3"/>
              <c:delete val="1"/>
              <c:extLst>
                <c:ext xmlns:c15="http://schemas.microsoft.com/office/drawing/2012/chart" uri="{CE6537A1-D6FC-4f65-9D91-7224C49458BB}"/>
                <c:ext xmlns:c16="http://schemas.microsoft.com/office/drawing/2014/chart" uri="{C3380CC4-5D6E-409C-BE32-E72D297353CC}">
                  <c16:uniqueId val="{00000003-33D3-4617-9D41-006A114FF4B7}"/>
                </c:ext>
              </c:extLst>
            </c:dLbl>
            <c:dLbl>
              <c:idx val="4"/>
              <c:delete val="1"/>
              <c:extLst>
                <c:ext xmlns:c15="http://schemas.microsoft.com/office/drawing/2012/chart" uri="{CE6537A1-D6FC-4f65-9D91-7224C49458BB}"/>
                <c:ext xmlns:c16="http://schemas.microsoft.com/office/drawing/2014/chart" uri="{C3380CC4-5D6E-409C-BE32-E72D297353CC}">
                  <c16:uniqueId val="{00000004-33D3-4617-9D41-006A114FF4B7}"/>
                </c:ext>
              </c:extLst>
            </c:dLbl>
            <c:dLbl>
              <c:idx val="5"/>
              <c:delete val="1"/>
              <c:extLst>
                <c:ext xmlns:c15="http://schemas.microsoft.com/office/drawing/2012/chart" uri="{CE6537A1-D6FC-4f65-9D91-7224C49458BB}"/>
                <c:ext xmlns:c16="http://schemas.microsoft.com/office/drawing/2014/chart" uri="{C3380CC4-5D6E-409C-BE32-E72D297353CC}">
                  <c16:uniqueId val="{00000005-33D3-4617-9D41-006A114FF4B7}"/>
                </c:ext>
              </c:extLst>
            </c:dLbl>
            <c:dLbl>
              <c:idx val="6"/>
              <c:delete val="1"/>
              <c:extLst>
                <c:ext xmlns:c15="http://schemas.microsoft.com/office/drawing/2012/chart" uri="{CE6537A1-D6FC-4f65-9D91-7224C49458BB}"/>
                <c:ext xmlns:c16="http://schemas.microsoft.com/office/drawing/2014/chart" uri="{C3380CC4-5D6E-409C-BE32-E72D297353CC}">
                  <c16:uniqueId val="{00000006-33D3-4617-9D41-006A114FF4B7}"/>
                </c:ext>
              </c:extLst>
            </c:dLbl>
            <c:dLbl>
              <c:idx val="7"/>
              <c:delete val="1"/>
              <c:extLst>
                <c:ext xmlns:c15="http://schemas.microsoft.com/office/drawing/2012/chart" uri="{CE6537A1-D6FC-4f65-9D91-7224C49458BB}"/>
                <c:ext xmlns:c16="http://schemas.microsoft.com/office/drawing/2014/chart" uri="{C3380CC4-5D6E-409C-BE32-E72D297353CC}">
                  <c16:uniqueId val="{00000007-33D3-4617-9D41-006A114FF4B7}"/>
                </c:ext>
              </c:extLst>
            </c:dLbl>
            <c:dLbl>
              <c:idx val="8"/>
              <c:delete val="1"/>
              <c:extLst>
                <c:ext xmlns:c15="http://schemas.microsoft.com/office/drawing/2012/chart" uri="{CE6537A1-D6FC-4f65-9D91-7224C49458BB}"/>
                <c:ext xmlns:c16="http://schemas.microsoft.com/office/drawing/2014/chart" uri="{C3380CC4-5D6E-409C-BE32-E72D297353CC}">
                  <c16:uniqueId val="{00000008-33D3-4617-9D41-006A114FF4B7}"/>
                </c:ext>
              </c:extLst>
            </c:dLbl>
            <c:dLbl>
              <c:idx val="9"/>
              <c:delete val="1"/>
              <c:extLst>
                <c:ext xmlns:c15="http://schemas.microsoft.com/office/drawing/2012/chart" uri="{CE6537A1-D6FC-4f65-9D91-7224C49458BB}"/>
                <c:ext xmlns:c16="http://schemas.microsoft.com/office/drawing/2014/chart" uri="{C3380CC4-5D6E-409C-BE32-E72D297353CC}">
                  <c16:uniqueId val="{00000009-33D3-4617-9D41-006A114FF4B7}"/>
                </c:ext>
              </c:extLst>
            </c:dLbl>
            <c:dLbl>
              <c:idx val="10"/>
              <c:delete val="1"/>
              <c:extLst>
                <c:ext xmlns:c15="http://schemas.microsoft.com/office/drawing/2012/chart" uri="{CE6537A1-D6FC-4f65-9D91-7224C49458BB}"/>
                <c:ext xmlns:c16="http://schemas.microsoft.com/office/drawing/2014/chart" uri="{C3380CC4-5D6E-409C-BE32-E72D297353CC}">
                  <c16:uniqueId val="{0000000A-33D3-4617-9D41-006A114FF4B7}"/>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j-lt"/>
                    <a:ea typeface="+mn-ea"/>
                    <a:cs typeface="Segoe UI" panose="020B0502040204020203"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'Business Case'!$C$62:$M$62</c:f>
              <c:strCache>
                <c:ptCount val="11"/>
                <c:pt idx="0">
                  <c:v>Y0</c:v>
                </c:pt>
                <c:pt idx="1">
                  <c:v>Y1 </c:v>
                </c:pt>
                <c:pt idx="2">
                  <c:v>Y2</c:v>
                </c:pt>
                <c:pt idx="3">
                  <c:v>Y3</c:v>
                </c:pt>
                <c:pt idx="4">
                  <c:v>Y4</c:v>
                </c:pt>
                <c:pt idx="5">
                  <c:v>Y5</c:v>
                </c:pt>
                <c:pt idx="6">
                  <c:v>Y6</c:v>
                </c:pt>
                <c:pt idx="7">
                  <c:v>Y7</c:v>
                </c:pt>
                <c:pt idx="8">
                  <c:v>Y8</c:v>
                </c:pt>
                <c:pt idx="9">
                  <c:v>Y9</c:v>
                </c:pt>
                <c:pt idx="10">
                  <c:v>Y10</c:v>
                </c:pt>
              </c:strCache>
            </c:strRef>
          </c:cat>
          <c:val>
            <c:numRef>
              <c:f>'Business Case'!$C$31:$M$31</c:f>
              <c:numCache>
                <c:formatCode>"$"#,##0,,"M"_);\("$"#,##0\)</c:formatCode>
                <c:ptCount val="11"/>
                <c:pt idx="0">
                  <c:v>51000000</c:v>
                </c:pt>
                <c:pt idx="1">
                  <c:v>36150000</c:v>
                </c:pt>
                <c:pt idx="2">
                  <c:v>14952600</c:v>
                </c:pt>
                <c:pt idx="3">
                  <c:v>5404499.9999999991</c:v>
                </c:pt>
                <c:pt idx="4">
                  <c:v>5563634.9999999991</c:v>
                </c:pt>
                <c:pt idx="5">
                  <c:v>5727544.0499999989</c:v>
                </c:pt>
                <c:pt idx="6">
                  <c:v>5896370.3714999994</c:v>
                </c:pt>
                <c:pt idx="7">
                  <c:v>5896370.3714999994</c:v>
                </c:pt>
                <c:pt idx="8">
                  <c:v>5896370.3714999994</c:v>
                </c:pt>
                <c:pt idx="9">
                  <c:v>5896370.3714999994</c:v>
                </c:pt>
                <c:pt idx="10">
                  <c:v>5896370.3714999994</c:v>
                </c:pt>
              </c:numCache>
            </c:numRef>
          </c:val>
          <c:extLst>
            <c:ext xmlns:c16="http://schemas.microsoft.com/office/drawing/2014/chart" uri="{C3380CC4-5D6E-409C-BE32-E72D297353CC}">
              <c16:uniqueId val="{0000000B-33D3-4617-9D41-006A114FF4B7}"/>
            </c:ext>
          </c:extLst>
        </c:ser>
        <c:ser>
          <c:idx val="2"/>
          <c:order val="2"/>
          <c:tx>
            <c:strRef>
              <c:f>'Business Case'!$B$39</c:f>
              <c:strCache>
                <c:ptCount val="1"/>
                <c:pt idx="0">
                  <c:v>Total Opex</c:v>
                </c:pt>
              </c:strCache>
            </c:strRef>
          </c:tx>
          <c:spPr>
            <a:solidFill>
              <a:schemeClr val="accent1"/>
            </a:solidFill>
            <a:ln w="25400">
              <a:noFill/>
            </a:ln>
            <a:effectLst/>
          </c:spPr>
          <c:dLbls>
            <c:dLbl>
              <c:idx val="0"/>
              <c:delete val="1"/>
              <c:extLst>
                <c:ext xmlns:c15="http://schemas.microsoft.com/office/drawing/2012/chart" uri="{CE6537A1-D6FC-4f65-9D91-7224C49458BB}"/>
                <c:ext xmlns:c16="http://schemas.microsoft.com/office/drawing/2014/chart" uri="{C3380CC4-5D6E-409C-BE32-E72D297353CC}">
                  <c16:uniqueId val="{0000000C-33D3-4617-9D41-006A114FF4B7}"/>
                </c:ext>
              </c:extLst>
            </c:dLbl>
            <c:dLbl>
              <c:idx val="1"/>
              <c:delete val="1"/>
              <c:extLst>
                <c:ext xmlns:c15="http://schemas.microsoft.com/office/drawing/2012/chart" uri="{CE6537A1-D6FC-4f65-9D91-7224C49458BB}"/>
                <c:ext xmlns:c16="http://schemas.microsoft.com/office/drawing/2014/chart" uri="{C3380CC4-5D6E-409C-BE32-E72D297353CC}">
                  <c16:uniqueId val="{0000000D-33D3-4617-9D41-006A114FF4B7}"/>
                </c:ext>
              </c:extLst>
            </c:dLbl>
            <c:dLbl>
              <c:idx val="2"/>
              <c:layout>
                <c:manualLayout>
                  <c:x val="-3.9552665564879561E-2"/>
                  <c:y val="-0.25425801775683998"/>
                </c:manualLayout>
              </c:layout>
              <c:tx>
                <c:rich>
                  <a:bodyPr rot="0" spcFirstLastPara="1" vertOverflow="ellipsis" vert="horz" wrap="square" lIns="38100" tIns="19050" rIns="38100" bIns="19050" anchor="ctr" anchorCtr="0">
                    <a:noAutofit/>
                  </a:bodyPr>
                  <a:lstStyle/>
                  <a:p>
                    <a:pPr algn="l">
                      <a:defRPr sz="1100" b="1" i="0" u="none" strike="noStrike" kern="1200" baseline="0">
                        <a:solidFill>
                          <a:schemeClr val="bg1"/>
                        </a:solidFill>
                        <a:latin typeface="+mj-lt"/>
                        <a:ea typeface="+mn-ea"/>
                        <a:cs typeface="Segoe UI" panose="020B0502040204020203" pitchFamily="34" charset="0"/>
                      </a:defRPr>
                    </a:pPr>
                    <a:r>
                      <a:rPr lang="en-US" sz="1100" b="1">
                        <a:solidFill>
                          <a:schemeClr val="bg1"/>
                        </a:solidFill>
                        <a:latin typeface="+mj-lt"/>
                        <a:cs typeface="Segoe UI" panose="020B0502040204020203" pitchFamily="34" charset="0"/>
                      </a:rPr>
                      <a:t>On-</a:t>
                    </a:r>
                    <a:br>
                      <a:rPr lang="en-US" sz="1100" b="1">
                        <a:solidFill>
                          <a:schemeClr val="bg1"/>
                        </a:solidFill>
                        <a:latin typeface="+mj-lt"/>
                        <a:cs typeface="Segoe UI" panose="020B0502040204020203" pitchFamily="34" charset="0"/>
                      </a:rPr>
                    </a:br>
                    <a:r>
                      <a:rPr lang="en-US" sz="1100" b="1">
                        <a:solidFill>
                          <a:schemeClr val="bg1"/>
                        </a:solidFill>
                        <a:latin typeface="+mj-lt"/>
                        <a:cs typeface="Segoe UI" panose="020B0502040204020203" pitchFamily="34" charset="0"/>
                      </a:rPr>
                      <a:t>prem</a:t>
                    </a:r>
                    <a:r>
                      <a:rPr lang="en-US" sz="1100" b="1" baseline="0">
                        <a:solidFill>
                          <a:schemeClr val="bg1"/>
                        </a:solidFill>
                        <a:latin typeface="+mj-lt"/>
                        <a:cs typeface="Segoe UI" panose="020B0502040204020203" pitchFamily="34" charset="0"/>
                      </a:rPr>
                      <a:t> </a:t>
                    </a:r>
                    <a:br>
                      <a:rPr lang="en-US" sz="1100" b="1" baseline="0">
                        <a:solidFill>
                          <a:schemeClr val="bg1"/>
                        </a:solidFill>
                        <a:latin typeface="+mj-lt"/>
                        <a:cs typeface="Segoe UI" panose="020B0502040204020203" pitchFamily="34" charset="0"/>
                      </a:rPr>
                    </a:br>
                    <a:r>
                      <a:rPr lang="en-US" sz="1100" b="1">
                        <a:solidFill>
                          <a:schemeClr val="bg1"/>
                        </a:solidFill>
                        <a:latin typeface="+mj-lt"/>
                        <a:cs typeface="Segoe UI" panose="020B0502040204020203" pitchFamily="34" charset="0"/>
                      </a:rPr>
                      <a:t>OPEX</a:t>
                    </a:r>
                  </a:p>
                </c:rich>
              </c:tx>
              <c:spPr>
                <a:noFill/>
                <a:ln>
                  <a:noFill/>
                </a:ln>
                <a:effectLst/>
              </c:spPr>
              <c:txPr>
                <a:bodyPr rot="0" spcFirstLastPara="1" vertOverflow="ellipsis" vert="horz" wrap="square" lIns="38100" tIns="19050" rIns="38100" bIns="19050" anchor="ctr" anchorCtr="0">
                  <a:noAutofit/>
                </a:bodyPr>
                <a:lstStyle/>
                <a:p>
                  <a:pPr algn="l">
                    <a:defRPr sz="1100" b="1" i="0" u="none" strike="noStrike" kern="1200" baseline="0">
                      <a:solidFill>
                        <a:schemeClr val="bg1"/>
                      </a:solidFill>
                      <a:latin typeface="+mj-lt"/>
                      <a:ea typeface="+mn-ea"/>
                      <a:cs typeface="Segoe UI" panose="020B0502040204020203"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25925780346867416"/>
                      <c:h val="0.27794367708754375"/>
                    </c:manualLayout>
                  </c15:layout>
                  <c15:showDataLabelsRange val="0"/>
                </c:ext>
                <c:ext xmlns:c16="http://schemas.microsoft.com/office/drawing/2014/chart" uri="{C3380CC4-5D6E-409C-BE32-E72D297353CC}">
                  <c16:uniqueId val="{0000000E-33D3-4617-9D41-006A114FF4B7}"/>
                </c:ext>
              </c:extLst>
            </c:dLbl>
            <c:dLbl>
              <c:idx val="3"/>
              <c:delete val="1"/>
              <c:extLst>
                <c:ext xmlns:c15="http://schemas.microsoft.com/office/drawing/2012/chart" uri="{CE6537A1-D6FC-4f65-9D91-7224C49458BB}"/>
                <c:ext xmlns:c16="http://schemas.microsoft.com/office/drawing/2014/chart" uri="{C3380CC4-5D6E-409C-BE32-E72D297353CC}">
                  <c16:uniqueId val="{0000000F-33D3-4617-9D41-006A114FF4B7}"/>
                </c:ext>
              </c:extLst>
            </c:dLbl>
            <c:dLbl>
              <c:idx val="4"/>
              <c:delete val="1"/>
              <c:extLst>
                <c:ext xmlns:c15="http://schemas.microsoft.com/office/drawing/2012/chart" uri="{CE6537A1-D6FC-4f65-9D91-7224C49458BB}"/>
                <c:ext xmlns:c16="http://schemas.microsoft.com/office/drawing/2014/chart" uri="{C3380CC4-5D6E-409C-BE32-E72D297353CC}">
                  <c16:uniqueId val="{00000010-33D3-4617-9D41-006A114FF4B7}"/>
                </c:ext>
              </c:extLst>
            </c:dLbl>
            <c:dLbl>
              <c:idx val="5"/>
              <c:delete val="1"/>
              <c:extLst>
                <c:ext xmlns:c15="http://schemas.microsoft.com/office/drawing/2012/chart" uri="{CE6537A1-D6FC-4f65-9D91-7224C49458BB}"/>
                <c:ext xmlns:c16="http://schemas.microsoft.com/office/drawing/2014/chart" uri="{C3380CC4-5D6E-409C-BE32-E72D297353CC}">
                  <c16:uniqueId val="{00000011-33D3-4617-9D41-006A114FF4B7}"/>
                </c:ext>
              </c:extLst>
            </c:dLbl>
            <c:dLbl>
              <c:idx val="6"/>
              <c:delete val="1"/>
              <c:extLst>
                <c:ext xmlns:c15="http://schemas.microsoft.com/office/drawing/2012/chart" uri="{CE6537A1-D6FC-4f65-9D91-7224C49458BB}"/>
                <c:ext xmlns:c16="http://schemas.microsoft.com/office/drawing/2014/chart" uri="{C3380CC4-5D6E-409C-BE32-E72D297353CC}">
                  <c16:uniqueId val="{00000012-33D3-4617-9D41-006A114FF4B7}"/>
                </c:ext>
              </c:extLst>
            </c:dLbl>
            <c:dLbl>
              <c:idx val="7"/>
              <c:delete val="1"/>
              <c:extLst>
                <c:ext xmlns:c15="http://schemas.microsoft.com/office/drawing/2012/chart" uri="{CE6537A1-D6FC-4f65-9D91-7224C49458BB}"/>
                <c:ext xmlns:c16="http://schemas.microsoft.com/office/drawing/2014/chart" uri="{C3380CC4-5D6E-409C-BE32-E72D297353CC}">
                  <c16:uniqueId val="{00000013-33D3-4617-9D41-006A114FF4B7}"/>
                </c:ext>
              </c:extLst>
            </c:dLbl>
            <c:dLbl>
              <c:idx val="8"/>
              <c:delete val="1"/>
              <c:extLst>
                <c:ext xmlns:c15="http://schemas.microsoft.com/office/drawing/2012/chart" uri="{CE6537A1-D6FC-4f65-9D91-7224C49458BB}"/>
                <c:ext xmlns:c16="http://schemas.microsoft.com/office/drawing/2014/chart" uri="{C3380CC4-5D6E-409C-BE32-E72D297353CC}">
                  <c16:uniqueId val="{00000014-33D3-4617-9D41-006A114FF4B7}"/>
                </c:ext>
              </c:extLst>
            </c:dLbl>
            <c:dLbl>
              <c:idx val="9"/>
              <c:delete val="1"/>
              <c:extLst>
                <c:ext xmlns:c15="http://schemas.microsoft.com/office/drawing/2012/chart" uri="{CE6537A1-D6FC-4f65-9D91-7224C49458BB}"/>
                <c:ext xmlns:c16="http://schemas.microsoft.com/office/drawing/2014/chart" uri="{C3380CC4-5D6E-409C-BE32-E72D297353CC}">
                  <c16:uniqueId val="{00000015-33D3-4617-9D41-006A114FF4B7}"/>
                </c:ext>
              </c:extLst>
            </c:dLbl>
            <c:dLbl>
              <c:idx val="10"/>
              <c:delete val="1"/>
              <c:extLst>
                <c:ext xmlns:c15="http://schemas.microsoft.com/office/drawing/2012/chart" uri="{CE6537A1-D6FC-4f65-9D91-7224C49458BB}"/>
                <c:ext xmlns:c16="http://schemas.microsoft.com/office/drawing/2014/chart" uri="{C3380CC4-5D6E-409C-BE32-E72D297353CC}">
                  <c16:uniqueId val="{00000016-33D3-4617-9D41-006A114FF4B7}"/>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j-lt"/>
                    <a:ea typeface="+mn-ea"/>
                    <a:cs typeface="Segoe UI" panose="020B0502040204020203"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'Business Case'!$C$62:$M$62</c:f>
              <c:strCache>
                <c:ptCount val="11"/>
                <c:pt idx="0">
                  <c:v>Y0</c:v>
                </c:pt>
                <c:pt idx="1">
                  <c:v>Y1 </c:v>
                </c:pt>
                <c:pt idx="2">
                  <c:v>Y2</c:v>
                </c:pt>
                <c:pt idx="3">
                  <c:v>Y3</c:v>
                </c:pt>
                <c:pt idx="4">
                  <c:v>Y4</c:v>
                </c:pt>
                <c:pt idx="5">
                  <c:v>Y5</c:v>
                </c:pt>
                <c:pt idx="6">
                  <c:v>Y6</c:v>
                </c:pt>
                <c:pt idx="7">
                  <c:v>Y7</c:v>
                </c:pt>
                <c:pt idx="8">
                  <c:v>Y8</c:v>
                </c:pt>
                <c:pt idx="9">
                  <c:v>Y9</c:v>
                </c:pt>
                <c:pt idx="10">
                  <c:v>Y10</c:v>
                </c:pt>
              </c:strCache>
            </c:strRef>
          </c:cat>
          <c:val>
            <c:numRef>
              <c:f>'Business Case'!$C$39:$M$39</c:f>
              <c:numCache>
                <c:formatCode>"$"#,##0,,"M"_);\("$"#,##0\)</c:formatCode>
                <c:ptCount val="11"/>
                <c:pt idx="0">
                  <c:v>32018458</c:v>
                </c:pt>
                <c:pt idx="1">
                  <c:v>31818457.800000001</c:v>
                </c:pt>
                <c:pt idx="2">
                  <c:v>25458458</c:v>
                </c:pt>
                <c:pt idx="3">
                  <c:v>16118458</c:v>
                </c:pt>
                <c:pt idx="4">
                  <c:v>8393458.0000000019</c:v>
                </c:pt>
                <c:pt idx="5">
                  <c:v>3848458</c:v>
                </c:pt>
                <c:pt idx="6">
                  <c:v>3848458</c:v>
                </c:pt>
                <c:pt idx="7">
                  <c:v>3848458</c:v>
                </c:pt>
                <c:pt idx="8">
                  <c:v>3848458</c:v>
                </c:pt>
                <c:pt idx="9">
                  <c:v>3848458</c:v>
                </c:pt>
                <c:pt idx="10">
                  <c:v>3848458</c:v>
                </c:pt>
              </c:numCache>
            </c:numRef>
          </c:val>
          <c:extLst>
            <c:ext xmlns:c16="http://schemas.microsoft.com/office/drawing/2014/chart" uri="{C3380CC4-5D6E-409C-BE32-E72D297353CC}">
              <c16:uniqueId val="{00000017-33D3-4617-9D41-006A114FF4B7}"/>
            </c:ext>
          </c:extLst>
        </c:ser>
        <c:ser>
          <c:idx val="6"/>
          <c:order val="3"/>
          <c:tx>
            <c:strRef>
              <c:f>'Business Case'!$B$40</c:f>
              <c:strCache>
                <c:ptCount val="1"/>
                <c:pt idx="0">
                  <c:v>Azure Costs</c:v>
                </c:pt>
              </c:strCache>
            </c:strRef>
          </c:tx>
          <c:spPr>
            <a:noFill/>
            <a:ln>
              <a:noFill/>
            </a:ln>
            <a:effectLst/>
          </c:spPr>
          <c:dLbls>
            <c:dLbl>
              <c:idx val="0"/>
              <c:delete val="1"/>
              <c:extLst>
                <c:ext xmlns:c15="http://schemas.microsoft.com/office/drawing/2012/chart" uri="{CE6537A1-D6FC-4f65-9D91-7224C49458BB}"/>
                <c:ext xmlns:c16="http://schemas.microsoft.com/office/drawing/2014/chart" uri="{C3380CC4-5D6E-409C-BE32-E72D297353CC}">
                  <c16:uniqueId val="{00000018-33D3-4617-9D41-006A114FF4B7}"/>
                </c:ext>
              </c:extLst>
            </c:dLbl>
            <c:dLbl>
              <c:idx val="1"/>
              <c:delete val="1"/>
              <c:extLst>
                <c:ext xmlns:c15="http://schemas.microsoft.com/office/drawing/2012/chart" uri="{CE6537A1-D6FC-4f65-9D91-7224C49458BB}"/>
                <c:ext xmlns:c16="http://schemas.microsoft.com/office/drawing/2014/chart" uri="{C3380CC4-5D6E-409C-BE32-E72D297353CC}">
                  <c16:uniqueId val="{00000019-33D3-4617-9D41-006A114FF4B7}"/>
                </c:ext>
              </c:extLst>
            </c:dLbl>
            <c:dLbl>
              <c:idx val="2"/>
              <c:delete val="1"/>
              <c:extLst>
                <c:ext xmlns:c15="http://schemas.microsoft.com/office/drawing/2012/chart" uri="{CE6537A1-D6FC-4f65-9D91-7224C49458BB}"/>
                <c:ext xmlns:c16="http://schemas.microsoft.com/office/drawing/2014/chart" uri="{C3380CC4-5D6E-409C-BE32-E72D297353CC}">
                  <c16:uniqueId val="{0000001A-33D3-4617-9D41-006A114FF4B7}"/>
                </c:ext>
              </c:extLst>
            </c:dLbl>
            <c:dLbl>
              <c:idx val="3"/>
              <c:delete val="1"/>
              <c:extLst>
                <c:ext xmlns:c15="http://schemas.microsoft.com/office/drawing/2012/chart" uri="{CE6537A1-D6FC-4f65-9D91-7224C49458BB}"/>
                <c:ext xmlns:c16="http://schemas.microsoft.com/office/drawing/2014/chart" uri="{C3380CC4-5D6E-409C-BE32-E72D297353CC}">
                  <c16:uniqueId val="{0000001B-33D3-4617-9D41-006A114FF4B7}"/>
                </c:ext>
              </c:extLst>
            </c:dLbl>
            <c:dLbl>
              <c:idx val="4"/>
              <c:delete val="1"/>
              <c:extLst>
                <c:ext xmlns:c15="http://schemas.microsoft.com/office/drawing/2012/chart" uri="{CE6537A1-D6FC-4f65-9D91-7224C49458BB}"/>
                <c:ext xmlns:c16="http://schemas.microsoft.com/office/drawing/2014/chart" uri="{C3380CC4-5D6E-409C-BE32-E72D297353CC}">
                  <c16:uniqueId val="{0000001C-33D3-4617-9D41-006A114FF4B7}"/>
                </c:ext>
              </c:extLst>
            </c:dLbl>
            <c:dLbl>
              <c:idx val="5"/>
              <c:delete val="1"/>
              <c:extLst>
                <c:ext xmlns:c15="http://schemas.microsoft.com/office/drawing/2012/chart" uri="{CE6537A1-D6FC-4f65-9D91-7224C49458BB}"/>
                <c:ext xmlns:c16="http://schemas.microsoft.com/office/drawing/2014/chart" uri="{C3380CC4-5D6E-409C-BE32-E72D297353CC}">
                  <c16:uniqueId val="{0000001D-33D3-4617-9D41-006A114FF4B7}"/>
                </c:ext>
              </c:extLst>
            </c:dLbl>
            <c:dLbl>
              <c:idx val="6"/>
              <c:layout>
                <c:manualLayout>
                  <c:x val="6.5528872092594156E-2"/>
                  <c:y val="6.6749591911315466E-3"/>
                </c:manualLayout>
              </c:layout>
              <c:tx>
                <c:rich>
                  <a:bodyPr rot="0" spcFirstLastPara="1" vertOverflow="ellipsis" vert="horz" wrap="square" lIns="38100" tIns="19050" rIns="38100" bIns="19050" anchor="ctr" anchorCtr="1">
                    <a:noAutofit/>
                  </a:bodyPr>
                  <a:lstStyle/>
                  <a:p>
                    <a:pPr>
                      <a:defRPr sz="1400" b="1" i="0" u="none" strike="noStrike" kern="1200" baseline="0">
                        <a:solidFill>
                          <a:schemeClr val="bg1"/>
                        </a:solidFill>
                        <a:latin typeface="Segoe UI Light" panose="020B0502040204020203" pitchFamily="34" charset="0"/>
                        <a:ea typeface="+mn-ea"/>
                        <a:cs typeface="Segoe UI Light" panose="020B0502040204020203" pitchFamily="34" charset="0"/>
                      </a:defRPr>
                    </a:pPr>
                    <a:r>
                      <a:rPr lang="en-US" sz="1400" b="1">
                        <a:solidFill>
                          <a:schemeClr val="bg1"/>
                        </a:solidFill>
                      </a:rPr>
                      <a:t>Azure Costs</a:t>
                    </a:r>
                  </a:p>
                </c:rich>
              </c:tx>
              <c:spPr>
                <a:noFill/>
                <a:ln>
                  <a:noFill/>
                </a:ln>
                <a:effectLst/>
              </c:spPr>
              <c:txPr>
                <a:bodyPr rot="0" spcFirstLastPara="1" vertOverflow="ellipsis" vert="horz" wrap="square" lIns="38100" tIns="19050" rIns="38100" bIns="19050" anchor="ctr" anchorCtr="1">
                  <a:noAutofit/>
                </a:bodyPr>
                <a:lstStyle/>
                <a:p>
                  <a:pPr>
                    <a:defRPr sz="1400" b="1" i="0" u="none" strike="noStrike" kern="1200" baseline="0">
                      <a:solidFill>
                        <a:schemeClr val="bg1"/>
                      </a:solidFill>
                      <a:latin typeface="Segoe UI Light" panose="020B0502040204020203" pitchFamily="34" charset="0"/>
                      <a:ea typeface="+mn-ea"/>
                      <a:cs typeface="Segoe UI Light" panose="020B0502040204020203"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2461728409860531"/>
                      <c:h val="0.19268426388250626"/>
                    </c:manualLayout>
                  </c15:layout>
                  <c15:showDataLabelsRange val="0"/>
                </c:ext>
                <c:ext xmlns:c16="http://schemas.microsoft.com/office/drawing/2014/chart" uri="{C3380CC4-5D6E-409C-BE32-E72D297353CC}">
                  <c16:uniqueId val="{0000001E-33D3-4617-9D41-006A114FF4B7}"/>
                </c:ext>
              </c:extLst>
            </c:dLbl>
            <c:dLbl>
              <c:idx val="7"/>
              <c:delete val="1"/>
              <c:extLst>
                <c:ext xmlns:c15="http://schemas.microsoft.com/office/drawing/2012/chart" uri="{CE6537A1-D6FC-4f65-9D91-7224C49458BB}"/>
                <c:ext xmlns:c16="http://schemas.microsoft.com/office/drawing/2014/chart" uri="{C3380CC4-5D6E-409C-BE32-E72D297353CC}">
                  <c16:uniqueId val="{0000001F-33D3-4617-9D41-006A114FF4B7}"/>
                </c:ext>
              </c:extLst>
            </c:dLbl>
            <c:dLbl>
              <c:idx val="8"/>
              <c:delete val="1"/>
              <c:extLst>
                <c:ext xmlns:c15="http://schemas.microsoft.com/office/drawing/2012/chart" uri="{CE6537A1-D6FC-4f65-9D91-7224C49458BB}"/>
                <c:ext xmlns:c16="http://schemas.microsoft.com/office/drawing/2014/chart" uri="{C3380CC4-5D6E-409C-BE32-E72D297353CC}">
                  <c16:uniqueId val="{00000020-33D3-4617-9D41-006A114FF4B7}"/>
                </c:ext>
              </c:extLst>
            </c:dLbl>
            <c:dLbl>
              <c:idx val="9"/>
              <c:delete val="1"/>
              <c:extLst>
                <c:ext xmlns:c15="http://schemas.microsoft.com/office/drawing/2012/chart" uri="{CE6537A1-D6FC-4f65-9D91-7224C49458BB}"/>
                <c:ext xmlns:c16="http://schemas.microsoft.com/office/drawing/2014/chart" uri="{C3380CC4-5D6E-409C-BE32-E72D297353CC}">
                  <c16:uniqueId val="{00000021-33D3-4617-9D41-006A114FF4B7}"/>
                </c:ext>
              </c:extLst>
            </c:dLbl>
            <c:dLbl>
              <c:idx val="10"/>
              <c:delete val="1"/>
              <c:extLst>
                <c:ext xmlns:c15="http://schemas.microsoft.com/office/drawing/2012/chart" uri="{CE6537A1-D6FC-4f65-9D91-7224C49458BB}"/>
                <c:ext xmlns:c16="http://schemas.microsoft.com/office/drawing/2014/chart" uri="{C3380CC4-5D6E-409C-BE32-E72D297353CC}">
                  <c16:uniqueId val="{00000022-33D3-4617-9D41-006A114FF4B7}"/>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Segoe UI Light" panose="020B0502040204020203" pitchFamily="34" charset="0"/>
                    <a:ea typeface="+mn-ea"/>
                    <a:cs typeface="Segoe UI Light" panose="020B0502040204020203"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'Business Case'!$C$40:$M$40</c:f>
              <c:numCache>
                <c:formatCode>"$"#,##0,,"M"_);\("$"#,##0\)</c:formatCode>
                <c:ptCount val="11"/>
                <c:pt idx="1">
                  <c:v>5548375.8871590355</c:v>
                </c:pt>
                <c:pt idx="2">
                  <c:v>19245917.980899367</c:v>
                </c:pt>
                <c:pt idx="3">
                  <c:v>35150512.978529207</c:v>
                </c:pt>
                <c:pt idx="4">
                  <c:v>47555487.047647305</c:v>
                </c:pt>
                <c:pt idx="5">
                  <c:v>53379673.483704366</c:v>
                </c:pt>
                <c:pt idx="6">
                  <c:v>53379673.483704366</c:v>
                </c:pt>
                <c:pt idx="7">
                  <c:v>53379673.483704366</c:v>
                </c:pt>
                <c:pt idx="8">
                  <c:v>53379673.483704366</c:v>
                </c:pt>
                <c:pt idx="9">
                  <c:v>53379673.483704366</c:v>
                </c:pt>
                <c:pt idx="10">
                  <c:v>53379673.483704366</c:v>
                </c:pt>
              </c:numCache>
            </c:numRef>
          </c:val>
          <c:extLst>
            <c:ext xmlns:c16="http://schemas.microsoft.com/office/drawing/2014/chart" uri="{C3380CC4-5D6E-409C-BE32-E72D297353CC}">
              <c16:uniqueId val="{00000023-33D3-4617-9D41-006A114FF4B7}"/>
            </c:ext>
          </c:extLst>
        </c:ser>
        <c:ser>
          <c:idx val="0"/>
          <c:order val="4"/>
          <c:tx>
            <c:strRef>
              <c:f>'Business Case'!$B$42</c:f>
              <c:strCache>
                <c:ptCount val="1"/>
                <c:pt idx="0">
                  <c:v>Migration costs</c:v>
                </c:pt>
              </c:strCache>
            </c:strRef>
          </c:tx>
          <c:spPr>
            <a:noFill/>
            <a:ln w="25400">
              <a:noFill/>
            </a:ln>
            <a:effectLst/>
          </c:spPr>
          <c:dLbls>
            <c:dLbl>
              <c:idx val="0"/>
              <c:delete val="1"/>
              <c:extLst>
                <c:ext xmlns:c15="http://schemas.microsoft.com/office/drawing/2012/chart" uri="{CE6537A1-D6FC-4f65-9D91-7224C49458BB}"/>
                <c:ext xmlns:c16="http://schemas.microsoft.com/office/drawing/2014/chart" uri="{C3380CC4-5D6E-409C-BE32-E72D297353CC}">
                  <c16:uniqueId val="{00000024-33D3-4617-9D41-006A114FF4B7}"/>
                </c:ext>
              </c:extLst>
            </c:dLbl>
            <c:dLbl>
              <c:idx val="1"/>
              <c:delete val="1"/>
              <c:extLst>
                <c:ext xmlns:c15="http://schemas.microsoft.com/office/drawing/2012/chart" uri="{CE6537A1-D6FC-4f65-9D91-7224C49458BB}"/>
                <c:ext xmlns:c16="http://schemas.microsoft.com/office/drawing/2014/chart" uri="{C3380CC4-5D6E-409C-BE32-E72D297353CC}">
                  <c16:uniqueId val="{00000025-33D3-4617-9D41-006A114FF4B7}"/>
                </c:ext>
              </c:extLst>
            </c:dLbl>
            <c:dLbl>
              <c:idx val="2"/>
              <c:layout>
                <c:manualLayout>
                  <c:x val="7.5443897648797831E-2"/>
                  <c:y val="3.4346005975623796E-2"/>
                </c:manualLayout>
              </c:layout>
              <c:tx>
                <c:rich>
                  <a:bodyPr rot="0" spcFirstLastPara="1" vertOverflow="ellipsis" vert="horz" wrap="square" lIns="38100" tIns="19050" rIns="38100" bIns="19050" anchor="ctr" anchorCtr="1">
                    <a:noAutofit/>
                  </a:bodyPr>
                  <a:lstStyle/>
                  <a:p>
                    <a:pPr>
                      <a:defRPr sz="1400" b="1" i="0" u="none" strike="noStrike" kern="1200" baseline="0">
                        <a:solidFill>
                          <a:schemeClr val="bg1"/>
                        </a:solidFill>
                        <a:latin typeface="Segoe UI Light" panose="020B0502040204020203" pitchFamily="34" charset="0"/>
                        <a:ea typeface="+mn-ea"/>
                        <a:cs typeface="Segoe UI Light" panose="020B0502040204020203" pitchFamily="34" charset="0"/>
                      </a:defRPr>
                    </a:pPr>
                    <a:r>
                      <a:rPr lang="en-US" sz="1400" b="1">
                        <a:solidFill>
                          <a:schemeClr val="bg1"/>
                        </a:solidFill>
                      </a:rPr>
                      <a:t>Migration</a:t>
                    </a:r>
                  </a:p>
                </c:rich>
              </c:tx>
              <c:spPr>
                <a:noFill/>
                <a:ln>
                  <a:noFill/>
                </a:ln>
                <a:effectLst/>
              </c:spPr>
              <c:txPr>
                <a:bodyPr rot="0" spcFirstLastPara="1" vertOverflow="ellipsis" vert="horz" wrap="square" lIns="38100" tIns="19050" rIns="38100" bIns="19050" anchor="ctr" anchorCtr="1">
                  <a:noAutofit/>
                </a:bodyPr>
                <a:lstStyle/>
                <a:p>
                  <a:pPr>
                    <a:defRPr sz="1400" b="1" i="0" u="none" strike="noStrike" kern="1200" baseline="0">
                      <a:solidFill>
                        <a:schemeClr val="bg1"/>
                      </a:solidFill>
                      <a:latin typeface="Segoe UI Light" panose="020B0502040204020203" pitchFamily="34" charset="0"/>
                      <a:ea typeface="+mn-ea"/>
                      <a:cs typeface="Segoe UI Light" panose="020B0502040204020203"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16959730390347263"/>
                      <c:h val="0.14807724794121527"/>
                    </c:manualLayout>
                  </c15:layout>
                  <c15:showDataLabelsRange val="0"/>
                </c:ext>
                <c:ext xmlns:c16="http://schemas.microsoft.com/office/drawing/2014/chart" uri="{C3380CC4-5D6E-409C-BE32-E72D297353CC}">
                  <c16:uniqueId val="{00000026-33D3-4617-9D41-006A114FF4B7}"/>
                </c:ext>
              </c:extLst>
            </c:dLbl>
            <c:dLbl>
              <c:idx val="3"/>
              <c:delete val="1"/>
              <c:extLst>
                <c:ext xmlns:c15="http://schemas.microsoft.com/office/drawing/2012/chart" uri="{CE6537A1-D6FC-4f65-9D91-7224C49458BB}"/>
                <c:ext xmlns:c16="http://schemas.microsoft.com/office/drawing/2014/chart" uri="{C3380CC4-5D6E-409C-BE32-E72D297353CC}">
                  <c16:uniqueId val="{00000027-33D3-4617-9D41-006A114FF4B7}"/>
                </c:ext>
              </c:extLst>
            </c:dLbl>
            <c:dLbl>
              <c:idx val="4"/>
              <c:delete val="1"/>
              <c:extLst>
                <c:ext xmlns:c15="http://schemas.microsoft.com/office/drawing/2012/chart" uri="{CE6537A1-D6FC-4f65-9D91-7224C49458BB}"/>
                <c:ext xmlns:c16="http://schemas.microsoft.com/office/drawing/2014/chart" uri="{C3380CC4-5D6E-409C-BE32-E72D297353CC}">
                  <c16:uniqueId val="{00000028-33D3-4617-9D41-006A114FF4B7}"/>
                </c:ext>
              </c:extLst>
            </c:dLbl>
            <c:dLbl>
              <c:idx val="5"/>
              <c:delete val="1"/>
              <c:extLst>
                <c:ext xmlns:c15="http://schemas.microsoft.com/office/drawing/2012/chart" uri="{CE6537A1-D6FC-4f65-9D91-7224C49458BB}"/>
                <c:ext xmlns:c16="http://schemas.microsoft.com/office/drawing/2014/chart" uri="{C3380CC4-5D6E-409C-BE32-E72D297353CC}">
                  <c16:uniqueId val="{00000029-33D3-4617-9D41-006A114FF4B7}"/>
                </c:ext>
              </c:extLst>
            </c:dLbl>
            <c:dLbl>
              <c:idx val="6"/>
              <c:delete val="1"/>
              <c:extLst>
                <c:ext xmlns:c15="http://schemas.microsoft.com/office/drawing/2012/chart" uri="{CE6537A1-D6FC-4f65-9D91-7224C49458BB}"/>
                <c:ext xmlns:c16="http://schemas.microsoft.com/office/drawing/2014/chart" uri="{C3380CC4-5D6E-409C-BE32-E72D297353CC}">
                  <c16:uniqueId val="{0000002A-33D3-4617-9D41-006A114FF4B7}"/>
                </c:ext>
              </c:extLst>
            </c:dLbl>
            <c:dLbl>
              <c:idx val="7"/>
              <c:delete val="1"/>
              <c:extLst>
                <c:ext xmlns:c15="http://schemas.microsoft.com/office/drawing/2012/chart" uri="{CE6537A1-D6FC-4f65-9D91-7224C49458BB}"/>
                <c:ext xmlns:c16="http://schemas.microsoft.com/office/drawing/2014/chart" uri="{C3380CC4-5D6E-409C-BE32-E72D297353CC}">
                  <c16:uniqueId val="{0000002B-33D3-4617-9D41-006A114FF4B7}"/>
                </c:ext>
              </c:extLst>
            </c:dLbl>
            <c:dLbl>
              <c:idx val="8"/>
              <c:delete val="1"/>
              <c:extLst>
                <c:ext xmlns:c15="http://schemas.microsoft.com/office/drawing/2012/chart" uri="{CE6537A1-D6FC-4f65-9D91-7224C49458BB}"/>
                <c:ext xmlns:c16="http://schemas.microsoft.com/office/drawing/2014/chart" uri="{C3380CC4-5D6E-409C-BE32-E72D297353CC}">
                  <c16:uniqueId val="{0000002C-33D3-4617-9D41-006A114FF4B7}"/>
                </c:ext>
              </c:extLst>
            </c:dLbl>
            <c:dLbl>
              <c:idx val="9"/>
              <c:delete val="1"/>
              <c:extLst>
                <c:ext xmlns:c15="http://schemas.microsoft.com/office/drawing/2012/chart" uri="{CE6537A1-D6FC-4f65-9D91-7224C49458BB}"/>
                <c:ext xmlns:c16="http://schemas.microsoft.com/office/drawing/2014/chart" uri="{C3380CC4-5D6E-409C-BE32-E72D297353CC}">
                  <c16:uniqueId val="{0000002D-33D3-4617-9D41-006A114FF4B7}"/>
                </c:ext>
              </c:extLst>
            </c:dLbl>
            <c:dLbl>
              <c:idx val="10"/>
              <c:delete val="1"/>
              <c:extLst>
                <c:ext xmlns:c15="http://schemas.microsoft.com/office/drawing/2012/chart" uri="{CE6537A1-D6FC-4f65-9D91-7224C49458BB}"/>
                <c:ext xmlns:c16="http://schemas.microsoft.com/office/drawing/2014/chart" uri="{C3380CC4-5D6E-409C-BE32-E72D297353CC}">
                  <c16:uniqueId val="{0000002E-33D3-4617-9D41-006A114FF4B7}"/>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Segoe UI Light" panose="020B0502040204020203" pitchFamily="34" charset="0"/>
                    <a:ea typeface="+mn-ea"/>
                    <a:cs typeface="Segoe UI Light" panose="020B0502040204020203"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'Business Case'!$C$62:$M$62</c:f>
              <c:strCache>
                <c:ptCount val="11"/>
                <c:pt idx="0">
                  <c:v>Y0</c:v>
                </c:pt>
                <c:pt idx="1">
                  <c:v>Y1 </c:v>
                </c:pt>
                <c:pt idx="2">
                  <c:v>Y2</c:v>
                </c:pt>
                <c:pt idx="3">
                  <c:v>Y3</c:v>
                </c:pt>
                <c:pt idx="4">
                  <c:v>Y4</c:v>
                </c:pt>
                <c:pt idx="5">
                  <c:v>Y5</c:v>
                </c:pt>
                <c:pt idx="6">
                  <c:v>Y6</c:v>
                </c:pt>
                <c:pt idx="7">
                  <c:v>Y7</c:v>
                </c:pt>
                <c:pt idx="8">
                  <c:v>Y8</c:v>
                </c:pt>
                <c:pt idx="9">
                  <c:v>Y9</c:v>
                </c:pt>
                <c:pt idx="10">
                  <c:v>Y10</c:v>
                </c:pt>
              </c:strCache>
            </c:strRef>
          </c:cat>
          <c:val>
            <c:numRef>
              <c:f>'Business Case'!$C$42:$M$42</c:f>
              <c:numCache>
                <c:formatCode>"$"#,##0,,"M"_);\("$"#,##0\)</c:formatCode>
                <c:ptCount val="11"/>
                <c:pt idx="1">
                  <c:v>20807967.498774838</c:v>
                </c:pt>
                <c:pt idx="2">
                  <c:v>30495543.621770341</c:v>
                </c:pt>
                <c:pt idx="3">
                  <c:v>27604012.748537123</c:v>
                </c:pt>
                <c:pt idx="4">
                  <c:v>19778498.26811143</c:v>
                </c:pt>
                <c:pt idx="5">
                  <c:v>6445388.605235815</c:v>
                </c:pt>
                <c:pt idx="6">
                  <c:v>0</c:v>
                </c:pt>
                <c:pt idx="7">
                  <c:v>0</c:v>
                </c:pt>
                <c:pt idx="8">
                  <c:v>0</c:v>
                </c:pt>
                <c:pt idx="9">
                  <c:v>0</c:v>
                </c:pt>
                <c:pt idx="10">
                  <c:v>0</c:v>
                </c:pt>
              </c:numCache>
            </c:numRef>
          </c:val>
          <c:extLst>
            <c:ext xmlns:c16="http://schemas.microsoft.com/office/drawing/2014/chart" uri="{C3380CC4-5D6E-409C-BE32-E72D297353CC}">
              <c16:uniqueId val="{0000002F-33D3-4617-9D41-006A114FF4B7}"/>
            </c:ext>
          </c:extLst>
        </c:ser>
        <c:dLbls>
          <c:showLegendKey val="0"/>
          <c:showVal val="0"/>
          <c:showCatName val="0"/>
          <c:showSerName val="0"/>
          <c:showPercent val="0"/>
          <c:showBubbleSize val="0"/>
        </c:dLbls>
        <c:axId val="1595883920"/>
        <c:axId val="1244584095"/>
      </c:areaChart>
      <c:lineChart>
        <c:grouping val="standard"/>
        <c:varyColors val="0"/>
        <c:ser>
          <c:idx val="3"/>
          <c:order val="0"/>
          <c:tx>
            <c:strRef>
              <c:f>'Business Case'!$B$87</c:f>
              <c:strCache>
                <c:ptCount val="1"/>
                <c:pt idx="0">
                  <c:v>Azure Case P&amp;L</c:v>
                </c:pt>
              </c:strCache>
            </c:strRef>
          </c:tx>
          <c:spPr>
            <a:ln w="28575" cap="rnd">
              <a:noFill/>
              <a:prstDash val="dash"/>
              <a:round/>
            </a:ln>
            <a:effectLst/>
          </c:spPr>
          <c:marker>
            <c:symbol val="none"/>
          </c:marker>
          <c:cat>
            <c:numRef>
              <c:f>'[23]Output - Tables'!$D$4:$J$4</c:f>
              <c:numCache>
                <c:formatCode>General</c:formatCode>
                <c:ptCount val="7"/>
                <c:pt idx="0">
                  <c:v>0</c:v>
                </c:pt>
                <c:pt idx="1">
                  <c:v>0</c:v>
                </c:pt>
                <c:pt idx="2">
                  <c:v>0</c:v>
                </c:pt>
                <c:pt idx="3">
                  <c:v>0</c:v>
                </c:pt>
                <c:pt idx="4">
                  <c:v>0</c:v>
                </c:pt>
                <c:pt idx="5">
                  <c:v>0</c:v>
                </c:pt>
                <c:pt idx="6">
                  <c:v>0</c:v>
                </c:pt>
              </c:numCache>
            </c:numRef>
          </c:cat>
          <c:val>
            <c:numRef>
              <c:f>'Business Case'!$C$43:$M$43</c:f>
              <c:numCache>
                <c:formatCode>"$"#,##0,,"M"_);\("$"#,##0\)</c:formatCode>
                <c:ptCount val="11"/>
                <c:pt idx="0">
                  <c:v>83018458</c:v>
                </c:pt>
                <c:pt idx="1">
                  <c:v>83824801.185933873</c:v>
                </c:pt>
                <c:pt idx="2">
                  <c:v>85652519.602669701</c:v>
                </c:pt>
                <c:pt idx="3">
                  <c:v>84277483.727066338</c:v>
                </c:pt>
                <c:pt idx="4">
                  <c:v>81291078.315758735</c:v>
                </c:pt>
                <c:pt idx="5">
                  <c:v>69401064.138940185</c:v>
                </c:pt>
                <c:pt idx="6">
                  <c:v>63124501.855204366</c:v>
                </c:pt>
                <c:pt idx="7">
                  <c:v>63124501.855204366</c:v>
                </c:pt>
                <c:pt idx="8">
                  <c:v>63124501.855204366</c:v>
                </c:pt>
                <c:pt idx="9">
                  <c:v>63124501.855204366</c:v>
                </c:pt>
                <c:pt idx="10">
                  <c:v>63124501.855204366</c:v>
                </c:pt>
              </c:numCache>
            </c:numRef>
          </c:val>
          <c:smooth val="0"/>
          <c:extLst>
            <c:ext xmlns:c16="http://schemas.microsoft.com/office/drawing/2014/chart" uri="{C3380CC4-5D6E-409C-BE32-E72D297353CC}">
              <c16:uniqueId val="{00000030-33D3-4617-9D41-006A114FF4B7}"/>
            </c:ext>
          </c:extLst>
        </c:ser>
        <c:ser>
          <c:idx val="4"/>
          <c:order val="5"/>
          <c:tx>
            <c:strRef>
              <c:f>'Business Case'!$B$27</c:f>
              <c:strCache>
                <c:ptCount val="1"/>
                <c:pt idx="0">
                  <c:v>Status Quo CF</c:v>
                </c:pt>
              </c:strCache>
            </c:strRef>
          </c:tx>
          <c:spPr>
            <a:ln w="28575" cap="rnd">
              <a:noFill/>
              <a:prstDash val="sysDash"/>
              <a:round/>
            </a:ln>
            <a:effectLst/>
          </c:spPr>
          <c:marker>
            <c:symbol val="none"/>
          </c:marker>
          <c:cat>
            <c:numRef>
              <c:f>'[23]Output - Tables'!$D$4:$J$4</c:f>
              <c:numCache>
                <c:formatCode>General</c:formatCode>
                <c:ptCount val="7"/>
                <c:pt idx="0">
                  <c:v>0</c:v>
                </c:pt>
                <c:pt idx="1">
                  <c:v>0</c:v>
                </c:pt>
                <c:pt idx="2">
                  <c:v>0</c:v>
                </c:pt>
                <c:pt idx="3">
                  <c:v>0</c:v>
                </c:pt>
                <c:pt idx="4">
                  <c:v>0</c:v>
                </c:pt>
                <c:pt idx="5">
                  <c:v>0</c:v>
                </c:pt>
                <c:pt idx="6">
                  <c:v>0</c:v>
                </c:pt>
              </c:numCache>
            </c:numRef>
          </c:cat>
          <c:val>
            <c:numRef>
              <c:f>'Business Case'!$C$27:$M$27</c:f>
              <c:numCache>
                <c:formatCode>"$"#,##0,,"M"_);\("$"#,##0\)</c:formatCode>
                <c:ptCount val="11"/>
                <c:pt idx="0">
                  <c:v>83018458</c:v>
                </c:pt>
                <c:pt idx="1">
                  <c:v>85269011.739999995</c:v>
                </c:pt>
                <c:pt idx="2">
                  <c:v>87647082.092199996</c:v>
                </c:pt>
                <c:pt idx="3">
                  <c:v>90156494.554966003</c:v>
                </c:pt>
                <c:pt idx="4">
                  <c:v>92801189.391614988</c:v>
                </c:pt>
                <c:pt idx="5">
                  <c:v>94841766.019514978</c:v>
                </c:pt>
                <c:pt idx="6">
                  <c:v>95100314.16811499</c:v>
                </c:pt>
                <c:pt idx="7">
                  <c:v>95297062.316714987</c:v>
                </c:pt>
                <c:pt idx="8">
                  <c:v>95297062.316714987</c:v>
                </c:pt>
                <c:pt idx="9">
                  <c:v>95297062.316714987</c:v>
                </c:pt>
                <c:pt idx="10">
                  <c:v>95297062.316714987</c:v>
                </c:pt>
              </c:numCache>
            </c:numRef>
          </c:val>
          <c:smooth val="0"/>
          <c:extLst>
            <c:ext xmlns:c16="http://schemas.microsoft.com/office/drawing/2014/chart" uri="{C3380CC4-5D6E-409C-BE32-E72D297353CC}">
              <c16:uniqueId val="{00000031-33D3-4617-9D41-006A114FF4B7}"/>
            </c:ext>
          </c:extLst>
        </c:ser>
        <c:dLbls>
          <c:showLegendKey val="0"/>
          <c:showVal val="0"/>
          <c:showCatName val="0"/>
          <c:showSerName val="0"/>
          <c:showPercent val="0"/>
          <c:showBubbleSize val="0"/>
        </c:dLbls>
        <c:marker val="1"/>
        <c:smooth val="0"/>
        <c:axId val="1595883920"/>
        <c:axId val="1244584095"/>
      </c:lineChart>
      <c:catAx>
        <c:axId val="1595883920"/>
        <c:scaling>
          <c:orientation val="minMax"/>
        </c:scaling>
        <c:delete val="0"/>
        <c:axPos val="b"/>
        <c:numFmt formatCode="General" sourceLinked="1"/>
        <c:majorTickMark val="out"/>
        <c:minorTickMark val="none"/>
        <c:tickLblPos val="nextTo"/>
        <c:spPr>
          <a:noFill/>
          <a:ln w="6350"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Segoe UI Light" panose="020B0502040204020203" pitchFamily="34" charset="0"/>
              </a:defRPr>
            </a:pPr>
            <a:endParaRPr lang="en-US"/>
          </a:p>
        </c:txPr>
        <c:crossAx val="1244584095"/>
        <c:crosses val="autoZero"/>
        <c:auto val="1"/>
        <c:lblAlgn val="ctr"/>
        <c:lblOffset val="100"/>
        <c:noMultiLvlLbl val="0"/>
      </c:catAx>
      <c:valAx>
        <c:axId val="1244584095"/>
        <c:scaling>
          <c:orientation val="minMax"/>
        </c:scaling>
        <c:delete val="1"/>
        <c:axPos val="l"/>
        <c:numFmt formatCode="&quot;$&quot;#,##0,,&quot;M&quot;_);\(&quot;$&quot;#,##0\)" sourceLinked="1"/>
        <c:majorTickMark val="none"/>
        <c:minorTickMark val="none"/>
        <c:tickLblPos val="nextTo"/>
        <c:crossAx val="1595883920"/>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latin typeface="Segoe UI Light" panose="020B0502040204020203" pitchFamily="34" charset="0"/>
          <a:cs typeface="Segoe UI Light" panose="020B0502040204020203" pitchFamily="34" charset="0"/>
        </a:defRPr>
      </a:pPr>
      <a:endParaRPr lang="en-US"/>
    </a:p>
  </c:txPr>
  <c:externalData r:id="rId3">
    <c:autoUpdate val="0"/>
  </c:externalData>
  <c:userShapes r:id="rId4"/>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674081905005464"/>
        </c:manualLayout>
      </c:layout>
      <c:areaChart>
        <c:grouping val="stacked"/>
        <c:varyColors val="0"/>
        <c:ser>
          <c:idx val="1"/>
          <c:order val="0"/>
          <c:tx>
            <c:strRef>
              <c:f>'Business Case'!$B$81</c:f>
              <c:strCache>
                <c:ptCount val="1"/>
                <c:pt idx="0">
                  <c:v>Opex</c:v>
                </c:pt>
              </c:strCache>
            </c:strRef>
          </c:tx>
          <c:spPr>
            <a:solidFill>
              <a:schemeClr val="accent1"/>
            </a:solidFill>
            <a:ln>
              <a:noFill/>
            </a:ln>
            <a:effectLst/>
          </c:spPr>
          <c:dLbls>
            <c:dLbl>
              <c:idx val="0"/>
              <c:delete val="1"/>
              <c:extLst>
                <c:ext xmlns:c15="http://schemas.microsoft.com/office/drawing/2012/chart" uri="{CE6537A1-D6FC-4f65-9D91-7224C49458BB}"/>
                <c:ext xmlns:c16="http://schemas.microsoft.com/office/drawing/2014/chart" uri="{C3380CC4-5D6E-409C-BE32-E72D297353CC}">
                  <c16:uniqueId val="{00000000-CA89-409F-82E2-F2D45AEBFDF8}"/>
                </c:ext>
              </c:extLst>
            </c:dLbl>
            <c:dLbl>
              <c:idx val="1"/>
              <c:delete val="1"/>
              <c:extLst>
                <c:ext xmlns:c15="http://schemas.microsoft.com/office/drawing/2012/chart" uri="{CE6537A1-D6FC-4f65-9D91-7224C49458BB}"/>
                <c:ext xmlns:c16="http://schemas.microsoft.com/office/drawing/2014/chart" uri="{C3380CC4-5D6E-409C-BE32-E72D297353CC}">
                  <c16:uniqueId val="{00000001-CA89-409F-82E2-F2D45AEBFDF8}"/>
                </c:ext>
              </c:extLst>
            </c:dLbl>
            <c:dLbl>
              <c:idx val="2"/>
              <c:layout>
                <c:manualLayout>
                  <c:x val="-1.0223323405248279E-2"/>
                  <c:y val="3.1936906163950091E-2"/>
                </c:manualLayout>
              </c:layout>
              <c:tx>
                <c:rich>
                  <a:bodyPr rot="0" spcFirstLastPara="1" vertOverflow="ellipsis" vert="horz" wrap="square" lIns="38100" tIns="19050" rIns="38100" bIns="19050" anchor="ctr" anchorCtr="0">
                    <a:spAutoFit/>
                  </a:bodyPr>
                  <a:lstStyle/>
                  <a:p>
                    <a:pPr algn="l">
                      <a:defRPr sz="1200" b="1" i="0" u="none" strike="noStrike" kern="1200" baseline="0">
                        <a:solidFill>
                          <a:schemeClr val="bg1"/>
                        </a:solidFill>
                        <a:latin typeface="Segoe UI" panose="020B0502040204020203" pitchFamily="34" charset="0"/>
                        <a:ea typeface="+mn-ea"/>
                        <a:cs typeface="Segoe UI" panose="020B0502040204020203" pitchFamily="34" charset="0"/>
                      </a:defRPr>
                    </a:pPr>
                    <a:r>
                      <a:rPr lang="en-US" sz="1200" b="0">
                        <a:solidFill>
                          <a:schemeClr val="bg1"/>
                        </a:solidFill>
                        <a:latin typeface="+mj-lt"/>
                        <a:cs typeface="Segoe UI" panose="020B0502040204020203" pitchFamily="34" charset="0"/>
                      </a:rPr>
                      <a:t>On-prem OPEX</a:t>
                    </a:r>
                  </a:p>
                  <a:p>
                    <a:pPr algn="l">
                      <a:defRPr sz="1200" b="1">
                        <a:solidFill>
                          <a:schemeClr val="bg1"/>
                        </a:solidFill>
                        <a:latin typeface="Segoe UI" panose="020B0502040204020203" pitchFamily="34" charset="0"/>
                        <a:cs typeface="Segoe UI" panose="020B0502040204020203" pitchFamily="34" charset="0"/>
                      </a:defRPr>
                    </a:pPr>
                    <a:r>
                      <a:rPr lang="en-US" sz="1200" b="0">
                        <a:solidFill>
                          <a:schemeClr val="bg1"/>
                        </a:solidFill>
                        <a:latin typeface="+mj-lt"/>
                        <a:cs typeface="Segoe UI" panose="020B0502040204020203" pitchFamily="34" charset="0"/>
                      </a:rPr>
                      <a:t>(old server depreciation</a:t>
                    </a:r>
                    <a:r>
                      <a:rPr lang="en-US" sz="1200" b="0" baseline="0">
                        <a:solidFill>
                          <a:schemeClr val="bg1"/>
                        </a:solidFill>
                        <a:latin typeface="+mj-lt"/>
                        <a:cs typeface="Segoe UI" panose="020B0502040204020203" pitchFamily="34" charset="0"/>
                      </a:rPr>
                      <a:t>, datacenter operations, management)</a:t>
                    </a:r>
                    <a:endParaRPr lang="en-US" sz="1200" b="0">
                      <a:solidFill>
                        <a:schemeClr val="bg1"/>
                      </a:solidFill>
                      <a:latin typeface="+mj-lt"/>
                      <a:cs typeface="Segoe UI" panose="020B0502040204020203" pitchFamily="34" charset="0"/>
                    </a:endParaRPr>
                  </a:p>
                </c:rich>
              </c:tx>
              <c:spPr>
                <a:noFill/>
                <a:ln>
                  <a:noFill/>
                </a:ln>
                <a:effectLst/>
              </c:spPr>
              <c:txPr>
                <a:bodyPr rot="0" spcFirstLastPara="1" vertOverflow="ellipsis" vert="horz" wrap="square" lIns="38100" tIns="19050" rIns="38100" bIns="19050" anchor="ctr" anchorCtr="0">
                  <a:spAutoFit/>
                </a:bodyPr>
                <a:lstStyle/>
                <a:p>
                  <a:pPr algn="l">
                    <a:defRPr sz="1200" b="1" i="0" u="none" strike="noStrike" kern="1200" baseline="0">
                      <a:solidFill>
                        <a:schemeClr val="bg1"/>
                      </a:solidFill>
                      <a:latin typeface="Segoe UI" panose="020B0502040204020203" pitchFamily="34" charset="0"/>
                      <a:ea typeface="+mn-ea"/>
                      <a:cs typeface="Segoe UI" panose="020B0502040204020203"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33793823707771509"/>
                      <c:h val="0.41240920883330462"/>
                    </c:manualLayout>
                  </c15:layout>
                  <c15:showDataLabelsRange val="0"/>
                </c:ext>
                <c:ext xmlns:c16="http://schemas.microsoft.com/office/drawing/2014/chart" uri="{C3380CC4-5D6E-409C-BE32-E72D297353CC}">
                  <c16:uniqueId val="{00000002-CA89-409F-82E2-F2D45AEBFDF8}"/>
                </c:ext>
              </c:extLst>
            </c:dLbl>
            <c:dLbl>
              <c:idx val="3"/>
              <c:delete val="1"/>
              <c:extLst>
                <c:ext xmlns:c15="http://schemas.microsoft.com/office/drawing/2012/chart" uri="{CE6537A1-D6FC-4f65-9D91-7224C49458BB}"/>
                <c:ext xmlns:c16="http://schemas.microsoft.com/office/drawing/2014/chart" uri="{C3380CC4-5D6E-409C-BE32-E72D297353CC}">
                  <c16:uniqueId val="{00000003-CA89-409F-82E2-F2D45AEBFDF8}"/>
                </c:ext>
              </c:extLst>
            </c:dLbl>
            <c:dLbl>
              <c:idx val="4"/>
              <c:delete val="1"/>
              <c:extLst>
                <c:ext xmlns:c15="http://schemas.microsoft.com/office/drawing/2012/chart" uri="{CE6537A1-D6FC-4f65-9D91-7224C49458BB}"/>
                <c:ext xmlns:c16="http://schemas.microsoft.com/office/drawing/2014/chart" uri="{C3380CC4-5D6E-409C-BE32-E72D297353CC}">
                  <c16:uniqueId val="{00000004-CA89-409F-82E2-F2D45AEBFDF8}"/>
                </c:ext>
              </c:extLst>
            </c:dLbl>
            <c:dLbl>
              <c:idx val="5"/>
              <c:delete val="1"/>
              <c:extLst>
                <c:ext xmlns:c15="http://schemas.microsoft.com/office/drawing/2012/chart" uri="{CE6537A1-D6FC-4f65-9D91-7224C49458BB}"/>
                <c:ext xmlns:c16="http://schemas.microsoft.com/office/drawing/2014/chart" uri="{C3380CC4-5D6E-409C-BE32-E72D297353CC}">
                  <c16:uniqueId val="{00000005-CA89-409F-82E2-F2D45AEBFDF8}"/>
                </c:ext>
              </c:extLst>
            </c:dLbl>
            <c:dLbl>
              <c:idx val="6"/>
              <c:delete val="1"/>
              <c:extLst>
                <c:ext xmlns:c15="http://schemas.microsoft.com/office/drawing/2012/chart" uri="{CE6537A1-D6FC-4f65-9D91-7224C49458BB}"/>
                <c:ext xmlns:c16="http://schemas.microsoft.com/office/drawing/2014/chart" uri="{C3380CC4-5D6E-409C-BE32-E72D297353CC}">
                  <c16:uniqueId val="{00000006-CA89-409F-82E2-F2D45AEBFDF8}"/>
                </c:ext>
              </c:extLst>
            </c:dLbl>
            <c:dLbl>
              <c:idx val="7"/>
              <c:delete val="1"/>
              <c:extLst>
                <c:ext xmlns:c15="http://schemas.microsoft.com/office/drawing/2012/chart" uri="{CE6537A1-D6FC-4f65-9D91-7224C49458BB}"/>
                <c:ext xmlns:c16="http://schemas.microsoft.com/office/drawing/2014/chart" uri="{C3380CC4-5D6E-409C-BE32-E72D297353CC}">
                  <c16:uniqueId val="{00000007-CA89-409F-82E2-F2D45AEBFDF8}"/>
                </c:ext>
              </c:extLst>
            </c:dLbl>
            <c:dLbl>
              <c:idx val="8"/>
              <c:delete val="1"/>
              <c:extLst>
                <c:ext xmlns:c15="http://schemas.microsoft.com/office/drawing/2012/chart" uri="{CE6537A1-D6FC-4f65-9D91-7224C49458BB}"/>
                <c:ext xmlns:c16="http://schemas.microsoft.com/office/drawing/2014/chart" uri="{C3380CC4-5D6E-409C-BE32-E72D297353CC}">
                  <c16:uniqueId val="{00000008-CA89-409F-82E2-F2D45AEBFDF8}"/>
                </c:ext>
              </c:extLst>
            </c:dLbl>
            <c:dLbl>
              <c:idx val="9"/>
              <c:delete val="1"/>
              <c:extLst>
                <c:ext xmlns:c15="http://schemas.microsoft.com/office/drawing/2012/chart" uri="{CE6537A1-D6FC-4f65-9D91-7224C49458BB}"/>
                <c:ext xmlns:c16="http://schemas.microsoft.com/office/drawing/2014/chart" uri="{C3380CC4-5D6E-409C-BE32-E72D297353CC}">
                  <c16:uniqueId val="{00000009-CA89-409F-82E2-F2D45AEBFDF8}"/>
                </c:ext>
              </c:extLst>
            </c:dLbl>
            <c:dLbl>
              <c:idx val="10"/>
              <c:delete val="1"/>
              <c:extLst>
                <c:ext xmlns:c15="http://schemas.microsoft.com/office/drawing/2012/chart" uri="{CE6537A1-D6FC-4f65-9D91-7224C49458BB}"/>
                <c:ext xmlns:c16="http://schemas.microsoft.com/office/drawing/2014/chart" uri="{C3380CC4-5D6E-409C-BE32-E72D297353CC}">
                  <c16:uniqueId val="{0000000A-CA89-409F-82E2-F2D45AEBFDF8}"/>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Segoe UI" panose="020B0502040204020203" pitchFamily="34" charset="0"/>
                    <a:ea typeface="+mn-ea"/>
                    <a:cs typeface="Segoe UI" panose="020B0502040204020203"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'Business Case'!$C$62:$M$62</c:f>
              <c:strCache>
                <c:ptCount val="11"/>
                <c:pt idx="0">
                  <c:v>Y0</c:v>
                </c:pt>
                <c:pt idx="1">
                  <c:v>Y1 </c:v>
                </c:pt>
                <c:pt idx="2">
                  <c:v>Y2</c:v>
                </c:pt>
                <c:pt idx="3">
                  <c:v>Y3</c:v>
                </c:pt>
                <c:pt idx="4">
                  <c:v>Y4</c:v>
                </c:pt>
                <c:pt idx="5">
                  <c:v>Y5</c:v>
                </c:pt>
                <c:pt idx="6">
                  <c:v>Y6</c:v>
                </c:pt>
                <c:pt idx="7">
                  <c:v>Y7</c:v>
                </c:pt>
                <c:pt idx="8">
                  <c:v>Y8</c:v>
                </c:pt>
                <c:pt idx="9">
                  <c:v>Y9</c:v>
                </c:pt>
                <c:pt idx="10">
                  <c:v>Y10</c:v>
                </c:pt>
              </c:strCache>
            </c:strRef>
          </c:cat>
          <c:val>
            <c:numRef>
              <c:f>'Business Case'!$C$81:$M$81</c:f>
              <c:numCache>
                <c:formatCode>"$"#,##0,,"M"_);\("$"#,##0\)</c:formatCode>
                <c:ptCount val="11"/>
                <c:pt idx="0">
                  <c:v>83018458</c:v>
                </c:pt>
                <c:pt idx="1">
                  <c:v>79848457.799999997</c:v>
                </c:pt>
                <c:pt idx="2">
                  <c:v>66278978</c:v>
                </c:pt>
                <c:pt idx="3">
                  <c:v>47819878</c:v>
                </c:pt>
                <c:pt idx="4">
                  <c:v>31007605</c:v>
                </c:pt>
                <c:pt idx="5">
                  <c:v>17408113.810000002</c:v>
                </c:pt>
                <c:pt idx="6">
                  <c:v>11357387.884299999</c:v>
                </c:pt>
                <c:pt idx="7">
                  <c:v>9546141.9585999995</c:v>
                </c:pt>
                <c:pt idx="8">
                  <c:v>9644516.0329</c:v>
                </c:pt>
                <c:pt idx="9">
                  <c:v>9711063.1072000004</c:v>
                </c:pt>
                <c:pt idx="10">
                  <c:v>9744828.3715000004</c:v>
                </c:pt>
              </c:numCache>
            </c:numRef>
          </c:val>
          <c:extLst>
            <c:ext xmlns:c16="http://schemas.microsoft.com/office/drawing/2014/chart" uri="{C3380CC4-5D6E-409C-BE32-E72D297353CC}">
              <c16:uniqueId val="{0000000B-CA89-409F-82E2-F2D45AEBFDF8}"/>
            </c:ext>
          </c:extLst>
        </c:ser>
        <c:ser>
          <c:idx val="2"/>
          <c:order val="1"/>
          <c:tx>
            <c:strRef>
              <c:f>'Business Case'!$B$82</c:f>
              <c:strCache>
                <c:ptCount val="1"/>
                <c:pt idx="0">
                  <c:v>Azure costs</c:v>
                </c:pt>
              </c:strCache>
            </c:strRef>
          </c:tx>
          <c:spPr>
            <a:noFill/>
            <a:ln w="25400">
              <a:noFill/>
            </a:ln>
            <a:effectLst/>
          </c:spPr>
          <c:dLbls>
            <c:dLbl>
              <c:idx val="0"/>
              <c:delete val="1"/>
              <c:extLst>
                <c:ext xmlns:c15="http://schemas.microsoft.com/office/drawing/2012/chart" uri="{CE6537A1-D6FC-4f65-9D91-7224C49458BB}"/>
                <c:ext xmlns:c16="http://schemas.microsoft.com/office/drawing/2014/chart" uri="{C3380CC4-5D6E-409C-BE32-E72D297353CC}">
                  <c16:uniqueId val="{0000000C-CA89-409F-82E2-F2D45AEBFDF8}"/>
                </c:ext>
              </c:extLst>
            </c:dLbl>
            <c:dLbl>
              <c:idx val="1"/>
              <c:delete val="1"/>
              <c:extLst>
                <c:ext xmlns:c15="http://schemas.microsoft.com/office/drawing/2012/chart" uri="{CE6537A1-D6FC-4f65-9D91-7224C49458BB}"/>
                <c:ext xmlns:c16="http://schemas.microsoft.com/office/drawing/2014/chart" uri="{C3380CC4-5D6E-409C-BE32-E72D297353CC}">
                  <c16:uniqueId val="{0000000D-CA89-409F-82E2-F2D45AEBFDF8}"/>
                </c:ext>
              </c:extLst>
            </c:dLbl>
            <c:dLbl>
              <c:idx val="2"/>
              <c:delete val="1"/>
              <c:extLst>
                <c:ext xmlns:c15="http://schemas.microsoft.com/office/drawing/2012/chart" uri="{CE6537A1-D6FC-4f65-9D91-7224C49458BB}"/>
                <c:ext xmlns:c16="http://schemas.microsoft.com/office/drawing/2014/chart" uri="{C3380CC4-5D6E-409C-BE32-E72D297353CC}">
                  <c16:uniqueId val="{0000000E-CA89-409F-82E2-F2D45AEBFDF8}"/>
                </c:ext>
              </c:extLst>
            </c:dLbl>
            <c:dLbl>
              <c:idx val="3"/>
              <c:delete val="1"/>
              <c:extLst>
                <c:ext xmlns:c15="http://schemas.microsoft.com/office/drawing/2012/chart" uri="{CE6537A1-D6FC-4f65-9D91-7224C49458BB}"/>
                <c:ext xmlns:c16="http://schemas.microsoft.com/office/drawing/2014/chart" uri="{C3380CC4-5D6E-409C-BE32-E72D297353CC}">
                  <c16:uniqueId val="{0000000F-CA89-409F-82E2-F2D45AEBFDF8}"/>
                </c:ext>
              </c:extLst>
            </c:dLbl>
            <c:dLbl>
              <c:idx val="4"/>
              <c:delete val="1"/>
              <c:extLst>
                <c:ext xmlns:c15="http://schemas.microsoft.com/office/drawing/2012/chart" uri="{CE6537A1-D6FC-4f65-9D91-7224C49458BB}"/>
                <c:ext xmlns:c16="http://schemas.microsoft.com/office/drawing/2014/chart" uri="{C3380CC4-5D6E-409C-BE32-E72D297353CC}">
                  <c16:uniqueId val="{00000010-CA89-409F-82E2-F2D45AEBFDF8}"/>
                </c:ext>
              </c:extLst>
            </c:dLbl>
            <c:dLbl>
              <c:idx val="5"/>
              <c:layout>
                <c:manualLayout>
                  <c:x val="9.2662486446271841E-2"/>
                  <c:y val="3.5119922398183651E-2"/>
                </c:manualLayout>
              </c:layout>
              <c:tx>
                <c:rich>
                  <a:bodyPr/>
                  <a:lstStyle/>
                  <a:p>
                    <a:r>
                      <a:rPr lang="en-US" sz="1400" b="1"/>
                      <a:t>Azure</a:t>
                    </a:r>
                    <a:r>
                      <a:rPr lang="en-US" sz="1400" b="1" baseline="0"/>
                      <a:t> Costs </a:t>
                    </a:r>
                    <a:endParaRPr lang="en-US" sz="1400" b="1"/>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1-CA89-409F-82E2-F2D45AEBFDF8}"/>
                </c:ext>
              </c:extLst>
            </c:dLbl>
            <c:dLbl>
              <c:idx val="6"/>
              <c:delete val="1"/>
              <c:extLst>
                <c:ext xmlns:c15="http://schemas.microsoft.com/office/drawing/2012/chart" uri="{CE6537A1-D6FC-4f65-9D91-7224C49458BB}"/>
                <c:ext xmlns:c16="http://schemas.microsoft.com/office/drawing/2014/chart" uri="{C3380CC4-5D6E-409C-BE32-E72D297353CC}">
                  <c16:uniqueId val="{00000012-CA89-409F-82E2-F2D45AEBFDF8}"/>
                </c:ext>
              </c:extLst>
            </c:dLbl>
            <c:dLbl>
              <c:idx val="7"/>
              <c:delete val="1"/>
              <c:extLst>
                <c:ext xmlns:c15="http://schemas.microsoft.com/office/drawing/2012/chart" uri="{CE6537A1-D6FC-4f65-9D91-7224C49458BB}"/>
                <c:ext xmlns:c16="http://schemas.microsoft.com/office/drawing/2014/chart" uri="{C3380CC4-5D6E-409C-BE32-E72D297353CC}">
                  <c16:uniqueId val="{00000013-CA89-409F-82E2-F2D45AEBFDF8}"/>
                </c:ext>
              </c:extLst>
            </c:dLbl>
            <c:dLbl>
              <c:idx val="8"/>
              <c:delete val="1"/>
              <c:extLst>
                <c:ext xmlns:c15="http://schemas.microsoft.com/office/drawing/2012/chart" uri="{CE6537A1-D6FC-4f65-9D91-7224C49458BB}"/>
                <c:ext xmlns:c16="http://schemas.microsoft.com/office/drawing/2014/chart" uri="{C3380CC4-5D6E-409C-BE32-E72D297353CC}">
                  <c16:uniqueId val="{00000014-CA89-409F-82E2-F2D45AEBFDF8}"/>
                </c:ext>
              </c:extLst>
            </c:dLbl>
            <c:dLbl>
              <c:idx val="9"/>
              <c:delete val="1"/>
              <c:extLst>
                <c:ext xmlns:c15="http://schemas.microsoft.com/office/drawing/2012/chart" uri="{CE6537A1-D6FC-4f65-9D91-7224C49458BB}"/>
                <c:ext xmlns:c16="http://schemas.microsoft.com/office/drawing/2014/chart" uri="{C3380CC4-5D6E-409C-BE32-E72D297353CC}">
                  <c16:uniqueId val="{00000015-CA89-409F-82E2-F2D45AEBFDF8}"/>
                </c:ext>
              </c:extLst>
            </c:dLbl>
            <c:dLbl>
              <c:idx val="10"/>
              <c:delete val="1"/>
              <c:extLst>
                <c:ext xmlns:c15="http://schemas.microsoft.com/office/drawing/2012/chart" uri="{CE6537A1-D6FC-4f65-9D91-7224C49458BB}"/>
                <c:ext xmlns:c16="http://schemas.microsoft.com/office/drawing/2014/chart" uri="{C3380CC4-5D6E-409C-BE32-E72D297353CC}">
                  <c16:uniqueId val="{00000016-CA89-409F-82E2-F2D45AEBFDF8}"/>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Segoe UI Light" panose="020B0502040204020203" pitchFamily="34" charset="0"/>
                    <a:ea typeface="+mn-ea"/>
                    <a:cs typeface="Segoe UI Light" panose="020B0502040204020203"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'Business Case'!$C$62:$M$62</c:f>
              <c:strCache>
                <c:ptCount val="11"/>
                <c:pt idx="0">
                  <c:v>Y0</c:v>
                </c:pt>
                <c:pt idx="1">
                  <c:v>Y1 </c:v>
                </c:pt>
                <c:pt idx="2">
                  <c:v>Y2</c:v>
                </c:pt>
                <c:pt idx="3">
                  <c:v>Y3</c:v>
                </c:pt>
                <c:pt idx="4">
                  <c:v>Y4</c:v>
                </c:pt>
                <c:pt idx="5">
                  <c:v>Y5</c:v>
                </c:pt>
                <c:pt idx="6">
                  <c:v>Y6</c:v>
                </c:pt>
                <c:pt idx="7">
                  <c:v>Y7</c:v>
                </c:pt>
                <c:pt idx="8">
                  <c:v>Y8</c:v>
                </c:pt>
                <c:pt idx="9">
                  <c:v>Y9</c:v>
                </c:pt>
                <c:pt idx="10">
                  <c:v>Y10</c:v>
                </c:pt>
              </c:strCache>
            </c:strRef>
          </c:cat>
          <c:val>
            <c:numRef>
              <c:f>'Business Case'!$C$82:$M$82</c:f>
              <c:numCache>
                <c:formatCode>"$"#,##0,,"M"_);\("$"#,##0\)</c:formatCode>
                <c:ptCount val="11"/>
                <c:pt idx="1">
                  <c:v>5548375.8871590355</c:v>
                </c:pt>
                <c:pt idx="2">
                  <c:v>19245917.980899367</c:v>
                </c:pt>
                <c:pt idx="3">
                  <c:v>35150512.978529207</c:v>
                </c:pt>
                <c:pt idx="4">
                  <c:v>47555487.047647305</c:v>
                </c:pt>
                <c:pt idx="5">
                  <c:v>53379673.483704366</c:v>
                </c:pt>
                <c:pt idx="6">
                  <c:v>53379673.483704366</c:v>
                </c:pt>
                <c:pt idx="7">
                  <c:v>53379673.483704366</c:v>
                </c:pt>
                <c:pt idx="8">
                  <c:v>53379673.483704366</c:v>
                </c:pt>
                <c:pt idx="9">
                  <c:v>53379673.483704366</c:v>
                </c:pt>
                <c:pt idx="10">
                  <c:v>53379673.483704366</c:v>
                </c:pt>
              </c:numCache>
            </c:numRef>
          </c:val>
          <c:extLst>
            <c:ext xmlns:c16="http://schemas.microsoft.com/office/drawing/2014/chart" uri="{C3380CC4-5D6E-409C-BE32-E72D297353CC}">
              <c16:uniqueId val="{00000017-CA89-409F-82E2-F2D45AEBFDF8}"/>
            </c:ext>
          </c:extLst>
        </c:ser>
        <c:ser>
          <c:idx val="0"/>
          <c:order val="2"/>
          <c:tx>
            <c:strRef>
              <c:f>'Business Case'!$B$83</c:f>
              <c:strCache>
                <c:ptCount val="1"/>
                <c:pt idx="0">
                  <c:v>Migration</c:v>
                </c:pt>
              </c:strCache>
            </c:strRef>
          </c:tx>
          <c:spPr>
            <a:noFill/>
            <a:ln w="25400">
              <a:noFill/>
            </a:ln>
            <a:effectLst/>
          </c:spPr>
          <c:dLbls>
            <c:dLbl>
              <c:idx val="0"/>
              <c:delete val="1"/>
              <c:extLst>
                <c:ext xmlns:c15="http://schemas.microsoft.com/office/drawing/2012/chart" uri="{CE6537A1-D6FC-4f65-9D91-7224C49458BB}"/>
                <c:ext xmlns:c16="http://schemas.microsoft.com/office/drawing/2014/chart" uri="{C3380CC4-5D6E-409C-BE32-E72D297353CC}">
                  <c16:uniqueId val="{00000018-CA89-409F-82E2-F2D45AEBFDF8}"/>
                </c:ext>
              </c:extLst>
            </c:dLbl>
            <c:dLbl>
              <c:idx val="1"/>
              <c:delete val="1"/>
              <c:extLst>
                <c:ext xmlns:c15="http://schemas.microsoft.com/office/drawing/2012/chart" uri="{CE6537A1-D6FC-4f65-9D91-7224C49458BB}"/>
                <c:ext xmlns:c16="http://schemas.microsoft.com/office/drawing/2014/chart" uri="{C3380CC4-5D6E-409C-BE32-E72D297353CC}">
                  <c16:uniqueId val="{00000019-CA89-409F-82E2-F2D45AEBFDF8}"/>
                </c:ext>
              </c:extLst>
            </c:dLbl>
            <c:dLbl>
              <c:idx val="2"/>
              <c:layout>
                <c:manualLayout>
                  <c:x val="6.3779598865317061E-2"/>
                  <c:y val="1.7662026239435229E-2"/>
                </c:manualLayout>
              </c:layout>
              <c:tx>
                <c:rich>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Segoe UI Light" panose="020B0502040204020203" pitchFamily="34" charset="0"/>
                        <a:ea typeface="+mn-ea"/>
                        <a:cs typeface="Segoe UI Light" panose="020B0502040204020203" pitchFamily="34" charset="0"/>
                      </a:defRPr>
                    </a:pPr>
                    <a:r>
                      <a:rPr lang="en-US" sz="1600" b="1">
                        <a:solidFill>
                          <a:schemeClr val="bg1"/>
                        </a:solidFill>
                      </a:rPr>
                      <a:t>Migration</a:t>
                    </a:r>
                  </a:p>
                </c:rich>
              </c:tx>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Segoe UI Light" panose="020B0502040204020203" pitchFamily="34" charset="0"/>
                      <a:ea typeface="+mn-ea"/>
                      <a:cs typeface="Segoe UI Light" panose="020B0502040204020203"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A-CA89-409F-82E2-F2D45AEBFDF8}"/>
                </c:ext>
              </c:extLst>
            </c:dLbl>
            <c:dLbl>
              <c:idx val="3"/>
              <c:delete val="1"/>
              <c:extLst>
                <c:ext xmlns:c15="http://schemas.microsoft.com/office/drawing/2012/chart" uri="{CE6537A1-D6FC-4f65-9D91-7224C49458BB}"/>
                <c:ext xmlns:c16="http://schemas.microsoft.com/office/drawing/2014/chart" uri="{C3380CC4-5D6E-409C-BE32-E72D297353CC}">
                  <c16:uniqueId val="{0000001B-CA89-409F-82E2-F2D45AEBFDF8}"/>
                </c:ext>
              </c:extLst>
            </c:dLbl>
            <c:dLbl>
              <c:idx val="4"/>
              <c:delete val="1"/>
              <c:extLst>
                <c:ext xmlns:c15="http://schemas.microsoft.com/office/drawing/2012/chart" uri="{CE6537A1-D6FC-4f65-9D91-7224C49458BB}"/>
                <c:ext xmlns:c16="http://schemas.microsoft.com/office/drawing/2014/chart" uri="{C3380CC4-5D6E-409C-BE32-E72D297353CC}">
                  <c16:uniqueId val="{0000001C-CA89-409F-82E2-F2D45AEBFDF8}"/>
                </c:ext>
              </c:extLst>
            </c:dLbl>
            <c:dLbl>
              <c:idx val="5"/>
              <c:delete val="1"/>
              <c:extLst>
                <c:ext xmlns:c15="http://schemas.microsoft.com/office/drawing/2012/chart" uri="{CE6537A1-D6FC-4f65-9D91-7224C49458BB}"/>
                <c:ext xmlns:c16="http://schemas.microsoft.com/office/drawing/2014/chart" uri="{C3380CC4-5D6E-409C-BE32-E72D297353CC}">
                  <c16:uniqueId val="{0000001D-CA89-409F-82E2-F2D45AEBFDF8}"/>
                </c:ext>
              </c:extLst>
            </c:dLbl>
            <c:dLbl>
              <c:idx val="6"/>
              <c:delete val="1"/>
              <c:extLst>
                <c:ext xmlns:c15="http://schemas.microsoft.com/office/drawing/2012/chart" uri="{CE6537A1-D6FC-4f65-9D91-7224C49458BB}"/>
                <c:ext xmlns:c16="http://schemas.microsoft.com/office/drawing/2014/chart" uri="{C3380CC4-5D6E-409C-BE32-E72D297353CC}">
                  <c16:uniqueId val="{0000001E-CA89-409F-82E2-F2D45AEBFDF8}"/>
                </c:ext>
              </c:extLst>
            </c:dLbl>
            <c:dLbl>
              <c:idx val="7"/>
              <c:delete val="1"/>
              <c:extLst>
                <c:ext xmlns:c15="http://schemas.microsoft.com/office/drawing/2012/chart" uri="{CE6537A1-D6FC-4f65-9D91-7224C49458BB}"/>
                <c:ext xmlns:c16="http://schemas.microsoft.com/office/drawing/2014/chart" uri="{C3380CC4-5D6E-409C-BE32-E72D297353CC}">
                  <c16:uniqueId val="{0000001F-CA89-409F-82E2-F2D45AEBFDF8}"/>
                </c:ext>
              </c:extLst>
            </c:dLbl>
            <c:dLbl>
              <c:idx val="8"/>
              <c:delete val="1"/>
              <c:extLst>
                <c:ext xmlns:c15="http://schemas.microsoft.com/office/drawing/2012/chart" uri="{CE6537A1-D6FC-4f65-9D91-7224C49458BB}"/>
                <c:ext xmlns:c16="http://schemas.microsoft.com/office/drawing/2014/chart" uri="{C3380CC4-5D6E-409C-BE32-E72D297353CC}">
                  <c16:uniqueId val="{00000020-CA89-409F-82E2-F2D45AEBFDF8}"/>
                </c:ext>
              </c:extLst>
            </c:dLbl>
            <c:dLbl>
              <c:idx val="9"/>
              <c:delete val="1"/>
              <c:extLst>
                <c:ext xmlns:c15="http://schemas.microsoft.com/office/drawing/2012/chart" uri="{CE6537A1-D6FC-4f65-9D91-7224C49458BB}"/>
                <c:ext xmlns:c16="http://schemas.microsoft.com/office/drawing/2014/chart" uri="{C3380CC4-5D6E-409C-BE32-E72D297353CC}">
                  <c16:uniqueId val="{00000021-CA89-409F-82E2-F2D45AEBFDF8}"/>
                </c:ext>
              </c:extLst>
            </c:dLbl>
            <c:dLbl>
              <c:idx val="10"/>
              <c:delete val="1"/>
              <c:extLst>
                <c:ext xmlns:c15="http://schemas.microsoft.com/office/drawing/2012/chart" uri="{CE6537A1-D6FC-4f65-9D91-7224C49458BB}"/>
                <c:ext xmlns:c16="http://schemas.microsoft.com/office/drawing/2014/chart" uri="{C3380CC4-5D6E-409C-BE32-E72D297353CC}">
                  <c16:uniqueId val="{00000022-CA89-409F-82E2-F2D45AEBFDF8}"/>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Segoe UI Light" panose="020B0502040204020203" pitchFamily="34" charset="0"/>
                    <a:ea typeface="+mn-ea"/>
                    <a:cs typeface="Segoe UI Light" panose="020B0502040204020203"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'Business Case'!$C$62:$M$62</c:f>
              <c:strCache>
                <c:ptCount val="11"/>
                <c:pt idx="0">
                  <c:v>Y0</c:v>
                </c:pt>
                <c:pt idx="1">
                  <c:v>Y1 </c:v>
                </c:pt>
                <c:pt idx="2">
                  <c:v>Y2</c:v>
                </c:pt>
                <c:pt idx="3">
                  <c:v>Y3</c:v>
                </c:pt>
                <c:pt idx="4">
                  <c:v>Y4</c:v>
                </c:pt>
                <c:pt idx="5">
                  <c:v>Y5</c:v>
                </c:pt>
                <c:pt idx="6">
                  <c:v>Y6</c:v>
                </c:pt>
                <c:pt idx="7">
                  <c:v>Y7</c:v>
                </c:pt>
                <c:pt idx="8">
                  <c:v>Y8</c:v>
                </c:pt>
                <c:pt idx="9">
                  <c:v>Y9</c:v>
                </c:pt>
                <c:pt idx="10">
                  <c:v>Y10</c:v>
                </c:pt>
              </c:strCache>
            </c:strRef>
          </c:cat>
          <c:val>
            <c:numRef>
              <c:f>'Business Case'!$C$83:$M$83</c:f>
              <c:numCache>
                <c:formatCode>"$"#,##0,,"M"_);\("$"#,##0\)</c:formatCode>
                <c:ptCount val="11"/>
                <c:pt idx="1">
                  <c:v>20807967.498774838</c:v>
                </c:pt>
                <c:pt idx="2">
                  <c:v>30495543.621770341</c:v>
                </c:pt>
                <c:pt idx="3">
                  <c:v>27604012.748537123</c:v>
                </c:pt>
                <c:pt idx="4">
                  <c:v>19778498.26811143</c:v>
                </c:pt>
                <c:pt idx="5">
                  <c:v>6445388.605235815</c:v>
                </c:pt>
                <c:pt idx="6">
                  <c:v>0</c:v>
                </c:pt>
                <c:pt idx="7">
                  <c:v>0</c:v>
                </c:pt>
                <c:pt idx="8">
                  <c:v>0</c:v>
                </c:pt>
                <c:pt idx="9">
                  <c:v>0</c:v>
                </c:pt>
                <c:pt idx="10">
                  <c:v>0</c:v>
                </c:pt>
              </c:numCache>
            </c:numRef>
          </c:val>
          <c:extLst>
            <c:ext xmlns:c16="http://schemas.microsoft.com/office/drawing/2014/chart" uri="{C3380CC4-5D6E-409C-BE32-E72D297353CC}">
              <c16:uniqueId val="{00000023-CA89-409F-82E2-F2D45AEBFDF8}"/>
            </c:ext>
          </c:extLst>
        </c:ser>
        <c:ser>
          <c:idx val="6"/>
          <c:order val="5"/>
          <c:tx>
            <c:strRef>
              <c:f>'Business Case'!$B$85</c:f>
              <c:strCache>
                <c:ptCount val="1"/>
                <c:pt idx="0">
                  <c:v>ACO</c:v>
                </c:pt>
              </c:strCache>
            </c:strRef>
          </c:tx>
          <c:spPr>
            <a:solidFill>
              <a:schemeClr val="accent1">
                <a:lumMod val="60000"/>
              </a:schemeClr>
            </a:solidFill>
            <a:ln w="25400">
              <a:noFill/>
            </a:ln>
            <a:effectLst/>
          </c:spPr>
          <c:cat>
            <c:strRef>
              <c:f>'Business Case'!$C$62:$M$62</c:f>
              <c:strCache>
                <c:ptCount val="11"/>
                <c:pt idx="0">
                  <c:v>Y0</c:v>
                </c:pt>
                <c:pt idx="1">
                  <c:v>Y1 </c:v>
                </c:pt>
                <c:pt idx="2">
                  <c:v>Y2</c:v>
                </c:pt>
                <c:pt idx="3">
                  <c:v>Y3</c:v>
                </c:pt>
                <c:pt idx="4">
                  <c:v>Y4</c:v>
                </c:pt>
                <c:pt idx="5">
                  <c:v>Y5</c:v>
                </c:pt>
                <c:pt idx="6">
                  <c:v>Y6</c:v>
                </c:pt>
                <c:pt idx="7">
                  <c:v>Y7</c:v>
                </c:pt>
                <c:pt idx="8">
                  <c:v>Y8</c:v>
                </c:pt>
                <c:pt idx="9">
                  <c:v>Y9</c:v>
                </c:pt>
                <c:pt idx="10">
                  <c:v>Y10</c:v>
                </c:pt>
              </c:strCache>
            </c:strRef>
          </c:cat>
          <c:val>
            <c:numRef>
              <c:f>'Business Case'!$C$85:$M$85</c:f>
            </c:numRef>
          </c:val>
          <c:extLst>
            <c:ext xmlns:c16="http://schemas.microsoft.com/office/drawing/2014/chart" uri="{C3380CC4-5D6E-409C-BE32-E72D297353CC}">
              <c16:uniqueId val="{00000024-CA89-409F-82E2-F2D45AEBFDF8}"/>
            </c:ext>
          </c:extLst>
        </c:ser>
        <c:dLbls>
          <c:showLegendKey val="0"/>
          <c:showVal val="0"/>
          <c:showCatName val="0"/>
          <c:showSerName val="0"/>
          <c:showPercent val="0"/>
          <c:showBubbleSize val="0"/>
        </c:dLbls>
        <c:axId val="1595883920"/>
        <c:axId val="1244584095"/>
      </c:areaChart>
      <c:lineChart>
        <c:grouping val="standard"/>
        <c:varyColors val="0"/>
        <c:ser>
          <c:idx val="3"/>
          <c:order val="3"/>
          <c:tx>
            <c:strRef>
              <c:f>'Business Case'!$B$87</c:f>
              <c:strCache>
                <c:ptCount val="1"/>
                <c:pt idx="0">
                  <c:v>Azure Case P&amp;L</c:v>
                </c:pt>
              </c:strCache>
            </c:strRef>
          </c:tx>
          <c:spPr>
            <a:ln w="28575" cap="rnd">
              <a:noFill/>
              <a:prstDash val="dash"/>
              <a:round/>
            </a:ln>
            <a:effectLst/>
          </c:spPr>
          <c:marker>
            <c:symbol val="none"/>
          </c:marker>
          <c:cat>
            <c:numRef>
              <c:f>'[23]Output - Tables'!$D$4:$J$4</c:f>
              <c:numCache>
                <c:formatCode>General</c:formatCode>
                <c:ptCount val="7"/>
                <c:pt idx="0">
                  <c:v>0</c:v>
                </c:pt>
                <c:pt idx="1">
                  <c:v>0</c:v>
                </c:pt>
                <c:pt idx="2">
                  <c:v>0</c:v>
                </c:pt>
                <c:pt idx="3">
                  <c:v>0</c:v>
                </c:pt>
                <c:pt idx="4">
                  <c:v>0</c:v>
                </c:pt>
                <c:pt idx="5">
                  <c:v>0</c:v>
                </c:pt>
                <c:pt idx="6">
                  <c:v>0</c:v>
                </c:pt>
              </c:numCache>
            </c:numRef>
          </c:cat>
          <c:val>
            <c:numRef>
              <c:f>'Business Case'!$C$87:$M$87</c:f>
              <c:numCache>
                <c:formatCode>"$"#,##0,,"M"_);\("$"#,##0\)</c:formatCode>
                <c:ptCount val="11"/>
                <c:pt idx="0">
                  <c:v>83018458</c:v>
                </c:pt>
                <c:pt idx="1">
                  <c:v>95704801.185933873</c:v>
                </c:pt>
                <c:pt idx="2">
                  <c:v>111520439.6026697</c:v>
                </c:pt>
                <c:pt idx="3">
                  <c:v>110574403.72706634</c:v>
                </c:pt>
                <c:pt idx="4">
                  <c:v>98341590.315758735</c:v>
                </c:pt>
                <c:pt idx="5">
                  <c:v>77233175.898940176</c:v>
                </c:pt>
                <c:pt idx="6">
                  <c:v>64737061.368004367</c:v>
                </c:pt>
                <c:pt idx="7">
                  <c:v>62925815.442304365</c:v>
                </c:pt>
                <c:pt idx="8">
                  <c:v>63024189.516604364</c:v>
                </c:pt>
                <c:pt idx="9">
                  <c:v>63090736.59090437</c:v>
                </c:pt>
                <c:pt idx="10">
                  <c:v>63124501.855204366</c:v>
                </c:pt>
              </c:numCache>
            </c:numRef>
          </c:val>
          <c:smooth val="0"/>
          <c:extLst>
            <c:ext xmlns:c16="http://schemas.microsoft.com/office/drawing/2014/chart" uri="{C3380CC4-5D6E-409C-BE32-E72D297353CC}">
              <c16:uniqueId val="{00000025-CA89-409F-82E2-F2D45AEBFDF8}"/>
            </c:ext>
          </c:extLst>
        </c:ser>
        <c:ser>
          <c:idx val="4"/>
          <c:order val="4"/>
          <c:tx>
            <c:strRef>
              <c:f>'Business Case'!$B$72</c:f>
              <c:strCache>
                <c:ptCount val="1"/>
                <c:pt idx="0">
                  <c:v>Status Quo P&amp;L</c:v>
                </c:pt>
              </c:strCache>
            </c:strRef>
          </c:tx>
          <c:spPr>
            <a:ln w="28575" cap="rnd">
              <a:noFill/>
              <a:prstDash val="sysDash"/>
              <a:round/>
            </a:ln>
            <a:effectLst/>
          </c:spPr>
          <c:marker>
            <c:symbol val="none"/>
          </c:marker>
          <c:dLbls>
            <c:dLbl>
              <c:idx val="9"/>
              <c:layout>
                <c:manualLayout>
                  <c:x val="-0.10046661834900167"/>
                  <c:y val="-8.4563719529847717E-2"/>
                </c:manualLayout>
              </c:layout>
              <c:tx>
                <c:rich>
                  <a:bodyPr/>
                  <a:lstStyle/>
                  <a:p>
                    <a:r>
                      <a:rPr lang="en-US" sz="1400">
                        <a:solidFill>
                          <a:schemeClr val="bg1"/>
                        </a:solidFill>
                      </a:rPr>
                      <a:t>StatusQuou</a:t>
                    </a:r>
                  </a:p>
                </c:rich>
              </c:tx>
              <c:showLegendKey val="0"/>
              <c:showVal val="1"/>
              <c:showCatName val="1"/>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6-CA89-409F-82E2-F2D45AEBFDF8}"/>
                </c:ext>
              </c:extLst>
            </c:dLbl>
            <c:dLbl>
              <c:idx val="10"/>
              <c:layout>
                <c:manualLayout>
                  <c:x val="-0.25323369692960773"/>
                  <c:y val="-7.2355449351355336E-2"/>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Segoe UI Light" panose="020B0502040204020203" pitchFamily="34" charset="0"/>
                      <a:ea typeface="+mn-ea"/>
                      <a:cs typeface="Segoe UI Light" panose="020B0502040204020203"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7-CA89-409F-82E2-F2D45AEBFDF8}"/>
                </c:ext>
              </c:extLst>
            </c:dLbl>
            <c:spPr>
              <a:noFill/>
              <a:ln>
                <a:noFill/>
              </a:ln>
              <a:effectLst/>
            </c:spPr>
            <c:txPr>
              <a:bodyPr rot="0" spcFirstLastPara="1" vertOverflow="clip" horzOverflow="clip" vert="horz" wrap="square" lIns="38100" tIns="19050" rIns="38100" bIns="19050" anchor="ctr" anchorCtr="1">
                <a:spAutoFit/>
              </a:bodyPr>
              <a:lstStyle/>
              <a:p>
                <a:pPr>
                  <a:defRPr sz="1400" b="1" i="0" u="none" strike="noStrike" kern="1200" baseline="0">
                    <a:solidFill>
                      <a:schemeClr val="bg1"/>
                    </a:solidFill>
                    <a:latin typeface="Segoe UI Light" panose="020B0502040204020203" pitchFamily="34" charset="0"/>
                    <a:ea typeface="+mn-ea"/>
                    <a:cs typeface="Segoe UI Light" panose="020B0502040204020203"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numRef>
              <c:f>'[23]Output - Tables'!$D$4:$J$4</c:f>
              <c:numCache>
                <c:formatCode>General</c:formatCode>
                <c:ptCount val="7"/>
                <c:pt idx="0">
                  <c:v>0</c:v>
                </c:pt>
                <c:pt idx="1">
                  <c:v>0</c:v>
                </c:pt>
                <c:pt idx="2">
                  <c:v>0</c:v>
                </c:pt>
                <c:pt idx="3">
                  <c:v>0</c:v>
                </c:pt>
                <c:pt idx="4">
                  <c:v>0</c:v>
                </c:pt>
                <c:pt idx="5">
                  <c:v>0</c:v>
                </c:pt>
                <c:pt idx="6">
                  <c:v>0</c:v>
                </c:pt>
              </c:numCache>
            </c:numRef>
          </c:cat>
          <c:val>
            <c:numRef>
              <c:f>'Business Case'!$C$72:$M$72</c:f>
              <c:numCache>
                <c:formatCode>"$"#,##0,,"M"_);\("$"#,##0\)</c:formatCode>
                <c:ptCount val="11"/>
                <c:pt idx="0">
                  <c:v>83018458</c:v>
                </c:pt>
                <c:pt idx="1">
                  <c:v>84039011.739999995</c:v>
                </c:pt>
                <c:pt idx="2">
                  <c:v>85450182.092199996</c:v>
                </c:pt>
                <c:pt idx="3">
                  <c:v>87263687.554966003</c:v>
                </c:pt>
                <c:pt idx="4">
                  <c:v>89491598.181614965</c:v>
                </c:pt>
                <c:pt idx="5">
                  <c:v>91402887.073214963</c:v>
                </c:pt>
                <c:pt idx="6">
                  <c:v>92954175.964814976</c:v>
                </c:pt>
                <c:pt idx="7">
                  <c:v>94134664.856414974</c:v>
                </c:pt>
                <c:pt idx="8">
                  <c:v>94800135.599414974</c:v>
                </c:pt>
                <c:pt idx="9">
                  <c:v>95137788.242414966</c:v>
                </c:pt>
                <c:pt idx="10">
                  <c:v>95137788.242414966</c:v>
                </c:pt>
              </c:numCache>
            </c:numRef>
          </c:val>
          <c:smooth val="0"/>
          <c:extLst>
            <c:ext xmlns:c16="http://schemas.microsoft.com/office/drawing/2014/chart" uri="{C3380CC4-5D6E-409C-BE32-E72D297353CC}">
              <c16:uniqueId val="{00000028-CA89-409F-82E2-F2D45AEBFDF8}"/>
            </c:ext>
          </c:extLst>
        </c:ser>
        <c:dLbls>
          <c:showLegendKey val="0"/>
          <c:showVal val="0"/>
          <c:showCatName val="0"/>
          <c:showSerName val="0"/>
          <c:showPercent val="0"/>
          <c:showBubbleSize val="0"/>
        </c:dLbls>
        <c:marker val="1"/>
        <c:smooth val="0"/>
        <c:axId val="1595883920"/>
        <c:axId val="1244584095"/>
      </c:lineChart>
      <c:catAx>
        <c:axId val="1595883920"/>
        <c:scaling>
          <c:orientation val="minMax"/>
        </c:scaling>
        <c:delete val="0"/>
        <c:axPos val="b"/>
        <c:numFmt formatCode="General" sourceLinked="1"/>
        <c:majorTickMark val="out"/>
        <c:minorTickMark val="none"/>
        <c:tickLblPos val="nextTo"/>
        <c:spPr>
          <a:noFill/>
          <a:ln w="6350"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Segoe UI Light" panose="020B0502040204020203" pitchFamily="34" charset="0"/>
                <a:ea typeface="+mn-ea"/>
                <a:cs typeface="Segoe UI Light" panose="020B0502040204020203" pitchFamily="34" charset="0"/>
              </a:defRPr>
            </a:pPr>
            <a:endParaRPr lang="en-US"/>
          </a:p>
        </c:txPr>
        <c:crossAx val="1244584095"/>
        <c:crosses val="autoZero"/>
        <c:auto val="1"/>
        <c:lblAlgn val="ctr"/>
        <c:lblOffset val="100"/>
        <c:noMultiLvlLbl val="0"/>
      </c:catAx>
      <c:valAx>
        <c:axId val="1244584095"/>
        <c:scaling>
          <c:orientation val="minMax"/>
        </c:scaling>
        <c:delete val="1"/>
        <c:axPos val="l"/>
        <c:numFmt formatCode="&quot;$&quot;#,##0,,&quot;M&quot;_);\(&quot;$&quot;#,##0\)" sourceLinked="1"/>
        <c:majorTickMark val="none"/>
        <c:minorTickMark val="none"/>
        <c:tickLblPos val="nextTo"/>
        <c:crossAx val="1595883920"/>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latin typeface="Segoe UI Light" panose="020B0502040204020203" pitchFamily="34" charset="0"/>
          <a:cs typeface="Segoe UI Light" panose="020B0502040204020203" pitchFamily="34" charset="0"/>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withinLinear" id="14">
  <a:schemeClr val="accent1"/>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4">
  <a:schemeClr val="accent1"/>
</cs:colorStyle>
</file>

<file path=ppt/charts/colors3.xml><?xml version="1.0" encoding="utf-8"?>
<cs:colorStyle xmlns:cs="http://schemas.microsoft.com/office/drawing/2012/chartStyle" xmlns:a="http://schemas.openxmlformats.org/drawingml/2006/main" meth="withinLinear" id="14">
  <a:schemeClr val="accent1"/>
</cs:colorStyle>
</file>

<file path=ppt/charts/colors4.xml><?xml version="1.0" encoding="utf-8"?>
<cs:colorStyle xmlns:cs="http://schemas.microsoft.com/office/drawing/2012/chartStyle" xmlns:a="http://schemas.openxmlformats.org/drawingml/2006/main" meth="withinLinear" id="14">
  <a:schemeClr val="accent1"/>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0.13339</cdr:x>
      <cdr:y>0</cdr:y>
    </cdr:from>
    <cdr:to>
      <cdr:x>0.47393</cdr:x>
      <cdr:y>0.1003</cdr:y>
    </cdr:to>
    <cdr:sp macro="" textlink="">
      <cdr:nvSpPr>
        <cdr:cNvPr id="4" name="Rectangle 3">
          <a:extLst xmlns:a="http://schemas.openxmlformats.org/drawingml/2006/main">
            <a:ext uri="{FF2B5EF4-FFF2-40B4-BE49-F238E27FC236}">
              <a16:creationId xmlns:a16="http://schemas.microsoft.com/office/drawing/2014/main" id="{CBB81B2A-B550-4864-9E9C-A2C9774C6577}"/>
            </a:ext>
          </a:extLst>
        </cdr:cNvPr>
        <cdr:cNvSpPr/>
      </cdr:nvSpPr>
      <cdr:spPr>
        <a:xfrm xmlns:a="http://schemas.openxmlformats.org/drawingml/2006/main">
          <a:off x="771833" y="-2400148"/>
          <a:ext cx="1970462" cy="255790"/>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accent1"/>
        </a:fontRef>
      </cdr:style>
      <cdr:txBody>
        <a:bodyPr xmlns:a="http://schemas.openxmlformats.org/drawingml/2006/main"/>
        <a:lstStyle xmlns:a="http://schemas.openxmlformats.org/drawingml/2006/main">
          <a:lvl1pPr marL="0" indent="0">
            <a:defRPr sz="1100">
              <a:solidFill>
                <a:schemeClr val="accent1"/>
              </a:solidFill>
              <a:latin typeface="+mn-lt"/>
              <a:ea typeface="+mn-ea"/>
              <a:cs typeface="+mn-cs"/>
            </a:defRPr>
          </a:lvl1pPr>
          <a:lvl2pPr marL="457200" indent="0">
            <a:defRPr sz="1100">
              <a:solidFill>
                <a:schemeClr val="accent1"/>
              </a:solidFill>
              <a:latin typeface="+mn-lt"/>
              <a:ea typeface="+mn-ea"/>
              <a:cs typeface="+mn-cs"/>
            </a:defRPr>
          </a:lvl2pPr>
          <a:lvl3pPr marL="914400" indent="0">
            <a:defRPr sz="1100">
              <a:solidFill>
                <a:schemeClr val="accent1"/>
              </a:solidFill>
              <a:latin typeface="+mn-lt"/>
              <a:ea typeface="+mn-ea"/>
              <a:cs typeface="+mn-cs"/>
            </a:defRPr>
          </a:lvl3pPr>
          <a:lvl4pPr marL="1371600" indent="0">
            <a:defRPr sz="1100">
              <a:solidFill>
                <a:schemeClr val="accent1"/>
              </a:solidFill>
              <a:latin typeface="+mn-lt"/>
              <a:ea typeface="+mn-ea"/>
              <a:cs typeface="+mn-cs"/>
            </a:defRPr>
          </a:lvl4pPr>
          <a:lvl5pPr marL="1828800" indent="0">
            <a:defRPr sz="1100">
              <a:solidFill>
                <a:schemeClr val="accent1"/>
              </a:solidFill>
              <a:latin typeface="+mn-lt"/>
              <a:ea typeface="+mn-ea"/>
              <a:cs typeface="+mn-cs"/>
            </a:defRPr>
          </a:lvl5pPr>
          <a:lvl6pPr marL="2286000" indent="0">
            <a:defRPr sz="1100">
              <a:solidFill>
                <a:schemeClr val="accent1"/>
              </a:solidFill>
              <a:latin typeface="+mn-lt"/>
              <a:ea typeface="+mn-ea"/>
              <a:cs typeface="+mn-cs"/>
            </a:defRPr>
          </a:lvl6pPr>
          <a:lvl7pPr marL="2743200" indent="0">
            <a:defRPr sz="1100">
              <a:solidFill>
                <a:schemeClr val="accent1"/>
              </a:solidFill>
              <a:latin typeface="+mn-lt"/>
              <a:ea typeface="+mn-ea"/>
              <a:cs typeface="+mn-cs"/>
            </a:defRPr>
          </a:lvl7pPr>
          <a:lvl8pPr marL="3200400" indent="0">
            <a:defRPr sz="1100">
              <a:solidFill>
                <a:schemeClr val="accent1"/>
              </a:solidFill>
              <a:latin typeface="+mn-lt"/>
              <a:ea typeface="+mn-ea"/>
              <a:cs typeface="+mn-cs"/>
            </a:defRPr>
          </a:lvl8pPr>
          <a:lvl9pPr marL="3657600" indent="0">
            <a:defRPr sz="1100">
              <a:solidFill>
                <a:schemeClr val="accent1"/>
              </a:solidFill>
              <a:latin typeface="+mn-lt"/>
              <a:ea typeface="+mn-ea"/>
              <a:cs typeface="+mn-cs"/>
            </a:defRPr>
          </a:lvl9pPr>
        </a:lstStyle>
        <a:p xmlns:a="http://schemas.openxmlformats.org/drawingml/2006/main">
          <a:endParaRPr lang="en-US" dirty="0">
            <a:solidFill>
              <a:schemeClr val="tx1"/>
            </a:solidFill>
          </a:endParaRPr>
        </a:p>
      </cdr:txBody>
    </cdr:sp>
  </cdr:relSizeAnchor>
</c:userShapes>
</file>

<file path=ppt/drawings/drawing10.xml><?xml version="1.0" encoding="utf-8"?>
<c:userShapes xmlns:c="http://schemas.openxmlformats.org/drawingml/2006/chart">
  <cdr:relSizeAnchor xmlns:cdr="http://schemas.openxmlformats.org/drawingml/2006/chartDrawing">
    <cdr:from>
      <cdr:x>0.13339</cdr:x>
      <cdr:y>0</cdr:y>
    </cdr:from>
    <cdr:to>
      <cdr:x>0.47393</cdr:x>
      <cdr:y>0.1003</cdr:y>
    </cdr:to>
    <cdr:sp macro="" textlink="">
      <cdr:nvSpPr>
        <cdr:cNvPr id="4" name="Rectangle 3">
          <a:extLst xmlns:a="http://schemas.openxmlformats.org/drawingml/2006/main">
            <a:ext uri="{FF2B5EF4-FFF2-40B4-BE49-F238E27FC236}">
              <a16:creationId xmlns:a16="http://schemas.microsoft.com/office/drawing/2014/main" id="{CBB81B2A-B550-4864-9E9C-A2C9774C6577}"/>
            </a:ext>
          </a:extLst>
        </cdr:cNvPr>
        <cdr:cNvSpPr/>
      </cdr:nvSpPr>
      <cdr:spPr>
        <a:xfrm xmlns:a="http://schemas.openxmlformats.org/drawingml/2006/main">
          <a:off x="1433370" y="0"/>
          <a:ext cx="3659343" cy="312418"/>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accent1"/>
        </a:fontRef>
      </cdr:style>
      <cdr:txBody>
        <a:bodyPr xmlns:a="http://schemas.openxmlformats.org/drawingml/2006/main"/>
        <a:lstStyle xmlns:a="http://schemas.openxmlformats.org/drawingml/2006/main">
          <a:lvl1pPr marL="0" indent="0">
            <a:defRPr sz="1100">
              <a:solidFill>
                <a:schemeClr val="accent1"/>
              </a:solidFill>
              <a:latin typeface="+mn-lt"/>
              <a:ea typeface="+mn-ea"/>
              <a:cs typeface="+mn-cs"/>
            </a:defRPr>
          </a:lvl1pPr>
          <a:lvl2pPr marL="457200" indent="0">
            <a:defRPr sz="1100">
              <a:solidFill>
                <a:schemeClr val="accent1"/>
              </a:solidFill>
              <a:latin typeface="+mn-lt"/>
              <a:ea typeface="+mn-ea"/>
              <a:cs typeface="+mn-cs"/>
            </a:defRPr>
          </a:lvl2pPr>
          <a:lvl3pPr marL="914400" indent="0">
            <a:defRPr sz="1100">
              <a:solidFill>
                <a:schemeClr val="accent1"/>
              </a:solidFill>
              <a:latin typeface="+mn-lt"/>
              <a:ea typeface="+mn-ea"/>
              <a:cs typeface="+mn-cs"/>
            </a:defRPr>
          </a:lvl3pPr>
          <a:lvl4pPr marL="1371600" indent="0">
            <a:defRPr sz="1100">
              <a:solidFill>
                <a:schemeClr val="accent1"/>
              </a:solidFill>
              <a:latin typeface="+mn-lt"/>
              <a:ea typeface="+mn-ea"/>
              <a:cs typeface="+mn-cs"/>
            </a:defRPr>
          </a:lvl4pPr>
          <a:lvl5pPr marL="1828800" indent="0">
            <a:defRPr sz="1100">
              <a:solidFill>
                <a:schemeClr val="accent1"/>
              </a:solidFill>
              <a:latin typeface="+mn-lt"/>
              <a:ea typeface="+mn-ea"/>
              <a:cs typeface="+mn-cs"/>
            </a:defRPr>
          </a:lvl5pPr>
          <a:lvl6pPr marL="2286000" indent="0">
            <a:defRPr sz="1100">
              <a:solidFill>
                <a:schemeClr val="accent1"/>
              </a:solidFill>
              <a:latin typeface="+mn-lt"/>
              <a:ea typeface="+mn-ea"/>
              <a:cs typeface="+mn-cs"/>
            </a:defRPr>
          </a:lvl6pPr>
          <a:lvl7pPr marL="2743200" indent="0">
            <a:defRPr sz="1100">
              <a:solidFill>
                <a:schemeClr val="accent1"/>
              </a:solidFill>
              <a:latin typeface="+mn-lt"/>
              <a:ea typeface="+mn-ea"/>
              <a:cs typeface="+mn-cs"/>
            </a:defRPr>
          </a:lvl7pPr>
          <a:lvl8pPr marL="3200400" indent="0">
            <a:defRPr sz="1100">
              <a:solidFill>
                <a:schemeClr val="accent1"/>
              </a:solidFill>
              <a:latin typeface="+mn-lt"/>
              <a:ea typeface="+mn-ea"/>
              <a:cs typeface="+mn-cs"/>
            </a:defRPr>
          </a:lvl8pPr>
          <a:lvl9pPr marL="3657600" indent="0">
            <a:defRPr sz="1100">
              <a:solidFill>
                <a:schemeClr val="accent1"/>
              </a:solidFill>
              <a:latin typeface="+mn-lt"/>
              <a:ea typeface="+mn-ea"/>
              <a:cs typeface="+mn-cs"/>
            </a:defRPr>
          </a:lvl9pPr>
        </a:lstStyle>
        <a:p xmlns:a="http://schemas.openxmlformats.org/drawingml/2006/main">
          <a:endParaRPr lang="en-US" dirty="0">
            <a:solidFill>
              <a:schemeClr val="tx1"/>
            </a:solidFil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0.13339</cdr:x>
      <cdr:y>0</cdr:y>
    </cdr:from>
    <cdr:to>
      <cdr:x>0.47393</cdr:x>
      <cdr:y>0.1003</cdr:y>
    </cdr:to>
    <cdr:sp macro="" textlink="">
      <cdr:nvSpPr>
        <cdr:cNvPr id="4" name="Rectangle 3">
          <a:extLst xmlns:a="http://schemas.openxmlformats.org/drawingml/2006/main">
            <a:ext uri="{FF2B5EF4-FFF2-40B4-BE49-F238E27FC236}">
              <a16:creationId xmlns:a16="http://schemas.microsoft.com/office/drawing/2014/main" id="{CBB81B2A-B550-4864-9E9C-A2C9774C6577}"/>
            </a:ext>
          </a:extLst>
        </cdr:cNvPr>
        <cdr:cNvSpPr/>
      </cdr:nvSpPr>
      <cdr:spPr>
        <a:xfrm xmlns:a="http://schemas.openxmlformats.org/drawingml/2006/main">
          <a:off x="771833" y="-2400148"/>
          <a:ext cx="1970462" cy="255790"/>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accent1"/>
        </a:fontRef>
      </cdr:style>
      <cdr:txBody>
        <a:bodyPr xmlns:a="http://schemas.openxmlformats.org/drawingml/2006/main"/>
        <a:lstStyle xmlns:a="http://schemas.openxmlformats.org/drawingml/2006/main">
          <a:lvl1pPr marL="0" indent="0">
            <a:defRPr sz="1100">
              <a:solidFill>
                <a:schemeClr val="accent1"/>
              </a:solidFill>
              <a:latin typeface="+mn-lt"/>
              <a:ea typeface="+mn-ea"/>
              <a:cs typeface="+mn-cs"/>
            </a:defRPr>
          </a:lvl1pPr>
          <a:lvl2pPr marL="457200" indent="0">
            <a:defRPr sz="1100">
              <a:solidFill>
                <a:schemeClr val="accent1"/>
              </a:solidFill>
              <a:latin typeface="+mn-lt"/>
              <a:ea typeface="+mn-ea"/>
              <a:cs typeface="+mn-cs"/>
            </a:defRPr>
          </a:lvl2pPr>
          <a:lvl3pPr marL="914400" indent="0">
            <a:defRPr sz="1100">
              <a:solidFill>
                <a:schemeClr val="accent1"/>
              </a:solidFill>
              <a:latin typeface="+mn-lt"/>
              <a:ea typeface="+mn-ea"/>
              <a:cs typeface="+mn-cs"/>
            </a:defRPr>
          </a:lvl3pPr>
          <a:lvl4pPr marL="1371600" indent="0">
            <a:defRPr sz="1100">
              <a:solidFill>
                <a:schemeClr val="accent1"/>
              </a:solidFill>
              <a:latin typeface="+mn-lt"/>
              <a:ea typeface="+mn-ea"/>
              <a:cs typeface="+mn-cs"/>
            </a:defRPr>
          </a:lvl4pPr>
          <a:lvl5pPr marL="1828800" indent="0">
            <a:defRPr sz="1100">
              <a:solidFill>
                <a:schemeClr val="accent1"/>
              </a:solidFill>
              <a:latin typeface="+mn-lt"/>
              <a:ea typeface="+mn-ea"/>
              <a:cs typeface="+mn-cs"/>
            </a:defRPr>
          </a:lvl5pPr>
          <a:lvl6pPr marL="2286000" indent="0">
            <a:defRPr sz="1100">
              <a:solidFill>
                <a:schemeClr val="accent1"/>
              </a:solidFill>
              <a:latin typeface="+mn-lt"/>
              <a:ea typeface="+mn-ea"/>
              <a:cs typeface="+mn-cs"/>
            </a:defRPr>
          </a:lvl6pPr>
          <a:lvl7pPr marL="2743200" indent="0">
            <a:defRPr sz="1100">
              <a:solidFill>
                <a:schemeClr val="accent1"/>
              </a:solidFill>
              <a:latin typeface="+mn-lt"/>
              <a:ea typeface="+mn-ea"/>
              <a:cs typeface="+mn-cs"/>
            </a:defRPr>
          </a:lvl7pPr>
          <a:lvl8pPr marL="3200400" indent="0">
            <a:defRPr sz="1100">
              <a:solidFill>
                <a:schemeClr val="accent1"/>
              </a:solidFill>
              <a:latin typeface="+mn-lt"/>
              <a:ea typeface="+mn-ea"/>
              <a:cs typeface="+mn-cs"/>
            </a:defRPr>
          </a:lvl8pPr>
          <a:lvl9pPr marL="3657600" indent="0">
            <a:defRPr sz="1100">
              <a:solidFill>
                <a:schemeClr val="accent1"/>
              </a:solidFill>
              <a:latin typeface="+mn-lt"/>
              <a:ea typeface="+mn-ea"/>
              <a:cs typeface="+mn-cs"/>
            </a:defRPr>
          </a:lvl9pPr>
        </a:lstStyle>
        <a:p xmlns:a="http://schemas.openxmlformats.org/drawingml/2006/main">
          <a:endParaRPr lang="en-US" dirty="0">
            <a:solidFill>
              <a:schemeClr val="tx1"/>
            </a:solidFill>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0.13339</cdr:x>
      <cdr:y>0</cdr:y>
    </cdr:from>
    <cdr:to>
      <cdr:x>0.47393</cdr:x>
      <cdr:y>0.1003</cdr:y>
    </cdr:to>
    <cdr:sp macro="" textlink="">
      <cdr:nvSpPr>
        <cdr:cNvPr id="4" name="Rectangle 3">
          <a:extLst xmlns:a="http://schemas.openxmlformats.org/drawingml/2006/main">
            <a:ext uri="{FF2B5EF4-FFF2-40B4-BE49-F238E27FC236}">
              <a16:creationId xmlns:a16="http://schemas.microsoft.com/office/drawing/2014/main" id="{CBB81B2A-B550-4864-9E9C-A2C9774C6577}"/>
            </a:ext>
          </a:extLst>
        </cdr:cNvPr>
        <cdr:cNvSpPr/>
      </cdr:nvSpPr>
      <cdr:spPr>
        <a:xfrm xmlns:a="http://schemas.openxmlformats.org/drawingml/2006/main">
          <a:off x="904871" y="0"/>
          <a:ext cx="2310103" cy="485083"/>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accent1"/>
        </a:fontRef>
      </cdr:style>
      <cdr:txBody>
        <a:bodyPr xmlns:a="http://schemas.openxmlformats.org/drawingml/2006/main"/>
        <a:lstStyle xmlns:a="http://schemas.openxmlformats.org/drawingml/2006/main">
          <a:lvl1pPr marL="0" indent="0">
            <a:defRPr sz="1100">
              <a:solidFill>
                <a:schemeClr val="accent1"/>
              </a:solidFill>
              <a:latin typeface="+mn-lt"/>
              <a:ea typeface="+mn-ea"/>
              <a:cs typeface="+mn-cs"/>
            </a:defRPr>
          </a:lvl1pPr>
          <a:lvl2pPr marL="457200" indent="0">
            <a:defRPr sz="1100">
              <a:solidFill>
                <a:schemeClr val="accent1"/>
              </a:solidFill>
              <a:latin typeface="+mn-lt"/>
              <a:ea typeface="+mn-ea"/>
              <a:cs typeface="+mn-cs"/>
            </a:defRPr>
          </a:lvl2pPr>
          <a:lvl3pPr marL="914400" indent="0">
            <a:defRPr sz="1100">
              <a:solidFill>
                <a:schemeClr val="accent1"/>
              </a:solidFill>
              <a:latin typeface="+mn-lt"/>
              <a:ea typeface="+mn-ea"/>
              <a:cs typeface="+mn-cs"/>
            </a:defRPr>
          </a:lvl3pPr>
          <a:lvl4pPr marL="1371600" indent="0">
            <a:defRPr sz="1100">
              <a:solidFill>
                <a:schemeClr val="accent1"/>
              </a:solidFill>
              <a:latin typeface="+mn-lt"/>
              <a:ea typeface="+mn-ea"/>
              <a:cs typeface="+mn-cs"/>
            </a:defRPr>
          </a:lvl4pPr>
          <a:lvl5pPr marL="1828800" indent="0">
            <a:defRPr sz="1100">
              <a:solidFill>
                <a:schemeClr val="accent1"/>
              </a:solidFill>
              <a:latin typeface="+mn-lt"/>
              <a:ea typeface="+mn-ea"/>
              <a:cs typeface="+mn-cs"/>
            </a:defRPr>
          </a:lvl5pPr>
          <a:lvl6pPr marL="2286000" indent="0">
            <a:defRPr sz="1100">
              <a:solidFill>
                <a:schemeClr val="accent1"/>
              </a:solidFill>
              <a:latin typeface="+mn-lt"/>
              <a:ea typeface="+mn-ea"/>
              <a:cs typeface="+mn-cs"/>
            </a:defRPr>
          </a:lvl6pPr>
          <a:lvl7pPr marL="2743200" indent="0">
            <a:defRPr sz="1100">
              <a:solidFill>
                <a:schemeClr val="accent1"/>
              </a:solidFill>
              <a:latin typeface="+mn-lt"/>
              <a:ea typeface="+mn-ea"/>
              <a:cs typeface="+mn-cs"/>
            </a:defRPr>
          </a:lvl7pPr>
          <a:lvl8pPr marL="3200400" indent="0">
            <a:defRPr sz="1100">
              <a:solidFill>
                <a:schemeClr val="accent1"/>
              </a:solidFill>
              <a:latin typeface="+mn-lt"/>
              <a:ea typeface="+mn-ea"/>
              <a:cs typeface="+mn-cs"/>
            </a:defRPr>
          </a:lvl8pPr>
          <a:lvl9pPr marL="3657600" indent="0">
            <a:defRPr sz="1100">
              <a:solidFill>
                <a:schemeClr val="accent1"/>
              </a:solidFill>
              <a:latin typeface="+mn-lt"/>
              <a:ea typeface="+mn-ea"/>
              <a:cs typeface="+mn-cs"/>
            </a:defRPr>
          </a:lvl9pPr>
        </a:lstStyle>
        <a:p xmlns:a="http://schemas.openxmlformats.org/drawingml/2006/main">
          <a:endParaRPr lang="en-US" dirty="0">
            <a:solidFill>
              <a:schemeClr val="tx1"/>
            </a:solidFill>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0.13339</cdr:x>
      <cdr:y>0</cdr:y>
    </cdr:from>
    <cdr:to>
      <cdr:x>0.47393</cdr:x>
      <cdr:y>0.1003</cdr:y>
    </cdr:to>
    <cdr:sp macro="" textlink="">
      <cdr:nvSpPr>
        <cdr:cNvPr id="4" name="Rectangle 3">
          <a:extLst xmlns:a="http://schemas.openxmlformats.org/drawingml/2006/main">
            <a:ext uri="{FF2B5EF4-FFF2-40B4-BE49-F238E27FC236}">
              <a16:creationId xmlns:a16="http://schemas.microsoft.com/office/drawing/2014/main" id="{CBB81B2A-B550-4864-9E9C-A2C9774C6577}"/>
            </a:ext>
          </a:extLst>
        </cdr:cNvPr>
        <cdr:cNvSpPr/>
      </cdr:nvSpPr>
      <cdr:spPr>
        <a:xfrm xmlns:a="http://schemas.openxmlformats.org/drawingml/2006/main">
          <a:off x="771833" y="-2400148"/>
          <a:ext cx="1970462" cy="255790"/>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accent1"/>
        </a:fontRef>
      </cdr:style>
      <cdr:txBody>
        <a:bodyPr xmlns:a="http://schemas.openxmlformats.org/drawingml/2006/main"/>
        <a:lstStyle xmlns:a="http://schemas.openxmlformats.org/drawingml/2006/main">
          <a:lvl1pPr marL="0" indent="0">
            <a:defRPr sz="1100">
              <a:solidFill>
                <a:schemeClr val="accent1"/>
              </a:solidFill>
              <a:latin typeface="+mn-lt"/>
              <a:ea typeface="+mn-ea"/>
              <a:cs typeface="+mn-cs"/>
            </a:defRPr>
          </a:lvl1pPr>
          <a:lvl2pPr marL="457200" indent="0">
            <a:defRPr sz="1100">
              <a:solidFill>
                <a:schemeClr val="accent1"/>
              </a:solidFill>
              <a:latin typeface="+mn-lt"/>
              <a:ea typeface="+mn-ea"/>
              <a:cs typeface="+mn-cs"/>
            </a:defRPr>
          </a:lvl2pPr>
          <a:lvl3pPr marL="914400" indent="0">
            <a:defRPr sz="1100">
              <a:solidFill>
                <a:schemeClr val="accent1"/>
              </a:solidFill>
              <a:latin typeface="+mn-lt"/>
              <a:ea typeface="+mn-ea"/>
              <a:cs typeface="+mn-cs"/>
            </a:defRPr>
          </a:lvl3pPr>
          <a:lvl4pPr marL="1371600" indent="0">
            <a:defRPr sz="1100">
              <a:solidFill>
                <a:schemeClr val="accent1"/>
              </a:solidFill>
              <a:latin typeface="+mn-lt"/>
              <a:ea typeface="+mn-ea"/>
              <a:cs typeface="+mn-cs"/>
            </a:defRPr>
          </a:lvl4pPr>
          <a:lvl5pPr marL="1828800" indent="0">
            <a:defRPr sz="1100">
              <a:solidFill>
                <a:schemeClr val="accent1"/>
              </a:solidFill>
              <a:latin typeface="+mn-lt"/>
              <a:ea typeface="+mn-ea"/>
              <a:cs typeface="+mn-cs"/>
            </a:defRPr>
          </a:lvl5pPr>
          <a:lvl6pPr marL="2286000" indent="0">
            <a:defRPr sz="1100">
              <a:solidFill>
                <a:schemeClr val="accent1"/>
              </a:solidFill>
              <a:latin typeface="+mn-lt"/>
              <a:ea typeface="+mn-ea"/>
              <a:cs typeface="+mn-cs"/>
            </a:defRPr>
          </a:lvl6pPr>
          <a:lvl7pPr marL="2743200" indent="0">
            <a:defRPr sz="1100">
              <a:solidFill>
                <a:schemeClr val="accent1"/>
              </a:solidFill>
              <a:latin typeface="+mn-lt"/>
              <a:ea typeface="+mn-ea"/>
              <a:cs typeface="+mn-cs"/>
            </a:defRPr>
          </a:lvl7pPr>
          <a:lvl8pPr marL="3200400" indent="0">
            <a:defRPr sz="1100">
              <a:solidFill>
                <a:schemeClr val="accent1"/>
              </a:solidFill>
              <a:latin typeface="+mn-lt"/>
              <a:ea typeface="+mn-ea"/>
              <a:cs typeface="+mn-cs"/>
            </a:defRPr>
          </a:lvl8pPr>
          <a:lvl9pPr marL="3657600" indent="0">
            <a:defRPr sz="1100">
              <a:solidFill>
                <a:schemeClr val="accent1"/>
              </a:solidFill>
              <a:latin typeface="+mn-lt"/>
              <a:ea typeface="+mn-ea"/>
              <a:cs typeface="+mn-cs"/>
            </a:defRPr>
          </a:lvl9pPr>
        </a:lstStyle>
        <a:p xmlns:a="http://schemas.openxmlformats.org/drawingml/2006/main">
          <a:endParaRPr lang="en-US" dirty="0">
            <a:solidFill>
              <a:schemeClr val="tx1"/>
            </a:solidFill>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0.13339</cdr:x>
      <cdr:y>0</cdr:y>
    </cdr:from>
    <cdr:to>
      <cdr:x>0.47393</cdr:x>
      <cdr:y>0.1003</cdr:y>
    </cdr:to>
    <cdr:sp macro="" textlink="">
      <cdr:nvSpPr>
        <cdr:cNvPr id="4" name="Rectangle 3">
          <a:extLst xmlns:a="http://schemas.openxmlformats.org/drawingml/2006/main">
            <a:ext uri="{FF2B5EF4-FFF2-40B4-BE49-F238E27FC236}">
              <a16:creationId xmlns:a16="http://schemas.microsoft.com/office/drawing/2014/main" id="{CBB81B2A-B550-4864-9E9C-A2C9774C6577}"/>
            </a:ext>
          </a:extLst>
        </cdr:cNvPr>
        <cdr:cNvSpPr/>
      </cdr:nvSpPr>
      <cdr:spPr>
        <a:xfrm xmlns:a="http://schemas.openxmlformats.org/drawingml/2006/main">
          <a:off x="771833" y="-2400148"/>
          <a:ext cx="1970462" cy="255790"/>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accent1"/>
        </a:fontRef>
      </cdr:style>
      <cdr:txBody>
        <a:bodyPr xmlns:a="http://schemas.openxmlformats.org/drawingml/2006/main"/>
        <a:lstStyle xmlns:a="http://schemas.openxmlformats.org/drawingml/2006/main">
          <a:lvl1pPr marL="0" indent="0">
            <a:defRPr sz="1100">
              <a:solidFill>
                <a:schemeClr val="accent1"/>
              </a:solidFill>
              <a:latin typeface="+mn-lt"/>
              <a:ea typeface="+mn-ea"/>
              <a:cs typeface="+mn-cs"/>
            </a:defRPr>
          </a:lvl1pPr>
          <a:lvl2pPr marL="457200" indent="0">
            <a:defRPr sz="1100">
              <a:solidFill>
                <a:schemeClr val="accent1"/>
              </a:solidFill>
              <a:latin typeface="+mn-lt"/>
              <a:ea typeface="+mn-ea"/>
              <a:cs typeface="+mn-cs"/>
            </a:defRPr>
          </a:lvl2pPr>
          <a:lvl3pPr marL="914400" indent="0">
            <a:defRPr sz="1100">
              <a:solidFill>
                <a:schemeClr val="accent1"/>
              </a:solidFill>
              <a:latin typeface="+mn-lt"/>
              <a:ea typeface="+mn-ea"/>
              <a:cs typeface="+mn-cs"/>
            </a:defRPr>
          </a:lvl3pPr>
          <a:lvl4pPr marL="1371600" indent="0">
            <a:defRPr sz="1100">
              <a:solidFill>
                <a:schemeClr val="accent1"/>
              </a:solidFill>
              <a:latin typeface="+mn-lt"/>
              <a:ea typeface="+mn-ea"/>
              <a:cs typeface="+mn-cs"/>
            </a:defRPr>
          </a:lvl4pPr>
          <a:lvl5pPr marL="1828800" indent="0">
            <a:defRPr sz="1100">
              <a:solidFill>
                <a:schemeClr val="accent1"/>
              </a:solidFill>
              <a:latin typeface="+mn-lt"/>
              <a:ea typeface="+mn-ea"/>
              <a:cs typeface="+mn-cs"/>
            </a:defRPr>
          </a:lvl5pPr>
          <a:lvl6pPr marL="2286000" indent="0">
            <a:defRPr sz="1100">
              <a:solidFill>
                <a:schemeClr val="accent1"/>
              </a:solidFill>
              <a:latin typeface="+mn-lt"/>
              <a:ea typeface="+mn-ea"/>
              <a:cs typeface="+mn-cs"/>
            </a:defRPr>
          </a:lvl6pPr>
          <a:lvl7pPr marL="2743200" indent="0">
            <a:defRPr sz="1100">
              <a:solidFill>
                <a:schemeClr val="accent1"/>
              </a:solidFill>
              <a:latin typeface="+mn-lt"/>
              <a:ea typeface="+mn-ea"/>
              <a:cs typeface="+mn-cs"/>
            </a:defRPr>
          </a:lvl7pPr>
          <a:lvl8pPr marL="3200400" indent="0">
            <a:defRPr sz="1100">
              <a:solidFill>
                <a:schemeClr val="accent1"/>
              </a:solidFill>
              <a:latin typeface="+mn-lt"/>
              <a:ea typeface="+mn-ea"/>
              <a:cs typeface="+mn-cs"/>
            </a:defRPr>
          </a:lvl8pPr>
          <a:lvl9pPr marL="3657600" indent="0">
            <a:defRPr sz="1100">
              <a:solidFill>
                <a:schemeClr val="accent1"/>
              </a:solidFill>
              <a:latin typeface="+mn-lt"/>
              <a:ea typeface="+mn-ea"/>
              <a:cs typeface="+mn-cs"/>
            </a:defRPr>
          </a:lvl9pPr>
        </a:lstStyle>
        <a:p xmlns:a="http://schemas.openxmlformats.org/drawingml/2006/main">
          <a:endParaRPr lang="en-US" dirty="0">
            <a:solidFill>
              <a:schemeClr val="tx1"/>
            </a:solidFill>
          </a:endParaRPr>
        </a:p>
      </cdr:txBody>
    </cdr:sp>
  </cdr:relSizeAnchor>
</c:userShapes>
</file>

<file path=ppt/drawings/drawing6.xml><?xml version="1.0" encoding="utf-8"?>
<c:userShapes xmlns:c="http://schemas.openxmlformats.org/drawingml/2006/chart">
  <cdr:relSizeAnchor xmlns:cdr="http://schemas.openxmlformats.org/drawingml/2006/chartDrawing">
    <cdr:from>
      <cdr:x>0.13339</cdr:x>
      <cdr:y>0</cdr:y>
    </cdr:from>
    <cdr:to>
      <cdr:x>0.47393</cdr:x>
      <cdr:y>0.1003</cdr:y>
    </cdr:to>
    <cdr:sp macro="" textlink="">
      <cdr:nvSpPr>
        <cdr:cNvPr id="4" name="Rectangle 3">
          <a:extLst xmlns:a="http://schemas.openxmlformats.org/drawingml/2006/main">
            <a:ext uri="{FF2B5EF4-FFF2-40B4-BE49-F238E27FC236}">
              <a16:creationId xmlns:a16="http://schemas.microsoft.com/office/drawing/2014/main" id="{CBB81B2A-B550-4864-9E9C-A2C9774C6577}"/>
            </a:ext>
          </a:extLst>
        </cdr:cNvPr>
        <cdr:cNvSpPr/>
      </cdr:nvSpPr>
      <cdr:spPr>
        <a:xfrm xmlns:a="http://schemas.openxmlformats.org/drawingml/2006/main">
          <a:off x="904871" y="0"/>
          <a:ext cx="2310103" cy="485083"/>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accent1"/>
        </a:fontRef>
      </cdr:style>
      <cdr:txBody>
        <a:bodyPr xmlns:a="http://schemas.openxmlformats.org/drawingml/2006/main"/>
        <a:lstStyle xmlns:a="http://schemas.openxmlformats.org/drawingml/2006/main">
          <a:lvl1pPr marL="0" indent="0">
            <a:defRPr sz="1100">
              <a:solidFill>
                <a:schemeClr val="accent1"/>
              </a:solidFill>
              <a:latin typeface="+mn-lt"/>
              <a:ea typeface="+mn-ea"/>
              <a:cs typeface="+mn-cs"/>
            </a:defRPr>
          </a:lvl1pPr>
          <a:lvl2pPr marL="457200" indent="0">
            <a:defRPr sz="1100">
              <a:solidFill>
                <a:schemeClr val="accent1"/>
              </a:solidFill>
              <a:latin typeface="+mn-lt"/>
              <a:ea typeface="+mn-ea"/>
              <a:cs typeface="+mn-cs"/>
            </a:defRPr>
          </a:lvl2pPr>
          <a:lvl3pPr marL="914400" indent="0">
            <a:defRPr sz="1100">
              <a:solidFill>
                <a:schemeClr val="accent1"/>
              </a:solidFill>
              <a:latin typeface="+mn-lt"/>
              <a:ea typeface="+mn-ea"/>
              <a:cs typeface="+mn-cs"/>
            </a:defRPr>
          </a:lvl3pPr>
          <a:lvl4pPr marL="1371600" indent="0">
            <a:defRPr sz="1100">
              <a:solidFill>
                <a:schemeClr val="accent1"/>
              </a:solidFill>
              <a:latin typeface="+mn-lt"/>
              <a:ea typeface="+mn-ea"/>
              <a:cs typeface="+mn-cs"/>
            </a:defRPr>
          </a:lvl4pPr>
          <a:lvl5pPr marL="1828800" indent="0">
            <a:defRPr sz="1100">
              <a:solidFill>
                <a:schemeClr val="accent1"/>
              </a:solidFill>
              <a:latin typeface="+mn-lt"/>
              <a:ea typeface="+mn-ea"/>
              <a:cs typeface="+mn-cs"/>
            </a:defRPr>
          </a:lvl5pPr>
          <a:lvl6pPr marL="2286000" indent="0">
            <a:defRPr sz="1100">
              <a:solidFill>
                <a:schemeClr val="accent1"/>
              </a:solidFill>
              <a:latin typeface="+mn-lt"/>
              <a:ea typeface="+mn-ea"/>
              <a:cs typeface="+mn-cs"/>
            </a:defRPr>
          </a:lvl6pPr>
          <a:lvl7pPr marL="2743200" indent="0">
            <a:defRPr sz="1100">
              <a:solidFill>
                <a:schemeClr val="accent1"/>
              </a:solidFill>
              <a:latin typeface="+mn-lt"/>
              <a:ea typeface="+mn-ea"/>
              <a:cs typeface="+mn-cs"/>
            </a:defRPr>
          </a:lvl7pPr>
          <a:lvl8pPr marL="3200400" indent="0">
            <a:defRPr sz="1100">
              <a:solidFill>
                <a:schemeClr val="accent1"/>
              </a:solidFill>
              <a:latin typeface="+mn-lt"/>
              <a:ea typeface="+mn-ea"/>
              <a:cs typeface="+mn-cs"/>
            </a:defRPr>
          </a:lvl8pPr>
          <a:lvl9pPr marL="3657600" indent="0">
            <a:defRPr sz="1100">
              <a:solidFill>
                <a:schemeClr val="accent1"/>
              </a:solidFill>
              <a:latin typeface="+mn-lt"/>
              <a:ea typeface="+mn-ea"/>
              <a:cs typeface="+mn-cs"/>
            </a:defRPr>
          </a:lvl9pPr>
        </a:lstStyle>
        <a:p xmlns:a="http://schemas.openxmlformats.org/drawingml/2006/main">
          <a:endParaRPr lang="en-US" dirty="0">
            <a:solidFill>
              <a:schemeClr val="tx1"/>
            </a:solidFill>
          </a:endParaRPr>
        </a:p>
      </cdr:txBody>
    </cdr:sp>
  </cdr:relSizeAnchor>
</c:userShapes>
</file>

<file path=ppt/drawings/drawing7.xml><?xml version="1.0" encoding="utf-8"?>
<c:userShapes xmlns:c="http://schemas.openxmlformats.org/drawingml/2006/chart">
  <cdr:relSizeAnchor xmlns:cdr="http://schemas.openxmlformats.org/drawingml/2006/chartDrawing">
    <cdr:from>
      <cdr:x>0.13339</cdr:x>
      <cdr:y>0</cdr:y>
    </cdr:from>
    <cdr:to>
      <cdr:x>0.47393</cdr:x>
      <cdr:y>0.1003</cdr:y>
    </cdr:to>
    <cdr:sp macro="" textlink="">
      <cdr:nvSpPr>
        <cdr:cNvPr id="4" name="Rectangle 3">
          <a:extLst xmlns:a="http://schemas.openxmlformats.org/drawingml/2006/main">
            <a:ext uri="{FF2B5EF4-FFF2-40B4-BE49-F238E27FC236}">
              <a16:creationId xmlns:a16="http://schemas.microsoft.com/office/drawing/2014/main" id="{CBB81B2A-B550-4864-9E9C-A2C9774C6577}"/>
            </a:ext>
          </a:extLst>
        </cdr:cNvPr>
        <cdr:cNvSpPr/>
      </cdr:nvSpPr>
      <cdr:spPr>
        <a:xfrm xmlns:a="http://schemas.openxmlformats.org/drawingml/2006/main">
          <a:off x="771833" y="-2400148"/>
          <a:ext cx="1970462" cy="255790"/>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accent1"/>
        </a:fontRef>
      </cdr:style>
      <cdr:txBody>
        <a:bodyPr xmlns:a="http://schemas.openxmlformats.org/drawingml/2006/main"/>
        <a:lstStyle xmlns:a="http://schemas.openxmlformats.org/drawingml/2006/main">
          <a:lvl1pPr marL="0" indent="0">
            <a:defRPr sz="1100">
              <a:solidFill>
                <a:schemeClr val="accent1"/>
              </a:solidFill>
              <a:latin typeface="+mn-lt"/>
              <a:ea typeface="+mn-ea"/>
              <a:cs typeface="+mn-cs"/>
            </a:defRPr>
          </a:lvl1pPr>
          <a:lvl2pPr marL="457200" indent="0">
            <a:defRPr sz="1100">
              <a:solidFill>
                <a:schemeClr val="accent1"/>
              </a:solidFill>
              <a:latin typeface="+mn-lt"/>
              <a:ea typeface="+mn-ea"/>
              <a:cs typeface="+mn-cs"/>
            </a:defRPr>
          </a:lvl2pPr>
          <a:lvl3pPr marL="914400" indent="0">
            <a:defRPr sz="1100">
              <a:solidFill>
                <a:schemeClr val="accent1"/>
              </a:solidFill>
              <a:latin typeface="+mn-lt"/>
              <a:ea typeface="+mn-ea"/>
              <a:cs typeface="+mn-cs"/>
            </a:defRPr>
          </a:lvl3pPr>
          <a:lvl4pPr marL="1371600" indent="0">
            <a:defRPr sz="1100">
              <a:solidFill>
                <a:schemeClr val="accent1"/>
              </a:solidFill>
              <a:latin typeface="+mn-lt"/>
              <a:ea typeface="+mn-ea"/>
              <a:cs typeface="+mn-cs"/>
            </a:defRPr>
          </a:lvl4pPr>
          <a:lvl5pPr marL="1828800" indent="0">
            <a:defRPr sz="1100">
              <a:solidFill>
                <a:schemeClr val="accent1"/>
              </a:solidFill>
              <a:latin typeface="+mn-lt"/>
              <a:ea typeface="+mn-ea"/>
              <a:cs typeface="+mn-cs"/>
            </a:defRPr>
          </a:lvl5pPr>
          <a:lvl6pPr marL="2286000" indent="0">
            <a:defRPr sz="1100">
              <a:solidFill>
                <a:schemeClr val="accent1"/>
              </a:solidFill>
              <a:latin typeface="+mn-lt"/>
              <a:ea typeface="+mn-ea"/>
              <a:cs typeface="+mn-cs"/>
            </a:defRPr>
          </a:lvl6pPr>
          <a:lvl7pPr marL="2743200" indent="0">
            <a:defRPr sz="1100">
              <a:solidFill>
                <a:schemeClr val="accent1"/>
              </a:solidFill>
              <a:latin typeface="+mn-lt"/>
              <a:ea typeface="+mn-ea"/>
              <a:cs typeface="+mn-cs"/>
            </a:defRPr>
          </a:lvl7pPr>
          <a:lvl8pPr marL="3200400" indent="0">
            <a:defRPr sz="1100">
              <a:solidFill>
                <a:schemeClr val="accent1"/>
              </a:solidFill>
              <a:latin typeface="+mn-lt"/>
              <a:ea typeface="+mn-ea"/>
              <a:cs typeface="+mn-cs"/>
            </a:defRPr>
          </a:lvl8pPr>
          <a:lvl9pPr marL="3657600" indent="0">
            <a:defRPr sz="1100">
              <a:solidFill>
                <a:schemeClr val="accent1"/>
              </a:solidFill>
              <a:latin typeface="+mn-lt"/>
              <a:ea typeface="+mn-ea"/>
              <a:cs typeface="+mn-cs"/>
            </a:defRPr>
          </a:lvl9pPr>
        </a:lstStyle>
        <a:p xmlns:a="http://schemas.openxmlformats.org/drawingml/2006/main">
          <a:endParaRPr lang="en-US" dirty="0">
            <a:solidFill>
              <a:schemeClr val="tx1"/>
            </a:solidFill>
          </a:endParaRPr>
        </a:p>
      </cdr:txBody>
    </cdr:sp>
  </cdr:relSizeAnchor>
</c:userShapes>
</file>

<file path=ppt/drawings/drawing8.xml><?xml version="1.0" encoding="utf-8"?>
<c:userShapes xmlns:c="http://schemas.openxmlformats.org/drawingml/2006/chart">
  <cdr:relSizeAnchor xmlns:cdr="http://schemas.openxmlformats.org/drawingml/2006/chartDrawing">
    <cdr:from>
      <cdr:x>0.13339</cdr:x>
      <cdr:y>0</cdr:y>
    </cdr:from>
    <cdr:to>
      <cdr:x>0.47393</cdr:x>
      <cdr:y>0.1003</cdr:y>
    </cdr:to>
    <cdr:sp macro="" textlink="">
      <cdr:nvSpPr>
        <cdr:cNvPr id="4" name="Rectangle 3">
          <a:extLst xmlns:a="http://schemas.openxmlformats.org/drawingml/2006/main">
            <a:ext uri="{FF2B5EF4-FFF2-40B4-BE49-F238E27FC236}">
              <a16:creationId xmlns:a16="http://schemas.microsoft.com/office/drawing/2014/main" id="{CBB81B2A-B550-4864-9E9C-A2C9774C6577}"/>
            </a:ext>
          </a:extLst>
        </cdr:cNvPr>
        <cdr:cNvSpPr/>
      </cdr:nvSpPr>
      <cdr:spPr>
        <a:xfrm xmlns:a="http://schemas.openxmlformats.org/drawingml/2006/main">
          <a:off x="904871" y="0"/>
          <a:ext cx="2310103" cy="485083"/>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accent1"/>
        </a:fontRef>
      </cdr:style>
      <cdr:txBody>
        <a:bodyPr xmlns:a="http://schemas.openxmlformats.org/drawingml/2006/main"/>
        <a:lstStyle xmlns:a="http://schemas.openxmlformats.org/drawingml/2006/main">
          <a:lvl1pPr marL="0" indent="0">
            <a:defRPr sz="1100">
              <a:solidFill>
                <a:schemeClr val="accent1"/>
              </a:solidFill>
              <a:latin typeface="+mn-lt"/>
              <a:ea typeface="+mn-ea"/>
              <a:cs typeface="+mn-cs"/>
            </a:defRPr>
          </a:lvl1pPr>
          <a:lvl2pPr marL="457200" indent="0">
            <a:defRPr sz="1100">
              <a:solidFill>
                <a:schemeClr val="accent1"/>
              </a:solidFill>
              <a:latin typeface="+mn-lt"/>
              <a:ea typeface="+mn-ea"/>
              <a:cs typeface="+mn-cs"/>
            </a:defRPr>
          </a:lvl2pPr>
          <a:lvl3pPr marL="914400" indent="0">
            <a:defRPr sz="1100">
              <a:solidFill>
                <a:schemeClr val="accent1"/>
              </a:solidFill>
              <a:latin typeface="+mn-lt"/>
              <a:ea typeface="+mn-ea"/>
              <a:cs typeface="+mn-cs"/>
            </a:defRPr>
          </a:lvl3pPr>
          <a:lvl4pPr marL="1371600" indent="0">
            <a:defRPr sz="1100">
              <a:solidFill>
                <a:schemeClr val="accent1"/>
              </a:solidFill>
              <a:latin typeface="+mn-lt"/>
              <a:ea typeface="+mn-ea"/>
              <a:cs typeface="+mn-cs"/>
            </a:defRPr>
          </a:lvl4pPr>
          <a:lvl5pPr marL="1828800" indent="0">
            <a:defRPr sz="1100">
              <a:solidFill>
                <a:schemeClr val="accent1"/>
              </a:solidFill>
              <a:latin typeface="+mn-lt"/>
              <a:ea typeface="+mn-ea"/>
              <a:cs typeface="+mn-cs"/>
            </a:defRPr>
          </a:lvl5pPr>
          <a:lvl6pPr marL="2286000" indent="0">
            <a:defRPr sz="1100">
              <a:solidFill>
                <a:schemeClr val="accent1"/>
              </a:solidFill>
              <a:latin typeface="+mn-lt"/>
              <a:ea typeface="+mn-ea"/>
              <a:cs typeface="+mn-cs"/>
            </a:defRPr>
          </a:lvl6pPr>
          <a:lvl7pPr marL="2743200" indent="0">
            <a:defRPr sz="1100">
              <a:solidFill>
                <a:schemeClr val="accent1"/>
              </a:solidFill>
              <a:latin typeface="+mn-lt"/>
              <a:ea typeface="+mn-ea"/>
              <a:cs typeface="+mn-cs"/>
            </a:defRPr>
          </a:lvl7pPr>
          <a:lvl8pPr marL="3200400" indent="0">
            <a:defRPr sz="1100">
              <a:solidFill>
                <a:schemeClr val="accent1"/>
              </a:solidFill>
              <a:latin typeface="+mn-lt"/>
              <a:ea typeface="+mn-ea"/>
              <a:cs typeface="+mn-cs"/>
            </a:defRPr>
          </a:lvl8pPr>
          <a:lvl9pPr marL="3657600" indent="0">
            <a:defRPr sz="1100">
              <a:solidFill>
                <a:schemeClr val="accent1"/>
              </a:solidFill>
              <a:latin typeface="+mn-lt"/>
              <a:ea typeface="+mn-ea"/>
              <a:cs typeface="+mn-cs"/>
            </a:defRPr>
          </a:lvl9pPr>
        </a:lstStyle>
        <a:p xmlns:a="http://schemas.openxmlformats.org/drawingml/2006/main">
          <a:endParaRPr lang="en-US" dirty="0">
            <a:solidFill>
              <a:schemeClr val="tx1"/>
            </a:solidFill>
          </a:endParaRPr>
        </a:p>
      </cdr:txBody>
    </cdr:sp>
  </cdr:relSizeAnchor>
</c:userShapes>
</file>

<file path=ppt/drawings/drawing9.xml><?xml version="1.0" encoding="utf-8"?>
<c:userShapes xmlns:c="http://schemas.openxmlformats.org/drawingml/2006/chart">
  <cdr:relSizeAnchor xmlns:cdr="http://schemas.openxmlformats.org/drawingml/2006/chartDrawing">
    <cdr:from>
      <cdr:x>0.13339</cdr:x>
      <cdr:y>0</cdr:y>
    </cdr:from>
    <cdr:to>
      <cdr:x>0.47393</cdr:x>
      <cdr:y>0.1003</cdr:y>
    </cdr:to>
    <cdr:sp macro="" textlink="">
      <cdr:nvSpPr>
        <cdr:cNvPr id="4" name="Rectangle 3">
          <a:extLst xmlns:a="http://schemas.openxmlformats.org/drawingml/2006/main">
            <a:ext uri="{FF2B5EF4-FFF2-40B4-BE49-F238E27FC236}">
              <a16:creationId xmlns:a16="http://schemas.microsoft.com/office/drawing/2014/main" id="{CBB81B2A-B550-4864-9E9C-A2C9774C6577}"/>
            </a:ext>
          </a:extLst>
        </cdr:cNvPr>
        <cdr:cNvSpPr/>
      </cdr:nvSpPr>
      <cdr:spPr>
        <a:xfrm xmlns:a="http://schemas.openxmlformats.org/drawingml/2006/main">
          <a:off x="771833" y="-2400148"/>
          <a:ext cx="1970462" cy="255790"/>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accent1"/>
        </a:fontRef>
      </cdr:style>
      <cdr:txBody>
        <a:bodyPr xmlns:a="http://schemas.openxmlformats.org/drawingml/2006/main"/>
        <a:lstStyle xmlns:a="http://schemas.openxmlformats.org/drawingml/2006/main">
          <a:lvl1pPr marL="0" indent="0">
            <a:defRPr sz="1100">
              <a:solidFill>
                <a:schemeClr val="accent1"/>
              </a:solidFill>
              <a:latin typeface="+mn-lt"/>
              <a:ea typeface="+mn-ea"/>
              <a:cs typeface="+mn-cs"/>
            </a:defRPr>
          </a:lvl1pPr>
          <a:lvl2pPr marL="457200" indent="0">
            <a:defRPr sz="1100">
              <a:solidFill>
                <a:schemeClr val="accent1"/>
              </a:solidFill>
              <a:latin typeface="+mn-lt"/>
              <a:ea typeface="+mn-ea"/>
              <a:cs typeface="+mn-cs"/>
            </a:defRPr>
          </a:lvl2pPr>
          <a:lvl3pPr marL="914400" indent="0">
            <a:defRPr sz="1100">
              <a:solidFill>
                <a:schemeClr val="accent1"/>
              </a:solidFill>
              <a:latin typeface="+mn-lt"/>
              <a:ea typeface="+mn-ea"/>
              <a:cs typeface="+mn-cs"/>
            </a:defRPr>
          </a:lvl3pPr>
          <a:lvl4pPr marL="1371600" indent="0">
            <a:defRPr sz="1100">
              <a:solidFill>
                <a:schemeClr val="accent1"/>
              </a:solidFill>
              <a:latin typeface="+mn-lt"/>
              <a:ea typeface="+mn-ea"/>
              <a:cs typeface="+mn-cs"/>
            </a:defRPr>
          </a:lvl4pPr>
          <a:lvl5pPr marL="1828800" indent="0">
            <a:defRPr sz="1100">
              <a:solidFill>
                <a:schemeClr val="accent1"/>
              </a:solidFill>
              <a:latin typeface="+mn-lt"/>
              <a:ea typeface="+mn-ea"/>
              <a:cs typeface="+mn-cs"/>
            </a:defRPr>
          </a:lvl5pPr>
          <a:lvl6pPr marL="2286000" indent="0">
            <a:defRPr sz="1100">
              <a:solidFill>
                <a:schemeClr val="accent1"/>
              </a:solidFill>
              <a:latin typeface="+mn-lt"/>
              <a:ea typeface="+mn-ea"/>
              <a:cs typeface="+mn-cs"/>
            </a:defRPr>
          </a:lvl6pPr>
          <a:lvl7pPr marL="2743200" indent="0">
            <a:defRPr sz="1100">
              <a:solidFill>
                <a:schemeClr val="accent1"/>
              </a:solidFill>
              <a:latin typeface="+mn-lt"/>
              <a:ea typeface="+mn-ea"/>
              <a:cs typeface="+mn-cs"/>
            </a:defRPr>
          </a:lvl7pPr>
          <a:lvl8pPr marL="3200400" indent="0">
            <a:defRPr sz="1100">
              <a:solidFill>
                <a:schemeClr val="accent1"/>
              </a:solidFill>
              <a:latin typeface="+mn-lt"/>
              <a:ea typeface="+mn-ea"/>
              <a:cs typeface="+mn-cs"/>
            </a:defRPr>
          </a:lvl8pPr>
          <a:lvl9pPr marL="3657600" indent="0">
            <a:defRPr sz="1100">
              <a:solidFill>
                <a:schemeClr val="accent1"/>
              </a:solidFill>
              <a:latin typeface="+mn-lt"/>
              <a:ea typeface="+mn-ea"/>
              <a:cs typeface="+mn-cs"/>
            </a:defRPr>
          </a:lvl9pPr>
        </a:lstStyle>
        <a:p xmlns:a="http://schemas.openxmlformats.org/drawingml/2006/main">
          <a:endParaRPr lang="en-US" dirty="0">
            <a:solidFill>
              <a:schemeClr val="tx1"/>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11574"/>
            <a:ext cx="2971800" cy="457200"/>
          </a:xfrm>
          <a:prstGeom prst="rect">
            <a:avLst/>
          </a:prstGeom>
        </p:spPr>
        <p:txBody>
          <a:bodyPr vert="horz" lIns="91440" tIns="45720" rIns="91440" bIns="45720" rtlCol="0"/>
          <a:lstStyle>
            <a:lvl1pPr algn="l">
              <a:defRPr sz="1200"/>
            </a:lvl1pPr>
          </a:lstStyle>
          <a:p>
            <a:endParaRPr lang="en-US">
              <a:latin typeface="Segoe UI" pitchFamily="34" charset="0"/>
            </a:endParaRP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60F9EC6-89FF-47E1-8594-1A32E3B45134}" type="datetime8">
              <a:rPr lang="en-US" smtClean="0">
                <a:latin typeface="Segoe UI" pitchFamily="34" charset="0"/>
              </a:rPr>
              <a:t>28-Oct-20 11:08</a:t>
            </a:fld>
            <a:endParaRPr lang="en-US">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a:gradFill>
                  <a:gsLst>
                    <a:gs pos="0">
                      <a:schemeClr val="tx1"/>
                    </a:gs>
                    <a:gs pos="100000">
                      <a:schemeClr val="tx1"/>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endParaRPr lang="en-US"/>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386CE63F-9E7F-4C04-9D0D-FCA25A8E9E86}" type="datetime8">
              <a:rPr lang="en-US" smtClean="0"/>
              <a:t>28-Oct-20 11:08</a:t>
            </a:fld>
            <a:endParaRPr lang="en-US"/>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14367" rtl="0" eaLnBrk="1" latinLnBrk="0" hangingPunct="1">
      <a:lnSpc>
        <a:spcPct val="90000"/>
      </a:lnSpc>
      <a:spcAft>
        <a:spcPts val="333"/>
      </a:spcAft>
      <a:defRPr sz="882" kern="1200">
        <a:solidFill>
          <a:schemeClr val="tx1"/>
        </a:solidFill>
        <a:latin typeface="Segoe UI" panose="020B0502040204020203" pitchFamily="34" charset="0"/>
        <a:ea typeface="+mn-ea"/>
        <a:cs typeface="+mn-cs"/>
      </a:defRPr>
    </a:lvl1pPr>
    <a:lvl2pPr marL="212982" indent="-105829" algn="l" defTabSz="914367" rtl="0" eaLnBrk="1" latinLnBrk="0" hangingPunct="1">
      <a:lnSpc>
        <a:spcPct val="90000"/>
      </a:lnSpc>
      <a:spcAft>
        <a:spcPts val="333"/>
      </a:spcAft>
      <a:buFont typeface="Arial" pitchFamily="34" charset="0"/>
      <a:buChar char="•"/>
      <a:defRPr sz="882" kern="1200">
        <a:solidFill>
          <a:schemeClr val="tx1"/>
        </a:solidFill>
        <a:latin typeface="Segoe UI" panose="020B0502040204020203" pitchFamily="34" charset="0"/>
        <a:ea typeface="+mn-ea"/>
        <a:cs typeface="+mn-cs"/>
      </a:defRPr>
    </a:lvl2pPr>
    <a:lvl3pPr marL="328071" indent="-115090" algn="l" defTabSz="914367" rtl="0" eaLnBrk="1" latinLnBrk="0" hangingPunct="1">
      <a:lnSpc>
        <a:spcPct val="90000"/>
      </a:lnSpc>
      <a:spcAft>
        <a:spcPts val="333"/>
      </a:spcAft>
      <a:buFont typeface="Arial" pitchFamily="34" charset="0"/>
      <a:buChar char="•"/>
      <a:defRPr sz="882" kern="1200">
        <a:solidFill>
          <a:schemeClr val="tx1"/>
        </a:solidFill>
        <a:latin typeface="Segoe UI" panose="020B0502040204020203" pitchFamily="34" charset="0"/>
        <a:ea typeface="+mn-ea"/>
        <a:cs typeface="+mn-cs"/>
      </a:defRPr>
    </a:lvl3pPr>
    <a:lvl4pPr marL="482848" indent="-146838" algn="l" defTabSz="914367" rtl="0" eaLnBrk="1" latinLnBrk="0" hangingPunct="1">
      <a:lnSpc>
        <a:spcPct val="90000"/>
      </a:lnSpc>
      <a:spcAft>
        <a:spcPts val="333"/>
      </a:spcAft>
      <a:buFont typeface="Arial" pitchFamily="34" charset="0"/>
      <a:buChar char="•"/>
      <a:defRPr sz="882" kern="1200">
        <a:solidFill>
          <a:schemeClr val="tx1"/>
        </a:solidFill>
        <a:latin typeface="Segoe UI" panose="020B0502040204020203" pitchFamily="34" charset="0"/>
        <a:ea typeface="+mn-ea"/>
        <a:cs typeface="+mn-cs"/>
      </a:defRPr>
    </a:lvl4pPr>
    <a:lvl5pPr marL="615134" indent="-115090" algn="l" defTabSz="914367" rtl="0" eaLnBrk="1" latinLnBrk="0" hangingPunct="1">
      <a:lnSpc>
        <a:spcPct val="90000"/>
      </a:lnSpc>
      <a:spcAft>
        <a:spcPts val="333"/>
      </a:spcAft>
      <a:buFont typeface="Arial" pitchFamily="34" charset="0"/>
      <a:buChar char="•"/>
      <a:defRPr sz="882" kern="1200">
        <a:solidFill>
          <a:schemeClr val="tx1"/>
        </a:solidFill>
        <a:latin typeface="Segoe UI" panose="020B0502040204020203" pitchFamily="34" charset="0"/>
        <a:ea typeface="+mn-ea"/>
        <a:cs typeface="+mn-cs"/>
      </a:defRPr>
    </a:lvl5pPr>
    <a:lvl6pPr marL="2285918" algn="l" defTabSz="914367" rtl="0" eaLnBrk="1" latinLnBrk="0" hangingPunct="1">
      <a:defRPr sz="1176" kern="1200">
        <a:solidFill>
          <a:schemeClr val="tx1"/>
        </a:solidFill>
        <a:latin typeface="+mn-lt"/>
        <a:ea typeface="+mn-ea"/>
        <a:cs typeface="+mn-cs"/>
      </a:defRPr>
    </a:lvl6pPr>
    <a:lvl7pPr marL="2743101" algn="l" defTabSz="914367" rtl="0" eaLnBrk="1" latinLnBrk="0" hangingPunct="1">
      <a:defRPr sz="1176" kern="1200">
        <a:solidFill>
          <a:schemeClr val="tx1"/>
        </a:solidFill>
        <a:latin typeface="+mn-lt"/>
        <a:ea typeface="+mn-ea"/>
        <a:cs typeface="+mn-cs"/>
      </a:defRPr>
    </a:lvl7pPr>
    <a:lvl8pPr marL="3200284" algn="l" defTabSz="914367" rtl="0" eaLnBrk="1" latinLnBrk="0" hangingPunct="1">
      <a:defRPr sz="1176" kern="1200">
        <a:solidFill>
          <a:schemeClr val="tx1"/>
        </a:solidFill>
        <a:latin typeface="+mn-lt"/>
        <a:ea typeface="+mn-ea"/>
        <a:cs typeface="+mn-cs"/>
      </a:defRPr>
    </a:lvl8pPr>
    <a:lvl9pPr marL="3657469" algn="l" defTabSz="914367" rtl="0" eaLnBrk="1" latinLnBrk="0" hangingPunct="1">
      <a:defRPr sz="117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62072DC8-D49D-432C-9D46-A7718B5F5490}" type="datetime8">
              <a:rPr lang="en-US" smtClean="0"/>
              <a:t>28-Oct-20 11:08</a:t>
            </a:fld>
            <a:endParaRPr lang="en-US"/>
          </a:p>
        </p:txBody>
      </p:sp>
      <p:sp>
        <p:nvSpPr>
          <p:cNvPr id="7" name="Slide Number Placeholder 6"/>
          <p:cNvSpPr>
            <a:spLocks noGrp="1"/>
          </p:cNvSpPr>
          <p:nvPr>
            <p:ph type="sldNum" sz="quarter" idx="13"/>
          </p:nvPr>
        </p:nvSpPr>
        <p:spPr/>
        <p:txBody>
          <a:bodyPr/>
          <a:lstStyle/>
          <a:p>
            <a:fld id="{B4008EB6-D09E-4580-8CD6-DDB14511944F}" type="slidenum">
              <a:rPr lang="en-US" smtClean="0"/>
              <a:pPr/>
              <a:t>1</a:t>
            </a:fld>
            <a:endParaRPr lang="en-US"/>
          </a:p>
        </p:txBody>
      </p:sp>
    </p:spTree>
    <p:extLst>
      <p:ext uri="{BB962C8B-B14F-4D97-AF65-F5344CB8AC3E}">
        <p14:creationId xmlns:p14="http://schemas.microsoft.com/office/powerpoint/2010/main" val="24154376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7000"/>
              </a:lnSpc>
              <a:spcBef>
                <a:spcPts val="0"/>
              </a:spcBef>
              <a:spcAft>
                <a:spcPts val="0"/>
              </a:spcAft>
              <a:buFont typeface="Symbol" panose="05050102010706020507" pitchFamily="18" charset="2"/>
              <a:buNone/>
            </a:pPr>
            <a:endParaRPr lang="en-US"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386CE63F-9E7F-4C04-9D0D-FCA25A8E9E86}" type="datetime8">
              <a:rPr lang="en-US" smtClean="0"/>
              <a:t>28-Oct-20 11:08</a:t>
            </a:fld>
            <a:endParaRPr lang="en-US"/>
          </a:p>
        </p:txBody>
      </p:sp>
      <p:sp>
        <p:nvSpPr>
          <p:cNvPr id="7" name="Slide Number Placeholder 6"/>
          <p:cNvSpPr>
            <a:spLocks noGrp="1"/>
          </p:cNvSpPr>
          <p:nvPr>
            <p:ph type="sldNum" sz="quarter" idx="5"/>
          </p:nvPr>
        </p:nvSpPr>
        <p:spPr/>
        <p:txBody>
          <a:bodyPr/>
          <a:lstStyle/>
          <a:p>
            <a:fld id="{B4008EB6-D09E-4580-8CD6-DDB14511944F}" type="slidenum">
              <a:rPr lang="en-US" smtClean="0"/>
              <a:pPr/>
              <a:t>13</a:t>
            </a:fld>
            <a:endParaRPr lang="en-US"/>
          </a:p>
        </p:txBody>
      </p:sp>
    </p:spTree>
    <p:extLst>
      <p:ext uri="{BB962C8B-B14F-4D97-AF65-F5344CB8AC3E}">
        <p14:creationId xmlns:p14="http://schemas.microsoft.com/office/powerpoint/2010/main" val="14690614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386CE63F-9E7F-4C04-9D0D-FCA25A8E9E86}" type="datetime8">
              <a:rPr lang="en-US" smtClean="0"/>
              <a:t>28-Oct-20 11:08</a:t>
            </a:fld>
            <a:endParaRPr lang="en-US"/>
          </a:p>
        </p:txBody>
      </p:sp>
      <p:sp>
        <p:nvSpPr>
          <p:cNvPr id="7" name="Slide Number Placeholder 6"/>
          <p:cNvSpPr>
            <a:spLocks noGrp="1"/>
          </p:cNvSpPr>
          <p:nvPr>
            <p:ph type="sldNum" sz="quarter" idx="5"/>
          </p:nvPr>
        </p:nvSpPr>
        <p:spPr/>
        <p:txBody>
          <a:bodyPr/>
          <a:lstStyle/>
          <a:p>
            <a:fld id="{B4008EB6-D09E-4580-8CD6-DDB14511944F}" type="slidenum">
              <a:rPr lang="en-US" smtClean="0"/>
              <a:pPr/>
              <a:t>14</a:t>
            </a:fld>
            <a:endParaRPr lang="en-US"/>
          </a:p>
        </p:txBody>
      </p:sp>
    </p:spTree>
    <p:extLst>
      <p:ext uri="{BB962C8B-B14F-4D97-AF65-F5344CB8AC3E}">
        <p14:creationId xmlns:p14="http://schemas.microsoft.com/office/powerpoint/2010/main" val="2384043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386CE63F-9E7F-4C04-9D0D-FCA25A8E9E86}" type="datetime8">
              <a:rPr lang="en-US" smtClean="0"/>
              <a:t>28-Oct-20 11:08</a:t>
            </a:fld>
            <a:endParaRPr lang="en-US"/>
          </a:p>
        </p:txBody>
      </p:sp>
      <p:sp>
        <p:nvSpPr>
          <p:cNvPr id="7" name="Slide Number Placeholder 6"/>
          <p:cNvSpPr>
            <a:spLocks noGrp="1"/>
          </p:cNvSpPr>
          <p:nvPr>
            <p:ph type="sldNum" sz="quarter" idx="5"/>
          </p:nvPr>
        </p:nvSpPr>
        <p:spPr/>
        <p:txBody>
          <a:bodyPr/>
          <a:lstStyle/>
          <a:p>
            <a:fld id="{B4008EB6-D09E-4580-8CD6-DDB14511944F}" type="slidenum">
              <a:rPr lang="en-US" smtClean="0"/>
              <a:pPr/>
              <a:t>15</a:t>
            </a:fld>
            <a:endParaRPr lang="en-US"/>
          </a:p>
        </p:txBody>
      </p:sp>
    </p:spTree>
    <p:extLst>
      <p:ext uri="{BB962C8B-B14F-4D97-AF65-F5344CB8AC3E}">
        <p14:creationId xmlns:p14="http://schemas.microsoft.com/office/powerpoint/2010/main" val="20421623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386CE63F-9E7F-4C04-9D0D-FCA25A8E9E86}" type="datetime8">
              <a:rPr lang="en-US" smtClean="0"/>
              <a:t>28-Oct-20 11:08</a:t>
            </a:fld>
            <a:endParaRPr lang="en-US"/>
          </a:p>
        </p:txBody>
      </p:sp>
      <p:sp>
        <p:nvSpPr>
          <p:cNvPr id="7" name="Slide Number Placeholder 6"/>
          <p:cNvSpPr>
            <a:spLocks noGrp="1"/>
          </p:cNvSpPr>
          <p:nvPr>
            <p:ph type="sldNum" sz="quarter" idx="5"/>
          </p:nvPr>
        </p:nvSpPr>
        <p:spPr/>
        <p:txBody>
          <a:bodyPr/>
          <a:lstStyle/>
          <a:p>
            <a:fld id="{B4008EB6-D09E-4580-8CD6-DDB14511944F}" type="slidenum">
              <a:rPr lang="en-US" smtClean="0"/>
              <a:pPr/>
              <a:t>16</a:t>
            </a:fld>
            <a:endParaRPr lang="en-US"/>
          </a:p>
        </p:txBody>
      </p:sp>
    </p:spTree>
    <p:extLst>
      <p:ext uri="{BB962C8B-B14F-4D97-AF65-F5344CB8AC3E}">
        <p14:creationId xmlns:p14="http://schemas.microsoft.com/office/powerpoint/2010/main" val="13173036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E2F19A73-88F5-4B80-A929-CF8E66EE5449}" type="datetime8">
              <a:rPr lang="en-US" smtClean="0"/>
              <a:t>28-Oct-20 11:08</a:t>
            </a:fld>
            <a:endParaRPr lang="en-US"/>
          </a:p>
        </p:txBody>
      </p:sp>
      <p:sp>
        <p:nvSpPr>
          <p:cNvPr id="7" name="Slide Number Placeholder 6"/>
          <p:cNvSpPr>
            <a:spLocks noGrp="1"/>
          </p:cNvSpPr>
          <p:nvPr>
            <p:ph type="sldNum" sz="quarter" idx="13"/>
          </p:nvPr>
        </p:nvSpPr>
        <p:spPr/>
        <p:txBody>
          <a:bodyPr/>
          <a:lstStyle/>
          <a:p>
            <a:fld id="{B4008EB6-D09E-4580-8CD6-DDB14511944F}" type="slidenum">
              <a:rPr lang="en-US" smtClean="0"/>
              <a:pPr/>
              <a:t>17</a:t>
            </a:fld>
            <a:endParaRPr lang="en-US"/>
          </a:p>
        </p:txBody>
      </p:sp>
    </p:spTree>
    <p:extLst>
      <p:ext uri="{BB962C8B-B14F-4D97-AF65-F5344CB8AC3E}">
        <p14:creationId xmlns:p14="http://schemas.microsoft.com/office/powerpoint/2010/main" val="25482369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1506EE-4833-4677-BCC9-EBF4FF46C4ED}" type="slidenum">
              <a:rPr lang="en-US" smtClean="0"/>
              <a:t>18</a:t>
            </a:fld>
            <a:endParaRPr lang="en-US"/>
          </a:p>
        </p:txBody>
      </p:sp>
    </p:spTree>
    <p:extLst>
      <p:ext uri="{BB962C8B-B14F-4D97-AF65-F5344CB8AC3E}">
        <p14:creationId xmlns:p14="http://schemas.microsoft.com/office/powerpoint/2010/main" val="40060083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386CE63F-9E7F-4C04-9D0D-FCA25A8E9E86}" type="datetime8">
              <a:rPr lang="en-US" smtClean="0"/>
              <a:t>28-Oct-20 11:09</a:t>
            </a:fld>
            <a:endParaRPr lang="en-US"/>
          </a:p>
        </p:txBody>
      </p:sp>
      <p:sp>
        <p:nvSpPr>
          <p:cNvPr id="7" name="Slide Number Placeholder 6"/>
          <p:cNvSpPr>
            <a:spLocks noGrp="1"/>
          </p:cNvSpPr>
          <p:nvPr>
            <p:ph type="sldNum" sz="quarter" idx="5"/>
          </p:nvPr>
        </p:nvSpPr>
        <p:spPr/>
        <p:txBody>
          <a:bodyPr/>
          <a:lstStyle/>
          <a:p>
            <a:fld id="{B4008EB6-D09E-4580-8CD6-DDB14511944F}" type="slidenum">
              <a:rPr lang="en-US" smtClean="0"/>
              <a:pPr/>
              <a:t>19</a:t>
            </a:fld>
            <a:endParaRPr lang="en-US"/>
          </a:p>
        </p:txBody>
      </p:sp>
    </p:spTree>
    <p:extLst>
      <p:ext uri="{BB962C8B-B14F-4D97-AF65-F5344CB8AC3E}">
        <p14:creationId xmlns:p14="http://schemas.microsoft.com/office/powerpoint/2010/main" val="22621699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914400" rtl="0" eaLnBrk="1" fontAlgn="auto" latinLnBrk="0" hangingPunct="1">
              <a:lnSpc>
                <a:spcPct val="100000"/>
              </a:lnSpc>
              <a:spcBef>
                <a:spcPts val="0"/>
              </a:spcBef>
              <a:spcAft>
                <a:spcPts val="0"/>
              </a:spcAft>
              <a:buClrTx/>
              <a:buSzTx/>
              <a:buFontTx/>
              <a:buNone/>
              <a:tabLst/>
              <a:defRPr/>
            </a:pPr>
            <a:endParaRPr lang="en-US" sz="1400" kern="0" dirty="0">
              <a:latin typeface="Segoe UI Semilight"/>
            </a:endParaRPr>
          </a:p>
        </p:txBody>
      </p:sp>
      <p:sp>
        <p:nvSpPr>
          <p:cNvPr id="4" name="Slide Number Placeholder 3"/>
          <p:cNvSpPr>
            <a:spLocks noGrp="1"/>
          </p:cNvSpPr>
          <p:nvPr>
            <p:ph type="sldNum" sz="quarter" idx="5"/>
          </p:nvPr>
        </p:nvSpPr>
        <p:spPr/>
        <p:txBody>
          <a:bodyPr/>
          <a:lstStyle/>
          <a:p>
            <a:fld id="{301506EE-4833-4677-BCC9-EBF4FF46C4ED}" type="slidenum">
              <a:rPr lang="en-US" smtClean="0"/>
              <a:t>20</a:t>
            </a:fld>
            <a:endParaRPr lang="en-US"/>
          </a:p>
        </p:txBody>
      </p:sp>
    </p:spTree>
    <p:extLst>
      <p:ext uri="{BB962C8B-B14F-4D97-AF65-F5344CB8AC3E}">
        <p14:creationId xmlns:p14="http://schemas.microsoft.com/office/powerpoint/2010/main" val="23489452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914400" rtl="0" eaLnBrk="1" fontAlgn="auto" latinLnBrk="0" hangingPunct="1">
              <a:lnSpc>
                <a:spcPct val="100000"/>
              </a:lnSpc>
              <a:spcBef>
                <a:spcPts val="0"/>
              </a:spcBef>
              <a:spcAft>
                <a:spcPts val="0"/>
              </a:spcAft>
              <a:buClrTx/>
              <a:buSzTx/>
              <a:buFontTx/>
              <a:buNone/>
              <a:tabLst/>
              <a:defRPr/>
            </a:pPr>
            <a:endParaRPr lang="en-US" sz="1400" kern="0" dirty="0">
              <a:latin typeface="Segoe UI Semilight"/>
            </a:endParaRPr>
          </a:p>
        </p:txBody>
      </p:sp>
      <p:sp>
        <p:nvSpPr>
          <p:cNvPr id="4" name="Slide Number Placeholder 3"/>
          <p:cNvSpPr>
            <a:spLocks noGrp="1"/>
          </p:cNvSpPr>
          <p:nvPr>
            <p:ph type="sldNum" sz="quarter" idx="5"/>
          </p:nvPr>
        </p:nvSpPr>
        <p:spPr/>
        <p:txBody>
          <a:bodyPr/>
          <a:lstStyle/>
          <a:p>
            <a:fld id="{301506EE-4833-4677-BCC9-EBF4FF46C4ED}" type="slidenum">
              <a:rPr lang="en-US" smtClean="0"/>
              <a:t>21</a:t>
            </a:fld>
            <a:endParaRPr lang="en-US"/>
          </a:p>
        </p:txBody>
      </p:sp>
    </p:spTree>
    <p:extLst>
      <p:ext uri="{BB962C8B-B14F-4D97-AF65-F5344CB8AC3E}">
        <p14:creationId xmlns:p14="http://schemas.microsoft.com/office/powerpoint/2010/main" val="23489452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a:xfrm>
            <a:off x="0" y="0"/>
            <a:ext cx="2971800" cy="457200"/>
          </a:xfrm>
          <a:prstGeom prst="rect">
            <a:avLst/>
          </a:prstGeom>
        </p:spPr>
        <p:txBody>
          <a:bodyPr/>
          <a:lstStyle/>
          <a:p>
            <a:endParaRPr lang="en-US">
              <a:solidFill>
                <a:prstClr val="black"/>
              </a:solidFill>
            </a:endParaRPr>
          </a:p>
        </p:txBody>
      </p:sp>
      <p:sp>
        <p:nvSpPr>
          <p:cNvPr id="5" name="Date Placeholder 4"/>
          <p:cNvSpPr>
            <a:spLocks noGrp="1"/>
          </p:cNvSpPr>
          <p:nvPr>
            <p:ph type="dt" idx="11"/>
          </p:nvPr>
        </p:nvSpPr>
        <p:spPr/>
        <p:txBody>
          <a:bodyPr/>
          <a:lstStyle/>
          <a:p>
            <a:fld id="{0ECFDC7D-F4BE-4668-920D-08874925A5D7}" type="datetime8">
              <a:rPr lang="en-US" smtClean="0">
                <a:solidFill>
                  <a:prstClr val="black"/>
                </a:solidFill>
              </a:rPr>
              <a:t>28-Oct-20 11:08</a:t>
            </a:fld>
            <a:endParaRPr lang="en-US">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22</a:t>
            </a:fld>
            <a:endParaRPr lang="en-US">
              <a:solidFill>
                <a:prstClr val="black"/>
              </a:solidFill>
            </a:endParaRPr>
          </a:p>
        </p:txBody>
      </p:sp>
      <p:sp>
        <p:nvSpPr>
          <p:cNvPr id="6" name="Footer Placeholder 5"/>
          <p:cNvSpPr>
            <a:spLocks noGrp="1"/>
          </p:cNvSpPr>
          <p:nvPr>
            <p:ph type="ftr" sz="quarter" idx="1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Tree>
    <p:extLst>
      <p:ext uri="{BB962C8B-B14F-4D97-AF65-F5344CB8AC3E}">
        <p14:creationId xmlns:p14="http://schemas.microsoft.com/office/powerpoint/2010/main" val="21855107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386CE63F-9E7F-4C04-9D0D-FCA25A8E9E86}" type="datetime8">
              <a:rPr lang="en-US" smtClean="0"/>
              <a:t>28-Oct-20 11:08</a:t>
            </a:fld>
            <a:endParaRPr lang="en-US"/>
          </a:p>
        </p:txBody>
      </p:sp>
      <p:sp>
        <p:nvSpPr>
          <p:cNvPr id="7" name="Slide Number Placeholder 6"/>
          <p:cNvSpPr>
            <a:spLocks noGrp="1"/>
          </p:cNvSpPr>
          <p:nvPr>
            <p:ph type="sldNum" sz="quarter" idx="5"/>
          </p:nvPr>
        </p:nvSpPr>
        <p:spPr/>
        <p:txBody>
          <a:bodyPr/>
          <a:lstStyle/>
          <a:p>
            <a:fld id="{B4008EB6-D09E-4580-8CD6-DDB14511944F}" type="slidenum">
              <a:rPr lang="en-US" smtClean="0"/>
              <a:pPr/>
              <a:t>2</a:t>
            </a:fld>
            <a:endParaRPr lang="en-US"/>
          </a:p>
        </p:txBody>
      </p:sp>
    </p:spTree>
    <p:extLst>
      <p:ext uri="{BB962C8B-B14F-4D97-AF65-F5344CB8AC3E}">
        <p14:creationId xmlns:p14="http://schemas.microsoft.com/office/powerpoint/2010/main" val="18891741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62072DC8-D49D-432C-9D46-A7718B5F5490}" type="datetime8">
              <a:rPr lang="en-US" smtClean="0"/>
              <a:t>28-Oct-20 11:08</a:t>
            </a:fld>
            <a:endParaRPr lang="en-US"/>
          </a:p>
        </p:txBody>
      </p:sp>
      <p:sp>
        <p:nvSpPr>
          <p:cNvPr id="7" name="Slide Number Placeholder 6"/>
          <p:cNvSpPr>
            <a:spLocks noGrp="1"/>
          </p:cNvSpPr>
          <p:nvPr>
            <p:ph type="sldNum" sz="quarter" idx="13"/>
          </p:nvPr>
        </p:nvSpPr>
        <p:spPr/>
        <p:txBody>
          <a:bodyPr/>
          <a:lstStyle/>
          <a:p>
            <a:fld id="{B4008EB6-D09E-4580-8CD6-DDB14511944F}" type="slidenum">
              <a:rPr lang="en-US" smtClean="0"/>
              <a:pPr/>
              <a:t>3</a:t>
            </a:fld>
            <a:endParaRPr lang="en-US"/>
          </a:p>
        </p:txBody>
      </p:sp>
    </p:spTree>
    <p:extLst>
      <p:ext uri="{BB962C8B-B14F-4D97-AF65-F5344CB8AC3E}">
        <p14:creationId xmlns:p14="http://schemas.microsoft.com/office/powerpoint/2010/main" val="5043094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386CE63F-9E7F-4C04-9D0D-FCA25A8E9E86}" type="datetime8">
              <a:rPr lang="en-US" smtClean="0"/>
              <a:t>28-Oct-20 11:08</a:t>
            </a:fld>
            <a:endParaRPr lang="en-US"/>
          </a:p>
        </p:txBody>
      </p:sp>
      <p:sp>
        <p:nvSpPr>
          <p:cNvPr id="7" name="Slide Number Placeholder 6"/>
          <p:cNvSpPr>
            <a:spLocks noGrp="1"/>
          </p:cNvSpPr>
          <p:nvPr>
            <p:ph type="sldNum" sz="quarter" idx="5"/>
          </p:nvPr>
        </p:nvSpPr>
        <p:spPr/>
        <p:txBody>
          <a:bodyPr/>
          <a:lstStyle/>
          <a:p>
            <a:fld id="{B4008EB6-D09E-4580-8CD6-DDB14511944F}" type="slidenum">
              <a:rPr lang="en-US" smtClean="0"/>
              <a:pPr/>
              <a:t>6</a:t>
            </a:fld>
            <a:endParaRPr lang="en-US"/>
          </a:p>
        </p:txBody>
      </p:sp>
    </p:spTree>
    <p:extLst>
      <p:ext uri="{BB962C8B-B14F-4D97-AF65-F5344CB8AC3E}">
        <p14:creationId xmlns:p14="http://schemas.microsoft.com/office/powerpoint/2010/main" val="31367728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386CE63F-9E7F-4C04-9D0D-FCA25A8E9E86}" type="datetime8">
              <a:rPr lang="en-US" smtClean="0"/>
              <a:t>28-Oct-20 11:08</a:t>
            </a:fld>
            <a:endParaRPr lang="en-US"/>
          </a:p>
        </p:txBody>
      </p:sp>
      <p:sp>
        <p:nvSpPr>
          <p:cNvPr id="7" name="Slide Number Placeholder 6"/>
          <p:cNvSpPr>
            <a:spLocks noGrp="1"/>
          </p:cNvSpPr>
          <p:nvPr>
            <p:ph type="sldNum" sz="quarter" idx="5"/>
          </p:nvPr>
        </p:nvSpPr>
        <p:spPr/>
        <p:txBody>
          <a:bodyPr/>
          <a:lstStyle/>
          <a:p>
            <a:fld id="{B4008EB6-D09E-4580-8CD6-DDB14511944F}" type="slidenum">
              <a:rPr lang="en-US" smtClean="0"/>
              <a:pPr/>
              <a:t>7</a:t>
            </a:fld>
            <a:endParaRPr lang="en-US"/>
          </a:p>
        </p:txBody>
      </p:sp>
    </p:spTree>
    <p:extLst>
      <p:ext uri="{BB962C8B-B14F-4D97-AF65-F5344CB8AC3E}">
        <p14:creationId xmlns:p14="http://schemas.microsoft.com/office/powerpoint/2010/main" val="6663302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313ADC-E2D6-4F2E-AE2F-437360A2F9F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97435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386CE63F-9E7F-4C04-9D0D-FCA25A8E9E86}" type="datetime8">
              <a:rPr lang="en-US" smtClean="0"/>
              <a:t>28-Oct-20 11:08</a:t>
            </a:fld>
            <a:endParaRPr lang="en-US"/>
          </a:p>
        </p:txBody>
      </p:sp>
      <p:sp>
        <p:nvSpPr>
          <p:cNvPr id="7" name="Slide Number Placeholder 6"/>
          <p:cNvSpPr>
            <a:spLocks noGrp="1"/>
          </p:cNvSpPr>
          <p:nvPr>
            <p:ph type="sldNum" sz="quarter" idx="5"/>
          </p:nvPr>
        </p:nvSpPr>
        <p:spPr/>
        <p:txBody>
          <a:bodyPr/>
          <a:lstStyle/>
          <a:p>
            <a:fld id="{B4008EB6-D09E-4580-8CD6-DDB14511944F}" type="slidenum">
              <a:rPr lang="en-US" smtClean="0"/>
              <a:pPr/>
              <a:t>10</a:t>
            </a:fld>
            <a:endParaRPr lang="en-US"/>
          </a:p>
        </p:txBody>
      </p:sp>
    </p:spTree>
    <p:extLst>
      <p:ext uri="{BB962C8B-B14F-4D97-AF65-F5344CB8AC3E}">
        <p14:creationId xmlns:p14="http://schemas.microsoft.com/office/powerpoint/2010/main" val="29012976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386CE63F-9E7F-4C04-9D0D-FCA25A8E9E86}" type="datetime8">
              <a:rPr lang="en-US" smtClean="0"/>
              <a:t>28-Oct-20 11:08</a:t>
            </a:fld>
            <a:endParaRPr lang="en-US"/>
          </a:p>
        </p:txBody>
      </p:sp>
      <p:sp>
        <p:nvSpPr>
          <p:cNvPr id="7" name="Slide Number Placeholder 6"/>
          <p:cNvSpPr>
            <a:spLocks noGrp="1"/>
          </p:cNvSpPr>
          <p:nvPr>
            <p:ph type="sldNum" sz="quarter" idx="5"/>
          </p:nvPr>
        </p:nvSpPr>
        <p:spPr/>
        <p:txBody>
          <a:bodyPr/>
          <a:lstStyle/>
          <a:p>
            <a:fld id="{B4008EB6-D09E-4580-8CD6-DDB14511944F}" type="slidenum">
              <a:rPr lang="en-US" smtClean="0"/>
              <a:pPr/>
              <a:t>11</a:t>
            </a:fld>
            <a:endParaRPr lang="en-US"/>
          </a:p>
        </p:txBody>
      </p:sp>
    </p:spTree>
    <p:extLst>
      <p:ext uri="{BB962C8B-B14F-4D97-AF65-F5344CB8AC3E}">
        <p14:creationId xmlns:p14="http://schemas.microsoft.com/office/powerpoint/2010/main" val="25794426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386CE63F-9E7F-4C04-9D0D-FCA25A8E9E86}" type="datetime8">
              <a:rPr lang="en-US" smtClean="0"/>
              <a:t>28-Oct-20 11:08</a:t>
            </a:fld>
            <a:endParaRPr lang="en-US"/>
          </a:p>
        </p:txBody>
      </p:sp>
      <p:sp>
        <p:nvSpPr>
          <p:cNvPr id="7" name="Slide Number Placeholder 6"/>
          <p:cNvSpPr>
            <a:spLocks noGrp="1"/>
          </p:cNvSpPr>
          <p:nvPr>
            <p:ph type="sldNum" sz="quarter" idx="5"/>
          </p:nvPr>
        </p:nvSpPr>
        <p:spPr/>
        <p:txBody>
          <a:bodyPr/>
          <a:lstStyle/>
          <a:p>
            <a:fld id="{B4008EB6-D09E-4580-8CD6-DDB14511944F}" type="slidenum">
              <a:rPr lang="en-US" smtClean="0"/>
              <a:pPr/>
              <a:t>12</a:t>
            </a:fld>
            <a:endParaRPr lang="en-US"/>
          </a:p>
        </p:txBody>
      </p:sp>
    </p:spTree>
    <p:extLst>
      <p:ext uri="{BB962C8B-B14F-4D97-AF65-F5344CB8AC3E}">
        <p14:creationId xmlns:p14="http://schemas.microsoft.com/office/powerpoint/2010/main" val="63292353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icrosoft Lear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6077021-9464-44F6-B827-5358FF42B1A1}"/>
              </a:ext>
            </a:extLst>
          </p:cNvPr>
          <p:cNvPicPr>
            <a:picLocks noChangeAspect="1"/>
          </p:cNvPicPr>
          <p:nvPr userDrawn="1"/>
        </p:nvPicPr>
        <p:blipFill>
          <a:blip r:embed="rId2"/>
          <a:srcRect/>
          <a:stretch/>
        </p:blipFill>
        <p:spPr>
          <a:xfrm>
            <a:off x="0" y="0"/>
            <a:ext cx="12192000" cy="6858000"/>
          </a:xfrm>
          <a:prstGeom prst="rect">
            <a:avLst/>
          </a:prstGeom>
        </p:spPr>
      </p:pic>
      <p:pic>
        <p:nvPicPr>
          <p:cNvPr id="6" name="MS logo gray - EMF" descr="Microsoft logo, gray text version">
            <a:extLst>
              <a:ext uri="{FF2B5EF4-FFF2-40B4-BE49-F238E27FC236}">
                <a16:creationId xmlns:a16="http://schemas.microsoft.com/office/drawing/2014/main" id="{D3453B0B-33DE-4ED0-A610-D76D0E610F6F}"/>
              </a:ext>
            </a:extLst>
          </p:cNvPr>
          <p:cNvPicPr>
            <a:picLocks noChangeAspect="1"/>
          </p:cNvPicPr>
          <p:nvPr userDrawn="1"/>
        </p:nvPicPr>
        <p:blipFill>
          <a:blip r:embed="rId3"/>
          <a:stretch>
            <a:fillRect/>
          </a:stretch>
        </p:blipFill>
        <p:spPr bwMode="black">
          <a:xfrm>
            <a:off x="594518" y="613556"/>
            <a:ext cx="1366440" cy="292608"/>
          </a:xfrm>
          <a:prstGeom prst="rect">
            <a:avLst/>
          </a:prstGeom>
        </p:spPr>
      </p:pic>
      <p:sp>
        <p:nvSpPr>
          <p:cNvPr id="12" name="Text Placeholder 4">
            <a:extLst>
              <a:ext uri="{FF2B5EF4-FFF2-40B4-BE49-F238E27FC236}">
                <a16:creationId xmlns:a16="http://schemas.microsoft.com/office/drawing/2014/main" id="{5AF0652F-7102-4C27-A256-1E62A5FF6BFC}"/>
              </a:ext>
            </a:extLst>
          </p:cNvPr>
          <p:cNvSpPr txBox="1">
            <a:spLocks/>
          </p:cNvSpPr>
          <p:nvPr userDrawn="1"/>
        </p:nvSpPr>
        <p:spPr>
          <a:xfrm>
            <a:off x="568960" y="6259684"/>
            <a:ext cx="4163498" cy="307777"/>
          </a:xfrm>
          <a:prstGeom prst="rect">
            <a:avLst/>
          </a:prstGeom>
          <a:noFill/>
        </p:spPr>
        <p:txBody>
          <a:bodyPr wrap="square" lIns="0" tIns="0" rIns="0" bIns="0">
            <a:spAutoFit/>
          </a:bodyPr>
          <a:lstStyle>
            <a:lvl1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2400" kern="1200" spc="0" baseline="0">
                <a:solidFill>
                  <a:srgbClr val="0078D4"/>
                </a:solidFill>
                <a:latin typeface="+mj-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a:t>Microsoft.com/Learn</a:t>
            </a:r>
          </a:p>
        </p:txBody>
      </p:sp>
    </p:spTree>
    <p:extLst>
      <p:ext uri="{BB962C8B-B14F-4D97-AF65-F5344CB8AC3E}">
        <p14:creationId xmlns:p14="http://schemas.microsoft.com/office/powerpoint/2010/main" val="4233811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3" pos="6132">
          <p15:clr>
            <a:srgbClr val="5ACBF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176248416"/>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 left side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a:xfrm>
            <a:off x="588263" y="2875002"/>
            <a:ext cx="4160521" cy="1107996"/>
          </a:xfrm>
        </p:spPr>
        <p:txBody>
          <a:bodyPr wrap="square" anchor="ctr">
            <a:spAutoFit/>
          </a:bodyPr>
          <a:lstStyle/>
          <a:p>
            <a:r>
              <a:rPr lang="en-US"/>
              <a:t>Click to edit Master title style</a:t>
            </a:r>
          </a:p>
        </p:txBody>
      </p:sp>
    </p:spTree>
    <p:extLst>
      <p:ext uri="{BB962C8B-B14F-4D97-AF65-F5344CB8AC3E}">
        <p14:creationId xmlns:p14="http://schemas.microsoft.com/office/powerpoint/2010/main" val="2618022473"/>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5ACBF0"/>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30" orient="horz" pos="288">
          <p15:clr>
            <a:srgbClr val="5ACBF0"/>
          </p15:clr>
        </p15:guide>
        <p15:guide id="31" pos="3336">
          <p15:clr>
            <a:srgbClr val="FBAE40"/>
          </p15:clr>
        </p15:guide>
        <p15:guide id="32" orient="horz" pos="2160">
          <p15:clr>
            <a:srgbClr val="5ACBF0"/>
          </p15:clr>
        </p15:guide>
        <p15:guide id="33" pos="2994">
          <p15:clr>
            <a:srgbClr val="5ACBF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mall title - half page">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p:nvPr>
        </p:nvSpPr>
        <p:spPr>
          <a:xfrm>
            <a:off x="584200" y="457200"/>
            <a:ext cx="5508419" cy="372410"/>
          </a:xfrm>
        </p:spPr>
        <p:txBody>
          <a:bodyPr tIns="64008"/>
          <a:lstStyle>
            <a:lvl1pPr>
              <a:defRPr sz="2000" spc="0">
                <a:latin typeface="+mj-lt"/>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2977346327"/>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 Square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35C9167-B5C7-4834-AC78-240C8C3EF11E}"/>
              </a:ext>
            </a:extLst>
          </p:cNvPr>
          <p:cNvSpPr>
            <a:spLocks noGrp="1"/>
          </p:cNvSpPr>
          <p:nvPr>
            <p:ph type="title" hasCustomPrompt="1"/>
          </p:nvPr>
        </p:nvSpPr>
        <p:spPr>
          <a:xfrm>
            <a:off x="588263" y="588963"/>
            <a:ext cx="4158362" cy="2535236"/>
          </a:xfrm>
        </p:spPr>
        <p:txBody>
          <a:bodyPr anchor="b"/>
          <a:lstStyle>
            <a:lvl1pPr>
              <a:defRPr/>
            </a:lvl1pPr>
          </a:lstStyle>
          <a:p>
            <a:r>
              <a:rPr lang="en-US"/>
              <a:t>Title square photo layout </a:t>
            </a:r>
          </a:p>
        </p:txBody>
      </p:sp>
      <p:sp>
        <p:nvSpPr>
          <p:cNvPr id="4" name="Text Placeholder 3">
            <a:extLst>
              <a:ext uri="{FF2B5EF4-FFF2-40B4-BE49-F238E27FC236}">
                <a16:creationId xmlns:a16="http://schemas.microsoft.com/office/drawing/2014/main" id="{0E780C89-4FC1-4FE7-AFCA-1C41A1B0944C}"/>
              </a:ext>
            </a:extLst>
          </p:cNvPr>
          <p:cNvSpPr>
            <a:spLocks noGrp="1"/>
          </p:cNvSpPr>
          <p:nvPr>
            <p:ph type="body" sz="quarter" idx="10"/>
          </p:nvPr>
        </p:nvSpPr>
        <p:spPr>
          <a:xfrm>
            <a:off x="584200" y="3535540"/>
            <a:ext cx="4162425" cy="2733497"/>
          </a:xfrm>
        </p:spPr>
        <p:txBody>
          <a:bodyPr/>
          <a:lstStyle>
            <a:lvl1pPr marL="0" indent="0">
              <a:buNone/>
              <a:defRPr sz="2200">
                <a:latin typeface="+mn-lt"/>
              </a:defRPr>
            </a:lvl1pPr>
            <a:lvl2pPr marL="228600" indent="0">
              <a:buNone/>
              <a:defRPr/>
            </a:lvl2pPr>
            <a:lvl3pPr marL="457200" indent="0">
              <a:buNone/>
              <a:defRPr/>
            </a:lvl3pPr>
            <a:lvl4pPr marL="661988" indent="0">
              <a:buNone/>
              <a:defRPr/>
            </a:lvl4pPr>
            <a:lvl5pPr marL="855663" indent="0">
              <a:buNone/>
              <a:defRPr/>
            </a:lvl5pPr>
          </a:lstStyle>
          <a:p>
            <a:pPr lvl="0"/>
            <a:r>
              <a:rPr lang="en-US"/>
              <a:t>Click to edit Master text styles</a:t>
            </a:r>
          </a:p>
        </p:txBody>
      </p:sp>
      <p:sp>
        <p:nvSpPr>
          <p:cNvPr id="5" name="Picture Placeholder" descr="This photo is a 'placeholder' only. Drag or drop your photo here, or click and tap the center to insert a photo.">
            <a:extLst>
              <a:ext uri="{FF2B5EF4-FFF2-40B4-BE49-F238E27FC236}">
                <a16:creationId xmlns:a16="http://schemas.microsoft.com/office/drawing/2014/main" id="{2E18FD0C-FA99-4937-92CD-5CF7F279CD8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103120" rIns="0" anchor="t" anchorCtr="0">
            <a:noAutofit/>
          </a:bodyPr>
          <a:lstStyle>
            <a:lvl1pPr marL="0" indent="0" algn="ctr">
              <a:lnSpc>
                <a:spcPct val="100000"/>
              </a:lnSpc>
              <a:buNone/>
              <a:defRPr sz="14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6" name="TextBox 5">
            <a:extLst>
              <a:ext uri="{FF2B5EF4-FFF2-40B4-BE49-F238E27FC236}">
                <a16:creationId xmlns:a16="http://schemas.microsoft.com/office/drawing/2014/main" id="{16BDF4B0-32EF-4DA8-9A83-B73DD831057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172742514"/>
      </p:ext>
    </p:extLst>
  </p:cSld>
  <p:clrMapOvr>
    <a:masterClrMapping/>
  </p:clrMapOvr>
  <p:transition>
    <p:fade/>
  </p:transition>
  <p:extLst>
    <p:ext uri="{DCECCB84-F9BA-43D5-87BE-67443E8EF086}">
      <p15:sldGuideLst xmlns:p15="http://schemas.microsoft.com/office/powerpoint/2012/main">
        <p15:guide id="2" pos="3360">
          <p15:clr>
            <a:srgbClr val="5ACBF0"/>
          </p15:clr>
        </p15:guide>
        <p15:guide id="6" orient="horz" pos="904">
          <p15:clr>
            <a:srgbClr val="5ACBF0"/>
          </p15:clr>
        </p15:guide>
        <p15:guide id="7" orient="horz" pos="1968">
          <p15:clr>
            <a:srgbClr val="5ACBF0"/>
          </p15:clr>
        </p15:guide>
        <p15:guide id="8" orient="horz" pos="2226">
          <p15:clr>
            <a:srgbClr val="5ACBF0"/>
          </p15:clr>
        </p15:guide>
        <p15:guide id="10" pos="3729">
          <p15:clr>
            <a:srgbClr val="C35EA4"/>
          </p15:clr>
        </p15:guide>
        <p15:guide id="11" pos="2993">
          <p15:clr>
            <a:srgbClr val="5ACBF0"/>
          </p15:clr>
        </p15:guide>
        <p15:guide id="12" pos="3543">
          <p15:clr>
            <a:srgbClr val="A4A3A4"/>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 Diagonal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35C9167-B5C7-4834-AC78-240C8C3EF11E}"/>
              </a:ext>
            </a:extLst>
          </p:cNvPr>
          <p:cNvSpPr>
            <a:spLocks noGrp="1"/>
          </p:cNvSpPr>
          <p:nvPr>
            <p:ph type="title" hasCustomPrompt="1"/>
          </p:nvPr>
        </p:nvSpPr>
        <p:spPr>
          <a:xfrm>
            <a:off x="588263" y="588963"/>
            <a:ext cx="4745737" cy="2535236"/>
          </a:xfrm>
        </p:spPr>
        <p:txBody>
          <a:bodyPr anchor="b"/>
          <a:lstStyle>
            <a:lvl1pPr>
              <a:defRPr/>
            </a:lvl1pPr>
          </a:lstStyle>
          <a:p>
            <a:r>
              <a:rPr lang="en-US"/>
              <a:t>Title square photo layout </a:t>
            </a:r>
          </a:p>
        </p:txBody>
      </p:sp>
      <p:sp>
        <p:nvSpPr>
          <p:cNvPr id="4" name="Text Placeholder 3">
            <a:extLst>
              <a:ext uri="{FF2B5EF4-FFF2-40B4-BE49-F238E27FC236}">
                <a16:creationId xmlns:a16="http://schemas.microsoft.com/office/drawing/2014/main" id="{0E780C89-4FC1-4FE7-AFCA-1C41A1B0944C}"/>
              </a:ext>
            </a:extLst>
          </p:cNvPr>
          <p:cNvSpPr>
            <a:spLocks noGrp="1"/>
          </p:cNvSpPr>
          <p:nvPr>
            <p:ph type="body" sz="quarter" idx="10"/>
          </p:nvPr>
        </p:nvSpPr>
        <p:spPr>
          <a:xfrm>
            <a:off x="584200" y="3535540"/>
            <a:ext cx="4162425" cy="2733497"/>
          </a:xfrm>
        </p:spPr>
        <p:txBody>
          <a:bodyPr/>
          <a:lstStyle>
            <a:lvl1pPr marL="0" indent="0">
              <a:buNone/>
              <a:defRPr sz="2200">
                <a:latin typeface="+mn-lt"/>
              </a:defRPr>
            </a:lvl1pPr>
            <a:lvl2pPr marL="228600" indent="0">
              <a:buNone/>
              <a:defRPr/>
            </a:lvl2pPr>
            <a:lvl3pPr marL="457200" indent="0">
              <a:buNone/>
              <a:defRPr/>
            </a:lvl3pPr>
            <a:lvl4pPr marL="661988" indent="0">
              <a:buNone/>
              <a:defRPr/>
            </a:lvl4pPr>
            <a:lvl5pPr marL="855663" indent="0">
              <a:buNone/>
              <a:defRPr/>
            </a:lvl5pPr>
          </a:lstStyle>
          <a:p>
            <a:pPr lvl="0"/>
            <a:r>
              <a:rPr lang="en-US"/>
              <a:t>Click to edit Master text styles</a:t>
            </a:r>
          </a:p>
        </p:txBody>
      </p:sp>
      <p:sp>
        <p:nvSpPr>
          <p:cNvPr id="7" name="Picture Placeholder 6" descr="This photo is a 'placeholder' only. Drag or drop your photo here, or click and tap the center to insert a photo.">
            <a:extLst>
              <a:ext uri="{FF2B5EF4-FFF2-40B4-BE49-F238E27FC236}">
                <a16:creationId xmlns:a16="http://schemas.microsoft.com/office/drawing/2014/main" id="{96FC256F-5E96-4FBB-9716-7513A1C62748}"/>
              </a:ext>
            </a:extLst>
          </p:cNvPr>
          <p:cNvSpPr>
            <a:spLocks noGrp="1" noChangeAspect="1"/>
          </p:cNvSpPr>
          <p:nvPr>
            <p:ph type="pic" sz="quarter" idx="11" hasCustomPrompt="1"/>
          </p:nvPr>
        </p:nvSpPr>
        <p:spPr bwMode="ltGray">
          <a:xfrm>
            <a:off x="5334000" y="0"/>
            <a:ext cx="6858000" cy="6858000"/>
          </a:xfrm>
          <a:custGeom>
            <a:avLst/>
            <a:gdLst>
              <a:gd name="connsiteX0" fmla="*/ 1545999 w 6837237"/>
              <a:gd name="connsiteY0" fmla="*/ 0 h 6858000"/>
              <a:gd name="connsiteX1" fmla="*/ 6837237 w 6837237"/>
              <a:gd name="connsiteY1" fmla="*/ 0 h 6858000"/>
              <a:gd name="connsiteX2" fmla="*/ 6837237 w 6837237"/>
              <a:gd name="connsiteY2" fmla="*/ 6858000 h 6858000"/>
              <a:gd name="connsiteX3" fmla="*/ 0 w 683723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837237" h="6858000">
                <a:moveTo>
                  <a:pt x="1545999" y="0"/>
                </a:moveTo>
                <a:lnTo>
                  <a:pt x="6837237" y="0"/>
                </a:lnTo>
                <a:lnTo>
                  <a:pt x="6837237" y="6858000"/>
                </a:lnTo>
                <a:lnTo>
                  <a:pt x="0" y="6858000"/>
                </a:lnTo>
                <a:close/>
              </a:path>
            </a:pathLst>
          </a:custGeom>
          <a:blipFill>
            <a:blip r:embed="rId2"/>
            <a:stretch>
              <a:fillRect/>
            </a:stretch>
          </a:blipFill>
        </p:spPr>
        <p:txBody>
          <a:bodyPr wrap="square" lIns="0" tIns="2103120" rIns="0" anchor="t" anchorCtr="0">
            <a:noAutofit/>
          </a:bodyPr>
          <a:lstStyle>
            <a:lvl1pPr marL="0" indent="0" algn="ctr">
              <a:lnSpc>
                <a:spcPct val="100000"/>
              </a:lnSpc>
              <a:buNone/>
              <a:defRPr sz="14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6" name="TextBox 5">
            <a:extLst>
              <a:ext uri="{FF2B5EF4-FFF2-40B4-BE49-F238E27FC236}">
                <a16:creationId xmlns:a16="http://schemas.microsoft.com/office/drawing/2014/main" id="{16BDF4B0-32EF-4DA8-9A83-B73DD831057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187151155"/>
      </p:ext>
    </p:extLst>
  </p:cSld>
  <p:clrMapOvr>
    <a:masterClrMapping/>
  </p:clrMapOvr>
  <p:transition>
    <p:fade/>
  </p:transition>
  <p:extLst>
    <p:ext uri="{DCECCB84-F9BA-43D5-87BE-67443E8EF086}">
      <p15:sldGuideLst xmlns:p15="http://schemas.microsoft.com/office/powerpoint/2012/main">
        <p15:guide id="2" pos="3360">
          <p15:clr>
            <a:srgbClr val="5ACBF0"/>
          </p15:clr>
        </p15:guide>
        <p15:guide id="6" orient="horz" pos="904">
          <p15:clr>
            <a:srgbClr val="5ACBF0"/>
          </p15:clr>
        </p15:guide>
        <p15:guide id="7" orient="horz" pos="1968">
          <p15:clr>
            <a:srgbClr val="5ACBF0"/>
          </p15:clr>
        </p15:guide>
        <p15:guide id="8" orient="horz" pos="2226">
          <p15:clr>
            <a:srgbClr val="5ACBF0"/>
          </p15:clr>
        </p15:guide>
        <p15:guide id="11" pos="2993">
          <p15:clr>
            <a:srgbClr val="5ACBF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quare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92DE97-5F35-4963-AC7A-96FEB98062FF}"/>
              </a:ext>
            </a:extLst>
          </p:cNvPr>
          <p:cNvSpPr>
            <a:spLocks noGrp="1"/>
          </p:cNvSpPr>
          <p:nvPr>
            <p:ph type="title"/>
          </p:nvPr>
        </p:nvSpPr>
        <p:spPr>
          <a:xfrm>
            <a:off x="588263" y="585788"/>
            <a:ext cx="4159950" cy="5683249"/>
          </a:xfrm>
        </p:spPr>
        <p:txBody>
          <a:bodyPr anchor="ct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103120" rIns="0" anchor="t" anchorCtr="0">
            <a:noAutofit/>
          </a:bodyPr>
          <a:lstStyle>
            <a:lvl1pPr marL="0" indent="0" algn="ctr">
              <a:lnSpc>
                <a:spcPct val="100000"/>
              </a:lnSpc>
              <a:buNone/>
              <a:defRPr sz="14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8A09A47B-FEF5-47F3-B2DD-A73E7C3234AF}"/>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920080068"/>
      </p:ext>
    </p:extLst>
  </p:cSld>
  <p:clrMapOvr>
    <a:masterClrMapping/>
  </p:clrMapOvr>
  <p:transition>
    <p:fade/>
  </p:transition>
  <p:extLst>
    <p:ext uri="{DCECCB84-F9BA-43D5-87BE-67443E8EF086}">
      <p15:sldGuideLst xmlns:p15="http://schemas.microsoft.com/office/powerpoint/2012/main">
        <p15:guide id="2" pos="3360">
          <p15:clr>
            <a:srgbClr val="5ACBF0"/>
          </p15:clr>
        </p15:guide>
        <p15:guide id="5" orient="horz" pos="2160">
          <p15:clr>
            <a:srgbClr val="5ACBF0"/>
          </p15:clr>
        </p15:guide>
        <p15:guide id="6" pos="2991">
          <p15:clr>
            <a:srgbClr val="5ACBF0"/>
          </p15:clr>
        </p15:guide>
        <p15:guide id="7" pos="3728">
          <p15:clr>
            <a:srgbClr val="C35EA4"/>
          </p15:clr>
        </p15:guide>
        <p15:guide id="8" pos="3544">
          <p15:clr>
            <a:srgbClr val="A4A3A4"/>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iagonal Right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92DE97-5F35-4963-AC7A-96FEB98062FF}"/>
              </a:ext>
            </a:extLst>
          </p:cNvPr>
          <p:cNvSpPr>
            <a:spLocks noGrp="1"/>
          </p:cNvSpPr>
          <p:nvPr>
            <p:ph type="title"/>
          </p:nvPr>
        </p:nvSpPr>
        <p:spPr>
          <a:xfrm>
            <a:off x="588263" y="585788"/>
            <a:ext cx="4745738" cy="5683249"/>
          </a:xfrm>
        </p:spPr>
        <p:txBody>
          <a:bodyPr anchor="ctr"/>
          <a:lstStyle/>
          <a:p>
            <a:r>
              <a:rPr lang="en-US"/>
              <a:t>Click to edit Master title style</a:t>
            </a:r>
          </a:p>
        </p:txBody>
      </p:sp>
      <p:sp>
        <p:nvSpPr>
          <p:cNvPr id="9" name="Picture Placeholder 8" descr="This photo is a 'placeholder' only. Drag or drop your photo here, or click and tap the center to insert a photo.">
            <a:extLst>
              <a:ext uri="{FF2B5EF4-FFF2-40B4-BE49-F238E27FC236}">
                <a16:creationId xmlns:a16="http://schemas.microsoft.com/office/drawing/2014/main" id="{2329700E-8602-48B7-B5D9-EEDEF0890439}"/>
              </a:ext>
            </a:extLst>
          </p:cNvPr>
          <p:cNvSpPr>
            <a:spLocks noGrp="1" noChangeAspect="1"/>
          </p:cNvSpPr>
          <p:nvPr>
            <p:ph type="pic" sz="quarter" idx="11" hasCustomPrompt="1"/>
          </p:nvPr>
        </p:nvSpPr>
        <p:spPr bwMode="ltGray">
          <a:xfrm>
            <a:off x="5334000" y="0"/>
            <a:ext cx="6858000" cy="6858000"/>
          </a:xfrm>
          <a:custGeom>
            <a:avLst/>
            <a:gdLst>
              <a:gd name="connsiteX0" fmla="*/ 1545999 w 6837237"/>
              <a:gd name="connsiteY0" fmla="*/ 0 h 6858000"/>
              <a:gd name="connsiteX1" fmla="*/ 6837237 w 6837237"/>
              <a:gd name="connsiteY1" fmla="*/ 0 h 6858000"/>
              <a:gd name="connsiteX2" fmla="*/ 6837237 w 6837237"/>
              <a:gd name="connsiteY2" fmla="*/ 6858000 h 6858000"/>
              <a:gd name="connsiteX3" fmla="*/ 0 w 683723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837237" h="6858000">
                <a:moveTo>
                  <a:pt x="1545999" y="0"/>
                </a:moveTo>
                <a:lnTo>
                  <a:pt x="6837237" y="0"/>
                </a:lnTo>
                <a:lnTo>
                  <a:pt x="6837237" y="6858000"/>
                </a:lnTo>
                <a:lnTo>
                  <a:pt x="0" y="6858000"/>
                </a:lnTo>
                <a:close/>
              </a:path>
            </a:pathLst>
          </a:custGeom>
          <a:blipFill>
            <a:blip r:embed="rId2"/>
            <a:stretch>
              <a:fillRect/>
            </a:stretch>
          </a:blipFill>
        </p:spPr>
        <p:txBody>
          <a:bodyPr wrap="square" lIns="0" tIns="2103120" rIns="0" anchor="t" anchorCtr="0">
            <a:noAutofit/>
          </a:bodyPr>
          <a:lstStyle>
            <a:lvl1pPr marL="0" indent="0" algn="ctr">
              <a:lnSpc>
                <a:spcPct val="100000"/>
              </a:lnSpc>
              <a:buNone/>
              <a:defRPr sz="14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CB83FC06-DEAF-44A6-AE44-1424370CFF6E}"/>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063806074"/>
      </p:ext>
    </p:extLst>
  </p:cSld>
  <p:clrMapOvr>
    <a:masterClrMapping/>
  </p:clrMapOvr>
  <p:transition>
    <p:fade/>
  </p:transition>
  <p:extLst>
    <p:ext uri="{DCECCB84-F9BA-43D5-87BE-67443E8EF086}">
      <p15:sldGuideLst xmlns:p15="http://schemas.microsoft.com/office/powerpoint/2012/main">
        <p15:guide id="5" orient="horz" pos="2160">
          <p15:clr>
            <a:srgbClr val="5ACBF0"/>
          </p15:clr>
        </p15:guide>
        <p15:guide id="6" pos="3360">
          <p15:clr>
            <a:srgbClr val="5ACBF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quare Photo 2">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4E2C6C6-B442-4DE7-9C6C-405B9005314D}"/>
              </a:ext>
            </a:extLst>
          </p:cNvPr>
          <p:cNvSpPr>
            <a:spLocks noGrp="1"/>
          </p:cNvSpPr>
          <p:nvPr>
            <p:ph type="title" hasCustomPrompt="1"/>
          </p:nvPr>
        </p:nvSpPr>
        <p:spPr>
          <a:xfrm>
            <a:off x="588263" y="2979738"/>
            <a:ext cx="4163125" cy="3289300"/>
          </a:xfrm>
        </p:spPr>
        <p:txBody>
          <a:bodyPr anchor="t"/>
          <a:lstStyle>
            <a:lvl1pPr>
              <a:defRPr sz="2800"/>
            </a:lvl1pPr>
          </a:lstStyle>
          <a:p>
            <a:r>
              <a:rPr lang="en-US"/>
              <a:t>Square photo layout with smaller text</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3EBEAA94-C151-43DE-8A5A-09E8A930427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103120" rIns="0" anchor="t" anchorCtr="0">
            <a:noAutofit/>
          </a:bodyPr>
          <a:lstStyle>
            <a:lvl1pPr marL="0" indent="0" algn="ctr">
              <a:lnSpc>
                <a:spcPct val="100000"/>
              </a:lnSpc>
              <a:buNone/>
              <a:defRPr sz="14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6C2F1290-9237-4BEE-AAAC-6708F286265B}"/>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228459042"/>
      </p:ext>
    </p:extLst>
  </p:cSld>
  <p:clrMapOvr>
    <a:masterClrMapping/>
  </p:clrMapOvr>
  <p:transition>
    <p:fade/>
  </p:transition>
  <p:extLst>
    <p:ext uri="{DCECCB84-F9BA-43D5-87BE-67443E8EF086}">
      <p15:sldGuideLst xmlns:p15="http://schemas.microsoft.com/office/powerpoint/2012/main">
        <p15:guide id="2" pos="3360">
          <p15:clr>
            <a:srgbClr val="5ACBF0"/>
          </p15:clr>
        </p15:guide>
        <p15:guide id="3" orient="horz" pos="1877">
          <p15:clr>
            <a:srgbClr val="5ACBF0"/>
          </p15:clr>
        </p15:guide>
        <p15:guide id="4" pos="3731">
          <p15:clr>
            <a:srgbClr val="C35EA4"/>
          </p15:clr>
        </p15:guide>
        <p15:guide id="5" pos="2993">
          <p15:clr>
            <a:srgbClr val="5ACBF0"/>
          </p15:clr>
        </p15:guide>
        <p15:guide id="6" pos="3547">
          <p15:clr>
            <a:srgbClr val="A4A3A4"/>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hoto full bleed lower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20116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p:nvPr>
        </p:nvSpPr>
        <p:spPr bwMode="ltGray">
          <a:xfrm>
            <a:off x="0" y="3657600"/>
            <a:ext cx="12192000" cy="3200400"/>
          </a:xfrm>
          <a:gradFill flip="none" rotWithShape="1">
            <a:gsLst>
              <a:gs pos="40000">
                <a:srgbClr val="000000">
                  <a:alpha val="70000"/>
                </a:srgbClr>
              </a:gs>
              <a:gs pos="100000">
                <a:srgbClr val="000000">
                  <a:alpha val="0"/>
                </a:srgbClr>
              </a:gs>
            </a:gsLst>
            <a:lin ang="16200000" scaled="1"/>
            <a:tileRect/>
          </a:gradFill>
        </p:spPr>
        <p:txBody>
          <a:bodyPr lIns="585216" tIns="585216" rIns="585216" bIns="585216" anchor="b" anchorCtr="0">
            <a:noAutofit/>
          </a:bodyPr>
          <a:lstStyle>
            <a:lvl1pPr>
              <a:defRPr sz="3600" spc="0">
                <a:solidFill>
                  <a:srgbClr val="FFFFFF"/>
                </a:solidFill>
              </a:defRPr>
            </a:lvl1pPr>
          </a:lstStyle>
          <a:p>
            <a:r>
              <a:rPr lang="en-US"/>
              <a:t>Click to edit Master title style</a:t>
            </a:r>
          </a:p>
        </p:txBody>
      </p:sp>
      <p:sp>
        <p:nvSpPr>
          <p:cNvPr id="6" name="TextBox 5">
            <a:extLst>
              <a:ext uri="{FF2B5EF4-FFF2-40B4-BE49-F238E27FC236}">
                <a16:creationId xmlns:a16="http://schemas.microsoft.com/office/drawing/2014/main" id="{03F619C2-B134-493A-AB9F-5DE39C929931}"/>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342838788"/>
      </p:ext>
    </p:extLst>
  </p:cSld>
  <p:clrMapOvr>
    <a:masterClrMapping/>
  </p:clrMapOvr>
  <p:transition>
    <p:fade/>
  </p:transition>
  <p:extLst>
    <p:ext uri="{DCECCB84-F9BA-43D5-87BE-67443E8EF086}">
      <p15:sldGuideLst xmlns:p15="http://schemas.microsoft.com/office/powerpoint/2012/main">
        <p15:guide id="1" orient="horz" pos="2304">
          <p15:clr>
            <a:srgbClr val="5ACBF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hoto full bleed left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20116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hasCustomPrompt="1"/>
          </p:nvPr>
        </p:nvSpPr>
        <p:spPr bwMode="ltGray">
          <a:xfrm>
            <a:off x="-3" y="0"/>
            <a:ext cx="5669280" cy="6858000"/>
          </a:xfrm>
          <a:gradFill flip="none" rotWithShape="1">
            <a:gsLst>
              <a:gs pos="50000">
                <a:srgbClr val="000000">
                  <a:alpha val="70000"/>
                </a:srgbClr>
              </a:gs>
              <a:gs pos="100000">
                <a:srgbClr val="000000">
                  <a:alpha val="0"/>
                </a:srgbClr>
              </a:gs>
            </a:gsLst>
            <a:lin ang="0" scaled="1"/>
            <a:tileRect/>
          </a:gradFill>
        </p:spPr>
        <p:txBody>
          <a:bodyPr lIns="585216" tIns="585216" rIns="585216" bIns="585216" anchor="ctr">
            <a:noAutofit/>
          </a:bodyPr>
          <a:lstStyle>
            <a:lvl1pPr>
              <a:defRPr sz="3600" spc="0">
                <a:solidFill>
                  <a:srgbClr val="FFFFFF"/>
                </a:solidFill>
              </a:defRPr>
            </a:lvl1pPr>
          </a:lstStyle>
          <a:p>
            <a:r>
              <a:rPr lang="en-US"/>
              <a:t>Click to edit </a:t>
            </a:r>
            <a:br>
              <a:rPr lang="en-US"/>
            </a:br>
            <a:r>
              <a:rPr lang="en-US"/>
              <a:t>Master title style</a:t>
            </a:r>
          </a:p>
        </p:txBody>
      </p:sp>
      <p:sp>
        <p:nvSpPr>
          <p:cNvPr id="6" name="TextBox 5">
            <a:extLst>
              <a:ext uri="{FF2B5EF4-FFF2-40B4-BE49-F238E27FC236}">
                <a16:creationId xmlns:a16="http://schemas.microsoft.com/office/drawing/2014/main" id="{1D4894F6-B50F-43E1-83FC-4F2200B2FA65}"/>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170927615"/>
      </p:ext>
    </p:extLst>
  </p:cSld>
  <p:clrMapOvr>
    <a:masterClrMapping/>
  </p:clrMapOvr>
  <p:transition>
    <p:fade/>
  </p:transition>
  <p:extLst>
    <p:ext uri="{DCECCB84-F9BA-43D5-87BE-67443E8EF086}">
      <p15:sldGuideLst xmlns:p15="http://schemas.microsoft.com/office/powerpoint/2012/main">
        <p15:guide id="7" pos="3576">
          <p15:clr>
            <a:srgbClr val="5ACBF0"/>
          </p15:clr>
        </p15:guide>
        <p15:guide id="8" orient="horz" pos="2160">
          <p15:clr>
            <a:srgbClr val="5ACBF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243A5E"/>
        </a:solidFill>
        <a:effectLst/>
      </p:bgPr>
    </p:bg>
    <p:spTree>
      <p:nvGrpSpPr>
        <p:cNvPr id="1" name=""/>
        <p:cNvGrpSpPr/>
        <p:nvPr/>
      </p:nvGrpSpPr>
      <p:grpSpPr>
        <a:xfrm>
          <a:off x="0" y="0"/>
          <a:ext cx="0" cy="0"/>
          <a:chOff x="0" y="0"/>
          <a:chExt cx="0" cy="0"/>
        </a:xfrm>
      </p:grpSpPr>
      <p:pic>
        <p:nvPicPr>
          <p:cNvPr id="3" name="Image" descr="Image">
            <a:extLst>
              <a:ext uri="{FF2B5EF4-FFF2-40B4-BE49-F238E27FC236}">
                <a16:creationId xmlns:a16="http://schemas.microsoft.com/office/drawing/2014/main" id="{2F454218-0D46-4351-BBBB-D82416BE5B22}"/>
              </a:ext>
            </a:extLst>
          </p:cNvPr>
          <p:cNvPicPr>
            <a:picLocks noChangeAspect="1"/>
          </p:cNvPicPr>
          <p:nvPr userDrawn="1"/>
        </p:nvPicPr>
        <p:blipFill>
          <a:blip r:embed="rId2"/>
          <a:stretch>
            <a:fillRect/>
          </a:stretch>
        </p:blipFill>
        <p:spPr>
          <a:xfrm>
            <a:off x="1" y="0"/>
            <a:ext cx="12192000" cy="6858000"/>
          </a:xfrm>
          <a:prstGeom prst="rect">
            <a:avLst/>
          </a:prstGeom>
          <a:ln w="12700">
            <a:miter lim="400000"/>
          </a:ln>
        </p:spPr>
      </p:pic>
      <p:pic>
        <p:nvPicPr>
          <p:cNvPr id="4" name="Image" descr="Image">
            <a:extLst>
              <a:ext uri="{FF2B5EF4-FFF2-40B4-BE49-F238E27FC236}">
                <a16:creationId xmlns:a16="http://schemas.microsoft.com/office/drawing/2014/main" id="{639BE83B-0B32-4FF7-946B-BAF64DA16D80}"/>
              </a:ext>
            </a:extLst>
          </p:cNvPr>
          <p:cNvPicPr>
            <a:picLocks noChangeAspect="1"/>
          </p:cNvPicPr>
          <p:nvPr userDrawn="1"/>
        </p:nvPicPr>
        <p:blipFill>
          <a:blip r:embed="rId3"/>
          <a:stretch>
            <a:fillRect/>
          </a:stretch>
        </p:blipFill>
        <p:spPr>
          <a:xfrm>
            <a:off x="0" y="702520"/>
            <a:ext cx="12190286" cy="6155481"/>
          </a:xfrm>
          <a:prstGeom prst="rect">
            <a:avLst/>
          </a:prstGeom>
          <a:ln w="12700">
            <a:miter lim="400000"/>
          </a:ln>
        </p:spPr>
      </p:pic>
      <p:sp>
        <p:nvSpPr>
          <p:cNvPr id="9" name="Title 1"/>
          <p:cNvSpPr>
            <a:spLocks noGrp="1"/>
          </p:cNvSpPr>
          <p:nvPr>
            <p:ph type="title" hasCustomPrompt="1"/>
          </p:nvPr>
        </p:nvSpPr>
        <p:spPr>
          <a:xfrm>
            <a:off x="584200" y="2979778"/>
            <a:ext cx="6883400" cy="553998"/>
          </a:xfrm>
          <a:noFill/>
        </p:spPr>
        <p:txBody>
          <a:bodyPr wrap="square" lIns="0" tIns="0" rIns="0" bIns="0" anchor="b" anchorCtr="0">
            <a:spAutoFit/>
          </a:bodyPr>
          <a:lstStyle>
            <a:lvl1pPr>
              <a:defRPr sz="3600" spc="-50" baseline="0">
                <a:solidFill>
                  <a:schemeClr val="tx1"/>
                </a:solidFill>
                <a:latin typeface="+mj-lt"/>
                <a:cs typeface="Segoe UI" panose="020B0502040204020203" pitchFamily="34" charset="0"/>
              </a:defRPr>
            </a:lvl1pPr>
          </a:lstStyle>
          <a:p>
            <a:r>
              <a:rPr lang="en-US"/>
              <a:t>Presentation title </a:t>
            </a:r>
          </a:p>
        </p:txBody>
      </p:sp>
      <p:sp>
        <p:nvSpPr>
          <p:cNvPr id="5" name="Text Placeholder 4"/>
          <p:cNvSpPr>
            <a:spLocks noGrp="1"/>
          </p:cNvSpPr>
          <p:nvPr>
            <p:ph type="body" sz="quarter" idx="12" hasCustomPrompt="1"/>
          </p:nvPr>
        </p:nvSpPr>
        <p:spPr>
          <a:xfrm>
            <a:off x="584200" y="3962400"/>
            <a:ext cx="6883400"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 text</a:t>
            </a:r>
          </a:p>
        </p:txBody>
      </p:sp>
      <p:pic>
        <p:nvPicPr>
          <p:cNvPr id="2" name="MS logo white - EMF" descr="Microsoft logo white text version">
            <a:extLst>
              <a:ext uri="{FF2B5EF4-FFF2-40B4-BE49-F238E27FC236}">
                <a16:creationId xmlns:a16="http://schemas.microsoft.com/office/drawing/2014/main" id="{FBA90332-A7D9-4353-82A5-431FF1E924E8}"/>
              </a:ext>
            </a:extLst>
          </p:cNvPr>
          <p:cNvPicPr>
            <a:picLocks noChangeAspect="1"/>
          </p:cNvPicPr>
          <p:nvPr userDrawn="1"/>
        </p:nvPicPr>
        <p:blipFill>
          <a:blip r:embed="rId4"/>
          <a:stretch>
            <a:fillRect/>
          </a:stretch>
        </p:blipFill>
        <p:spPr bwMode="invGray">
          <a:xfrm>
            <a:off x="584200" y="585788"/>
            <a:ext cx="1366245" cy="292608"/>
          </a:xfrm>
          <a:prstGeom prst="rect">
            <a:avLst/>
          </a:prstGeom>
        </p:spPr>
      </p:pic>
    </p:spTree>
    <p:extLst>
      <p:ext uri="{BB962C8B-B14F-4D97-AF65-F5344CB8AC3E}">
        <p14:creationId xmlns:p14="http://schemas.microsoft.com/office/powerpoint/2010/main" val="256917367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4704">
          <p15:clr>
            <a:srgbClr val="5ACBF0"/>
          </p15:clr>
        </p15:guide>
        <p15:guide id="4" orient="horz" pos="216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hoto full bleed right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20116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hasCustomPrompt="1"/>
          </p:nvPr>
        </p:nvSpPr>
        <p:spPr bwMode="ltGray">
          <a:xfrm>
            <a:off x="6522720" y="0"/>
            <a:ext cx="5669280" cy="6858000"/>
          </a:xfrm>
          <a:gradFill flip="none" rotWithShape="1">
            <a:gsLst>
              <a:gs pos="50000">
                <a:srgbClr val="000000">
                  <a:alpha val="70000"/>
                </a:srgbClr>
              </a:gs>
              <a:gs pos="100000">
                <a:srgbClr val="000000">
                  <a:alpha val="0"/>
                </a:srgbClr>
              </a:gs>
            </a:gsLst>
            <a:lin ang="10800000" scaled="1"/>
            <a:tileRect/>
          </a:gradFill>
        </p:spPr>
        <p:txBody>
          <a:bodyPr lIns="585216" tIns="585216" rIns="585216" bIns="585216" anchor="ctr">
            <a:noAutofit/>
          </a:bodyPr>
          <a:lstStyle>
            <a:lvl1pPr algn="r">
              <a:defRPr sz="3600" spc="0">
                <a:solidFill>
                  <a:srgbClr val="FFFFFF"/>
                </a:solidFill>
              </a:defRPr>
            </a:lvl1pPr>
          </a:lstStyle>
          <a:p>
            <a:r>
              <a:rPr lang="en-US"/>
              <a:t>Click to edit </a:t>
            </a:r>
            <a:br>
              <a:rPr lang="en-US"/>
            </a:br>
            <a:r>
              <a:rPr lang="en-US"/>
              <a:t>Master title style</a:t>
            </a:r>
          </a:p>
        </p:txBody>
      </p:sp>
      <p:sp>
        <p:nvSpPr>
          <p:cNvPr id="6" name="TextBox 5">
            <a:extLst>
              <a:ext uri="{FF2B5EF4-FFF2-40B4-BE49-F238E27FC236}">
                <a16:creationId xmlns:a16="http://schemas.microsoft.com/office/drawing/2014/main" id="{A629011D-E3B4-416F-9D7F-7A99AE49F65A}"/>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598474083"/>
      </p:ext>
    </p:extLst>
  </p:cSld>
  <p:clrMapOvr>
    <a:masterClrMapping/>
  </p:clrMapOvr>
  <p:transition>
    <p:fade/>
  </p:transition>
  <p:extLst>
    <p:ext uri="{DCECCB84-F9BA-43D5-87BE-67443E8EF086}">
      <p15:sldGuideLst xmlns:p15="http://schemas.microsoft.com/office/powerpoint/2012/main">
        <p15:guide id="7" pos="4105">
          <p15:clr>
            <a:srgbClr val="5ACBF0"/>
          </p15:clr>
        </p15:guide>
        <p15:guide id="8" orient="horz" pos="2160">
          <p15:clr>
            <a:srgbClr val="5ACBF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op horizontal photo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01E45-D858-46CB-8C37-2ADA7A8B4F38}"/>
              </a:ext>
            </a:extLst>
          </p:cNvPr>
          <p:cNvSpPr>
            <a:spLocks noGrp="1"/>
          </p:cNvSpPr>
          <p:nvPr>
            <p:ph type="title"/>
          </p:nvPr>
        </p:nvSpPr>
        <p:spPr>
          <a:xfrm>
            <a:off x="588263" y="5157216"/>
            <a:ext cx="11018520" cy="1111822"/>
          </a:xfrm>
        </p:spPr>
        <p:txBody>
          <a:bodyPr anchor="ctr"/>
          <a:lstStyle>
            <a:lvl1pPr algn="ctr">
              <a:defRPr/>
            </a:lvl1pP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0" y="0"/>
            <a:ext cx="12192000" cy="4572000"/>
          </a:xfrm>
          <a:blipFill>
            <a:blip r:embed="rId2"/>
            <a:stretch>
              <a:fillRect/>
            </a:stretch>
          </a:blipFill>
        </p:spPr>
        <p:txBody>
          <a:bodyPr vert="horz" wrap="square" lIns="0" tIns="1097280" rIns="0" bIns="0" rtlCol="0" anchor="t" anchorCtr="0">
            <a:noAutofit/>
          </a:bodyPr>
          <a:lstStyle>
            <a:lvl1pPr marL="0" indent="0" algn="ctr">
              <a:buNone/>
              <a:defRPr lang="en-US" sz="1400" b="1" dirty="0">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3A996C37-D0C9-4349-A860-B639C4EB9D5D}"/>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563473391"/>
      </p:ext>
    </p:extLst>
  </p:cSld>
  <p:clrMapOvr>
    <a:masterClrMapping/>
  </p:clrMapOvr>
  <p:transition>
    <p:fade/>
  </p:transition>
  <p:extLst>
    <p:ext uri="{DCECCB84-F9BA-43D5-87BE-67443E8EF086}">
      <p15:sldGuideLst xmlns:p15="http://schemas.microsoft.com/office/powerpoint/2012/main">
        <p15:guide id="5" orient="horz" pos="2880">
          <p15:clr>
            <a:srgbClr val="5ACBF0"/>
          </p15:clr>
        </p15:guide>
        <p15:guide id="6" orient="horz" pos="3600">
          <p15:clr>
            <a:srgbClr val="5ACBF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ottom horizontal photo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563AC-3A0B-4839-A9DC-F00E8E5411A6}"/>
              </a:ext>
            </a:extLst>
          </p:cNvPr>
          <p:cNvSpPr>
            <a:spLocks noGrp="1"/>
          </p:cNvSpPr>
          <p:nvPr>
            <p:ph type="title"/>
          </p:nvPr>
        </p:nvSpPr>
        <p:spPr>
          <a:xfrm>
            <a:off x="588263" y="585788"/>
            <a:ext cx="11018520" cy="1114996"/>
          </a:xfrm>
        </p:spPr>
        <p:txBody>
          <a:bodyPr anchor="ctr"/>
          <a:lstStyle>
            <a:lvl1pPr algn="ctr">
              <a:defRPr/>
            </a:lvl1pP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2381" y="2286000"/>
            <a:ext cx="12192000" cy="4572000"/>
          </a:xfrm>
          <a:blipFill>
            <a:blip r:embed="rId2"/>
            <a:stretch>
              <a:fillRect/>
            </a:stretch>
          </a:blipFill>
        </p:spPr>
        <p:txBody>
          <a:bodyPr vert="horz" wrap="square" lIns="0" tIns="1097280" rIns="0" bIns="0" rtlCol="0" anchor="t" anchorCtr="0">
            <a:noAutofit/>
          </a:bodyPr>
          <a:lstStyle>
            <a:lvl1pPr marL="0" indent="0" algn="ctr">
              <a:buNone/>
              <a:defRPr lang="en-US" sz="1400" b="1" dirty="0">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3D6FDE6F-0F4B-446A-A51F-494FB0996655}"/>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296947523"/>
      </p:ext>
    </p:extLst>
  </p:cSld>
  <p:clrMapOvr>
    <a:masterClrMapping/>
  </p:clrMapOvr>
  <p:transition>
    <p:fade/>
  </p:transition>
  <p:extLst>
    <p:ext uri="{DCECCB84-F9BA-43D5-87BE-67443E8EF086}">
      <p15:sldGuideLst xmlns:p15="http://schemas.microsoft.com/office/powerpoint/2012/main">
        <p15:guide id="5" orient="horz" pos="1440">
          <p15:clr>
            <a:srgbClr val="5ACBF0"/>
          </p15:clr>
        </p15:guide>
        <p15:guide id="6" orient="horz" pos="720">
          <p15:clr>
            <a:srgbClr val="5ACBF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7DCA08-1117-4B11-AEFD-AAB2B33543F9}"/>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4199" y="5689600"/>
            <a:ext cx="5367528"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5367528" cy="3474720"/>
          </a:xfrm>
          <a:blipFill>
            <a:blip r:embed="rId2"/>
            <a:stretch>
              <a:fillRect/>
            </a:stretch>
          </a:blipFill>
        </p:spPr>
        <p:txBody>
          <a:bodyPr vert="horz" wrap="square" lIns="0" tIns="0" rIns="0" bIns="1188720" rtlCol="0" anchor="ctr" anchorCtr="0">
            <a:noAutofit/>
          </a:bodyPr>
          <a:lstStyle>
            <a:lvl1pPr marL="0" indent="0" algn="ctr">
              <a:buNone/>
              <a:defRPr lang="en-US" sz="1000" b="1" dirty="0">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241860" y="5689600"/>
            <a:ext cx="5367528"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6239255" y="2025650"/>
            <a:ext cx="5367528" cy="3474720"/>
          </a:xfrm>
          <a:blipFill>
            <a:blip r:embed="rId2"/>
            <a:stretch>
              <a:fillRect/>
            </a:stretch>
          </a:blipFill>
        </p:spPr>
        <p:txBody>
          <a:bodyPr vert="horz" wrap="square" lIns="0" tIns="0" rIns="0" bIns="1188720" rtlCol="0" anchor="ctr" anchorCtr="0">
            <a:noAutofit/>
          </a:bodyPr>
          <a:lstStyle>
            <a:lvl1pPr marL="0" indent="0" algn="ctr">
              <a:buNone/>
              <a:defRPr lang="en-US" sz="1000" b="1" dirty="0">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10" name="TextBox 9">
            <a:extLst>
              <a:ext uri="{FF2B5EF4-FFF2-40B4-BE49-F238E27FC236}">
                <a16:creationId xmlns:a16="http://schemas.microsoft.com/office/drawing/2014/main" id="{CAF59E09-7602-42B9-AB0C-9D1365A9EBB2}"/>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211242492"/>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3749">
          <p15:clr>
            <a:srgbClr val="5ACBF0"/>
          </p15:clr>
        </p15:guide>
        <p15:guide id="7" pos="3931">
          <p15:clr>
            <a:srgbClr val="5ACBF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hree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60F77E-464D-46F7-A8F8-6F281DAB0C7A}"/>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2613" y="5689600"/>
            <a:ext cx="3475037"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4358640" y="5689600"/>
            <a:ext cx="3475037"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7E401A97-B3D4-43E4-9B09-8AD4B6B26068}"/>
              </a:ext>
            </a:extLst>
          </p:cNvPr>
          <p:cNvSpPr>
            <a:spLocks noGrp="1"/>
          </p:cNvSpPr>
          <p:nvPr>
            <p:ph type="pic" sz="quarter" idx="14" hasCustomPrompt="1"/>
          </p:nvPr>
        </p:nvSpPr>
        <p:spPr bwMode="ltGray">
          <a:xfrm>
            <a:off x="4358640"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8134351" y="5689600"/>
            <a:ext cx="3475037"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8132063"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4" name="TextBox 13">
            <a:extLst>
              <a:ext uri="{FF2B5EF4-FFF2-40B4-BE49-F238E27FC236}">
                <a16:creationId xmlns:a16="http://schemas.microsoft.com/office/drawing/2014/main" id="{52B36921-D927-4BA6-8891-8AEE9784923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289252316"/>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2557">
          <p15:clr>
            <a:srgbClr val="5ACBF0"/>
          </p15:clr>
        </p15:guide>
        <p15:guide id="7" pos="2744">
          <p15:clr>
            <a:srgbClr val="5ACBF0"/>
          </p15:clr>
        </p15:guide>
        <p15:guide id="8" pos="4936">
          <p15:clr>
            <a:srgbClr val="5ACBF0"/>
          </p15:clr>
        </p15:guide>
        <p15:guide id="9" pos="5123">
          <p15:clr>
            <a:srgbClr val="5ACBF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our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2613" y="4753938"/>
            <a:ext cx="2532888" cy="1515100"/>
          </a:xfrm>
        </p:spPr>
        <p:txBody>
          <a:bodyPr/>
          <a:lstStyle>
            <a:lvl1pPr marL="0" indent="0" algn="l">
              <a:spcBef>
                <a:spcPts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3413908" y="4753938"/>
            <a:ext cx="2532888" cy="1515100"/>
          </a:xfrm>
        </p:spPr>
        <p:txBody>
          <a:bodyPr/>
          <a:lstStyle>
            <a:lvl1pPr marL="0" indent="0" algn="l">
              <a:spcBef>
                <a:spcPts val="0"/>
              </a:spcBef>
              <a:buNone/>
              <a:defRPr sz="1800">
                <a:latin typeface="+mj-lt"/>
              </a:defRPr>
            </a:lvl1pPr>
          </a:lstStyle>
          <a:p>
            <a:pPr lvl="0"/>
            <a:r>
              <a:rPr lang="en-US"/>
              <a:t>Click to edit Master text styles</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7E401A97-B3D4-43E4-9B09-8AD4B6B26068}"/>
              </a:ext>
            </a:extLst>
          </p:cNvPr>
          <p:cNvSpPr>
            <a:spLocks noGrp="1"/>
          </p:cNvSpPr>
          <p:nvPr>
            <p:ph type="pic" sz="quarter" idx="14" hasCustomPrompt="1"/>
          </p:nvPr>
        </p:nvSpPr>
        <p:spPr bwMode="ltGray">
          <a:xfrm>
            <a:off x="3413908"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245204" y="4753938"/>
            <a:ext cx="2532888" cy="1515100"/>
          </a:xfrm>
        </p:spPr>
        <p:txBody>
          <a:bodyPr/>
          <a:lstStyle>
            <a:lvl1pPr marL="0" indent="0" algn="l">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6245204"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5" name="Text Placeholder 3">
            <a:extLst>
              <a:ext uri="{FF2B5EF4-FFF2-40B4-BE49-F238E27FC236}">
                <a16:creationId xmlns:a16="http://schemas.microsoft.com/office/drawing/2014/main" id="{38E883C1-8203-4549-AF30-B96AEC45AC68}"/>
              </a:ext>
            </a:extLst>
          </p:cNvPr>
          <p:cNvSpPr>
            <a:spLocks noGrp="1"/>
          </p:cNvSpPr>
          <p:nvPr>
            <p:ph type="body" sz="quarter" idx="20"/>
          </p:nvPr>
        </p:nvSpPr>
        <p:spPr>
          <a:xfrm>
            <a:off x="9076500" y="4753938"/>
            <a:ext cx="2532888" cy="1515100"/>
          </a:xfrm>
        </p:spPr>
        <p:txBody>
          <a:bodyPr/>
          <a:lstStyle>
            <a:lvl1pPr marL="0" indent="0" algn="l">
              <a:spcBef>
                <a:spcPts val="0"/>
              </a:spcBef>
              <a:buNone/>
              <a:defRPr sz="1800">
                <a:latin typeface="+mj-lt"/>
              </a:defRPr>
            </a:lvl1pPr>
          </a:lstStyle>
          <a:p>
            <a:pPr lvl="0"/>
            <a:r>
              <a:rPr lang="en-US"/>
              <a:t>Click to edit Master text styles</a:t>
            </a:r>
          </a:p>
        </p:txBody>
      </p:sp>
      <p:sp>
        <p:nvSpPr>
          <p:cNvPr id="14" name="Picture Placeholder" descr="This photo is a 'placeholder' only. Drag or drop your photo here, or click and tap the center to insert a photo.">
            <a:extLst>
              <a:ext uri="{FF2B5EF4-FFF2-40B4-BE49-F238E27FC236}">
                <a16:creationId xmlns:a16="http://schemas.microsoft.com/office/drawing/2014/main" id="{BBD58C33-921C-42F1-9803-1C798DB548C2}"/>
              </a:ext>
            </a:extLst>
          </p:cNvPr>
          <p:cNvSpPr>
            <a:spLocks noGrp="1"/>
          </p:cNvSpPr>
          <p:nvPr>
            <p:ph type="pic" sz="quarter" idx="19" hasCustomPrompt="1"/>
          </p:nvPr>
        </p:nvSpPr>
        <p:spPr bwMode="ltGray">
          <a:xfrm>
            <a:off x="9076500"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Dag &amp; drop your photo here </a:t>
            </a:r>
            <a:br>
              <a:rPr lang="en-US"/>
            </a:br>
            <a:r>
              <a:rPr lang="en-US"/>
              <a:t>or click or tap icon below </a:t>
            </a:r>
            <a:br>
              <a:rPr lang="en-US"/>
            </a:br>
            <a:r>
              <a:rPr lang="en-US"/>
              <a:t>to insert</a:t>
            </a:r>
          </a:p>
        </p:txBody>
      </p:sp>
      <p:sp>
        <p:nvSpPr>
          <p:cNvPr id="16" name="TextBox 15">
            <a:extLst>
              <a:ext uri="{FF2B5EF4-FFF2-40B4-BE49-F238E27FC236}">
                <a16:creationId xmlns:a16="http://schemas.microsoft.com/office/drawing/2014/main" id="{5CF56B00-AAD4-4F4F-8228-B6CF8367DE0D}"/>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972675786"/>
      </p:ext>
    </p:extLst>
  </p:cSld>
  <p:clrMapOvr>
    <a:masterClrMapping/>
  </p:clrMapOvr>
  <p:transition>
    <p:fade/>
  </p:transition>
  <p:extLst>
    <p:ext uri="{DCECCB84-F9BA-43D5-87BE-67443E8EF086}">
      <p15:sldGuideLst xmlns:p15="http://schemas.microsoft.com/office/powerpoint/2012/main">
        <p15:guide id="3" orient="horz" pos="2993">
          <p15:clr>
            <a:srgbClr val="5ACBF0"/>
          </p15:clr>
        </p15:guide>
        <p15:guide id="4" orient="horz" pos="1276">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hree round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3D211-079C-4884-AB74-BFA812A63FE8}"/>
              </a:ext>
            </a:extLst>
          </p:cNvPr>
          <p:cNvSpPr>
            <a:spLocks noGrp="1"/>
          </p:cNvSpPr>
          <p:nvPr>
            <p:ph type="title"/>
          </p:nvPr>
        </p:nvSpPr>
        <p:spPr>
          <a:xfrm>
            <a:off x="588263" y="588962"/>
            <a:ext cx="11018520" cy="1207008"/>
          </a:xfrm>
        </p:spPr>
        <p:txBody>
          <a:bodyPr anchor="ctr"/>
          <a:lstStyle>
            <a:lvl1pPr algn="ctr">
              <a:defRPr/>
            </a:lvl1pPr>
          </a:lstStyle>
          <a:p>
            <a:r>
              <a:rPr lang="en-US"/>
              <a:t>Click to edit Master title style</a:t>
            </a:r>
          </a:p>
        </p:txBody>
      </p:sp>
      <p:sp>
        <p:nvSpPr>
          <p:cNvPr id="16" name="Picture Placeholder" descr="This photo is a 'placeholder' only. Drag or drop your photo here, or click and tap the center to insert a photo.">
            <a:extLst>
              <a:ext uri="{FF2B5EF4-FFF2-40B4-BE49-F238E27FC236}">
                <a16:creationId xmlns:a16="http://schemas.microsoft.com/office/drawing/2014/main" id="{5757E314-6417-4051-A2CD-D3614CAA6A78}"/>
              </a:ext>
            </a:extLst>
          </p:cNvPr>
          <p:cNvSpPr>
            <a:spLocks noGrp="1" noChangeAspect="1"/>
          </p:cNvSpPr>
          <p:nvPr>
            <p:ph type="pic" sz="quarter" idx="13" hasCustomPrompt="1"/>
          </p:nvPr>
        </p:nvSpPr>
        <p:spPr bwMode="ltGray">
          <a:xfrm>
            <a:off x="1981200" y="23871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3" name="Text Placeholder 3">
            <a:extLst>
              <a:ext uri="{FF2B5EF4-FFF2-40B4-BE49-F238E27FC236}">
                <a16:creationId xmlns:a16="http://schemas.microsoft.com/office/drawing/2014/main" id="{5BBECFAF-80A0-4620-8865-87562DFB497B}"/>
              </a:ext>
            </a:extLst>
          </p:cNvPr>
          <p:cNvSpPr>
            <a:spLocks noGrp="1"/>
          </p:cNvSpPr>
          <p:nvPr>
            <p:ph type="body" sz="quarter" idx="16"/>
          </p:nvPr>
        </p:nvSpPr>
        <p:spPr>
          <a:xfrm>
            <a:off x="1756631" y="4984745"/>
            <a:ext cx="2532888" cy="1284290"/>
          </a:xfrm>
        </p:spPr>
        <p:txBody>
          <a:bodyPr/>
          <a:lstStyle>
            <a:lvl1pPr marL="0" indent="0" algn="ctr">
              <a:spcBef>
                <a:spcPts val="0"/>
              </a:spcBef>
              <a:buNone/>
              <a:defRPr sz="24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E5577FC3-49F5-4B04-AFD3-AA0A57BA8355}"/>
              </a:ext>
            </a:extLst>
          </p:cNvPr>
          <p:cNvSpPr>
            <a:spLocks noGrp="1" noChangeAspect="1"/>
          </p:cNvSpPr>
          <p:nvPr>
            <p:ph type="pic" sz="quarter" idx="19" hasCustomPrompt="1"/>
          </p:nvPr>
        </p:nvSpPr>
        <p:spPr bwMode="ltGray">
          <a:xfrm>
            <a:off x="5054125" y="23844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4" name="Text Placeholder 3">
            <a:extLst>
              <a:ext uri="{FF2B5EF4-FFF2-40B4-BE49-F238E27FC236}">
                <a16:creationId xmlns:a16="http://schemas.microsoft.com/office/drawing/2014/main" id="{8AD287B4-D736-4707-854D-BEA62EF2BBCF}"/>
              </a:ext>
            </a:extLst>
          </p:cNvPr>
          <p:cNvSpPr>
            <a:spLocks noGrp="1"/>
          </p:cNvSpPr>
          <p:nvPr>
            <p:ph type="body" sz="quarter" idx="17"/>
          </p:nvPr>
        </p:nvSpPr>
        <p:spPr>
          <a:xfrm>
            <a:off x="4829556" y="4984746"/>
            <a:ext cx="2532888" cy="1284291"/>
          </a:xfrm>
        </p:spPr>
        <p:txBody>
          <a:bodyPr/>
          <a:lstStyle>
            <a:lvl1pPr marL="0" indent="0" algn="ctr">
              <a:spcBef>
                <a:spcPts val="0"/>
              </a:spcBef>
              <a:buNone/>
              <a:defRPr sz="2400">
                <a:latin typeface="+mj-lt"/>
              </a:defRPr>
            </a:lvl1pPr>
          </a:lstStyle>
          <a:p>
            <a:pPr lvl="0"/>
            <a:r>
              <a:rPr lang="en-US"/>
              <a:t>Click to edit Master text styles</a:t>
            </a:r>
          </a:p>
        </p:txBody>
      </p:sp>
      <p:sp>
        <p:nvSpPr>
          <p:cNvPr id="18" name="Picture Placeholder" descr="This photo is a 'placeholder' only. Drag or drop your photo here, or click and tap the center to insert a photo.">
            <a:extLst>
              <a:ext uri="{FF2B5EF4-FFF2-40B4-BE49-F238E27FC236}">
                <a16:creationId xmlns:a16="http://schemas.microsoft.com/office/drawing/2014/main" id="{9B56ECFD-6AA2-4EC5-A445-D1E0952199EC}"/>
              </a:ext>
            </a:extLst>
          </p:cNvPr>
          <p:cNvSpPr>
            <a:spLocks noGrp="1" noChangeAspect="1"/>
          </p:cNvSpPr>
          <p:nvPr>
            <p:ph type="pic" sz="quarter" idx="20" hasCustomPrompt="1"/>
          </p:nvPr>
        </p:nvSpPr>
        <p:spPr bwMode="ltGray">
          <a:xfrm>
            <a:off x="8127050" y="23871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5" name="Text Placeholder 3">
            <a:extLst>
              <a:ext uri="{FF2B5EF4-FFF2-40B4-BE49-F238E27FC236}">
                <a16:creationId xmlns:a16="http://schemas.microsoft.com/office/drawing/2014/main" id="{9ED5A27F-D9D2-4DCB-8422-4694477ECA88}"/>
              </a:ext>
            </a:extLst>
          </p:cNvPr>
          <p:cNvSpPr>
            <a:spLocks noGrp="1"/>
          </p:cNvSpPr>
          <p:nvPr>
            <p:ph type="body" sz="quarter" idx="18"/>
          </p:nvPr>
        </p:nvSpPr>
        <p:spPr>
          <a:xfrm>
            <a:off x="7902481" y="4984746"/>
            <a:ext cx="2532888" cy="1284290"/>
          </a:xfrm>
        </p:spPr>
        <p:txBody>
          <a:bodyPr/>
          <a:lstStyle>
            <a:lvl1pPr marL="0" indent="0" algn="ctr">
              <a:spcBef>
                <a:spcPts val="0"/>
              </a:spcBef>
              <a:buNone/>
              <a:defRPr sz="2400">
                <a:latin typeface="+mj-lt"/>
              </a:defRPr>
            </a:lvl1pPr>
          </a:lstStyle>
          <a:p>
            <a:pPr lvl="0"/>
            <a:r>
              <a:rPr lang="en-US"/>
              <a:t>Click to edit Master text styles</a:t>
            </a:r>
          </a:p>
        </p:txBody>
      </p:sp>
      <p:sp>
        <p:nvSpPr>
          <p:cNvPr id="20" name="TextBox 19">
            <a:extLst>
              <a:ext uri="{FF2B5EF4-FFF2-40B4-BE49-F238E27FC236}">
                <a16:creationId xmlns:a16="http://schemas.microsoft.com/office/drawing/2014/main" id="{0D6AFB7A-35B4-4881-AB50-D112482166B1}"/>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001200856"/>
      </p:ext>
    </p:extLst>
  </p:cSld>
  <p:clrMapOvr>
    <a:masterClrMapping/>
  </p:clrMapOvr>
  <p:transition>
    <p:fade/>
  </p:transition>
  <p:extLst>
    <p:ext uri="{DCECCB84-F9BA-43D5-87BE-67443E8EF086}">
      <p15:sldGuideLst xmlns:p15="http://schemas.microsoft.com/office/powerpoint/2012/main">
        <p15:guide id="1" orient="horz" pos="751">
          <p15:clr>
            <a:srgbClr val="FBAE40"/>
          </p15:clr>
        </p15:guide>
        <p15:guide id="2" orient="horz" pos="3131">
          <p15:clr>
            <a:srgbClr val="5ACBF0"/>
          </p15:clr>
        </p15:guide>
        <p15:guide id="3" pos="3840">
          <p15:clr>
            <a:srgbClr val="5ACBF0"/>
          </p15:clr>
        </p15:guide>
        <p15:guide id="4" pos="1904">
          <p15:clr>
            <a:srgbClr val="5ACBF0"/>
          </p15:clr>
        </p15:guide>
        <p15:guide id="5" pos="5775">
          <p15:clr>
            <a:srgbClr val="5ACBF0"/>
          </p15:clr>
        </p15:guide>
        <p15:guide id="6" pos="1104">
          <p15:clr>
            <a:srgbClr val="5ACBF0"/>
          </p15:clr>
        </p15:guide>
        <p15:guide id="7" pos="2705">
          <p15:clr>
            <a:srgbClr val="5ACBF0"/>
          </p15:clr>
        </p15:guide>
        <p15:guide id="8" pos="3043">
          <p15:clr>
            <a:srgbClr val="5ACBF0"/>
          </p15:clr>
        </p15:guide>
        <p15:guide id="9" pos="4642">
          <p15:clr>
            <a:srgbClr val="5ACBF0"/>
          </p15:clr>
        </p15:guide>
        <p15:guide id="10" pos="4980">
          <p15:clr>
            <a:srgbClr val="5ACBF0"/>
          </p15:clr>
        </p15:guide>
        <p15:guide id="11" pos="6576">
          <p15:clr>
            <a:srgbClr val="5ACBF0"/>
          </p15:clr>
        </p15:guide>
        <p15:guide id="12" orient="horz" pos="1502">
          <p15:clr>
            <a:srgbClr val="5ACBF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Four round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3D211-079C-4884-AB74-BFA812A63FE8}"/>
              </a:ext>
            </a:extLst>
          </p:cNvPr>
          <p:cNvSpPr>
            <a:spLocks noGrp="1"/>
          </p:cNvSpPr>
          <p:nvPr>
            <p:ph type="title"/>
          </p:nvPr>
        </p:nvSpPr>
        <p:spPr>
          <a:xfrm>
            <a:off x="588263" y="583007"/>
            <a:ext cx="11018520" cy="1207008"/>
          </a:xfrm>
        </p:spPr>
        <p:txBody>
          <a:bodyPr anchor="ctr"/>
          <a:lstStyle>
            <a:lvl1pPr algn="ctr">
              <a:defRPr/>
            </a:lvl1pPr>
          </a:lstStyle>
          <a:p>
            <a:r>
              <a:rPr lang="en-US"/>
              <a:t>Click to edit Master title style</a:t>
            </a:r>
          </a:p>
        </p:txBody>
      </p:sp>
      <p:sp>
        <p:nvSpPr>
          <p:cNvPr id="16" name="Picture Placeholder" descr="This photo is a 'placeholder' only. Drag or drop your photo here, or click and tap the center to insert a photo.">
            <a:extLst>
              <a:ext uri="{FF2B5EF4-FFF2-40B4-BE49-F238E27FC236}">
                <a16:creationId xmlns:a16="http://schemas.microsoft.com/office/drawing/2014/main" id="{5757E314-6417-4051-A2CD-D3614CAA6A78}"/>
              </a:ext>
            </a:extLst>
          </p:cNvPr>
          <p:cNvSpPr>
            <a:spLocks noGrp="1" noChangeAspect="1"/>
          </p:cNvSpPr>
          <p:nvPr>
            <p:ph type="pic" sz="quarter" idx="13" hasCustomPrompt="1"/>
          </p:nvPr>
        </p:nvSpPr>
        <p:spPr bwMode="ltGray">
          <a:xfrm>
            <a:off x="828296" y="23871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3" name="Text Placeholder 3">
            <a:extLst>
              <a:ext uri="{FF2B5EF4-FFF2-40B4-BE49-F238E27FC236}">
                <a16:creationId xmlns:a16="http://schemas.microsoft.com/office/drawing/2014/main" id="{5BBECFAF-80A0-4620-8865-87562DFB497B}"/>
              </a:ext>
            </a:extLst>
          </p:cNvPr>
          <p:cNvSpPr>
            <a:spLocks noGrp="1"/>
          </p:cNvSpPr>
          <p:nvPr>
            <p:ph type="body" sz="quarter" idx="16"/>
          </p:nvPr>
        </p:nvSpPr>
        <p:spPr>
          <a:xfrm>
            <a:off x="582612" y="4984746"/>
            <a:ext cx="2532888" cy="1284290"/>
          </a:xfrm>
        </p:spPr>
        <p:txBody>
          <a:bodyPr/>
          <a:lstStyle>
            <a:lvl1pPr marL="0" indent="0" algn="ctr">
              <a:spcBef>
                <a:spcPts val="0"/>
              </a:spcBef>
              <a:buNone/>
              <a:defRPr sz="24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E5577FC3-49F5-4B04-AFD3-AA0A57BA8355}"/>
              </a:ext>
            </a:extLst>
          </p:cNvPr>
          <p:cNvSpPr>
            <a:spLocks noGrp="1" noChangeAspect="1"/>
          </p:cNvSpPr>
          <p:nvPr>
            <p:ph type="pic" sz="quarter" idx="19" hasCustomPrompt="1"/>
          </p:nvPr>
        </p:nvSpPr>
        <p:spPr bwMode="ltGray">
          <a:xfrm>
            <a:off x="3646239" y="23871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4" name="Text Placeholder 3">
            <a:extLst>
              <a:ext uri="{FF2B5EF4-FFF2-40B4-BE49-F238E27FC236}">
                <a16:creationId xmlns:a16="http://schemas.microsoft.com/office/drawing/2014/main" id="{8AD287B4-D736-4707-854D-BEA62EF2BBCF}"/>
              </a:ext>
            </a:extLst>
          </p:cNvPr>
          <p:cNvSpPr>
            <a:spLocks noGrp="1"/>
          </p:cNvSpPr>
          <p:nvPr>
            <p:ph type="body" sz="quarter" idx="17"/>
          </p:nvPr>
        </p:nvSpPr>
        <p:spPr>
          <a:xfrm>
            <a:off x="3427985" y="4984746"/>
            <a:ext cx="2532888" cy="1284291"/>
          </a:xfrm>
        </p:spPr>
        <p:txBody>
          <a:bodyPr/>
          <a:lstStyle>
            <a:lvl1pPr marL="0" indent="0" algn="ctr">
              <a:spcBef>
                <a:spcPts val="0"/>
              </a:spcBef>
              <a:buNone/>
              <a:defRPr sz="2400">
                <a:latin typeface="+mj-lt"/>
              </a:defRPr>
            </a:lvl1pPr>
          </a:lstStyle>
          <a:p>
            <a:pPr lvl="0"/>
            <a:r>
              <a:rPr lang="en-US"/>
              <a:t>Click to edit Master text styles</a:t>
            </a:r>
          </a:p>
        </p:txBody>
      </p:sp>
      <p:sp>
        <p:nvSpPr>
          <p:cNvPr id="18" name="Picture Placeholder" descr="This photo is a 'placeholder' only. Drag or drop your photo here, or click and tap the center to insert a photo.">
            <a:extLst>
              <a:ext uri="{FF2B5EF4-FFF2-40B4-BE49-F238E27FC236}">
                <a16:creationId xmlns:a16="http://schemas.microsoft.com/office/drawing/2014/main" id="{9B56ECFD-6AA2-4EC5-A445-D1E0952199EC}"/>
              </a:ext>
            </a:extLst>
          </p:cNvPr>
          <p:cNvSpPr>
            <a:spLocks noGrp="1" noChangeAspect="1"/>
          </p:cNvSpPr>
          <p:nvPr>
            <p:ph type="pic" sz="quarter" idx="20" hasCustomPrompt="1"/>
          </p:nvPr>
        </p:nvSpPr>
        <p:spPr bwMode="ltGray">
          <a:xfrm>
            <a:off x="6462013" y="23871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5" name="Text Placeholder 3">
            <a:extLst>
              <a:ext uri="{FF2B5EF4-FFF2-40B4-BE49-F238E27FC236}">
                <a16:creationId xmlns:a16="http://schemas.microsoft.com/office/drawing/2014/main" id="{9ED5A27F-D9D2-4DCB-8422-4694477ECA88}"/>
              </a:ext>
            </a:extLst>
          </p:cNvPr>
          <p:cNvSpPr>
            <a:spLocks noGrp="1"/>
          </p:cNvSpPr>
          <p:nvPr>
            <p:ph type="body" sz="quarter" idx="18"/>
          </p:nvPr>
        </p:nvSpPr>
        <p:spPr>
          <a:xfrm>
            <a:off x="6252243" y="4984746"/>
            <a:ext cx="2532888" cy="1284290"/>
          </a:xfrm>
        </p:spPr>
        <p:txBody>
          <a:bodyPr/>
          <a:lstStyle>
            <a:lvl1pPr marL="0" indent="0" algn="ctr">
              <a:spcBef>
                <a:spcPts val="0"/>
              </a:spcBef>
              <a:buNone/>
              <a:defRPr sz="24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F78E1D3B-7D6F-4EFD-9EB2-E1A27309D6AF}"/>
              </a:ext>
            </a:extLst>
          </p:cNvPr>
          <p:cNvSpPr>
            <a:spLocks noGrp="1" noChangeAspect="1"/>
          </p:cNvSpPr>
          <p:nvPr>
            <p:ph type="pic" sz="quarter" idx="21" hasCustomPrompt="1"/>
          </p:nvPr>
        </p:nvSpPr>
        <p:spPr bwMode="ltGray">
          <a:xfrm>
            <a:off x="9301069" y="23871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2" name="Text Placeholder 3">
            <a:extLst>
              <a:ext uri="{FF2B5EF4-FFF2-40B4-BE49-F238E27FC236}">
                <a16:creationId xmlns:a16="http://schemas.microsoft.com/office/drawing/2014/main" id="{3BB2FF62-05DC-462E-808C-4DDE1C65392C}"/>
              </a:ext>
            </a:extLst>
          </p:cNvPr>
          <p:cNvSpPr>
            <a:spLocks noGrp="1"/>
          </p:cNvSpPr>
          <p:nvPr>
            <p:ph type="body" sz="quarter" idx="22"/>
          </p:nvPr>
        </p:nvSpPr>
        <p:spPr>
          <a:xfrm>
            <a:off x="9076500" y="4984746"/>
            <a:ext cx="2532888" cy="1284290"/>
          </a:xfrm>
        </p:spPr>
        <p:txBody>
          <a:bodyPr/>
          <a:lstStyle>
            <a:lvl1pPr marL="0" indent="0" algn="ctr">
              <a:spcBef>
                <a:spcPts val="0"/>
              </a:spcBef>
              <a:buNone/>
              <a:defRPr sz="2400">
                <a:latin typeface="+mj-lt"/>
              </a:defRPr>
            </a:lvl1pPr>
          </a:lstStyle>
          <a:p>
            <a:pPr lvl="0"/>
            <a:r>
              <a:rPr lang="en-US"/>
              <a:t>Click to edit Master text styles</a:t>
            </a:r>
          </a:p>
        </p:txBody>
      </p:sp>
      <p:sp>
        <p:nvSpPr>
          <p:cNvPr id="3" name="TextBox 2">
            <a:extLst>
              <a:ext uri="{FF2B5EF4-FFF2-40B4-BE49-F238E27FC236}">
                <a16:creationId xmlns:a16="http://schemas.microsoft.com/office/drawing/2014/main" id="{67A72D6D-004C-4F57-AD34-F1019A756073}"/>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708707997"/>
      </p:ext>
    </p:extLst>
  </p:cSld>
  <p:clrMapOvr>
    <a:masterClrMapping/>
  </p:clrMapOvr>
  <p:transition>
    <p:fade/>
  </p:transition>
  <p:extLst>
    <p:ext uri="{DCECCB84-F9BA-43D5-87BE-67443E8EF086}">
      <p15:sldGuideLst xmlns:p15="http://schemas.microsoft.com/office/powerpoint/2012/main">
        <p15:guide id="1" orient="horz" pos="751">
          <p15:clr>
            <a:srgbClr val="FBAE40"/>
          </p15:clr>
        </p15:guide>
        <p15:guide id="2" orient="horz" pos="3138">
          <p15:clr>
            <a:srgbClr val="5ACBF0"/>
          </p15:clr>
        </p15:guide>
        <p15:guide id="3" pos="3937">
          <p15:clr>
            <a:srgbClr val="5ACBF0"/>
          </p15:clr>
        </p15:guide>
        <p15:guide id="4" pos="1961">
          <p15:clr>
            <a:srgbClr val="5ACBF0"/>
          </p15:clr>
        </p15:guide>
        <p15:guide id="5" pos="5717">
          <p15:clr>
            <a:srgbClr val="5ACBF0"/>
          </p15:clr>
        </p15:guide>
        <p15:guide id="6" pos="5534">
          <p15:clr>
            <a:srgbClr val="5ACBF0"/>
          </p15:clr>
        </p15:guide>
        <p15:guide id="7" pos="3760">
          <p15:clr>
            <a:srgbClr val="5ACBF0"/>
          </p15:clr>
        </p15:guide>
        <p15:guide id="8" pos="2162">
          <p15:clr>
            <a:srgbClr val="5ACBF0"/>
          </p15:clr>
        </p15:guide>
        <p15:guide id="10" pos="2955">
          <p15:clr>
            <a:srgbClr val="5ACBF0"/>
          </p15:clr>
        </p15:guide>
        <p15:guide id="11" pos="4727">
          <p15:clr>
            <a:srgbClr val="5ACBF0"/>
          </p15:clr>
        </p15:guide>
        <p15:guide id="12" pos="6515">
          <p15:clr>
            <a:srgbClr val="5ACBF0"/>
          </p15:clr>
        </p15:guide>
        <p15:guide id="13" pos="1176">
          <p15:clr>
            <a:srgbClr val="5ACBF0"/>
          </p15:clr>
        </p15:guide>
        <p15:guide id="14" orient="horz" pos="1504">
          <p15:clr>
            <a:srgbClr val="5ACBF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text side by s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5216" y="2309812"/>
            <a:ext cx="3182027" cy="3959225"/>
          </a:xfrm>
        </p:spPr>
        <p:txBody>
          <a:bodyPr anchor="t"/>
          <a:lstStyle>
            <a:lvl1pPr>
              <a:defRPr>
                <a:solidFill>
                  <a:schemeClr val="tx1"/>
                </a:solidFill>
              </a:defRPr>
            </a:lvl1pPr>
          </a:lstStyle>
          <a:p>
            <a:r>
              <a:rPr lang="en-US"/>
              <a:t>Title</a:t>
            </a:r>
          </a:p>
        </p:txBody>
      </p:sp>
      <p:sp>
        <p:nvSpPr>
          <p:cNvPr id="7" name="Text Placeholder 2">
            <a:extLst>
              <a:ext uri="{FF2B5EF4-FFF2-40B4-BE49-F238E27FC236}">
                <a16:creationId xmlns:a16="http://schemas.microsoft.com/office/drawing/2014/main" id="{7E9DBFD9-3E1E-4F19-AF15-56780F9C7927}"/>
              </a:ext>
            </a:extLst>
          </p:cNvPr>
          <p:cNvSpPr>
            <a:spLocks noGrp="1"/>
          </p:cNvSpPr>
          <p:nvPr>
            <p:ph type="body" sz="quarter" idx="11"/>
          </p:nvPr>
        </p:nvSpPr>
        <p:spPr>
          <a:xfrm>
            <a:off x="4356100" y="2309812"/>
            <a:ext cx="7253288" cy="430887"/>
          </a:xfrm>
        </p:spPr>
        <p:txBody>
          <a:bodyPr anchor="ctr"/>
          <a:lstStyle>
            <a:lvl1pPr marL="231775" indent="-231775">
              <a:spcAft>
                <a:spcPts val="600"/>
              </a:spcAft>
              <a:buFont typeface="Wingdings" panose="05000000000000000000" pitchFamily="2" charset="2"/>
              <a:buChar char=""/>
              <a:defRPr/>
            </a:lvl1pPr>
          </a:lstStyle>
          <a:p>
            <a:pPr lvl="0"/>
            <a:r>
              <a:rPr lang="en-US"/>
              <a:t>Click to edit Master text styles</a:t>
            </a:r>
          </a:p>
        </p:txBody>
      </p:sp>
      <p:cxnSp>
        <p:nvCxnSpPr>
          <p:cNvPr id="5" name="Straight Connector 4">
            <a:extLst>
              <a:ext uri="{FF2B5EF4-FFF2-40B4-BE49-F238E27FC236}">
                <a16:creationId xmlns:a16="http://schemas.microsoft.com/office/drawing/2014/main" id="{C35867F2-3994-4092-B53B-5792FEE69887}"/>
              </a:ext>
              <a:ext uri="{C183D7F6-B498-43B3-948B-1728B52AA6E4}">
                <adec:decorative xmlns:adec="http://schemas.microsoft.com/office/drawing/2017/decorative" val="1"/>
              </a:ext>
            </a:extLst>
          </p:cNvPr>
          <p:cNvCxnSpPr>
            <a:cxnSpLocks/>
          </p:cNvCxnSpPr>
          <p:nvPr userDrawn="1"/>
        </p:nvCxnSpPr>
        <p:spPr>
          <a:xfrm>
            <a:off x="585216" y="2019300"/>
            <a:ext cx="3182112" cy="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49D8AF80-CAD5-4055-80AD-0B31EBCB52A9}"/>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cxnSp>
        <p:nvCxnSpPr>
          <p:cNvPr id="8" name="Straight Connector 7">
            <a:extLst>
              <a:ext uri="{FF2B5EF4-FFF2-40B4-BE49-F238E27FC236}">
                <a16:creationId xmlns:a16="http://schemas.microsoft.com/office/drawing/2014/main" id="{DF1A9F7D-F14E-4BCE-9EB4-D9EF47B67809}"/>
              </a:ext>
              <a:ext uri="{C183D7F6-B498-43B3-948B-1728B52AA6E4}">
                <adec:decorative xmlns:adec="http://schemas.microsoft.com/office/drawing/2017/decorative" val="1"/>
              </a:ext>
            </a:extLst>
          </p:cNvPr>
          <p:cNvCxnSpPr>
            <a:cxnSpLocks/>
          </p:cNvCxnSpPr>
          <p:nvPr userDrawn="1"/>
        </p:nvCxnSpPr>
        <p:spPr>
          <a:xfrm>
            <a:off x="4354523" y="2019300"/>
            <a:ext cx="7254865" cy="0"/>
          </a:xfrm>
          <a:prstGeom prst="line">
            <a:avLst/>
          </a:prstGeom>
          <a:ln w="19050">
            <a:solidFill>
              <a:schemeClr val="tx1">
                <a:alpha val="3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5406764"/>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1272">
          <p15:clr>
            <a:srgbClr val="5ACBF0"/>
          </p15:clr>
        </p15:guide>
        <p15:guide id="30" pos="2376">
          <p15:clr>
            <a:srgbClr val="5ACBF0"/>
          </p15:clr>
        </p15:guide>
        <p15:guide id="32" orient="horz" pos="1455">
          <p15:clr>
            <a:srgbClr val="5ACBF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text side by sid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8263" y="585788"/>
            <a:ext cx="3182027" cy="5683250"/>
          </a:xfrm>
        </p:spPr>
        <p:txBody>
          <a:bodyPr anchor="ctr"/>
          <a:lstStyle>
            <a:lvl1pPr>
              <a:defRPr/>
            </a:lvl1pPr>
          </a:lstStyle>
          <a:p>
            <a:r>
              <a:rPr lang="en-US"/>
              <a:t>Title</a:t>
            </a:r>
          </a:p>
        </p:txBody>
      </p:sp>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p:nvPr>
        </p:nvSpPr>
        <p:spPr>
          <a:xfrm>
            <a:off x="4941888" y="3211969"/>
            <a:ext cx="6667500" cy="430887"/>
          </a:xfrm>
        </p:spPr>
        <p:txBody>
          <a:bodyPr anchor="ctr"/>
          <a:lstStyle>
            <a:lvl1pPr marL="231775" indent="-231775">
              <a:spcAft>
                <a:spcPts val="600"/>
              </a:spcAft>
              <a:buFont typeface="Wingdings" panose="05000000000000000000" pitchFamily="2" charset="2"/>
              <a:buChar char=""/>
              <a:defRPr/>
            </a:lvl1pPr>
          </a:lstStyle>
          <a:p>
            <a:pPr lvl="0"/>
            <a:r>
              <a:rPr lang="en-US"/>
              <a:t>Click to edit Master text styles</a:t>
            </a:r>
          </a:p>
        </p:txBody>
      </p:sp>
      <p:cxnSp>
        <p:nvCxnSpPr>
          <p:cNvPr id="5" name="Straight Connector 4">
            <a:extLst>
              <a:ext uri="{FF2B5EF4-FFF2-40B4-BE49-F238E27FC236}">
                <a16:creationId xmlns:a16="http://schemas.microsoft.com/office/drawing/2014/main" id="{C35867F2-3994-4092-B53B-5792FEE69887}"/>
              </a:ext>
              <a:ext uri="{C183D7F6-B498-43B3-948B-1728B52AA6E4}">
                <adec:decorative xmlns:adec="http://schemas.microsoft.com/office/drawing/2017/decorative" val="1"/>
              </a:ext>
            </a:extLst>
          </p:cNvPr>
          <p:cNvCxnSpPr/>
          <p:nvPr userDrawn="1"/>
        </p:nvCxnSpPr>
        <p:spPr>
          <a:xfrm>
            <a:off x="4356100" y="2578100"/>
            <a:ext cx="0" cy="170180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601089711"/>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4" name="Content Placeholder 3">
            <a:extLst>
              <a:ext uri="{FF2B5EF4-FFF2-40B4-BE49-F238E27FC236}">
                <a16:creationId xmlns:a16="http://schemas.microsoft.com/office/drawing/2014/main" id="{58A212C2-8B30-4835-8711-AA981B6CFBE1}"/>
              </a:ext>
            </a:extLst>
          </p:cNvPr>
          <p:cNvSpPr>
            <a:spLocks noGrp="1"/>
          </p:cNvSpPr>
          <p:nvPr>
            <p:ph sz="quarter" idx="10"/>
          </p:nvPr>
        </p:nvSpPr>
        <p:spPr>
          <a:xfrm>
            <a:off x="584200" y="1435100"/>
            <a:ext cx="11018838" cy="48339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4F9662A5-6E2F-47B0-9B6E-E87983D3753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953754502"/>
      </p:ext>
    </p:extLst>
  </p:cSld>
  <p:clrMapOvr>
    <a:masterClrMapping/>
  </p:clrMapOvr>
  <p:transition>
    <p:fade/>
  </p:transition>
  <p:extLst>
    <p:ext uri="{DCECCB84-F9BA-43D5-87BE-67443E8EF086}">
      <p15:sldGuideLst xmlns:p15="http://schemas.microsoft.com/office/powerpoint/2012/main">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636FE-845C-418D-82A1-1DA6DB73D781}"/>
              </a:ext>
            </a:extLst>
          </p:cNvPr>
          <p:cNvSpPr>
            <a:spLocks noGrp="1"/>
          </p:cNvSpPr>
          <p:nvPr>
            <p:ph type="title"/>
          </p:nvPr>
        </p:nvSpPr>
        <p:spPr/>
        <p:txBody>
          <a:bodyPr anchor="ctr"/>
          <a:lstStyle/>
          <a:p>
            <a:r>
              <a:rPr lang="en-US"/>
              <a:t>Click to edit Master title style</a:t>
            </a:r>
          </a:p>
        </p:txBody>
      </p:sp>
      <p:sp>
        <p:nvSpPr>
          <p:cNvPr id="6" name="Rectangle 5">
            <a:extLst>
              <a:ext uri="{FF2B5EF4-FFF2-40B4-BE49-F238E27FC236}">
                <a16:creationId xmlns:a16="http://schemas.microsoft.com/office/drawing/2014/main" id="{182D46E0-16CE-40B0-8623-F82D5D410958}"/>
              </a:ext>
              <a:ext uri="{C183D7F6-B498-43B3-948B-1728B52AA6E4}">
                <adec:decorative xmlns:adec="http://schemas.microsoft.com/office/drawing/2017/decorative" val="1"/>
              </a:ext>
            </a:extLst>
          </p:cNvPr>
          <p:cNvSpPr/>
          <p:nvPr userDrawn="1"/>
        </p:nvSpPr>
        <p:spPr bwMode="auto">
          <a:xfrm>
            <a:off x="0" y="1436688"/>
            <a:ext cx="12192000" cy="542131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8" name="Text Placeholder 14">
            <a:extLst>
              <a:ext uri="{FF2B5EF4-FFF2-40B4-BE49-F238E27FC236}">
                <a16:creationId xmlns:a16="http://schemas.microsoft.com/office/drawing/2014/main" id="{44977AB6-1D7E-4858-A2EA-BF86577C3990}"/>
              </a:ext>
            </a:extLst>
          </p:cNvPr>
          <p:cNvSpPr>
            <a:spLocks noGrp="1"/>
          </p:cNvSpPr>
          <p:nvPr>
            <p:ph type="body" sz="quarter" idx="13" hasCustomPrompt="1"/>
          </p:nvPr>
        </p:nvSpPr>
        <p:spPr>
          <a:xfrm>
            <a:off x="0" y="1436688"/>
            <a:ext cx="3788358" cy="446148"/>
          </a:xfrm>
          <a:gradFill flip="none" rotWithShape="1">
            <a:gsLst>
              <a:gs pos="0">
                <a:srgbClr val="000000"/>
              </a:gs>
              <a:gs pos="92000">
                <a:srgbClr val="000000"/>
              </a:gs>
              <a:gs pos="92000">
                <a:schemeClr val="accent1"/>
              </a:gs>
            </a:gsLst>
            <a:lin ang="16200000" scaled="1"/>
            <a:tileRect/>
          </a:gradFill>
        </p:spPr>
        <p:txBody>
          <a:bodyPr lIns="585216" tIns="91440" bIns="45720"/>
          <a:lstStyle>
            <a:lvl1pPr marL="0" indent="0">
              <a:buNone/>
              <a:defRPr sz="1999">
                <a:solidFill>
                  <a:srgbClr val="FFFFFF"/>
                </a:solidFill>
                <a:latin typeface="+mj-lt"/>
              </a:defRPr>
            </a:lvl1pPr>
          </a:lstStyle>
          <a:p>
            <a:pPr lvl="0"/>
            <a:r>
              <a:rPr lang="en-US"/>
              <a:t>Click to enter title</a:t>
            </a:r>
          </a:p>
        </p:txBody>
      </p:sp>
      <p:sp>
        <p:nvSpPr>
          <p:cNvPr id="5" name="Text Placeholder 4" descr="This layout should only be used for developer code. The font used is a monospace font which is ideal for showing code.">
            <a:extLst>
              <a:ext uri="{FF2B5EF4-FFF2-40B4-BE49-F238E27FC236}">
                <a16:creationId xmlns:a16="http://schemas.microsoft.com/office/drawing/2014/main" id="{BA9F61CF-FF79-485A-A6C8-A1952EFD58AE}"/>
              </a:ext>
            </a:extLst>
          </p:cNvPr>
          <p:cNvSpPr>
            <a:spLocks noGrp="1"/>
          </p:cNvSpPr>
          <p:nvPr>
            <p:ph type="body" sz="quarter" idx="10"/>
          </p:nvPr>
        </p:nvSpPr>
        <p:spPr>
          <a:xfrm>
            <a:off x="588263" y="2099310"/>
            <a:ext cx="11018520" cy="369332"/>
          </a:xfrm>
        </p:spPr>
        <p:txBody>
          <a:bodyPr/>
          <a:lstStyle>
            <a:lvl1pPr marL="0" indent="0">
              <a:buNone/>
              <a:tabLst/>
              <a:defRPr sz="2400">
                <a:solidFill>
                  <a:srgbClr val="000000"/>
                </a:solidFill>
                <a:latin typeface="Consolas" panose="020B0609020204030204" pitchFamily="49" charset="0"/>
                <a:cs typeface="Consolas" panose="020B0609020204030204" pitchFamily="49" charset="0"/>
              </a:defRPr>
            </a:lvl1pPr>
            <a:lvl2pPr marL="346553" indent="0">
              <a:buNone/>
              <a:tabLst>
                <a:tab pos="344488" algn="l"/>
              </a:tabLst>
              <a:defRPr sz="2400">
                <a:solidFill>
                  <a:schemeClr val="tx1"/>
                </a:solidFill>
                <a:latin typeface="Consolas" panose="020B0609020204030204" pitchFamily="49" charset="0"/>
                <a:cs typeface="Consolas" panose="020B0609020204030204" pitchFamily="49" charset="0"/>
              </a:defRPr>
            </a:lvl2pPr>
            <a:lvl3pPr marL="584607" indent="0">
              <a:buNone/>
              <a:tabLst>
                <a:tab pos="569913" algn="l"/>
              </a:tabLst>
              <a:defRPr sz="2400">
                <a:solidFill>
                  <a:schemeClr val="tx1"/>
                </a:solidFill>
                <a:latin typeface="Consolas" panose="020B0609020204030204" pitchFamily="49" charset="0"/>
                <a:cs typeface="Consolas" panose="020B0609020204030204" pitchFamily="49" charset="0"/>
              </a:defRPr>
            </a:lvl3pPr>
            <a:lvl4pPr marL="814563" indent="0">
              <a:buNone/>
              <a:tabLst>
                <a:tab pos="800100" algn="l"/>
              </a:tabLst>
              <a:defRPr sz="2400">
                <a:solidFill>
                  <a:schemeClr val="tx1"/>
                </a:solidFill>
                <a:latin typeface="Consolas" panose="020B0609020204030204" pitchFamily="49" charset="0"/>
                <a:cs typeface="Consolas" panose="020B0609020204030204" pitchFamily="49" charset="0"/>
              </a:defRPr>
            </a:lvl4pPr>
            <a:lvl5pPr marL="1050997" indent="0">
              <a:buNone/>
              <a:tabLst>
                <a:tab pos="1028700" algn="l"/>
              </a:tabLst>
              <a:defRPr sz="2400">
                <a:solidFill>
                  <a:schemeClr val="tx1"/>
                </a:solidFill>
                <a:latin typeface="Consolas" panose="020B0609020204030204" pitchFamily="49" charset="0"/>
                <a:cs typeface="Consolas" panose="020B0609020204030204" pitchFamily="49" charset="0"/>
              </a:defRPr>
            </a:lvl5pPr>
          </a:lstStyle>
          <a:p>
            <a:pPr lvl="0"/>
            <a:r>
              <a:rPr lang="en-US"/>
              <a:t>Click to edit Master text styles</a:t>
            </a:r>
          </a:p>
        </p:txBody>
      </p:sp>
    </p:spTree>
    <p:extLst>
      <p:ext uri="{BB962C8B-B14F-4D97-AF65-F5344CB8AC3E}">
        <p14:creationId xmlns:p14="http://schemas.microsoft.com/office/powerpoint/2010/main" val="3082579930"/>
      </p:ext>
    </p:extLst>
  </p:cSld>
  <p:clrMapOvr>
    <a:masterClrMapping/>
  </p:clrMapOvr>
  <p:transition>
    <p:fade/>
  </p:transition>
  <p:extLst>
    <p:ext uri="{DCECCB84-F9BA-43D5-87BE-67443E8EF086}">
      <p15:sldGuideLst xmlns:p15="http://schemas.microsoft.com/office/powerpoint/2012/main">
        <p15:guide id="1" orient="horz" pos="1322">
          <p15:clr>
            <a:srgbClr val="5ACBF0"/>
          </p15:clr>
        </p15:guide>
        <p15:guide id="2" orient="horz" pos="905">
          <p15:clr>
            <a:srgbClr val="5ACBF0"/>
          </p15:clr>
        </p15:guide>
        <p15:guide id="3" orient="horz" pos="288">
          <p15:clr>
            <a:srgbClr val="5ACBF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de Bottom">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1845FFD-6B9A-4013-932A-5E4D7E849D10}"/>
              </a:ext>
            </a:extLst>
          </p:cNvPr>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19" name="Text Placeholder 3">
            <a:extLst>
              <a:ext uri="{FF2B5EF4-FFF2-40B4-BE49-F238E27FC236}">
                <a16:creationId xmlns:a16="http://schemas.microsoft.com/office/drawing/2014/main" id="{7B17F8BB-3610-1A4F-9E76-B12E706A5517}"/>
              </a:ext>
            </a:extLst>
          </p:cNvPr>
          <p:cNvSpPr>
            <a:spLocks noGrp="1"/>
          </p:cNvSpPr>
          <p:nvPr>
            <p:ph type="body" sz="quarter" idx="10" hasCustomPrompt="1"/>
          </p:nvPr>
        </p:nvSpPr>
        <p:spPr>
          <a:xfrm>
            <a:off x="586390" y="1230681"/>
            <a:ext cx="11018520" cy="369332"/>
          </a:xfrm>
        </p:spPr>
        <p:txBody>
          <a:bodyPr wrap="square">
            <a:spAutoFit/>
          </a:bodyPr>
          <a:lstStyle>
            <a:lvl1pPr marL="0" indent="0">
              <a:spcBef>
                <a:spcPts val="600"/>
              </a:spcBef>
              <a:spcAft>
                <a:spcPts val="0"/>
              </a:spcAft>
              <a:buNone/>
              <a:defRPr sz="2400">
                <a:solidFill>
                  <a:schemeClr val="tx1"/>
                </a:solidFill>
                <a:latin typeface="+mn-lt"/>
                <a:cs typeface="Segoe UI" panose="020B0502040204020203" pitchFamily="34" charset="0"/>
              </a:defRPr>
            </a:lvl1pPr>
            <a:lvl2pPr marL="228531" indent="0">
              <a:buNone/>
              <a:defRPr sz="2400">
                <a:solidFill>
                  <a:srgbClr val="2F2F2F"/>
                </a:solidFill>
                <a:latin typeface="Segoe UI" panose="020B0502040204020203" pitchFamily="34" charset="0"/>
                <a:cs typeface="Segoe UI" panose="020B0502040204020203"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
        <p:nvSpPr>
          <p:cNvPr id="5" name="Rectangle 4">
            <a:extLst>
              <a:ext uri="{FF2B5EF4-FFF2-40B4-BE49-F238E27FC236}">
                <a16:creationId xmlns:a16="http://schemas.microsoft.com/office/drawing/2014/main" id="{F1EBE70E-6A93-4EB4-A189-6F9DE42CEE12}"/>
              </a:ext>
              <a:ext uri="{C183D7F6-B498-43B3-948B-1728B52AA6E4}">
                <adec:decorative xmlns:adec="http://schemas.microsoft.com/office/drawing/2017/decorative" val="1"/>
              </a:ext>
            </a:extLst>
          </p:cNvPr>
          <p:cNvSpPr/>
          <p:nvPr userDrawn="1"/>
        </p:nvSpPr>
        <p:spPr bwMode="auto">
          <a:xfrm>
            <a:off x="0" y="2827138"/>
            <a:ext cx="12192000" cy="403086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17" name="Text Placeholder 14">
            <a:extLst>
              <a:ext uri="{FF2B5EF4-FFF2-40B4-BE49-F238E27FC236}">
                <a16:creationId xmlns:a16="http://schemas.microsoft.com/office/drawing/2014/main" id="{0E9A2E28-037B-FA4D-ADDC-1AFA11D65CB2}"/>
              </a:ext>
            </a:extLst>
          </p:cNvPr>
          <p:cNvSpPr>
            <a:spLocks noGrp="1"/>
          </p:cNvSpPr>
          <p:nvPr>
            <p:ph type="body" sz="quarter" idx="13" hasCustomPrompt="1"/>
          </p:nvPr>
        </p:nvSpPr>
        <p:spPr>
          <a:xfrm>
            <a:off x="0" y="2827138"/>
            <a:ext cx="3788358" cy="446148"/>
          </a:xfrm>
          <a:gradFill flip="none" rotWithShape="1">
            <a:gsLst>
              <a:gs pos="0">
                <a:srgbClr val="000000"/>
              </a:gs>
              <a:gs pos="92000">
                <a:srgbClr val="000000"/>
              </a:gs>
              <a:gs pos="92000">
                <a:schemeClr val="accent1"/>
              </a:gs>
            </a:gsLst>
            <a:lin ang="16200000" scaled="1"/>
            <a:tileRect/>
          </a:gradFill>
        </p:spPr>
        <p:txBody>
          <a:bodyPr lIns="585216" tIns="91440" bIns="45720"/>
          <a:lstStyle>
            <a:lvl1pPr marL="0" indent="0">
              <a:buNone/>
              <a:defRPr sz="1999">
                <a:solidFill>
                  <a:srgbClr val="FFFFFF"/>
                </a:solidFill>
                <a:latin typeface="+mj-lt"/>
              </a:defRPr>
            </a:lvl1pPr>
          </a:lstStyle>
          <a:p>
            <a:pPr lvl="0"/>
            <a:r>
              <a:rPr lang="en-US"/>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6389" y="3491219"/>
            <a:ext cx="11018520" cy="369332"/>
          </a:xfrm>
        </p:spPr>
        <p:txBody>
          <a:bodyPr/>
          <a:lstStyle>
            <a:lvl1pPr marL="0" indent="0">
              <a:buNone/>
              <a:tabLst/>
              <a:defRPr sz="2400">
                <a:solidFill>
                  <a:srgbClr val="000000"/>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Tree>
    <p:extLst>
      <p:ext uri="{BB962C8B-B14F-4D97-AF65-F5344CB8AC3E}">
        <p14:creationId xmlns:p14="http://schemas.microsoft.com/office/powerpoint/2010/main" val="3423922040"/>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4" orient="horz" pos="1776">
          <p15:clr>
            <a:srgbClr val="5ACBF0"/>
          </p15:clr>
        </p15:guide>
        <p15:guide id="5" orient="horz" pos="2197">
          <p15:clr>
            <a:srgbClr val="5ACBF0"/>
          </p15:clr>
        </p15:guide>
        <p15:guide id="6" orient="horz" pos="773">
          <p15:clr>
            <a:srgbClr val="5ACBF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de Top">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1EBE70E-6A93-4EB4-A189-6F9DE42CEE12}"/>
              </a:ext>
              <a:ext uri="{C183D7F6-B498-43B3-948B-1728B52AA6E4}">
                <adec:decorative xmlns:adec="http://schemas.microsoft.com/office/drawing/2017/decorative" val="1"/>
              </a:ext>
            </a:extLst>
          </p:cNvPr>
          <p:cNvSpPr/>
          <p:nvPr userDrawn="1"/>
        </p:nvSpPr>
        <p:spPr bwMode="auto">
          <a:xfrm>
            <a:off x="0" y="0"/>
            <a:ext cx="12192000" cy="403086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3" name="Title 2">
            <a:extLst>
              <a:ext uri="{FF2B5EF4-FFF2-40B4-BE49-F238E27FC236}">
                <a16:creationId xmlns:a16="http://schemas.microsoft.com/office/drawing/2014/main" id="{71845FFD-6B9A-4013-932A-5E4D7E849D10}"/>
              </a:ext>
            </a:extLst>
          </p:cNvPr>
          <p:cNvSpPr>
            <a:spLocks noGrp="1"/>
          </p:cNvSpPr>
          <p:nvPr>
            <p:ph type="title"/>
          </p:nvPr>
        </p:nvSpPr>
        <p:spPr>
          <a:xfrm>
            <a:off x="588263" y="4224580"/>
            <a:ext cx="11018520" cy="553998"/>
          </a:xfrm>
        </p:spPr>
        <p:txBody>
          <a:bodyPr/>
          <a:lstStyle>
            <a:lvl1pPr>
              <a:defRPr>
                <a:solidFill>
                  <a:schemeClr val="tx1"/>
                </a:solidFill>
              </a:defRPr>
            </a:lvl1pPr>
          </a:lstStyle>
          <a:p>
            <a:r>
              <a:rPr lang="en-US"/>
              <a:t>Click to edit Master title style</a:t>
            </a:r>
          </a:p>
        </p:txBody>
      </p:sp>
      <p:sp>
        <p:nvSpPr>
          <p:cNvPr id="17" name="Text Placeholder 14">
            <a:extLst>
              <a:ext uri="{FF2B5EF4-FFF2-40B4-BE49-F238E27FC236}">
                <a16:creationId xmlns:a16="http://schemas.microsoft.com/office/drawing/2014/main" id="{0E9A2E28-037B-FA4D-ADDC-1AFA11D65CB2}"/>
              </a:ext>
            </a:extLst>
          </p:cNvPr>
          <p:cNvSpPr>
            <a:spLocks noGrp="1"/>
          </p:cNvSpPr>
          <p:nvPr>
            <p:ph type="body" sz="quarter" idx="13" hasCustomPrompt="1"/>
          </p:nvPr>
        </p:nvSpPr>
        <p:spPr>
          <a:xfrm>
            <a:off x="0" y="0"/>
            <a:ext cx="3788358" cy="446148"/>
          </a:xfrm>
          <a:gradFill flip="none" rotWithShape="1">
            <a:gsLst>
              <a:gs pos="0">
                <a:srgbClr val="000000"/>
              </a:gs>
              <a:gs pos="92000">
                <a:srgbClr val="000000"/>
              </a:gs>
              <a:gs pos="92000">
                <a:schemeClr val="accent1"/>
              </a:gs>
            </a:gsLst>
            <a:lin ang="16200000" scaled="1"/>
            <a:tileRect/>
          </a:gradFill>
        </p:spPr>
        <p:txBody>
          <a:bodyPr lIns="585216" tIns="91440" bIns="45720"/>
          <a:lstStyle>
            <a:lvl1pPr marL="0" indent="0">
              <a:buNone/>
              <a:defRPr sz="1999">
                <a:solidFill>
                  <a:srgbClr val="FFFFFF"/>
                </a:solidFill>
                <a:latin typeface="+mj-lt"/>
              </a:defRPr>
            </a:lvl1pPr>
          </a:lstStyle>
          <a:p>
            <a:pPr lvl="0"/>
            <a:r>
              <a:rPr lang="en-US"/>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6389" y="660508"/>
            <a:ext cx="11018520" cy="369332"/>
          </a:xfrm>
        </p:spPr>
        <p:txBody>
          <a:bodyPr/>
          <a:lstStyle>
            <a:lvl1pPr marL="0" indent="0">
              <a:buNone/>
              <a:tabLst/>
              <a:defRPr sz="2400">
                <a:solidFill>
                  <a:srgbClr val="000000"/>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
        <p:nvSpPr>
          <p:cNvPr id="19" name="Text Placeholder 3">
            <a:extLst>
              <a:ext uri="{FF2B5EF4-FFF2-40B4-BE49-F238E27FC236}">
                <a16:creationId xmlns:a16="http://schemas.microsoft.com/office/drawing/2014/main" id="{7B17F8BB-3610-1A4F-9E76-B12E706A5517}"/>
              </a:ext>
            </a:extLst>
          </p:cNvPr>
          <p:cNvSpPr>
            <a:spLocks noGrp="1"/>
          </p:cNvSpPr>
          <p:nvPr>
            <p:ph type="body" sz="quarter" idx="10" hasCustomPrompt="1"/>
          </p:nvPr>
        </p:nvSpPr>
        <p:spPr>
          <a:xfrm>
            <a:off x="591152" y="4996505"/>
            <a:ext cx="11018520" cy="369332"/>
          </a:xfrm>
        </p:spPr>
        <p:txBody>
          <a:bodyPr wrap="square">
            <a:spAutoFit/>
          </a:bodyPr>
          <a:lstStyle>
            <a:lvl1pPr marL="0" indent="0">
              <a:spcBef>
                <a:spcPts val="600"/>
              </a:spcBef>
              <a:spcAft>
                <a:spcPts val="0"/>
              </a:spcAft>
              <a:buNone/>
              <a:defRPr sz="2400">
                <a:solidFill>
                  <a:schemeClr val="tx1"/>
                </a:solidFill>
                <a:latin typeface="+mn-lt"/>
                <a:cs typeface="Segoe UI" panose="020B0502040204020203" pitchFamily="34" charset="0"/>
              </a:defRPr>
            </a:lvl1pPr>
            <a:lvl2pPr marL="228531" indent="0">
              <a:buNone/>
              <a:defRPr sz="2400">
                <a:solidFill>
                  <a:srgbClr val="2F2F2F"/>
                </a:solidFill>
                <a:latin typeface="Segoe UI" panose="020B0502040204020203" pitchFamily="34" charset="0"/>
                <a:cs typeface="Segoe UI" panose="020B0502040204020203"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Tree>
    <p:extLst>
      <p:ext uri="{BB962C8B-B14F-4D97-AF65-F5344CB8AC3E}">
        <p14:creationId xmlns:p14="http://schemas.microsoft.com/office/powerpoint/2010/main" val="3969813528"/>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4" orient="horz" pos="2661">
          <p15:clr>
            <a:srgbClr val="5ACBF0"/>
          </p15:clr>
        </p15:guide>
        <p15:guide id="5" orient="horz" pos="3147">
          <p15:clr>
            <a:srgbClr val="5ACBF0"/>
          </p15:clr>
        </p15:guide>
        <p15:guide id="6" orient="horz" pos="419">
          <p15:clr>
            <a:srgbClr val="5ACBF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de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2BB27-7DA5-4478-8C18-C1FFEE20AAC1}"/>
              </a:ext>
            </a:extLst>
          </p:cNvPr>
          <p:cNvSpPr>
            <a:spLocks noGrp="1"/>
          </p:cNvSpPr>
          <p:nvPr>
            <p:ph type="title"/>
          </p:nvPr>
        </p:nvSpPr>
        <p:spPr>
          <a:xfrm>
            <a:off x="588263" y="457200"/>
            <a:ext cx="4925125" cy="553998"/>
          </a:xfrm>
        </p:spPr>
        <p:txBody>
          <a:bodyPr/>
          <a:lstStyle>
            <a:lvl1pPr>
              <a:defRPr>
                <a:solidFill>
                  <a:schemeClr val="tx1"/>
                </a:solidFill>
              </a:defRPr>
            </a:lvl1pPr>
          </a:lstStyle>
          <a:p>
            <a:r>
              <a:rPr lang="en-US"/>
              <a:t>Click to edit Master title</a:t>
            </a:r>
          </a:p>
        </p:txBody>
      </p:sp>
      <p:sp>
        <p:nvSpPr>
          <p:cNvPr id="12" name="Text Placeholder 3">
            <a:extLst>
              <a:ext uri="{FF2B5EF4-FFF2-40B4-BE49-F238E27FC236}">
                <a16:creationId xmlns:a16="http://schemas.microsoft.com/office/drawing/2014/main" id="{2BB818A5-4223-0847-B6E2-655C7DC7B6B4}"/>
              </a:ext>
            </a:extLst>
          </p:cNvPr>
          <p:cNvSpPr>
            <a:spLocks noGrp="1"/>
          </p:cNvSpPr>
          <p:nvPr>
            <p:ph type="body" sz="quarter" idx="10" hasCustomPrompt="1"/>
          </p:nvPr>
        </p:nvSpPr>
        <p:spPr>
          <a:xfrm>
            <a:off x="588965" y="1338139"/>
            <a:ext cx="4924423" cy="369332"/>
          </a:xfrm>
        </p:spPr>
        <p:txBody>
          <a:bodyPr wrap="square">
            <a:spAutoFit/>
          </a:bodyPr>
          <a:lstStyle>
            <a:lvl1pPr marL="0" indent="0">
              <a:lnSpc>
                <a:spcPct val="100000"/>
              </a:lnSpc>
              <a:spcBef>
                <a:spcPts val="600"/>
              </a:spcBef>
              <a:spcAft>
                <a:spcPts val="0"/>
              </a:spcAft>
              <a:buNone/>
              <a:defRPr sz="2400" b="0" i="0" baseline="0">
                <a:solidFill>
                  <a:schemeClr val="tx1"/>
                </a:solidFill>
                <a:latin typeface="Segoe UI" panose="020B0502040204020203" pitchFamily="34" charset="0"/>
                <a:cs typeface="Segoe UI" panose="020B0502040204020203" pitchFamily="34" charset="0"/>
              </a:defRPr>
            </a:lvl1pPr>
            <a:lvl2pPr marL="0" indent="0">
              <a:lnSpc>
                <a:spcPct val="100000"/>
              </a:lnSpc>
              <a:spcBef>
                <a:spcPts val="60"/>
              </a:spcBef>
              <a:spcAft>
                <a:spcPts val="60"/>
              </a:spcAft>
              <a:buNone/>
              <a:defRPr sz="2400" b="0" i="0">
                <a:solidFill>
                  <a:srgbClr val="2F2F2F"/>
                </a:solidFill>
                <a:latin typeface="Segoe UI" panose="020B0502040204020203" pitchFamily="34" charset="0"/>
                <a:cs typeface="Segoe UI" panose="020B0502040204020203"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
        <p:nvSpPr>
          <p:cNvPr id="3" name="Rectangle 2">
            <a:extLst>
              <a:ext uri="{FF2B5EF4-FFF2-40B4-BE49-F238E27FC236}">
                <a16:creationId xmlns:a16="http://schemas.microsoft.com/office/drawing/2014/main" id="{2316165A-5926-4F59-B348-996936FBB574}"/>
              </a:ext>
              <a:ext uri="{C183D7F6-B498-43B3-948B-1728B52AA6E4}">
                <adec:decorative xmlns:adec="http://schemas.microsoft.com/office/drawing/2017/decorative" val="1"/>
              </a:ext>
            </a:extLst>
          </p:cNvPr>
          <p:cNvSpPr/>
          <p:nvPr userDrawn="1"/>
        </p:nvSpPr>
        <p:spPr bwMode="auto">
          <a:xfrm>
            <a:off x="6093451" y="0"/>
            <a:ext cx="6095983" cy="685800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19" name="Text Placeholder 14">
            <a:extLst>
              <a:ext uri="{FF2B5EF4-FFF2-40B4-BE49-F238E27FC236}">
                <a16:creationId xmlns:a16="http://schemas.microsoft.com/office/drawing/2014/main" id="{0D599919-A8E3-4D2B-86CF-50C6704F17D5}"/>
              </a:ext>
            </a:extLst>
          </p:cNvPr>
          <p:cNvSpPr>
            <a:spLocks noGrp="1"/>
          </p:cNvSpPr>
          <p:nvPr>
            <p:ph type="body" sz="quarter" idx="13" hasCustomPrompt="1"/>
          </p:nvPr>
        </p:nvSpPr>
        <p:spPr>
          <a:xfrm>
            <a:off x="6096000" y="0"/>
            <a:ext cx="3788358" cy="492314"/>
          </a:xfrm>
          <a:gradFill flip="none" rotWithShape="1">
            <a:gsLst>
              <a:gs pos="0">
                <a:srgbClr val="000000"/>
              </a:gs>
              <a:gs pos="99000">
                <a:srgbClr val="000000"/>
              </a:gs>
              <a:gs pos="99000">
                <a:schemeClr val="accent1"/>
              </a:gs>
            </a:gsLst>
            <a:lin ang="10800000" scaled="1"/>
            <a:tileRect/>
          </a:gradFill>
        </p:spPr>
        <p:txBody>
          <a:bodyPr lIns="585216" tIns="91440" bIns="91440"/>
          <a:lstStyle>
            <a:lvl1pPr marL="0" indent="0">
              <a:buNone/>
              <a:defRPr sz="1999">
                <a:solidFill>
                  <a:srgbClr val="FFFFFF"/>
                </a:solidFill>
                <a:latin typeface="+mj-lt"/>
              </a:defRPr>
            </a:lvl1pPr>
          </a:lstStyle>
          <a:p>
            <a:pPr lvl="0"/>
            <a:r>
              <a:rPr lang="en-US"/>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6680200" y="709187"/>
            <a:ext cx="4922486" cy="369332"/>
          </a:xfrm>
        </p:spPr>
        <p:txBody>
          <a:bodyPr/>
          <a:lstStyle>
            <a:lvl1pPr marL="0" indent="0">
              <a:buNone/>
              <a:tabLst/>
              <a:defRPr sz="2400">
                <a:solidFill>
                  <a:srgbClr val="2F2F2F"/>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Tree>
    <p:extLst>
      <p:ext uri="{BB962C8B-B14F-4D97-AF65-F5344CB8AC3E}">
        <p14:creationId xmlns:p14="http://schemas.microsoft.com/office/powerpoint/2010/main" val="3578546835"/>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445">
          <p15:clr>
            <a:srgbClr val="5ACBF0"/>
          </p15:clr>
        </p15:guide>
        <p15:guide id="4" orient="horz" pos="843">
          <p15:clr>
            <a:srgbClr val="5ACBF0"/>
          </p15:clr>
        </p15:guide>
        <p15:guide id="5" pos="3473">
          <p15:clr>
            <a:srgbClr val="5ACBF0"/>
          </p15:clr>
        </p15:guide>
        <p15:guide id="6" pos="4211">
          <p15:clr>
            <a:srgbClr val="5ACBF0"/>
          </p15:clr>
        </p15:guide>
        <p15:guide id="7" pos="384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de Lef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16165A-5926-4F59-B348-996936FBB574}"/>
              </a:ext>
              <a:ext uri="{C183D7F6-B498-43B3-948B-1728B52AA6E4}">
                <adec:decorative xmlns:adec="http://schemas.microsoft.com/office/drawing/2017/decorative" val="1"/>
              </a:ext>
            </a:extLst>
          </p:cNvPr>
          <p:cNvSpPr/>
          <p:nvPr userDrawn="1"/>
        </p:nvSpPr>
        <p:spPr bwMode="auto">
          <a:xfrm>
            <a:off x="-1" y="0"/>
            <a:ext cx="6095983" cy="685800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6BB14A7D-C409-4A7C-9D82-A2E5DBB8AB72}"/>
              </a:ext>
            </a:extLst>
          </p:cNvPr>
          <p:cNvSpPr>
            <a:spLocks noGrp="1"/>
          </p:cNvSpPr>
          <p:nvPr>
            <p:ph type="title"/>
          </p:nvPr>
        </p:nvSpPr>
        <p:spPr>
          <a:xfrm>
            <a:off x="6680183" y="457200"/>
            <a:ext cx="4926600" cy="553998"/>
          </a:xfrm>
        </p:spPr>
        <p:txBody>
          <a:bodyPr/>
          <a:lstStyle>
            <a:lvl1pPr>
              <a:defRPr>
                <a:solidFill>
                  <a:schemeClr val="tx1"/>
                </a:solidFill>
              </a:defRPr>
            </a:lvl1pPr>
          </a:lstStyle>
          <a:p>
            <a:r>
              <a:rPr lang="en-US"/>
              <a:t>Click to edit Master title</a:t>
            </a:r>
          </a:p>
        </p:txBody>
      </p:sp>
      <p:sp>
        <p:nvSpPr>
          <p:cNvPr id="19" name="Text Placeholder 14">
            <a:extLst>
              <a:ext uri="{FF2B5EF4-FFF2-40B4-BE49-F238E27FC236}">
                <a16:creationId xmlns:a16="http://schemas.microsoft.com/office/drawing/2014/main" id="{0D599919-A8E3-4D2B-86CF-50C6704F17D5}"/>
              </a:ext>
            </a:extLst>
          </p:cNvPr>
          <p:cNvSpPr>
            <a:spLocks noGrp="1"/>
          </p:cNvSpPr>
          <p:nvPr>
            <p:ph type="body" sz="quarter" idx="13" hasCustomPrompt="1"/>
          </p:nvPr>
        </p:nvSpPr>
        <p:spPr>
          <a:xfrm>
            <a:off x="-1" y="0"/>
            <a:ext cx="3788358" cy="492314"/>
          </a:xfrm>
          <a:gradFill flip="none" rotWithShape="1">
            <a:gsLst>
              <a:gs pos="0">
                <a:srgbClr val="000000"/>
              </a:gs>
              <a:gs pos="99000">
                <a:srgbClr val="000000"/>
              </a:gs>
              <a:gs pos="99000">
                <a:schemeClr val="accent1"/>
              </a:gs>
            </a:gsLst>
            <a:lin ang="10800000" scaled="1"/>
            <a:tileRect/>
          </a:gradFill>
        </p:spPr>
        <p:txBody>
          <a:bodyPr lIns="585216" tIns="91440" bIns="91440"/>
          <a:lstStyle>
            <a:lvl1pPr marL="0" indent="0">
              <a:buNone/>
              <a:defRPr sz="1999">
                <a:solidFill>
                  <a:srgbClr val="FFFFFF"/>
                </a:solidFill>
                <a:latin typeface="+mj-lt"/>
              </a:defRPr>
            </a:lvl1pPr>
          </a:lstStyle>
          <a:p>
            <a:pPr lvl="0"/>
            <a:r>
              <a:rPr lang="en-US"/>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4200" y="706011"/>
            <a:ext cx="4922486" cy="369332"/>
          </a:xfrm>
        </p:spPr>
        <p:txBody>
          <a:bodyPr/>
          <a:lstStyle>
            <a:lvl1pPr marL="0" indent="0">
              <a:buNone/>
              <a:defRPr sz="2400">
                <a:solidFill>
                  <a:srgbClr val="2F2F2F"/>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
        <p:nvSpPr>
          <p:cNvPr id="12" name="Text Placeholder 3">
            <a:extLst>
              <a:ext uri="{FF2B5EF4-FFF2-40B4-BE49-F238E27FC236}">
                <a16:creationId xmlns:a16="http://schemas.microsoft.com/office/drawing/2014/main" id="{2BB818A5-4223-0847-B6E2-655C7DC7B6B4}"/>
              </a:ext>
            </a:extLst>
          </p:cNvPr>
          <p:cNvSpPr>
            <a:spLocks noGrp="1"/>
          </p:cNvSpPr>
          <p:nvPr>
            <p:ph type="body" sz="quarter" idx="10" hasCustomPrompt="1"/>
          </p:nvPr>
        </p:nvSpPr>
        <p:spPr>
          <a:xfrm>
            <a:off x="6684965" y="1336675"/>
            <a:ext cx="4924423" cy="369332"/>
          </a:xfrm>
        </p:spPr>
        <p:txBody>
          <a:bodyPr wrap="square">
            <a:spAutoFit/>
          </a:bodyPr>
          <a:lstStyle>
            <a:lvl1pPr marL="0" indent="0">
              <a:lnSpc>
                <a:spcPct val="100000"/>
              </a:lnSpc>
              <a:spcBef>
                <a:spcPts val="600"/>
              </a:spcBef>
              <a:spcAft>
                <a:spcPts val="0"/>
              </a:spcAft>
              <a:buNone/>
              <a:defRPr sz="2400" b="0" i="0" baseline="0">
                <a:solidFill>
                  <a:schemeClr val="tx1"/>
                </a:solidFill>
                <a:latin typeface="Segoe UI" panose="020B0502040204020203" pitchFamily="34" charset="0"/>
                <a:cs typeface="Segoe UI" panose="020B0502040204020203" pitchFamily="34" charset="0"/>
              </a:defRPr>
            </a:lvl1pPr>
            <a:lvl2pPr marL="0" indent="0">
              <a:lnSpc>
                <a:spcPct val="100000"/>
              </a:lnSpc>
              <a:spcBef>
                <a:spcPts val="60"/>
              </a:spcBef>
              <a:spcAft>
                <a:spcPts val="60"/>
              </a:spcAft>
              <a:buNone/>
              <a:defRPr sz="2400" b="0" i="0">
                <a:solidFill>
                  <a:srgbClr val="2F2F2F"/>
                </a:solidFill>
                <a:latin typeface="Segoe UI" panose="020B0502040204020203" pitchFamily="34" charset="0"/>
                <a:cs typeface="Segoe UI" panose="020B0502040204020203"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Tree>
    <p:extLst>
      <p:ext uri="{BB962C8B-B14F-4D97-AF65-F5344CB8AC3E}">
        <p14:creationId xmlns:p14="http://schemas.microsoft.com/office/powerpoint/2010/main" val="1289126217"/>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443">
          <p15:clr>
            <a:srgbClr val="5ACBF0"/>
          </p15:clr>
        </p15:guide>
        <p15:guide id="4" orient="horz" pos="839">
          <p15:clr>
            <a:srgbClr val="5ACBF0"/>
          </p15:clr>
        </p15:guide>
        <p15:guide id="5" pos="3473">
          <p15:clr>
            <a:srgbClr val="5ACBF0"/>
          </p15:clr>
        </p15:guide>
        <p15:guide id="6" pos="4211">
          <p15:clr>
            <a:srgbClr val="5ACBF0"/>
          </p15:clr>
        </p15:guide>
        <p15:guide id="7" pos="384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Demo slide">
    <p:bg>
      <p:bgPr>
        <a:solidFill>
          <a:srgbClr val="243A5E"/>
        </a:solidFill>
        <a:effectLst/>
      </p:bgPr>
    </p:bg>
    <p:spTree>
      <p:nvGrpSpPr>
        <p:cNvPr id="1" name=""/>
        <p:cNvGrpSpPr/>
        <p:nvPr/>
      </p:nvGrpSpPr>
      <p:grpSpPr>
        <a:xfrm>
          <a:off x="0" y="0"/>
          <a:ext cx="0" cy="0"/>
          <a:chOff x="0" y="0"/>
          <a:chExt cx="0" cy="0"/>
        </a:xfrm>
      </p:grpSpPr>
      <p:pic>
        <p:nvPicPr>
          <p:cNvPr id="3" name="Image" descr="Image">
            <a:extLst>
              <a:ext uri="{FF2B5EF4-FFF2-40B4-BE49-F238E27FC236}">
                <a16:creationId xmlns:a16="http://schemas.microsoft.com/office/drawing/2014/main" id="{9B76177D-2EF6-4521-94A2-23E08BF9F9D3}"/>
              </a:ext>
            </a:extLst>
          </p:cNvPr>
          <p:cNvPicPr>
            <a:picLocks noChangeAspect="1"/>
          </p:cNvPicPr>
          <p:nvPr userDrawn="1"/>
        </p:nvPicPr>
        <p:blipFill>
          <a:blip r:embed="rId2"/>
          <a:stretch>
            <a:fillRect/>
          </a:stretch>
        </p:blipFill>
        <p:spPr>
          <a:xfrm>
            <a:off x="1" y="0"/>
            <a:ext cx="12192000" cy="6858000"/>
          </a:xfrm>
          <a:prstGeom prst="rect">
            <a:avLst/>
          </a:prstGeom>
          <a:ln w="12700">
            <a:miter lim="400000"/>
          </a:ln>
        </p:spPr>
      </p:pic>
      <p:pic>
        <p:nvPicPr>
          <p:cNvPr id="7" name="Image" descr="Image">
            <a:extLst>
              <a:ext uri="{FF2B5EF4-FFF2-40B4-BE49-F238E27FC236}">
                <a16:creationId xmlns:a16="http://schemas.microsoft.com/office/drawing/2014/main" id="{9C455890-8289-4143-86AB-7615AE5D2F0C}"/>
              </a:ext>
            </a:extLst>
          </p:cNvPr>
          <p:cNvPicPr>
            <a:picLocks noChangeAspect="1"/>
          </p:cNvPicPr>
          <p:nvPr userDrawn="1"/>
        </p:nvPicPr>
        <p:blipFill>
          <a:blip r:embed="rId3"/>
          <a:stretch>
            <a:fillRect/>
          </a:stretch>
        </p:blipFill>
        <p:spPr>
          <a:xfrm>
            <a:off x="1714" y="702519"/>
            <a:ext cx="12190286" cy="6155481"/>
          </a:xfrm>
          <a:prstGeom prst="rect">
            <a:avLst/>
          </a:prstGeom>
          <a:ln w="12700">
            <a:miter lim="400000"/>
          </a:ln>
        </p:spPr>
      </p:pic>
      <p:sp>
        <p:nvSpPr>
          <p:cNvPr id="2" name="Title 1"/>
          <p:cNvSpPr>
            <a:spLocks noGrp="1"/>
          </p:cNvSpPr>
          <p:nvPr>
            <p:ph type="title" hasCustomPrompt="1"/>
          </p:nvPr>
        </p:nvSpPr>
        <p:spPr>
          <a:xfrm>
            <a:off x="585216" y="3033223"/>
            <a:ext cx="6882384" cy="498598"/>
          </a:xfrm>
          <a:noFill/>
        </p:spPr>
        <p:txBody>
          <a:bodyPr wrap="square"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Demo title</a:t>
            </a:r>
          </a:p>
        </p:txBody>
      </p:sp>
      <p:sp>
        <p:nvSpPr>
          <p:cNvPr id="5" name="Text Placeholder 4"/>
          <p:cNvSpPr>
            <a:spLocks noGrp="1"/>
          </p:cNvSpPr>
          <p:nvPr>
            <p:ph type="body" sz="quarter" idx="12" hasCustomPrompt="1"/>
          </p:nvPr>
        </p:nvSpPr>
        <p:spPr>
          <a:xfrm>
            <a:off x="585216" y="3977319"/>
            <a:ext cx="6882384" cy="338554"/>
          </a:xfrm>
          <a:noFill/>
        </p:spPr>
        <p:txBody>
          <a:bodyPr wrap="square" lIns="0" tIns="0" rIns="0" bIns="0">
            <a:spAutoFit/>
          </a:bodyPr>
          <a:lstStyle>
            <a:lvl1pPr marL="0" indent="0">
              <a:spcBef>
                <a:spcPts val="0"/>
              </a:spcBef>
              <a:spcAft>
                <a:spcPts val="0"/>
              </a:spcAft>
              <a:buFont typeface="Arial" panose="020B0604020202020204" pitchFamily="34" charset="0"/>
              <a:buNone/>
              <a:defRPr sz="2200" spc="0" baseline="0">
                <a:solidFill>
                  <a:schemeClr val="tx1"/>
                </a:solidFill>
                <a:latin typeface="+mn-lt"/>
              </a:defRPr>
            </a:lvl1pPr>
          </a:lstStyle>
          <a:p>
            <a:pPr lvl="0"/>
            <a:r>
              <a:rPr lang="en-US"/>
              <a:t>Speaker name or subtitle</a:t>
            </a:r>
          </a:p>
        </p:txBody>
      </p:sp>
    </p:spTree>
    <p:extLst>
      <p:ext uri="{BB962C8B-B14F-4D97-AF65-F5344CB8AC3E}">
        <p14:creationId xmlns:p14="http://schemas.microsoft.com/office/powerpoint/2010/main" val="388935497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4704">
          <p15:clr>
            <a:srgbClr val="5ACBF0"/>
          </p15:clr>
        </p15:guide>
        <p15:guide id="3" orient="horz" pos="1910">
          <p15:clr>
            <a:srgbClr val="5ACBF0"/>
          </p15:clr>
        </p15:guide>
        <p15:guide id="4" orient="horz" pos="2505">
          <p15:clr>
            <a:srgbClr val="5ACBF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ection Title">
    <p:bg>
      <p:bgRef idx="1001">
        <a:schemeClr val="bg2"/>
      </p:bgRef>
    </p:bg>
    <p:spTree>
      <p:nvGrpSpPr>
        <p:cNvPr id="1" name=""/>
        <p:cNvGrpSpPr/>
        <p:nvPr/>
      </p:nvGrpSpPr>
      <p:grpSpPr>
        <a:xfrm>
          <a:off x="0" y="0"/>
          <a:ext cx="0" cy="0"/>
          <a:chOff x="0" y="0"/>
          <a:chExt cx="0" cy="0"/>
        </a:xfrm>
      </p:grpSpPr>
      <p:pic>
        <p:nvPicPr>
          <p:cNvPr id="4" name="Image" descr="Image">
            <a:extLst>
              <a:ext uri="{FF2B5EF4-FFF2-40B4-BE49-F238E27FC236}">
                <a16:creationId xmlns:a16="http://schemas.microsoft.com/office/drawing/2014/main" id="{B9A523E9-3540-4A3B-ADB7-14250A07DF15}"/>
              </a:ext>
            </a:extLst>
          </p:cNvPr>
          <p:cNvPicPr>
            <a:picLocks noChangeAspect="1"/>
          </p:cNvPicPr>
          <p:nvPr userDrawn="1"/>
        </p:nvPicPr>
        <p:blipFill>
          <a:blip r:embed="rId2"/>
          <a:stretch>
            <a:fillRect/>
          </a:stretch>
        </p:blipFill>
        <p:spPr>
          <a:xfrm>
            <a:off x="1" y="0"/>
            <a:ext cx="12192000" cy="6858000"/>
          </a:xfrm>
          <a:prstGeom prst="rect">
            <a:avLst/>
          </a:prstGeom>
          <a:ln w="12700">
            <a:miter lim="400000"/>
          </a:ln>
        </p:spPr>
      </p:pic>
      <p:pic>
        <p:nvPicPr>
          <p:cNvPr id="6" name="Image" descr="Image">
            <a:extLst>
              <a:ext uri="{FF2B5EF4-FFF2-40B4-BE49-F238E27FC236}">
                <a16:creationId xmlns:a16="http://schemas.microsoft.com/office/drawing/2014/main" id="{F0EEB245-734B-42B2-842F-C99AEF438844}"/>
              </a:ext>
            </a:extLst>
          </p:cNvPr>
          <p:cNvPicPr>
            <a:picLocks noChangeAspect="1"/>
          </p:cNvPicPr>
          <p:nvPr userDrawn="1"/>
        </p:nvPicPr>
        <p:blipFill>
          <a:blip r:embed="rId3"/>
          <a:stretch>
            <a:fillRect/>
          </a:stretch>
        </p:blipFill>
        <p:spPr>
          <a:xfrm>
            <a:off x="1714" y="702519"/>
            <a:ext cx="12190286" cy="6155481"/>
          </a:xfrm>
          <a:prstGeom prst="rect">
            <a:avLst/>
          </a:prstGeom>
          <a:ln w="12700">
            <a:miter lim="400000"/>
          </a:ln>
        </p:spPr>
      </p:pic>
      <p:sp>
        <p:nvSpPr>
          <p:cNvPr id="2" name="Title 1"/>
          <p:cNvSpPr>
            <a:spLocks noGrp="1"/>
          </p:cNvSpPr>
          <p:nvPr>
            <p:ph type="title" hasCustomPrompt="1"/>
          </p:nvPr>
        </p:nvSpPr>
        <p:spPr>
          <a:xfrm>
            <a:off x="585216" y="3035808"/>
            <a:ext cx="6882384" cy="498598"/>
          </a:xfrm>
          <a:noFill/>
        </p:spPr>
        <p:txBody>
          <a:bodyPr wrap="square"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78357857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4704">
          <p15:clr>
            <a:srgbClr val="5ACBF0"/>
          </p15:clr>
        </p15:guide>
        <p15:guide id="3" orient="horz" pos="1911">
          <p15:clr>
            <a:srgbClr val="5ACBF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ection Title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2837738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51132952"/>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 Blank 2">
    <p:bg>
      <p:bgPr>
        <a:solidFill>
          <a:srgbClr val="243A5E"/>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41815322"/>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4B655BA-10A4-4A57-89DB-CFFBE1CA1E33}"/>
              </a:ext>
            </a:extLst>
          </p:cNvPr>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586390" y="1434370"/>
            <a:ext cx="11018520" cy="2308324"/>
          </a:xfrm>
        </p:spPr>
        <p:txBody>
          <a:bodyPr wrap="square">
            <a:spAutoFit/>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82858217"/>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905">
          <p15:clr>
            <a:srgbClr val="5ACBF0"/>
          </p15:clr>
        </p15:guide>
        <p15:guide id="4" orient="horz" pos="1272">
          <p15:clr>
            <a:srgbClr val="5ACBF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losing logo slide">
    <p:bg>
      <p:bgPr>
        <a:solidFill>
          <a:srgbClr val="243A5E"/>
        </a:solidFill>
        <a:effectLst/>
      </p:bgPr>
    </p:bg>
    <p:spTree>
      <p:nvGrpSpPr>
        <p:cNvPr id="1" name=""/>
        <p:cNvGrpSpPr/>
        <p:nvPr/>
      </p:nvGrpSpPr>
      <p:grpSpPr>
        <a:xfrm>
          <a:off x="0" y="0"/>
          <a:ext cx="0" cy="0"/>
          <a:chOff x="0" y="0"/>
          <a:chExt cx="0" cy="0"/>
        </a:xfrm>
      </p:grpSpPr>
      <p:sp>
        <p:nvSpPr>
          <p:cNvPr id="2" name="Text Box 3" descr="This is a copyright notice that should be included on the final slide."/>
          <p:cNvSpPr txBox="1">
            <a:spLocks noChangeArrowheads="1"/>
          </p:cNvSpPr>
          <p:nvPr userDrawn="1"/>
        </p:nvSpPr>
        <p:spPr bwMode="blackWhite">
          <a:xfrm>
            <a:off x="584200" y="6161316"/>
            <a:ext cx="4482124" cy="107722"/>
          </a:xfrm>
          <a:prstGeom prst="rect">
            <a:avLst/>
          </a:prstGeom>
          <a:noFill/>
          <a:ln w="12700">
            <a:noFill/>
            <a:miter lim="800000"/>
            <a:headEnd type="none" w="sm" len="sm"/>
            <a:tailEnd type="none" w="sm" len="sm"/>
          </a:ln>
          <a:effectLst/>
        </p:spPr>
        <p:txBody>
          <a:bodyPr vert="horz" wrap="square" lIns="0" tIns="0" rIns="0" bIns="0" numCol="1" anchor="b" anchorCtr="0" compatLnSpc="1">
            <a:prstTxWarp prst="textNoShape">
              <a:avLst/>
            </a:prstTxWarp>
            <a:spAutoFit/>
          </a:bodyPr>
          <a:lstStyle/>
          <a:p>
            <a:pPr defTabSz="932290" eaLnBrk="0" hangingPunct="0"/>
            <a:r>
              <a:rPr lang="en-US" sz="700">
                <a:solidFill>
                  <a:schemeClr val="tx1"/>
                </a:solidFill>
                <a:cs typeface="Segoe UI" pitchFamily="34" charset="0"/>
              </a:rPr>
              <a:t>© Copyright Microsoft Corporation. All rights reserved. </a:t>
            </a:r>
          </a:p>
        </p:txBody>
      </p:sp>
      <p:pic>
        <p:nvPicPr>
          <p:cNvPr id="5" name="MS logo white - EMF" descr="Microsoft logo white text version">
            <a:extLst>
              <a:ext uri="{FF2B5EF4-FFF2-40B4-BE49-F238E27FC236}">
                <a16:creationId xmlns:a16="http://schemas.microsoft.com/office/drawing/2014/main" id="{70D3778F-A717-44C8-9013-FF206B15DD6D}"/>
              </a:ext>
            </a:extLst>
          </p:cNvPr>
          <p:cNvPicPr>
            <a:picLocks noChangeAspect="1"/>
          </p:cNvPicPr>
          <p:nvPr userDrawn="1"/>
        </p:nvPicPr>
        <p:blipFill>
          <a:blip r:embed="rId2"/>
          <a:stretch>
            <a:fillRect/>
          </a:stretch>
        </p:blipFill>
        <p:spPr bwMode="black">
          <a:xfrm>
            <a:off x="584200" y="585788"/>
            <a:ext cx="1366245" cy="292608"/>
          </a:xfrm>
          <a:prstGeom prst="rect">
            <a:avLst/>
          </a:prstGeom>
        </p:spPr>
      </p:pic>
    </p:spTree>
    <p:extLst>
      <p:ext uri="{BB962C8B-B14F-4D97-AF65-F5344CB8AC3E}">
        <p14:creationId xmlns:p14="http://schemas.microsoft.com/office/powerpoint/2010/main" val="1819100414"/>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lack Notes slide Layout">
    <p:spTree>
      <p:nvGrpSpPr>
        <p:cNvPr id="1" name=""/>
        <p:cNvGrpSpPr/>
        <p:nvPr/>
      </p:nvGrpSpPr>
      <p:grpSpPr>
        <a:xfrm>
          <a:off x="0" y="0"/>
          <a:ext cx="0" cy="0"/>
          <a:chOff x="0" y="0"/>
          <a:chExt cx="0" cy="0"/>
        </a:xfrm>
      </p:grpSpPr>
      <p:sp>
        <p:nvSpPr>
          <p:cNvPr id="3" name="Title 2"/>
          <p:cNvSpPr>
            <a:spLocks noGrp="1"/>
          </p:cNvSpPr>
          <p:nvPr>
            <p:ph type="title"/>
          </p:nvPr>
        </p:nvSpPr>
        <p:spPr bwMode="white"/>
        <p:txBody>
          <a:bodyPr/>
          <a:lstStyle>
            <a:lvl1pPr>
              <a:defRPr b="0">
                <a:solidFill>
                  <a:schemeClr val="tx1"/>
                </a:solidFill>
                <a:latin typeface="Segoe UI" pitchFamily="34" charset="0"/>
                <a:ea typeface="Segoe UI" pitchFamily="34" charset="0"/>
                <a:cs typeface="Segoe UI" pitchFamily="34" charset="0"/>
              </a:defRPr>
            </a:lvl1pPr>
          </a:lstStyle>
          <a:p>
            <a:r>
              <a:rPr lang="en-US"/>
              <a:t>Click to edit Master title style</a:t>
            </a:r>
          </a:p>
        </p:txBody>
      </p:sp>
      <p:sp>
        <p:nvSpPr>
          <p:cNvPr id="5" name="Text Placeholder 4">
            <a:extLst>
              <a:ext uri="{FF2B5EF4-FFF2-40B4-BE49-F238E27FC236}">
                <a16:creationId xmlns:a16="http://schemas.microsoft.com/office/drawing/2014/main" id="{F4B6606D-2DF9-48CD-BBE9-B751BF55CD2B}"/>
              </a:ext>
            </a:extLst>
          </p:cNvPr>
          <p:cNvSpPr>
            <a:spLocks noGrp="1"/>
          </p:cNvSpPr>
          <p:nvPr>
            <p:ph type="body" sz="quarter" idx="12"/>
          </p:nvPr>
        </p:nvSpPr>
        <p:spPr bwMode="white">
          <a:xfrm>
            <a:off x="584200" y="1436688"/>
            <a:ext cx="11018838" cy="2215991"/>
          </a:xfrm>
        </p:spPr>
        <p:txBody>
          <a:bodyPr>
            <a:spAutoFit/>
          </a:bodyPr>
          <a:lstStyle>
            <a:lvl1pPr>
              <a:defRPr sz="3600">
                <a:latin typeface="+mn-lt"/>
              </a:defRPr>
            </a:lvl1pPr>
            <a:lvl2pPr>
              <a:defRPr sz="2800">
                <a:latin typeface="+mn-lt"/>
              </a:defRPr>
            </a:lvl2pPr>
            <a:lvl3pPr>
              <a:defRPr sz="2400">
                <a:latin typeface="+mn-lt"/>
              </a:defRPr>
            </a:lvl3pPr>
            <a:lvl4pPr>
              <a:defRPr sz="2000">
                <a:latin typeface="+mn-lt"/>
              </a:defRPr>
            </a:lvl4pPr>
            <a:lvl5pPr>
              <a:defRPr sz="18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Next slide"/>
          <p:cNvSpPr>
            <a:spLocks noGrp="1"/>
          </p:cNvSpPr>
          <p:nvPr>
            <p:ph type="body" sz="quarter" idx="11" hasCustomPrompt="1"/>
          </p:nvPr>
        </p:nvSpPr>
        <p:spPr>
          <a:xfrm>
            <a:off x="1" y="6269038"/>
            <a:ext cx="12192001" cy="588963"/>
          </a:xfrm>
          <a:prstGeom prst="rect">
            <a:avLst/>
          </a:prstGeom>
          <a:solidFill>
            <a:srgbClr val="FFFF99"/>
          </a:solidFill>
        </p:spPr>
        <p:txBody>
          <a:bodyPr wrap="square" lIns="155457" tIns="77729" rIns="155457" bIns="45720" anchor="b" anchorCtr="0">
            <a:noAutofit/>
          </a:bodyPr>
          <a:lstStyle>
            <a:lvl1pPr algn="r">
              <a:buFont typeface="Arial" pitchFamily="34" charset="0"/>
              <a:buNone/>
              <a:defRPr sz="3700" spc="-51" baseline="0">
                <a:solidFill>
                  <a:srgbClr val="000000"/>
                </a:solidFill>
                <a:effectLst/>
                <a:latin typeface="Segoe UI" pitchFamily="34" charset="0"/>
                <a:ea typeface="Segoe UI" pitchFamily="34" charset="0"/>
                <a:cs typeface="Segoe UI" pitchFamily="34" charset="0"/>
              </a:defRPr>
            </a:lvl1pPr>
          </a:lstStyle>
          <a:p>
            <a:pPr lvl="0"/>
            <a:r>
              <a:rPr lang="en-US"/>
              <a:t>Next:</a:t>
            </a:r>
          </a:p>
        </p:txBody>
      </p:sp>
    </p:spTree>
    <p:extLst>
      <p:ext uri="{BB962C8B-B14F-4D97-AF65-F5344CB8AC3E}">
        <p14:creationId xmlns:p14="http://schemas.microsoft.com/office/powerpoint/2010/main" val="919454102"/>
      </p:ext>
    </p:extLst>
  </p:cSld>
  <p:clrMapOvr>
    <a:masterClrMapping/>
  </p:clrMapOvr>
  <p:transition>
    <p:fade/>
  </p:transition>
  <p:extLst>
    <p:ext uri="{DCECCB84-F9BA-43D5-87BE-67443E8EF086}">
      <p15:sldGuideLst xmlns:p15="http://schemas.microsoft.com/office/powerpoint/2012/main">
        <p15:guide id="1" orient="horz" pos="904">
          <p15:clr>
            <a:srgbClr val="5ACBF0"/>
          </p15:clr>
        </p15:guide>
        <p15:guide id="2" orient="horz" pos="288">
          <p15:clr>
            <a:srgbClr val="5ACBF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E2550-DA43-453C-A328-33C740E65403}"/>
              </a:ext>
            </a:extLst>
          </p:cNvPr>
          <p:cNvSpPr>
            <a:spLocks noGrp="1"/>
          </p:cNvSpPr>
          <p:nvPr>
            <p:ph type="title"/>
          </p:nvPr>
        </p:nvSpPr>
        <p:spPr/>
        <p:txBody>
          <a:bodyPr/>
          <a:lstStyle/>
          <a:p>
            <a:r>
              <a:rPr lang="en-US"/>
              <a:t>Click to edit Master title style</a:t>
            </a:r>
          </a:p>
        </p:txBody>
      </p:sp>
      <p:sp>
        <p:nvSpPr>
          <p:cNvPr id="5" name="Content Placeholder 4">
            <a:extLst>
              <a:ext uri="{FF2B5EF4-FFF2-40B4-BE49-F238E27FC236}">
                <a16:creationId xmlns:a16="http://schemas.microsoft.com/office/drawing/2014/main" id="{14B7A288-CDAC-4184-9F73-137C95F5E643}"/>
              </a:ext>
            </a:extLst>
          </p:cNvPr>
          <p:cNvSpPr>
            <a:spLocks noGrp="1"/>
          </p:cNvSpPr>
          <p:nvPr>
            <p:ph sz="quarter" idx="12"/>
          </p:nvPr>
        </p:nvSpPr>
        <p:spPr>
          <a:xfrm>
            <a:off x="584200" y="1435100"/>
            <a:ext cx="5211763"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CEC22105-78D6-4753-94FA-3DA949361A95}"/>
              </a:ext>
            </a:extLst>
          </p:cNvPr>
          <p:cNvSpPr>
            <a:spLocks noGrp="1"/>
          </p:cNvSpPr>
          <p:nvPr>
            <p:ph sz="quarter" idx="13"/>
          </p:nvPr>
        </p:nvSpPr>
        <p:spPr>
          <a:xfrm>
            <a:off x="6389688" y="1435100"/>
            <a:ext cx="5219700"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5F6A123D-3A27-499F-9210-3E0D7CED39C6}"/>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828149586"/>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6">
          <p15:clr>
            <a:srgbClr val="5ACBF0"/>
          </p15:clr>
        </p15:guide>
        <p15:guide id="3" orient="horz" pos="905">
          <p15:clr>
            <a:srgbClr val="5ACBF0"/>
          </p15:clr>
        </p15:guide>
        <p15:guide id="4" pos="3660">
          <p15:clr>
            <a:srgbClr val="5ACBF0"/>
          </p15:clr>
        </p15:guide>
        <p15:guide id="5" pos="4024">
          <p15:clr>
            <a:srgbClr val="5ACBF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lstStyle/>
          <a:p>
            <a:r>
              <a:rPr lang="en-US"/>
              <a:t>Click to edit Master title style</a:t>
            </a:r>
          </a:p>
        </p:txBody>
      </p:sp>
      <p:sp>
        <p:nvSpPr>
          <p:cNvPr id="4" name="Text Placeholder 3"/>
          <p:cNvSpPr>
            <a:spLocks noGrp="1"/>
          </p:cNvSpPr>
          <p:nvPr>
            <p:ph type="body" sz="quarter" idx="10"/>
          </p:nvPr>
        </p:nvSpPr>
        <p:spPr>
          <a:xfrm>
            <a:off x="584200"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3">
            <a:extLst>
              <a:ext uri="{FF2B5EF4-FFF2-40B4-BE49-F238E27FC236}">
                <a16:creationId xmlns:a16="http://schemas.microsoft.com/office/drawing/2014/main" id="{8E9CDCB4-03E1-4763-B83E-A1334BCDB0C0}"/>
              </a:ext>
            </a:extLst>
          </p:cNvPr>
          <p:cNvSpPr>
            <a:spLocks noGrp="1"/>
          </p:cNvSpPr>
          <p:nvPr>
            <p:ph type="body" sz="quarter" idx="12"/>
          </p:nvPr>
        </p:nvSpPr>
        <p:spPr>
          <a:xfrm>
            <a:off x="6397171"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01176867"/>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2">
          <p15:clr>
            <a:srgbClr val="5ACBF0"/>
          </p15:clr>
        </p15:guide>
        <p15:guide id="3" orient="horz" pos="903">
          <p15:clr>
            <a:srgbClr val="5ACBF0"/>
          </p15:clr>
        </p15:guide>
        <p15:guide id="4" pos="3656">
          <p15:clr>
            <a:srgbClr val="5ACBF0"/>
          </p15:clr>
        </p15:guide>
        <p15:guide id="5" pos="4024">
          <p15:clr>
            <a:srgbClr val="5ACBF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lumn Bullet with Subhead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spAutoFit/>
          </a:bodyPr>
          <a:lstStyle>
            <a:lvl1pPr>
              <a:defRPr/>
            </a:lvl1pPr>
          </a:lstStyle>
          <a:p>
            <a:r>
              <a:rPr lang="en-US"/>
              <a:t>Click to edit Master title style</a:t>
            </a:r>
          </a:p>
        </p:txBody>
      </p:sp>
      <p:sp>
        <p:nvSpPr>
          <p:cNvPr id="12" name="Text Placeholder 11">
            <a:extLst>
              <a:ext uri="{FF2B5EF4-FFF2-40B4-BE49-F238E27FC236}">
                <a16:creationId xmlns:a16="http://schemas.microsoft.com/office/drawing/2014/main" id="{DD525736-DEE8-4391-8135-23DE0640053A}"/>
              </a:ext>
            </a:extLst>
          </p:cNvPr>
          <p:cNvSpPr>
            <a:spLocks noGrp="1"/>
          </p:cNvSpPr>
          <p:nvPr>
            <p:ph type="body" sz="quarter" idx="16"/>
          </p:nvPr>
        </p:nvSpPr>
        <p:spPr>
          <a:xfrm>
            <a:off x="584200" y="1436688"/>
            <a:ext cx="5219700" cy="430887"/>
          </a:xfrm>
        </p:spPr>
        <p:txBody>
          <a:bodyPr anchor="t"/>
          <a:lstStyle>
            <a:lvl1pPr marL="0" indent="0">
              <a:spcBef>
                <a:spcPts val="0"/>
              </a:spcBef>
              <a:buNone/>
              <a:defRPr sz="2800">
                <a:solidFill>
                  <a:schemeClr val="tx1"/>
                </a:solidFill>
                <a:latin typeface="+mj-lt"/>
              </a:defRPr>
            </a:lvl1pPr>
          </a:lstStyle>
          <a:p>
            <a:pPr lvl="0"/>
            <a:r>
              <a:rPr lang="en-US"/>
              <a:t>Click to edit Master text styles</a:t>
            </a:r>
          </a:p>
        </p:txBody>
      </p:sp>
      <p:sp>
        <p:nvSpPr>
          <p:cNvPr id="8" name="Text Placeholder 7">
            <a:extLst>
              <a:ext uri="{FF2B5EF4-FFF2-40B4-BE49-F238E27FC236}">
                <a16:creationId xmlns:a16="http://schemas.microsoft.com/office/drawing/2014/main" id="{98E90344-0294-48E2-AAF0-601BB99500E7}"/>
              </a:ext>
            </a:extLst>
          </p:cNvPr>
          <p:cNvSpPr>
            <a:spLocks noGrp="1"/>
          </p:cNvSpPr>
          <p:nvPr>
            <p:ph type="body" sz="quarter" idx="14"/>
          </p:nvPr>
        </p:nvSpPr>
        <p:spPr>
          <a:xfrm>
            <a:off x="584200" y="2084388"/>
            <a:ext cx="5219700" cy="1612749"/>
          </a:xfrm>
        </p:spPr>
        <p:txBody>
          <a:bodyPr>
            <a:spAutoFit/>
          </a:bodyPr>
          <a:lstStyle>
            <a:lvl1pPr marL="171450" indent="-171450">
              <a:defRPr lang="en-US" sz="2400" dirty="0"/>
            </a:lvl1pPr>
            <a:lvl2pPr marL="342900" indent="-171450">
              <a:defRPr lang="en-US" dirty="0"/>
            </a:lvl2pPr>
            <a:lvl3pPr marL="514350" indent="-171450">
              <a:defRPr lang="en-US" dirty="0"/>
            </a:lvl3pPr>
            <a:lvl4pPr marL="666750" indent="-152400">
              <a:defRPr lang="en-US" dirty="0"/>
            </a:lvl4pPr>
            <a:lvl5pPr marL="793750" indent="-120650">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11">
            <a:extLst>
              <a:ext uri="{FF2B5EF4-FFF2-40B4-BE49-F238E27FC236}">
                <a16:creationId xmlns:a16="http://schemas.microsoft.com/office/drawing/2014/main" id="{B4F729D4-B1F1-45F2-A06A-40234B19C883}"/>
              </a:ext>
            </a:extLst>
          </p:cNvPr>
          <p:cNvSpPr>
            <a:spLocks noGrp="1"/>
          </p:cNvSpPr>
          <p:nvPr>
            <p:ph type="body" sz="quarter" idx="17"/>
          </p:nvPr>
        </p:nvSpPr>
        <p:spPr>
          <a:xfrm>
            <a:off x="6397625" y="1436688"/>
            <a:ext cx="5219700" cy="430887"/>
          </a:xfrm>
        </p:spPr>
        <p:txBody>
          <a:bodyPr anchor="t"/>
          <a:lstStyle>
            <a:lvl1pPr marL="0" indent="0">
              <a:spcBef>
                <a:spcPts val="0"/>
              </a:spcBef>
              <a:buNone/>
              <a:defRPr sz="2800">
                <a:solidFill>
                  <a:schemeClr val="tx1"/>
                </a:solidFill>
                <a:latin typeface="+mj-lt"/>
              </a:defRPr>
            </a:lvl1pPr>
          </a:lstStyle>
          <a:p>
            <a:pPr lvl="0"/>
            <a:r>
              <a:rPr lang="en-US"/>
              <a:t>Click to edit Master text styles</a:t>
            </a:r>
          </a:p>
        </p:txBody>
      </p:sp>
      <p:sp>
        <p:nvSpPr>
          <p:cNvPr id="10" name="Text Placeholder 9">
            <a:extLst>
              <a:ext uri="{FF2B5EF4-FFF2-40B4-BE49-F238E27FC236}">
                <a16:creationId xmlns:a16="http://schemas.microsoft.com/office/drawing/2014/main" id="{D1F896FB-325C-4849-B372-8DF0D6C0562C}"/>
              </a:ext>
            </a:extLst>
          </p:cNvPr>
          <p:cNvSpPr>
            <a:spLocks noGrp="1"/>
          </p:cNvSpPr>
          <p:nvPr>
            <p:ph type="body" sz="quarter" idx="15"/>
          </p:nvPr>
        </p:nvSpPr>
        <p:spPr>
          <a:xfrm>
            <a:off x="6397625" y="2084388"/>
            <a:ext cx="5219700" cy="1612749"/>
          </a:xfrm>
        </p:spPr>
        <p:txBody>
          <a:bodyPr>
            <a:spAutoFit/>
          </a:bodyPr>
          <a:lstStyle>
            <a:lvl1pPr marL="171450" indent="-171450">
              <a:defRPr lang="en-US" sz="2400" dirty="0"/>
            </a:lvl1pPr>
            <a:lvl2pPr marL="342900" indent="-171450">
              <a:defRPr lang="en-US" dirty="0"/>
            </a:lvl2pPr>
            <a:lvl3pPr marL="514350" indent="-171450">
              <a:defRPr lang="en-US" dirty="0"/>
            </a:lvl3pPr>
            <a:lvl4pPr marL="685800" indent="-136525">
              <a:defRPr lang="en-US" dirty="0"/>
            </a:lvl4pPr>
            <a:lvl5pPr marL="793750" indent="-120650">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70040588"/>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311">
          <p15:clr>
            <a:srgbClr val="5ACBF0"/>
          </p15:clr>
        </p15:guide>
        <p15:guide id="4" pos="3656">
          <p15:clr>
            <a:srgbClr val="5ACBF0"/>
          </p15:clr>
        </p15:guide>
        <p15:guide id="5" pos="4024">
          <p15:clr>
            <a:srgbClr val="5ACBF0"/>
          </p15:clr>
        </p15:guide>
        <p15:guide id="7" orient="horz" pos="905">
          <p15:clr>
            <a:srgbClr val="5ACBF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hree Column Bullet with Subhead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60F77E-464D-46F7-A8F8-6F281DAB0C7A}"/>
              </a:ext>
            </a:extLst>
          </p:cNvPr>
          <p:cNvSpPr>
            <a:spLocks noGrp="1"/>
          </p:cNvSpPr>
          <p:nvPr>
            <p:ph type="title"/>
          </p:nvPr>
        </p:nvSpPr>
        <p:spPr>
          <a:xfrm>
            <a:off x="588263" y="457200"/>
            <a:ext cx="11018520" cy="553998"/>
          </a:xfrm>
        </p:spPr>
        <p:txBody>
          <a:bodyPr>
            <a:spAutoFit/>
          </a:bodyPr>
          <a:lstStyle/>
          <a:p>
            <a:r>
              <a:rPr lang="en-US"/>
              <a:t>Click to edit Master title style</a:t>
            </a:r>
          </a:p>
        </p:txBody>
      </p:sp>
      <p:sp>
        <p:nvSpPr>
          <p:cNvPr id="19" name="Text Placeholder 11">
            <a:extLst>
              <a:ext uri="{FF2B5EF4-FFF2-40B4-BE49-F238E27FC236}">
                <a16:creationId xmlns:a16="http://schemas.microsoft.com/office/drawing/2014/main" id="{CB20F198-3776-433D-85A8-C2B6AC6235FF}"/>
              </a:ext>
            </a:extLst>
          </p:cNvPr>
          <p:cNvSpPr>
            <a:spLocks noGrp="1"/>
          </p:cNvSpPr>
          <p:nvPr>
            <p:ph type="body" sz="quarter" idx="16"/>
          </p:nvPr>
        </p:nvSpPr>
        <p:spPr>
          <a:xfrm>
            <a:off x="585217" y="1438275"/>
            <a:ext cx="3264408" cy="738664"/>
          </a:xfrm>
        </p:spPr>
        <p:txBody>
          <a:bodyPr anchor="t"/>
          <a:lstStyle>
            <a:lvl1pPr marL="0" indent="0">
              <a:spcBef>
                <a:spcPts val="0"/>
              </a:spcBef>
              <a:buNone/>
              <a:defRPr sz="2400">
                <a:solidFill>
                  <a:schemeClr val="tx1"/>
                </a:solidFill>
                <a:latin typeface="+mj-lt"/>
              </a:defRPr>
            </a:lvl1pPr>
          </a:lstStyle>
          <a:p>
            <a:pPr lvl="0"/>
            <a:r>
              <a:rPr lang="en-US"/>
              <a:t>Click to edit Master text styles</a:t>
            </a:r>
          </a:p>
        </p:txBody>
      </p:sp>
      <p:sp>
        <p:nvSpPr>
          <p:cNvPr id="20" name="Text Placeholder 7">
            <a:extLst>
              <a:ext uri="{FF2B5EF4-FFF2-40B4-BE49-F238E27FC236}">
                <a16:creationId xmlns:a16="http://schemas.microsoft.com/office/drawing/2014/main" id="{97BC59AA-6CF8-4091-8008-21AA9AD8E8B5}"/>
              </a:ext>
            </a:extLst>
          </p:cNvPr>
          <p:cNvSpPr>
            <a:spLocks noGrp="1"/>
          </p:cNvSpPr>
          <p:nvPr>
            <p:ph type="body" sz="quarter" idx="14"/>
          </p:nvPr>
        </p:nvSpPr>
        <p:spPr>
          <a:xfrm>
            <a:off x="585217" y="2390775"/>
            <a:ext cx="3264408" cy="1760482"/>
          </a:xfrm>
        </p:spPr>
        <p:txBody>
          <a:bodyPr wrap="square">
            <a:spAutoFit/>
          </a:bodyPr>
          <a:lstStyle>
            <a:lvl1pPr marL="176213" indent="-176213">
              <a:defRPr lang="en-US" sz="2000" dirty="0"/>
            </a:lvl1pPr>
            <a:lvl2pPr marL="322263" indent="-150813">
              <a:defRPr lang="en-US" sz="1800" dirty="0"/>
            </a:lvl2pPr>
            <a:lvl3pPr marL="466725" indent="-138113">
              <a:defRPr lang="en-US" dirty="0"/>
            </a:lvl3pPr>
            <a:lvl4pPr marL="595313" indent="-128588">
              <a:defRPr lang="en-US" dirty="0"/>
            </a:lvl4pPr>
            <a:lvl5pPr marL="731838" indent="-1222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11">
            <a:extLst>
              <a:ext uri="{FF2B5EF4-FFF2-40B4-BE49-F238E27FC236}">
                <a16:creationId xmlns:a16="http://schemas.microsoft.com/office/drawing/2014/main" id="{BECED387-BA3E-49B2-8F1E-0E371E09E0A4}"/>
              </a:ext>
            </a:extLst>
          </p:cNvPr>
          <p:cNvSpPr>
            <a:spLocks noGrp="1"/>
          </p:cNvSpPr>
          <p:nvPr>
            <p:ph type="body" sz="quarter" idx="17"/>
          </p:nvPr>
        </p:nvSpPr>
        <p:spPr>
          <a:xfrm>
            <a:off x="4463796" y="1438275"/>
            <a:ext cx="3264408" cy="738664"/>
          </a:xfrm>
        </p:spPr>
        <p:txBody>
          <a:bodyPr anchor="t"/>
          <a:lstStyle>
            <a:lvl1pPr marL="0" indent="0">
              <a:spcBef>
                <a:spcPts val="0"/>
              </a:spcBef>
              <a:buNone/>
              <a:defRPr sz="2400">
                <a:solidFill>
                  <a:schemeClr val="tx1"/>
                </a:solidFill>
                <a:latin typeface="+mj-lt"/>
              </a:defRPr>
            </a:lvl1pPr>
          </a:lstStyle>
          <a:p>
            <a:pPr lvl="0"/>
            <a:r>
              <a:rPr lang="en-US"/>
              <a:t>Click to edit Master text styles</a:t>
            </a:r>
          </a:p>
        </p:txBody>
      </p:sp>
      <p:sp>
        <p:nvSpPr>
          <p:cNvPr id="22" name="Text Placeholder 9">
            <a:extLst>
              <a:ext uri="{FF2B5EF4-FFF2-40B4-BE49-F238E27FC236}">
                <a16:creationId xmlns:a16="http://schemas.microsoft.com/office/drawing/2014/main" id="{6B26A1CD-81F9-4C2F-896F-E69757C6658C}"/>
              </a:ext>
            </a:extLst>
          </p:cNvPr>
          <p:cNvSpPr>
            <a:spLocks noGrp="1"/>
          </p:cNvSpPr>
          <p:nvPr>
            <p:ph type="body" sz="quarter" idx="15"/>
          </p:nvPr>
        </p:nvSpPr>
        <p:spPr>
          <a:xfrm>
            <a:off x="4463796" y="2384135"/>
            <a:ext cx="3264408" cy="1760482"/>
          </a:xfrm>
        </p:spPr>
        <p:txBody>
          <a:bodyPr wrap="square">
            <a:spAutoFit/>
          </a:bodyPr>
          <a:lstStyle>
            <a:lvl1pPr marL="176213" indent="-176213">
              <a:defRPr lang="en-US" sz="2000" dirty="0"/>
            </a:lvl1pPr>
            <a:lvl2pPr marL="398463" indent="-169863">
              <a:defRPr lang="en-US" sz="1800" dirty="0"/>
            </a:lvl2pPr>
            <a:lvl3pPr marL="555625" indent="-157163">
              <a:defRPr lang="en-US" dirty="0"/>
            </a:lvl3pPr>
            <a:lvl4pPr marL="685800" indent="-136525">
              <a:defRPr lang="en-US" dirty="0"/>
            </a:lvl4pPr>
            <a:lvl5pPr marL="800100" indent="-111125">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ext Placeholder 11">
            <a:extLst>
              <a:ext uri="{FF2B5EF4-FFF2-40B4-BE49-F238E27FC236}">
                <a16:creationId xmlns:a16="http://schemas.microsoft.com/office/drawing/2014/main" id="{79263A4B-A9A8-4CE5-96A8-6F6EC365E512}"/>
              </a:ext>
            </a:extLst>
          </p:cNvPr>
          <p:cNvSpPr>
            <a:spLocks noGrp="1"/>
          </p:cNvSpPr>
          <p:nvPr>
            <p:ph type="body" sz="quarter" idx="18"/>
          </p:nvPr>
        </p:nvSpPr>
        <p:spPr>
          <a:xfrm>
            <a:off x="8342375" y="1438275"/>
            <a:ext cx="3264408" cy="738664"/>
          </a:xfrm>
        </p:spPr>
        <p:txBody>
          <a:bodyPr anchor="t"/>
          <a:lstStyle>
            <a:lvl1pPr marL="0" indent="0">
              <a:spcBef>
                <a:spcPts val="0"/>
              </a:spcBef>
              <a:buNone/>
              <a:defRPr sz="2400">
                <a:solidFill>
                  <a:schemeClr val="tx1"/>
                </a:solidFill>
                <a:latin typeface="+mj-lt"/>
              </a:defRPr>
            </a:lvl1pPr>
          </a:lstStyle>
          <a:p>
            <a:pPr lvl="0"/>
            <a:r>
              <a:rPr lang="en-US"/>
              <a:t>Click to edit Master text styles</a:t>
            </a:r>
          </a:p>
        </p:txBody>
      </p:sp>
      <p:sp>
        <p:nvSpPr>
          <p:cNvPr id="24" name="Text Placeholder 7">
            <a:extLst>
              <a:ext uri="{FF2B5EF4-FFF2-40B4-BE49-F238E27FC236}">
                <a16:creationId xmlns:a16="http://schemas.microsoft.com/office/drawing/2014/main" id="{2205743D-F71A-4647-9BE4-2900BDA2582B}"/>
              </a:ext>
            </a:extLst>
          </p:cNvPr>
          <p:cNvSpPr>
            <a:spLocks noGrp="1"/>
          </p:cNvSpPr>
          <p:nvPr>
            <p:ph type="body" sz="quarter" idx="19"/>
          </p:nvPr>
        </p:nvSpPr>
        <p:spPr>
          <a:xfrm>
            <a:off x="8342375" y="2390775"/>
            <a:ext cx="3264408" cy="1760482"/>
          </a:xfrm>
        </p:spPr>
        <p:txBody>
          <a:bodyPr wrap="square">
            <a:spAutoFit/>
          </a:bodyPr>
          <a:lstStyle>
            <a:lvl1pPr marL="176213" indent="-176213">
              <a:defRPr lang="en-US" sz="2000" dirty="0"/>
            </a:lvl1pPr>
            <a:lvl2pPr marL="398463" indent="-169863">
              <a:defRPr lang="en-US" sz="1800" dirty="0"/>
            </a:lvl2pPr>
            <a:lvl3pPr marL="555625" indent="-157163">
              <a:defRPr lang="en-US" dirty="0"/>
            </a:lvl3pPr>
            <a:lvl4pPr marL="685800" indent="-136525">
              <a:defRPr lang="en-US" dirty="0"/>
            </a:lvl4pPr>
            <a:lvl5pPr marL="800100" indent="-111125">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30654075"/>
      </p:ext>
    </p:extLst>
  </p:cSld>
  <p:clrMapOvr>
    <a:masterClrMapping/>
  </p:clrMapOvr>
  <p:transition>
    <p:fade/>
  </p:transition>
  <p:extLst>
    <p:ext uri="{DCECCB84-F9BA-43D5-87BE-67443E8EF086}">
      <p15:sldGuideLst xmlns:p15="http://schemas.microsoft.com/office/powerpoint/2012/main">
        <p15:guide id="3" orient="horz" pos="1506">
          <p15:clr>
            <a:srgbClr val="5ACBF0"/>
          </p15:clr>
        </p15:guide>
        <p15:guide id="4" orient="horz" pos="906">
          <p15:clr>
            <a:srgbClr val="5ACBF0"/>
          </p15:clr>
        </p15:guide>
        <p15:guide id="5" orient="horz" pos="288">
          <p15:clr>
            <a:srgbClr val="5ACBF0"/>
          </p15:clr>
        </p15:guide>
        <p15:guide id="6" pos="2430">
          <p15:clr>
            <a:srgbClr val="5ACBF0"/>
          </p15:clr>
        </p15:guide>
        <p15:guide id="7" pos="2811">
          <p15:clr>
            <a:srgbClr val="5ACBF0"/>
          </p15:clr>
        </p15:guide>
        <p15:guide id="8" pos="4871">
          <p15:clr>
            <a:srgbClr val="5ACBF0"/>
          </p15:clr>
        </p15:guide>
        <p15:guide id="9" pos="5251">
          <p15:clr>
            <a:srgbClr val="5ACBF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our Column Bullet with Subhead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553998"/>
          </a:xfrm>
        </p:spPr>
        <p:txBody>
          <a:bodyPr>
            <a:spAutoFit/>
          </a:bodyPr>
          <a:lstStyle/>
          <a:p>
            <a:r>
              <a:rPr lang="en-US"/>
              <a:t>Click to edit Master title style</a:t>
            </a:r>
          </a:p>
        </p:txBody>
      </p:sp>
      <p:sp>
        <p:nvSpPr>
          <p:cNvPr id="22" name="Text Placeholder 11">
            <a:extLst>
              <a:ext uri="{FF2B5EF4-FFF2-40B4-BE49-F238E27FC236}">
                <a16:creationId xmlns:a16="http://schemas.microsoft.com/office/drawing/2014/main" id="{92783506-927E-48F7-8EFC-36257F3E2812}"/>
              </a:ext>
            </a:extLst>
          </p:cNvPr>
          <p:cNvSpPr>
            <a:spLocks noGrp="1"/>
          </p:cNvSpPr>
          <p:nvPr>
            <p:ph type="body" sz="quarter" idx="16"/>
          </p:nvPr>
        </p:nvSpPr>
        <p:spPr>
          <a:xfrm>
            <a:off x="584200" y="1438275"/>
            <a:ext cx="2532063"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3" name="Text Placeholder 7">
            <a:extLst>
              <a:ext uri="{FF2B5EF4-FFF2-40B4-BE49-F238E27FC236}">
                <a16:creationId xmlns:a16="http://schemas.microsoft.com/office/drawing/2014/main" id="{FB6093D3-3EDF-4A80-8450-C5EBB1990775}"/>
              </a:ext>
            </a:extLst>
          </p:cNvPr>
          <p:cNvSpPr>
            <a:spLocks noGrp="1"/>
          </p:cNvSpPr>
          <p:nvPr>
            <p:ph type="body" sz="quarter" idx="14"/>
          </p:nvPr>
        </p:nvSpPr>
        <p:spPr>
          <a:xfrm>
            <a:off x="584200" y="228311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Text Placeholder 11">
            <a:extLst>
              <a:ext uri="{FF2B5EF4-FFF2-40B4-BE49-F238E27FC236}">
                <a16:creationId xmlns:a16="http://schemas.microsoft.com/office/drawing/2014/main" id="{438D2C80-6884-451D-8D7D-B69022CCC5C4}"/>
              </a:ext>
            </a:extLst>
          </p:cNvPr>
          <p:cNvSpPr>
            <a:spLocks noGrp="1"/>
          </p:cNvSpPr>
          <p:nvPr>
            <p:ph type="body" sz="quarter" idx="17"/>
          </p:nvPr>
        </p:nvSpPr>
        <p:spPr>
          <a:xfrm>
            <a:off x="3413125" y="1438275"/>
            <a:ext cx="2533650"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5" name="Text Placeholder 9">
            <a:extLst>
              <a:ext uri="{FF2B5EF4-FFF2-40B4-BE49-F238E27FC236}">
                <a16:creationId xmlns:a16="http://schemas.microsoft.com/office/drawing/2014/main" id="{7614A884-0AD6-4A85-A432-2B13E7464DA9}"/>
              </a:ext>
            </a:extLst>
          </p:cNvPr>
          <p:cNvSpPr>
            <a:spLocks noGrp="1"/>
          </p:cNvSpPr>
          <p:nvPr>
            <p:ph type="body" sz="quarter" idx="15"/>
          </p:nvPr>
        </p:nvSpPr>
        <p:spPr>
          <a:xfrm>
            <a:off x="3413125" y="227647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Text Placeholder 11">
            <a:extLst>
              <a:ext uri="{FF2B5EF4-FFF2-40B4-BE49-F238E27FC236}">
                <a16:creationId xmlns:a16="http://schemas.microsoft.com/office/drawing/2014/main" id="{7D8FFDED-9FE5-4D94-8EB0-7D645C10FBFF}"/>
              </a:ext>
            </a:extLst>
          </p:cNvPr>
          <p:cNvSpPr>
            <a:spLocks noGrp="1"/>
          </p:cNvSpPr>
          <p:nvPr>
            <p:ph type="body" sz="quarter" idx="18"/>
          </p:nvPr>
        </p:nvSpPr>
        <p:spPr>
          <a:xfrm>
            <a:off x="6244208" y="1438275"/>
            <a:ext cx="2532063"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7" name="Text Placeholder 7">
            <a:extLst>
              <a:ext uri="{FF2B5EF4-FFF2-40B4-BE49-F238E27FC236}">
                <a16:creationId xmlns:a16="http://schemas.microsoft.com/office/drawing/2014/main" id="{D429D954-9297-44FA-B7BD-56586012419C}"/>
              </a:ext>
            </a:extLst>
          </p:cNvPr>
          <p:cNvSpPr>
            <a:spLocks noGrp="1"/>
          </p:cNvSpPr>
          <p:nvPr>
            <p:ph type="body" sz="quarter" idx="19"/>
          </p:nvPr>
        </p:nvSpPr>
        <p:spPr>
          <a:xfrm>
            <a:off x="6244208" y="228311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Text Placeholder 11">
            <a:extLst>
              <a:ext uri="{FF2B5EF4-FFF2-40B4-BE49-F238E27FC236}">
                <a16:creationId xmlns:a16="http://schemas.microsoft.com/office/drawing/2014/main" id="{04D43B0D-50F8-4F63-AFA3-34A46F42E816}"/>
              </a:ext>
            </a:extLst>
          </p:cNvPr>
          <p:cNvSpPr>
            <a:spLocks noGrp="1"/>
          </p:cNvSpPr>
          <p:nvPr>
            <p:ph type="body" sz="quarter" idx="20"/>
          </p:nvPr>
        </p:nvSpPr>
        <p:spPr>
          <a:xfrm>
            <a:off x="9073133" y="1438275"/>
            <a:ext cx="2533650"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9" name="Text Placeholder 9">
            <a:extLst>
              <a:ext uri="{FF2B5EF4-FFF2-40B4-BE49-F238E27FC236}">
                <a16:creationId xmlns:a16="http://schemas.microsoft.com/office/drawing/2014/main" id="{804CEFDA-6A6F-42D3-B65C-4BE1054C905E}"/>
              </a:ext>
            </a:extLst>
          </p:cNvPr>
          <p:cNvSpPr>
            <a:spLocks noGrp="1"/>
          </p:cNvSpPr>
          <p:nvPr>
            <p:ph type="body" sz="quarter" idx="21"/>
          </p:nvPr>
        </p:nvSpPr>
        <p:spPr>
          <a:xfrm>
            <a:off x="9073133" y="227647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02484441"/>
      </p:ext>
    </p:extLst>
  </p:cSld>
  <p:clrMapOvr>
    <a:masterClrMapping/>
  </p:clrMapOvr>
  <p:transition>
    <p:fade/>
  </p:transition>
  <p:extLst>
    <p:ext uri="{DCECCB84-F9BA-43D5-87BE-67443E8EF086}">
      <p15:sldGuideLst xmlns:p15="http://schemas.microsoft.com/office/powerpoint/2012/main">
        <p15:guide id="4" orient="horz" pos="906">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guide id="12" orient="horz" pos="1436">
          <p15:clr>
            <a:srgbClr val="5ACBF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userDrawn="1">
            <p:ph type="title"/>
          </p:nvPr>
        </p:nvSpPr>
        <p:spPr>
          <a:xfrm>
            <a:off x="588263" y="457200"/>
            <a:ext cx="11018520" cy="553998"/>
          </a:xfrm>
          <a:prstGeom prst="rect">
            <a:avLst/>
          </a:prstGeom>
        </p:spPr>
        <p:txBody>
          <a:bodyPr vert="horz" wrap="square" lIns="0" tIns="0" rIns="0" bIns="0" rtlCol="0" anchor="t">
            <a:spAutoFit/>
          </a:bodyPr>
          <a:lstStyle/>
          <a:p>
            <a:r>
              <a:rPr lang="en-US"/>
              <a:t>Click to edit Master title style</a:t>
            </a:r>
          </a:p>
        </p:txBody>
      </p:sp>
      <p:sp>
        <p:nvSpPr>
          <p:cNvPr id="4" name="Text Placeholder 3"/>
          <p:cNvSpPr>
            <a:spLocks noGrp="1"/>
          </p:cNvSpPr>
          <p:nvPr userDrawn="1">
            <p:ph type="body" idx="1"/>
          </p:nvPr>
        </p:nvSpPr>
        <p:spPr>
          <a:xfrm>
            <a:off x="584200" y="1435503"/>
            <a:ext cx="11018520" cy="1612749"/>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7" name="GRID" hidden="1">
            <a:extLst>
              <a:ext uri="{FF2B5EF4-FFF2-40B4-BE49-F238E27FC236}">
                <a16:creationId xmlns:a16="http://schemas.microsoft.com/office/drawing/2014/main" id="{32B5FFBF-552A-4973-B5B3-9EE3A765185F}"/>
              </a:ext>
            </a:extLst>
          </p:cNvPr>
          <p:cNvGrpSpPr/>
          <p:nvPr userDrawn="1"/>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userDrawn="1"/>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userDrawn="1"/>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userDrawn="1"/>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userDrawn="1"/>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userDrawn="1"/>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userDrawn="1"/>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userDrawn="1"/>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userDrawn="1"/>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userDrawn="1"/>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userDrawn="1"/>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pic>
        <p:nvPicPr>
          <p:cNvPr id="48" name="MS Brand colors" descr="These are Microsoft Brand colors. The color bar is placed to the side of the Theme master so that it will be visible on all slides. Users can use the 'eye dropper' color tools under Color Fill Shape, Color Fill line etc. to easily select Brand colors. ">
            <a:extLst>
              <a:ext uri="{FF2B5EF4-FFF2-40B4-BE49-F238E27FC236}">
                <a16:creationId xmlns:a16="http://schemas.microsoft.com/office/drawing/2014/main" id="{64D47851-93E6-4066-B42D-42968BFB647D}"/>
              </a:ext>
              <a:ext uri="{C183D7F6-B498-43B3-948B-1728B52AA6E4}">
                <adec:decorative xmlns:adec="http://schemas.microsoft.com/office/drawing/2017/decorative" val="0"/>
              </a:ext>
            </a:extLst>
          </p:cNvPr>
          <p:cNvPicPr>
            <a:picLocks noChangeAspect="1"/>
          </p:cNvPicPr>
          <p:nvPr userDrawn="1"/>
        </p:nvPicPr>
        <p:blipFill rotWithShape="1">
          <a:blip r:embed="rId43"/>
          <a:srcRect l="762"/>
          <a:stretch/>
        </p:blipFill>
        <p:spPr>
          <a:xfrm rot="5400000">
            <a:off x="9509760" y="2843773"/>
            <a:ext cx="6858000" cy="1170455"/>
          </a:xfrm>
          <a:prstGeom prst="rect">
            <a:avLst/>
          </a:prstGeom>
        </p:spPr>
      </p:pic>
    </p:spTree>
    <p:extLst>
      <p:ext uri="{BB962C8B-B14F-4D97-AF65-F5344CB8AC3E}">
        <p14:creationId xmlns:p14="http://schemas.microsoft.com/office/powerpoint/2010/main" val="3942769879"/>
      </p:ext>
    </p:extLst>
  </p:cSld>
  <p:clrMap bg1="dk1" tx1="lt1" bg2="dk2" tx2="lt2" accent1="accent1" accent2="accent2" accent3="accent3" accent4="accent4" accent5="accent5" accent6="accent6" hlink="hlink" folHlink="folHlink"/>
  <p:sldLayoutIdLst>
    <p:sldLayoutId id="2147485174" r:id="rId1"/>
    <p:sldLayoutId id="2147485175" r:id="rId2"/>
    <p:sldLayoutId id="2147485176" r:id="rId3"/>
    <p:sldLayoutId id="2147485177" r:id="rId4"/>
    <p:sldLayoutId id="2147485178" r:id="rId5"/>
    <p:sldLayoutId id="2147485179" r:id="rId6"/>
    <p:sldLayoutId id="2147485180" r:id="rId7"/>
    <p:sldLayoutId id="2147485181" r:id="rId8"/>
    <p:sldLayoutId id="2147485182" r:id="rId9"/>
    <p:sldLayoutId id="2147485183" r:id="rId10"/>
    <p:sldLayoutId id="2147485184" r:id="rId11"/>
    <p:sldLayoutId id="2147485185" r:id="rId12"/>
    <p:sldLayoutId id="2147485186" r:id="rId13"/>
    <p:sldLayoutId id="2147485187" r:id="rId14"/>
    <p:sldLayoutId id="2147485188" r:id="rId15"/>
    <p:sldLayoutId id="2147485189" r:id="rId16"/>
    <p:sldLayoutId id="2147485190" r:id="rId17"/>
    <p:sldLayoutId id="2147485191" r:id="rId18"/>
    <p:sldLayoutId id="2147485192" r:id="rId19"/>
    <p:sldLayoutId id="2147485193" r:id="rId20"/>
    <p:sldLayoutId id="2147485194" r:id="rId21"/>
    <p:sldLayoutId id="2147485195" r:id="rId22"/>
    <p:sldLayoutId id="2147485196" r:id="rId23"/>
    <p:sldLayoutId id="2147485197" r:id="rId24"/>
    <p:sldLayoutId id="2147485198" r:id="rId25"/>
    <p:sldLayoutId id="2147485199" r:id="rId26"/>
    <p:sldLayoutId id="2147485200" r:id="rId27"/>
    <p:sldLayoutId id="2147485201" r:id="rId28"/>
    <p:sldLayoutId id="2147485202" r:id="rId29"/>
    <p:sldLayoutId id="2147485203" r:id="rId30"/>
    <p:sldLayoutId id="2147485204" r:id="rId31"/>
    <p:sldLayoutId id="2147485205" r:id="rId32"/>
    <p:sldLayoutId id="2147485206" r:id="rId33"/>
    <p:sldLayoutId id="2147485207" r:id="rId34"/>
    <p:sldLayoutId id="2147485208" r:id="rId35"/>
    <p:sldLayoutId id="2147485209" r:id="rId36"/>
    <p:sldLayoutId id="2147485210" r:id="rId37"/>
    <p:sldLayoutId id="2147485211" r:id="rId38"/>
    <p:sldLayoutId id="2147485212" r:id="rId39"/>
    <p:sldLayoutId id="2147485213" r:id="rId40"/>
    <p:sldLayoutId id="2147485214" r:id="rId41"/>
  </p:sldLayoutIdLst>
  <p:transition>
    <p:fade/>
  </p:transition>
  <p:hf sldNum="0" hdr="0" ftr="0" dt="0"/>
  <p:txStyles>
    <p:title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p:titleStyle>
    <p:body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8">
          <p15:clr>
            <a:srgbClr val="C35EA4"/>
          </p15:clr>
        </p15:guide>
        <p15:guide id="17" pos="7313">
          <p15:clr>
            <a:srgbClr val="C35EA4"/>
          </p15:clr>
        </p15:guide>
        <p15:guide id="25" orient="horz" pos="369">
          <p15:clr>
            <a:srgbClr val="C35EA4"/>
          </p15:clr>
        </p15:guide>
        <p15:guide id="26" orient="horz" pos="3949">
          <p15:clr>
            <a:srgbClr val="C35EA4"/>
          </p15:clr>
        </p15:guide>
        <p15:guide id="27" orient="horz" pos="184">
          <p15:clr>
            <a:srgbClr val="A4A3A4"/>
          </p15:clr>
        </p15:guide>
        <p15:guide id="28" pos="185">
          <p15:clr>
            <a:srgbClr val="A4A3A4"/>
          </p15:clr>
        </p15:guide>
        <p15:guide id="29" orient="horz" pos="4135">
          <p15:clr>
            <a:srgbClr val="A4A3A4"/>
          </p15:clr>
        </p15:guide>
        <p15:guide id="30" pos="7495">
          <p15:clr>
            <a:srgbClr val="A4A3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8.xml"/><Relationship Id="rId1" Type="http://schemas.openxmlformats.org/officeDocument/2006/relationships/slideLayout" Target="../slideLayouts/slideLayout10.xml"/><Relationship Id="rId4" Type="http://schemas.openxmlformats.org/officeDocument/2006/relationships/image" Target="../media/image21.emf"/></Relationships>
</file>

<file path=ppt/slides/_rels/slide1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9.xml"/><Relationship Id="rId1" Type="http://schemas.openxmlformats.org/officeDocument/2006/relationships/slideLayout" Target="../slideLayouts/slideLayout10.xml"/><Relationship Id="rId6" Type="http://schemas.openxmlformats.org/officeDocument/2006/relationships/chart" Target="../charts/chart6.xml"/><Relationship Id="rId5" Type="http://schemas.openxmlformats.org/officeDocument/2006/relationships/image" Target="../media/image23.emf"/><Relationship Id="rId4" Type="http://schemas.openxmlformats.org/officeDocument/2006/relationships/image" Target="../media/image22.emf"/></Relationships>
</file>

<file path=ppt/slides/_rels/slide13.xml.rels><?xml version="1.0" encoding="UTF-8" standalone="yes"?>
<Relationships xmlns="http://schemas.openxmlformats.org/package/2006/relationships"><Relationship Id="rId3" Type="http://schemas.openxmlformats.org/officeDocument/2006/relationships/chart" Target="../charts/chart7.xml"/><Relationship Id="rId7" Type="http://schemas.openxmlformats.org/officeDocument/2006/relationships/chart" Target="../charts/chart9.xml"/><Relationship Id="rId2" Type="http://schemas.openxmlformats.org/officeDocument/2006/relationships/notesSlide" Target="../notesSlides/notesSlide10.xml"/><Relationship Id="rId1" Type="http://schemas.openxmlformats.org/officeDocument/2006/relationships/slideLayout" Target="../slideLayouts/slideLayout10.xml"/><Relationship Id="rId6" Type="http://schemas.openxmlformats.org/officeDocument/2006/relationships/image" Target="../media/image23.emf"/><Relationship Id="rId5" Type="http://schemas.openxmlformats.org/officeDocument/2006/relationships/image" Target="../media/image22.emf"/><Relationship Id="rId4" Type="http://schemas.openxmlformats.org/officeDocument/2006/relationships/chart" Target="../charts/chart8.xml"/></Relationships>
</file>

<file path=ppt/slides/_rels/slide14.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chart" Target="../charts/chart10.xml"/><Relationship Id="rId7"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10.xml"/><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chart" Target="../charts/chart11.xml"/></Relationships>
</file>

<file path=ppt/slides/_rels/slide15.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chart" Target="../charts/chart12.xml"/><Relationship Id="rId7"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10.xml"/><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chart" Target="../charts/chart13.xml"/></Relationships>
</file>

<file path=ppt/slides/_rels/slide16.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3.xml"/><Relationship Id="rId1" Type="http://schemas.openxmlformats.org/officeDocument/2006/relationships/slideLayout" Target="../slideLayouts/slideLayout10.xml"/><Relationship Id="rId4" Type="http://schemas.openxmlformats.org/officeDocument/2006/relationships/chart" Target="../charts/chart1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2.xml"/><Relationship Id="rId1" Type="http://schemas.openxmlformats.org/officeDocument/2006/relationships/slideLayout" Target="../slideLayouts/slideLayout10.xml"/><Relationship Id="rId5" Type="http://schemas.openxmlformats.org/officeDocument/2006/relationships/image" Target="../media/image13.emf"/><Relationship Id="rId4" Type="http://schemas.openxmlformats.org/officeDocument/2006/relationships/image" Target="../media/image12.emf"/></Relationships>
</file>

<file path=ppt/slides/_rels/slide20.xml.rels><?xml version="1.0" encoding="UTF-8" standalone="yes"?>
<Relationships xmlns="http://schemas.openxmlformats.org/package/2006/relationships"><Relationship Id="rId8" Type="http://schemas.openxmlformats.org/officeDocument/2006/relationships/image" Target="../media/image33.emf"/><Relationship Id="rId3" Type="http://schemas.openxmlformats.org/officeDocument/2006/relationships/image" Target="../media/image28.emf"/><Relationship Id="rId7" Type="http://schemas.openxmlformats.org/officeDocument/2006/relationships/image" Target="../media/image32.emf"/><Relationship Id="rId2" Type="http://schemas.openxmlformats.org/officeDocument/2006/relationships/notesSlide" Target="../notesSlides/notesSlide17.xml"/><Relationship Id="rId1" Type="http://schemas.openxmlformats.org/officeDocument/2006/relationships/slideLayout" Target="../slideLayouts/slideLayout10.xml"/><Relationship Id="rId6" Type="http://schemas.openxmlformats.org/officeDocument/2006/relationships/image" Target="../media/image31.emf"/><Relationship Id="rId5" Type="http://schemas.openxmlformats.org/officeDocument/2006/relationships/image" Target="../media/image30.emf"/><Relationship Id="rId4" Type="http://schemas.openxmlformats.org/officeDocument/2006/relationships/image" Target="../media/image29.emf"/></Relationships>
</file>

<file path=ppt/slides/_rels/slide21.xml.rels><?xml version="1.0" encoding="UTF-8" standalone="yes"?>
<Relationships xmlns="http://schemas.openxmlformats.org/package/2006/relationships"><Relationship Id="rId8" Type="http://schemas.openxmlformats.org/officeDocument/2006/relationships/hyperlink" Target="https://azure.microsoft.com/en-us/pricing/calculator/" TargetMode="External"/><Relationship Id="rId13" Type="http://schemas.openxmlformats.org/officeDocument/2006/relationships/hyperlink" Target="https://azure.com/amp" TargetMode="External"/><Relationship Id="rId3" Type="http://schemas.openxmlformats.org/officeDocument/2006/relationships/hyperlink" Target="https://docs.microsoft.com/en-us/azure/cloud-adoption-framework/" TargetMode="External"/><Relationship Id="rId7" Type="http://schemas.openxmlformats.org/officeDocument/2006/relationships/hyperlink" Target="https://azure.microsoft.com/pricing/tco/calculator/" TargetMode="External"/><Relationship Id="rId12" Type="http://schemas.openxmlformats.org/officeDocument/2006/relationships/image" Target="../media/image32.emf"/><Relationship Id="rId2" Type="http://schemas.openxmlformats.org/officeDocument/2006/relationships/notesSlide" Target="../notesSlides/notesSlide18.xml"/><Relationship Id="rId1" Type="http://schemas.openxmlformats.org/officeDocument/2006/relationships/slideLayout" Target="../slideLayouts/slideLayout10.xml"/><Relationship Id="rId6" Type="http://schemas.openxmlformats.org/officeDocument/2006/relationships/hyperlink" Target="https://azure.microsoft.com/en-us/pricing/reserved-vm-instances/" TargetMode="External"/><Relationship Id="rId11" Type="http://schemas.openxmlformats.org/officeDocument/2006/relationships/hyperlink" Target="https://azure.microsoft.com/en-us/services/advisor/" TargetMode="External"/><Relationship Id="rId5" Type="http://schemas.openxmlformats.org/officeDocument/2006/relationships/hyperlink" Target="https://azure.microsoft.com/en-us/pricing/hybrid-benefit/" TargetMode="External"/><Relationship Id="rId10" Type="http://schemas.openxmlformats.org/officeDocument/2006/relationships/hyperlink" Target="https://azure.microsoft.com/en-us/services/cost-management/" TargetMode="External"/><Relationship Id="rId4" Type="http://schemas.openxmlformats.org/officeDocument/2006/relationships/image" Target="../media/image30.emf"/><Relationship Id="rId9" Type="http://schemas.openxmlformats.org/officeDocument/2006/relationships/hyperlink" Target="https://azure.microsoft.com/en-us/services/azure-migrate/" TargetMode="External"/><Relationship Id="rId14" Type="http://schemas.openxmlformats.org/officeDocument/2006/relationships/image" Target="../media/image29.emf"/></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6.xml"/></Relationships>
</file>

<file path=ppt/slides/_rels/slide4.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10.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emf"/></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10.xml"/><Relationship Id="rId5" Type="http://schemas.openxmlformats.org/officeDocument/2006/relationships/chart" Target="../charts/chart3.xml"/><Relationship Id="rId4" Type="http://schemas.openxmlformats.org/officeDocument/2006/relationships/chart" Target="../charts/chart2.xml"/></Relationships>
</file>

<file path=ppt/slides/_rels/slide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84199" y="2425780"/>
            <a:ext cx="7914671" cy="1107996"/>
          </a:xfrm>
        </p:spPr>
        <p:txBody>
          <a:bodyPr/>
          <a:lstStyle/>
          <a:p>
            <a:r>
              <a:rPr lang="en-US"/>
              <a:t>Economic and financial considerations for cloud migration</a:t>
            </a:r>
          </a:p>
        </p:txBody>
      </p:sp>
      <p:sp>
        <p:nvSpPr>
          <p:cNvPr id="5" name="Text Placeholder 4"/>
          <p:cNvSpPr>
            <a:spLocks noGrp="1"/>
          </p:cNvSpPr>
          <p:nvPr>
            <p:ph type="body" sz="quarter" idx="12"/>
          </p:nvPr>
        </p:nvSpPr>
        <p:spPr/>
        <p:txBody>
          <a:bodyPr/>
          <a:lstStyle/>
          <a:p>
            <a:r>
              <a:rPr lang="en-US"/>
              <a:t>Daniel Feeney, Senior Finance Manager</a:t>
            </a:r>
          </a:p>
          <a:p>
            <a:r>
              <a:rPr lang="en-US"/>
              <a:t>Jeff </a:t>
            </a:r>
            <a:r>
              <a:rPr lang="en-US" err="1"/>
              <a:t>Amels</a:t>
            </a:r>
            <a:r>
              <a:rPr lang="en-US"/>
              <a:t>, Senior Business Planner</a:t>
            </a:r>
          </a:p>
        </p:txBody>
      </p:sp>
    </p:spTree>
    <p:extLst>
      <p:ext uri="{BB962C8B-B14F-4D97-AF65-F5344CB8AC3E}">
        <p14:creationId xmlns:p14="http://schemas.microsoft.com/office/powerpoint/2010/main" val="224948143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FAFCCAC-D414-469B-A128-8B4FA20F8C8D}"/>
              </a:ext>
            </a:extLst>
          </p:cNvPr>
          <p:cNvSpPr>
            <a:spLocks noGrp="1"/>
          </p:cNvSpPr>
          <p:nvPr>
            <p:ph type="title"/>
          </p:nvPr>
        </p:nvSpPr>
        <p:spPr/>
        <p:txBody>
          <a:bodyPr/>
          <a:lstStyle/>
          <a:p>
            <a:r>
              <a:rPr lang="en-US"/>
              <a:t>Business leaders want to understand how the cloud will impact their three key financial statements</a:t>
            </a:r>
            <a:endParaRPr lang="en-IN"/>
          </a:p>
        </p:txBody>
      </p:sp>
      <p:sp>
        <p:nvSpPr>
          <p:cNvPr id="5" name="Oval 4">
            <a:extLst>
              <a:ext uri="{FF2B5EF4-FFF2-40B4-BE49-F238E27FC236}">
                <a16:creationId xmlns:a16="http://schemas.microsoft.com/office/drawing/2014/main" id="{30E72009-8EB3-40D6-8D3F-5879B39DCD47}"/>
              </a:ext>
              <a:ext uri="{C183D7F6-B498-43B3-948B-1728B52AA6E4}">
                <adec:decorative xmlns:adec="http://schemas.microsoft.com/office/drawing/2017/decorative" val="1"/>
              </a:ext>
            </a:extLst>
          </p:cNvPr>
          <p:cNvSpPr/>
          <p:nvPr/>
        </p:nvSpPr>
        <p:spPr bwMode="auto">
          <a:xfrm>
            <a:off x="588263" y="1886672"/>
            <a:ext cx="871493" cy="871493"/>
          </a:xfrm>
          <a:prstGeom prst="ellipse">
            <a:avLst/>
          </a:prstGeom>
          <a:solidFill>
            <a:schemeClr val="accent2">
              <a:alpha val="50000"/>
            </a:schemeClr>
          </a:solidFill>
          <a:ln w="381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IN" sz="2800">
              <a:solidFill>
                <a:srgbClr val="FFFFFF"/>
              </a:solidFill>
              <a:ea typeface="Segoe UI" pitchFamily="34" charset="0"/>
              <a:cs typeface="Segoe UI" pitchFamily="34" charset="0"/>
            </a:endParaRPr>
          </a:p>
        </p:txBody>
      </p:sp>
      <p:grpSp>
        <p:nvGrpSpPr>
          <p:cNvPr id="31" name="profit" descr="Icon of Profit margin">
            <a:extLst>
              <a:ext uri="{FF2B5EF4-FFF2-40B4-BE49-F238E27FC236}">
                <a16:creationId xmlns:a16="http://schemas.microsoft.com/office/drawing/2014/main" id="{B934D858-998D-4E88-A5CD-A7B0C84CB4A5}"/>
              </a:ext>
            </a:extLst>
          </p:cNvPr>
          <p:cNvGrpSpPr/>
          <p:nvPr/>
        </p:nvGrpSpPr>
        <p:grpSpPr>
          <a:xfrm>
            <a:off x="792359" y="2088356"/>
            <a:ext cx="463300" cy="468124"/>
            <a:chOff x="3561942" y="3063240"/>
            <a:chExt cx="401220" cy="405398"/>
          </a:xfrm>
        </p:grpSpPr>
        <p:sp>
          <p:nvSpPr>
            <p:cNvPr id="32" name="Freeform: Shape 31">
              <a:extLst>
                <a:ext uri="{FF2B5EF4-FFF2-40B4-BE49-F238E27FC236}">
                  <a16:creationId xmlns:a16="http://schemas.microsoft.com/office/drawing/2014/main" id="{ADC0A914-9DE2-4966-B5C4-AD9ECACACC44}"/>
                </a:ext>
              </a:extLst>
            </p:cNvPr>
            <p:cNvSpPr/>
            <p:nvPr/>
          </p:nvSpPr>
          <p:spPr>
            <a:xfrm>
              <a:off x="3645468" y="3063958"/>
              <a:ext cx="234045" cy="401219"/>
            </a:xfrm>
            <a:custGeom>
              <a:avLst/>
              <a:gdLst>
                <a:gd name="connsiteX0" fmla="*/ 1371 w 234045"/>
                <a:gd name="connsiteY0" fmla="*/ 401339 h 401218"/>
                <a:gd name="connsiteX1" fmla="*/ 233261 w 234045"/>
                <a:gd name="connsiteY1" fmla="*/ 401339 h 401218"/>
                <a:gd name="connsiteX2" fmla="*/ 233261 w 234045"/>
                <a:gd name="connsiteY2" fmla="*/ 1371 h 401218"/>
                <a:gd name="connsiteX3" fmla="*/ 1371 w 234045"/>
                <a:gd name="connsiteY3" fmla="*/ 1371 h 401218"/>
                <a:gd name="connsiteX4" fmla="*/ 1371 w 234045"/>
                <a:gd name="connsiteY4" fmla="*/ 401339 h 401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045" h="401218">
                  <a:moveTo>
                    <a:pt x="1371" y="401339"/>
                  </a:moveTo>
                  <a:lnTo>
                    <a:pt x="233261" y="401339"/>
                  </a:lnTo>
                  <a:lnTo>
                    <a:pt x="233261" y="1371"/>
                  </a:lnTo>
                  <a:lnTo>
                    <a:pt x="1371" y="1371"/>
                  </a:lnTo>
                  <a:lnTo>
                    <a:pt x="1371" y="401339"/>
                  </a:lnTo>
                  <a:close/>
                </a:path>
              </a:pathLst>
            </a:custGeom>
            <a:solidFill>
              <a:srgbClr val="0078D4"/>
            </a:solidFill>
            <a:ln w="4167"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1BA4EA6B-49F5-40E4-B1BF-9F6B57DC34EB}"/>
                </a:ext>
              </a:extLst>
            </p:cNvPr>
            <p:cNvSpPr/>
            <p:nvPr/>
          </p:nvSpPr>
          <p:spPr>
            <a:xfrm>
              <a:off x="3711363" y="3168638"/>
              <a:ext cx="100305" cy="192251"/>
            </a:xfrm>
            <a:custGeom>
              <a:avLst/>
              <a:gdLst>
                <a:gd name="connsiteX0" fmla="*/ 73524 w 100305"/>
                <a:gd name="connsiteY0" fmla="*/ 130245 h 192250"/>
                <a:gd name="connsiteX1" fmla="*/ 58510 w 100305"/>
                <a:gd name="connsiteY1" fmla="*/ 113563 h 192250"/>
                <a:gd name="connsiteX2" fmla="*/ 58510 w 100305"/>
                <a:gd name="connsiteY2" fmla="*/ 145260 h 192250"/>
                <a:gd name="connsiteX3" fmla="*/ 73524 w 100305"/>
                <a:gd name="connsiteY3" fmla="*/ 130245 h 192250"/>
                <a:gd name="connsiteX4" fmla="*/ 43495 w 100305"/>
                <a:gd name="connsiteY4" fmla="*/ 78112 h 192250"/>
                <a:gd name="connsiteX5" fmla="*/ 43495 w 100305"/>
                <a:gd name="connsiteY5" fmla="*/ 45163 h 192250"/>
                <a:gd name="connsiteX6" fmla="*/ 28898 w 100305"/>
                <a:gd name="connsiteY6" fmla="*/ 60178 h 192250"/>
                <a:gd name="connsiteX7" fmla="*/ 43495 w 100305"/>
                <a:gd name="connsiteY7" fmla="*/ 78112 h 192250"/>
                <a:gd name="connsiteX8" fmla="*/ 101051 w 100305"/>
                <a:gd name="connsiteY8" fmla="*/ 128577 h 192250"/>
                <a:gd name="connsiteX9" fmla="*/ 90207 w 100305"/>
                <a:gd name="connsiteY9" fmla="*/ 156521 h 192250"/>
                <a:gd name="connsiteX10" fmla="*/ 58510 w 100305"/>
                <a:gd name="connsiteY10" fmla="*/ 169449 h 192250"/>
                <a:gd name="connsiteX11" fmla="*/ 58510 w 100305"/>
                <a:gd name="connsiteY11" fmla="*/ 191971 h 192250"/>
                <a:gd name="connsiteX12" fmla="*/ 43495 w 100305"/>
                <a:gd name="connsiteY12" fmla="*/ 191971 h 192250"/>
                <a:gd name="connsiteX13" fmla="*/ 43495 w 100305"/>
                <a:gd name="connsiteY13" fmla="*/ 169866 h 192250"/>
                <a:gd name="connsiteX14" fmla="*/ 4291 w 100305"/>
                <a:gd name="connsiteY14" fmla="*/ 160274 h 192250"/>
                <a:gd name="connsiteX15" fmla="*/ 4291 w 100305"/>
                <a:gd name="connsiteY15" fmla="*/ 131496 h 192250"/>
                <a:gd name="connsiteX16" fmla="*/ 22225 w 100305"/>
                <a:gd name="connsiteY16" fmla="*/ 140255 h 192250"/>
                <a:gd name="connsiteX17" fmla="*/ 43495 w 100305"/>
                <a:gd name="connsiteY17" fmla="*/ 145260 h 192250"/>
                <a:gd name="connsiteX18" fmla="*/ 43495 w 100305"/>
                <a:gd name="connsiteY18" fmla="*/ 107306 h 192250"/>
                <a:gd name="connsiteX19" fmla="*/ 10964 w 100305"/>
                <a:gd name="connsiteY19" fmla="*/ 88538 h 192250"/>
                <a:gd name="connsiteX20" fmla="*/ 1371 w 100305"/>
                <a:gd name="connsiteY20" fmla="*/ 61846 h 192250"/>
                <a:gd name="connsiteX21" fmla="*/ 13049 w 100305"/>
                <a:gd name="connsiteY21" fmla="*/ 33903 h 192250"/>
                <a:gd name="connsiteX22" fmla="*/ 43495 w 100305"/>
                <a:gd name="connsiteY22" fmla="*/ 20556 h 192250"/>
                <a:gd name="connsiteX23" fmla="*/ 43495 w 100305"/>
                <a:gd name="connsiteY23" fmla="*/ 1371 h 192250"/>
                <a:gd name="connsiteX24" fmla="*/ 58510 w 100305"/>
                <a:gd name="connsiteY24" fmla="*/ 1371 h 192250"/>
                <a:gd name="connsiteX25" fmla="*/ 58510 w 100305"/>
                <a:gd name="connsiteY25" fmla="*/ 20139 h 192250"/>
                <a:gd name="connsiteX26" fmla="*/ 91458 w 100305"/>
                <a:gd name="connsiteY26" fmla="*/ 27229 h 192250"/>
                <a:gd name="connsiteX27" fmla="*/ 91458 w 100305"/>
                <a:gd name="connsiteY27" fmla="*/ 55173 h 192250"/>
                <a:gd name="connsiteX28" fmla="*/ 58510 w 100305"/>
                <a:gd name="connsiteY28" fmla="*/ 44329 h 192250"/>
                <a:gd name="connsiteX29" fmla="*/ 58510 w 100305"/>
                <a:gd name="connsiteY29" fmla="*/ 84368 h 192250"/>
                <a:gd name="connsiteX30" fmla="*/ 91458 w 100305"/>
                <a:gd name="connsiteY30" fmla="*/ 103136 h 192250"/>
                <a:gd name="connsiteX31" fmla="*/ 101051 w 100305"/>
                <a:gd name="connsiteY31" fmla="*/ 128577 h 192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0305" h="192250">
                  <a:moveTo>
                    <a:pt x="73524" y="130245"/>
                  </a:moveTo>
                  <a:cubicBezTo>
                    <a:pt x="73524" y="123572"/>
                    <a:pt x="68519" y="118150"/>
                    <a:pt x="58510" y="113563"/>
                  </a:cubicBezTo>
                  <a:lnTo>
                    <a:pt x="58510" y="145260"/>
                  </a:lnTo>
                  <a:cubicBezTo>
                    <a:pt x="68519" y="143591"/>
                    <a:pt x="73524" y="138586"/>
                    <a:pt x="73524" y="130245"/>
                  </a:cubicBezTo>
                  <a:close/>
                  <a:moveTo>
                    <a:pt x="43495" y="78112"/>
                  </a:moveTo>
                  <a:lnTo>
                    <a:pt x="43495" y="45163"/>
                  </a:lnTo>
                  <a:cubicBezTo>
                    <a:pt x="33903" y="46832"/>
                    <a:pt x="28898" y="51836"/>
                    <a:pt x="28898" y="60178"/>
                  </a:cubicBezTo>
                  <a:cubicBezTo>
                    <a:pt x="28898" y="67685"/>
                    <a:pt x="33903" y="73524"/>
                    <a:pt x="43495" y="78112"/>
                  </a:cubicBezTo>
                  <a:close/>
                  <a:moveTo>
                    <a:pt x="101051" y="128577"/>
                  </a:moveTo>
                  <a:cubicBezTo>
                    <a:pt x="101051" y="140255"/>
                    <a:pt x="97297" y="149430"/>
                    <a:pt x="90207" y="156521"/>
                  </a:cubicBezTo>
                  <a:cubicBezTo>
                    <a:pt x="83117" y="163610"/>
                    <a:pt x="72273" y="167781"/>
                    <a:pt x="58510" y="169449"/>
                  </a:cubicBezTo>
                  <a:lnTo>
                    <a:pt x="58510" y="191971"/>
                  </a:lnTo>
                  <a:lnTo>
                    <a:pt x="43495" y="191971"/>
                  </a:lnTo>
                  <a:lnTo>
                    <a:pt x="43495" y="169866"/>
                  </a:lnTo>
                  <a:cubicBezTo>
                    <a:pt x="29315" y="169866"/>
                    <a:pt x="15969" y="166530"/>
                    <a:pt x="4291" y="160274"/>
                  </a:cubicBezTo>
                  <a:lnTo>
                    <a:pt x="4291" y="131496"/>
                  </a:lnTo>
                  <a:cubicBezTo>
                    <a:pt x="8045" y="134416"/>
                    <a:pt x="13883" y="137335"/>
                    <a:pt x="22225" y="140255"/>
                  </a:cubicBezTo>
                  <a:cubicBezTo>
                    <a:pt x="30566" y="143174"/>
                    <a:pt x="37656" y="144843"/>
                    <a:pt x="43495" y="145260"/>
                  </a:cubicBezTo>
                  <a:lnTo>
                    <a:pt x="43495" y="107306"/>
                  </a:lnTo>
                  <a:cubicBezTo>
                    <a:pt x="28064" y="101467"/>
                    <a:pt x="17220" y="95211"/>
                    <a:pt x="10964" y="88538"/>
                  </a:cubicBezTo>
                  <a:cubicBezTo>
                    <a:pt x="4708" y="81865"/>
                    <a:pt x="1371" y="72690"/>
                    <a:pt x="1371" y="61846"/>
                  </a:cubicBezTo>
                  <a:cubicBezTo>
                    <a:pt x="1371" y="51002"/>
                    <a:pt x="5125" y="41410"/>
                    <a:pt x="13049" y="33903"/>
                  </a:cubicBezTo>
                  <a:cubicBezTo>
                    <a:pt x="20973" y="26395"/>
                    <a:pt x="30983" y="21808"/>
                    <a:pt x="43495" y="20556"/>
                  </a:cubicBezTo>
                  <a:lnTo>
                    <a:pt x="43495" y="1371"/>
                  </a:lnTo>
                  <a:lnTo>
                    <a:pt x="58510" y="1371"/>
                  </a:lnTo>
                  <a:lnTo>
                    <a:pt x="58510" y="20139"/>
                  </a:lnTo>
                  <a:cubicBezTo>
                    <a:pt x="73107" y="20973"/>
                    <a:pt x="83951" y="23059"/>
                    <a:pt x="91458" y="27229"/>
                  </a:cubicBezTo>
                  <a:lnTo>
                    <a:pt x="91458" y="55173"/>
                  </a:lnTo>
                  <a:cubicBezTo>
                    <a:pt x="81866" y="49334"/>
                    <a:pt x="71022" y="45580"/>
                    <a:pt x="58510" y="44329"/>
                  </a:cubicBezTo>
                  <a:lnTo>
                    <a:pt x="58510" y="84368"/>
                  </a:lnTo>
                  <a:cubicBezTo>
                    <a:pt x="73941" y="89790"/>
                    <a:pt x="84785" y="96046"/>
                    <a:pt x="91458" y="103136"/>
                  </a:cubicBezTo>
                  <a:cubicBezTo>
                    <a:pt x="98131" y="109809"/>
                    <a:pt x="101051" y="118567"/>
                    <a:pt x="101051" y="128577"/>
                  </a:cubicBezTo>
                  <a:close/>
                </a:path>
              </a:pathLst>
            </a:custGeom>
            <a:solidFill>
              <a:srgbClr val="50E6FF"/>
            </a:solidFill>
            <a:ln w="4167" cap="flat">
              <a:noFill/>
              <a:prstDash val="solid"/>
              <a:miter/>
            </a:ln>
          </p:spPr>
          <p:txBody>
            <a:bodyPr rtlCol="0" anchor="ctr"/>
            <a:lstStyle/>
            <a:p>
              <a:endParaRPr lang="en-US"/>
            </a:p>
          </p:txBody>
        </p:sp>
      </p:grpSp>
      <p:sp>
        <p:nvSpPr>
          <p:cNvPr id="8" name="TextBox 7">
            <a:extLst>
              <a:ext uri="{FF2B5EF4-FFF2-40B4-BE49-F238E27FC236}">
                <a16:creationId xmlns:a16="http://schemas.microsoft.com/office/drawing/2014/main" id="{6C392326-1825-4049-83ED-D3E42AAC471E}"/>
              </a:ext>
            </a:extLst>
          </p:cNvPr>
          <p:cNvSpPr txBox="1"/>
          <p:nvPr/>
        </p:nvSpPr>
        <p:spPr>
          <a:xfrm>
            <a:off x="1609725" y="1968475"/>
            <a:ext cx="9999663" cy="707886"/>
          </a:xfrm>
          <a:prstGeom prst="rect">
            <a:avLst/>
          </a:prstGeom>
          <a:noFill/>
        </p:spPr>
        <p:txBody>
          <a:bodyPr wrap="square" anchor="ctr">
            <a:spAutoFit/>
          </a:bodyPr>
          <a:lstStyle/>
          <a:p>
            <a:r>
              <a:rPr lang="en-US" sz="2000" b="1">
                <a:latin typeface="+mj-lt"/>
              </a:rPr>
              <a:t>Income statement</a:t>
            </a:r>
          </a:p>
          <a:p>
            <a:r>
              <a:rPr lang="en-US" sz="2000"/>
              <a:t>Depreciation and datacenter operating expenses become cloud spend</a:t>
            </a:r>
          </a:p>
        </p:txBody>
      </p:sp>
      <p:sp>
        <p:nvSpPr>
          <p:cNvPr id="6" name="Oval 5">
            <a:extLst>
              <a:ext uri="{FF2B5EF4-FFF2-40B4-BE49-F238E27FC236}">
                <a16:creationId xmlns:a16="http://schemas.microsoft.com/office/drawing/2014/main" id="{4D876086-9C1B-4055-9748-2A84E4E1C68B}"/>
              </a:ext>
              <a:ext uri="{C183D7F6-B498-43B3-948B-1728B52AA6E4}">
                <adec:decorative xmlns:adec="http://schemas.microsoft.com/office/drawing/2017/decorative" val="1"/>
              </a:ext>
            </a:extLst>
          </p:cNvPr>
          <p:cNvSpPr/>
          <p:nvPr/>
        </p:nvSpPr>
        <p:spPr bwMode="auto">
          <a:xfrm>
            <a:off x="588263" y="2988371"/>
            <a:ext cx="871493" cy="871493"/>
          </a:xfrm>
          <a:prstGeom prst="ellipse">
            <a:avLst/>
          </a:prstGeom>
          <a:solidFill>
            <a:schemeClr val="accent2">
              <a:alpha val="50000"/>
            </a:schemeClr>
          </a:solidFill>
          <a:ln w="381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IN" sz="2800">
              <a:solidFill>
                <a:srgbClr val="FFFFFF"/>
              </a:solidFill>
              <a:ea typeface="Segoe UI" pitchFamily="34" charset="0"/>
              <a:cs typeface="Segoe UI" pitchFamily="34" charset="0"/>
            </a:endParaRPr>
          </a:p>
        </p:txBody>
      </p:sp>
      <p:grpSp>
        <p:nvGrpSpPr>
          <p:cNvPr id="12" name="spreadsheet" descr="Icon of  a balance sheet">
            <a:extLst>
              <a:ext uri="{FF2B5EF4-FFF2-40B4-BE49-F238E27FC236}">
                <a16:creationId xmlns:a16="http://schemas.microsoft.com/office/drawing/2014/main" id="{59E3569D-F21C-4BE4-B62C-006FC1E46891}"/>
              </a:ext>
            </a:extLst>
          </p:cNvPr>
          <p:cNvGrpSpPr/>
          <p:nvPr/>
        </p:nvGrpSpPr>
        <p:grpSpPr>
          <a:xfrm>
            <a:off x="805055" y="3205163"/>
            <a:ext cx="437908" cy="437908"/>
            <a:chOff x="6354216" y="3963965"/>
            <a:chExt cx="379710" cy="379710"/>
          </a:xfrm>
        </p:grpSpPr>
        <p:sp>
          <p:nvSpPr>
            <p:cNvPr id="13" name="Freeform: Shape 12">
              <a:extLst>
                <a:ext uri="{FF2B5EF4-FFF2-40B4-BE49-F238E27FC236}">
                  <a16:creationId xmlns:a16="http://schemas.microsoft.com/office/drawing/2014/main" id="{DBAEF5A9-7281-437F-8C0E-FEFF163B867B}"/>
                </a:ext>
              </a:extLst>
            </p:cNvPr>
            <p:cNvSpPr/>
            <p:nvPr/>
          </p:nvSpPr>
          <p:spPr>
            <a:xfrm>
              <a:off x="6392789" y="3964742"/>
              <a:ext cx="297505" cy="375795"/>
            </a:xfrm>
            <a:custGeom>
              <a:avLst/>
              <a:gdLst>
                <a:gd name="connsiteX0" fmla="*/ 1180 w 297504"/>
                <a:gd name="connsiteY0" fmla="*/ 376584 h 375795"/>
                <a:gd name="connsiteX1" fmla="*/ 298294 w 297504"/>
                <a:gd name="connsiteY1" fmla="*/ 376584 h 375795"/>
                <a:gd name="connsiteX2" fmla="*/ 298294 w 297504"/>
                <a:gd name="connsiteY2" fmla="*/ 1180 h 375795"/>
                <a:gd name="connsiteX3" fmla="*/ 1180 w 297504"/>
                <a:gd name="connsiteY3" fmla="*/ 1180 h 375795"/>
                <a:gd name="connsiteX4" fmla="*/ 1180 w 297504"/>
                <a:gd name="connsiteY4" fmla="*/ 376584 h 375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504" h="375795">
                  <a:moveTo>
                    <a:pt x="1180" y="376584"/>
                  </a:moveTo>
                  <a:lnTo>
                    <a:pt x="298294" y="376584"/>
                  </a:lnTo>
                  <a:lnTo>
                    <a:pt x="298294" y="1180"/>
                  </a:lnTo>
                  <a:lnTo>
                    <a:pt x="1180" y="1180"/>
                  </a:lnTo>
                  <a:lnTo>
                    <a:pt x="1180" y="376584"/>
                  </a:lnTo>
                  <a:close/>
                </a:path>
              </a:pathLst>
            </a:custGeom>
            <a:solidFill>
              <a:srgbClr val="0078D4"/>
            </a:solidFill>
            <a:ln w="3830"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222133FF-AD93-4E49-A424-5834592C0335}"/>
                </a:ext>
              </a:extLst>
            </p:cNvPr>
            <p:cNvSpPr/>
            <p:nvPr/>
          </p:nvSpPr>
          <p:spPr>
            <a:xfrm>
              <a:off x="6452680" y="4242276"/>
              <a:ext cx="180069" cy="39145"/>
            </a:xfrm>
            <a:custGeom>
              <a:avLst/>
              <a:gdLst>
                <a:gd name="connsiteX0" fmla="*/ 1180 w 180068"/>
                <a:gd name="connsiteY0" fmla="*/ 40326 h 39145"/>
                <a:gd name="connsiteX1" fmla="*/ 179292 w 180068"/>
                <a:gd name="connsiteY1" fmla="*/ 40326 h 39145"/>
                <a:gd name="connsiteX2" fmla="*/ 179292 w 180068"/>
                <a:gd name="connsiteY2" fmla="*/ 1180 h 39145"/>
                <a:gd name="connsiteX3" fmla="*/ 1180 w 180068"/>
                <a:gd name="connsiteY3" fmla="*/ 1180 h 39145"/>
                <a:gd name="connsiteX4" fmla="*/ 1180 w 180068"/>
                <a:gd name="connsiteY4" fmla="*/ 40326 h 391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068" h="39145">
                  <a:moveTo>
                    <a:pt x="1180" y="40326"/>
                  </a:moveTo>
                  <a:lnTo>
                    <a:pt x="179292" y="40326"/>
                  </a:lnTo>
                  <a:lnTo>
                    <a:pt x="179292" y="1180"/>
                  </a:lnTo>
                  <a:lnTo>
                    <a:pt x="1180" y="1180"/>
                  </a:lnTo>
                  <a:lnTo>
                    <a:pt x="1180" y="40326"/>
                  </a:lnTo>
                  <a:close/>
                </a:path>
              </a:pathLst>
            </a:custGeom>
            <a:solidFill>
              <a:srgbClr val="50E6FF"/>
            </a:solidFill>
            <a:ln w="3830"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F08D573A-20F4-4E19-8C0E-BA9113C6BF07}"/>
                </a:ext>
              </a:extLst>
            </p:cNvPr>
            <p:cNvSpPr/>
            <p:nvPr/>
          </p:nvSpPr>
          <p:spPr>
            <a:xfrm>
              <a:off x="6452680" y="4182778"/>
              <a:ext cx="180069" cy="39145"/>
            </a:xfrm>
            <a:custGeom>
              <a:avLst/>
              <a:gdLst>
                <a:gd name="connsiteX0" fmla="*/ 1180 w 180068"/>
                <a:gd name="connsiteY0" fmla="*/ 40717 h 39145"/>
                <a:gd name="connsiteX1" fmla="*/ 179292 w 180068"/>
                <a:gd name="connsiteY1" fmla="*/ 40717 h 39145"/>
                <a:gd name="connsiteX2" fmla="*/ 179292 w 180068"/>
                <a:gd name="connsiteY2" fmla="*/ 1180 h 39145"/>
                <a:gd name="connsiteX3" fmla="*/ 1180 w 180068"/>
                <a:gd name="connsiteY3" fmla="*/ 1180 h 39145"/>
                <a:gd name="connsiteX4" fmla="*/ 1180 w 180068"/>
                <a:gd name="connsiteY4" fmla="*/ 40717 h 391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068" h="39145">
                  <a:moveTo>
                    <a:pt x="1180" y="40717"/>
                  </a:moveTo>
                  <a:lnTo>
                    <a:pt x="179292" y="40717"/>
                  </a:lnTo>
                  <a:lnTo>
                    <a:pt x="179292" y="1180"/>
                  </a:lnTo>
                  <a:lnTo>
                    <a:pt x="1180" y="1180"/>
                  </a:lnTo>
                  <a:lnTo>
                    <a:pt x="1180" y="40717"/>
                  </a:lnTo>
                  <a:close/>
                </a:path>
              </a:pathLst>
            </a:custGeom>
            <a:solidFill>
              <a:srgbClr val="50E6FF"/>
            </a:solidFill>
            <a:ln w="3830"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A4C438F0-3125-491A-8C0A-ED7EA943BCF7}"/>
                </a:ext>
              </a:extLst>
            </p:cNvPr>
            <p:cNvSpPr/>
            <p:nvPr/>
          </p:nvSpPr>
          <p:spPr>
            <a:xfrm>
              <a:off x="6452680" y="4122883"/>
              <a:ext cx="180069" cy="39145"/>
            </a:xfrm>
            <a:custGeom>
              <a:avLst/>
              <a:gdLst>
                <a:gd name="connsiteX0" fmla="*/ 1180 w 180068"/>
                <a:gd name="connsiteY0" fmla="*/ 40717 h 39145"/>
                <a:gd name="connsiteX1" fmla="*/ 179292 w 180068"/>
                <a:gd name="connsiteY1" fmla="*/ 40717 h 39145"/>
                <a:gd name="connsiteX2" fmla="*/ 179292 w 180068"/>
                <a:gd name="connsiteY2" fmla="*/ 1180 h 39145"/>
                <a:gd name="connsiteX3" fmla="*/ 1180 w 180068"/>
                <a:gd name="connsiteY3" fmla="*/ 1180 h 39145"/>
                <a:gd name="connsiteX4" fmla="*/ 1180 w 180068"/>
                <a:gd name="connsiteY4" fmla="*/ 40717 h 391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068" h="39145">
                  <a:moveTo>
                    <a:pt x="1180" y="40717"/>
                  </a:moveTo>
                  <a:lnTo>
                    <a:pt x="179292" y="40717"/>
                  </a:lnTo>
                  <a:lnTo>
                    <a:pt x="179292" y="1180"/>
                  </a:lnTo>
                  <a:lnTo>
                    <a:pt x="1180" y="1180"/>
                  </a:lnTo>
                  <a:lnTo>
                    <a:pt x="1180" y="40717"/>
                  </a:lnTo>
                  <a:close/>
                </a:path>
              </a:pathLst>
            </a:custGeom>
            <a:solidFill>
              <a:srgbClr val="50E6FF"/>
            </a:solidFill>
            <a:ln w="3830"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E029E759-F013-4DD7-BCE3-4DFD6DE8D005}"/>
                </a:ext>
              </a:extLst>
            </p:cNvPr>
            <p:cNvSpPr/>
            <p:nvPr/>
          </p:nvSpPr>
          <p:spPr>
            <a:xfrm>
              <a:off x="6570510" y="4063003"/>
              <a:ext cx="62633" cy="39145"/>
            </a:xfrm>
            <a:custGeom>
              <a:avLst/>
              <a:gdLst>
                <a:gd name="connsiteX0" fmla="*/ 1180 w 62632"/>
                <a:gd name="connsiteY0" fmla="*/ 40717 h 39145"/>
                <a:gd name="connsiteX1" fmla="*/ 61464 w 62632"/>
                <a:gd name="connsiteY1" fmla="*/ 40717 h 39145"/>
                <a:gd name="connsiteX2" fmla="*/ 61464 w 62632"/>
                <a:gd name="connsiteY2" fmla="*/ 1180 h 39145"/>
                <a:gd name="connsiteX3" fmla="*/ 1180 w 62632"/>
                <a:gd name="connsiteY3" fmla="*/ 1180 h 39145"/>
                <a:gd name="connsiteX4" fmla="*/ 1180 w 62632"/>
                <a:gd name="connsiteY4" fmla="*/ 40717 h 391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632" h="39145">
                  <a:moveTo>
                    <a:pt x="1180" y="40717"/>
                  </a:moveTo>
                  <a:lnTo>
                    <a:pt x="61464" y="40717"/>
                  </a:lnTo>
                  <a:lnTo>
                    <a:pt x="61464" y="1180"/>
                  </a:lnTo>
                  <a:lnTo>
                    <a:pt x="1180" y="1180"/>
                  </a:lnTo>
                  <a:lnTo>
                    <a:pt x="1180" y="40717"/>
                  </a:lnTo>
                  <a:close/>
                </a:path>
              </a:pathLst>
            </a:custGeom>
            <a:solidFill>
              <a:srgbClr val="50E6FF"/>
            </a:solidFill>
            <a:ln w="3830"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3A58C78A-F2B2-484F-9040-C8C63B375988}"/>
                </a:ext>
              </a:extLst>
            </p:cNvPr>
            <p:cNvSpPr/>
            <p:nvPr/>
          </p:nvSpPr>
          <p:spPr>
            <a:xfrm>
              <a:off x="6570510" y="4004285"/>
              <a:ext cx="62633" cy="39145"/>
            </a:xfrm>
            <a:custGeom>
              <a:avLst/>
              <a:gdLst>
                <a:gd name="connsiteX0" fmla="*/ 1180 w 62632"/>
                <a:gd name="connsiteY0" fmla="*/ 40326 h 39145"/>
                <a:gd name="connsiteX1" fmla="*/ 61464 w 62632"/>
                <a:gd name="connsiteY1" fmla="*/ 40326 h 39145"/>
                <a:gd name="connsiteX2" fmla="*/ 61464 w 62632"/>
                <a:gd name="connsiteY2" fmla="*/ 1180 h 39145"/>
                <a:gd name="connsiteX3" fmla="*/ 1180 w 62632"/>
                <a:gd name="connsiteY3" fmla="*/ 1180 h 39145"/>
                <a:gd name="connsiteX4" fmla="*/ 1180 w 62632"/>
                <a:gd name="connsiteY4" fmla="*/ 40326 h 391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632" h="39145">
                  <a:moveTo>
                    <a:pt x="1180" y="40326"/>
                  </a:moveTo>
                  <a:lnTo>
                    <a:pt x="61464" y="40326"/>
                  </a:lnTo>
                  <a:lnTo>
                    <a:pt x="61464" y="1180"/>
                  </a:lnTo>
                  <a:lnTo>
                    <a:pt x="1180" y="1180"/>
                  </a:lnTo>
                  <a:lnTo>
                    <a:pt x="1180" y="40326"/>
                  </a:lnTo>
                  <a:close/>
                </a:path>
              </a:pathLst>
            </a:custGeom>
            <a:solidFill>
              <a:srgbClr val="50E6FF"/>
            </a:solidFill>
            <a:ln w="3830"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EE07A2EC-09CE-44A5-937B-FA227B5B33D7}"/>
                </a:ext>
              </a:extLst>
            </p:cNvPr>
            <p:cNvSpPr/>
            <p:nvPr/>
          </p:nvSpPr>
          <p:spPr>
            <a:xfrm>
              <a:off x="6473821" y="4019148"/>
              <a:ext cx="78291" cy="78291"/>
            </a:xfrm>
            <a:custGeom>
              <a:avLst/>
              <a:gdLst>
                <a:gd name="connsiteX0" fmla="*/ 1180 w 78290"/>
                <a:gd name="connsiteY0" fmla="*/ 68119 h 78290"/>
                <a:gd name="connsiteX1" fmla="*/ 13315 w 78290"/>
                <a:gd name="connsiteY1" fmla="*/ 80254 h 78290"/>
                <a:gd name="connsiteX2" fmla="*/ 80254 w 78290"/>
                <a:gd name="connsiteY2" fmla="*/ 13315 h 78290"/>
                <a:gd name="connsiteX3" fmla="*/ 68119 w 78290"/>
                <a:gd name="connsiteY3" fmla="*/ 1180 h 78290"/>
                <a:gd name="connsiteX4" fmla="*/ 1180 w 78290"/>
                <a:gd name="connsiteY4" fmla="*/ 68119 h 782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290" h="78290">
                  <a:moveTo>
                    <a:pt x="1180" y="68119"/>
                  </a:moveTo>
                  <a:lnTo>
                    <a:pt x="13315" y="80254"/>
                  </a:lnTo>
                  <a:lnTo>
                    <a:pt x="80254" y="13315"/>
                  </a:lnTo>
                  <a:lnTo>
                    <a:pt x="68119" y="1180"/>
                  </a:lnTo>
                  <a:lnTo>
                    <a:pt x="1180" y="68119"/>
                  </a:lnTo>
                  <a:close/>
                </a:path>
              </a:pathLst>
            </a:custGeom>
            <a:solidFill>
              <a:srgbClr val="FFFFFF"/>
            </a:solidFill>
            <a:ln w="3830"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9605A343-63AE-4DE2-BADA-8535F33A32CF}"/>
                </a:ext>
              </a:extLst>
            </p:cNvPr>
            <p:cNvSpPr/>
            <p:nvPr/>
          </p:nvSpPr>
          <p:spPr>
            <a:xfrm>
              <a:off x="6447199" y="4047727"/>
              <a:ext cx="50889" cy="50889"/>
            </a:xfrm>
            <a:custGeom>
              <a:avLst/>
              <a:gdLst>
                <a:gd name="connsiteX0" fmla="*/ 39543 w 50888"/>
                <a:gd name="connsiteY0" fmla="*/ 51286 h 50888"/>
                <a:gd name="connsiteX1" fmla="*/ 51678 w 50888"/>
                <a:gd name="connsiteY1" fmla="*/ 39151 h 50888"/>
                <a:gd name="connsiteX2" fmla="*/ 13315 w 50888"/>
                <a:gd name="connsiteY2" fmla="*/ 1180 h 50888"/>
                <a:gd name="connsiteX3" fmla="*/ 1180 w 50888"/>
                <a:gd name="connsiteY3" fmla="*/ 13315 h 50888"/>
                <a:gd name="connsiteX4" fmla="*/ 39543 w 50888"/>
                <a:gd name="connsiteY4" fmla="*/ 51286 h 508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888" h="50888">
                  <a:moveTo>
                    <a:pt x="39543" y="51286"/>
                  </a:moveTo>
                  <a:lnTo>
                    <a:pt x="51678" y="39151"/>
                  </a:lnTo>
                  <a:lnTo>
                    <a:pt x="13315" y="1180"/>
                  </a:lnTo>
                  <a:lnTo>
                    <a:pt x="1180" y="13315"/>
                  </a:lnTo>
                  <a:lnTo>
                    <a:pt x="39543" y="51286"/>
                  </a:lnTo>
                  <a:close/>
                </a:path>
              </a:pathLst>
            </a:custGeom>
            <a:solidFill>
              <a:srgbClr val="FFFFFF"/>
            </a:solidFill>
            <a:ln w="3830" cap="flat">
              <a:noFill/>
              <a:prstDash val="solid"/>
              <a:miter/>
            </a:ln>
          </p:spPr>
          <p:txBody>
            <a:bodyPr rtlCol="0" anchor="ctr"/>
            <a:lstStyle/>
            <a:p>
              <a:endParaRPr lang="en-US"/>
            </a:p>
          </p:txBody>
        </p:sp>
      </p:grpSp>
      <p:sp>
        <p:nvSpPr>
          <p:cNvPr id="9" name="TextBox 8">
            <a:extLst>
              <a:ext uri="{FF2B5EF4-FFF2-40B4-BE49-F238E27FC236}">
                <a16:creationId xmlns:a16="http://schemas.microsoft.com/office/drawing/2014/main" id="{8221743A-11C3-45FA-90FB-9C77C86D9E83}"/>
              </a:ext>
            </a:extLst>
          </p:cNvPr>
          <p:cNvSpPr txBox="1"/>
          <p:nvPr/>
        </p:nvSpPr>
        <p:spPr>
          <a:xfrm>
            <a:off x="1609725" y="2988371"/>
            <a:ext cx="9999663" cy="1231106"/>
          </a:xfrm>
          <a:prstGeom prst="rect">
            <a:avLst/>
          </a:prstGeom>
          <a:noFill/>
        </p:spPr>
        <p:txBody>
          <a:bodyPr wrap="square" anchor="ctr">
            <a:spAutoFit/>
          </a:bodyPr>
          <a:lstStyle/>
          <a:p>
            <a:r>
              <a:rPr lang="en-US" sz="2000" b="1">
                <a:latin typeface="+mj-lt"/>
              </a:rPr>
              <a:t>Balance sheet</a:t>
            </a:r>
          </a:p>
          <a:p>
            <a:pPr marL="314325" lvl="1" indent="-203200">
              <a:buFont typeface="Arial" panose="020B0604020202020204" pitchFamily="34" charset="0"/>
              <a:buChar char="•"/>
            </a:pPr>
            <a:r>
              <a:rPr lang="en-US" sz="1800"/>
              <a:t>On-premises assets create a fixed cost structure</a:t>
            </a:r>
          </a:p>
          <a:p>
            <a:pPr marL="314325" lvl="1" indent="-203200">
              <a:buFont typeface="Arial" panose="020B0604020202020204" pitchFamily="34" charset="0"/>
              <a:buChar char="•"/>
            </a:pPr>
            <a:r>
              <a:rPr lang="en-US" sz="1800"/>
              <a:t>In cloud often see </a:t>
            </a:r>
            <a:r>
              <a:rPr lang="en-US" sz="1800">
                <a:latin typeface="+mj-lt"/>
              </a:rPr>
              <a:t>CAPEX (asset acquisitions) shift to OPEX (operating expenditures) </a:t>
            </a:r>
          </a:p>
          <a:p>
            <a:pPr marL="314325" lvl="1" indent="-203200">
              <a:buFont typeface="Arial" panose="020B0604020202020204" pitchFamily="34" charset="0"/>
              <a:buChar char="•"/>
            </a:pPr>
            <a:r>
              <a:rPr lang="en-US" sz="1800"/>
              <a:t>This means we no longer have IT assets as a burden on the balance sheet</a:t>
            </a:r>
          </a:p>
        </p:txBody>
      </p:sp>
      <p:sp>
        <p:nvSpPr>
          <p:cNvPr id="7" name="Oval 6">
            <a:extLst>
              <a:ext uri="{FF2B5EF4-FFF2-40B4-BE49-F238E27FC236}">
                <a16:creationId xmlns:a16="http://schemas.microsoft.com/office/drawing/2014/main" id="{913DD332-7B1B-4849-B849-3D69B8C3E17A}"/>
              </a:ext>
              <a:ext uri="{C183D7F6-B498-43B3-948B-1728B52AA6E4}">
                <adec:decorative xmlns:adec="http://schemas.microsoft.com/office/drawing/2017/decorative" val="1"/>
              </a:ext>
            </a:extLst>
          </p:cNvPr>
          <p:cNvSpPr/>
          <p:nvPr/>
        </p:nvSpPr>
        <p:spPr bwMode="auto">
          <a:xfrm>
            <a:off x="588263" y="4490989"/>
            <a:ext cx="871493" cy="871493"/>
          </a:xfrm>
          <a:prstGeom prst="ellipse">
            <a:avLst/>
          </a:prstGeom>
          <a:solidFill>
            <a:schemeClr val="accent2">
              <a:alpha val="50000"/>
            </a:schemeClr>
          </a:solidFill>
          <a:ln w="381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IN" sz="2800">
              <a:solidFill>
                <a:srgbClr val="FFFFFF"/>
              </a:solidFill>
              <a:ea typeface="Segoe UI" pitchFamily="34" charset="0"/>
              <a:cs typeface="Segoe UI" pitchFamily="34" charset="0"/>
            </a:endParaRPr>
          </a:p>
        </p:txBody>
      </p:sp>
      <p:grpSp>
        <p:nvGrpSpPr>
          <p:cNvPr id="61" name="pay scale" descr="Icon of cash flow">
            <a:extLst>
              <a:ext uri="{FF2B5EF4-FFF2-40B4-BE49-F238E27FC236}">
                <a16:creationId xmlns:a16="http://schemas.microsoft.com/office/drawing/2014/main" id="{1A480499-22CD-42D0-A0E6-5F995FD16992}"/>
              </a:ext>
            </a:extLst>
          </p:cNvPr>
          <p:cNvGrpSpPr/>
          <p:nvPr/>
        </p:nvGrpSpPr>
        <p:grpSpPr>
          <a:xfrm>
            <a:off x="746408" y="4747960"/>
            <a:ext cx="555202" cy="357550"/>
            <a:chOff x="10969550" y="2179320"/>
            <a:chExt cx="555202" cy="357550"/>
          </a:xfrm>
        </p:grpSpPr>
        <p:sp>
          <p:nvSpPr>
            <p:cNvPr id="62" name="Freeform 69">
              <a:extLst>
                <a:ext uri="{FF2B5EF4-FFF2-40B4-BE49-F238E27FC236}">
                  <a16:creationId xmlns:a16="http://schemas.microsoft.com/office/drawing/2014/main" id="{F4E52F53-5548-4D00-90C8-545D612A5AD1}"/>
                </a:ext>
              </a:extLst>
            </p:cNvPr>
            <p:cNvSpPr>
              <a:spLocks/>
            </p:cNvSpPr>
            <p:nvPr/>
          </p:nvSpPr>
          <p:spPr bwMode="auto">
            <a:xfrm>
              <a:off x="11039505" y="2179320"/>
              <a:ext cx="242068" cy="270939"/>
            </a:xfrm>
            <a:custGeom>
              <a:avLst/>
              <a:gdLst>
                <a:gd name="T0" fmla="*/ 372 w 372"/>
                <a:gd name="T1" fmla="*/ 186 h 415"/>
                <a:gd name="T2" fmla="*/ 217 w 372"/>
                <a:gd name="T3" fmla="*/ 370 h 415"/>
                <a:gd name="T4" fmla="*/ 163 w 372"/>
                <a:gd name="T5" fmla="*/ 415 h 415"/>
                <a:gd name="T6" fmla="*/ 158 w 372"/>
                <a:gd name="T7" fmla="*/ 370 h 415"/>
                <a:gd name="T8" fmla="*/ 0 w 372"/>
                <a:gd name="T9" fmla="*/ 186 h 415"/>
                <a:gd name="T10" fmla="*/ 186 w 372"/>
                <a:gd name="T11" fmla="*/ 0 h 415"/>
                <a:gd name="T12" fmla="*/ 372 w 372"/>
                <a:gd name="T13" fmla="*/ 186 h 415"/>
              </a:gdLst>
              <a:ahLst/>
              <a:cxnLst>
                <a:cxn ang="0">
                  <a:pos x="T0" y="T1"/>
                </a:cxn>
                <a:cxn ang="0">
                  <a:pos x="T2" y="T3"/>
                </a:cxn>
                <a:cxn ang="0">
                  <a:pos x="T4" y="T5"/>
                </a:cxn>
                <a:cxn ang="0">
                  <a:pos x="T6" y="T7"/>
                </a:cxn>
                <a:cxn ang="0">
                  <a:pos x="T8" y="T9"/>
                </a:cxn>
                <a:cxn ang="0">
                  <a:pos x="T10" y="T11"/>
                </a:cxn>
                <a:cxn ang="0">
                  <a:pos x="T12" y="T13"/>
                </a:cxn>
              </a:cxnLst>
              <a:rect l="0" t="0" r="r" b="b"/>
              <a:pathLst>
                <a:path w="372" h="415">
                  <a:moveTo>
                    <a:pt x="372" y="186"/>
                  </a:moveTo>
                  <a:cubicBezTo>
                    <a:pt x="372" y="279"/>
                    <a:pt x="305" y="355"/>
                    <a:pt x="217" y="370"/>
                  </a:cubicBezTo>
                  <a:cubicBezTo>
                    <a:pt x="207" y="371"/>
                    <a:pt x="173" y="415"/>
                    <a:pt x="163" y="415"/>
                  </a:cubicBezTo>
                  <a:cubicBezTo>
                    <a:pt x="153" y="415"/>
                    <a:pt x="167" y="372"/>
                    <a:pt x="158" y="370"/>
                  </a:cubicBezTo>
                  <a:cubicBezTo>
                    <a:pt x="69" y="356"/>
                    <a:pt x="0" y="279"/>
                    <a:pt x="0" y="186"/>
                  </a:cubicBezTo>
                  <a:cubicBezTo>
                    <a:pt x="0" y="84"/>
                    <a:pt x="83" y="0"/>
                    <a:pt x="186" y="0"/>
                  </a:cubicBezTo>
                  <a:cubicBezTo>
                    <a:pt x="289" y="0"/>
                    <a:pt x="372" y="84"/>
                    <a:pt x="372" y="186"/>
                  </a:cubicBezTo>
                  <a:close/>
                </a:path>
              </a:pathLst>
            </a:custGeom>
            <a:solidFill>
              <a:srgbClr val="0078D7"/>
            </a:solidFill>
            <a:ln w="9525">
              <a:noFill/>
              <a:round/>
              <a:headEnd/>
              <a:tailEnd/>
            </a:ln>
          </p:spPr>
          <p:txBody>
            <a:bodyPr vert="horz" wrap="square" lIns="89642" tIns="44821" rIns="89642" bIns="44821" numCol="1" anchor="t" anchorCtr="0" compatLnSpc="1">
              <a:prstTxWarp prst="textNoShape">
                <a:avLst/>
              </a:prstTxWarp>
            </a:bodyPr>
            <a:lstStyle/>
            <a:p>
              <a:pPr algn="ctr" defTabSz="896386" fontAlgn="base"/>
              <a:endParaRPr lang="en-US" sz="1667">
                <a:solidFill>
                  <a:srgbClr val="505050"/>
                </a:solidFill>
                <a:latin typeface="Segoe UI"/>
              </a:endParaRPr>
            </a:p>
          </p:txBody>
        </p:sp>
        <p:sp>
          <p:nvSpPr>
            <p:cNvPr id="63" name="Rectangle 71">
              <a:extLst>
                <a:ext uri="{FF2B5EF4-FFF2-40B4-BE49-F238E27FC236}">
                  <a16:creationId xmlns:a16="http://schemas.microsoft.com/office/drawing/2014/main" id="{9BF19069-DA1E-45A5-B237-3AC91C4734F3}"/>
                </a:ext>
              </a:extLst>
            </p:cNvPr>
            <p:cNvSpPr>
              <a:spLocks noChangeArrowheads="1"/>
            </p:cNvSpPr>
            <p:nvPr/>
          </p:nvSpPr>
          <p:spPr bwMode="auto">
            <a:xfrm>
              <a:off x="10969550" y="2492454"/>
              <a:ext cx="500792" cy="23318"/>
            </a:xfrm>
            <a:prstGeom prst="rect">
              <a:avLst/>
            </a:prstGeom>
            <a:solidFill>
              <a:srgbClr val="4FE4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algn="ctr" defTabSz="896386" fontAlgn="base"/>
              <a:endParaRPr lang="en-US" sz="1667">
                <a:solidFill>
                  <a:srgbClr val="505050"/>
                </a:solidFill>
                <a:latin typeface="Segoe UI"/>
              </a:endParaRPr>
            </a:p>
          </p:txBody>
        </p:sp>
        <p:sp>
          <p:nvSpPr>
            <p:cNvPr id="64" name="Freeform 72">
              <a:extLst>
                <a:ext uri="{FF2B5EF4-FFF2-40B4-BE49-F238E27FC236}">
                  <a16:creationId xmlns:a16="http://schemas.microsoft.com/office/drawing/2014/main" id="{1683301E-DF7A-4808-81C0-E0214EDDE092}"/>
                </a:ext>
              </a:extLst>
            </p:cNvPr>
            <p:cNvSpPr>
              <a:spLocks/>
            </p:cNvSpPr>
            <p:nvPr/>
          </p:nvSpPr>
          <p:spPr bwMode="auto">
            <a:xfrm>
              <a:off x="11485888" y="2481350"/>
              <a:ext cx="38864" cy="39975"/>
            </a:xfrm>
            <a:custGeom>
              <a:avLst/>
              <a:gdLst>
                <a:gd name="T0" fmla="*/ 35 w 35"/>
                <a:gd name="T1" fmla="*/ 14 h 36"/>
                <a:gd name="T2" fmla="*/ 21 w 35"/>
                <a:gd name="T3" fmla="*/ 14 h 36"/>
                <a:gd name="T4" fmla="*/ 21 w 35"/>
                <a:gd name="T5" fmla="*/ 0 h 36"/>
                <a:gd name="T6" fmla="*/ 14 w 35"/>
                <a:gd name="T7" fmla="*/ 0 h 36"/>
                <a:gd name="T8" fmla="*/ 14 w 35"/>
                <a:gd name="T9" fmla="*/ 14 h 36"/>
                <a:gd name="T10" fmla="*/ 0 w 35"/>
                <a:gd name="T11" fmla="*/ 14 h 36"/>
                <a:gd name="T12" fmla="*/ 0 w 35"/>
                <a:gd name="T13" fmla="*/ 21 h 36"/>
                <a:gd name="T14" fmla="*/ 14 w 35"/>
                <a:gd name="T15" fmla="*/ 21 h 36"/>
                <a:gd name="T16" fmla="*/ 14 w 35"/>
                <a:gd name="T17" fmla="*/ 36 h 36"/>
                <a:gd name="T18" fmla="*/ 21 w 35"/>
                <a:gd name="T19" fmla="*/ 36 h 36"/>
                <a:gd name="T20" fmla="*/ 21 w 35"/>
                <a:gd name="T21" fmla="*/ 21 h 36"/>
                <a:gd name="T22" fmla="*/ 35 w 35"/>
                <a:gd name="T23" fmla="*/ 21 h 36"/>
                <a:gd name="T24" fmla="*/ 35 w 35"/>
                <a:gd name="T25" fmla="*/ 14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 h="36">
                  <a:moveTo>
                    <a:pt x="35" y="14"/>
                  </a:moveTo>
                  <a:lnTo>
                    <a:pt x="21" y="14"/>
                  </a:lnTo>
                  <a:lnTo>
                    <a:pt x="21" y="0"/>
                  </a:lnTo>
                  <a:lnTo>
                    <a:pt x="14" y="0"/>
                  </a:lnTo>
                  <a:lnTo>
                    <a:pt x="14" y="14"/>
                  </a:lnTo>
                  <a:lnTo>
                    <a:pt x="0" y="14"/>
                  </a:lnTo>
                  <a:lnTo>
                    <a:pt x="0" y="21"/>
                  </a:lnTo>
                  <a:lnTo>
                    <a:pt x="14" y="21"/>
                  </a:lnTo>
                  <a:lnTo>
                    <a:pt x="14" y="36"/>
                  </a:lnTo>
                  <a:lnTo>
                    <a:pt x="21" y="36"/>
                  </a:lnTo>
                  <a:lnTo>
                    <a:pt x="21" y="21"/>
                  </a:lnTo>
                  <a:lnTo>
                    <a:pt x="35" y="21"/>
                  </a:lnTo>
                  <a:lnTo>
                    <a:pt x="35" y="14"/>
                  </a:lnTo>
                  <a:close/>
                </a:path>
              </a:pathLst>
            </a:custGeom>
            <a:solidFill>
              <a:srgbClr val="0078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lgn="ctr" defTabSz="896386" fontAlgn="base"/>
              <a:endParaRPr lang="en-US" sz="1667">
                <a:solidFill>
                  <a:srgbClr val="505050"/>
                </a:solidFill>
                <a:latin typeface="Segoe UI"/>
              </a:endParaRPr>
            </a:p>
          </p:txBody>
        </p:sp>
        <p:sp>
          <p:nvSpPr>
            <p:cNvPr id="65" name="Rectangle 73">
              <a:extLst>
                <a:ext uri="{FF2B5EF4-FFF2-40B4-BE49-F238E27FC236}">
                  <a16:creationId xmlns:a16="http://schemas.microsoft.com/office/drawing/2014/main" id="{87BCE7EB-FF5B-46B7-8333-E1953E8A2EB3}"/>
                </a:ext>
              </a:extLst>
            </p:cNvPr>
            <p:cNvSpPr>
              <a:spLocks noChangeArrowheads="1"/>
            </p:cNvSpPr>
            <p:nvPr/>
          </p:nvSpPr>
          <p:spPr bwMode="auto">
            <a:xfrm>
              <a:off x="11132779" y="2469135"/>
              <a:ext cx="24429" cy="67735"/>
            </a:xfrm>
            <a:prstGeom prst="rect">
              <a:avLst/>
            </a:prstGeom>
            <a:solidFill>
              <a:srgbClr val="0078D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algn="ctr" defTabSz="896386" fontAlgn="base"/>
              <a:endParaRPr lang="en-US" sz="1667">
                <a:solidFill>
                  <a:srgbClr val="505050"/>
                </a:solidFill>
                <a:latin typeface="Segoe UI"/>
              </a:endParaRPr>
            </a:p>
          </p:txBody>
        </p:sp>
        <p:sp>
          <p:nvSpPr>
            <p:cNvPr id="66" name="Freeform 75">
              <a:extLst>
                <a:ext uri="{FF2B5EF4-FFF2-40B4-BE49-F238E27FC236}">
                  <a16:creationId xmlns:a16="http://schemas.microsoft.com/office/drawing/2014/main" id="{D9A8AE45-DEBE-4FEA-B3E4-6D888F273315}"/>
                </a:ext>
              </a:extLst>
            </p:cNvPr>
            <p:cNvSpPr>
              <a:spLocks/>
            </p:cNvSpPr>
            <p:nvPr/>
          </p:nvSpPr>
          <p:spPr bwMode="auto">
            <a:xfrm>
              <a:off x="11129448" y="2259269"/>
              <a:ext cx="57741" cy="82170"/>
            </a:xfrm>
            <a:custGeom>
              <a:avLst/>
              <a:gdLst>
                <a:gd name="T0" fmla="*/ 61 w 88"/>
                <a:gd name="T1" fmla="*/ 55 h 126"/>
                <a:gd name="T2" fmla="*/ 28 w 88"/>
                <a:gd name="T3" fmla="*/ 55 h 126"/>
                <a:gd name="T4" fmla="*/ 17 w 88"/>
                <a:gd name="T5" fmla="*/ 46 h 126"/>
                <a:gd name="T6" fmla="*/ 28 w 88"/>
                <a:gd name="T7" fmla="*/ 36 h 126"/>
                <a:gd name="T8" fmla="*/ 80 w 88"/>
                <a:gd name="T9" fmla="*/ 36 h 126"/>
                <a:gd name="T10" fmla="*/ 87 w 88"/>
                <a:gd name="T11" fmla="*/ 29 h 126"/>
                <a:gd name="T12" fmla="*/ 80 w 88"/>
                <a:gd name="T13" fmla="*/ 22 h 126"/>
                <a:gd name="T14" fmla="*/ 48 w 88"/>
                <a:gd name="T15" fmla="*/ 22 h 126"/>
                <a:gd name="T16" fmla="*/ 48 w 88"/>
                <a:gd name="T17" fmla="*/ 7 h 126"/>
                <a:gd name="T18" fmla="*/ 41 w 88"/>
                <a:gd name="T19" fmla="*/ 0 h 126"/>
                <a:gd name="T20" fmla="*/ 34 w 88"/>
                <a:gd name="T21" fmla="*/ 7 h 126"/>
                <a:gd name="T22" fmla="*/ 34 w 88"/>
                <a:gd name="T23" fmla="*/ 22 h 126"/>
                <a:gd name="T24" fmla="*/ 27 w 88"/>
                <a:gd name="T25" fmla="*/ 22 h 126"/>
                <a:gd name="T26" fmla="*/ 2 w 88"/>
                <a:gd name="T27" fmla="*/ 46 h 126"/>
                <a:gd name="T28" fmla="*/ 27 w 88"/>
                <a:gd name="T29" fmla="*/ 70 h 126"/>
                <a:gd name="T30" fmla="*/ 60 w 88"/>
                <a:gd name="T31" fmla="*/ 70 h 126"/>
                <a:gd name="T32" fmla="*/ 72 w 88"/>
                <a:gd name="T33" fmla="*/ 78 h 126"/>
                <a:gd name="T34" fmla="*/ 62 w 88"/>
                <a:gd name="T35" fmla="*/ 89 h 126"/>
                <a:gd name="T36" fmla="*/ 7 w 88"/>
                <a:gd name="T37" fmla="*/ 89 h 126"/>
                <a:gd name="T38" fmla="*/ 0 w 88"/>
                <a:gd name="T39" fmla="*/ 96 h 126"/>
                <a:gd name="T40" fmla="*/ 7 w 88"/>
                <a:gd name="T41" fmla="*/ 103 h 126"/>
                <a:gd name="T42" fmla="*/ 35 w 88"/>
                <a:gd name="T43" fmla="*/ 103 h 126"/>
                <a:gd name="T44" fmla="*/ 35 w 88"/>
                <a:gd name="T45" fmla="*/ 119 h 126"/>
                <a:gd name="T46" fmla="*/ 42 w 88"/>
                <a:gd name="T47" fmla="*/ 126 h 126"/>
                <a:gd name="T48" fmla="*/ 49 w 88"/>
                <a:gd name="T49" fmla="*/ 119 h 126"/>
                <a:gd name="T50" fmla="*/ 49 w 88"/>
                <a:gd name="T51" fmla="*/ 103 h 126"/>
                <a:gd name="T52" fmla="*/ 63 w 88"/>
                <a:gd name="T53" fmla="*/ 103 h 126"/>
                <a:gd name="T54" fmla="*/ 88 w 88"/>
                <a:gd name="T55" fmla="*/ 78 h 126"/>
                <a:gd name="T56" fmla="*/ 61 w 88"/>
                <a:gd name="T57" fmla="*/ 5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8" h="126">
                  <a:moveTo>
                    <a:pt x="61" y="55"/>
                  </a:moveTo>
                  <a:cubicBezTo>
                    <a:pt x="28" y="55"/>
                    <a:pt x="28" y="55"/>
                    <a:pt x="28" y="55"/>
                  </a:cubicBezTo>
                  <a:cubicBezTo>
                    <a:pt x="23" y="55"/>
                    <a:pt x="17" y="53"/>
                    <a:pt x="17" y="46"/>
                  </a:cubicBezTo>
                  <a:cubicBezTo>
                    <a:pt x="17" y="40"/>
                    <a:pt x="21" y="36"/>
                    <a:pt x="28" y="36"/>
                  </a:cubicBezTo>
                  <a:cubicBezTo>
                    <a:pt x="80" y="36"/>
                    <a:pt x="80" y="36"/>
                    <a:pt x="80" y="36"/>
                  </a:cubicBezTo>
                  <a:cubicBezTo>
                    <a:pt x="84" y="36"/>
                    <a:pt x="87" y="33"/>
                    <a:pt x="87" y="29"/>
                  </a:cubicBezTo>
                  <a:cubicBezTo>
                    <a:pt x="87" y="25"/>
                    <a:pt x="84" y="22"/>
                    <a:pt x="80" y="22"/>
                  </a:cubicBezTo>
                  <a:cubicBezTo>
                    <a:pt x="48" y="22"/>
                    <a:pt x="48" y="22"/>
                    <a:pt x="48" y="22"/>
                  </a:cubicBezTo>
                  <a:cubicBezTo>
                    <a:pt x="48" y="7"/>
                    <a:pt x="48" y="7"/>
                    <a:pt x="48" y="7"/>
                  </a:cubicBezTo>
                  <a:cubicBezTo>
                    <a:pt x="48" y="3"/>
                    <a:pt x="45" y="0"/>
                    <a:pt x="41" y="0"/>
                  </a:cubicBezTo>
                  <a:cubicBezTo>
                    <a:pt x="37" y="0"/>
                    <a:pt x="34" y="3"/>
                    <a:pt x="34" y="7"/>
                  </a:cubicBezTo>
                  <a:cubicBezTo>
                    <a:pt x="34" y="22"/>
                    <a:pt x="34" y="22"/>
                    <a:pt x="34" y="22"/>
                  </a:cubicBezTo>
                  <a:cubicBezTo>
                    <a:pt x="27" y="22"/>
                    <a:pt x="27" y="22"/>
                    <a:pt x="27" y="22"/>
                  </a:cubicBezTo>
                  <a:cubicBezTo>
                    <a:pt x="13" y="22"/>
                    <a:pt x="2" y="33"/>
                    <a:pt x="2" y="46"/>
                  </a:cubicBezTo>
                  <a:cubicBezTo>
                    <a:pt x="2" y="60"/>
                    <a:pt x="12" y="70"/>
                    <a:pt x="27" y="70"/>
                  </a:cubicBezTo>
                  <a:cubicBezTo>
                    <a:pt x="60" y="70"/>
                    <a:pt x="60" y="70"/>
                    <a:pt x="60" y="70"/>
                  </a:cubicBezTo>
                  <a:cubicBezTo>
                    <a:pt x="62" y="70"/>
                    <a:pt x="72" y="70"/>
                    <a:pt x="72" y="78"/>
                  </a:cubicBezTo>
                  <a:cubicBezTo>
                    <a:pt x="72" y="85"/>
                    <a:pt x="68" y="89"/>
                    <a:pt x="62" y="89"/>
                  </a:cubicBezTo>
                  <a:cubicBezTo>
                    <a:pt x="7" y="89"/>
                    <a:pt x="7" y="89"/>
                    <a:pt x="7" y="89"/>
                  </a:cubicBezTo>
                  <a:cubicBezTo>
                    <a:pt x="3" y="89"/>
                    <a:pt x="0" y="92"/>
                    <a:pt x="0" y="96"/>
                  </a:cubicBezTo>
                  <a:cubicBezTo>
                    <a:pt x="0" y="100"/>
                    <a:pt x="3" y="103"/>
                    <a:pt x="7" y="103"/>
                  </a:cubicBezTo>
                  <a:cubicBezTo>
                    <a:pt x="35" y="103"/>
                    <a:pt x="35" y="103"/>
                    <a:pt x="35" y="103"/>
                  </a:cubicBezTo>
                  <a:cubicBezTo>
                    <a:pt x="35" y="119"/>
                    <a:pt x="35" y="119"/>
                    <a:pt x="35" y="119"/>
                  </a:cubicBezTo>
                  <a:cubicBezTo>
                    <a:pt x="35" y="123"/>
                    <a:pt x="38" y="126"/>
                    <a:pt x="42" y="126"/>
                  </a:cubicBezTo>
                  <a:cubicBezTo>
                    <a:pt x="46" y="126"/>
                    <a:pt x="49" y="123"/>
                    <a:pt x="49" y="119"/>
                  </a:cubicBezTo>
                  <a:cubicBezTo>
                    <a:pt x="49" y="103"/>
                    <a:pt x="49" y="103"/>
                    <a:pt x="49" y="103"/>
                  </a:cubicBezTo>
                  <a:cubicBezTo>
                    <a:pt x="63" y="103"/>
                    <a:pt x="63" y="103"/>
                    <a:pt x="63" y="103"/>
                  </a:cubicBezTo>
                  <a:cubicBezTo>
                    <a:pt x="77" y="103"/>
                    <a:pt x="88" y="92"/>
                    <a:pt x="88" y="78"/>
                  </a:cubicBezTo>
                  <a:cubicBezTo>
                    <a:pt x="87" y="65"/>
                    <a:pt x="76" y="55"/>
                    <a:pt x="61" y="5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lgn="ctr" defTabSz="896386" fontAlgn="base"/>
              <a:endParaRPr lang="en-US" sz="1667">
                <a:solidFill>
                  <a:srgbClr val="505050"/>
                </a:solidFill>
                <a:latin typeface="Segoe UI"/>
              </a:endParaRPr>
            </a:p>
          </p:txBody>
        </p:sp>
      </p:grpSp>
      <p:sp>
        <p:nvSpPr>
          <p:cNvPr id="10" name="TextBox 9">
            <a:extLst>
              <a:ext uri="{FF2B5EF4-FFF2-40B4-BE49-F238E27FC236}">
                <a16:creationId xmlns:a16="http://schemas.microsoft.com/office/drawing/2014/main" id="{693CA4AE-6F13-461A-AF18-F27983986C99}"/>
              </a:ext>
            </a:extLst>
          </p:cNvPr>
          <p:cNvSpPr txBox="1"/>
          <p:nvPr/>
        </p:nvSpPr>
        <p:spPr>
          <a:xfrm>
            <a:off x="1609725" y="4449682"/>
            <a:ext cx="9999663" cy="954107"/>
          </a:xfrm>
          <a:prstGeom prst="rect">
            <a:avLst/>
          </a:prstGeom>
          <a:noFill/>
        </p:spPr>
        <p:txBody>
          <a:bodyPr wrap="square" anchor="ctr">
            <a:spAutoFit/>
          </a:bodyPr>
          <a:lstStyle/>
          <a:p>
            <a:r>
              <a:rPr lang="en-US" sz="2000" b="1">
                <a:latin typeface="+mj-lt"/>
              </a:rPr>
              <a:t>Cash flow statement</a:t>
            </a:r>
          </a:p>
          <a:p>
            <a:pPr marL="314325" lvl="1" indent="-203200">
              <a:buFont typeface="Arial" panose="020B0604020202020204" pitchFamily="34" charset="0"/>
              <a:buChar char="•"/>
            </a:pPr>
            <a:r>
              <a:rPr lang="en-US" sz="1800"/>
              <a:t>On-premises spend is upfront </a:t>
            </a:r>
          </a:p>
          <a:p>
            <a:pPr marL="314325" lvl="1" indent="-203200">
              <a:buFont typeface="Arial" panose="020B0604020202020204" pitchFamily="34" charset="0"/>
              <a:buChar char="•"/>
            </a:pPr>
            <a:r>
              <a:rPr lang="en-US" sz="1800"/>
              <a:t>In the cloud spend shifts out in time aligned with resource usage</a:t>
            </a:r>
          </a:p>
        </p:txBody>
      </p:sp>
    </p:spTree>
    <p:extLst>
      <p:ext uri="{BB962C8B-B14F-4D97-AF65-F5344CB8AC3E}">
        <p14:creationId xmlns:p14="http://schemas.microsoft.com/office/powerpoint/2010/main" val="588842618"/>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7C753F-B937-45E5-882E-14AFBADF4108}"/>
              </a:ext>
            </a:extLst>
          </p:cNvPr>
          <p:cNvSpPr>
            <a:spLocks noGrp="1"/>
          </p:cNvSpPr>
          <p:nvPr>
            <p:ph type="title"/>
          </p:nvPr>
        </p:nvSpPr>
        <p:spPr/>
        <p:txBody>
          <a:bodyPr/>
          <a:lstStyle/>
          <a:p>
            <a:r>
              <a:rPr lang="en-US"/>
              <a:t>From a KPI and process perspective business leaders experience changes aligned with a cloud migration</a:t>
            </a:r>
            <a:endParaRPr lang="en-IN"/>
          </a:p>
        </p:txBody>
      </p:sp>
      <p:pic>
        <p:nvPicPr>
          <p:cNvPr id="9" name="Picture 8" descr="Icon of profit margin">
            <a:extLst>
              <a:ext uri="{FF2B5EF4-FFF2-40B4-BE49-F238E27FC236}">
                <a16:creationId xmlns:a16="http://schemas.microsoft.com/office/drawing/2014/main" id="{37C0DAA9-6CBA-4883-92F0-9C3685B5BA4B}"/>
              </a:ext>
            </a:extLst>
          </p:cNvPr>
          <p:cNvPicPr>
            <a:picLocks noChangeAspect="1"/>
          </p:cNvPicPr>
          <p:nvPr/>
        </p:nvPicPr>
        <p:blipFill>
          <a:blip r:embed="rId3"/>
          <a:stretch>
            <a:fillRect/>
          </a:stretch>
        </p:blipFill>
        <p:spPr>
          <a:xfrm>
            <a:off x="2761419" y="2109384"/>
            <a:ext cx="1035271" cy="1035271"/>
          </a:xfrm>
          <a:prstGeom prst="rect">
            <a:avLst/>
          </a:prstGeom>
        </p:spPr>
      </p:pic>
      <p:cxnSp>
        <p:nvCxnSpPr>
          <p:cNvPr id="10" name="Straight Connector 9">
            <a:extLst>
              <a:ext uri="{FF2B5EF4-FFF2-40B4-BE49-F238E27FC236}">
                <a16:creationId xmlns:a16="http://schemas.microsoft.com/office/drawing/2014/main" id="{3C0A425B-1C94-4547-8C2D-CC3A6A866C53}"/>
              </a:ext>
              <a:ext uri="{C183D7F6-B498-43B3-948B-1728B52AA6E4}">
                <adec:decorative xmlns:adec="http://schemas.microsoft.com/office/drawing/2017/decorative" val="1"/>
              </a:ext>
            </a:extLst>
          </p:cNvPr>
          <p:cNvCxnSpPr>
            <a:cxnSpLocks/>
          </p:cNvCxnSpPr>
          <p:nvPr/>
        </p:nvCxnSpPr>
        <p:spPr>
          <a:xfrm>
            <a:off x="2490861" y="3355006"/>
            <a:ext cx="1576387" cy="0"/>
          </a:xfrm>
          <a:prstGeom prst="line">
            <a:avLst/>
          </a:prstGeom>
          <a:ln w="25400">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pic>
        <p:nvPicPr>
          <p:cNvPr id="39" name="Picture 38" descr="icon showing strong consistency">
            <a:extLst>
              <a:ext uri="{FF2B5EF4-FFF2-40B4-BE49-F238E27FC236}">
                <a16:creationId xmlns:a16="http://schemas.microsoft.com/office/drawing/2014/main" id="{B2B0383F-13E7-490F-B632-7F3F66423B40}"/>
              </a:ext>
            </a:extLst>
          </p:cNvPr>
          <p:cNvPicPr>
            <a:picLocks noChangeAspect="1"/>
          </p:cNvPicPr>
          <p:nvPr/>
        </p:nvPicPr>
        <p:blipFill>
          <a:blip r:embed="rId4"/>
          <a:stretch>
            <a:fillRect/>
          </a:stretch>
        </p:blipFill>
        <p:spPr>
          <a:xfrm>
            <a:off x="8334643" y="2043493"/>
            <a:ext cx="1167275" cy="1163882"/>
          </a:xfrm>
          <a:prstGeom prst="rect">
            <a:avLst/>
          </a:prstGeom>
        </p:spPr>
      </p:pic>
      <p:sp>
        <p:nvSpPr>
          <p:cNvPr id="4" name="Rectangle 3">
            <a:extLst>
              <a:ext uri="{FF2B5EF4-FFF2-40B4-BE49-F238E27FC236}">
                <a16:creationId xmlns:a16="http://schemas.microsoft.com/office/drawing/2014/main" id="{536F16BE-E813-4E7B-9251-F4FD77AF5E10}"/>
              </a:ext>
            </a:extLst>
          </p:cNvPr>
          <p:cNvSpPr/>
          <p:nvPr/>
        </p:nvSpPr>
        <p:spPr>
          <a:xfrm>
            <a:off x="590552" y="3475269"/>
            <a:ext cx="5377005" cy="1744431"/>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82880" tIns="91440" rIns="182880"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i="0" strike="noStrike" kern="0" cap="none" spc="0" normalizeH="0" baseline="0" noProof="0">
                <a:ln>
                  <a:noFill/>
                </a:ln>
                <a:solidFill>
                  <a:schemeClr val="accent1"/>
                </a:solidFill>
                <a:effectLst/>
                <a:uLnTx/>
                <a:uFillTx/>
                <a:latin typeface="+mj-lt"/>
                <a:cs typeface="Segoe UI Semibold" panose="020B0702040204020203" pitchFamily="34" charset="0"/>
              </a:rPr>
              <a:t>CAPEX to OPEX</a:t>
            </a:r>
          </a:p>
          <a:p>
            <a:pPr marL="0" marR="0" lvl="1" algn="ctr" fontAlgn="auto">
              <a:lnSpc>
                <a:spcPct val="100000"/>
              </a:lnSpc>
              <a:spcBef>
                <a:spcPts val="300"/>
              </a:spcBef>
              <a:spcAft>
                <a:spcPts val="600"/>
              </a:spcAft>
              <a:buClrTx/>
              <a:buSzTx/>
              <a:defRPr/>
            </a:pPr>
            <a:r>
              <a:rPr lang="en-US" sz="1800">
                <a:solidFill>
                  <a:schemeClr val="tx1"/>
                </a:solidFill>
              </a:rPr>
              <a:t>Requires shift in budgets from “capital” budgets to “running” expense budgets</a:t>
            </a:r>
          </a:p>
          <a:p>
            <a:pPr marL="0" marR="0" lvl="1" algn="ctr" fontAlgn="auto">
              <a:lnSpc>
                <a:spcPct val="100000"/>
              </a:lnSpc>
              <a:spcBef>
                <a:spcPts val="300"/>
              </a:spcBef>
              <a:spcAft>
                <a:spcPts val="600"/>
              </a:spcAft>
              <a:buClrTx/>
              <a:buSzTx/>
              <a:defRPr/>
            </a:pPr>
            <a:r>
              <a:rPr lang="en-US" sz="1800">
                <a:solidFill>
                  <a:schemeClr val="tx1"/>
                </a:solidFill>
              </a:rPr>
              <a:t>EBITDA, a financial KPI, is also impacted from the CAPEX to OPEX shift</a:t>
            </a:r>
          </a:p>
        </p:txBody>
      </p:sp>
      <p:sp>
        <p:nvSpPr>
          <p:cNvPr id="8" name="Rectangle 7">
            <a:extLst>
              <a:ext uri="{FF2B5EF4-FFF2-40B4-BE49-F238E27FC236}">
                <a16:creationId xmlns:a16="http://schemas.microsoft.com/office/drawing/2014/main" id="{D37C9F2F-05F2-4A29-8175-6A82DE9188ED}"/>
              </a:ext>
            </a:extLst>
          </p:cNvPr>
          <p:cNvSpPr/>
          <p:nvPr/>
        </p:nvSpPr>
        <p:spPr>
          <a:xfrm>
            <a:off x="6229778" y="3475269"/>
            <a:ext cx="5377005" cy="1744431"/>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82880" tIns="91440" rIns="182880" rtlCol="0" anchor="t"/>
          <a:lstStyle/>
          <a:p>
            <a:pPr algn="ctr" defTabSz="914400">
              <a:defRPr/>
            </a:pPr>
            <a:r>
              <a:rPr lang="en-US" sz="2000" kern="0">
                <a:solidFill>
                  <a:schemeClr val="accent1"/>
                </a:solidFill>
                <a:latin typeface="+mj-lt"/>
                <a:cs typeface="Segoe UI Semibold" panose="020B0702040204020203" pitchFamily="34" charset="0"/>
              </a:rPr>
              <a:t>Performance management</a:t>
            </a:r>
          </a:p>
          <a:p>
            <a:pPr marL="0" lvl="1" algn="ctr">
              <a:spcBef>
                <a:spcPts val="300"/>
              </a:spcBef>
              <a:spcAft>
                <a:spcPts val="600"/>
              </a:spcAft>
              <a:defRPr/>
            </a:pPr>
            <a:r>
              <a:rPr lang="en-US" sz="1800">
                <a:solidFill>
                  <a:schemeClr val="tx1"/>
                </a:solidFill>
              </a:rPr>
              <a:t>Cloud provides more predictability and better cash flow timing </a:t>
            </a:r>
          </a:p>
        </p:txBody>
      </p:sp>
      <p:cxnSp>
        <p:nvCxnSpPr>
          <p:cNvPr id="5" name="Straight Connector 4">
            <a:extLst>
              <a:ext uri="{FF2B5EF4-FFF2-40B4-BE49-F238E27FC236}">
                <a16:creationId xmlns:a16="http://schemas.microsoft.com/office/drawing/2014/main" id="{2D00E834-0A0C-460F-ACDA-663D7CFDBA92}"/>
              </a:ext>
              <a:ext uri="{C183D7F6-B498-43B3-948B-1728B52AA6E4}">
                <adec:decorative xmlns:adec="http://schemas.microsoft.com/office/drawing/2017/decorative" val="1"/>
              </a:ext>
            </a:extLst>
          </p:cNvPr>
          <p:cNvCxnSpPr>
            <a:cxnSpLocks/>
          </p:cNvCxnSpPr>
          <p:nvPr/>
        </p:nvCxnSpPr>
        <p:spPr>
          <a:xfrm>
            <a:off x="8130087" y="3355006"/>
            <a:ext cx="1576387" cy="0"/>
          </a:xfrm>
          <a:prstGeom prst="line">
            <a:avLst/>
          </a:prstGeom>
          <a:ln w="25400">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8667325"/>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8B033-96A5-4C81-AFA9-EFA64791C8F6}"/>
              </a:ext>
            </a:extLst>
          </p:cNvPr>
          <p:cNvSpPr>
            <a:spLocks noGrp="1"/>
          </p:cNvSpPr>
          <p:nvPr>
            <p:ph type="title"/>
          </p:nvPr>
        </p:nvSpPr>
        <p:spPr>
          <a:xfrm>
            <a:off x="588263" y="457200"/>
            <a:ext cx="11018520" cy="1107996"/>
          </a:xfrm>
        </p:spPr>
        <p:txBody>
          <a:bodyPr/>
          <a:lstStyle/>
          <a:p>
            <a:r>
              <a:rPr lang="en-US"/>
              <a:t>As you shift to Azure, you reduce your on-premise operating costs over time</a:t>
            </a:r>
          </a:p>
        </p:txBody>
      </p:sp>
      <p:grpSp>
        <p:nvGrpSpPr>
          <p:cNvPr id="25" name="Group 24">
            <a:extLst>
              <a:ext uri="{FF2B5EF4-FFF2-40B4-BE49-F238E27FC236}">
                <a16:creationId xmlns:a16="http://schemas.microsoft.com/office/drawing/2014/main" id="{C0CA8954-4208-4964-97E2-46101FFE4049}"/>
              </a:ext>
              <a:ext uri="{C183D7F6-B498-43B3-948B-1728B52AA6E4}">
                <adec:decorative xmlns:adec="http://schemas.microsoft.com/office/drawing/2017/decorative" val="1"/>
              </a:ext>
            </a:extLst>
          </p:cNvPr>
          <p:cNvGrpSpPr/>
          <p:nvPr/>
        </p:nvGrpSpPr>
        <p:grpSpPr>
          <a:xfrm>
            <a:off x="585217" y="1966745"/>
            <a:ext cx="11042651" cy="3847362"/>
            <a:chOff x="571499" y="1562838"/>
            <a:chExt cx="11042651" cy="3847362"/>
          </a:xfrm>
        </p:grpSpPr>
        <p:sp>
          <p:nvSpPr>
            <p:cNvPr id="92" name="Rectangle 91">
              <a:extLst>
                <a:ext uri="{FF2B5EF4-FFF2-40B4-BE49-F238E27FC236}">
                  <a16:creationId xmlns:a16="http://schemas.microsoft.com/office/drawing/2014/main" id="{9937B12F-68BE-49D8-8C37-B1C961AF2D31}"/>
                </a:ext>
                <a:ext uri="{C183D7F6-B498-43B3-948B-1728B52AA6E4}">
                  <adec:decorative xmlns:adec="http://schemas.microsoft.com/office/drawing/2017/decorative" val="1"/>
                </a:ext>
              </a:extLst>
            </p:cNvPr>
            <p:cNvSpPr/>
            <p:nvPr/>
          </p:nvSpPr>
          <p:spPr bwMode="auto">
            <a:xfrm>
              <a:off x="584200" y="1651000"/>
              <a:ext cx="11018520" cy="3759200"/>
            </a:xfrm>
            <a:prstGeom prst="rect">
              <a:avLst/>
            </a:prstGeom>
            <a:noFill/>
            <a:ln w="63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graphicFrame>
          <p:nvGraphicFramePr>
            <p:cNvPr id="15" name="Chart 14" descr="Chart showing On-premises cost where &#10;Network is 5 percentage&#10;Headcount is 10 percentage&#10;Power is 20 percentage&#10;Building is 15 percentage&#10;Server is 50 percentage ">
              <a:extLst>
                <a:ext uri="{FF2B5EF4-FFF2-40B4-BE49-F238E27FC236}">
                  <a16:creationId xmlns:a16="http://schemas.microsoft.com/office/drawing/2014/main" id="{3C77E686-2282-450B-AF71-C3D2A20B74BB}"/>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2116501228"/>
                </p:ext>
              </p:extLst>
            </p:nvPr>
          </p:nvGraphicFramePr>
          <p:xfrm>
            <a:off x="571499" y="2057714"/>
            <a:ext cx="2994309" cy="3237448"/>
          </p:xfrm>
          <a:graphic>
            <a:graphicData uri="http://schemas.openxmlformats.org/drawingml/2006/chart">
              <c:chart xmlns:c="http://schemas.openxmlformats.org/drawingml/2006/chart" xmlns:r="http://schemas.openxmlformats.org/officeDocument/2006/relationships" r:id="rId3"/>
            </a:graphicData>
          </a:graphic>
        </p:graphicFrame>
        <p:sp>
          <p:nvSpPr>
            <p:cNvPr id="20" name="Rectangle 19">
              <a:extLst>
                <a:ext uri="{FF2B5EF4-FFF2-40B4-BE49-F238E27FC236}">
                  <a16:creationId xmlns:a16="http://schemas.microsoft.com/office/drawing/2014/main" id="{C9CC6D6B-9724-463C-A094-E0EB0E6600B9}"/>
                </a:ext>
                <a:ext uri="{C183D7F6-B498-43B3-948B-1728B52AA6E4}">
                  <adec:decorative xmlns:adec="http://schemas.microsoft.com/office/drawing/2017/decorative" val="1"/>
                </a:ext>
              </a:extLst>
            </p:cNvPr>
            <p:cNvSpPr/>
            <p:nvPr/>
          </p:nvSpPr>
          <p:spPr>
            <a:xfrm>
              <a:off x="1588162" y="4235785"/>
              <a:ext cx="960983" cy="1962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6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chemeClr val="bg1"/>
                  </a:solidFill>
                  <a:effectLst/>
                  <a:uLnTx/>
                  <a:uFillTx/>
                  <a:latin typeface="+mj-lt"/>
                  <a:ea typeface="+mn-ea"/>
                  <a:cs typeface="+mn-cs"/>
                </a:rPr>
                <a:t>Server</a:t>
              </a:r>
            </a:p>
          </p:txBody>
        </p:sp>
        <p:sp>
          <p:nvSpPr>
            <p:cNvPr id="19" name="Rectangle 18">
              <a:extLst>
                <a:ext uri="{FF2B5EF4-FFF2-40B4-BE49-F238E27FC236}">
                  <a16:creationId xmlns:a16="http://schemas.microsoft.com/office/drawing/2014/main" id="{47F94D5C-E6AF-4F1A-AAA3-674B00E67806}"/>
                </a:ext>
                <a:ext uri="{C183D7F6-B498-43B3-948B-1728B52AA6E4}">
                  <adec:decorative xmlns:adec="http://schemas.microsoft.com/office/drawing/2017/decorative" val="1"/>
                </a:ext>
              </a:extLst>
            </p:cNvPr>
            <p:cNvSpPr/>
            <p:nvPr/>
          </p:nvSpPr>
          <p:spPr>
            <a:xfrm>
              <a:off x="1588162" y="3355029"/>
              <a:ext cx="960983" cy="1962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6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chemeClr val="tx1"/>
                  </a:solidFill>
                  <a:effectLst/>
                  <a:uLnTx/>
                  <a:uFillTx/>
                  <a:latin typeface="+mj-lt"/>
                  <a:ea typeface="+mn-ea"/>
                  <a:cs typeface="+mn-cs"/>
                </a:rPr>
                <a:t>Building</a:t>
              </a:r>
            </a:p>
          </p:txBody>
        </p:sp>
        <p:sp>
          <p:nvSpPr>
            <p:cNvPr id="18" name="Rectangle 17">
              <a:extLst>
                <a:ext uri="{FF2B5EF4-FFF2-40B4-BE49-F238E27FC236}">
                  <a16:creationId xmlns:a16="http://schemas.microsoft.com/office/drawing/2014/main" id="{464AC7E7-98BB-40E7-B28D-F1307FC21BEA}"/>
                </a:ext>
                <a:ext uri="{C183D7F6-B498-43B3-948B-1728B52AA6E4}">
                  <adec:decorative xmlns:adec="http://schemas.microsoft.com/office/drawing/2017/decorative" val="1"/>
                </a:ext>
              </a:extLst>
            </p:cNvPr>
            <p:cNvSpPr/>
            <p:nvPr/>
          </p:nvSpPr>
          <p:spPr>
            <a:xfrm>
              <a:off x="1588162" y="2801036"/>
              <a:ext cx="960983" cy="1962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6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chemeClr val="bg1"/>
                  </a:solidFill>
                  <a:effectLst/>
                  <a:uLnTx/>
                  <a:uFillTx/>
                  <a:latin typeface="+mj-lt"/>
                  <a:ea typeface="+mn-ea"/>
                  <a:cs typeface="+mn-cs"/>
                </a:rPr>
                <a:t>Power</a:t>
              </a:r>
            </a:p>
          </p:txBody>
        </p:sp>
        <p:sp>
          <p:nvSpPr>
            <p:cNvPr id="17" name="Rectangle 16">
              <a:extLst>
                <a:ext uri="{FF2B5EF4-FFF2-40B4-BE49-F238E27FC236}">
                  <a16:creationId xmlns:a16="http://schemas.microsoft.com/office/drawing/2014/main" id="{D76BFF50-DEB5-4F61-ABEB-23CE6212556A}"/>
                </a:ext>
                <a:ext uri="{C183D7F6-B498-43B3-948B-1728B52AA6E4}">
                  <adec:decorative xmlns:adec="http://schemas.microsoft.com/office/drawing/2017/decorative" val="1"/>
                </a:ext>
              </a:extLst>
            </p:cNvPr>
            <p:cNvSpPr/>
            <p:nvPr/>
          </p:nvSpPr>
          <p:spPr>
            <a:xfrm>
              <a:off x="1588162" y="2332108"/>
              <a:ext cx="960983" cy="1962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6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chemeClr val="bg1"/>
                  </a:solidFill>
                  <a:effectLst/>
                  <a:uLnTx/>
                  <a:uFillTx/>
                  <a:latin typeface="+mj-lt"/>
                  <a:ea typeface="+mn-ea"/>
                  <a:cs typeface="+mn-cs"/>
                </a:rPr>
                <a:t>Headcount</a:t>
              </a:r>
            </a:p>
          </p:txBody>
        </p:sp>
        <p:sp>
          <p:nvSpPr>
            <p:cNvPr id="16" name="Rectangle 15">
              <a:extLst>
                <a:ext uri="{FF2B5EF4-FFF2-40B4-BE49-F238E27FC236}">
                  <a16:creationId xmlns:a16="http://schemas.microsoft.com/office/drawing/2014/main" id="{EFB83CFF-B62E-49BC-A7B0-241FCE07971A}"/>
                </a:ext>
                <a:ext uri="{C183D7F6-B498-43B3-948B-1728B52AA6E4}">
                  <adec:decorative xmlns:adec="http://schemas.microsoft.com/office/drawing/2017/decorative" val="1"/>
                </a:ext>
              </a:extLst>
            </p:cNvPr>
            <p:cNvSpPr/>
            <p:nvPr/>
          </p:nvSpPr>
          <p:spPr>
            <a:xfrm>
              <a:off x="1588162" y="2102356"/>
              <a:ext cx="960983" cy="1962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6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chemeClr val="bg1"/>
                  </a:solidFill>
                  <a:effectLst/>
                  <a:uLnTx/>
                  <a:uFillTx/>
                  <a:latin typeface="+mj-lt"/>
                  <a:ea typeface="+mn-ea"/>
                  <a:cs typeface="+mn-cs"/>
                </a:rPr>
                <a:t>Network</a:t>
              </a:r>
            </a:p>
          </p:txBody>
        </p:sp>
        <p:sp>
          <p:nvSpPr>
            <p:cNvPr id="21" name="Rectangle 20">
              <a:extLst>
                <a:ext uri="{FF2B5EF4-FFF2-40B4-BE49-F238E27FC236}">
                  <a16:creationId xmlns:a16="http://schemas.microsoft.com/office/drawing/2014/main" id="{24C55783-4962-4779-AD05-43D179A243AA}"/>
                </a:ext>
                <a:ext uri="{C183D7F6-B498-43B3-948B-1728B52AA6E4}">
                  <adec:decorative xmlns:adec="http://schemas.microsoft.com/office/drawing/2017/decorative" val="1"/>
                </a:ext>
              </a:extLst>
            </p:cNvPr>
            <p:cNvSpPr/>
            <p:nvPr/>
          </p:nvSpPr>
          <p:spPr>
            <a:xfrm>
              <a:off x="1243186" y="1778164"/>
              <a:ext cx="1650934" cy="2795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367" rtl="0" eaLnBrk="1" fontAlgn="auto" latinLnBrk="0" hangingPunct="1">
                <a:lnSpc>
                  <a:spcPct val="100000"/>
                </a:lnSpc>
                <a:spcBef>
                  <a:spcPts val="600"/>
                </a:spcBef>
                <a:spcAft>
                  <a:spcPts val="0"/>
                </a:spcAft>
                <a:buClrTx/>
                <a:buSzTx/>
                <a:buFontTx/>
                <a:buNone/>
                <a:tabLst/>
                <a:defRPr/>
              </a:pPr>
              <a:r>
                <a:rPr kumimoji="0" lang="en-US" sz="1400" b="0" i="0" u="none" strike="noStrike" kern="1200" cap="none" spc="0" normalizeH="0" baseline="0" noProof="0">
                  <a:ln>
                    <a:noFill/>
                  </a:ln>
                  <a:solidFill>
                    <a:schemeClr val="tx1"/>
                  </a:solidFill>
                  <a:effectLst/>
                  <a:uLnTx/>
                  <a:uFillTx/>
                  <a:latin typeface="+mj-lt"/>
                  <a:ea typeface="+mn-ea"/>
                  <a:cs typeface="+mn-cs"/>
                </a:rPr>
                <a:t>On-premises cost</a:t>
              </a:r>
            </a:p>
          </p:txBody>
        </p:sp>
        <p:sp>
          <p:nvSpPr>
            <p:cNvPr id="94" name="Rectangle 93">
              <a:extLst>
                <a:ext uri="{FF2B5EF4-FFF2-40B4-BE49-F238E27FC236}">
                  <a16:creationId xmlns:a16="http://schemas.microsoft.com/office/drawing/2014/main" id="{8F1D7F81-15B9-4CF5-89A3-3273F652BF1C}"/>
                </a:ext>
                <a:ext uri="{C183D7F6-B498-43B3-948B-1728B52AA6E4}">
                  <adec:decorative xmlns:adec="http://schemas.microsoft.com/office/drawing/2017/decorative" val="1"/>
                </a:ext>
              </a:extLst>
            </p:cNvPr>
            <p:cNvSpPr/>
            <p:nvPr/>
          </p:nvSpPr>
          <p:spPr>
            <a:xfrm>
              <a:off x="3293806" y="2644877"/>
              <a:ext cx="352676" cy="2562128"/>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400" spc="37">
                  <a:ln w="3175">
                    <a:noFill/>
                  </a:ln>
                  <a:solidFill>
                    <a:schemeClr val="bg1"/>
                  </a:solidFill>
                  <a:latin typeface="+mj-lt"/>
                  <a:cs typeface="Segoe UI" panose="020B0502040204020203" pitchFamily="34" charset="0"/>
                </a:rPr>
                <a:t>Income statement</a:t>
              </a:r>
            </a:p>
          </p:txBody>
        </p:sp>
        <p:pic>
          <p:nvPicPr>
            <p:cNvPr id="11" name="Picture 10" descr="Icon of a building">
              <a:extLst>
                <a:ext uri="{FF2B5EF4-FFF2-40B4-BE49-F238E27FC236}">
                  <a16:creationId xmlns:a16="http://schemas.microsoft.com/office/drawing/2014/main" id="{0626A1C1-9291-4D2A-ABC3-EA915593F35C}"/>
                </a:ext>
              </a:extLst>
            </p:cNvPr>
            <p:cNvPicPr>
              <a:picLocks noChangeAspect="1"/>
            </p:cNvPicPr>
            <p:nvPr/>
          </p:nvPicPr>
          <p:blipFill>
            <a:blip r:embed="rId4"/>
            <a:stretch>
              <a:fillRect/>
            </a:stretch>
          </p:blipFill>
          <p:spPr>
            <a:xfrm>
              <a:off x="3836047" y="2032918"/>
              <a:ext cx="358140" cy="358140"/>
            </a:xfrm>
            <a:prstGeom prst="rect">
              <a:avLst/>
            </a:prstGeom>
          </p:spPr>
        </p:pic>
        <p:sp>
          <p:nvSpPr>
            <p:cNvPr id="12" name="Rectangle 11">
              <a:extLst>
                <a:ext uri="{FF2B5EF4-FFF2-40B4-BE49-F238E27FC236}">
                  <a16:creationId xmlns:a16="http://schemas.microsoft.com/office/drawing/2014/main" id="{29CE2B11-68AC-4A8D-909C-29DFF48D27F6}"/>
                </a:ext>
              </a:extLst>
            </p:cNvPr>
            <p:cNvSpPr/>
            <p:nvPr/>
          </p:nvSpPr>
          <p:spPr>
            <a:xfrm>
              <a:off x="3736926" y="1720000"/>
              <a:ext cx="595118" cy="276999"/>
            </a:xfrm>
            <a:prstGeom prst="rect">
              <a:avLst/>
            </a:prstGeom>
          </p:spPr>
          <p:txBody>
            <a:bodyPr wrap="square">
              <a:spAutoFit/>
            </a:bodyPr>
            <a:lstStyle/>
            <a:p>
              <a:pPr algn="ctr"/>
              <a:r>
                <a:rPr lang="en-US" sz="1200" b="1">
                  <a:latin typeface="Segoe UI" panose="020B0502040204020203" pitchFamily="34" charset="0"/>
                  <a:cs typeface="Segoe UI" panose="020B0502040204020203" pitchFamily="34" charset="0"/>
                </a:rPr>
                <a:t>100%</a:t>
              </a:r>
            </a:p>
          </p:txBody>
        </p:sp>
        <p:sp>
          <p:nvSpPr>
            <p:cNvPr id="98" name="Rectangle 97">
              <a:extLst>
                <a:ext uri="{FF2B5EF4-FFF2-40B4-BE49-F238E27FC236}">
                  <a16:creationId xmlns:a16="http://schemas.microsoft.com/office/drawing/2014/main" id="{7B806D74-A05E-4A12-9177-93F394AE078E}"/>
                </a:ext>
              </a:extLst>
            </p:cNvPr>
            <p:cNvSpPr/>
            <p:nvPr/>
          </p:nvSpPr>
          <p:spPr>
            <a:xfrm>
              <a:off x="4274972" y="2128530"/>
              <a:ext cx="952193" cy="184666"/>
            </a:xfrm>
            <a:prstGeom prst="rect">
              <a:avLst/>
            </a:prstGeom>
          </p:spPr>
          <p:txBody>
            <a:bodyPr wrap="square" lIns="0" tIns="0" rIns="0" bIns="0">
              <a:spAutoFit/>
            </a:bodyPr>
            <a:lstStyle/>
            <a:p>
              <a:r>
                <a:rPr lang="en-US" sz="1200" b="1">
                  <a:solidFill>
                    <a:srgbClr val="0078D4"/>
                  </a:solidFill>
                  <a:latin typeface="Segoe UI" panose="020B0502040204020203" pitchFamily="34" charset="0"/>
                  <a:cs typeface="Segoe UI" panose="020B0502040204020203" pitchFamily="34" charset="0"/>
                </a:rPr>
                <a:t>On-premises</a:t>
              </a:r>
            </a:p>
          </p:txBody>
        </p:sp>
        <p:cxnSp>
          <p:nvCxnSpPr>
            <p:cNvPr id="95" name="Straight Arrow Connector 94">
              <a:extLst>
                <a:ext uri="{FF2B5EF4-FFF2-40B4-BE49-F238E27FC236}">
                  <a16:creationId xmlns:a16="http://schemas.microsoft.com/office/drawing/2014/main" id="{3C950FA0-DA0C-45F3-97EF-D83777A715CF}"/>
                </a:ext>
                <a:ext uri="{C183D7F6-B498-43B3-948B-1728B52AA6E4}">
                  <adec:decorative xmlns:adec="http://schemas.microsoft.com/office/drawing/2017/decorative" val="1"/>
                </a:ext>
              </a:extLst>
            </p:cNvPr>
            <p:cNvCxnSpPr>
              <a:cxnSpLocks/>
            </p:cNvCxnSpPr>
            <p:nvPr/>
          </p:nvCxnSpPr>
          <p:spPr>
            <a:xfrm>
              <a:off x="5283200" y="2226205"/>
              <a:ext cx="5497338" cy="0"/>
            </a:xfrm>
            <a:prstGeom prst="straightConnector1">
              <a:avLst/>
            </a:prstGeom>
            <a:ln w="19050">
              <a:headEnd w="lg" len="med"/>
              <a:tailEnd type="triangle" w="lg" len="med"/>
            </a:ln>
          </p:spPr>
          <p:style>
            <a:lnRef idx="1">
              <a:schemeClr val="accent1"/>
            </a:lnRef>
            <a:fillRef idx="0">
              <a:schemeClr val="accent1"/>
            </a:fillRef>
            <a:effectRef idx="0">
              <a:schemeClr val="accent1"/>
            </a:effectRef>
            <a:fontRef idx="minor">
              <a:schemeClr val="tx1"/>
            </a:fontRef>
          </p:style>
        </p:cxnSp>
        <p:sp>
          <p:nvSpPr>
            <p:cNvPr id="14" name="Arrow: Right 13" descr="Arrow going right">
              <a:extLst>
                <a:ext uri="{FF2B5EF4-FFF2-40B4-BE49-F238E27FC236}">
                  <a16:creationId xmlns:a16="http://schemas.microsoft.com/office/drawing/2014/main" id="{38C5E58B-6674-441C-AA2C-0EE0C9A40DCA}"/>
                </a:ext>
              </a:extLst>
            </p:cNvPr>
            <p:cNvSpPr/>
            <p:nvPr/>
          </p:nvSpPr>
          <p:spPr bwMode="auto">
            <a:xfrm>
              <a:off x="10292793" y="1756484"/>
              <a:ext cx="405961" cy="373092"/>
            </a:xfrm>
            <a:prstGeom prst="rightArrow">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pic>
          <p:nvPicPr>
            <p:cNvPr id="24" name="Picture 23" descr="Icon of a building which only 10 percentage out of 100 is being consumed.">
              <a:extLst>
                <a:ext uri="{FF2B5EF4-FFF2-40B4-BE49-F238E27FC236}">
                  <a16:creationId xmlns:a16="http://schemas.microsoft.com/office/drawing/2014/main" id="{986BCB2A-76AC-4626-8E17-24246DB29FAD}"/>
                </a:ext>
              </a:extLst>
            </p:cNvPr>
            <p:cNvPicPr>
              <a:picLocks noChangeAspect="1"/>
            </p:cNvPicPr>
            <p:nvPr/>
          </p:nvPicPr>
          <p:blipFill>
            <a:blip r:embed="rId5"/>
            <a:stretch>
              <a:fillRect/>
            </a:stretch>
          </p:blipFill>
          <p:spPr>
            <a:xfrm>
              <a:off x="10726771" y="1858500"/>
              <a:ext cx="675132" cy="509016"/>
            </a:xfrm>
            <a:prstGeom prst="rect">
              <a:avLst/>
            </a:prstGeom>
          </p:spPr>
        </p:pic>
        <p:sp>
          <p:nvSpPr>
            <p:cNvPr id="13" name="Rectangle 12">
              <a:extLst>
                <a:ext uri="{FF2B5EF4-FFF2-40B4-BE49-F238E27FC236}">
                  <a16:creationId xmlns:a16="http://schemas.microsoft.com/office/drawing/2014/main" id="{D0C18572-0699-46EE-AA54-7590B1D66D21}"/>
                </a:ext>
              </a:extLst>
            </p:cNvPr>
            <p:cNvSpPr/>
            <p:nvPr/>
          </p:nvSpPr>
          <p:spPr>
            <a:xfrm>
              <a:off x="10796783" y="1711428"/>
              <a:ext cx="595118" cy="276999"/>
            </a:xfrm>
            <a:prstGeom prst="rect">
              <a:avLst/>
            </a:prstGeom>
          </p:spPr>
          <p:txBody>
            <a:bodyPr wrap="square">
              <a:spAutoFit/>
            </a:bodyPr>
            <a:lstStyle/>
            <a:p>
              <a:pPr algn="ctr"/>
              <a:r>
                <a:rPr lang="en-US" sz="1200" b="1">
                  <a:latin typeface="Segoe UI" panose="020B0502040204020203" pitchFamily="34" charset="0"/>
                  <a:cs typeface="Segoe UI" panose="020B0502040204020203" pitchFamily="34" charset="0"/>
                </a:rPr>
                <a:t>10%</a:t>
              </a:r>
            </a:p>
          </p:txBody>
        </p:sp>
        <p:sp>
          <p:nvSpPr>
            <p:cNvPr id="97" name="Rectangle 96">
              <a:extLst>
                <a:ext uri="{FF2B5EF4-FFF2-40B4-BE49-F238E27FC236}">
                  <a16:creationId xmlns:a16="http://schemas.microsoft.com/office/drawing/2014/main" id="{85A62B36-0CC2-44B7-BBF8-F87765885971}"/>
                </a:ext>
              </a:extLst>
            </p:cNvPr>
            <p:cNvSpPr/>
            <p:nvPr/>
          </p:nvSpPr>
          <p:spPr>
            <a:xfrm>
              <a:off x="10508894" y="2319590"/>
              <a:ext cx="1105256" cy="276999"/>
            </a:xfrm>
            <a:prstGeom prst="rect">
              <a:avLst/>
            </a:prstGeom>
          </p:spPr>
          <p:txBody>
            <a:bodyPr wrap="square">
              <a:spAutoFit/>
            </a:bodyPr>
            <a:lstStyle/>
            <a:p>
              <a:pPr algn="ctr"/>
              <a:r>
                <a:rPr lang="en-US" sz="1200" b="1">
                  <a:solidFill>
                    <a:srgbClr val="0078D4"/>
                  </a:solidFill>
                  <a:latin typeface="Segoe UI" panose="020B0502040204020203" pitchFamily="34" charset="0"/>
                  <a:cs typeface="Segoe UI" panose="020B0502040204020203" pitchFamily="34" charset="0"/>
                </a:rPr>
                <a:t>On-premises</a:t>
              </a:r>
            </a:p>
          </p:txBody>
        </p:sp>
        <p:graphicFrame>
          <p:nvGraphicFramePr>
            <p:cNvPr id="101" name="Chart 100" descr="Chart showing on-prem operating costs decreasing to 10 percent over a 10 years span">
              <a:extLst>
                <a:ext uri="{FF2B5EF4-FFF2-40B4-BE49-F238E27FC236}">
                  <a16:creationId xmlns:a16="http://schemas.microsoft.com/office/drawing/2014/main" id="{1D6FB37B-D0AE-412D-9099-4B2434C32184}"/>
                </a:ext>
              </a:extLst>
            </p:cNvPr>
            <p:cNvGraphicFramePr>
              <a:graphicFrameLocks/>
            </p:cNvGraphicFramePr>
            <p:nvPr>
              <p:extLst>
                <p:ext uri="{D42A27DB-BD31-4B8C-83A1-F6EECF244321}">
                  <p14:modId xmlns:p14="http://schemas.microsoft.com/office/powerpoint/2010/main" val="517181991"/>
                </p:ext>
              </p:extLst>
            </p:nvPr>
          </p:nvGraphicFramePr>
          <p:xfrm>
            <a:off x="3476486" y="1562838"/>
            <a:ext cx="7871072" cy="3780688"/>
          </p:xfrm>
          <a:graphic>
            <a:graphicData uri="http://schemas.openxmlformats.org/drawingml/2006/chart">
              <c:chart xmlns:c="http://schemas.openxmlformats.org/drawingml/2006/chart" xmlns:r="http://schemas.openxmlformats.org/officeDocument/2006/relationships" r:id="rId6"/>
            </a:graphicData>
          </a:graphic>
        </p:graphicFrame>
      </p:grpSp>
    </p:spTree>
    <p:extLst>
      <p:ext uri="{BB962C8B-B14F-4D97-AF65-F5344CB8AC3E}">
        <p14:creationId xmlns:p14="http://schemas.microsoft.com/office/powerpoint/2010/main" val="2554978512"/>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8B033-96A5-4C81-AFA9-EFA64791C8F6}"/>
              </a:ext>
            </a:extLst>
          </p:cNvPr>
          <p:cNvSpPr>
            <a:spLocks noGrp="1"/>
          </p:cNvSpPr>
          <p:nvPr>
            <p:ph type="title"/>
          </p:nvPr>
        </p:nvSpPr>
        <p:spPr>
          <a:xfrm>
            <a:off x="588263" y="457200"/>
            <a:ext cx="11018520" cy="1107996"/>
          </a:xfrm>
        </p:spPr>
        <p:txBody>
          <a:bodyPr/>
          <a:lstStyle/>
          <a:p>
            <a:r>
              <a:rPr lang="en-US"/>
              <a:t>Comparing cash flows with income statement,</a:t>
            </a:r>
            <a:br>
              <a:rPr lang="en-US"/>
            </a:br>
            <a:r>
              <a:rPr lang="en-US"/>
              <a:t>cash flow savings are typically experienced sooner</a:t>
            </a:r>
          </a:p>
        </p:txBody>
      </p:sp>
      <p:grpSp>
        <p:nvGrpSpPr>
          <p:cNvPr id="4" name="Group 3">
            <a:extLst>
              <a:ext uri="{FF2B5EF4-FFF2-40B4-BE49-F238E27FC236}">
                <a16:creationId xmlns:a16="http://schemas.microsoft.com/office/drawing/2014/main" id="{63B65D67-9618-4DAE-8D95-15CBC71CE4AA}"/>
              </a:ext>
              <a:ext uri="{C183D7F6-B498-43B3-948B-1728B52AA6E4}">
                <adec:decorative xmlns:adec="http://schemas.microsoft.com/office/drawing/2017/decorative" val="1"/>
              </a:ext>
            </a:extLst>
          </p:cNvPr>
          <p:cNvGrpSpPr/>
          <p:nvPr/>
        </p:nvGrpSpPr>
        <p:grpSpPr>
          <a:xfrm>
            <a:off x="423864" y="1651000"/>
            <a:ext cx="5595936" cy="3872504"/>
            <a:chOff x="423864" y="1651000"/>
            <a:chExt cx="5595936" cy="3872504"/>
          </a:xfrm>
        </p:grpSpPr>
        <p:sp>
          <p:nvSpPr>
            <p:cNvPr id="268" name="Rectangle 267">
              <a:extLst>
                <a:ext uri="{FF2B5EF4-FFF2-40B4-BE49-F238E27FC236}">
                  <a16:creationId xmlns:a16="http://schemas.microsoft.com/office/drawing/2014/main" id="{5AEC9DA0-DACA-4D05-B125-C27A69EFF100}"/>
                </a:ext>
                <a:ext uri="{C183D7F6-B498-43B3-948B-1728B52AA6E4}">
                  <adec:decorative xmlns:adec="http://schemas.microsoft.com/office/drawing/2017/decorative" val="1"/>
                </a:ext>
              </a:extLst>
            </p:cNvPr>
            <p:cNvSpPr>
              <a:spLocks noChangeAspect="1"/>
            </p:cNvSpPr>
            <p:nvPr/>
          </p:nvSpPr>
          <p:spPr bwMode="auto">
            <a:xfrm>
              <a:off x="584200" y="1651000"/>
              <a:ext cx="5430520" cy="3429000"/>
            </a:xfrm>
            <a:prstGeom prst="rect">
              <a:avLst/>
            </a:prstGeom>
            <a:noFill/>
            <a:ln w="63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30" name="Rectangle 229">
              <a:extLst>
                <a:ext uri="{FF2B5EF4-FFF2-40B4-BE49-F238E27FC236}">
                  <a16:creationId xmlns:a16="http://schemas.microsoft.com/office/drawing/2014/main" id="{0971EDEA-5CDB-4CFC-9404-DC87871AF02B}"/>
                </a:ext>
              </a:extLst>
            </p:cNvPr>
            <p:cNvSpPr/>
            <p:nvPr/>
          </p:nvSpPr>
          <p:spPr>
            <a:xfrm>
              <a:off x="584200" y="2021741"/>
              <a:ext cx="340032" cy="2819523"/>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400" spc="37">
                  <a:ln w="3175">
                    <a:noFill/>
                  </a:ln>
                  <a:solidFill>
                    <a:schemeClr val="bg1"/>
                  </a:solidFill>
                  <a:latin typeface="+mj-lt"/>
                  <a:cs typeface="Segoe UI" panose="020B0502040204020203" pitchFamily="34" charset="0"/>
                </a:rPr>
                <a:t>Cash flow</a:t>
              </a:r>
            </a:p>
          </p:txBody>
        </p:sp>
        <p:graphicFrame>
          <p:nvGraphicFramePr>
            <p:cNvPr id="222" name="Chart 221">
              <a:extLst>
                <a:ext uri="{FF2B5EF4-FFF2-40B4-BE49-F238E27FC236}">
                  <a16:creationId xmlns:a16="http://schemas.microsoft.com/office/drawing/2014/main" id="{CB45E2A2-C1A5-4D07-8662-010986420982}"/>
                </a:ext>
                <a:ext uri="{C183D7F6-B498-43B3-948B-1728B52AA6E4}">
                  <adec:decorative xmlns:adec="http://schemas.microsoft.com/office/drawing/2017/decorative" val="1"/>
                </a:ext>
              </a:extLst>
            </p:cNvPr>
            <p:cNvGraphicFramePr>
              <a:graphicFrameLocks/>
            </p:cNvGraphicFramePr>
            <p:nvPr>
              <p:extLst>
                <p:ext uri="{D42A27DB-BD31-4B8C-83A1-F6EECF244321}">
                  <p14:modId xmlns:p14="http://schemas.microsoft.com/office/powerpoint/2010/main" val="3140432991"/>
                </p:ext>
              </p:extLst>
            </p:nvPr>
          </p:nvGraphicFramePr>
          <p:xfrm>
            <a:off x="840339" y="1651000"/>
            <a:ext cx="4936801" cy="330303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descr="Graph illustrating the opportunity to reduce on-premise costs in the transition to Azure cloud">
              <a:extLst>
                <a:ext uri="{FF2B5EF4-FFF2-40B4-BE49-F238E27FC236}">
                  <a16:creationId xmlns:a16="http://schemas.microsoft.com/office/drawing/2014/main" id="{5A2C4CCA-A375-44C8-B8D1-333E8D2C94DF}"/>
                </a:ext>
              </a:extLst>
            </p:cNvPr>
            <p:cNvGraphicFramePr>
              <a:graphicFrameLocks/>
            </p:cNvGraphicFramePr>
            <p:nvPr>
              <p:extLst>
                <p:ext uri="{D42A27DB-BD31-4B8C-83A1-F6EECF244321}">
                  <p14:modId xmlns:p14="http://schemas.microsoft.com/office/powerpoint/2010/main" val="3644199325"/>
                </p:ext>
              </p:extLst>
            </p:nvPr>
          </p:nvGraphicFramePr>
          <p:xfrm>
            <a:off x="817086" y="2028091"/>
            <a:ext cx="4961031" cy="2869880"/>
          </p:xfrm>
          <a:graphic>
            <a:graphicData uri="http://schemas.openxmlformats.org/drawingml/2006/chart">
              <c:chart xmlns:c="http://schemas.openxmlformats.org/drawingml/2006/chart" xmlns:r="http://schemas.openxmlformats.org/officeDocument/2006/relationships" r:id="rId4"/>
            </a:graphicData>
          </a:graphic>
        </p:graphicFrame>
        <p:sp>
          <p:nvSpPr>
            <p:cNvPr id="224" name="Rectangle 223">
              <a:extLst>
                <a:ext uri="{FF2B5EF4-FFF2-40B4-BE49-F238E27FC236}">
                  <a16:creationId xmlns:a16="http://schemas.microsoft.com/office/drawing/2014/main" id="{D00EFA9F-AF07-407D-9556-D620D9ACE159}"/>
                </a:ext>
              </a:extLst>
            </p:cNvPr>
            <p:cNvSpPr/>
            <p:nvPr/>
          </p:nvSpPr>
          <p:spPr>
            <a:xfrm>
              <a:off x="2853429" y="3084394"/>
              <a:ext cx="3165354" cy="646331"/>
            </a:xfrm>
            <a:prstGeom prst="rect">
              <a:avLst/>
            </a:prstGeom>
          </p:spPr>
          <p:txBody>
            <a:bodyPr wrap="square">
              <a:spAutoFit/>
            </a:bodyPr>
            <a:lstStyle/>
            <a:p>
              <a:r>
                <a:rPr lang="en-US" sz="1200" kern="0">
                  <a:cs typeface="Segoe UI Light" panose="020B0502040204020203" pitchFamily="34" charset="0"/>
                </a:rPr>
                <a:t>Sunk costs </a:t>
              </a:r>
            </a:p>
            <a:p>
              <a:r>
                <a:rPr lang="en-US" sz="1200" kern="0">
                  <a:cs typeface="Segoe UI Light" panose="020B0502040204020203" pitchFamily="34" charset="0"/>
                </a:rPr>
                <a:t>(old server </a:t>
              </a:r>
            </a:p>
            <a:p>
              <a:r>
                <a:rPr lang="en-US" sz="1200" kern="0">
                  <a:cs typeface="Segoe UI Light" panose="020B0502040204020203" pitchFamily="34" charset="0"/>
                </a:rPr>
                <a:t>depreciation)</a:t>
              </a:r>
              <a:endParaRPr lang="en-US" sz="1200"/>
            </a:p>
          </p:txBody>
        </p:sp>
        <p:cxnSp>
          <p:nvCxnSpPr>
            <p:cNvPr id="225" name="Connector: Elbow 224">
              <a:extLst>
                <a:ext uri="{FF2B5EF4-FFF2-40B4-BE49-F238E27FC236}">
                  <a16:creationId xmlns:a16="http://schemas.microsoft.com/office/drawing/2014/main" id="{28CCBDEB-4533-45F7-93B7-D645E290EF7E}"/>
                </a:ext>
                <a:ext uri="{C183D7F6-B498-43B3-948B-1728B52AA6E4}">
                  <adec:decorative xmlns:adec="http://schemas.microsoft.com/office/drawing/2017/decorative" val="1"/>
                </a:ext>
              </a:extLst>
            </p:cNvPr>
            <p:cNvCxnSpPr>
              <a:cxnSpLocks/>
            </p:cNvCxnSpPr>
            <p:nvPr/>
          </p:nvCxnSpPr>
          <p:spPr>
            <a:xfrm rot="10800000" flipV="1">
              <a:off x="2469356" y="3464462"/>
              <a:ext cx="383097" cy="337415"/>
            </a:xfrm>
            <a:prstGeom prst="bentConnector3">
              <a:avLst/>
            </a:prstGeom>
            <a:ln>
              <a:solidFill>
                <a:schemeClr val="tx1"/>
              </a:solidFill>
              <a:headEnd type="none" w="lg" len="med"/>
              <a:tailEnd type="triangle" w="lg" len="med"/>
            </a:ln>
          </p:spPr>
          <p:style>
            <a:lnRef idx="1">
              <a:schemeClr val="accent2"/>
            </a:lnRef>
            <a:fillRef idx="0">
              <a:schemeClr val="accent2"/>
            </a:fillRef>
            <a:effectRef idx="0">
              <a:schemeClr val="accent2"/>
            </a:effectRef>
            <a:fontRef idx="minor">
              <a:schemeClr val="tx1"/>
            </a:fontRef>
          </p:style>
        </p:cxnSp>
        <p:cxnSp>
          <p:nvCxnSpPr>
            <p:cNvPr id="273" name="Straight Connector 272">
              <a:extLst>
                <a:ext uri="{FF2B5EF4-FFF2-40B4-BE49-F238E27FC236}">
                  <a16:creationId xmlns:a16="http://schemas.microsoft.com/office/drawing/2014/main" id="{F232B19D-BAA8-4C6D-A2E2-A4B7AF3C5AC6}"/>
                </a:ext>
                <a:ext uri="{C183D7F6-B498-43B3-948B-1728B52AA6E4}">
                  <adec:decorative xmlns:adec="http://schemas.microsoft.com/office/drawing/2017/decorative" val="1"/>
                </a:ext>
              </a:extLst>
            </p:cNvPr>
            <p:cNvCxnSpPr/>
            <p:nvPr/>
          </p:nvCxnSpPr>
          <p:spPr>
            <a:xfrm>
              <a:off x="2915953" y="3135194"/>
              <a:ext cx="881347" cy="548776"/>
            </a:xfrm>
            <a:prstGeom prst="line">
              <a:avLst/>
            </a:prstGeom>
            <a:ln>
              <a:solidFill>
                <a:schemeClr val="tx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pic>
          <p:nvPicPr>
            <p:cNvPr id="3" name="Picture 2" descr="Icon of a building">
              <a:extLst>
                <a:ext uri="{FF2B5EF4-FFF2-40B4-BE49-F238E27FC236}">
                  <a16:creationId xmlns:a16="http://schemas.microsoft.com/office/drawing/2014/main" id="{659C2B87-A322-4CF8-98D8-A3CF627EBBD8}"/>
                </a:ext>
              </a:extLst>
            </p:cNvPr>
            <p:cNvPicPr>
              <a:picLocks noChangeAspect="1"/>
            </p:cNvPicPr>
            <p:nvPr/>
          </p:nvPicPr>
          <p:blipFill>
            <a:blip r:embed="rId5"/>
            <a:stretch>
              <a:fillRect/>
            </a:stretch>
          </p:blipFill>
          <p:spPr>
            <a:xfrm>
              <a:off x="1066896" y="2001936"/>
              <a:ext cx="358140" cy="358140"/>
            </a:xfrm>
            <a:prstGeom prst="rect">
              <a:avLst/>
            </a:prstGeom>
          </p:spPr>
        </p:pic>
        <p:sp>
          <p:nvSpPr>
            <p:cNvPr id="240" name="Rectangle 239">
              <a:extLst>
                <a:ext uri="{FF2B5EF4-FFF2-40B4-BE49-F238E27FC236}">
                  <a16:creationId xmlns:a16="http://schemas.microsoft.com/office/drawing/2014/main" id="{18A27AC6-C9C3-4102-A665-E2C1C0834053}"/>
                </a:ext>
              </a:extLst>
            </p:cNvPr>
            <p:cNvSpPr/>
            <p:nvPr/>
          </p:nvSpPr>
          <p:spPr>
            <a:xfrm>
              <a:off x="1507725" y="2096692"/>
              <a:ext cx="952193" cy="184666"/>
            </a:xfrm>
            <a:prstGeom prst="rect">
              <a:avLst/>
            </a:prstGeom>
          </p:spPr>
          <p:txBody>
            <a:bodyPr wrap="square" lIns="0" tIns="0" rIns="0" bIns="0">
              <a:spAutoFit/>
            </a:bodyPr>
            <a:lstStyle/>
            <a:p>
              <a:r>
                <a:rPr lang="en-US" sz="1200" b="1">
                  <a:solidFill>
                    <a:srgbClr val="0078D4"/>
                  </a:solidFill>
                  <a:latin typeface="Segoe UI" panose="020B0502040204020203" pitchFamily="34" charset="0"/>
                  <a:cs typeface="Segoe UI" panose="020B0502040204020203" pitchFamily="34" charset="0"/>
                </a:rPr>
                <a:t>On-premises</a:t>
              </a:r>
            </a:p>
          </p:txBody>
        </p:sp>
        <p:cxnSp>
          <p:nvCxnSpPr>
            <p:cNvPr id="232" name="Straight Arrow Connector 231" descr="A">
              <a:extLst>
                <a:ext uri="{FF2B5EF4-FFF2-40B4-BE49-F238E27FC236}">
                  <a16:creationId xmlns:a16="http://schemas.microsoft.com/office/drawing/2014/main" id="{72839388-2978-4017-A90E-F22176694934}"/>
                </a:ext>
              </a:extLst>
            </p:cNvPr>
            <p:cNvCxnSpPr>
              <a:cxnSpLocks/>
            </p:cNvCxnSpPr>
            <p:nvPr/>
          </p:nvCxnSpPr>
          <p:spPr>
            <a:xfrm>
              <a:off x="2527300" y="2194367"/>
              <a:ext cx="2683797" cy="0"/>
            </a:xfrm>
            <a:prstGeom prst="straightConnector1">
              <a:avLst/>
            </a:prstGeom>
            <a:ln w="19050">
              <a:headEnd w="lg" len="med"/>
              <a:tailEnd type="triangle" w="lg" len="med"/>
            </a:ln>
          </p:spPr>
          <p:style>
            <a:lnRef idx="1">
              <a:schemeClr val="accent1"/>
            </a:lnRef>
            <a:fillRef idx="0">
              <a:schemeClr val="accent1"/>
            </a:fillRef>
            <a:effectRef idx="0">
              <a:schemeClr val="accent1"/>
            </a:effectRef>
            <a:fontRef idx="minor">
              <a:schemeClr val="tx1"/>
            </a:fontRef>
          </p:style>
        </p:cxnSp>
        <p:pic>
          <p:nvPicPr>
            <p:cNvPr id="5" name="Picture 4" descr="Icon of a building which only 10 percentage out of 100 is being consumed.">
              <a:extLst>
                <a:ext uri="{FF2B5EF4-FFF2-40B4-BE49-F238E27FC236}">
                  <a16:creationId xmlns:a16="http://schemas.microsoft.com/office/drawing/2014/main" id="{DA0CE262-2EDF-4B47-840C-26B4B08AFEF3}"/>
                </a:ext>
              </a:extLst>
            </p:cNvPr>
            <p:cNvPicPr>
              <a:picLocks noChangeAspect="1"/>
            </p:cNvPicPr>
            <p:nvPr/>
          </p:nvPicPr>
          <p:blipFill>
            <a:blip r:embed="rId6"/>
            <a:stretch>
              <a:fillRect/>
            </a:stretch>
          </p:blipFill>
          <p:spPr>
            <a:xfrm>
              <a:off x="5106529" y="1826662"/>
              <a:ext cx="675132" cy="509016"/>
            </a:xfrm>
            <a:prstGeom prst="rect">
              <a:avLst/>
            </a:prstGeom>
          </p:spPr>
        </p:pic>
        <p:sp>
          <p:nvSpPr>
            <p:cNvPr id="237" name="Rectangle 236">
              <a:extLst>
                <a:ext uri="{FF2B5EF4-FFF2-40B4-BE49-F238E27FC236}">
                  <a16:creationId xmlns:a16="http://schemas.microsoft.com/office/drawing/2014/main" id="{E1056264-BDBC-48F9-8B70-DFA86FCCA879}"/>
                </a:ext>
              </a:extLst>
            </p:cNvPr>
            <p:cNvSpPr/>
            <p:nvPr/>
          </p:nvSpPr>
          <p:spPr>
            <a:xfrm>
              <a:off x="4862762" y="2287752"/>
              <a:ext cx="1157038" cy="276999"/>
            </a:xfrm>
            <a:prstGeom prst="rect">
              <a:avLst/>
            </a:prstGeom>
          </p:spPr>
          <p:txBody>
            <a:bodyPr wrap="square">
              <a:spAutoFit/>
            </a:bodyPr>
            <a:lstStyle/>
            <a:p>
              <a:pPr algn="ctr"/>
              <a:r>
                <a:rPr lang="en-US" sz="1200" b="1">
                  <a:solidFill>
                    <a:srgbClr val="0078D4"/>
                  </a:solidFill>
                  <a:latin typeface="Segoe UI" panose="020B0502040204020203" pitchFamily="34" charset="0"/>
                  <a:cs typeface="Segoe UI" panose="020B0502040204020203" pitchFamily="34" charset="0"/>
                </a:rPr>
                <a:t>On-premises</a:t>
              </a:r>
            </a:p>
          </p:txBody>
        </p:sp>
        <p:sp>
          <p:nvSpPr>
            <p:cNvPr id="277" name="Rectangle 276">
              <a:extLst>
                <a:ext uri="{FF2B5EF4-FFF2-40B4-BE49-F238E27FC236}">
                  <a16:creationId xmlns:a16="http://schemas.microsoft.com/office/drawing/2014/main" id="{93161962-3DEA-438C-BABB-92A3CB353B14}"/>
                </a:ext>
                <a:ext uri="{C183D7F6-B498-43B3-948B-1728B52AA6E4}">
                  <adec:decorative xmlns:adec="http://schemas.microsoft.com/office/drawing/2017/decorative" val="1"/>
                </a:ext>
              </a:extLst>
            </p:cNvPr>
            <p:cNvSpPr/>
            <p:nvPr/>
          </p:nvSpPr>
          <p:spPr bwMode="auto">
            <a:xfrm>
              <a:off x="3080642" y="4610050"/>
              <a:ext cx="441227" cy="381049"/>
            </a:xfrm>
            <a:prstGeom prst="rect">
              <a:avLst/>
            </a:prstGeom>
            <a:noFill/>
            <a:ln w="19050">
              <a:solidFill>
                <a:schemeClr val="tx2">
                  <a:lumMod val="60000"/>
                  <a:lumOff val="4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275" name="Arrow: Right 274" descr="Arrow">
              <a:extLst>
                <a:ext uri="{FF2B5EF4-FFF2-40B4-BE49-F238E27FC236}">
                  <a16:creationId xmlns:a16="http://schemas.microsoft.com/office/drawing/2014/main" id="{2DECE813-F3F5-4F99-89A1-0FA218D6713B}"/>
                </a:ext>
              </a:extLst>
            </p:cNvPr>
            <p:cNvSpPr/>
            <p:nvPr/>
          </p:nvSpPr>
          <p:spPr bwMode="auto">
            <a:xfrm rot="16200000">
              <a:off x="3180813" y="5222850"/>
              <a:ext cx="243681" cy="357628"/>
            </a:xfrm>
            <a:prstGeom prst="rightArrow">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279" name="Rectangle 278">
              <a:extLst>
                <a:ext uri="{FF2B5EF4-FFF2-40B4-BE49-F238E27FC236}">
                  <a16:creationId xmlns:a16="http://schemas.microsoft.com/office/drawing/2014/main" id="{C46768EA-C3EB-449E-B763-061C71EF86B1}"/>
                </a:ext>
              </a:extLst>
            </p:cNvPr>
            <p:cNvSpPr/>
            <p:nvPr/>
          </p:nvSpPr>
          <p:spPr bwMode="auto">
            <a:xfrm>
              <a:off x="423864" y="5134569"/>
              <a:ext cx="2690812" cy="301150"/>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r" defTabSz="932472" fontAlgn="base">
                <a:lnSpc>
                  <a:spcPct val="90000"/>
                </a:lnSpc>
                <a:spcBef>
                  <a:spcPct val="0"/>
                </a:spcBef>
                <a:spcAft>
                  <a:spcPct val="0"/>
                </a:spcAft>
              </a:pPr>
              <a:r>
                <a:rPr lang="en-US" sz="1200">
                  <a:solidFill>
                    <a:schemeClr val="tx1"/>
                  </a:solidFill>
                  <a:ea typeface="Segoe UI" pitchFamily="34" charset="0"/>
                  <a:cs typeface="Segoe UI" pitchFamily="34" charset="0"/>
                </a:rPr>
                <a:t>Cash flow stabilizes and break-even is faster than P&amp;L</a:t>
              </a:r>
            </a:p>
          </p:txBody>
        </p:sp>
      </p:grpSp>
      <p:cxnSp>
        <p:nvCxnSpPr>
          <p:cNvPr id="283" name="Connector: Elbow 282" descr="Arrow with two heads">
            <a:extLst>
              <a:ext uri="{FF2B5EF4-FFF2-40B4-BE49-F238E27FC236}">
                <a16:creationId xmlns:a16="http://schemas.microsoft.com/office/drawing/2014/main" id="{48F19021-7E98-428C-B82F-1066E8EAABBC}"/>
              </a:ext>
              <a:ext uri="{C183D7F6-B498-43B3-948B-1728B52AA6E4}">
                <adec:decorative xmlns:adec="http://schemas.microsoft.com/office/drawing/2017/decorative" val="0"/>
              </a:ext>
            </a:extLst>
          </p:cNvPr>
          <p:cNvCxnSpPr>
            <a:cxnSpLocks/>
            <a:stCxn id="277" idx="2"/>
          </p:cNvCxnSpPr>
          <p:nvPr/>
        </p:nvCxnSpPr>
        <p:spPr>
          <a:xfrm rot="16200000" flipH="1">
            <a:off x="6618018" y="1674336"/>
            <a:ext cx="10602" cy="6644127"/>
          </a:xfrm>
          <a:prstGeom prst="bentConnector3">
            <a:avLst>
              <a:gd name="adj1" fmla="val 2256197"/>
            </a:avLst>
          </a:prstGeom>
          <a:ln>
            <a:solidFill>
              <a:schemeClr val="tx1"/>
            </a:solidFill>
            <a:headEnd type="none" w="lg" len="med"/>
            <a:tailEnd type="triangle" w="lg" len="med"/>
          </a:ln>
        </p:spPr>
        <p:style>
          <a:lnRef idx="1">
            <a:schemeClr val="accent2"/>
          </a:lnRef>
          <a:fillRef idx="0">
            <a:schemeClr val="accent2"/>
          </a:fillRef>
          <a:effectRef idx="0">
            <a:schemeClr val="accent2"/>
          </a:effectRef>
          <a:fontRef idx="minor">
            <a:schemeClr val="tx1"/>
          </a:fontRef>
        </p:style>
      </p:cxnSp>
      <p:grpSp>
        <p:nvGrpSpPr>
          <p:cNvPr id="291" name="Group 290">
            <a:extLst>
              <a:ext uri="{FF2B5EF4-FFF2-40B4-BE49-F238E27FC236}">
                <a16:creationId xmlns:a16="http://schemas.microsoft.com/office/drawing/2014/main" id="{30C810A2-3255-47F2-868A-8010E7B1B61E}"/>
              </a:ext>
              <a:ext uri="{C183D7F6-B498-43B3-948B-1728B52AA6E4}">
                <adec:decorative xmlns:adec="http://schemas.microsoft.com/office/drawing/2017/decorative" val="1"/>
              </a:ext>
            </a:extLst>
          </p:cNvPr>
          <p:cNvGrpSpPr/>
          <p:nvPr/>
        </p:nvGrpSpPr>
        <p:grpSpPr>
          <a:xfrm>
            <a:off x="6172200" y="1650998"/>
            <a:ext cx="5434583" cy="3429002"/>
            <a:chOff x="6172200" y="1650998"/>
            <a:chExt cx="5434583" cy="3429002"/>
          </a:xfrm>
        </p:grpSpPr>
        <p:graphicFrame>
          <p:nvGraphicFramePr>
            <p:cNvPr id="218" name="Chart 217" descr="Graph illustrating the opportunity to reduce on-premise costs in the transition to Azure cloud">
              <a:extLst>
                <a:ext uri="{FF2B5EF4-FFF2-40B4-BE49-F238E27FC236}">
                  <a16:creationId xmlns:a16="http://schemas.microsoft.com/office/drawing/2014/main" id="{1D7B3F0D-F1CE-4FB1-8AF4-D751B4905B13}"/>
                </a:ext>
              </a:extLst>
            </p:cNvPr>
            <p:cNvGraphicFramePr>
              <a:graphicFrameLocks/>
            </p:cNvGraphicFramePr>
            <p:nvPr>
              <p:extLst>
                <p:ext uri="{D42A27DB-BD31-4B8C-83A1-F6EECF244321}">
                  <p14:modId xmlns:p14="http://schemas.microsoft.com/office/powerpoint/2010/main" val="1497639237"/>
                </p:ext>
              </p:extLst>
            </p:nvPr>
          </p:nvGraphicFramePr>
          <p:xfrm>
            <a:off x="6436032" y="1650998"/>
            <a:ext cx="5170751" cy="3331518"/>
          </p:xfrm>
          <a:graphic>
            <a:graphicData uri="http://schemas.openxmlformats.org/drawingml/2006/chart">
              <c:chart xmlns:c="http://schemas.openxmlformats.org/drawingml/2006/chart" xmlns:r="http://schemas.openxmlformats.org/officeDocument/2006/relationships" r:id="rId7"/>
            </a:graphicData>
          </a:graphic>
        </p:graphicFrame>
        <p:sp>
          <p:nvSpPr>
            <p:cNvPr id="231" name="Rectangle 230">
              <a:extLst>
                <a:ext uri="{FF2B5EF4-FFF2-40B4-BE49-F238E27FC236}">
                  <a16:creationId xmlns:a16="http://schemas.microsoft.com/office/drawing/2014/main" id="{D3DB7348-2EB5-440E-B63F-156EC91E3387}"/>
                </a:ext>
              </a:extLst>
            </p:cNvPr>
            <p:cNvSpPr/>
            <p:nvPr/>
          </p:nvSpPr>
          <p:spPr>
            <a:xfrm>
              <a:off x="6172200" y="2021741"/>
              <a:ext cx="340032" cy="2819523"/>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400" spc="37">
                  <a:ln w="3175">
                    <a:noFill/>
                  </a:ln>
                  <a:solidFill>
                    <a:schemeClr val="bg1"/>
                  </a:solidFill>
                  <a:latin typeface="+mj-lt"/>
                  <a:cs typeface="Segoe UI" panose="020B0502040204020203" pitchFamily="34" charset="0"/>
                </a:rPr>
                <a:t>Income statement</a:t>
              </a:r>
            </a:p>
          </p:txBody>
        </p:sp>
        <p:sp>
          <p:nvSpPr>
            <p:cNvPr id="270" name="Rectangle 269">
              <a:extLst>
                <a:ext uri="{FF2B5EF4-FFF2-40B4-BE49-F238E27FC236}">
                  <a16:creationId xmlns:a16="http://schemas.microsoft.com/office/drawing/2014/main" id="{541CA6B1-D685-4C18-87D0-6B75C33EF9B0}"/>
                </a:ext>
                <a:ext uri="{C183D7F6-B498-43B3-948B-1728B52AA6E4}">
                  <adec:decorative xmlns:adec="http://schemas.microsoft.com/office/drawing/2017/decorative" val="1"/>
                </a:ext>
              </a:extLst>
            </p:cNvPr>
            <p:cNvSpPr/>
            <p:nvPr/>
          </p:nvSpPr>
          <p:spPr bwMode="auto">
            <a:xfrm>
              <a:off x="6172200" y="1651000"/>
              <a:ext cx="5430520" cy="3429000"/>
            </a:xfrm>
            <a:prstGeom prst="rect">
              <a:avLst/>
            </a:prstGeom>
            <a:noFill/>
            <a:ln w="63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80" name="Rectangle 279">
              <a:extLst>
                <a:ext uri="{FF2B5EF4-FFF2-40B4-BE49-F238E27FC236}">
                  <a16:creationId xmlns:a16="http://schemas.microsoft.com/office/drawing/2014/main" id="{91636E39-9FED-4217-B858-E72E2D24B0D9}"/>
                </a:ext>
                <a:ext uri="{C183D7F6-B498-43B3-948B-1728B52AA6E4}">
                  <adec:decorative xmlns:adec="http://schemas.microsoft.com/office/drawing/2017/decorative" val="1"/>
                </a:ext>
              </a:extLst>
            </p:cNvPr>
            <p:cNvSpPr/>
            <p:nvPr/>
          </p:nvSpPr>
          <p:spPr bwMode="auto">
            <a:xfrm>
              <a:off x="9724769" y="4617653"/>
              <a:ext cx="441227" cy="384048"/>
            </a:xfrm>
            <a:prstGeom prst="rect">
              <a:avLst/>
            </a:prstGeom>
            <a:noFill/>
            <a:ln w="19050">
              <a:solidFill>
                <a:schemeClr val="tx2">
                  <a:lumMod val="60000"/>
                  <a:lumOff val="4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grpSp>
    </p:spTree>
    <p:extLst>
      <p:ext uri="{BB962C8B-B14F-4D97-AF65-F5344CB8AC3E}">
        <p14:creationId xmlns:p14="http://schemas.microsoft.com/office/powerpoint/2010/main" val="3715736477"/>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8B033-96A5-4C81-AFA9-EFA64791C8F6}"/>
              </a:ext>
            </a:extLst>
          </p:cNvPr>
          <p:cNvSpPr>
            <a:spLocks noGrp="1"/>
          </p:cNvSpPr>
          <p:nvPr>
            <p:ph type="title"/>
          </p:nvPr>
        </p:nvSpPr>
        <p:spPr>
          <a:xfrm>
            <a:off x="588263" y="457200"/>
            <a:ext cx="11018520" cy="1107996"/>
          </a:xfrm>
        </p:spPr>
        <p:txBody>
          <a:bodyPr/>
          <a:lstStyle/>
          <a:p>
            <a:r>
              <a:rPr lang="en-US"/>
              <a:t>As you reduce on-premises cost structure, Azure costs replace on-premises costs  </a:t>
            </a:r>
          </a:p>
        </p:txBody>
      </p:sp>
      <p:grpSp>
        <p:nvGrpSpPr>
          <p:cNvPr id="5" name="Group 4" descr="Chart showing the increase in Azure cost over 10 years time span">
            <a:extLst>
              <a:ext uri="{FF2B5EF4-FFF2-40B4-BE49-F238E27FC236}">
                <a16:creationId xmlns:a16="http://schemas.microsoft.com/office/drawing/2014/main" id="{0C1F69F5-5E7B-4685-A1FC-56BCAD9B6C24}"/>
              </a:ext>
            </a:extLst>
          </p:cNvPr>
          <p:cNvGrpSpPr/>
          <p:nvPr/>
        </p:nvGrpSpPr>
        <p:grpSpPr>
          <a:xfrm>
            <a:off x="584200" y="1651000"/>
            <a:ext cx="11064081" cy="4120297"/>
            <a:chOff x="584200" y="1651000"/>
            <a:chExt cx="11064081" cy="4120297"/>
          </a:xfrm>
        </p:grpSpPr>
        <p:graphicFrame>
          <p:nvGraphicFramePr>
            <p:cNvPr id="28" name="Chart 27">
              <a:extLst>
                <a:ext uri="{FF2B5EF4-FFF2-40B4-BE49-F238E27FC236}">
                  <a16:creationId xmlns:a16="http://schemas.microsoft.com/office/drawing/2014/main" id="{BF482541-09C4-4499-A6EF-DA8641F6DCEE}"/>
                </a:ext>
              </a:extLst>
            </p:cNvPr>
            <p:cNvGraphicFramePr>
              <a:graphicFrameLocks/>
            </p:cNvGraphicFramePr>
            <p:nvPr/>
          </p:nvGraphicFramePr>
          <p:xfrm>
            <a:off x="1009189" y="3913481"/>
            <a:ext cx="9485935" cy="1680628"/>
          </p:xfrm>
          <a:graphic>
            <a:graphicData uri="http://schemas.openxmlformats.org/drawingml/2006/chart">
              <c:chart xmlns:c="http://schemas.openxmlformats.org/drawingml/2006/chart" xmlns:r="http://schemas.openxmlformats.org/officeDocument/2006/relationships" r:id="rId3"/>
            </a:graphicData>
          </a:graphic>
        </p:graphicFrame>
        <p:sp>
          <p:nvSpPr>
            <p:cNvPr id="29" name="Rectangle 28">
              <a:extLst>
                <a:ext uri="{FF2B5EF4-FFF2-40B4-BE49-F238E27FC236}">
                  <a16:creationId xmlns:a16="http://schemas.microsoft.com/office/drawing/2014/main" id="{A401A1AD-90D2-4CB5-AEF7-AECC58368B77}"/>
                </a:ext>
              </a:extLst>
            </p:cNvPr>
            <p:cNvSpPr/>
            <p:nvPr/>
          </p:nvSpPr>
          <p:spPr>
            <a:xfrm>
              <a:off x="584200" y="4093777"/>
              <a:ext cx="497548" cy="1500332"/>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pc="37">
                  <a:ln w="3175">
                    <a:noFill/>
                  </a:ln>
                  <a:solidFill>
                    <a:schemeClr val="bg1"/>
                  </a:solidFill>
                  <a:latin typeface="Segoe UI Light" panose="020B0502040204020203" pitchFamily="34" charset="0"/>
                  <a:cs typeface="Segoe UI Light" panose="020B0502040204020203" pitchFamily="34" charset="0"/>
                </a:rPr>
                <a:t>P&amp;L</a:t>
              </a:r>
            </a:p>
          </p:txBody>
        </p:sp>
        <p:cxnSp>
          <p:nvCxnSpPr>
            <p:cNvPr id="32" name="Straight Arrow Connector 31">
              <a:extLst>
                <a:ext uri="{FF2B5EF4-FFF2-40B4-BE49-F238E27FC236}">
                  <a16:creationId xmlns:a16="http://schemas.microsoft.com/office/drawing/2014/main" id="{B0A9F824-F16D-4F20-81EB-E8236E0BCA0B}"/>
                </a:ext>
              </a:extLst>
            </p:cNvPr>
            <p:cNvCxnSpPr>
              <a:cxnSpLocks/>
            </p:cNvCxnSpPr>
            <p:nvPr/>
          </p:nvCxnSpPr>
          <p:spPr>
            <a:xfrm flipH="1" flipV="1">
              <a:off x="8781587" y="4409874"/>
              <a:ext cx="41911" cy="343922"/>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3" name="Rectangle 32">
              <a:extLst>
                <a:ext uri="{FF2B5EF4-FFF2-40B4-BE49-F238E27FC236}">
                  <a16:creationId xmlns:a16="http://schemas.microsoft.com/office/drawing/2014/main" id="{C9315EB2-A325-4502-8686-5E1481F87823}"/>
                </a:ext>
              </a:extLst>
            </p:cNvPr>
            <p:cNvSpPr/>
            <p:nvPr/>
          </p:nvSpPr>
          <p:spPr bwMode="auto">
            <a:xfrm>
              <a:off x="6490911" y="4521562"/>
              <a:ext cx="4665177" cy="162593"/>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200">
                  <a:solidFill>
                    <a:schemeClr val="tx1"/>
                  </a:solidFill>
                  <a:ea typeface="Segoe UI" pitchFamily="34" charset="0"/>
                  <a:cs typeface="Segoe UI" pitchFamily="34" charset="0"/>
                </a:rPr>
                <a:t> Azure Transformation Value</a:t>
              </a:r>
            </a:p>
          </p:txBody>
        </p:sp>
        <p:sp>
          <p:nvSpPr>
            <p:cNvPr id="34" name="Rectangle 33">
              <a:extLst>
                <a:ext uri="{FF2B5EF4-FFF2-40B4-BE49-F238E27FC236}">
                  <a16:creationId xmlns:a16="http://schemas.microsoft.com/office/drawing/2014/main" id="{D1FE78FE-5EB9-4009-A2F6-10FD27B526D9}"/>
                </a:ext>
              </a:extLst>
            </p:cNvPr>
            <p:cNvSpPr/>
            <p:nvPr/>
          </p:nvSpPr>
          <p:spPr bwMode="auto">
            <a:xfrm>
              <a:off x="584200" y="3812727"/>
              <a:ext cx="11064081" cy="1958570"/>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graphicFrame>
          <p:nvGraphicFramePr>
            <p:cNvPr id="35" name="Chart 34">
              <a:extLst>
                <a:ext uri="{FF2B5EF4-FFF2-40B4-BE49-F238E27FC236}">
                  <a16:creationId xmlns:a16="http://schemas.microsoft.com/office/drawing/2014/main" id="{DC343B49-A86E-4FD6-868B-0C03F0F4FA49}"/>
                </a:ext>
              </a:extLst>
            </p:cNvPr>
            <p:cNvGraphicFramePr>
              <a:graphicFrameLocks/>
            </p:cNvGraphicFramePr>
            <p:nvPr>
              <p:extLst>
                <p:ext uri="{D42A27DB-BD31-4B8C-83A1-F6EECF244321}">
                  <p14:modId xmlns:p14="http://schemas.microsoft.com/office/powerpoint/2010/main" val="949610733"/>
                </p:ext>
              </p:extLst>
            </p:nvPr>
          </p:nvGraphicFramePr>
          <p:xfrm>
            <a:off x="858918" y="2201197"/>
            <a:ext cx="10745707" cy="3114840"/>
          </p:xfrm>
          <a:graphic>
            <a:graphicData uri="http://schemas.openxmlformats.org/drawingml/2006/chart">
              <c:chart xmlns:c="http://schemas.openxmlformats.org/drawingml/2006/chart" xmlns:r="http://schemas.openxmlformats.org/officeDocument/2006/relationships" r:id="rId4"/>
            </a:graphicData>
          </a:graphic>
        </p:graphicFrame>
        <p:sp>
          <p:nvSpPr>
            <p:cNvPr id="36" name="Rectangle 35">
              <a:extLst>
                <a:ext uri="{FF2B5EF4-FFF2-40B4-BE49-F238E27FC236}">
                  <a16:creationId xmlns:a16="http://schemas.microsoft.com/office/drawing/2014/main" id="{DB7C70C9-B196-4389-9B6B-3EAB4ED26782}"/>
                </a:ext>
              </a:extLst>
            </p:cNvPr>
            <p:cNvSpPr/>
            <p:nvPr/>
          </p:nvSpPr>
          <p:spPr>
            <a:xfrm>
              <a:off x="584200" y="2438277"/>
              <a:ext cx="340032" cy="2819523"/>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600" b="1" spc="37">
                  <a:ln w="3175">
                    <a:noFill/>
                  </a:ln>
                  <a:solidFill>
                    <a:schemeClr val="bg1"/>
                  </a:solidFill>
                  <a:latin typeface="+mj-lt"/>
                  <a:cs typeface="Segoe UI" panose="020B0502040204020203" pitchFamily="34" charset="0"/>
                </a:rPr>
                <a:t>Cash flow</a:t>
              </a:r>
            </a:p>
          </p:txBody>
        </p:sp>
        <p:cxnSp>
          <p:nvCxnSpPr>
            <p:cNvPr id="63" name="Straight Arrow Connector 62" descr="A">
              <a:extLst>
                <a:ext uri="{FF2B5EF4-FFF2-40B4-BE49-F238E27FC236}">
                  <a16:creationId xmlns:a16="http://schemas.microsoft.com/office/drawing/2014/main" id="{52F93D1E-3B29-4A5D-B762-F5256D8AC850}"/>
                </a:ext>
              </a:extLst>
            </p:cNvPr>
            <p:cNvCxnSpPr>
              <a:cxnSpLocks/>
            </p:cNvCxnSpPr>
            <p:nvPr/>
          </p:nvCxnSpPr>
          <p:spPr>
            <a:xfrm>
              <a:off x="2042160" y="1986227"/>
              <a:ext cx="6930386" cy="0"/>
            </a:xfrm>
            <a:prstGeom prst="straightConnector1">
              <a:avLst/>
            </a:prstGeom>
            <a:ln w="19050">
              <a:headEnd w="lg" len="med"/>
              <a:tailEnd type="triangle" w="lg" len="med"/>
            </a:ln>
          </p:spPr>
          <p:style>
            <a:lnRef idx="1">
              <a:schemeClr val="accent1"/>
            </a:lnRef>
            <a:fillRef idx="0">
              <a:schemeClr val="accent1"/>
            </a:fillRef>
            <a:effectRef idx="0">
              <a:schemeClr val="accent1"/>
            </a:effectRef>
            <a:fontRef idx="minor">
              <a:schemeClr val="tx1"/>
            </a:fontRef>
          </p:style>
        </p:cxnSp>
        <p:sp>
          <p:nvSpPr>
            <p:cNvPr id="57" name="Rectangle 56">
              <a:extLst>
                <a:ext uri="{FF2B5EF4-FFF2-40B4-BE49-F238E27FC236}">
                  <a16:creationId xmlns:a16="http://schemas.microsoft.com/office/drawing/2014/main" id="{59D44B32-96EB-447A-85EF-4A41E779067B}"/>
                </a:ext>
              </a:extLst>
            </p:cNvPr>
            <p:cNvSpPr/>
            <p:nvPr/>
          </p:nvSpPr>
          <p:spPr>
            <a:xfrm>
              <a:off x="9657751" y="1835739"/>
              <a:ext cx="341203" cy="523220"/>
            </a:xfrm>
            <a:prstGeom prst="rect">
              <a:avLst/>
            </a:prstGeom>
          </p:spPr>
          <p:txBody>
            <a:bodyPr wrap="square">
              <a:spAutoFit/>
            </a:bodyPr>
            <a:lstStyle/>
            <a:p>
              <a:r>
                <a:rPr lang="en-US" sz="2800" b="1" kern="0">
                  <a:solidFill>
                    <a:schemeClr val="accent1"/>
                  </a:solidFill>
                  <a:latin typeface="Segoe UI Light" panose="020B0502040204020203" pitchFamily="34" charset="0"/>
                  <a:cs typeface="Segoe UI Light" panose="020B0502040204020203" pitchFamily="34" charset="0"/>
                </a:rPr>
                <a:t>+</a:t>
              </a:r>
              <a:endParaRPr lang="en-US" sz="1100" b="1">
                <a:solidFill>
                  <a:schemeClr val="accent1"/>
                </a:solidFill>
              </a:endParaRPr>
            </a:p>
          </p:txBody>
        </p:sp>
        <p:grpSp>
          <p:nvGrpSpPr>
            <p:cNvPr id="59" name="Group 58" descr="An icon of a building ">
              <a:extLst>
                <a:ext uri="{FF2B5EF4-FFF2-40B4-BE49-F238E27FC236}">
                  <a16:creationId xmlns:a16="http://schemas.microsoft.com/office/drawing/2014/main" id="{94FAF33F-3678-41DB-B4C7-F08F80E40943}"/>
                </a:ext>
              </a:extLst>
            </p:cNvPr>
            <p:cNvGrpSpPr/>
            <p:nvPr/>
          </p:nvGrpSpPr>
          <p:grpSpPr>
            <a:xfrm>
              <a:off x="10094616" y="1756174"/>
              <a:ext cx="669502" cy="507368"/>
              <a:chOff x="7052388" y="745840"/>
              <a:chExt cx="1381821" cy="923003"/>
            </a:xfrm>
          </p:grpSpPr>
          <p:pic>
            <p:nvPicPr>
              <p:cNvPr id="60" name="Graphic 59" descr="City">
                <a:extLst>
                  <a:ext uri="{FF2B5EF4-FFF2-40B4-BE49-F238E27FC236}">
                    <a16:creationId xmlns:a16="http://schemas.microsoft.com/office/drawing/2014/main" id="{90C24936-EDCF-46D8-9B15-87223F04C8D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325619" y="745840"/>
                <a:ext cx="1108590" cy="923003"/>
              </a:xfrm>
              <a:prstGeom prst="rect">
                <a:avLst/>
              </a:prstGeom>
            </p:spPr>
          </p:pic>
          <p:sp>
            <p:nvSpPr>
              <p:cNvPr id="61" name="Right Triangle 60">
                <a:extLst>
                  <a:ext uri="{FF2B5EF4-FFF2-40B4-BE49-F238E27FC236}">
                    <a16:creationId xmlns:a16="http://schemas.microsoft.com/office/drawing/2014/main" id="{2CDB9DF8-720F-4E44-B2AD-4B0ECC5496CC}"/>
                  </a:ext>
                </a:extLst>
              </p:cNvPr>
              <p:cNvSpPr/>
              <p:nvPr/>
            </p:nvSpPr>
            <p:spPr>
              <a:xfrm rot="10800000">
                <a:off x="7052388" y="876090"/>
                <a:ext cx="1339781" cy="685300"/>
              </a:xfrm>
              <a:prstGeom prst="rtTriangle">
                <a:avLst/>
              </a:prstGeom>
              <a:solidFill>
                <a:schemeClr val="bg1">
                  <a:alpha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Rectangle 64">
              <a:extLst>
                <a:ext uri="{FF2B5EF4-FFF2-40B4-BE49-F238E27FC236}">
                  <a16:creationId xmlns:a16="http://schemas.microsoft.com/office/drawing/2014/main" id="{D1BF6C91-96F9-4477-9FE3-70DAD7E93B17}"/>
                </a:ext>
              </a:extLst>
            </p:cNvPr>
            <p:cNvSpPr/>
            <p:nvPr/>
          </p:nvSpPr>
          <p:spPr>
            <a:xfrm>
              <a:off x="9888169" y="2217264"/>
              <a:ext cx="1082396" cy="261610"/>
            </a:xfrm>
            <a:prstGeom prst="rect">
              <a:avLst/>
            </a:prstGeom>
          </p:spPr>
          <p:txBody>
            <a:bodyPr wrap="square">
              <a:spAutoFit/>
            </a:bodyPr>
            <a:lstStyle/>
            <a:p>
              <a:pPr algn="ctr"/>
              <a:r>
                <a:rPr lang="en-US" sz="1100" b="1">
                  <a:solidFill>
                    <a:srgbClr val="0078D4"/>
                  </a:solidFill>
                  <a:latin typeface="Segoe UI" panose="020B0502040204020203" pitchFamily="34" charset="0"/>
                  <a:cs typeface="Segoe UI" panose="020B0502040204020203" pitchFamily="34" charset="0"/>
                </a:rPr>
                <a:t>On-premises</a:t>
              </a:r>
            </a:p>
          </p:txBody>
        </p:sp>
        <p:pic>
          <p:nvPicPr>
            <p:cNvPr id="58" name="Graphic 57" descr="Syncing cloud">
              <a:extLst>
                <a:ext uri="{FF2B5EF4-FFF2-40B4-BE49-F238E27FC236}">
                  <a16:creationId xmlns:a16="http://schemas.microsoft.com/office/drawing/2014/main" id="{3251554F-CCA9-4974-A41A-936F9D1CA35E}"/>
                </a:ext>
              </a:extLst>
            </p:cNvPr>
            <p:cNvPicPr>
              <a:picLocks noChangeAspect="1"/>
            </p:cNvPicPr>
            <p:nvPr/>
          </p:nvPicPr>
          <p:blipFill rotWithShape="1">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l="-13324" t="-17579" r="-20257" b="-16002"/>
            <a:stretch/>
          </p:blipFill>
          <p:spPr>
            <a:xfrm>
              <a:off x="9067963" y="1715825"/>
              <a:ext cx="714991" cy="714991"/>
            </a:xfrm>
            <a:prstGeom prst="rect">
              <a:avLst/>
            </a:prstGeom>
          </p:spPr>
        </p:pic>
        <p:sp>
          <p:nvSpPr>
            <p:cNvPr id="66" name="Rectangle 65">
              <a:extLst>
                <a:ext uri="{FF2B5EF4-FFF2-40B4-BE49-F238E27FC236}">
                  <a16:creationId xmlns:a16="http://schemas.microsoft.com/office/drawing/2014/main" id="{7EE7AEB3-548B-4250-B7CB-DA247A5C2E66}"/>
                </a:ext>
              </a:extLst>
            </p:cNvPr>
            <p:cNvSpPr/>
            <p:nvPr/>
          </p:nvSpPr>
          <p:spPr>
            <a:xfrm>
              <a:off x="8884260" y="2217264"/>
              <a:ext cx="1082396" cy="261610"/>
            </a:xfrm>
            <a:prstGeom prst="rect">
              <a:avLst/>
            </a:prstGeom>
          </p:spPr>
          <p:txBody>
            <a:bodyPr wrap="square">
              <a:spAutoFit/>
            </a:bodyPr>
            <a:lstStyle/>
            <a:p>
              <a:pPr algn="ctr"/>
              <a:r>
                <a:rPr lang="en-US" sz="1100" b="1">
                  <a:solidFill>
                    <a:srgbClr val="0078D4"/>
                  </a:solidFill>
                  <a:latin typeface="Segoe UI" panose="020B0502040204020203" pitchFamily="34" charset="0"/>
                  <a:cs typeface="Segoe UI" panose="020B0502040204020203" pitchFamily="34" charset="0"/>
                </a:rPr>
                <a:t>Azure</a:t>
              </a:r>
            </a:p>
          </p:txBody>
        </p:sp>
        <p:sp>
          <p:nvSpPr>
            <p:cNvPr id="168" name="Rectangle 167">
              <a:extLst>
                <a:ext uri="{FF2B5EF4-FFF2-40B4-BE49-F238E27FC236}">
                  <a16:creationId xmlns:a16="http://schemas.microsoft.com/office/drawing/2014/main" id="{538D7C80-4439-4779-B3B5-FA2BF1E60C7F}"/>
                </a:ext>
              </a:extLst>
            </p:cNvPr>
            <p:cNvSpPr/>
            <p:nvPr/>
          </p:nvSpPr>
          <p:spPr>
            <a:xfrm>
              <a:off x="1126629" y="1888552"/>
              <a:ext cx="952193" cy="169277"/>
            </a:xfrm>
            <a:prstGeom prst="rect">
              <a:avLst/>
            </a:prstGeom>
          </p:spPr>
          <p:txBody>
            <a:bodyPr wrap="square" lIns="0" tIns="0" rIns="0" bIns="0">
              <a:spAutoFit/>
            </a:bodyPr>
            <a:lstStyle/>
            <a:p>
              <a:r>
                <a:rPr lang="en-US" sz="1100" b="1">
                  <a:solidFill>
                    <a:srgbClr val="0078D4"/>
                  </a:solidFill>
                  <a:latin typeface="Segoe UI" panose="020B0502040204020203" pitchFamily="34" charset="0"/>
                  <a:cs typeface="Segoe UI" panose="020B0502040204020203" pitchFamily="34" charset="0"/>
                </a:rPr>
                <a:t>On-premises</a:t>
              </a:r>
            </a:p>
          </p:txBody>
        </p:sp>
        <p:grpSp>
          <p:nvGrpSpPr>
            <p:cNvPr id="169" name="Graphic 94" descr="An icon of a building ">
              <a:extLst>
                <a:ext uri="{FF2B5EF4-FFF2-40B4-BE49-F238E27FC236}">
                  <a16:creationId xmlns:a16="http://schemas.microsoft.com/office/drawing/2014/main" id="{27E1B583-0C97-490E-8160-4C1D928675D7}"/>
                </a:ext>
              </a:extLst>
            </p:cNvPr>
            <p:cNvGrpSpPr/>
            <p:nvPr/>
          </p:nvGrpSpPr>
          <p:grpSpPr>
            <a:xfrm>
              <a:off x="685800" y="1793796"/>
              <a:ext cx="358790" cy="358788"/>
              <a:chOff x="6391144" y="4907281"/>
              <a:chExt cx="358790" cy="358788"/>
            </a:xfrm>
          </p:grpSpPr>
          <p:sp>
            <p:nvSpPr>
              <p:cNvPr id="170" name="Freeform: Shape 169">
                <a:extLst>
                  <a:ext uri="{FF2B5EF4-FFF2-40B4-BE49-F238E27FC236}">
                    <a16:creationId xmlns:a16="http://schemas.microsoft.com/office/drawing/2014/main" id="{6A8185DC-F5CE-4D22-B562-5E715B2C21A0}"/>
                  </a:ext>
                </a:extLst>
              </p:cNvPr>
              <p:cNvSpPr/>
              <p:nvPr/>
            </p:nvSpPr>
            <p:spPr>
              <a:xfrm>
                <a:off x="6393048" y="4906425"/>
                <a:ext cx="177546" cy="355089"/>
              </a:xfrm>
              <a:custGeom>
                <a:avLst/>
                <a:gdLst>
                  <a:gd name="connsiteX0" fmla="*/ 1058 w 177545"/>
                  <a:gd name="connsiteY0" fmla="*/ 356147 h 355089"/>
                  <a:gd name="connsiteX1" fmla="*/ 178604 w 177545"/>
                  <a:gd name="connsiteY1" fmla="*/ 356147 h 355089"/>
                  <a:gd name="connsiteX2" fmla="*/ 178604 w 177545"/>
                  <a:gd name="connsiteY2" fmla="*/ 1058 h 355089"/>
                  <a:gd name="connsiteX3" fmla="*/ 1058 w 177545"/>
                  <a:gd name="connsiteY3" fmla="*/ 1058 h 355089"/>
                  <a:gd name="connsiteX4" fmla="*/ 1058 w 177545"/>
                  <a:gd name="connsiteY4" fmla="*/ 356147 h 3550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545" h="355089">
                    <a:moveTo>
                      <a:pt x="1058" y="356147"/>
                    </a:moveTo>
                    <a:lnTo>
                      <a:pt x="178604" y="356147"/>
                    </a:lnTo>
                    <a:lnTo>
                      <a:pt x="178604" y="1058"/>
                    </a:lnTo>
                    <a:lnTo>
                      <a:pt x="1058" y="1058"/>
                    </a:lnTo>
                    <a:lnTo>
                      <a:pt x="1058" y="356147"/>
                    </a:lnTo>
                    <a:close/>
                  </a:path>
                </a:pathLst>
              </a:custGeom>
              <a:solidFill>
                <a:srgbClr val="0078D4"/>
              </a:solidFill>
              <a:ln w="3633"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1A1A1A"/>
                  </a:solidFill>
                  <a:effectLst/>
                  <a:uLnTx/>
                  <a:uFillTx/>
                </a:endParaRPr>
              </a:p>
            </p:txBody>
          </p:sp>
          <p:sp>
            <p:nvSpPr>
              <p:cNvPr id="171" name="Freeform: Shape 170">
                <a:extLst>
                  <a:ext uri="{FF2B5EF4-FFF2-40B4-BE49-F238E27FC236}">
                    <a16:creationId xmlns:a16="http://schemas.microsoft.com/office/drawing/2014/main" id="{A370B6D8-B647-40BA-8BBE-486F6A0315FF}"/>
                  </a:ext>
                </a:extLst>
              </p:cNvPr>
              <p:cNvSpPr/>
              <p:nvPr/>
            </p:nvSpPr>
            <p:spPr>
              <a:xfrm>
                <a:off x="6430239" y="4943616"/>
                <a:ext cx="36989" cy="36988"/>
              </a:xfrm>
              <a:custGeom>
                <a:avLst/>
                <a:gdLst>
                  <a:gd name="connsiteX0" fmla="*/ 1058 w 36988"/>
                  <a:gd name="connsiteY0" fmla="*/ 38249 h 36988"/>
                  <a:gd name="connsiteX1" fmla="*/ 38374 w 36988"/>
                  <a:gd name="connsiteY1" fmla="*/ 38249 h 36988"/>
                  <a:gd name="connsiteX2" fmla="*/ 38374 w 36988"/>
                  <a:gd name="connsiteY2" fmla="*/ 1058 h 36988"/>
                  <a:gd name="connsiteX3" fmla="*/ 1058 w 36988"/>
                  <a:gd name="connsiteY3" fmla="*/ 1058 h 36988"/>
                  <a:gd name="connsiteX4" fmla="*/ 1058 w 36988"/>
                  <a:gd name="connsiteY4" fmla="*/ 38249 h 369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988" h="36988">
                    <a:moveTo>
                      <a:pt x="1058" y="38249"/>
                    </a:moveTo>
                    <a:lnTo>
                      <a:pt x="38374" y="38249"/>
                    </a:lnTo>
                    <a:lnTo>
                      <a:pt x="38374" y="1058"/>
                    </a:lnTo>
                    <a:lnTo>
                      <a:pt x="1058" y="1058"/>
                    </a:lnTo>
                    <a:lnTo>
                      <a:pt x="1058" y="38249"/>
                    </a:lnTo>
                    <a:close/>
                  </a:path>
                </a:pathLst>
              </a:custGeom>
              <a:solidFill>
                <a:srgbClr val="50E6FF"/>
              </a:solidFill>
              <a:ln w="3633"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1A1A1A"/>
                  </a:solidFill>
                  <a:effectLst/>
                  <a:uLnTx/>
                  <a:uFillTx/>
                </a:endParaRPr>
              </a:p>
            </p:txBody>
          </p:sp>
          <p:sp>
            <p:nvSpPr>
              <p:cNvPr id="172" name="Freeform: Shape 171">
                <a:extLst>
                  <a:ext uri="{FF2B5EF4-FFF2-40B4-BE49-F238E27FC236}">
                    <a16:creationId xmlns:a16="http://schemas.microsoft.com/office/drawing/2014/main" id="{BCDC1541-3220-401C-B7E9-49A86602930E}"/>
                  </a:ext>
                </a:extLst>
              </p:cNvPr>
              <p:cNvSpPr/>
              <p:nvPr/>
            </p:nvSpPr>
            <p:spPr>
              <a:xfrm>
                <a:off x="6486430" y="4943616"/>
                <a:ext cx="36989" cy="36988"/>
              </a:xfrm>
              <a:custGeom>
                <a:avLst/>
                <a:gdLst>
                  <a:gd name="connsiteX0" fmla="*/ 1058 w 36988"/>
                  <a:gd name="connsiteY0" fmla="*/ 38249 h 36988"/>
                  <a:gd name="connsiteX1" fmla="*/ 38374 w 36988"/>
                  <a:gd name="connsiteY1" fmla="*/ 38249 h 36988"/>
                  <a:gd name="connsiteX2" fmla="*/ 38374 w 36988"/>
                  <a:gd name="connsiteY2" fmla="*/ 1058 h 36988"/>
                  <a:gd name="connsiteX3" fmla="*/ 1058 w 36988"/>
                  <a:gd name="connsiteY3" fmla="*/ 1058 h 36988"/>
                  <a:gd name="connsiteX4" fmla="*/ 1058 w 36988"/>
                  <a:gd name="connsiteY4" fmla="*/ 38249 h 369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988" h="36988">
                    <a:moveTo>
                      <a:pt x="1058" y="38249"/>
                    </a:moveTo>
                    <a:lnTo>
                      <a:pt x="38374" y="38249"/>
                    </a:lnTo>
                    <a:lnTo>
                      <a:pt x="38374" y="1058"/>
                    </a:lnTo>
                    <a:lnTo>
                      <a:pt x="1058" y="1058"/>
                    </a:lnTo>
                    <a:lnTo>
                      <a:pt x="1058" y="38249"/>
                    </a:lnTo>
                    <a:close/>
                  </a:path>
                </a:pathLst>
              </a:custGeom>
              <a:solidFill>
                <a:srgbClr val="50E6FF"/>
              </a:solidFill>
              <a:ln w="3633"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1A1A1A"/>
                  </a:solidFill>
                  <a:effectLst/>
                  <a:uLnTx/>
                  <a:uFillTx/>
                </a:endParaRPr>
              </a:p>
            </p:txBody>
          </p:sp>
          <p:sp>
            <p:nvSpPr>
              <p:cNvPr id="173" name="Freeform: Shape 172">
                <a:extLst>
                  <a:ext uri="{FF2B5EF4-FFF2-40B4-BE49-F238E27FC236}">
                    <a16:creationId xmlns:a16="http://schemas.microsoft.com/office/drawing/2014/main" id="{78A1B0BF-32CC-429C-8065-2F95FF38F5DE}"/>
                  </a:ext>
                </a:extLst>
              </p:cNvPr>
              <p:cNvSpPr/>
              <p:nvPr/>
            </p:nvSpPr>
            <p:spPr>
              <a:xfrm>
                <a:off x="6430239" y="4999373"/>
                <a:ext cx="36989" cy="36988"/>
              </a:xfrm>
              <a:custGeom>
                <a:avLst/>
                <a:gdLst>
                  <a:gd name="connsiteX0" fmla="*/ 1058 w 36988"/>
                  <a:gd name="connsiteY0" fmla="*/ 38249 h 36988"/>
                  <a:gd name="connsiteX1" fmla="*/ 38374 w 36988"/>
                  <a:gd name="connsiteY1" fmla="*/ 38249 h 36988"/>
                  <a:gd name="connsiteX2" fmla="*/ 38374 w 36988"/>
                  <a:gd name="connsiteY2" fmla="*/ 1058 h 36988"/>
                  <a:gd name="connsiteX3" fmla="*/ 1058 w 36988"/>
                  <a:gd name="connsiteY3" fmla="*/ 1058 h 36988"/>
                  <a:gd name="connsiteX4" fmla="*/ 1058 w 36988"/>
                  <a:gd name="connsiteY4" fmla="*/ 38249 h 369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988" h="36988">
                    <a:moveTo>
                      <a:pt x="1058" y="38249"/>
                    </a:moveTo>
                    <a:lnTo>
                      <a:pt x="38374" y="38249"/>
                    </a:lnTo>
                    <a:lnTo>
                      <a:pt x="38374" y="1058"/>
                    </a:lnTo>
                    <a:lnTo>
                      <a:pt x="1058" y="1058"/>
                    </a:lnTo>
                    <a:lnTo>
                      <a:pt x="1058" y="38249"/>
                    </a:lnTo>
                    <a:close/>
                  </a:path>
                </a:pathLst>
              </a:custGeom>
              <a:solidFill>
                <a:srgbClr val="50E6FF"/>
              </a:solidFill>
              <a:ln w="3633"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1A1A1A"/>
                  </a:solidFill>
                  <a:effectLst/>
                  <a:uLnTx/>
                  <a:uFillTx/>
                </a:endParaRPr>
              </a:p>
            </p:txBody>
          </p:sp>
          <p:sp>
            <p:nvSpPr>
              <p:cNvPr id="174" name="Freeform: Shape 173">
                <a:extLst>
                  <a:ext uri="{FF2B5EF4-FFF2-40B4-BE49-F238E27FC236}">
                    <a16:creationId xmlns:a16="http://schemas.microsoft.com/office/drawing/2014/main" id="{E3E3B859-9C65-47B5-9E3F-774AA064FDCE}"/>
                  </a:ext>
                </a:extLst>
              </p:cNvPr>
              <p:cNvSpPr/>
              <p:nvPr/>
            </p:nvSpPr>
            <p:spPr>
              <a:xfrm>
                <a:off x="6486430" y="4999373"/>
                <a:ext cx="36989" cy="36988"/>
              </a:xfrm>
              <a:custGeom>
                <a:avLst/>
                <a:gdLst>
                  <a:gd name="connsiteX0" fmla="*/ 1058 w 36988"/>
                  <a:gd name="connsiteY0" fmla="*/ 38249 h 36988"/>
                  <a:gd name="connsiteX1" fmla="*/ 38374 w 36988"/>
                  <a:gd name="connsiteY1" fmla="*/ 38249 h 36988"/>
                  <a:gd name="connsiteX2" fmla="*/ 38374 w 36988"/>
                  <a:gd name="connsiteY2" fmla="*/ 1058 h 36988"/>
                  <a:gd name="connsiteX3" fmla="*/ 1058 w 36988"/>
                  <a:gd name="connsiteY3" fmla="*/ 1058 h 36988"/>
                  <a:gd name="connsiteX4" fmla="*/ 1058 w 36988"/>
                  <a:gd name="connsiteY4" fmla="*/ 38249 h 369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988" h="36988">
                    <a:moveTo>
                      <a:pt x="1058" y="38249"/>
                    </a:moveTo>
                    <a:lnTo>
                      <a:pt x="38374" y="38249"/>
                    </a:lnTo>
                    <a:lnTo>
                      <a:pt x="38374" y="1058"/>
                    </a:lnTo>
                    <a:lnTo>
                      <a:pt x="1058" y="1058"/>
                    </a:lnTo>
                    <a:lnTo>
                      <a:pt x="1058" y="38249"/>
                    </a:lnTo>
                    <a:close/>
                  </a:path>
                </a:pathLst>
              </a:custGeom>
              <a:solidFill>
                <a:srgbClr val="50E6FF"/>
              </a:solidFill>
              <a:ln w="3633"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1A1A1A"/>
                  </a:solidFill>
                  <a:effectLst/>
                  <a:uLnTx/>
                  <a:uFillTx/>
                </a:endParaRPr>
              </a:p>
            </p:txBody>
          </p:sp>
          <p:sp>
            <p:nvSpPr>
              <p:cNvPr id="175" name="Freeform: Shape 174">
                <a:extLst>
                  <a:ext uri="{FF2B5EF4-FFF2-40B4-BE49-F238E27FC236}">
                    <a16:creationId xmlns:a16="http://schemas.microsoft.com/office/drawing/2014/main" id="{D4A0D613-F1FF-4697-A3A3-162B20218919}"/>
                  </a:ext>
                </a:extLst>
              </p:cNvPr>
              <p:cNvSpPr/>
              <p:nvPr/>
            </p:nvSpPr>
            <p:spPr>
              <a:xfrm>
                <a:off x="6430239" y="5055318"/>
                <a:ext cx="36989" cy="36988"/>
              </a:xfrm>
              <a:custGeom>
                <a:avLst/>
                <a:gdLst>
                  <a:gd name="connsiteX0" fmla="*/ 1058 w 36988"/>
                  <a:gd name="connsiteY0" fmla="*/ 38249 h 36988"/>
                  <a:gd name="connsiteX1" fmla="*/ 38374 w 36988"/>
                  <a:gd name="connsiteY1" fmla="*/ 38249 h 36988"/>
                  <a:gd name="connsiteX2" fmla="*/ 38374 w 36988"/>
                  <a:gd name="connsiteY2" fmla="*/ 1058 h 36988"/>
                  <a:gd name="connsiteX3" fmla="*/ 1058 w 36988"/>
                  <a:gd name="connsiteY3" fmla="*/ 1058 h 36988"/>
                  <a:gd name="connsiteX4" fmla="*/ 1058 w 36988"/>
                  <a:gd name="connsiteY4" fmla="*/ 38249 h 369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988" h="36988">
                    <a:moveTo>
                      <a:pt x="1058" y="38249"/>
                    </a:moveTo>
                    <a:lnTo>
                      <a:pt x="38374" y="38249"/>
                    </a:lnTo>
                    <a:lnTo>
                      <a:pt x="38374" y="1058"/>
                    </a:lnTo>
                    <a:lnTo>
                      <a:pt x="1058" y="1058"/>
                    </a:lnTo>
                    <a:lnTo>
                      <a:pt x="1058" y="38249"/>
                    </a:lnTo>
                    <a:close/>
                  </a:path>
                </a:pathLst>
              </a:custGeom>
              <a:solidFill>
                <a:srgbClr val="50E6FF"/>
              </a:solidFill>
              <a:ln w="3633"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1A1A1A"/>
                  </a:solidFill>
                  <a:effectLst/>
                  <a:uLnTx/>
                  <a:uFillTx/>
                </a:endParaRPr>
              </a:p>
            </p:txBody>
          </p:sp>
          <p:sp>
            <p:nvSpPr>
              <p:cNvPr id="176" name="Freeform: Shape 175">
                <a:extLst>
                  <a:ext uri="{FF2B5EF4-FFF2-40B4-BE49-F238E27FC236}">
                    <a16:creationId xmlns:a16="http://schemas.microsoft.com/office/drawing/2014/main" id="{B60383A2-2997-4626-BC07-776B0D9E0951}"/>
                  </a:ext>
                </a:extLst>
              </p:cNvPr>
              <p:cNvSpPr/>
              <p:nvPr/>
            </p:nvSpPr>
            <p:spPr>
              <a:xfrm>
                <a:off x="6486430" y="5055318"/>
                <a:ext cx="36989" cy="36988"/>
              </a:xfrm>
              <a:custGeom>
                <a:avLst/>
                <a:gdLst>
                  <a:gd name="connsiteX0" fmla="*/ 1058 w 36988"/>
                  <a:gd name="connsiteY0" fmla="*/ 38249 h 36988"/>
                  <a:gd name="connsiteX1" fmla="*/ 38374 w 36988"/>
                  <a:gd name="connsiteY1" fmla="*/ 38249 h 36988"/>
                  <a:gd name="connsiteX2" fmla="*/ 38374 w 36988"/>
                  <a:gd name="connsiteY2" fmla="*/ 1058 h 36988"/>
                  <a:gd name="connsiteX3" fmla="*/ 1058 w 36988"/>
                  <a:gd name="connsiteY3" fmla="*/ 1058 h 36988"/>
                  <a:gd name="connsiteX4" fmla="*/ 1058 w 36988"/>
                  <a:gd name="connsiteY4" fmla="*/ 38249 h 369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988" h="36988">
                    <a:moveTo>
                      <a:pt x="1058" y="38249"/>
                    </a:moveTo>
                    <a:lnTo>
                      <a:pt x="38374" y="38249"/>
                    </a:lnTo>
                    <a:lnTo>
                      <a:pt x="38374" y="1058"/>
                    </a:lnTo>
                    <a:lnTo>
                      <a:pt x="1058" y="1058"/>
                    </a:lnTo>
                    <a:lnTo>
                      <a:pt x="1058" y="38249"/>
                    </a:lnTo>
                    <a:close/>
                  </a:path>
                </a:pathLst>
              </a:custGeom>
              <a:solidFill>
                <a:srgbClr val="50E6FF"/>
              </a:solidFill>
              <a:ln w="3633"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1A1A1A"/>
                  </a:solidFill>
                  <a:effectLst/>
                  <a:uLnTx/>
                  <a:uFillTx/>
                </a:endParaRPr>
              </a:p>
            </p:txBody>
          </p:sp>
          <p:sp>
            <p:nvSpPr>
              <p:cNvPr id="177" name="Freeform: Shape 176">
                <a:extLst>
                  <a:ext uri="{FF2B5EF4-FFF2-40B4-BE49-F238E27FC236}">
                    <a16:creationId xmlns:a16="http://schemas.microsoft.com/office/drawing/2014/main" id="{8B3AB7D3-0447-415C-944E-EA58A17FA71B}"/>
                  </a:ext>
                </a:extLst>
              </p:cNvPr>
              <p:cNvSpPr/>
              <p:nvPr/>
            </p:nvSpPr>
            <p:spPr>
              <a:xfrm>
                <a:off x="6430239" y="5111379"/>
                <a:ext cx="36989" cy="36988"/>
              </a:xfrm>
              <a:custGeom>
                <a:avLst/>
                <a:gdLst>
                  <a:gd name="connsiteX0" fmla="*/ 1058 w 36988"/>
                  <a:gd name="connsiteY0" fmla="*/ 38249 h 36988"/>
                  <a:gd name="connsiteX1" fmla="*/ 38374 w 36988"/>
                  <a:gd name="connsiteY1" fmla="*/ 38249 h 36988"/>
                  <a:gd name="connsiteX2" fmla="*/ 38374 w 36988"/>
                  <a:gd name="connsiteY2" fmla="*/ 1058 h 36988"/>
                  <a:gd name="connsiteX3" fmla="*/ 1058 w 36988"/>
                  <a:gd name="connsiteY3" fmla="*/ 1058 h 36988"/>
                  <a:gd name="connsiteX4" fmla="*/ 1058 w 36988"/>
                  <a:gd name="connsiteY4" fmla="*/ 38249 h 369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988" h="36988">
                    <a:moveTo>
                      <a:pt x="1058" y="38249"/>
                    </a:moveTo>
                    <a:lnTo>
                      <a:pt x="38374" y="38249"/>
                    </a:lnTo>
                    <a:lnTo>
                      <a:pt x="38374" y="1058"/>
                    </a:lnTo>
                    <a:lnTo>
                      <a:pt x="1058" y="1058"/>
                    </a:lnTo>
                    <a:lnTo>
                      <a:pt x="1058" y="38249"/>
                    </a:lnTo>
                    <a:close/>
                  </a:path>
                </a:pathLst>
              </a:custGeom>
              <a:solidFill>
                <a:srgbClr val="50E6FF"/>
              </a:solidFill>
              <a:ln w="3633"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1A1A1A"/>
                  </a:solidFill>
                  <a:effectLst/>
                  <a:uLnTx/>
                  <a:uFillTx/>
                </a:endParaRPr>
              </a:p>
            </p:txBody>
          </p:sp>
          <p:sp>
            <p:nvSpPr>
              <p:cNvPr id="178" name="Freeform: Shape 177">
                <a:extLst>
                  <a:ext uri="{FF2B5EF4-FFF2-40B4-BE49-F238E27FC236}">
                    <a16:creationId xmlns:a16="http://schemas.microsoft.com/office/drawing/2014/main" id="{4FB79E5D-0922-4BDD-AF7D-8ACCA6A4BC37}"/>
                  </a:ext>
                </a:extLst>
              </p:cNvPr>
              <p:cNvSpPr/>
              <p:nvPr/>
            </p:nvSpPr>
            <p:spPr>
              <a:xfrm>
                <a:off x="6486430" y="5111379"/>
                <a:ext cx="36989" cy="36988"/>
              </a:xfrm>
              <a:custGeom>
                <a:avLst/>
                <a:gdLst>
                  <a:gd name="connsiteX0" fmla="*/ 1058 w 36988"/>
                  <a:gd name="connsiteY0" fmla="*/ 38249 h 36988"/>
                  <a:gd name="connsiteX1" fmla="*/ 38374 w 36988"/>
                  <a:gd name="connsiteY1" fmla="*/ 38249 h 36988"/>
                  <a:gd name="connsiteX2" fmla="*/ 38374 w 36988"/>
                  <a:gd name="connsiteY2" fmla="*/ 1058 h 36988"/>
                  <a:gd name="connsiteX3" fmla="*/ 1058 w 36988"/>
                  <a:gd name="connsiteY3" fmla="*/ 1058 h 36988"/>
                  <a:gd name="connsiteX4" fmla="*/ 1058 w 36988"/>
                  <a:gd name="connsiteY4" fmla="*/ 38249 h 369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988" h="36988">
                    <a:moveTo>
                      <a:pt x="1058" y="38249"/>
                    </a:moveTo>
                    <a:lnTo>
                      <a:pt x="38374" y="38249"/>
                    </a:lnTo>
                    <a:lnTo>
                      <a:pt x="38374" y="1058"/>
                    </a:lnTo>
                    <a:lnTo>
                      <a:pt x="1058" y="1058"/>
                    </a:lnTo>
                    <a:lnTo>
                      <a:pt x="1058" y="38249"/>
                    </a:lnTo>
                    <a:close/>
                  </a:path>
                </a:pathLst>
              </a:custGeom>
              <a:solidFill>
                <a:srgbClr val="50E6FF"/>
              </a:solidFill>
              <a:ln w="3633"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1A1A1A"/>
                  </a:solidFill>
                  <a:effectLst/>
                  <a:uLnTx/>
                  <a:uFillTx/>
                </a:endParaRPr>
              </a:p>
            </p:txBody>
          </p:sp>
          <p:sp>
            <p:nvSpPr>
              <p:cNvPr id="179" name="Freeform: Shape 178">
                <a:extLst>
                  <a:ext uri="{FF2B5EF4-FFF2-40B4-BE49-F238E27FC236}">
                    <a16:creationId xmlns:a16="http://schemas.microsoft.com/office/drawing/2014/main" id="{55F2C4E8-A7B0-400A-A2D8-1B286EB8DC9D}"/>
                  </a:ext>
                </a:extLst>
              </p:cNvPr>
              <p:cNvSpPr/>
              <p:nvPr/>
            </p:nvSpPr>
            <p:spPr>
              <a:xfrm>
                <a:off x="6454036" y="5203951"/>
                <a:ext cx="44386" cy="59182"/>
              </a:xfrm>
              <a:custGeom>
                <a:avLst/>
                <a:gdLst>
                  <a:gd name="connsiteX0" fmla="*/ 1058 w 44386"/>
                  <a:gd name="connsiteY0" fmla="*/ 58620 h 59181"/>
                  <a:gd name="connsiteX1" fmla="*/ 45476 w 44386"/>
                  <a:gd name="connsiteY1" fmla="*/ 58620 h 59181"/>
                  <a:gd name="connsiteX2" fmla="*/ 45476 w 44386"/>
                  <a:gd name="connsiteY2" fmla="*/ 1058 h 59181"/>
                  <a:gd name="connsiteX3" fmla="*/ 1058 w 44386"/>
                  <a:gd name="connsiteY3" fmla="*/ 1058 h 59181"/>
                  <a:gd name="connsiteX4" fmla="*/ 1058 w 44386"/>
                  <a:gd name="connsiteY4" fmla="*/ 58620 h 591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86" h="59181">
                    <a:moveTo>
                      <a:pt x="1058" y="58620"/>
                    </a:moveTo>
                    <a:lnTo>
                      <a:pt x="45476" y="58620"/>
                    </a:lnTo>
                    <a:lnTo>
                      <a:pt x="45476" y="1058"/>
                    </a:lnTo>
                    <a:lnTo>
                      <a:pt x="1058" y="1058"/>
                    </a:lnTo>
                    <a:lnTo>
                      <a:pt x="1058" y="58620"/>
                    </a:lnTo>
                    <a:close/>
                  </a:path>
                </a:pathLst>
              </a:custGeom>
              <a:solidFill>
                <a:srgbClr val="50E6FF"/>
              </a:solidFill>
              <a:ln w="3633"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1A1A1A"/>
                  </a:solidFill>
                  <a:effectLst/>
                  <a:uLnTx/>
                  <a:uFillTx/>
                </a:endParaRPr>
              </a:p>
            </p:txBody>
          </p:sp>
          <p:sp>
            <p:nvSpPr>
              <p:cNvPr id="180" name="Freeform: Shape 179">
                <a:extLst>
                  <a:ext uri="{FF2B5EF4-FFF2-40B4-BE49-F238E27FC236}">
                    <a16:creationId xmlns:a16="http://schemas.microsoft.com/office/drawing/2014/main" id="{100D9C94-5D9F-44A8-A57A-B46D710698A4}"/>
                  </a:ext>
                </a:extLst>
              </p:cNvPr>
              <p:cNvSpPr/>
              <p:nvPr/>
            </p:nvSpPr>
            <p:spPr>
              <a:xfrm>
                <a:off x="6570593" y="4906425"/>
                <a:ext cx="177546" cy="355089"/>
              </a:xfrm>
              <a:custGeom>
                <a:avLst/>
                <a:gdLst>
                  <a:gd name="connsiteX0" fmla="*/ 1058 w 177545"/>
                  <a:gd name="connsiteY0" fmla="*/ 356147 h 355089"/>
                  <a:gd name="connsiteX1" fmla="*/ 178604 w 177545"/>
                  <a:gd name="connsiteY1" fmla="*/ 356147 h 355089"/>
                  <a:gd name="connsiteX2" fmla="*/ 178604 w 177545"/>
                  <a:gd name="connsiteY2" fmla="*/ 1058 h 355089"/>
                  <a:gd name="connsiteX3" fmla="*/ 1058 w 177545"/>
                  <a:gd name="connsiteY3" fmla="*/ 1058 h 355089"/>
                  <a:gd name="connsiteX4" fmla="*/ 1058 w 177545"/>
                  <a:gd name="connsiteY4" fmla="*/ 356147 h 3550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545" h="355089">
                    <a:moveTo>
                      <a:pt x="1058" y="356147"/>
                    </a:moveTo>
                    <a:lnTo>
                      <a:pt x="178604" y="356147"/>
                    </a:lnTo>
                    <a:lnTo>
                      <a:pt x="178604" y="1058"/>
                    </a:lnTo>
                    <a:lnTo>
                      <a:pt x="1058" y="1058"/>
                    </a:lnTo>
                    <a:lnTo>
                      <a:pt x="1058" y="356147"/>
                    </a:lnTo>
                    <a:close/>
                  </a:path>
                </a:pathLst>
              </a:custGeom>
              <a:solidFill>
                <a:srgbClr val="50E6FF"/>
              </a:solidFill>
              <a:ln w="3633"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1A1A1A"/>
                  </a:solidFill>
                  <a:effectLst/>
                  <a:uLnTx/>
                  <a:uFillTx/>
                </a:endParaRPr>
              </a:p>
            </p:txBody>
          </p:sp>
          <p:sp>
            <p:nvSpPr>
              <p:cNvPr id="181" name="Freeform: Shape 180">
                <a:extLst>
                  <a:ext uri="{FF2B5EF4-FFF2-40B4-BE49-F238E27FC236}">
                    <a16:creationId xmlns:a16="http://schemas.microsoft.com/office/drawing/2014/main" id="{9170FC19-F8C8-43EB-9DBD-D320779871F5}"/>
                  </a:ext>
                </a:extLst>
              </p:cNvPr>
              <p:cNvSpPr/>
              <p:nvPr/>
            </p:nvSpPr>
            <p:spPr>
              <a:xfrm>
                <a:off x="6617190" y="4943616"/>
                <a:ext cx="36989" cy="36988"/>
              </a:xfrm>
              <a:custGeom>
                <a:avLst/>
                <a:gdLst>
                  <a:gd name="connsiteX0" fmla="*/ 1058 w 36988"/>
                  <a:gd name="connsiteY0" fmla="*/ 38249 h 36988"/>
                  <a:gd name="connsiteX1" fmla="*/ 38374 w 36988"/>
                  <a:gd name="connsiteY1" fmla="*/ 38249 h 36988"/>
                  <a:gd name="connsiteX2" fmla="*/ 38374 w 36988"/>
                  <a:gd name="connsiteY2" fmla="*/ 1058 h 36988"/>
                  <a:gd name="connsiteX3" fmla="*/ 1058 w 36988"/>
                  <a:gd name="connsiteY3" fmla="*/ 1058 h 36988"/>
                  <a:gd name="connsiteX4" fmla="*/ 1058 w 36988"/>
                  <a:gd name="connsiteY4" fmla="*/ 38249 h 369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988" h="36988">
                    <a:moveTo>
                      <a:pt x="1058" y="38249"/>
                    </a:moveTo>
                    <a:lnTo>
                      <a:pt x="38374" y="38249"/>
                    </a:lnTo>
                    <a:lnTo>
                      <a:pt x="38374" y="1058"/>
                    </a:lnTo>
                    <a:lnTo>
                      <a:pt x="1058" y="1058"/>
                    </a:lnTo>
                    <a:lnTo>
                      <a:pt x="1058" y="38249"/>
                    </a:lnTo>
                    <a:close/>
                  </a:path>
                </a:pathLst>
              </a:custGeom>
              <a:solidFill>
                <a:srgbClr val="0078D4"/>
              </a:solidFill>
              <a:ln w="3633"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1A1A1A"/>
                  </a:solidFill>
                  <a:effectLst/>
                  <a:uLnTx/>
                  <a:uFillTx/>
                </a:endParaRPr>
              </a:p>
            </p:txBody>
          </p:sp>
          <p:sp>
            <p:nvSpPr>
              <p:cNvPr id="182" name="Freeform: Shape 181">
                <a:extLst>
                  <a:ext uri="{FF2B5EF4-FFF2-40B4-BE49-F238E27FC236}">
                    <a16:creationId xmlns:a16="http://schemas.microsoft.com/office/drawing/2014/main" id="{7DA7F1B2-BE05-449E-8FA8-CF926C504AF5}"/>
                  </a:ext>
                </a:extLst>
              </p:cNvPr>
              <p:cNvSpPr/>
              <p:nvPr/>
            </p:nvSpPr>
            <p:spPr>
              <a:xfrm>
                <a:off x="6673446" y="4943616"/>
                <a:ext cx="36989" cy="36988"/>
              </a:xfrm>
              <a:custGeom>
                <a:avLst/>
                <a:gdLst>
                  <a:gd name="connsiteX0" fmla="*/ 1058 w 36988"/>
                  <a:gd name="connsiteY0" fmla="*/ 38249 h 36988"/>
                  <a:gd name="connsiteX1" fmla="*/ 38374 w 36988"/>
                  <a:gd name="connsiteY1" fmla="*/ 38249 h 36988"/>
                  <a:gd name="connsiteX2" fmla="*/ 38374 w 36988"/>
                  <a:gd name="connsiteY2" fmla="*/ 1058 h 36988"/>
                  <a:gd name="connsiteX3" fmla="*/ 1058 w 36988"/>
                  <a:gd name="connsiteY3" fmla="*/ 1058 h 36988"/>
                  <a:gd name="connsiteX4" fmla="*/ 1058 w 36988"/>
                  <a:gd name="connsiteY4" fmla="*/ 38249 h 369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988" h="36988">
                    <a:moveTo>
                      <a:pt x="1058" y="38249"/>
                    </a:moveTo>
                    <a:lnTo>
                      <a:pt x="38374" y="38249"/>
                    </a:lnTo>
                    <a:lnTo>
                      <a:pt x="38374" y="1058"/>
                    </a:lnTo>
                    <a:lnTo>
                      <a:pt x="1058" y="1058"/>
                    </a:lnTo>
                    <a:lnTo>
                      <a:pt x="1058" y="38249"/>
                    </a:lnTo>
                    <a:close/>
                  </a:path>
                </a:pathLst>
              </a:custGeom>
              <a:solidFill>
                <a:srgbClr val="0078D4"/>
              </a:solidFill>
              <a:ln w="3633"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1A1A1A"/>
                  </a:solidFill>
                  <a:effectLst/>
                  <a:uLnTx/>
                  <a:uFillTx/>
                </a:endParaRPr>
              </a:p>
            </p:txBody>
          </p:sp>
          <p:sp>
            <p:nvSpPr>
              <p:cNvPr id="183" name="Freeform: Shape 182">
                <a:extLst>
                  <a:ext uri="{FF2B5EF4-FFF2-40B4-BE49-F238E27FC236}">
                    <a16:creationId xmlns:a16="http://schemas.microsoft.com/office/drawing/2014/main" id="{20EFBD41-1D4C-4734-BF06-A5B355333473}"/>
                  </a:ext>
                </a:extLst>
              </p:cNvPr>
              <p:cNvSpPr/>
              <p:nvPr/>
            </p:nvSpPr>
            <p:spPr>
              <a:xfrm>
                <a:off x="6617190" y="4999373"/>
                <a:ext cx="36989" cy="36988"/>
              </a:xfrm>
              <a:custGeom>
                <a:avLst/>
                <a:gdLst>
                  <a:gd name="connsiteX0" fmla="*/ 1058 w 36988"/>
                  <a:gd name="connsiteY0" fmla="*/ 38249 h 36988"/>
                  <a:gd name="connsiteX1" fmla="*/ 38374 w 36988"/>
                  <a:gd name="connsiteY1" fmla="*/ 38249 h 36988"/>
                  <a:gd name="connsiteX2" fmla="*/ 38374 w 36988"/>
                  <a:gd name="connsiteY2" fmla="*/ 1058 h 36988"/>
                  <a:gd name="connsiteX3" fmla="*/ 1058 w 36988"/>
                  <a:gd name="connsiteY3" fmla="*/ 1058 h 36988"/>
                  <a:gd name="connsiteX4" fmla="*/ 1058 w 36988"/>
                  <a:gd name="connsiteY4" fmla="*/ 38249 h 369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988" h="36988">
                    <a:moveTo>
                      <a:pt x="1058" y="38249"/>
                    </a:moveTo>
                    <a:lnTo>
                      <a:pt x="38374" y="38249"/>
                    </a:lnTo>
                    <a:lnTo>
                      <a:pt x="38374" y="1058"/>
                    </a:lnTo>
                    <a:lnTo>
                      <a:pt x="1058" y="1058"/>
                    </a:lnTo>
                    <a:lnTo>
                      <a:pt x="1058" y="38249"/>
                    </a:lnTo>
                    <a:close/>
                  </a:path>
                </a:pathLst>
              </a:custGeom>
              <a:solidFill>
                <a:srgbClr val="0078D4"/>
              </a:solidFill>
              <a:ln w="3633"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1A1A1A"/>
                  </a:solidFill>
                  <a:effectLst/>
                  <a:uLnTx/>
                  <a:uFillTx/>
                </a:endParaRPr>
              </a:p>
            </p:txBody>
          </p:sp>
          <p:sp>
            <p:nvSpPr>
              <p:cNvPr id="184" name="Freeform: Shape 183">
                <a:extLst>
                  <a:ext uri="{FF2B5EF4-FFF2-40B4-BE49-F238E27FC236}">
                    <a16:creationId xmlns:a16="http://schemas.microsoft.com/office/drawing/2014/main" id="{E56F6A1A-64B8-4DAF-AAF9-672B9D28CE1B}"/>
                  </a:ext>
                </a:extLst>
              </p:cNvPr>
              <p:cNvSpPr/>
              <p:nvPr/>
            </p:nvSpPr>
            <p:spPr>
              <a:xfrm>
                <a:off x="6673446" y="4999373"/>
                <a:ext cx="36989" cy="36988"/>
              </a:xfrm>
              <a:custGeom>
                <a:avLst/>
                <a:gdLst>
                  <a:gd name="connsiteX0" fmla="*/ 1058 w 36988"/>
                  <a:gd name="connsiteY0" fmla="*/ 38249 h 36988"/>
                  <a:gd name="connsiteX1" fmla="*/ 38374 w 36988"/>
                  <a:gd name="connsiteY1" fmla="*/ 38249 h 36988"/>
                  <a:gd name="connsiteX2" fmla="*/ 38374 w 36988"/>
                  <a:gd name="connsiteY2" fmla="*/ 1058 h 36988"/>
                  <a:gd name="connsiteX3" fmla="*/ 1058 w 36988"/>
                  <a:gd name="connsiteY3" fmla="*/ 1058 h 36988"/>
                  <a:gd name="connsiteX4" fmla="*/ 1058 w 36988"/>
                  <a:gd name="connsiteY4" fmla="*/ 38249 h 369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988" h="36988">
                    <a:moveTo>
                      <a:pt x="1058" y="38249"/>
                    </a:moveTo>
                    <a:lnTo>
                      <a:pt x="38374" y="38249"/>
                    </a:lnTo>
                    <a:lnTo>
                      <a:pt x="38374" y="1058"/>
                    </a:lnTo>
                    <a:lnTo>
                      <a:pt x="1058" y="1058"/>
                    </a:lnTo>
                    <a:lnTo>
                      <a:pt x="1058" y="38249"/>
                    </a:lnTo>
                    <a:close/>
                  </a:path>
                </a:pathLst>
              </a:custGeom>
              <a:solidFill>
                <a:srgbClr val="0078D4"/>
              </a:solidFill>
              <a:ln w="3633"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1A1A1A"/>
                  </a:solidFill>
                  <a:effectLst/>
                  <a:uLnTx/>
                  <a:uFillTx/>
                </a:endParaRPr>
              </a:p>
            </p:txBody>
          </p:sp>
          <p:sp>
            <p:nvSpPr>
              <p:cNvPr id="185" name="Freeform: Shape 184">
                <a:extLst>
                  <a:ext uri="{FF2B5EF4-FFF2-40B4-BE49-F238E27FC236}">
                    <a16:creationId xmlns:a16="http://schemas.microsoft.com/office/drawing/2014/main" id="{66278058-C695-4663-ABAA-7B4B17EACB66}"/>
                  </a:ext>
                </a:extLst>
              </p:cNvPr>
              <p:cNvSpPr/>
              <p:nvPr/>
            </p:nvSpPr>
            <p:spPr>
              <a:xfrm>
                <a:off x="6617190" y="5055318"/>
                <a:ext cx="36989" cy="36988"/>
              </a:xfrm>
              <a:custGeom>
                <a:avLst/>
                <a:gdLst>
                  <a:gd name="connsiteX0" fmla="*/ 1058 w 36988"/>
                  <a:gd name="connsiteY0" fmla="*/ 38249 h 36988"/>
                  <a:gd name="connsiteX1" fmla="*/ 38374 w 36988"/>
                  <a:gd name="connsiteY1" fmla="*/ 38249 h 36988"/>
                  <a:gd name="connsiteX2" fmla="*/ 38374 w 36988"/>
                  <a:gd name="connsiteY2" fmla="*/ 1058 h 36988"/>
                  <a:gd name="connsiteX3" fmla="*/ 1058 w 36988"/>
                  <a:gd name="connsiteY3" fmla="*/ 1058 h 36988"/>
                  <a:gd name="connsiteX4" fmla="*/ 1058 w 36988"/>
                  <a:gd name="connsiteY4" fmla="*/ 38249 h 369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988" h="36988">
                    <a:moveTo>
                      <a:pt x="1058" y="38249"/>
                    </a:moveTo>
                    <a:lnTo>
                      <a:pt x="38374" y="38249"/>
                    </a:lnTo>
                    <a:lnTo>
                      <a:pt x="38374" y="1058"/>
                    </a:lnTo>
                    <a:lnTo>
                      <a:pt x="1058" y="1058"/>
                    </a:lnTo>
                    <a:lnTo>
                      <a:pt x="1058" y="38249"/>
                    </a:lnTo>
                    <a:close/>
                  </a:path>
                </a:pathLst>
              </a:custGeom>
              <a:solidFill>
                <a:srgbClr val="0078D4"/>
              </a:solidFill>
              <a:ln w="3633"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1A1A1A"/>
                  </a:solidFill>
                  <a:effectLst/>
                  <a:uLnTx/>
                  <a:uFillTx/>
                </a:endParaRPr>
              </a:p>
            </p:txBody>
          </p:sp>
          <p:sp>
            <p:nvSpPr>
              <p:cNvPr id="186" name="Freeform: Shape 185">
                <a:extLst>
                  <a:ext uri="{FF2B5EF4-FFF2-40B4-BE49-F238E27FC236}">
                    <a16:creationId xmlns:a16="http://schemas.microsoft.com/office/drawing/2014/main" id="{C6B0F89F-900C-4655-93CC-B95811F7543C}"/>
                  </a:ext>
                </a:extLst>
              </p:cNvPr>
              <p:cNvSpPr/>
              <p:nvPr/>
            </p:nvSpPr>
            <p:spPr>
              <a:xfrm>
                <a:off x="6673446" y="5055318"/>
                <a:ext cx="36989" cy="36988"/>
              </a:xfrm>
              <a:custGeom>
                <a:avLst/>
                <a:gdLst>
                  <a:gd name="connsiteX0" fmla="*/ 1058 w 36988"/>
                  <a:gd name="connsiteY0" fmla="*/ 38249 h 36988"/>
                  <a:gd name="connsiteX1" fmla="*/ 38374 w 36988"/>
                  <a:gd name="connsiteY1" fmla="*/ 38249 h 36988"/>
                  <a:gd name="connsiteX2" fmla="*/ 38374 w 36988"/>
                  <a:gd name="connsiteY2" fmla="*/ 1058 h 36988"/>
                  <a:gd name="connsiteX3" fmla="*/ 1058 w 36988"/>
                  <a:gd name="connsiteY3" fmla="*/ 1058 h 36988"/>
                  <a:gd name="connsiteX4" fmla="*/ 1058 w 36988"/>
                  <a:gd name="connsiteY4" fmla="*/ 38249 h 369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988" h="36988">
                    <a:moveTo>
                      <a:pt x="1058" y="38249"/>
                    </a:moveTo>
                    <a:lnTo>
                      <a:pt x="38374" y="38249"/>
                    </a:lnTo>
                    <a:lnTo>
                      <a:pt x="38374" y="1058"/>
                    </a:lnTo>
                    <a:lnTo>
                      <a:pt x="1058" y="1058"/>
                    </a:lnTo>
                    <a:lnTo>
                      <a:pt x="1058" y="38249"/>
                    </a:lnTo>
                    <a:close/>
                  </a:path>
                </a:pathLst>
              </a:custGeom>
              <a:solidFill>
                <a:srgbClr val="0078D4"/>
              </a:solidFill>
              <a:ln w="3633"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1A1A1A"/>
                  </a:solidFill>
                  <a:effectLst/>
                  <a:uLnTx/>
                  <a:uFillTx/>
                </a:endParaRPr>
              </a:p>
            </p:txBody>
          </p:sp>
          <p:sp>
            <p:nvSpPr>
              <p:cNvPr id="187" name="Freeform: Shape 186">
                <a:extLst>
                  <a:ext uri="{FF2B5EF4-FFF2-40B4-BE49-F238E27FC236}">
                    <a16:creationId xmlns:a16="http://schemas.microsoft.com/office/drawing/2014/main" id="{4CB7B3B6-5AFD-4316-8307-7D70A85825FE}"/>
                  </a:ext>
                </a:extLst>
              </p:cNvPr>
              <p:cNvSpPr/>
              <p:nvPr/>
            </p:nvSpPr>
            <p:spPr>
              <a:xfrm>
                <a:off x="6617190" y="5111379"/>
                <a:ext cx="36989" cy="36988"/>
              </a:xfrm>
              <a:custGeom>
                <a:avLst/>
                <a:gdLst>
                  <a:gd name="connsiteX0" fmla="*/ 1058 w 36988"/>
                  <a:gd name="connsiteY0" fmla="*/ 38249 h 36988"/>
                  <a:gd name="connsiteX1" fmla="*/ 38374 w 36988"/>
                  <a:gd name="connsiteY1" fmla="*/ 38249 h 36988"/>
                  <a:gd name="connsiteX2" fmla="*/ 38374 w 36988"/>
                  <a:gd name="connsiteY2" fmla="*/ 1058 h 36988"/>
                  <a:gd name="connsiteX3" fmla="*/ 1058 w 36988"/>
                  <a:gd name="connsiteY3" fmla="*/ 1058 h 36988"/>
                  <a:gd name="connsiteX4" fmla="*/ 1058 w 36988"/>
                  <a:gd name="connsiteY4" fmla="*/ 38249 h 369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988" h="36988">
                    <a:moveTo>
                      <a:pt x="1058" y="38249"/>
                    </a:moveTo>
                    <a:lnTo>
                      <a:pt x="38374" y="38249"/>
                    </a:lnTo>
                    <a:lnTo>
                      <a:pt x="38374" y="1058"/>
                    </a:lnTo>
                    <a:lnTo>
                      <a:pt x="1058" y="1058"/>
                    </a:lnTo>
                    <a:lnTo>
                      <a:pt x="1058" y="38249"/>
                    </a:lnTo>
                    <a:close/>
                  </a:path>
                </a:pathLst>
              </a:custGeom>
              <a:solidFill>
                <a:srgbClr val="0078D4"/>
              </a:solidFill>
              <a:ln w="3633"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1A1A1A"/>
                  </a:solidFill>
                  <a:effectLst/>
                  <a:uLnTx/>
                  <a:uFillTx/>
                </a:endParaRPr>
              </a:p>
            </p:txBody>
          </p:sp>
          <p:sp>
            <p:nvSpPr>
              <p:cNvPr id="188" name="Freeform: Shape 187">
                <a:extLst>
                  <a:ext uri="{FF2B5EF4-FFF2-40B4-BE49-F238E27FC236}">
                    <a16:creationId xmlns:a16="http://schemas.microsoft.com/office/drawing/2014/main" id="{E4E61EC0-77BD-409E-BF8E-7390D5F4072F}"/>
                  </a:ext>
                </a:extLst>
              </p:cNvPr>
              <p:cNvSpPr/>
              <p:nvPr/>
            </p:nvSpPr>
            <p:spPr>
              <a:xfrm>
                <a:off x="6673446" y="5111379"/>
                <a:ext cx="36989" cy="36988"/>
              </a:xfrm>
              <a:custGeom>
                <a:avLst/>
                <a:gdLst>
                  <a:gd name="connsiteX0" fmla="*/ 1058 w 36988"/>
                  <a:gd name="connsiteY0" fmla="*/ 38249 h 36988"/>
                  <a:gd name="connsiteX1" fmla="*/ 38374 w 36988"/>
                  <a:gd name="connsiteY1" fmla="*/ 38249 h 36988"/>
                  <a:gd name="connsiteX2" fmla="*/ 38374 w 36988"/>
                  <a:gd name="connsiteY2" fmla="*/ 1058 h 36988"/>
                  <a:gd name="connsiteX3" fmla="*/ 1058 w 36988"/>
                  <a:gd name="connsiteY3" fmla="*/ 1058 h 36988"/>
                  <a:gd name="connsiteX4" fmla="*/ 1058 w 36988"/>
                  <a:gd name="connsiteY4" fmla="*/ 38249 h 369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988" h="36988">
                    <a:moveTo>
                      <a:pt x="1058" y="38249"/>
                    </a:moveTo>
                    <a:lnTo>
                      <a:pt x="38374" y="38249"/>
                    </a:lnTo>
                    <a:lnTo>
                      <a:pt x="38374" y="1058"/>
                    </a:lnTo>
                    <a:lnTo>
                      <a:pt x="1058" y="1058"/>
                    </a:lnTo>
                    <a:lnTo>
                      <a:pt x="1058" y="38249"/>
                    </a:lnTo>
                    <a:close/>
                  </a:path>
                </a:pathLst>
              </a:custGeom>
              <a:solidFill>
                <a:srgbClr val="0078D4"/>
              </a:solidFill>
              <a:ln w="3633"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1A1A1A"/>
                  </a:solidFill>
                  <a:effectLst/>
                  <a:uLnTx/>
                  <a:uFillTx/>
                </a:endParaRPr>
              </a:p>
            </p:txBody>
          </p:sp>
          <p:sp>
            <p:nvSpPr>
              <p:cNvPr id="189" name="Freeform: Shape 188">
                <a:extLst>
                  <a:ext uri="{FF2B5EF4-FFF2-40B4-BE49-F238E27FC236}">
                    <a16:creationId xmlns:a16="http://schemas.microsoft.com/office/drawing/2014/main" id="{FAE38AC2-487B-49FC-976D-4F2435D23BC6}"/>
                  </a:ext>
                </a:extLst>
              </p:cNvPr>
              <p:cNvSpPr/>
              <p:nvPr/>
            </p:nvSpPr>
            <p:spPr>
              <a:xfrm>
                <a:off x="6641985" y="5203951"/>
                <a:ext cx="44386" cy="59182"/>
              </a:xfrm>
              <a:custGeom>
                <a:avLst/>
                <a:gdLst>
                  <a:gd name="connsiteX0" fmla="*/ 1058 w 44386"/>
                  <a:gd name="connsiteY0" fmla="*/ 58620 h 59181"/>
                  <a:gd name="connsiteX1" fmla="*/ 45476 w 44386"/>
                  <a:gd name="connsiteY1" fmla="*/ 58620 h 59181"/>
                  <a:gd name="connsiteX2" fmla="*/ 45476 w 44386"/>
                  <a:gd name="connsiteY2" fmla="*/ 1058 h 59181"/>
                  <a:gd name="connsiteX3" fmla="*/ 1058 w 44386"/>
                  <a:gd name="connsiteY3" fmla="*/ 1058 h 59181"/>
                  <a:gd name="connsiteX4" fmla="*/ 1058 w 44386"/>
                  <a:gd name="connsiteY4" fmla="*/ 58620 h 591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86" h="59181">
                    <a:moveTo>
                      <a:pt x="1058" y="58620"/>
                    </a:moveTo>
                    <a:lnTo>
                      <a:pt x="45476" y="58620"/>
                    </a:lnTo>
                    <a:lnTo>
                      <a:pt x="45476" y="1058"/>
                    </a:lnTo>
                    <a:lnTo>
                      <a:pt x="1058" y="1058"/>
                    </a:lnTo>
                    <a:lnTo>
                      <a:pt x="1058" y="58620"/>
                    </a:lnTo>
                    <a:close/>
                  </a:path>
                </a:pathLst>
              </a:custGeom>
              <a:solidFill>
                <a:srgbClr val="0078D4"/>
              </a:solidFill>
              <a:ln w="3633"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1A1A1A"/>
                  </a:solidFill>
                  <a:effectLst/>
                  <a:uLnTx/>
                  <a:uFillTx/>
                </a:endParaRPr>
              </a:p>
            </p:txBody>
          </p:sp>
        </p:grpSp>
        <p:sp>
          <p:nvSpPr>
            <p:cNvPr id="190" name="Rectangle 189">
              <a:extLst>
                <a:ext uri="{FF2B5EF4-FFF2-40B4-BE49-F238E27FC236}">
                  <a16:creationId xmlns:a16="http://schemas.microsoft.com/office/drawing/2014/main" id="{42BED05D-3F6D-4BC6-8DDD-DAA18FBE687B}"/>
                </a:ext>
                <a:ext uri="{C183D7F6-B498-43B3-948B-1728B52AA6E4}">
                  <adec:decorative xmlns:adec="http://schemas.microsoft.com/office/drawing/2017/decorative" val="1"/>
                </a:ext>
              </a:extLst>
            </p:cNvPr>
            <p:cNvSpPr/>
            <p:nvPr/>
          </p:nvSpPr>
          <p:spPr bwMode="auto">
            <a:xfrm>
              <a:off x="584200" y="1651000"/>
              <a:ext cx="11018520" cy="3759200"/>
            </a:xfrm>
            <a:prstGeom prst="rect">
              <a:avLst/>
            </a:prstGeom>
            <a:noFill/>
            <a:ln w="63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grpSp>
    </p:spTree>
    <p:extLst>
      <p:ext uri="{BB962C8B-B14F-4D97-AF65-F5344CB8AC3E}">
        <p14:creationId xmlns:p14="http://schemas.microsoft.com/office/powerpoint/2010/main" val="2250616062"/>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8B033-96A5-4C81-AFA9-EFA64791C8F6}"/>
              </a:ext>
            </a:extLst>
          </p:cNvPr>
          <p:cNvSpPr>
            <a:spLocks noGrp="1"/>
          </p:cNvSpPr>
          <p:nvPr>
            <p:ph type="title"/>
          </p:nvPr>
        </p:nvSpPr>
        <p:spPr>
          <a:xfrm>
            <a:off x="588263" y="457200"/>
            <a:ext cx="11018520" cy="1107996"/>
          </a:xfrm>
        </p:spPr>
        <p:txBody>
          <a:bodyPr/>
          <a:lstStyle/>
          <a:p>
            <a:r>
              <a:rPr lang="en-US"/>
              <a:t>Azure transformation may require temporary migration investment</a:t>
            </a:r>
          </a:p>
        </p:txBody>
      </p:sp>
      <p:grpSp>
        <p:nvGrpSpPr>
          <p:cNvPr id="6" name="Group 5" descr="Chart showing migration and Azure cost incurred when migrating from on-premises to Azure plus on-premises">
            <a:extLst>
              <a:ext uri="{FF2B5EF4-FFF2-40B4-BE49-F238E27FC236}">
                <a16:creationId xmlns:a16="http://schemas.microsoft.com/office/drawing/2014/main" id="{6F96FD64-7E40-4B73-8E5C-D15864ED88F4}"/>
              </a:ext>
            </a:extLst>
          </p:cNvPr>
          <p:cNvGrpSpPr/>
          <p:nvPr/>
        </p:nvGrpSpPr>
        <p:grpSpPr>
          <a:xfrm>
            <a:off x="584200" y="1651000"/>
            <a:ext cx="11064081" cy="4120297"/>
            <a:chOff x="584200" y="1651000"/>
            <a:chExt cx="11064081" cy="4120297"/>
          </a:xfrm>
        </p:grpSpPr>
        <p:graphicFrame>
          <p:nvGraphicFramePr>
            <p:cNvPr id="28" name="Chart 27">
              <a:extLst>
                <a:ext uri="{FF2B5EF4-FFF2-40B4-BE49-F238E27FC236}">
                  <a16:creationId xmlns:a16="http://schemas.microsoft.com/office/drawing/2014/main" id="{BF482541-09C4-4499-A6EF-DA8641F6DCEE}"/>
                </a:ext>
              </a:extLst>
            </p:cNvPr>
            <p:cNvGraphicFramePr>
              <a:graphicFrameLocks/>
            </p:cNvGraphicFramePr>
            <p:nvPr/>
          </p:nvGraphicFramePr>
          <p:xfrm>
            <a:off x="1009189" y="3913481"/>
            <a:ext cx="9485935" cy="1680628"/>
          </p:xfrm>
          <a:graphic>
            <a:graphicData uri="http://schemas.openxmlformats.org/drawingml/2006/chart">
              <c:chart xmlns:c="http://schemas.openxmlformats.org/drawingml/2006/chart" xmlns:r="http://schemas.openxmlformats.org/officeDocument/2006/relationships" r:id="rId3"/>
            </a:graphicData>
          </a:graphic>
        </p:graphicFrame>
        <p:sp>
          <p:nvSpPr>
            <p:cNvPr id="29" name="Rectangle 28">
              <a:extLst>
                <a:ext uri="{FF2B5EF4-FFF2-40B4-BE49-F238E27FC236}">
                  <a16:creationId xmlns:a16="http://schemas.microsoft.com/office/drawing/2014/main" id="{A401A1AD-90D2-4CB5-AEF7-AECC58368B77}"/>
                </a:ext>
              </a:extLst>
            </p:cNvPr>
            <p:cNvSpPr/>
            <p:nvPr/>
          </p:nvSpPr>
          <p:spPr>
            <a:xfrm>
              <a:off x="584200" y="4093777"/>
              <a:ext cx="497548" cy="1500332"/>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pc="37">
                  <a:ln w="3175">
                    <a:noFill/>
                  </a:ln>
                  <a:solidFill>
                    <a:schemeClr val="bg1"/>
                  </a:solidFill>
                  <a:latin typeface="Segoe UI Light" panose="020B0502040204020203" pitchFamily="34" charset="0"/>
                  <a:cs typeface="Segoe UI Light" panose="020B0502040204020203" pitchFamily="34" charset="0"/>
                </a:rPr>
                <a:t>P&amp;L</a:t>
              </a:r>
            </a:p>
          </p:txBody>
        </p:sp>
        <p:cxnSp>
          <p:nvCxnSpPr>
            <p:cNvPr id="32" name="Straight Arrow Connector 31">
              <a:extLst>
                <a:ext uri="{FF2B5EF4-FFF2-40B4-BE49-F238E27FC236}">
                  <a16:creationId xmlns:a16="http://schemas.microsoft.com/office/drawing/2014/main" id="{B0A9F824-F16D-4F20-81EB-E8236E0BCA0B}"/>
                </a:ext>
              </a:extLst>
            </p:cNvPr>
            <p:cNvCxnSpPr>
              <a:cxnSpLocks/>
            </p:cNvCxnSpPr>
            <p:nvPr/>
          </p:nvCxnSpPr>
          <p:spPr>
            <a:xfrm flipH="1" flipV="1">
              <a:off x="8781587" y="4409874"/>
              <a:ext cx="41911" cy="343922"/>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3" name="Rectangle 32">
              <a:extLst>
                <a:ext uri="{FF2B5EF4-FFF2-40B4-BE49-F238E27FC236}">
                  <a16:creationId xmlns:a16="http://schemas.microsoft.com/office/drawing/2014/main" id="{C9315EB2-A325-4502-8686-5E1481F87823}"/>
                </a:ext>
              </a:extLst>
            </p:cNvPr>
            <p:cNvSpPr/>
            <p:nvPr/>
          </p:nvSpPr>
          <p:spPr bwMode="auto">
            <a:xfrm>
              <a:off x="6490911" y="4521562"/>
              <a:ext cx="4665177" cy="162593"/>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200">
                  <a:solidFill>
                    <a:schemeClr val="tx1"/>
                  </a:solidFill>
                  <a:ea typeface="Segoe UI" pitchFamily="34" charset="0"/>
                  <a:cs typeface="Segoe UI" pitchFamily="34" charset="0"/>
                </a:rPr>
                <a:t> Azure Transformation Value</a:t>
              </a:r>
            </a:p>
          </p:txBody>
        </p:sp>
        <p:sp>
          <p:nvSpPr>
            <p:cNvPr id="34" name="Rectangle 33">
              <a:extLst>
                <a:ext uri="{FF2B5EF4-FFF2-40B4-BE49-F238E27FC236}">
                  <a16:creationId xmlns:a16="http://schemas.microsoft.com/office/drawing/2014/main" id="{D1FE78FE-5EB9-4009-A2F6-10FD27B526D9}"/>
                </a:ext>
              </a:extLst>
            </p:cNvPr>
            <p:cNvSpPr/>
            <p:nvPr/>
          </p:nvSpPr>
          <p:spPr bwMode="auto">
            <a:xfrm>
              <a:off x="584200" y="3812727"/>
              <a:ext cx="11064081" cy="1958570"/>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graphicFrame>
          <p:nvGraphicFramePr>
            <p:cNvPr id="35" name="Chart 34">
              <a:extLst>
                <a:ext uri="{FF2B5EF4-FFF2-40B4-BE49-F238E27FC236}">
                  <a16:creationId xmlns:a16="http://schemas.microsoft.com/office/drawing/2014/main" id="{DC343B49-A86E-4FD6-868B-0C03F0F4FA49}"/>
                </a:ext>
              </a:extLst>
            </p:cNvPr>
            <p:cNvGraphicFramePr>
              <a:graphicFrameLocks/>
            </p:cNvGraphicFramePr>
            <p:nvPr>
              <p:extLst>
                <p:ext uri="{D42A27DB-BD31-4B8C-83A1-F6EECF244321}">
                  <p14:modId xmlns:p14="http://schemas.microsoft.com/office/powerpoint/2010/main" val="1286962496"/>
                </p:ext>
              </p:extLst>
            </p:nvPr>
          </p:nvGraphicFramePr>
          <p:xfrm>
            <a:off x="858918" y="2201197"/>
            <a:ext cx="10745707" cy="3114840"/>
          </p:xfrm>
          <a:graphic>
            <a:graphicData uri="http://schemas.openxmlformats.org/drawingml/2006/chart">
              <c:chart xmlns:c="http://schemas.openxmlformats.org/drawingml/2006/chart" xmlns:r="http://schemas.openxmlformats.org/officeDocument/2006/relationships" r:id="rId4"/>
            </a:graphicData>
          </a:graphic>
        </p:graphicFrame>
        <p:sp>
          <p:nvSpPr>
            <p:cNvPr id="36" name="Rectangle 35">
              <a:extLst>
                <a:ext uri="{FF2B5EF4-FFF2-40B4-BE49-F238E27FC236}">
                  <a16:creationId xmlns:a16="http://schemas.microsoft.com/office/drawing/2014/main" id="{DB7C70C9-B196-4389-9B6B-3EAB4ED26782}"/>
                </a:ext>
              </a:extLst>
            </p:cNvPr>
            <p:cNvSpPr/>
            <p:nvPr/>
          </p:nvSpPr>
          <p:spPr>
            <a:xfrm>
              <a:off x="584200" y="2438277"/>
              <a:ext cx="340032" cy="2819523"/>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600" b="1" spc="37">
                  <a:ln w="3175">
                    <a:noFill/>
                  </a:ln>
                  <a:solidFill>
                    <a:schemeClr val="bg1"/>
                  </a:solidFill>
                  <a:latin typeface="+mj-lt"/>
                  <a:cs typeface="Segoe UI" panose="020B0502040204020203" pitchFamily="34" charset="0"/>
                </a:rPr>
                <a:t>Cash flow</a:t>
              </a:r>
            </a:p>
          </p:txBody>
        </p:sp>
        <p:cxnSp>
          <p:nvCxnSpPr>
            <p:cNvPr id="63" name="Straight Arrow Connector 62" descr="A">
              <a:extLst>
                <a:ext uri="{FF2B5EF4-FFF2-40B4-BE49-F238E27FC236}">
                  <a16:creationId xmlns:a16="http://schemas.microsoft.com/office/drawing/2014/main" id="{52F93D1E-3B29-4A5D-B762-F5256D8AC850}"/>
                </a:ext>
              </a:extLst>
            </p:cNvPr>
            <p:cNvCxnSpPr>
              <a:cxnSpLocks/>
            </p:cNvCxnSpPr>
            <p:nvPr/>
          </p:nvCxnSpPr>
          <p:spPr>
            <a:xfrm>
              <a:off x="2042160" y="1986227"/>
              <a:ext cx="6930386" cy="0"/>
            </a:xfrm>
            <a:prstGeom prst="straightConnector1">
              <a:avLst/>
            </a:prstGeom>
            <a:ln w="19050">
              <a:headEnd w="lg" len="med"/>
              <a:tailEnd type="triangle" w="lg" len="med"/>
            </a:ln>
          </p:spPr>
          <p:style>
            <a:lnRef idx="1">
              <a:schemeClr val="accent1"/>
            </a:lnRef>
            <a:fillRef idx="0">
              <a:schemeClr val="accent1"/>
            </a:fillRef>
            <a:effectRef idx="0">
              <a:schemeClr val="accent1"/>
            </a:effectRef>
            <a:fontRef idx="minor">
              <a:schemeClr val="tx1"/>
            </a:fontRef>
          </p:style>
        </p:cxnSp>
        <p:sp>
          <p:nvSpPr>
            <p:cNvPr id="57" name="Rectangle 56">
              <a:extLst>
                <a:ext uri="{FF2B5EF4-FFF2-40B4-BE49-F238E27FC236}">
                  <a16:creationId xmlns:a16="http://schemas.microsoft.com/office/drawing/2014/main" id="{59D44B32-96EB-447A-85EF-4A41E779067B}"/>
                </a:ext>
              </a:extLst>
            </p:cNvPr>
            <p:cNvSpPr/>
            <p:nvPr/>
          </p:nvSpPr>
          <p:spPr>
            <a:xfrm>
              <a:off x="9657751" y="1835739"/>
              <a:ext cx="341203" cy="523220"/>
            </a:xfrm>
            <a:prstGeom prst="rect">
              <a:avLst/>
            </a:prstGeom>
          </p:spPr>
          <p:txBody>
            <a:bodyPr wrap="square">
              <a:spAutoFit/>
            </a:bodyPr>
            <a:lstStyle/>
            <a:p>
              <a:r>
                <a:rPr lang="en-US" sz="2800" b="1" kern="0">
                  <a:solidFill>
                    <a:schemeClr val="accent1"/>
                  </a:solidFill>
                  <a:latin typeface="Segoe UI Light" panose="020B0502040204020203" pitchFamily="34" charset="0"/>
                  <a:cs typeface="Segoe UI Light" panose="020B0502040204020203" pitchFamily="34" charset="0"/>
                </a:rPr>
                <a:t>+</a:t>
              </a:r>
              <a:endParaRPr lang="en-US" sz="1100" b="1">
                <a:solidFill>
                  <a:schemeClr val="accent1"/>
                </a:solidFill>
              </a:endParaRPr>
            </a:p>
          </p:txBody>
        </p:sp>
        <p:grpSp>
          <p:nvGrpSpPr>
            <p:cNvPr id="59" name="Group 58" descr="An icon of a building ">
              <a:extLst>
                <a:ext uri="{FF2B5EF4-FFF2-40B4-BE49-F238E27FC236}">
                  <a16:creationId xmlns:a16="http://schemas.microsoft.com/office/drawing/2014/main" id="{94FAF33F-3678-41DB-B4C7-F08F80E40943}"/>
                </a:ext>
              </a:extLst>
            </p:cNvPr>
            <p:cNvGrpSpPr/>
            <p:nvPr/>
          </p:nvGrpSpPr>
          <p:grpSpPr>
            <a:xfrm>
              <a:off x="10094616" y="1756174"/>
              <a:ext cx="669502" cy="507368"/>
              <a:chOff x="7052388" y="745840"/>
              <a:chExt cx="1381821" cy="923003"/>
            </a:xfrm>
          </p:grpSpPr>
          <p:pic>
            <p:nvPicPr>
              <p:cNvPr id="60" name="Graphic 59" descr="City">
                <a:extLst>
                  <a:ext uri="{FF2B5EF4-FFF2-40B4-BE49-F238E27FC236}">
                    <a16:creationId xmlns:a16="http://schemas.microsoft.com/office/drawing/2014/main" id="{90C24936-EDCF-46D8-9B15-87223F04C8D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325619" y="745840"/>
                <a:ext cx="1108590" cy="923003"/>
              </a:xfrm>
              <a:prstGeom prst="rect">
                <a:avLst/>
              </a:prstGeom>
            </p:spPr>
          </p:pic>
          <p:sp>
            <p:nvSpPr>
              <p:cNvPr id="61" name="Right Triangle 60">
                <a:extLst>
                  <a:ext uri="{FF2B5EF4-FFF2-40B4-BE49-F238E27FC236}">
                    <a16:creationId xmlns:a16="http://schemas.microsoft.com/office/drawing/2014/main" id="{2CDB9DF8-720F-4E44-B2AD-4B0ECC5496CC}"/>
                  </a:ext>
                </a:extLst>
              </p:cNvPr>
              <p:cNvSpPr/>
              <p:nvPr/>
            </p:nvSpPr>
            <p:spPr>
              <a:xfrm rot="10800000">
                <a:off x="7052388" y="876090"/>
                <a:ext cx="1339781" cy="685300"/>
              </a:xfrm>
              <a:prstGeom prst="rtTriangle">
                <a:avLst/>
              </a:prstGeom>
              <a:solidFill>
                <a:schemeClr val="bg1">
                  <a:alpha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Rectangle 64">
              <a:extLst>
                <a:ext uri="{FF2B5EF4-FFF2-40B4-BE49-F238E27FC236}">
                  <a16:creationId xmlns:a16="http://schemas.microsoft.com/office/drawing/2014/main" id="{D1BF6C91-96F9-4477-9FE3-70DAD7E93B17}"/>
                </a:ext>
              </a:extLst>
            </p:cNvPr>
            <p:cNvSpPr/>
            <p:nvPr/>
          </p:nvSpPr>
          <p:spPr>
            <a:xfrm>
              <a:off x="9888169" y="2217264"/>
              <a:ext cx="1082396" cy="261610"/>
            </a:xfrm>
            <a:prstGeom prst="rect">
              <a:avLst/>
            </a:prstGeom>
          </p:spPr>
          <p:txBody>
            <a:bodyPr wrap="square">
              <a:spAutoFit/>
            </a:bodyPr>
            <a:lstStyle/>
            <a:p>
              <a:pPr algn="ctr"/>
              <a:r>
                <a:rPr lang="en-US" sz="1100" b="1">
                  <a:solidFill>
                    <a:srgbClr val="0078D4"/>
                  </a:solidFill>
                  <a:latin typeface="Segoe UI" panose="020B0502040204020203" pitchFamily="34" charset="0"/>
                  <a:cs typeface="Segoe UI" panose="020B0502040204020203" pitchFamily="34" charset="0"/>
                </a:rPr>
                <a:t>On-premises</a:t>
              </a:r>
            </a:p>
          </p:txBody>
        </p:sp>
        <p:pic>
          <p:nvPicPr>
            <p:cNvPr id="58" name="Graphic 57" descr="Syncing cloud">
              <a:extLst>
                <a:ext uri="{FF2B5EF4-FFF2-40B4-BE49-F238E27FC236}">
                  <a16:creationId xmlns:a16="http://schemas.microsoft.com/office/drawing/2014/main" id="{3251554F-CCA9-4974-A41A-936F9D1CA35E}"/>
                </a:ext>
              </a:extLst>
            </p:cNvPr>
            <p:cNvPicPr>
              <a:picLocks noChangeAspect="1"/>
            </p:cNvPicPr>
            <p:nvPr/>
          </p:nvPicPr>
          <p:blipFill rotWithShape="1">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l="-13324" t="-17579" r="-20257" b="-16002"/>
            <a:stretch/>
          </p:blipFill>
          <p:spPr>
            <a:xfrm>
              <a:off x="9067963" y="1715825"/>
              <a:ext cx="714991" cy="714991"/>
            </a:xfrm>
            <a:prstGeom prst="rect">
              <a:avLst/>
            </a:prstGeom>
          </p:spPr>
        </p:pic>
        <p:sp>
          <p:nvSpPr>
            <p:cNvPr id="66" name="Rectangle 65">
              <a:extLst>
                <a:ext uri="{FF2B5EF4-FFF2-40B4-BE49-F238E27FC236}">
                  <a16:creationId xmlns:a16="http://schemas.microsoft.com/office/drawing/2014/main" id="{7EE7AEB3-548B-4250-B7CB-DA247A5C2E66}"/>
                </a:ext>
              </a:extLst>
            </p:cNvPr>
            <p:cNvSpPr/>
            <p:nvPr/>
          </p:nvSpPr>
          <p:spPr>
            <a:xfrm>
              <a:off x="8884260" y="2217264"/>
              <a:ext cx="1082396" cy="261610"/>
            </a:xfrm>
            <a:prstGeom prst="rect">
              <a:avLst/>
            </a:prstGeom>
          </p:spPr>
          <p:txBody>
            <a:bodyPr wrap="square">
              <a:spAutoFit/>
            </a:bodyPr>
            <a:lstStyle/>
            <a:p>
              <a:pPr algn="ctr"/>
              <a:r>
                <a:rPr lang="en-US" sz="1100" b="1">
                  <a:solidFill>
                    <a:srgbClr val="0078D4"/>
                  </a:solidFill>
                  <a:latin typeface="Segoe UI" panose="020B0502040204020203" pitchFamily="34" charset="0"/>
                  <a:cs typeface="Segoe UI" panose="020B0502040204020203" pitchFamily="34" charset="0"/>
                </a:rPr>
                <a:t>Azure</a:t>
              </a:r>
            </a:p>
          </p:txBody>
        </p:sp>
        <p:sp>
          <p:nvSpPr>
            <p:cNvPr id="64" name="Rectangle 63">
              <a:extLst>
                <a:ext uri="{FF2B5EF4-FFF2-40B4-BE49-F238E27FC236}">
                  <a16:creationId xmlns:a16="http://schemas.microsoft.com/office/drawing/2014/main" id="{0830BBA9-BA3D-4742-9BBD-56F712196178}"/>
                </a:ext>
              </a:extLst>
            </p:cNvPr>
            <p:cNvSpPr/>
            <p:nvPr/>
          </p:nvSpPr>
          <p:spPr>
            <a:xfrm>
              <a:off x="1126629" y="1888552"/>
              <a:ext cx="952193" cy="169277"/>
            </a:xfrm>
            <a:prstGeom prst="rect">
              <a:avLst/>
            </a:prstGeom>
          </p:spPr>
          <p:txBody>
            <a:bodyPr wrap="square" lIns="0" tIns="0" rIns="0" bIns="0">
              <a:spAutoFit/>
            </a:bodyPr>
            <a:lstStyle/>
            <a:p>
              <a:r>
                <a:rPr lang="en-US" sz="1100" b="1">
                  <a:solidFill>
                    <a:srgbClr val="0078D4"/>
                  </a:solidFill>
                  <a:latin typeface="Segoe UI" panose="020B0502040204020203" pitchFamily="34" charset="0"/>
                  <a:cs typeface="Segoe UI" panose="020B0502040204020203" pitchFamily="34" charset="0"/>
                </a:rPr>
                <a:t>On-premises</a:t>
              </a:r>
            </a:p>
          </p:txBody>
        </p:sp>
        <p:grpSp>
          <p:nvGrpSpPr>
            <p:cNvPr id="142" name="Graphic 94" descr="An icon of a building ">
              <a:extLst>
                <a:ext uri="{FF2B5EF4-FFF2-40B4-BE49-F238E27FC236}">
                  <a16:creationId xmlns:a16="http://schemas.microsoft.com/office/drawing/2014/main" id="{17D04300-938A-4E09-AB08-901F1CF25941}"/>
                </a:ext>
              </a:extLst>
            </p:cNvPr>
            <p:cNvGrpSpPr/>
            <p:nvPr/>
          </p:nvGrpSpPr>
          <p:grpSpPr>
            <a:xfrm>
              <a:off x="685800" y="1793796"/>
              <a:ext cx="358790" cy="358788"/>
              <a:chOff x="6391144" y="4907281"/>
              <a:chExt cx="358790" cy="358788"/>
            </a:xfrm>
          </p:grpSpPr>
          <p:sp>
            <p:nvSpPr>
              <p:cNvPr id="143" name="Freeform: Shape 142">
                <a:extLst>
                  <a:ext uri="{FF2B5EF4-FFF2-40B4-BE49-F238E27FC236}">
                    <a16:creationId xmlns:a16="http://schemas.microsoft.com/office/drawing/2014/main" id="{68A9B623-7809-44D0-823B-825E463B253E}"/>
                  </a:ext>
                </a:extLst>
              </p:cNvPr>
              <p:cNvSpPr/>
              <p:nvPr/>
            </p:nvSpPr>
            <p:spPr>
              <a:xfrm>
                <a:off x="6393048" y="4906425"/>
                <a:ext cx="177546" cy="355089"/>
              </a:xfrm>
              <a:custGeom>
                <a:avLst/>
                <a:gdLst>
                  <a:gd name="connsiteX0" fmla="*/ 1058 w 177545"/>
                  <a:gd name="connsiteY0" fmla="*/ 356147 h 355089"/>
                  <a:gd name="connsiteX1" fmla="*/ 178604 w 177545"/>
                  <a:gd name="connsiteY1" fmla="*/ 356147 h 355089"/>
                  <a:gd name="connsiteX2" fmla="*/ 178604 w 177545"/>
                  <a:gd name="connsiteY2" fmla="*/ 1058 h 355089"/>
                  <a:gd name="connsiteX3" fmla="*/ 1058 w 177545"/>
                  <a:gd name="connsiteY3" fmla="*/ 1058 h 355089"/>
                  <a:gd name="connsiteX4" fmla="*/ 1058 w 177545"/>
                  <a:gd name="connsiteY4" fmla="*/ 356147 h 3550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545" h="355089">
                    <a:moveTo>
                      <a:pt x="1058" y="356147"/>
                    </a:moveTo>
                    <a:lnTo>
                      <a:pt x="178604" y="356147"/>
                    </a:lnTo>
                    <a:lnTo>
                      <a:pt x="178604" y="1058"/>
                    </a:lnTo>
                    <a:lnTo>
                      <a:pt x="1058" y="1058"/>
                    </a:lnTo>
                    <a:lnTo>
                      <a:pt x="1058" y="356147"/>
                    </a:lnTo>
                    <a:close/>
                  </a:path>
                </a:pathLst>
              </a:custGeom>
              <a:solidFill>
                <a:srgbClr val="0078D4"/>
              </a:solidFill>
              <a:ln w="3633"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1A1A1A"/>
                  </a:solidFill>
                  <a:effectLst/>
                  <a:uLnTx/>
                  <a:uFillTx/>
                </a:endParaRPr>
              </a:p>
            </p:txBody>
          </p:sp>
          <p:sp>
            <p:nvSpPr>
              <p:cNvPr id="144" name="Freeform: Shape 143">
                <a:extLst>
                  <a:ext uri="{FF2B5EF4-FFF2-40B4-BE49-F238E27FC236}">
                    <a16:creationId xmlns:a16="http://schemas.microsoft.com/office/drawing/2014/main" id="{FD06CC69-A26D-41C0-90A0-81A1DC0FFEFD}"/>
                  </a:ext>
                </a:extLst>
              </p:cNvPr>
              <p:cNvSpPr/>
              <p:nvPr/>
            </p:nvSpPr>
            <p:spPr>
              <a:xfrm>
                <a:off x="6430239" y="4943616"/>
                <a:ext cx="36989" cy="36988"/>
              </a:xfrm>
              <a:custGeom>
                <a:avLst/>
                <a:gdLst>
                  <a:gd name="connsiteX0" fmla="*/ 1058 w 36988"/>
                  <a:gd name="connsiteY0" fmla="*/ 38249 h 36988"/>
                  <a:gd name="connsiteX1" fmla="*/ 38374 w 36988"/>
                  <a:gd name="connsiteY1" fmla="*/ 38249 h 36988"/>
                  <a:gd name="connsiteX2" fmla="*/ 38374 w 36988"/>
                  <a:gd name="connsiteY2" fmla="*/ 1058 h 36988"/>
                  <a:gd name="connsiteX3" fmla="*/ 1058 w 36988"/>
                  <a:gd name="connsiteY3" fmla="*/ 1058 h 36988"/>
                  <a:gd name="connsiteX4" fmla="*/ 1058 w 36988"/>
                  <a:gd name="connsiteY4" fmla="*/ 38249 h 369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988" h="36988">
                    <a:moveTo>
                      <a:pt x="1058" y="38249"/>
                    </a:moveTo>
                    <a:lnTo>
                      <a:pt x="38374" y="38249"/>
                    </a:lnTo>
                    <a:lnTo>
                      <a:pt x="38374" y="1058"/>
                    </a:lnTo>
                    <a:lnTo>
                      <a:pt x="1058" y="1058"/>
                    </a:lnTo>
                    <a:lnTo>
                      <a:pt x="1058" y="38249"/>
                    </a:lnTo>
                    <a:close/>
                  </a:path>
                </a:pathLst>
              </a:custGeom>
              <a:solidFill>
                <a:srgbClr val="50E6FF"/>
              </a:solidFill>
              <a:ln w="3633"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1A1A1A"/>
                  </a:solidFill>
                  <a:effectLst/>
                  <a:uLnTx/>
                  <a:uFillTx/>
                </a:endParaRPr>
              </a:p>
            </p:txBody>
          </p:sp>
          <p:sp>
            <p:nvSpPr>
              <p:cNvPr id="145" name="Freeform: Shape 144">
                <a:extLst>
                  <a:ext uri="{FF2B5EF4-FFF2-40B4-BE49-F238E27FC236}">
                    <a16:creationId xmlns:a16="http://schemas.microsoft.com/office/drawing/2014/main" id="{430E8AED-78FA-4805-96F3-01552C801B64}"/>
                  </a:ext>
                </a:extLst>
              </p:cNvPr>
              <p:cNvSpPr/>
              <p:nvPr/>
            </p:nvSpPr>
            <p:spPr>
              <a:xfrm>
                <a:off x="6486430" y="4943616"/>
                <a:ext cx="36989" cy="36988"/>
              </a:xfrm>
              <a:custGeom>
                <a:avLst/>
                <a:gdLst>
                  <a:gd name="connsiteX0" fmla="*/ 1058 w 36988"/>
                  <a:gd name="connsiteY0" fmla="*/ 38249 h 36988"/>
                  <a:gd name="connsiteX1" fmla="*/ 38374 w 36988"/>
                  <a:gd name="connsiteY1" fmla="*/ 38249 h 36988"/>
                  <a:gd name="connsiteX2" fmla="*/ 38374 w 36988"/>
                  <a:gd name="connsiteY2" fmla="*/ 1058 h 36988"/>
                  <a:gd name="connsiteX3" fmla="*/ 1058 w 36988"/>
                  <a:gd name="connsiteY3" fmla="*/ 1058 h 36988"/>
                  <a:gd name="connsiteX4" fmla="*/ 1058 w 36988"/>
                  <a:gd name="connsiteY4" fmla="*/ 38249 h 369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988" h="36988">
                    <a:moveTo>
                      <a:pt x="1058" y="38249"/>
                    </a:moveTo>
                    <a:lnTo>
                      <a:pt x="38374" y="38249"/>
                    </a:lnTo>
                    <a:lnTo>
                      <a:pt x="38374" y="1058"/>
                    </a:lnTo>
                    <a:lnTo>
                      <a:pt x="1058" y="1058"/>
                    </a:lnTo>
                    <a:lnTo>
                      <a:pt x="1058" y="38249"/>
                    </a:lnTo>
                    <a:close/>
                  </a:path>
                </a:pathLst>
              </a:custGeom>
              <a:solidFill>
                <a:srgbClr val="50E6FF"/>
              </a:solidFill>
              <a:ln w="3633"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1A1A1A"/>
                  </a:solidFill>
                  <a:effectLst/>
                  <a:uLnTx/>
                  <a:uFillTx/>
                </a:endParaRPr>
              </a:p>
            </p:txBody>
          </p:sp>
          <p:sp>
            <p:nvSpPr>
              <p:cNvPr id="146" name="Freeform: Shape 145">
                <a:extLst>
                  <a:ext uri="{FF2B5EF4-FFF2-40B4-BE49-F238E27FC236}">
                    <a16:creationId xmlns:a16="http://schemas.microsoft.com/office/drawing/2014/main" id="{C352496C-6876-4F55-9E51-CA268E891E69}"/>
                  </a:ext>
                </a:extLst>
              </p:cNvPr>
              <p:cNvSpPr/>
              <p:nvPr/>
            </p:nvSpPr>
            <p:spPr>
              <a:xfrm>
                <a:off x="6430239" y="4999373"/>
                <a:ext cx="36989" cy="36988"/>
              </a:xfrm>
              <a:custGeom>
                <a:avLst/>
                <a:gdLst>
                  <a:gd name="connsiteX0" fmla="*/ 1058 w 36988"/>
                  <a:gd name="connsiteY0" fmla="*/ 38249 h 36988"/>
                  <a:gd name="connsiteX1" fmla="*/ 38374 w 36988"/>
                  <a:gd name="connsiteY1" fmla="*/ 38249 h 36988"/>
                  <a:gd name="connsiteX2" fmla="*/ 38374 w 36988"/>
                  <a:gd name="connsiteY2" fmla="*/ 1058 h 36988"/>
                  <a:gd name="connsiteX3" fmla="*/ 1058 w 36988"/>
                  <a:gd name="connsiteY3" fmla="*/ 1058 h 36988"/>
                  <a:gd name="connsiteX4" fmla="*/ 1058 w 36988"/>
                  <a:gd name="connsiteY4" fmla="*/ 38249 h 369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988" h="36988">
                    <a:moveTo>
                      <a:pt x="1058" y="38249"/>
                    </a:moveTo>
                    <a:lnTo>
                      <a:pt x="38374" y="38249"/>
                    </a:lnTo>
                    <a:lnTo>
                      <a:pt x="38374" y="1058"/>
                    </a:lnTo>
                    <a:lnTo>
                      <a:pt x="1058" y="1058"/>
                    </a:lnTo>
                    <a:lnTo>
                      <a:pt x="1058" y="38249"/>
                    </a:lnTo>
                    <a:close/>
                  </a:path>
                </a:pathLst>
              </a:custGeom>
              <a:solidFill>
                <a:srgbClr val="50E6FF"/>
              </a:solidFill>
              <a:ln w="3633"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1A1A1A"/>
                  </a:solidFill>
                  <a:effectLst/>
                  <a:uLnTx/>
                  <a:uFillTx/>
                </a:endParaRPr>
              </a:p>
            </p:txBody>
          </p:sp>
          <p:sp>
            <p:nvSpPr>
              <p:cNvPr id="147" name="Freeform: Shape 146">
                <a:extLst>
                  <a:ext uri="{FF2B5EF4-FFF2-40B4-BE49-F238E27FC236}">
                    <a16:creationId xmlns:a16="http://schemas.microsoft.com/office/drawing/2014/main" id="{05E9F9BC-A997-498C-9EBA-BF09ADBEBF52}"/>
                  </a:ext>
                </a:extLst>
              </p:cNvPr>
              <p:cNvSpPr/>
              <p:nvPr/>
            </p:nvSpPr>
            <p:spPr>
              <a:xfrm>
                <a:off x="6486430" y="4999373"/>
                <a:ext cx="36989" cy="36988"/>
              </a:xfrm>
              <a:custGeom>
                <a:avLst/>
                <a:gdLst>
                  <a:gd name="connsiteX0" fmla="*/ 1058 w 36988"/>
                  <a:gd name="connsiteY0" fmla="*/ 38249 h 36988"/>
                  <a:gd name="connsiteX1" fmla="*/ 38374 w 36988"/>
                  <a:gd name="connsiteY1" fmla="*/ 38249 h 36988"/>
                  <a:gd name="connsiteX2" fmla="*/ 38374 w 36988"/>
                  <a:gd name="connsiteY2" fmla="*/ 1058 h 36988"/>
                  <a:gd name="connsiteX3" fmla="*/ 1058 w 36988"/>
                  <a:gd name="connsiteY3" fmla="*/ 1058 h 36988"/>
                  <a:gd name="connsiteX4" fmla="*/ 1058 w 36988"/>
                  <a:gd name="connsiteY4" fmla="*/ 38249 h 369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988" h="36988">
                    <a:moveTo>
                      <a:pt x="1058" y="38249"/>
                    </a:moveTo>
                    <a:lnTo>
                      <a:pt x="38374" y="38249"/>
                    </a:lnTo>
                    <a:lnTo>
                      <a:pt x="38374" y="1058"/>
                    </a:lnTo>
                    <a:lnTo>
                      <a:pt x="1058" y="1058"/>
                    </a:lnTo>
                    <a:lnTo>
                      <a:pt x="1058" y="38249"/>
                    </a:lnTo>
                    <a:close/>
                  </a:path>
                </a:pathLst>
              </a:custGeom>
              <a:solidFill>
                <a:srgbClr val="50E6FF"/>
              </a:solidFill>
              <a:ln w="3633"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1A1A1A"/>
                  </a:solidFill>
                  <a:effectLst/>
                  <a:uLnTx/>
                  <a:uFillTx/>
                </a:endParaRPr>
              </a:p>
            </p:txBody>
          </p:sp>
          <p:sp>
            <p:nvSpPr>
              <p:cNvPr id="148" name="Freeform: Shape 147">
                <a:extLst>
                  <a:ext uri="{FF2B5EF4-FFF2-40B4-BE49-F238E27FC236}">
                    <a16:creationId xmlns:a16="http://schemas.microsoft.com/office/drawing/2014/main" id="{42E8CE38-4CE0-41CB-9DA8-073F4094BBEA}"/>
                  </a:ext>
                </a:extLst>
              </p:cNvPr>
              <p:cNvSpPr/>
              <p:nvPr/>
            </p:nvSpPr>
            <p:spPr>
              <a:xfrm>
                <a:off x="6430239" y="5055318"/>
                <a:ext cx="36989" cy="36988"/>
              </a:xfrm>
              <a:custGeom>
                <a:avLst/>
                <a:gdLst>
                  <a:gd name="connsiteX0" fmla="*/ 1058 w 36988"/>
                  <a:gd name="connsiteY0" fmla="*/ 38249 h 36988"/>
                  <a:gd name="connsiteX1" fmla="*/ 38374 w 36988"/>
                  <a:gd name="connsiteY1" fmla="*/ 38249 h 36988"/>
                  <a:gd name="connsiteX2" fmla="*/ 38374 w 36988"/>
                  <a:gd name="connsiteY2" fmla="*/ 1058 h 36988"/>
                  <a:gd name="connsiteX3" fmla="*/ 1058 w 36988"/>
                  <a:gd name="connsiteY3" fmla="*/ 1058 h 36988"/>
                  <a:gd name="connsiteX4" fmla="*/ 1058 w 36988"/>
                  <a:gd name="connsiteY4" fmla="*/ 38249 h 369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988" h="36988">
                    <a:moveTo>
                      <a:pt x="1058" y="38249"/>
                    </a:moveTo>
                    <a:lnTo>
                      <a:pt x="38374" y="38249"/>
                    </a:lnTo>
                    <a:lnTo>
                      <a:pt x="38374" y="1058"/>
                    </a:lnTo>
                    <a:lnTo>
                      <a:pt x="1058" y="1058"/>
                    </a:lnTo>
                    <a:lnTo>
                      <a:pt x="1058" y="38249"/>
                    </a:lnTo>
                    <a:close/>
                  </a:path>
                </a:pathLst>
              </a:custGeom>
              <a:solidFill>
                <a:srgbClr val="50E6FF"/>
              </a:solidFill>
              <a:ln w="3633"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1A1A1A"/>
                  </a:solidFill>
                  <a:effectLst/>
                  <a:uLnTx/>
                  <a:uFillTx/>
                </a:endParaRPr>
              </a:p>
            </p:txBody>
          </p:sp>
          <p:sp>
            <p:nvSpPr>
              <p:cNvPr id="149" name="Freeform: Shape 148">
                <a:extLst>
                  <a:ext uri="{FF2B5EF4-FFF2-40B4-BE49-F238E27FC236}">
                    <a16:creationId xmlns:a16="http://schemas.microsoft.com/office/drawing/2014/main" id="{CCF8C42E-AEC4-4B0B-85FC-40F60AA7EB13}"/>
                  </a:ext>
                </a:extLst>
              </p:cNvPr>
              <p:cNvSpPr/>
              <p:nvPr/>
            </p:nvSpPr>
            <p:spPr>
              <a:xfrm>
                <a:off x="6486430" y="5055318"/>
                <a:ext cx="36989" cy="36988"/>
              </a:xfrm>
              <a:custGeom>
                <a:avLst/>
                <a:gdLst>
                  <a:gd name="connsiteX0" fmla="*/ 1058 w 36988"/>
                  <a:gd name="connsiteY0" fmla="*/ 38249 h 36988"/>
                  <a:gd name="connsiteX1" fmla="*/ 38374 w 36988"/>
                  <a:gd name="connsiteY1" fmla="*/ 38249 h 36988"/>
                  <a:gd name="connsiteX2" fmla="*/ 38374 w 36988"/>
                  <a:gd name="connsiteY2" fmla="*/ 1058 h 36988"/>
                  <a:gd name="connsiteX3" fmla="*/ 1058 w 36988"/>
                  <a:gd name="connsiteY3" fmla="*/ 1058 h 36988"/>
                  <a:gd name="connsiteX4" fmla="*/ 1058 w 36988"/>
                  <a:gd name="connsiteY4" fmla="*/ 38249 h 369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988" h="36988">
                    <a:moveTo>
                      <a:pt x="1058" y="38249"/>
                    </a:moveTo>
                    <a:lnTo>
                      <a:pt x="38374" y="38249"/>
                    </a:lnTo>
                    <a:lnTo>
                      <a:pt x="38374" y="1058"/>
                    </a:lnTo>
                    <a:lnTo>
                      <a:pt x="1058" y="1058"/>
                    </a:lnTo>
                    <a:lnTo>
                      <a:pt x="1058" y="38249"/>
                    </a:lnTo>
                    <a:close/>
                  </a:path>
                </a:pathLst>
              </a:custGeom>
              <a:solidFill>
                <a:srgbClr val="50E6FF"/>
              </a:solidFill>
              <a:ln w="3633"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1A1A1A"/>
                  </a:solidFill>
                  <a:effectLst/>
                  <a:uLnTx/>
                  <a:uFillTx/>
                </a:endParaRPr>
              </a:p>
            </p:txBody>
          </p:sp>
          <p:sp>
            <p:nvSpPr>
              <p:cNvPr id="150" name="Freeform: Shape 149">
                <a:extLst>
                  <a:ext uri="{FF2B5EF4-FFF2-40B4-BE49-F238E27FC236}">
                    <a16:creationId xmlns:a16="http://schemas.microsoft.com/office/drawing/2014/main" id="{25E18BD8-D6D4-4E35-ABDC-C13639E3883B}"/>
                  </a:ext>
                </a:extLst>
              </p:cNvPr>
              <p:cNvSpPr/>
              <p:nvPr/>
            </p:nvSpPr>
            <p:spPr>
              <a:xfrm>
                <a:off x="6430239" y="5111379"/>
                <a:ext cx="36989" cy="36988"/>
              </a:xfrm>
              <a:custGeom>
                <a:avLst/>
                <a:gdLst>
                  <a:gd name="connsiteX0" fmla="*/ 1058 w 36988"/>
                  <a:gd name="connsiteY0" fmla="*/ 38249 h 36988"/>
                  <a:gd name="connsiteX1" fmla="*/ 38374 w 36988"/>
                  <a:gd name="connsiteY1" fmla="*/ 38249 h 36988"/>
                  <a:gd name="connsiteX2" fmla="*/ 38374 w 36988"/>
                  <a:gd name="connsiteY2" fmla="*/ 1058 h 36988"/>
                  <a:gd name="connsiteX3" fmla="*/ 1058 w 36988"/>
                  <a:gd name="connsiteY3" fmla="*/ 1058 h 36988"/>
                  <a:gd name="connsiteX4" fmla="*/ 1058 w 36988"/>
                  <a:gd name="connsiteY4" fmla="*/ 38249 h 369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988" h="36988">
                    <a:moveTo>
                      <a:pt x="1058" y="38249"/>
                    </a:moveTo>
                    <a:lnTo>
                      <a:pt x="38374" y="38249"/>
                    </a:lnTo>
                    <a:lnTo>
                      <a:pt x="38374" y="1058"/>
                    </a:lnTo>
                    <a:lnTo>
                      <a:pt x="1058" y="1058"/>
                    </a:lnTo>
                    <a:lnTo>
                      <a:pt x="1058" y="38249"/>
                    </a:lnTo>
                    <a:close/>
                  </a:path>
                </a:pathLst>
              </a:custGeom>
              <a:solidFill>
                <a:srgbClr val="50E6FF"/>
              </a:solidFill>
              <a:ln w="3633"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1A1A1A"/>
                  </a:solidFill>
                  <a:effectLst/>
                  <a:uLnTx/>
                  <a:uFillTx/>
                </a:endParaRPr>
              </a:p>
            </p:txBody>
          </p:sp>
          <p:sp>
            <p:nvSpPr>
              <p:cNvPr id="151" name="Freeform: Shape 150">
                <a:extLst>
                  <a:ext uri="{FF2B5EF4-FFF2-40B4-BE49-F238E27FC236}">
                    <a16:creationId xmlns:a16="http://schemas.microsoft.com/office/drawing/2014/main" id="{6522F625-D011-4583-A2F5-07176540FBA3}"/>
                  </a:ext>
                </a:extLst>
              </p:cNvPr>
              <p:cNvSpPr/>
              <p:nvPr/>
            </p:nvSpPr>
            <p:spPr>
              <a:xfrm>
                <a:off x="6486430" y="5111379"/>
                <a:ext cx="36989" cy="36988"/>
              </a:xfrm>
              <a:custGeom>
                <a:avLst/>
                <a:gdLst>
                  <a:gd name="connsiteX0" fmla="*/ 1058 w 36988"/>
                  <a:gd name="connsiteY0" fmla="*/ 38249 h 36988"/>
                  <a:gd name="connsiteX1" fmla="*/ 38374 w 36988"/>
                  <a:gd name="connsiteY1" fmla="*/ 38249 h 36988"/>
                  <a:gd name="connsiteX2" fmla="*/ 38374 w 36988"/>
                  <a:gd name="connsiteY2" fmla="*/ 1058 h 36988"/>
                  <a:gd name="connsiteX3" fmla="*/ 1058 w 36988"/>
                  <a:gd name="connsiteY3" fmla="*/ 1058 h 36988"/>
                  <a:gd name="connsiteX4" fmla="*/ 1058 w 36988"/>
                  <a:gd name="connsiteY4" fmla="*/ 38249 h 369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988" h="36988">
                    <a:moveTo>
                      <a:pt x="1058" y="38249"/>
                    </a:moveTo>
                    <a:lnTo>
                      <a:pt x="38374" y="38249"/>
                    </a:lnTo>
                    <a:lnTo>
                      <a:pt x="38374" y="1058"/>
                    </a:lnTo>
                    <a:lnTo>
                      <a:pt x="1058" y="1058"/>
                    </a:lnTo>
                    <a:lnTo>
                      <a:pt x="1058" y="38249"/>
                    </a:lnTo>
                    <a:close/>
                  </a:path>
                </a:pathLst>
              </a:custGeom>
              <a:solidFill>
                <a:srgbClr val="50E6FF"/>
              </a:solidFill>
              <a:ln w="3633"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1A1A1A"/>
                  </a:solidFill>
                  <a:effectLst/>
                  <a:uLnTx/>
                  <a:uFillTx/>
                </a:endParaRPr>
              </a:p>
            </p:txBody>
          </p:sp>
          <p:sp>
            <p:nvSpPr>
              <p:cNvPr id="152" name="Freeform: Shape 151">
                <a:extLst>
                  <a:ext uri="{FF2B5EF4-FFF2-40B4-BE49-F238E27FC236}">
                    <a16:creationId xmlns:a16="http://schemas.microsoft.com/office/drawing/2014/main" id="{3699E948-FE96-4548-8C09-E8A9CAB525C1}"/>
                  </a:ext>
                </a:extLst>
              </p:cNvPr>
              <p:cNvSpPr/>
              <p:nvPr/>
            </p:nvSpPr>
            <p:spPr>
              <a:xfrm>
                <a:off x="6454036" y="5203951"/>
                <a:ext cx="44386" cy="59182"/>
              </a:xfrm>
              <a:custGeom>
                <a:avLst/>
                <a:gdLst>
                  <a:gd name="connsiteX0" fmla="*/ 1058 w 44386"/>
                  <a:gd name="connsiteY0" fmla="*/ 58620 h 59181"/>
                  <a:gd name="connsiteX1" fmla="*/ 45476 w 44386"/>
                  <a:gd name="connsiteY1" fmla="*/ 58620 h 59181"/>
                  <a:gd name="connsiteX2" fmla="*/ 45476 w 44386"/>
                  <a:gd name="connsiteY2" fmla="*/ 1058 h 59181"/>
                  <a:gd name="connsiteX3" fmla="*/ 1058 w 44386"/>
                  <a:gd name="connsiteY3" fmla="*/ 1058 h 59181"/>
                  <a:gd name="connsiteX4" fmla="*/ 1058 w 44386"/>
                  <a:gd name="connsiteY4" fmla="*/ 58620 h 591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86" h="59181">
                    <a:moveTo>
                      <a:pt x="1058" y="58620"/>
                    </a:moveTo>
                    <a:lnTo>
                      <a:pt x="45476" y="58620"/>
                    </a:lnTo>
                    <a:lnTo>
                      <a:pt x="45476" y="1058"/>
                    </a:lnTo>
                    <a:lnTo>
                      <a:pt x="1058" y="1058"/>
                    </a:lnTo>
                    <a:lnTo>
                      <a:pt x="1058" y="58620"/>
                    </a:lnTo>
                    <a:close/>
                  </a:path>
                </a:pathLst>
              </a:custGeom>
              <a:solidFill>
                <a:srgbClr val="50E6FF"/>
              </a:solidFill>
              <a:ln w="3633"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1A1A1A"/>
                  </a:solidFill>
                  <a:effectLst/>
                  <a:uLnTx/>
                  <a:uFillTx/>
                </a:endParaRPr>
              </a:p>
            </p:txBody>
          </p:sp>
          <p:sp>
            <p:nvSpPr>
              <p:cNvPr id="153" name="Freeform: Shape 152">
                <a:extLst>
                  <a:ext uri="{FF2B5EF4-FFF2-40B4-BE49-F238E27FC236}">
                    <a16:creationId xmlns:a16="http://schemas.microsoft.com/office/drawing/2014/main" id="{8EE77A1D-3A40-41CC-A0D6-393E94337A33}"/>
                  </a:ext>
                </a:extLst>
              </p:cNvPr>
              <p:cNvSpPr/>
              <p:nvPr/>
            </p:nvSpPr>
            <p:spPr>
              <a:xfrm>
                <a:off x="6570593" y="4906425"/>
                <a:ext cx="177546" cy="355089"/>
              </a:xfrm>
              <a:custGeom>
                <a:avLst/>
                <a:gdLst>
                  <a:gd name="connsiteX0" fmla="*/ 1058 w 177545"/>
                  <a:gd name="connsiteY0" fmla="*/ 356147 h 355089"/>
                  <a:gd name="connsiteX1" fmla="*/ 178604 w 177545"/>
                  <a:gd name="connsiteY1" fmla="*/ 356147 h 355089"/>
                  <a:gd name="connsiteX2" fmla="*/ 178604 w 177545"/>
                  <a:gd name="connsiteY2" fmla="*/ 1058 h 355089"/>
                  <a:gd name="connsiteX3" fmla="*/ 1058 w 177545"/>
                  <a:gd name="connsiteY3" fmla="*/ 1058 h 355089"/>
                  <a:gd name="connsiteX4" fmla="*/ 1058 w 177545"/>
                  <a:gd name="connsiteY4" fmla="*/ 356147 h 3550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545" h="355089">
                    <a:moveTo>
                      <a:pt x="1058" y="356147"/>
                    </a:moveTo>
                    <a:lnTo>
                      <a:pt x="178604" y="356147"/>
                    </a:lnTo>
                    <a:lnTo>
                      <a:pt x="178604" y="1058"/>
                    </a:lnTo>
                    <a:lnTo>
                      <a:pt x="1058" y="1058"/>
                    </a:lnTo>
                    <a:lnTo>
                      <a:pt x="1058" y="356147"/>
                    </a:lnTo>
                    <a:close/>
                  </a:path>
                </a:pathLst>
              </a:custGeom>
              <a:solidFill>
                <a:srgbClr val="50E6FF"/>
              </a:solidFill>
              <a:ln w="3633"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1A1A1A"/>
                  </a:solidFill>
                  <a:effectLst/>
                  <a:uLnTx/>
                  <a:uFillTx/>
                </a:endParaRPr>
              </a:p>
            </p:txBody>
          </p:sp>
          <p:sp>
            <p:nvSpPr>
              <p:cNvPr id="154" name="Freeform: Shape 153">
                <a:extLst>
                  <a:ext uri="{FF2B5EF4-FFF2-40B4-BE49-F238E27FC236}">
                    <a16:creationId xmlns:a16="http://schemas.microsoft.com/office/drawing/2014/main" id="{647D8B1B-3BF9-498B-BBFC-CC42C2607A4E}"/>
                  </a:ext>
                </a:extLst>
              </p:cNvPr>
              <p:cNvSpPr/>
              <p:nvPr/>
            </p:nvSpPr>
            <p:spPr>
              <a:xfrm>
                <a:off x="6617190" y="4943616"/>
                <a:ext cx="36989" cy="36988"/>
              </a:xfrm>
              <a:custGeom>
                <a:avLst/>
                <a:gdLst>
                  <a:gd name="connsiteX0" fmla="*/ 1058 w 36988"/>
                  <a:gd name="connsiteY0" fmla="*/ 38249 h 36988"/>
                  <a:gd name="connsiteX1" fmla="*/ 38374 w 36988"/>
                  <a:gd name="connsiteY1" fmla="*/ 38249 h 36988"/>
                  <a:gd name="connsiteX2" fmla="*/ 38374 w 36988"/>
                  <a:gd name="connsiteY2" fmla="*/ 1058 h 36988"/>
                  <a:gd name="connsiteX3" fmla="*/ 1058 w 36988"/>
                  <a:gd name="connsiteY3" fmla="*/ 1058 h 36988"/>
                  <a:gd name="connsiteX4" fmla="*/ 1058 w 36988"/>
                  <a:gd name="connsiteY4" fmla="*/ 38249 h 369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988" h="36988">
                    <a:moveTo>
                      <a:pt x="1058" y="38249"/>
                    </a:moveTo>
                    <a:lnTo>
                      <a:pt x="38374" y="38249"/>
                    </a:lnTo>
                    <a:lnTo>
                      <a:pt x="38374" y="1058"/>
                    </a:lnTo>
                    <a:lnTo>
                      <a:pt x="1058" y="1058"/>
                    </a:lnTo>
                    <a:lnTo>
                      <a:pt x="1058" y="38249"/>
                    </a:lnTo>
                    <a:close/>
                  </a:path>
                </a:pathLst>
              </a:custGeom>
              <a:solidFill>
                <a:srgbClr val="0078D4"/>
              </a:solidFill>
              <a:ln w="3633"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1A1A1A"/>
                  </a:solidFill>
                  <a:effectLst/>
                  <a:uLnTx/>
                  <a:uFillTx/>
                </a:endParaRPr>
              </a:p>
            </p:txBody>
          </p:sp>
          <p:sp>
            <p:nvSpPr>
              <p:cNvPr id="155" name="Freeform: Shape 154">
                <a:extLst>
                  <a:ext uri="{FF2B5EF4-FFF2-40B4-BE49-F238E27FC236}">
                    <a16:creationId xmlns:a16="http://schemas.microsoft.com/office/drawing/2014/main" id="{473471BD-9C13-441B-B5A6-56ACCE71F209}"/>
                  </a:ext>
                </a:extLst>
              </p:cNvPr>
              <p:cNvSpPr/>
              <p:nvPr/>
            </p:nvSpPr>
            <p:spPr>
              <a:xfrm>
                <a:off x="6673446" y="4943616"/>
                <a:ext cx="36989" cy="36988"/>
              </a:xfrm>
              <a:custGeom>
                <a:avLst/>
                <a:gdLst>
                  <a:gd name="connsiteX0" fmla="*/ 1058 w 36988"/>
                  <a:gd name="connsiteY0" fmla="*/ 38249 h 36988"/>
                  <a:gd name="connsiteX1" fmla="*/ 38374 w 36988"/>
                  <a:gd name="connsiteY1" fmla="*/ 38249 h 36988"/>
                  <a:gd name="connsiteX2" fmla="*/ 38374 w 36988"/>
                  <a:gd name="connsiteY2" fmla="*/ 1058 h 36988"/>
                  <a:gd name="connsiteX3" fmla="*/ 1058 w 36988"/>
                  <a:gd name="connsiteY3" fmla="*/ 1058 h 36988"/>
                  <a:gd name="connsiteX4" fmla="*/ 1058 w 36988"/>
                  <a:gd name="connsiteY4" fmla="*/ 38249 h 369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988" h="36988">
                    <a:moveTo>
                      <a:pt x="1058" y="38249"/>
                    </a:moveTo>
                    <a:lnTo>
                      <a:pt x="38374" y="38249"/>
                    </a:lnTo>
                    <a:lnTo>
                      <a:pt x="38374" y="1058"/>
                    </a:lnTo>
                    <a:lnTo>
                      <a:pt x="1058" y="1058"/>
                    </a:lnTo>
                    <a:lnTo>
                      <a:pt x="1058" y="38249"/>
                    </a:lnTo>
                    <a:close/>
                  </a:path>
                </a:pathLst>
              </a:custGeom>
              <a:solidFill>
                <a:srgbClr val="0078D4"/>
              </a:solidFill>
              <a:ln w="3633"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1A1A1A"/>
                  </a:solidFill>
                  <a:effectLst/>
                  <a:uLnTx/>
                  <a:uFillTx/>
                </a:endParaRPr>
              </a:p>
            </p:txBody>
          </p:sp>
          <p:sp>
            <p:nvSpPr>
              <p:cNvPr id="156" name="Freeform: Shape 155">
                <a:extLst>
                  <a:ext uri="{FF2B5EF4-FFF2-40B4-BE49-F238E27FC236}">
                    <a16:creationId xmlns:a16="http://schemas.microsoft.com/office/drawing/2014/main" id="{0B5063C4-E980-49CB-BF1F-B50D864757A7}"/>
                  </a:ext>
                </a:extLst>
              </p:cNvPr>
              <p:cNvSpPr/>
              <p:nvPr/>
            </p:nvSpPr>
            <p:spPr>
              <a:xfrm>
                <a:off x="6617190" y="4999373"/>
                <a:ext cx="36989" cy="36988"/>
              </a:xfrm>
              <a:custGeom>
                <a:avLst/>
                <a:gdLst>
                  <a:gd name="connsiteX0" fmla="*/ 1058 w 36988"/>
                  <a:gd name="connsiteY0" fmla="*/ 38249 h 36988"/>
                  <a:gd name="connsiteX1" fmla="*/ 38374 w 36988"/>
                  <a:gd name="connsiteY1" fmla="*/ 38249 h 36988"/>
                  <a:gd name="connsiteX2" fmla="*/ 38374 w 36988"/>
                  <a:gd name="connsiteY2" fmla="*/ 1058 h 36988"/>
                  <a:gd name="connsiteX3" fmla="*/ 1058 w 36988"/>
                  <a:gd name="connsiteY3" fmla="*/ 1058 h 36988"/>
                  <a:gd name="connsiteX4" fmla="*/ 1058 w 36988"/>
                  <a:gd name="connsiteY4" fmla="*/ 38249 h 369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988" h="36988">
                    <a:moveTo>
                      <a:pt x="1058" y="38249"/>
                    </a:moveTo>
                    <a:lnTo>
                      <a:pt x="38374" y="38249"/>
                    </a:lnTo>
                    <a:lnTo>
                      <a:pt x="38374" y="1058"/>
                    </a:lnTo>
                    <a:lnTo>
                      <a:pt x="1058" y="1058"/>
                    </a:lnTo>
                    <a:lnTo>
                      <a:pt x="1058" y="38249"/>
                    </a:lnTo>
                    <a:close/>
                  </a:path>
                </a:pathLst>
              </a:custGeom>
              <a:solidFill>
                <a:srgbClr val="0078D4"/>
              </a:solidFill>
              <a:ln w="3633"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1A1A1A"/>
                  </a:solidFill>
                  <a:effectLst/>
                  <a:uLnTx/>
                  <a:uFillTx/>
                </a:endParaRPr>
              </a:p>
            </p:txBody>
          </p:sp>
          <p:sp>
            <p:nvSpPr>
              <p:cNvPr id="157" name="Freeform: Shape 156">
                <a:extLst>
                  <a:ext uri="{FF2B5EF4-FFF2-40B4-BE49-F238E27FC236}">
                    <a16:creationId xmlns:a16="http://schemas.microsoft.com/office/drawing/2014/main" id="{D5FAAA1A-DBE1-43A7-A460-27E7D09B8D4F}"/>
                  </a:ext>
                </a:extLst>
              </p:cNvPr>
              <p:cNvSpPr/>
              <p:nvPr/>
            </p:nvSpPr>
            <p:spPr>
              <a:xfrm>
                <a:off x="6673446" y="4999373"/>
                <a:ext cx="36989" cy="36988"/>
              </a:xfrm>
              <a:custGeom>
                <a:avLst/>
                <a:gdLst>
                  <a:gd name="connsiteX0" fmla="*/ 1058 w 36988"/>
                  <a:gd name="connsiteY0" fmla="*/ 38249 h 36988"/>
                  <a:gd name="connsiteX1" fmla="*/ 38374 w 36988"/>
                  <a:gd name="connsiteY1" fmla="*/ 38249 h 36988"/>
                  <a:gd name="connsiteX2" fmla="*/ 38374 w 36988"/>
                  <a:gd name="connsiteY2" fmla="*/ 1058 h 36988"/>
                  <a:gd name="connsiteX3" fmla="*/ 1058 w 36988"/>
                  <a:gd name="connsiteY3" fmla="*/ 1058 h 36988"/>
                  <a:gd name="connsiteX4" fmla="*/ 1058 w 36988"/>
                  <a:gd name="connsiteY4" fmla="*/ 38249 h 369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988" h="36988">
                    <a:moveTo>
                      <a:pt x="1058" y="38249"/>
                    </a:moveTo>
                    <a:lnTo>
                      <a:pt x="38374" y="38249"/>
                    </a:lnTo>
                    <a:lnTo>
                      <a:pt x="38374" y="1058"/>
                    </a:lnTo>
                    <a:lnTo>
                      <a:pt x="1058" y="1058"/>
                    </a:lnTo>
                    <a:lnTo>
                      <a:pt x="1058" y="38249"/>
                    </a:lnTo>
                    <a:close/>
                  </a:path>
                </a:pathLst>
              </a:custGeom>
              <a:solidFill>
                <a:srgbClr val="0078D4"/>
              </a:solidFill>
              <a:ln w="3633"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1A1A1A"/>
                  </a:solidFill>
                  <a:effectLst/>
                  <a:uLnTx/>
                  <a:uFillTx/>
                </a:endParaRPr>
              </a:p>
            </p:txBody>
          </p:sp>
          <p:sp>
            <p:nvSpPr>
              <p:cNvPr id="158" name="Freeform: Shape 157">
                <a:extLst>
                  <a:ext uri="{FF2B5EF4-FFF2-40B4-BE49-F238E27FC236}">
                    <a16:creationId xmlns:a16="http://schemas.microsoft.com/office/drawing/2014/main" id="{3D1F44E4-809E-4784-B34A-43DEC2DEED4D}"/>
                  </a:ext>
                </a:extLst>
              </p:cNvPr>
              <p:cNvSpPr/>
              <p:nvPr/>
            </p:nvSpPr>
            <p:spPr>
              <a:xfrm>
                <a:off x="6617190" y="5055318"/>
                <a:ext cx="36989" cy="36988"/>
              </a:xfrm>
              <a:custGeom>
                <a:avLst/>
                <a:gdLst>
                  <a:gd name="connsiteX0" fmla="*/ 1058 w 36988"/>
                  <a:gd name="connsiteY0" fmla="*/ 38249 h 36988"/>
                  <a:gd name="connsiteX1" fmla="*/ 38374 w 36988"/>
                  <a:gd name="connsiteY1" fmla="*/ 38249 h 36988"/>
                  <a:gd name="connsiteX2" fmla="*/ 38374 w 36988"/>
                  <a:gd name="connsiteY2" fmla="*/ 1058 h 36988"/>
                  <a:gd name="connsiteX3" fmla="*/ 1058 w 36988"/>
                  <a:gd name="connsiteY3" fmla="*/ 1058 h 36988"/>
                  <a:gd name="connsiteX4" fmla="*/ 1058 w 36988"/>
                  <a:gd name="connsiteY4" fmla="*/ 38249 h 369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988" h="36988">
                    <a:moveTo>
                      <a:pt x="1058" y="38249"/>
                    </a:moveTo>
                    <a:lnTo>
                      <a:pt x="38374" y="38249"/>
                    </a:lnTo>
                    <a:lnTo>
                      <a:pt x="38374" y="1058"/>
                    </a:lnTo>
                    <a:lnTo>
                      <a:pt x="1058" y="1058"/>
                    </a:lnTo>
                    <a:lnTo>
                      <a:pt x="1058" y="38249"/>
                    </a:lnTo>
                    <a:close/>
                  </a:path>
                </a:pathLst>
              </a:custGeom>
              <a:solidFill>
                <a:srgbClr val="0078D4"/>
              </a:solidFill>
              <a:ln w="3633"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1A1A1A"/>
                  </a:solidFill>
                  <a:effectLst/>
                  <a:uLnTx/>
                  <a:uFillTx/>
                </a:endParaRPr>
              </a:p>
            </p:txBody>
          </p:sp>
          <p:sp>
            <p:nvSpPr>
              <p:cNvPr id="159" name="Freeform: Shape 158">
                <a:extLst>
                  <a:ext uri="{FF2B5EF4-FFF2-40B4-BE49-F238E27FC236}">
                    <a16:creationId xmlns:a16="http://schemas.microsoft.com/office/drawing/2014/main" id="{8C7D0BE4-2F80-4360-A145-93A465F710F4}"/>
                  </a:ext>
                </a:extLst>
              </p:cNvPr>
              <p:cNvSpPr/>
              <p:nvPr/>
            </p:nvSpPr>
            <p:spPr>
              <a:xfrm>
                <a:off x="6673446" y="5055318"/>
                <a:ext cx="36989" cy="36988"/>
              </a:xfrm>
              <a:custGeom>
                <a:avLst/>
                <a:gdLst>
                  <a:gd name="connsiteX0" fmla="*/ 1058 w 36988"/>
                  <a:gd name="connsiteY0" fmla="*/ 38249 h 36988"/>
                  <a:gd name="connsiteX1" fmla="*/ 38374 w 36988"/>
                  <a:gd name="connsiteY1" fmla="*/ 38249 h 36988"/>
                  <a:gd name="connsiteX2" fmla="*/ 38374 w 36988"/>
                  <a:gd name="connsiteY2" fmla="*/ 1058 h 36988"/>
                  <a:gd name="connsiteX3" fmla="*/ 1058 w 36988"/>
                  <a:gd name="connsiteY3" fmla="*/ 1058 h 36988"/>
                  <a:gd name="connsiteX4" fmla="*/ 1058 w 36988"/>
                  <a:gd name="connsiteY4" fmla="*/ 38249 h 369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988" h="36988">
                    <a:moveTo>
                      <a:pt x="1058" y="38249"/>
                    </a:moveTo>
                    <a:lnTo>
                      <a:pt x="38374" y="38249"/>
                    </a:lnTo>
                    <a:lnTo>
                      <a:pt x="38374" y="1058"/>
                    </a:lnTo>
                    <a:lnTo>
                      <a:pt x="1058" y="1058"/>
                    </a:lnTo>
                    <a:lnTo>
                      <a:pt x="1058" y="38249"/>
                    </a:lnTo>
                    <a:close/>
                  </a:path>
                </a:pathLst>
              </a:custGeom>
              <a:solidFill>
                <a:srgbClr val="0078D4"/>
              </a:solidFill>
              <a:ln w="3633"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1A1A1A"/>
                  </a:solidFill>
                  <a:effectLst/>
                  <a:uLnTx/>
                  <a:uFillTx/>
                </a:endParaRPr>
              </a:p>
            </p:txBody>
          </p:sp>
          <p:sp>
            <p:nvSpPr>
              <p:cNvPr id="160" name="Freeform: Shape 159">
                <a:extLst>
                  <a:ext uri="{FF2B5EF4-FFF2-40B4-BE49-F238E27FC236}">
                    <a16:creationId xmlns:a16="http://schemas.microsoft.com/office/drawing/2014/main" id="{AAF2535B-F144-419C-8C5B-7E9FB38AE472}"/>
                  </a:ext>
                </a:extLst>
              </p:cNvPr>
              <p:cNvSpPr/>
              <p:nvPr/>
            </p:nvSpPr>
            <p:spPr>
              <a:xfrm>
                <a:off x="6617190" y="5111379"/>
                <a:ext cx="36989" cy="36988"/>
              </a:xfrm>
              <a:custGeom>
                <a:avLst/>
                <a:gdLst>
                  <a:gd name="connsiteX0" fmla="*/ 1058 w 36988"/>
                  <a:gd name="connsiteY0" fmla="*/ 38249 h 36988"/>
                  <a:gd name="connsiteX1" fmla="*/ 38374 w 36988"/>
                  <a:gd name="connsiteY1" fmla="*/ 38249 h 36988"/>
                  <a:gd name="connsiteX2" fmla="*/ 38374 w 36988"/>
                  <a:gd name="connsiteY2" fmla="*/ 1058 h 36988"/>
                  <a:gd name="connsiteX3" fmla="*/ 1058 w 36988"/>
                  <a:gd name="connsiteY3" fmla="*/ 1058 h 36988"/>
                  <a:gd name="connsiteX4" fmla="*/ 1058 w 36988"/>
                  <a:gd name="connsiteY4" fmla="*/ 38249 h 369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988" h="36988">
                    <a:moveTo>
                      <a:pt x="1058" y="38249"/>
                    </a:moveTo>
                    <a:lnTo>
                      <a:pt x="38374" y="38249"/>
                    </a:lnTo>
                    <a:lnTo>
                      <a:pt x="38374" y="1058"/>
                    </a:lnTo>
                    <a:lnTo>
                      <a:pt x="1058" y="1058"/>
                    </a:lnTo>
                    <a:lnTo>
                      <a:pt x="1058" y="38249"/>
                    </a:lnTo>
                    <a:close/>
                  </a:path>
                </a:pathLst>
              </a:custGeom>
              <a:solidFill>
                <a:srgbClr val="0078D4"/>
              </a:solidFill>
              <a:ln w="3633"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1A1A1A"/>
                  </a:solidFill>
                  <a:effectLst/>
                  <a:uLnTx/>
                  <a:uFillTx/>
                </a:endParaRPr>
              </a:p>
            </p:txBody>
          </p:sp>
          <p:sp>
            <p:nvSpPr>
              <p:cNvPr id="161" name="Freeform: Shape 160">
                <a:extLst>
                  <a:ext uri="{FF2B5EF4-FFF2-40B4-BE49-F238E27FC236}">
                    <a16:creationId xmlns:a16="http://schemas.microsoft.com/office/drawing/2014/main" id="{A694AD54-6081-461A-A830-E40A47BC355C}"/>
                  </a:ext>
                </a:extLst>
              </p:cNvPr>
              <p:cNvSpPr/>
              <p:nvPr/>
            </p:nvSpPr>
            <p:spPr>
              <a:xfrm>
                <a:off x="6673446" y="5111379"/>
                <a:ext cx="36989" cy="36988"/>
              </a:xfrm>
              <a:custGeom>
                <a:avLst/>
                <a:gdLst>
                  <a:gd name="connsiteX0" fmla="*/ 1058 w 36988"/>
                  <a:gd name="connsiteY0" fmla="*/ 38249 h 36988"/>
                  <a:gd name="connsiteX1" fmla="*/ 38374 w 36988"/>
                  <a:gd name="connsiteY1" fmla="*/ 38249 h 36988"/>
                  <a:gd name="connsiteX2" fmla="*/ 38374 w 36988"/>
                  <a:gd name="connsiteY2" fmla="*/ 1058 h 36988"/>
                  <a:gd name="connsiteX3" fmla="*/ 1058 w 36988"/>
                  <a:gd name="connsiteY3" fmla="*/ 1058 h 36988"/>
                  <a:gd name="connsiteX4" fmla="*/ 1058 w 36988"/>
                  <a:gd name="connsiteY4" fmla="*/ 38249 h 369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988" h="36988">
                    <a:moveTo>
                      <a:pt x="1058" y="38249"/>
                    </a:moveTo>
                    <a:lnTo>
                      <a:pt x="38374" y="38249"/>
                    </a:lnTo>
                    <a:lnTo>
                      <a:pt x="38374" y="1058"/>
                    </a:lnTo>
                    <a:lnTo>
                      <a:pt x="1058" y="1058"/>
                    </a:lnTo>
                    <a:lnTo>
                      <a:pt x="1058" y="38249"/>
                    </a:lnTo>
                    <a:close/>
                  </a:path>
                </a:pathLst>
              </a:custGeom>
              <a:solidFill>
                <a:srgbClr val="0078D4"/>
              </a:solidFill>
              <a:ln w="3633"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1A1A1A"/>
                  </a:solidFill>
                  <a:effectLst/>
                  <a:uLnTx/>
                  <a:uFillTx/>
                </a:endParaRPr>
              </a:p>
            </p:txBody>
          </p:sp>
          <p:sp>
            <p:nvSpPr>
              <p:cNvPr id="162" name="Freeform: Shape 161">
                <a:extLst>
                  <a:ext uri="{FF2B5EF4-FFF2-40B4-BE49-F238E27FC236}">
                    <a16:creationId xmlns:a16="http://schemas.microsoft.com/office/drawing/2014/main" id="{DF8DD218-06A2-4612-92DE-C8A4755E74C0}"/>
                  </a:ext>
                </a:extLst>
              </p:cNvPr>
              <p:cNvSpPr/>
              <p:nvPr/>
            </p:nvSpPr>
            <p:spPr>
              <a:xfrm>
                <a:off x="6641985" y="5203951"/>
                <a:ext cx="44386" cy="59182"/>
              </a:xfrm>
              <a:custGeom>
                <a:avLst/>
                <a:gdLst>
                  <a:gd name="connsiteX0" fmla="*/ 1058 w 44386"/>
                  <a:gd name="connsiteY0" fmla="*/ 58620 h 59181"/>
                  <a:gd name="connsiteX1" fmla="*/ 45476 w 44386"/>
                  <a:gd name="connsiteY1" fmla="*/ 58620 h 59181"/>
                  <a:gd name="connsiteX2" fmla="*/ 45476 w 44386"/>
                  <a:gd name="connsiteY2" fmla="*/ 1058 h 59181"/>
                  <a:gd name="connsiteX3" fmla="*/ 1058 w 44386"/>
                  <a:gd name="connsiteY3" fmla="*/ 1058 h 59181"/>
                  <a:gd name="connsiteX4" fmla="*/ 1058 w 44386"/>
                  <a:gd name="connsiteY4" fmla="*/ 58620 h 591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86" h="59181">
                    <a:moveTo>
                      <a:pt x="1058" y="58620"/>
                    </a:moveTo>
                    <a:lnTo>
                      <a:pt x="45476" y="58620"/>
                    </a:lnTo>
                    <a:lnTo>
                      <a:pt x="45476" y="1058"/>
                    </a:lnTo>
                    <a:lnTo>
                      <a:pt x="1058" y="1058"/>
                    </a:lnTo>
                    <a:lnTo>
                      <a:pt x="1058" y="58620"/>
                    </a:lnTo>
                    <a:close/>
                  </a:path>
                </a:pathLst>
              </a:custGeom>
              <a:solidFill>
                <a:srgbClr val="0078D4"/>
              </a:solidFill>
              <a:ln w="3633"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1A1A1A"/>
                  </a:solidFill>
                  <a:effectLst/>
                  <a:uLnTx/>
                  <a:uFillTx/>
                </a:endParaRPr>
              </a:p>
            </p:txBody>
          </p:sp>
        </p:grpSp>
        <p:sp>
          <p:nvSpPr>
            <p:cNvPr id="5" name="Rectangle 4">
              <a:extLst>
                <a:ext uri="{FF2B5EF4-FFF2-40B4-BE49-F238E27FC236}">
                  <a16:creationId xmlns:a16="http://schemas.microsoft.com/office/drawing/2014/main" id="{AAF8C920-D5FB-40A4-90FF-EEDEF927AC6C}"/>
                </a:ext>
                <a:ext uri="{C183D7F6-B498-43B3-948B-1728B52AA6E4}">
                  <adec:decorative xmlns:adec="http://schemas.microsoft.com/office/drawing/2017/decorative" val="1"/>
                </a:ext>
              </a:extLst>
            </p:cNvPr>
            <p:cNvSpPr/>
            <p:nvPr/>
          </p:nvSpPr>
          <p:spPr bwMode="auto">
            <a:xfrm>
              <a:off x="584200" y="1651000"/>
              <a:ext cx="11018520" cy="3759200"/>
            </a:xfrm>
            <a:prstGeom prst="rect">
              <a:avLst/>
            </a:prstGeom>
            <a:noFill/>
            <a:ln w="63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grpSp>
    </p:spTree>
    <p:extLst>
      <p:ext uri="{BB962C8B-B14F-4D97-AF65-F5344CB8AC3E}">
        <p14:creationId xmlns:p14="http://schemas.microsoft.com/office/powerpoint/2010/main" val="1830877675"/>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8B033-96A5-4C81-AFA9-EFA64791C8F6}"/>
              </a:ext>
            </a:extLst>
          </p:cNvPr>
          <p:cNvSpPr>
            <a:spLocks noGrp="1"/>
          </p:cNvSpPr>
          <p:nvPr>
            <p:ph type="title"/>
          </p:nvPr>
        </p:nvSpPr>
        <p:spPr>
          <a:xfrm>
            <a:off x="588263" y="457200"/>
            <a:ext cx="11018520" cy="1661993"/>
          </a:xfrm>
        </p:spPr>
        <p:txBody>
          <a:bodyPr/>
          <a:lstStyle/>
          <a:p>
            <a:r>
              <a:rPr lang="en-US"/>
              <a:t>Taking advantage of cloud optimizations and efficiencies, we aim to unlock transformational value from cloud migration</a:t>
            </a:r>
          </a:p>
        </p:txBody>
      </p:sp>
      <p:grpSp>
        <p:nvGrpSpPr>
          <p:cNvPr id="7" name="Group 6" descr="Chart representing Cashflow for 10 years period. The chart shows potential increase in cloud economy and decrease in migration and on-prem cost.">
            <a:extLst>
              <a:ext uri="{FF2B5EF4-FFF2-40B4-BE49-F238E27FC236}">
                <a16:creationId xmlns:a16="http://schemas.microsoft.com/office/drawing/2014/main" id="{53471C79-CCF9-42F2-9D44-830DF1A11D2B}"/>
              </a:ext>
            </a:extLst>
          </p:cNvPr>
          <p:cNvGrpSpPr/>
          <p:nvPr/>
        </p:nvGrpSpPr>
        <p:grpSpPr>
          <a:xfrm>
            <a:off x="584200" y="2201197"/>
            <a:ext cx="11064081" cy="3570100"/>
            <a:chOff x="584200" y="2201197"/>
            <a:chExt cx="11064081" cy="3570100"/>
          </a:xfrm>
        </p:grpSpPr>
        <p:graphicFrame>
          <p:nvGraphicFramePr>
            <p:cNvPr id="28" name="Chart 27">
              <a:extLst>
                <a:ext uri="{FF2B5EF4-FFF2-40B4-BE49-F238E27FC236}">
                  <a16:creationId xmlns:a16="http://schemas.microsoft.com/office/drawing/2014/main" id="{BF482541-09C4-4499-A6EF-DA8641F6DCEE}"/>
                </a:ext>
              </a:extLst>
            </p:cNvPr>
            <p:cNvGraphicFramePr>
              <a:graphicFrameLocks/>
            </p:cNvGraphicFramePr>
            <p:nvPr/>
          </p:nvGraphicFramePr>
          <p:xfrm>
            <a:off x="1009189" y="3913481"/>
            <a:ext cx="9485935" cy="1680628"/>
          </p:xfrm>
          <a:graphic>
            <a:graphicData uri="http://schemas.openxmlformats.org/drawingml/2006/chart">
              <c:chart xmlns:c="http://schemas.openxmlformats.org/drawingml/2006/chart" xmlns:r="http://schemas.openxmlformats.org/officeDocument/2006/relationships" r:id="rId3"/>
            </a:graphicData>
          </a:graphic>
        </p:graphicFrame>
        <p:sp>
          <p:nvSpPr>
            <p:cNvPr id="29" name="Rectangle 28">
              <a:extLst>
                <a:ext uri="{FF2B5EF4-FFF2-40B4-BE49-F238E27FC236}">
                  <a16:creationId xmlns:a16="http://schemas.microsoft.com/office/drawing/2014/main" id="{A401A1AD-90D2-4CB5-AEF7-AECC58368B77}"/>
                </a:ext>
              </a:extLst>
            </p:cNvPr>
            <p:cNvSpPr/>
            <p:nvPr/>
          </p:nvSpPr>
          <p:spPr>
            <a:xfrm>
              <a:off x="584200" y="4093777"/>
              <a:ext cx="497548" cy="1500332"/>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pc="37">
                  <a:ln w="3175">
                    <a:noFill/>
                  </a:ln>
                  <a:solidFill>
                    <a:schemeClr val="bg1"/>
                  </a:solidFill>
                  <a:latin typeface="Segoe UI Light" panose="020B0502040204020203" pitchFamily="34" charset="0"/>
                  <a:cs typeface="Segoe UI Light" panose="020B0502040204020203" pitchFamily="34" charset="0"/>
                </a:rPr>
                <a:t>P&amp;L</a:t>
              </a:r>
            </a:p>
          </p:txBody>
        </p:sp>
        <p:cxnSp>
          <p:nvCxnSpPr>
            <p:cNvPr id="30" name="Straight Arrow Connector 29">
              <a:extLst>
                <a:ext uri="{FF2B5EF4-FFF2-40B4-BE49-F238E27FC236}">
                  <a16:creationId xmlns:a16="http://schemas.microsoft.com/office/drawing/2014/main" id="{CFA858BB-9D8A-4543-888A-DE2FE7633D14}"/>
                </a:ext>
              </a:extLst>
            </p:cNvPr>
            <p:cNvCxnSpPr>
              <a:cxnSpLocks/>
            </p:cNvCxnSpPr>
            <p:nvPr/>
          </p:nvCxnSpPr>
          <p:spPr>
            <a:xfrm flipV="1">
              <a:off x="9656228" y="2916821"/>
              <a:ext cx="0" cy="593795"/>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643FC818-521B-43CF-BE0E-450B75DEC828}"/>
                </a:ext>
              </a:extLst>
            </p:cNvPr>
            <p:cNvSpPr/>
            <p:nvPr/>
          </p:nvSpPr>
          <p:spPr bwMode="auto">
            <a:xfrm>
              <a:off x="8256958" y="3117948"/>
              <a:ext cx="3077798" cy="226122"/>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400">
                  <a:solidFill>
                    <a:schemeClr val="tx1"/>
                  </a:solidFill>
                  <a:latin typeface="+mj-lt"/>
                  <a:ea typeface="Segoe UI" pitchFamily="34" charset="0"/>
                  <a:cs typeface="Segoe UI" pitchFamily="34" charset="0"/>
                </a:rPr>
                <a:t> Azure Transformation Value</a:t>
              </a:r>
            </a:p>
          </p:txBody>
        </p:sp>
        <p:cxnSp>
          <p:nvCxnSpPr>
            <p:cNvPr id="32" name="Straight Arrow Connector 31">
              <a:extLst>
                <a:ext uri="{FF2B5EF4-FFF2-40B4-BE49-F238E27FC236}">
                  <a16:creationId xmlns:a16="http://schemas.microsoft.com/office/drawing/2014/main" id="{B0A9F824-F16D-4F20-81EB-E8236E0BCA0B}"/>
                </a:ext>
              </a:extLst>
            </p:cNvPr>
            <p:cNvCxnSpPr>
              <a:cxnSpLocks/>
            </p:cNvCxnSpPr>
            <p:nvPr/>
          </p:nvCxnSpPr>
          <p:spPr>
            <a:xfrm flipH="1" flipV="1">
              <a:off x="8781587" y="4409874"/>
              <a:ext cx="41911" cy="343922"/>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3" name="Rectangle 32">
              <a:extLst>
                <a:ext uri="{FF2B5EF4-FFF2-40B4-BE49-F238E27FC236}">
                  <a16:creationId xmlns:a16="http://schemas.microsoft.com/office/drawing/2014/main" id="{C9315EB2-A325-4502-8686-5E1481F87823}"/>
                </a:ext>
              </a:extLst>
            </p:cNvPr>
            <p:cNvSpPr/>
            <p:nvPr/>
          </p:nvSpPr>
          <p:spPr bwMode="auto">
            <a:xfrm>
              <a:off x="6490911" y="4521562"/>
              <a:ext cx="4665177" cy="162593"/>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200">
                  <a:solidFill>
                    <a:schemeClr val="tx1"/>
                  </a:solidFill>
                  <a:ea typeface="Segoe UI" pitchFamily="34" charset="0"/>
                  <a:cs typeface="Segoe UI" pitchFamily="34" charset="0"/>
                </a:rPr>
                <a:t> Azure Transformation Value</a:t>
              </a:r>
            </a:p>
          </p:txBody>
        </p:sp>
        <p:sp>
          <p:nvSpPr>
            <p:cNvPr id="34" name="Rectangle 33">
              <a:extLst>
                <a:ext uri="{FF2B5EF4-FFF2-40B4-BE49-F238E27FC236}">
                  <a16:creationId xmlns:a16="http://schemas.microsoft.com/office/drawing/2014/main" id="{D1FE78FE-5EB9-4009-A2F6-10FD27B526D9}"/>
                </a:ext>
              </a:extLst>
            </p:cNvPr>
            <p:cNvSpPr/>
            <p:nvPr/>
          </p:nvSpPr>
          <p:spPr bwMode="auto">
            <a:xfrm>
              <a:off x="584200" y="3812727"/>
              <a:ext cx="11064081" cy="1958570"/>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graphicFrame>
          <p:nvGraphicFramePr>
            <p:cNvPr id="35" name="Chart 34">
              <a:extLst>
                <a:ext uri="{FF2B5EF4-FFF2-40B4-BE49-F238E27FC236}">
                  <a16:creationId xmlns:a16="http://schemas.microsoft.com/office/drawing/2014/main" id="{DC343B49-A86E-4FD6-868B-0C03F0F4FA49}"/>
                </a:ext>
              </a:extLst>
            </p:cNvPr>
            <p:cNvGraphicFramePr>
              <a:graphicFrameLocks/>
            </p:cNvGraphicFramePr>
            <p:nvPr>
              <p:extLst>
                <p:ext uri="{D42A27DB-BD31-4B8C-83A1-F6EECF244321}">
                  <p14:modId xmlns:p14="http://schemas.microsoft.com/office/powerpoint/2010/main" val="1763809120"/>
                </p:ext>
              </p:extLst>
            </p:nvPr>
          </p:nvGraphicFramePr>
          <p:xfrm>
            <a:off x="858918" y="2201197"/>
            <a:ext cx="10745707" cy="3114840"/>
          </p:xfrm>
          <a:graphic>
            <a:graphicData uri="http://schemas.openxmlformats.org/drawingml/2006/chart">
              <c:chart xmlns:c="http://schemas.openxmlformats.org/drawingml/2006/chart" xmlns:r="http://schemas.openxmlformats.org/officeDocument/2006/relationships" r:id="rId4"/>
            </a:graphicData>
          </a:graphic>
        </p:graphicFrame>
        <p:sp>
          <p:nvSpPr>
            <p:cNvPr id="36" name="Rectangle 35">
              <a:extLst>
                <a:ext uri="{FF2B5EF4-FFF2-40B4-BE49-F238E27FC236}">
                  <a16:creationId xmlns:a16="http://schemas.microsoft.com/office/drawing/2014/main" id="{DB7C70C9-B196-4389-9B6B-3EAB4ED26782}"/>
                </a:ext>
              </a:extLst>
            </p:cNvPr>
            <p:cNvSpPr/>
            <p:nvPr/>
          </p:nvSpPr>
          <p:spPr>
            <a:xfrm>
              <a:off x="584200" y="2438277"/>
              <a:ext cx="340032" cy="2819523"/>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600" b="1" spc="37">
                  <a:ln w="3175">
                    <a:noFill/>
                  </a:ln>
                  <a:solidFill>
                    <a:schemeClr val="bg1"/>
                  </a:solidFill>
                  <a:latin typeface="+mj-lt"/>
                  <a:cs typeface="Segoe UI" panose="020B0502040204020203" pitchFamily="34" charset="0"/>
                </a:rPr>
                <a:t>Cash flow</a:t>
              </a:r>
            </a:p>
          </p:txBody>
        </p:sp>
        <p:cxnSp>
          <p:nvCxnSpPr>
            <p:cNvPr id="37" name="Straight Arrow Connector 36">
              <a:extLst>
                <a:ext uri="{FF2B5EF4-FFF2-40B4-BE49-F238E27FC236}">
                  <a16:creationId xmlns:a16="http://schemas.microsoft.com/office/drawing/2014/main" id="{B54888C1-9C8F-4FA0-A374-495708030D4E}"/>
                </a:ext>
              </a:extLst>
            </p:cNvPr>
            <p:cNvCxnSpPr>
              <a:cxnSpLocks/>
            </p:cNvCxnSpPr>
            <p:nvPr/>
          </p:nvCxnSpPr>
          <p:spPr>
            <a:xfrm>
              <a:off x="3211774" y="2708803"/>
              <a:ext cx="0" cy="208018"/>
            </a:xfrm>
            <a:prstGeom prst="straightConnector1">
              <a:avLst/>
            </a:prstGeom>
            <a:ln w="12700">
              <a:solidFill>
                <a:schemeClr val="tx1"/>
              </a:solidFill>
              <a:headEnd type="none" w="lg" len="med"/>
              <a:tailEnd type="triangle" w="lg" len="med"/>
            </a:ln>
          </p:spPr>
          <p:style>
            <a:lnRef idx="1">
              <a:schemeClr val="accent1"/>
            </a:lnRef>
            <a:fillRef idx="0">
              <a:schemeClr val="accent1"/>
            </a:fillRef>
            <a:effectRef idx="0">
              <a:schemeClr val="accent1"/>
            </a:effectRef>
            <a:fontRef idx="minor">
              <a:schemeClr val="tx1"/>
            </a:fontRef>
          </p:style>
        </p:cxnSp>
        <p:sp>
          <p:nvSpPr>
            <p:cNvPr id="24" name="Arrow: Right 23">
              <a:extLst>
                <a:ext uri="{FF2B5EF4-FFF2-40B4-BE49-F238E27FC236}">
                  <a16:creationId xmlns:a16="http://schemas.microsoft.com/office/drawing/2014/main" id="{34D4D0E7-8968-4D4E-B9AF-3F94546581C0}"/>
                </a:ext>
              </a:extLst>
            </p:cNvPr>
            <p:cNvSpPr/>
            <p:nvPr/>
          </p:nvSpPr>
          <p:spPr bwMode="auto">
            <a:xfrm rot="10800000">
              <a:off x="11087099" y="3053200"/>
              <a:ext cx="527051" cy="357628"/>
            </a:xfrm>
            <a:prstGeom prst="rightArrow">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6" name="Rectangle 5">
              <a:extLst>
                <a:ext uri="{FF2B5EF4-FFF2-40B4-BE49-F238E27FC236}">
                  <a16:creationId xmlns:a16="http://schemas.microsoft.com/office/drawing/2014/main" id="{06EF3A67-DECA-4C09-9D15-D464795A74CF}"/>
                </a:ext>
                <a:ext uri="{C183D7F6-B498-43B3-948B-1728B52AA6E4}">
                  <adec:decorative xmlns:adec="http://schemas.microsoft.com/office/drawing/2017/decorative" val="1"/>
                </a:ext>
              </a:extLst>
            </p:cNvPr>
            <p:cNvSpPr/>
            <p:nvPr/>
          </p:nvSpPr>
          <p:spPr bwMode="auto">
            <a:xfrm>
              <a:off x="584200" y="2247900"/>
              <a:ext cx="11018520" cy="3162300"/>
            </a:xfrm>
            <a:prstGeom prst="rect">
              <a:avLst/>
            </a:prstGeom>
            <a:noFill/>
            <a:ln w="63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grpSp>
    </p:spTree>
    <p:extLst>
      <p:ext uri="{BB962C8B-B14F-4D97-AF65-F5344CB8AC3E}">
        <p14:creationId xmlns:p14="http://schemas.microsoft.com/office/powerpoint/2010/main" val="3795710355"/>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Developing a business case</a:t>
            </a:r>
          </a:p>
        </p:txBody>
      </p:sp>
    </p:spTree>
    <p:extLst>
      <p:ext uri="{BB962C8B-B14F-4D97-AF65-F5344CB8AC3E}">
        <p14:creationId xmlns:p14="http://schemas.microsoft.com/office/powerpoint/2010/main" val="352122422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52092B1-8DCE-4F12-856B-11D8AEEF235E}"/>
              </a:ext>
            </a:extLst>
          </p:cNvPr>
          <p:cNvSpPr>
            <a:spLocks noGrp="1"/>
          </p:cNvSpPr>
          <p:nvPr>
            <p:ph type="title"/>
          </p:nvPr>
        </p:nvSpPr>
        <p:spPr>
          <a:xfrm>
            <a:off x="588263" y="457200"/>
            <a:ext cx="11018520" cy="984885"/>
          </a:xfrm>
        </p:spPr>
        <p:txBody>
          <a:bodyPr/>
          <a:lstStyle/>
          <a:p>
            <a:r>
              <a:rPr lang="en-US" sz="3200"/>
              <a:t>Building a business case requires an understanding of your on-premises environment/s and cloud environment/s</a:t>
            </a:r>
          </a:p>
        </p:txBody>
      </p:sp>
      <p:sp>
        <p:nvSpPr>
          <p:cNvPr id="29" name="Rectangle 28">
            <a:extLst>
              <a:ext uri="{FF2B5EF4-FFF2-40B4-BE49-F238E27FC236}">
                <a16:creationId xmlns:a16="http://schemas.microsoft.com/office/drawing/2014/main" id="{1D09B831-8D50-4E14-9323-EE0A17C16274}"/>
              </a:ext>
            </a:extLst>
          </p:cNvPr>
          <p:cNvSpPr/>
          <p:nvPr/>
        </p:nvSpPr>
        <p:spPr bwMode="auto">
          <a:xfrm>
            <a:off x="584200" y="1666844"/>
            <a:ext cx="11018520" cy="276999"/>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defRPr/>
            </a:pPr>
            <a:r>
              <a:rPr lang="en-US" sz="1800">
                <a:solidFill>
                  <a:schemeClr val="accent1"/>
                </a:solidFill>
                <a:latin typeface="+mj-lt"/>
                <a:cs typeface="Segoe UI Semilight" panose="020B0402040204020203" pitchFamily="34" charset="0"/>
              </a:rPr>
              <a:t>What are the key components of a business case?</a:t>
            </a:r>
          </a:p>
        </p:txBody>
      </p:sp>
      <p:sp>
        <p:nvSpPr>
          <p:cNvPr id="5" name="Oval 4" descr="Number 1">
            <a:extLst>
              <a:ext uri="{FF2B5EF4-FFF2-40B4-BE49-F238E27FC236}">
                <a16:creationId xmlns:a16="http://schemas.microsoft.com/office/drawing/2014/main" id="{1E6533BA-613D-4D17-ADF0-42D5C79485AD}"/>
              </a:ext>
              <a:ext uri="{C183D7F6-B498-43B3-948B-1728B52AA6E4}">
                <adec:decorative xmlns:adec="http://schemas.microsoft.com/office/drawing/2017/decorative" val="0"/>
              </a:ext>
            </a:extLst>
          </p:cNvPr>
          <p:cNvSpPr/>
          <p:nvPr/>
        </p:nvSpPr>
        <p:spPr bwMode="auto">
          <a:xfrm>
            <a:off x="584200" y="2189584"/>
            <a:ext cx="594360" cy="594360"/>
          </a:xfrm>
          <a:prstGeom prst="ellipse">
            <a:avLst/>
          </a:prstGeom>
          <a:solidFill>
            <a:schemeClr val="accent2">
              <a:alpha val="50000"/>
            </a:schemeClr>
          </a:solidFill>
          <a:ln w="381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IN" sz="1800">
              <a:solidFill>
                <a:srgbClr val="FFFFFF"/>
              </a:solidFill>
              <a:latin typeface="+mj-lt"/>
              <a:ea typeface="Segoe UI" pitchFamily="34" charset="0"/>
              <a:cs typeface="Segoe UI" pitchFamily="34" charset="0"/>
            </a:endParaRPr>
          </a:p>
        </p:txBody>
      </p:sp>
      <p:grpSp>
        <p:nvGrpSpPr>
          <p:cNvPr id="15" name="assistance" descr="Icon of technical tools">
            <a:extLst>
              <a:ext uri="{FF2B5EF4-FFF2-40B4-BE49-F238E27FC236}">
                <a16:creationId xmlns:a16="http://schemas.microsoft.com/office/drawing/2014/main" id="{463B5832-CBBE-4CDC-8140-57047F7228C8}"/>
              </a:ext>
            </a:extLst>
          </p:cNvPr>
          <p:cNvGrpSpPr/>
          <p:nvPr/>
        </p:nvGrpSpPr>
        <p:grpSpPr>
          <a:xfrm>
            <a:off x="721743" y="2309179"/>
            <a:ext cx="319275" cy="355170"/>
            <a:chOff x="5388740" y="3006662"/>
            <a:chExt cx="361186" cy="401793"/>
          </a:xfrm>
        </p:grpSpPr>
        <p:sp>
          <p:nvSpPr>
            <p:cNvPr id="16" name="Rectangle 86">
              <a:extLst>
                <a:ext uri="{FF2B5EF4-FFF2-40B4-BE49-F238E27FC236}">
                  <a16:creationId xmlns:a16="http://schemas.microsoft.com/office/drawing/2014/main" id="{30F41BA4-E23D-4898-8682-736218EBC6D1}"/>
                </a:ext>
              </a:extLst>
            </p:cNvPr>
            <p:cNvSpPr>
              <a:spLocks noChangeArrowheads="1"/>
            </p:cNvSpPr>
            <p:nvPr/>
          </p:nvSpPr>
          <p:spPr bwMode="auto">
            <a:xfrm>
              <a:off x="5494531" y="3026966"/>
              <a:ext cx="255395" cy="381489"/>
            </a:xfrm>
            <a:prstGeom prst="rect">
              <a:avLst/>
            </a:prstGeom>
            <a:solidFill>
              <a:srgbClr val="0078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algn="ctr" defTabSz="896386" fontAlgn="base"/>
              <a:endParaRPr lang="en-US" sz="1667">
                <a:solidFill>
                  <a:srgbClr val="505050"/>
                </a:solidFill>
                <a:latin typeface="Segoe UI"/>
              </a:endParaRPr>
            </a:p>
          </p:txBody>
        </p:sp>
        <p:sp>
          <p:nvSpPr>
            <p:cNvPr id="19" name="Rectangle 87">
              <a:extLst>
                <a:ext uri="{FF2B5EF4-FFF2-40B4-BE49-F238E27FC236}">
                  <a16:creationId xmlns:a16="http://schemas.microsoft.com/office/drawing/2014/main" id="{36044728-5755-487F-B5D8-06E3E8F0C996}"/>
                </a:ext>
              </a:extLst>
            </p:cNvPr>
            <p:cNvSpPr>
              <a:spLocks noChangeArrowheads="1"/>
            </p:cNvSpPr>
            <p:nvPr/>
          </p:nvSpPr>
          <p:spPr bwMode="auto">
            <a:xfrm>
              <a:off x="5537275" y="3006662"/>
              <a:ext cx="169907" cy="41676"/>
            </a:xfrm>
            <a:prstGeom prst="rect">
              <a:avLst/>
            </a:prstGeom>
            <a:solidFill>
              <a:srgbClr val="50E6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algn="ctr" defTabSz="896386" fontAlgn="base"/>
              <a:endParaRPr lang="en-US" sz="1667">
                <a:solidFill>
                  <a:srgbClr val="505050"/>
                </a:solidFill>
                <a:latin typeface="Segoe UI"/>
              </a:endParaRPr>
            </a:p>
          </p:txBody>
        </p:sp>
        <p:sp>
          <p:nvSpPr>
            <p:cNvPr id="22" name="Freeform 88">
              <a:extLst>
                <a:ext uri="{FF2B5EF4-FFF2-40B4-BE49-F238E27FC236}">
                  <a16:creationId xmlns:a16="http://schemas.microsoft.com/office/drawing/2014/main" id="{AE579402-D00E-41DC-B059-B5158B49ABE7}"/>
                </a:ext>
              </a:extLst>
            </p:cNvPr>
            <p:cNvSpPr>
              <a:spLocks noEditPoints="1"/>
            </p:cNvSpPr>
            <p:nvPr/>
          </p:nvSpPr>
          <p:spPr bwMode="auto">
            <a:xfrm>
              <a:off x="5388740" y="3079327"/>
              <a:ext cx="330197" cy="329128"/>
            </a:xfrm>
            <a:custGeom>
              <a:avLst/>
              <a:gdLst>
                <a:gd name="T0" fmla="*/ 376 w 462"/>
                <a:gd name="T1" fmla="*/ 164 h 461"/>
                <a:gd name="T2" fmla="*/ 297 w 462"/>
                <a:gd name="T3" fmla="*/ 85 h 461"/>
                <a:gd name="T4" fmla="*/ 368 w 462"/>
                <a:gd name="T5" fmla="*/ 14 h 461"/>
                <a:gd name="T6" fmla="*/ 284 w 462"/>
                <a:gd name="T7" fmla="*/ 5 h 461"/>
                <a:gd name="T8" fmla="*/ 209 w 462"/>
                <a:gd name="T9" fmla="*/ 44 h 461"/>
                <a:gd name="T10" fmla="*/ 168 w 462"/>
                <a:gd name="T11" fmla="*/ 118 h 461"/>
                <a:gd name="T12" fmla="*/ 175 w 462"/>
                <a:gd name="T13" fmla="*/ 202 h 461"/>
                <a:gd name="T14" fmla="*/ 17 w 462"/>
                <a:gd name="T15" fmla="*/ 360 h 461"/>
                <a:gd name="T16" fmla="*/ 0 w 462"/>
                <a:gd name="T17" fmla="*/ 402 h 461"/>
                <a:gd name="T18" fmla="*/ 17 w 462"/>
                <a:gd name="T19" fmla="*/ 444 h 461"/>
                <a:gd name="T20" fmla="*/ 59 w 462"/>
                <a:gd name="T21" fmla="*/ 461 h 461"/>
                <a:gd name="T22" fmla="*/ 101 w 462"/>
                <a:gd name="T23" fmla="*/ 444 h 461"/>
                <a:gd name="T24" fmla="*/ 259 w 462"/>
                <a:gd name="T25" fmla="*/ 286 h 461"/>
                <a:gd name="T26" fmla="*/ 343 w 462"/>
                <a:gd name="T27" fmla="*/ 293 h 461"/>
                <a:gd name="T28" fmla="*/ 417 w 462"/>
                <a:gd name="T29" fmla="*/ 252 h 461"/>
                <a:gd name="T30" fmla="*/ 456 w 462"/>
                <a:gd name="T31" fmla="*/ 177 h 461"/>
                <a:gd name="T32" fmla="*/ 448 w 462"/>
                <a:gd name="T33" fmla="*/ 93 h 461"/>
                <a:gd name="T34" fmla="*/ 376 w 462"/>
                <a:gd name="T35" fmla="*/ 164 h 461"/>
                <a:gd name="T36" fmla="*/ 80 w 462"/>
                <a:gd name="T37" fmla="*/ 423 h 461"/>
                <a:gd name="T38" fmla="*/ 65 w 462"/>
                <a:gd name="T39" fmla="*/ 431 h 461"/>
                <a:gd name="T40" fmla="*/ 48 w 462"/>
                <a:gd name="T41" fmla="*/ 429 h 461"/>
                <a:gd name="T42" fmla="*/ 35 w 462"/>
                <a:gd name="T43" fmla="*/ 418 h 461"/>
                <a:gd name="T44" fmla="*/ 30 w 462"/>
                <a:gd name="T45" fmla="*/ 402 h 461"/>
                <a:gd name="T46" fmla="*/ 35 w 462"/>
                <a:gd name="T47" fmla="*/ 385 h 461"/>
                <a:gd name="T48" fmla="*/ 48 w 462"/>
                <a:gd name="T49" fmla="*/ 374 h 461"/>
                <a:gd name="T50" fmla="*/ 65 w 462"/>
                <a:gd name="T51" fmla="*/ 373 h 461"/>
                <a:gd name="T52" fmla="*/ 80 w 462"/>
                <a:gd name="T53" fmla="*/ 381 h 461"/>
                <a:gd name="T54" fmla="*/ 89 w 462"/>
                <a:gd name="T55" fmla="*/ 402 h 461"/>
                <a:gd name="T56" fmla="*/ 80 w 462"/>
                <a:gd name="T57" fmla="*/ 423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62" h="461">
                  <a:moveTo>
                    <a:pt x="376" y="164"/>
                  </a:moveTo>
                  <a:cubicBezTo>
                    <a:pt x="297" y="85"/>
                    <a:pt x="297" y="85"/>
                    <a:pt x="297" y="85"/>
                  </a:cubicBezTo>
                  <a:cubicBezTo>
                    <a:pt x="368" y="14"/>
                    <a:pt x="368" y="14"/>
                    <a:pt x="368" y="14"/>
                  </a:cubicBezTo>
                  <a:cubicBezTo>
                    <a:pt x="342" y="3"/>
                    <a:pt x="313" y="0"/>
                    <a:pt x="284" y="5"/>
                  </a:cubicBezTo>
                  <a:cubicBezTo>
                    <a:pt x="256" y="10"/>
                    <a:pt x="230" y="24"/>
                    <a:pt x="209" y="44"/>
                  </a:cubicBezTo>
                  <a:cubicBezTo>
                    <a:pt x="189" y="64"/>
                    <a:pt x="175" y="90"/>
                    <a:pt x="168" y="118"/>
                  </a:cubicBezTo>
                  <a:cubicBezTo>
                    <a:pt x="162" y="146"/>
                    <a:pt x="165" y="175"/>
                    <a:pt x="175" y="202"/>
                  </a:cubicBezTo>
                  <a:cubicBezTo>
                    <a:pt x="17" y="360"/>
                    <a:pt x="17" y="360"/>
                    <a:pt x="17" y="360"/>
                  </a:cubicBezTo>
                  <a:cubicBezTo>
                    <a:pt x="6" y="371"/>
                    <a:pt x="0" y="386"/>
                    <a:pt x="0" y="402"/>
                  </a:cubicBezTo>
                  <a:cubicBezTo>
                    <a:pt x="0" y="418"/>
                    <a:pt x="6" y="433"/>
                    <a:pt x="17" y="444"/>
                  </a:cubicBezTo>
                  <a:cubicBezTo>
                    <a:pt x="28" y="455"/>
                    <a:pt x="44" y="461"/>
                    <a:pt x="59" y="461"/>
                  </a:cubicBezTo>
                  <a:cubicBezTo>
                    <a:pt x="75" y="461"/>
                    <a:pt x="90" y="455"/>
                    <a:pt x="101" y="444"/>
                  </a:cubicBezTo>
                  <a:cubicBezTo>
                    <a:pt x="259" y="286"/>
                    <a:pt x="259" y="286"/>
                    <a:pt x="259" y="286"/>
                  </a:cubicBezTo>
                  <a:cubicBezTo>
                    <a:pt x="286" y="297"/>
                    <a:pt x="315" y="299"/>
                    <a:pt x="343" y="293"/>
                  </a:cubicBezTo>
                  <a:cubicBezTo>
                    <a:pt x="371" y="287"/>
                    <a:pt x="397" y="272"/>
                    <a:pt x="417" y="252"/>
                  </a:cubicBezTo>
                  <a:cubicBezTo>
                    <a:pt x="437" y="231"/>
                    <a:pt x="451" y="205"/>
                    <a:pt x="456" y="177"/>
                  </a:cubicBezTo>
                  <a:cubicBezTo>
                    <a:pt x="462" y="149"/>
                    <a:pt x="459" y="119"/>
                    <a:pt x="448" y="93"/>
                  </a:cubicBezTo>
                  <a:lnTo>
                    <a:pt x="376" y="164"/>
                  </a:lnTo>
                  <a:close/>
                  <a:moveTo>
                    <a:pt x="80" y="423"/>
                  </a:moveTo>
                  <a:cubicBezTo>
                    <a:pt x="76" y="427"/>
                    <a:pt x="71" y="430"/>
                    <a:pt x="65" y="431"/>
                  </a:cubicBezTo>
                  <a:cubicBezTo>
                    <a:pt x="59" y="432"/>
                    <a:pt x="53" y="432"/>
                    <a:pt x="48" y="429"/>
                  </a:cubicBezTo>
                  <a:cubicBezTo>
                    <a:pt x="43" y="427"/>
                    <a:pt x="38" y="423"/>
                    <a:pt x="35" y="418"/>
                  </a:cubicBezTo>
                  <a:cubicBezTo>
                    <a:pt x="31" y="414"/>
                    <a:pt x="30" y="408"/>
                    <a:pt x="30" y="402"/>
                  </a:cubicBezTo>
                  <a:cubicBezTo>
                    <a:pt x="30" y="396"/>
                    <a:pt x="31" y="390"/>
                    <a:pt x="35" y="385"/>
                  </a:cubicBezTo>
                  <a:cubicBezTo>
                    <a:pt x="38" y="381"/>
                    <a:pt x="43" y="377"/>
                    <a:pt x="48" y="374"/>
                  </a:cubicBezTo>
                  <a:cubicBezTo>
                    <a:pt x="53" y="372"/>
                    <a:pt x="59" y="372"/>
                    <a:pt x="65" y="373"/>
                  </a:cubicBezTo>
                  <a:cubicBezTo>
                    <a:pt x="71" y="374"/>
                    <a:pt x="76" y="377"/>
                    <a:pt x="80" y="381"/>
                  </a:cubicBezTo>
                  <a:cubicBezTo>
                    <a:pt x="86" y="386"/>
                    <a:pt x="89" y="394"/>
                    <a:pt x="89" y="402"/>
                  </a:cubicBezTo>
                  <a:cubicBezTo>
                    <a:pt x="89" y="410"/>
                    <a:pt x="86" y="417"/>
                    <a:pt x="80" y="423"/>
                  </a:cubicBezTo>
                  <a:close/>
                </a:path>
              </a:pathLst>
            </a:custGeom>
            <a:solidFill>
              <a:srgbClr val="50E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lgn="ctr" defTabSz="896386" fontAlgn="base"/>
              <a:endParaRPr lang="en-US" sz="1667">
                <a:solidFill>
                  <a:srgbClr val="505050"/>
                </a:solidFill>
                <a:latin typeface="Segoe UI"/>
              </a:endParaRPr>
            </a:p>
          </p:txBody>
        </p:sp>
      </p:grpSp>
      <p:sp>
        <p:nvSpPr>
          <p:cNvPr id="14" name="TextBox 13">
            <a:extLst>
              <a:ext uri="{FF2B5EF4-FFF2-40B4-BE49-F238E27FC236}">
                <a16:creationId xmlns:a16="http://schemas.microsoft.com/office/drawing/2014/main" id="{A12212F3-F1F2-4515-8594-5C346D4B0712}"/>
              </a:ext>
            </a:extLst>
          </p:cNvPr>
          <p:cNvSpPr txBox="1"/>
          <p:nvPr/>
        </p:nvSpPr>
        <p:spPr>
          <a:xfrm>
            <a:off x="1469072" y="2348265"/>
            <a:ext cx="4565160" cy="276999"/>
          </a:xfrm>
          <a:prstGeom prst="rect">
            <a:avLst/>
          </a:prstGeom>
          <a:noFill/>
        </p:spPr>
        <p:txBody>
          <a:bodyPr wrap="none" lIns="0" tIns="0" rIns="0" bIns="0" anchor="ctr">
            <a:spAutoFit/>
          </a:bodyPr>
          <a:lstStyle/>
          <a:p>
            <a:r>
              <a:rPr lang="en-US" sz="1800">
                <a:latin typeface="+mj-lt"/>
              </a:rPr>
              <a:t>Environment scope (technical and financial)</a:t>
            </a:r>
          </a:p>
        </p:txBody>
      </p:sp>
      <p:sp>
        <p:nvSpPr>
          <p:cNvPr id="17" name="Oval 16" descr="Number 2">
            <a:extLst>
              <a:ext uri="{FF2B5EF4-FFF2-40B4-BE49-F238E27FC236}">
                <a16:creationId xmlns:a16="http://schemas.microsoft.com/office/drawing/2014/main" id="{8FDE4A0D-C660-4541-BFDE-F0D5771D7285}"/>
              </a:ext>
              <a:ext uri="{C183D7F6-B498-43B3-948B-1728B52AA6E4}">
                <adec:decorative xmlns:adec="http://schemas.microsoft.com/office/drawing/2017/decorative" val="0"/>
              </a:ext>
            </a:extLst>
          </p:cNvPr>
          <p:cNvSpPr/>
          <p:nvPr/>
        </p:nvSpPr>
        <p:spPr bwMode="auto">
          <a:xfrm>
            <a:off x="584202" y="2901001"/>
            <a:ext cx="594360" cy="594360"/>
          </a:xfrm>
          <a:prstGeom prst="ellipse">
            <a:avLst/>
          </a:prstGeom>
          <a:solidFill>
            <a:schemeClr val="accent2">
              <a:alpha val="50000"/>
            </a:schemeClr>
          </a:solidFill>
          <a:ln w="381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IN" sz="1800">
              <a:solidFill>
                <a:srgbClr val="FFFFFF"/>
              </a:solidFill>
              <a:latin typeface="+mj-lt"/>
              <a:ea typeface="Segoe UI" pitchFamily="34" charset="0"/>
              <a:cs typeface="Segoe UI" pitchFamily="34" charset="0"/>
            </a:endParaRPr>
          </a:p>
        </p:txBody>
      </p:sp>
      <p:grpSp>
        <p:nvGrpSpPr>
          <p:cNvPr id="25" name="data 4" descr="Icon of data">
            <a:extLst>
              <a:ext uri="{FF2B5EF4-FFF2-40B4-BE49-F238E27FC236}">
                <a16:creationId xmlns:a16="http://schemas.microsoft.com/office/drawing/2014/main" id="{D4941E3B-8E35-456C-8791-4064D8A6454C}"/>
              </a:ext>
            </a:extLst>
          </p:cNvPr>
          <p:cNvGrpSpPr/>
          <p:nvPr/>
        </p:nvGrpSpPr>
        <p:grpSpPr>
          <a:xfrm>
            <a:off x="728768" y="3044503"/>
            <a:ext cx="290211" cy="307218"/>
            <a:chOff x="2634513" y="3079730"/>
            <a:chExt cx="351636" cy="372246"/>
          </a:xfrm>
        </p:grpSpPr>
        <p:sp>
          <p:nvSpPr>
            <p:cNvPr id="28" name="Freeform: Shape 27">
              <a:extLst>
                <a:ext uri="{FF2B5EF4-FFF2-40B4-BE49-F238E27FC236}">
                  <a16:creationId xmlns:a16="http://schemas.microsoft.com/office/drawing/2014/main" id="{F84FAA66-C779-42A4-BE6C-1889AE7878D6}"/>
                </a:ext>
              </a:extLst>
            </p:cNvPr>
            <p:cNvSpPr/>
            <p:nvPr/>
          </p:nvSpPr>
          <p:spPr>
            <a:xfrm>
              <a:off x="2947497" y="3371850"/>
              <a:ext cx="38652" cy="77303"/>
            </a:xfrm>
            <a:custGeom>
              <a:avLst/>
              <a:gdLst>
                <a:gd name="connsiteX0" fmla="*/ 1166 w 38651"/>
                <a:gd name="connsiteY0" fmla="*/ 79769 h 77302"/>
                <a:gd name="connsiteX1" fmla="*/ 39946 w 38651"/>
                <a:gd name="connsiteY1" fmla="*/ 79769 h 77302"/>
                <a:gd name="connsiteX2" fmla="*/ 39946 w 38651"/>
                <a:gd name="connsiteY2" fmla="*/ 1166 h 77302"/>
                <a:gd name="connsiteX3" fmla="*/ 1166 w 38651"/>
                <a:gd name="connsiteY3" fmla="*/ 1166 h 77302"/>
                <a:gd name="connsiteX4" fmla="*/ 1166 w 38651"/>
                <a:gd name="connsiteY4" fmla="*/ 79769 h 77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51" h="77302">
                  <a:moveTo>
                    <a:pt x="1166" y="79769"/>
                  </a:moveTo>
                  <a:lnTo>
                    <a:pt x="39946" y="79769"/>
                  </a:lnTo>
                  <a:lnTo>
                    <a:pt x="39946" y="1166"/>
                  </a:lnTo>
                  <a:lnTo>
                    <a:pt x="1166" y="1166"/>
                  </a:lnTo>
                  <a:lnTo>
                    <a:pt x="1166" y="79769"/>
                  </a:lnTo>
                  <a:close/>
                </a:path>
              </a:pathLst>
            </a:custGeom>
            <a:solidFill>
              <a:srgbClr val="0078D4"/>
            </a:solidFill>
            <a:ln w="3830"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04B1ABA5-7957-4614-B05A-CE8BE83855E6}"/>
                </a:ext>
              </a:extLst>
            </p:cNvPr>
            <p:cNvSpPr/>
            <p:nvPr/>
          </p:nvSpPr>
          <p:spPr>
            <a:xfrm>
              <a:off x="2868955" y="3333395"/>
              <a:ext cx="38652" cy="115954"/>
            </a:xfrm>
            <a:custGeom>
              <a:avLst/>
              <a:gdLst>
                <a:gd name="connsiteX0" fmla="*/ 1166 w 38651"/>
                <a:gd name="connsiteY0" fmla="*/ 118223 h 115954"/>
                <a:gd name="connsiteX1" fmla="*/ 39946 w 38651"/>
                <a:gd name="connsiteY1" fmla="*/ 118223 h 115954"/>
                <a:gd name="connsiteX2" fmla="*/ 39946 w 38651"/>
                <a:gd name="connsiteY2" fmla="*/ 1166 h 115954"/>
                <a:gd name="connsiteX3" fmla="*/ 1166 w 38651"/>
                <a:gd name="connsiteY3" fmla="*/ 1166 h 115954"/>
                <a:gd name="connsiteX4" fmla="*/ 1166 w 38651"/>
                <a:gd name="connsiteY4" fmla="*/ 118223 h 115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51" h="115954">
                  <a:moveTo>
                    <a:pt x="1166" y="118223"/>
                  </a:moveTo>
                  <a:lnTo>
                    <a:pt x="39946" y="118223"/>
                  </a:lnTo>
                  <a:lnTo>
                    <a:pt x="39946" y="1166"/>
                  </a:lnTo>
                  <a:lnTo>
                    <a:pt x="1166" y="1166"/>
                  </a:lnTo>
                  <a:lnTo>
                    <a:pt x="1166" y="118223"/>
                  </a:lnTo>
                  <a:close/>
                </a:path>
              </a:pathLst>
            </a:custGeom>
            <a:solidFill>
              <a:srgbClr val="0078D4"/>
            </a:solidFill>
            <a:ln w="3830"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124571FD-BF5C-4749-8171-D598D8849F64}"/>
                </a:ext>
              </a:extLst>
            </p:cNvPr>
            <p:cNvSpPr/>
            <p:nvPr/>
          </p:nvSpPr>
          <p:spPr>
            <a:xfrm>
              <a:off x="2713119" y="3157093"/>
              <a:ext cx="38652" cy="293750"/>
            </a:xfrm>
            <a:custGeom>
              <a:avLst/>
              <a:gdLst>
                <a:gd name="connsiteX0" fmla="*/ 1166 w 38651"/>
                <a:gd name="connsiteY0" fmla="*/ 294527 h 293750"/>
                <a:gd name="connsiteX1" fmla="*/ 39946 w 38651"/>
                <a:gd name="connsiteY1" fmla="*/ 294527 h 293750"/>
                <a:gd name="connsiteX2" fmla="*/ 39946 w 38651"/>
                <a:gd name="connsiteY2" fmla="*/ 1166 h 293750"/>
                <a:gd name="connsiteX3" fmla="*/ 1166 w 38651"/>
                <a:gd name="connsiteY3" fmla="*/ 1166 h 293750"/>
                <a:gd name="connsiteX4" fmla="*/ 1166 w 38651"/>
                <a:gd name="connsiteY4" fmla="*/ 294527 h 293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51" h="293750">
                  <a:moveTo>
                    <a:pt x="1166" y="294527"/>
                  </a:moveTo>
                  <a:lnTo>
                    <a:pt x="39946" y="294527"/>
                  </a:lnTo>
                  <a:lnTo>
                    <a:pt x="39946" y="1166"/>
                  </a:lnTo>
                  <a:lnTo>
                    <a:pt x="1166" y="1166"/>
                  </a:lnTo>
                  <a:lnTo>
                    <a:pt x="1166" y="294527"/>
                  </a:lnTo>
                  <a:close/>
                </a:path>
              </a:pathLst>
            </a:custGeom>
            <a:solidFill>
              <a:srgbClr val="0078D4"/>
            </a:solidFill>
            <a:ln w="3830"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5FF3FED4-2F49-4F6F-B152-EB1187F07668}"/>
                </a:ext>
              </a:extLst>
            </p:cNvPr>
            <p:cNvSpPr/>
            <p:nvPr/>
          </p:nvSpPr>
          <p:spPr>
            <a:xfrm>
              <a:off x="2791720" y="3254854"/>
              <a:ext cx="38652" cy="197122"/>
            </a:xfrm>
            <a:custGeom>
              <a:avLst/>
              <a:gdLst>
                <a:gd name="connsiteX0" fmla="*/ 1166 w 38651"/>
                <a:gd name="connsiteY0" fmla="*/ 196762 h 197121"/>
                <a:gd name="connsiteX1" fmla="*/ 39946 w 38651"/>
                <a:gd name="connsiteY1" fmla="*/ 196762 h 197121"/>
                <a:gd name="connsiteX2" fmla="*/ 39946 w 38651"/>
                <a:gd name="connsiteY2" fmla="*/ 1166 h 197121"/>
                <a:gd name="connsiteX3" fmla="*/ 1166 w 38651"/>
                <a:gd name="connsiteY3" fmla="*/ 1166 h 197121"/>
                <a:gd name="connsiteX4" fmla="*/ 1166 w 38651"/>
                <a:gd name="connsiteY4" fmla="*/ 196762 h 1971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51" h="197121">
                  <a:moveTo>
                    <a:pt x="1166" y="196762"/>
                  </a:moveTo>
                  <a:lnTo>
                    <a:pt x="39946" y="196762"/>
                  </a:lnTo>
                  <a:lnTo>
                    <a:pt x="39946" y="1166"/>
                  </a:lnTo>
                  <a:lnTo>
                    <a:pt x="1166" y="1166"/>
                  </a:lnTo>
                  <a:lnTo>
                    <a:pt x="1166" y="196762"/>
                  </a:lnTo>
                  <a:close/>
                </a:path>
              </a:pathLst>
            </a:custGeom>
            <a:solidFill>
              <a:srgbClr val="0078D4"/>
            </a:solidFill>
            <a:ln w="3830"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0333E7BF-9190-4618-83E0-29456893A908}"/>
                </a:ext>
              </a:extLst>
            </p:cNvPr>
            <p:cNvSpPr/>
            <p:nvPr/>
          </p:nvSpPr>
          <p:spPr>
            <a:xfrm>
              <a:off x="2634513" y="3079730"/>
              <a:ext cx="38652" cy="371053"/>
            </a:xfrm>
            <a:custGeom>
              <a:avLst/>
              <a:gdLst>
                <a:gd name="connsiteX0" fmla="*/ 1166 w 38651"/>
                <a:gd name="connsiteY0" fmla="*/ 371893 h 371052"/>
                <a:gd name="connsiteX1" fmla="*/ 40142 w 38651"/>
                <a:gd name="connsiteY1" fmla="*/ 371893 h 371052"/>
                <a:gd name="connsiteX2" fmla="*/ 40142 w 38651"/>
                <a:gd name="connsiteY2" fmla="*/ 1166 h 371052"/>
                <a:gd name="connsiteX3" fmla="*/ 1166 w 38651"/>
                <a:gd name="connsiteY3" fmla="*/ 1166 h 371052"/>
                <a:gd name="connsiteX4" fmla="*/ 1166 w 38651"/>
                <a:gd name="connsiteY4" fmla="*/ 371893 h 3710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51" h="371052">
                  <a:moveTo>
                    <a:pt x="1166" y="371893"/>
                  </a:moveTo>
                  <a:lnTo>
                    <a:pt x="40142" y="371893"/>
                  </a:lnTo>
                  <a:lnTo>
                    <a:pt x="40142" y="1166"/>
                  </a:lnTo>
                  <a:lnTo>
                    <a:pt x="1166" y="1166"/>
                  </a:lnTo>
                  <a:lnTo>
                    <a:pt x="1166" y="371893"/>
                  </a:lnTo>
                  <a:close/>
                </a:path>
              </a:pathLst>
            </a:custGeom>
            <a:solidFill>
              <a:srgbClr val="0078D4"/>
            </a:solidFill>
            <a:ln w="3830"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4F2F135F-6E29-4094-A7BB-84E27A8DF587}"/>
                </a:ext>
              </a:extLst>
            </p:cNvPr>
            <p:cNvSpPr/>
            <p:nvPr/>
          </p:nvSpPr>
          <p:spPr>
            <a:xfrm>
              <a:off x="2890399" y="3079730"/>
              <a:ext cx="88899" cy="177796"/>
            </a:xfrm>
            <a:custGeom>
              <a:avLst/>
              <a:gdLst>
                <a:gd name="connsiteX0" fmla="*/ 66148 w 88898"/>
                <a:gd name="connsiteY0" fmla="*/ 119136 h 177796"/>
                <a:gd name="connsiteX1" fmla="*/ 52721 w 88898"/>
                <a:gd name="connsiteY1" fmla="*/ 104145 h 177796"/>
                <a:gd name="connsiteX2" fmla="*/ 52721 w 88898"/>
                <a:gd name="connsiteY2" fmla="*/ 132562 h 177796"/>
                <a:gd name="connsiteX3" fmla="*/ 66148 w 88898"/>
                <a:gd name="connsiteY3" fmla="*/ 119136 h 177796"/>
                <a:gd name="connsiteX4" fmla="*/ 39034 w 88898"/>
                <a:gd name="connsiteY4" fmla="*/ 72404 h 177796"/>
                <a:gd name="connsiteX5" fmla="*/ 39034 w 88898"/>
                <a:gd name="connsiteY5" fmla="*/ 42683 h 177796"/>
                <a:gd name="connsiteX6" fmla="*/ 25998 w 88898"/>
                <a:gd name="connsiteY6" fmla="*/ 56305 h 177796"/>
                <a:gd name="connsiteX7" fmla="*/ 39034 w 88898"/>
                <a:gd name="connsiteY7" fmla="*/ 72404 h 177796"/>
                <a:gd name="connsiteX8" fmla="*/ 91110 w 88898"/>
                <a:gd name="connsiteY8" fmla="*/ 117832 h 177796"/>
                <a:gd name="connsiteX9" fmla="*/ 81334 w 88898"/>
                <a:gd name="connsiteY9" fmla="*/ 142861 h 177796"/>
                <a:gd name="connsiteX10" fmla="*/ 52786 w 88898"/>
                <a:gd name="connsiteY10" fmla="*/ 154462 h 177796"/>
                <a:gd name="connsiteX11" fmla="*/ 52786 w 88898"/>
                <a:gd name="connsiteY11" fmla="*/ 176752 h 177796"/>
                <a:gd name="connsiteX12" fmla="*/ 39099 w 88898"/>
                <a:gd name="connsiteY12" fmla="*/ 176752 h 177796"/>
                <a:gd name="connsiteX13" fmla="*/ 39099 w 88898"/>
                <a:gd name="connsiteY13" fmla="*/ 155048 h 177796"/>
                <a:gd name="connsiteX14" fmla="*/ 3642 w 88898"/>
                <a:gd name="connsiteY14" fmla="*/ 146445 h 177796"/>
                <a:gd name="connsiteX15" fmla="*/ 3642 w 88898"/>
                <a:gd name="connsiteY15" fmla="*/ 120439 h 177796"/>
                <a:gd name="connsiteX16" fmla="*/ 19806 w 88898"/>
                <a:gd name="connsiteY16" fmla="*/ 128456 h 177796"/>
                <a:gd name="connsiteX17" fmla="*/ 39099 w 88898"/>
                <a:gd name="connsiteY17" fmla="*/ 132889 h 177796"/>
                <a:gd name="connsiteX18" fmla="*/ 39099 w 88898"/>
                <a:gd name="connsiteY18" fmla="*/ 98735 h 177796"/>
                <a:gd name="connsiteX19" fmla="*/ 9769 w 88898"/>
                <a:gd name="connsiteY19" fmla="*/ 81920 h 177796"/>
                <a:gd name="connsiteX20" fmla="*/ 1166 w 88898"/>
                <a:gd name="connsiteY20" fmla="*/ 57869 h 177796"/>
                <a:gd name="connsiteX21" fmla="*/ 11790 w 88898"/>
                <a:gd name="connsiteY21" fmla="*/ 32711 h 177796"/>
                <a:gd name="connsiteX22" fmla="*/ 39164 w 88898"/>
                <a:gd name="connsiteY22" fmla="*/ 20784 h 177796"/>
                <a:gd name="connsiteX23" fmla="*/ 39164 w 88898"/>
                <a:gd name="connsiteY23" fmla="*/ 1166 h 177796"/>
                <a:gd name="connsiteX24" fmla="*/ 52852 w 88898"/>
                <a:gd name="connsiteY24" fmla="*/ 1166 h 177796"/>
                <a:gd name="connsiteX25" fmla="*/ 52852 w 88898"/>
                <a:gd name="connsiteY25" fmla="*/ 20393 h 177796"/>
                <a:gd name="connsiteX26" fmla="*/ 82377 w 88898"/>
                <a:gd name="connsiteY26" fmla="*/ 26780 h 177796"/>
                <a:gd name="connsiteX27" fmla="*/ 82377 w 88898"/>
                <a:gd name="connsiteY27" fmla="*/ 52069 h 177796"/>
                <a:gd name="connsiteX28" fmla="*/ 52852 w 88898"/>
                <a:gd name="connsiteY28" fmla="*/ 42292 h 177796"/>
                <a:gd name="connsiteX29" fmla="*/ 52852 w 88898"/>
                <a:gd name="connsiteY29" fmla="*/ 77814 h 177796"/>
                <a:gd name="connsiteX30" fmla="*/ 82377 w 88898"/>
                <a:gd name="connsiteY30" fmla="*/ 94694 h 177796"/>
                <a:gd name="connsiteX31" fmla="*/ 91110 w 88898"/>
                <a:gd name="connsiteY31" fmla="*/ 117832 h 17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88898" h="177796">
                  <a:moveTo>
                    <a:pt x="66148" y="119136"/>
                  </a:moveTo>
                  <a:cubicBezTo>
                    <a:pt x="66148" y="113075"/>
                    <a:pt x="61650" y="108056"/>
                    <a:pt x="52721" y="104145"/>
                  </a:cubicBezTo>
                  <a:lnTo>
                    <a:pt x="52721" y="132562"/>
                  </a:lnTo>
                  <a:cubicBezTo>
                    <a:pt x="61716" y="131129"/>
                    <a:pt x="66148" y="126631"/>
                    <a:pt x="66148" y="119136"/>
                  </a:cubicBezTo>
                  <a:close/>
                  <a:moveTo>
                    <a:pt x="39034" y="72404"/>
                  </a:moveTo>
                  <a:lnTo>
                    <a:pt x="39034" y="42683"/>
                  </a:lnTo>
                  <a:cubicBezTo>
                    <a:pt x="30365" y="44247"/>
                    <a:pt x="25998" y="48745"/>
                    <a:pt x="25998" y="56305"/>
                  </a:cubicBezTo>
                  <a:cubicBezTo>
                    <a:pt x="25998" y="62888"/>
                    <a:pt x="30365" y="68233"/>
                    <a:pt x="39034" y="72404"/>
                  </a:cubicBezTo>
                  <a:close/>
                  <a:moveTo>
                    <a:pt x="91110" y="117832"/>
                  </a:moveTo>
                  <a:cubicBezTo>
                    <a:pt x="91110" y="128195"/>
                    <a:pt x="87852" y="136538"/>
                    <a:pt x="81334" y="142861"/>
                  </a:cubicBezTo>
                  <a:cubicBezTo>
                    <a:pt x="74816" y="149182"/>
                    <a:pt x="65300" y="153028"/>
                    <a:pt x="52786" y="154462"/>
                  </a:cubicBezTo>
                  <a:lnTo>
                    <a:pt x="52786" y="176752"/>
                  </a:lnTo>
                  <a:lnTo>
                    <a:pt x="39099" y="176752"/>
                  </a:lnTo>
                  <a:lnTo>
                    <a:pt x="39099" y="155048"/>
                  </a:lnTo>
                  <a:cubicBezTo>
                    <a:pt x="26194" y="154918"/>
                    <a:pt x="14397" y="152050"/>
                    <a:pt x="3642" y="146445"/>
                  </a:cubicBezTo>
                  <a:lnTo>
                    <a:pt x="3642" y="120439"/>
                  </a:lnTo>
                  <a:cubicBezTo>
                    <a:pt x="7032" y="123177"/>
                    <a:pt x="12441" y="125849"/>
                    <a:pt x="19806" y="128456"/>
                  </a:cubicBezTo>
                  <a:cubicBezTo>
                    <a:pt x="27237" y="131063"/>
                    <a:pt x="33624" y="132562"/>
                    <a:pt x="39099" y="132889"/>
                  </a:cubicBezTo>
                  <a:lnTo>
                    <a:pt x="39099" y="98735"/>
                  </a:lnTo>
                  <a:cubicBezTo>
                    <a:pt x="25281" y="93587"/>
                    <a:pt x="15505" y="87981"/>
                    <a:pt x="9769" y="81920"/>
                  </a:cubicBezTo>
                  <a:cubicBezTo>
                    <a:pt x="4033" y="75793"/>
                    <a:pt x="1166" y="67776"/>
                    <a:pt x="1166" y="57869"/>
                  </a:cubicBezTo>
                  <a:cubicBezTo>
                    <a:pt x="1166" y="47963"/>
                    <a:pt x="4685" y="39555"/>
                    <a:pt x="11790" y="32711"/>
                  </a:cubicBezTo>
                  <a:cubicBezTo>
                    <a:pt x="18829" y="25868"/>
                    <a:pt x="27954" y="21892"/>
                    <a:pt x="39164" y="20784"/>
                  </a:cubicBezTo>
                  <a:lnTo>
                    <a:pt x="39164" y="1166"/>
                  </a:lnTo>
                  <a:lnTo>
                    <a:pt x="52852" y="1166"/>
                  </a:lnTo>
                  <a:lnTo>
                    <a:pt x="52852" y="20393"/>
                  </a:lnTo>
                  <a:cubicBezTo>
                    <a:pt x="66017" y="21045"/>
                    <a:pt x="75859" y="23130"/>
                    <a:pt x="82377" y="26780"/>
                  </a:cubicBezTo>
                  <a:lnTo>
                    <a:pt x="82377" y="52069"/>
                  </a:lnTo>
                  <a:cubicBezTo>
                    <a:pt x="73708" y="46790"/>
                    <a:pt x="63866" y="43596"/>
                    <a:pt x="52852" y="42292"/>
                  </a:cubicBezTo>
                  <a:lnTo>
                    <a:pt x="52852" y="77814"/>
                  </a:lnTo>
                  <a:cubicBezTo>
                    <a:pt x="66669" y="82832"/>
                    <a:pt x="76511" y="88438"/>
                    <a:pt x="82377" y="94694"/>
                  </a:cubicBezTo>
                  <a:cubicBezTo>
                    <a:pt x="88178" y="101017"/>
                    <a:pt x="91110" y="108707"/>
                    <a:pt x="91110" y="117832"/>
                  </a:cubicBezTo>
                  <a:close/>
                </a:path>
              </a:pathLst>
            </a:custGeom>
            <a:solidFill>
              <a:srgbClr val="50E6FF"/>
            </a:solidFill>
            <a:ln w="3830" cap="flat">
              <a:noFill/>
              <a:prstDash val="solid"/>
              <a:miter/>
            </a:ln>
          </p:spPr>
          <p:txBody>
            <a:bodyPr rtlCol="0" anchor="ctr"/>
            <a:lstStyle/>
            <a:p>
              <a:endParaRPr lang="en-US"/>
            </a:p>
          </p:txBody>
        </p:sp>
      </p:grpSp>
      <p:sp>
        <p:nvSpPr>
          <p:cNvPr id="18" name="TextBox 17">
            <a:extLst>
              <a:ext uri="{FF2B5EF4-FFF2-40B4-BE49-F238E27FC236}">
                <a16:creationId xmlns:a16="http://schemas.microsoft.com/office/drawing/2014/main" id="{38FB4963-3267-4464-912B-F616018782A2}"/>
              </a:ext>
            </a:extLst>
          </p:cNvPr>
          <p:cNvSpPr txBox="1"/>
          <p:nvPr/>
        </p:nvSpPr>
        <p:spPr>
          <a:xfrm>
            <a:off x="1469072" y="3059682"/>
            <a:ext cx="4282134" cy="276999"/>
          </a:xfrm>
          <a:prstGeom prst="rect">
            <a:avLst/>
          </a:prstGeom>
          <a:noFill/>
        </p:spPr>
        <p:txBody>
          <a:bodyPr wrap="none" lIns="0" tIns="0" rIns="0" bIns="0" anchor="ctr">
            <a:spAutoFit/>
          </a:bodyPr>
          <a:lstStyle/>
          <a:p>
            <a:r>
              <a:rPr lang="en-US" sz="1800">
                <a:latin typeface="+mj-lt"/>
              </a:rPr>
              <a:t>Baseline financial data: Cost to run today</a:t>
            </a:r>
          </a:p>
        </p:txBody>
      </p:sp>
      <p:sp>
        <p:nvSpPr>
          <p:cNvPr id="20" name="Oval 19" descr="Number 3">
            <a:extLst>
              <a:ext uri="{FF2B5EF4-FFF2-40B4-BE49-F238E27FC236}">
                <a16:creationId xmlns:a16="http://schemas.microsoft.com/office/drawing/2014/main" id="{4D386CC3-EBFC-4B3F-A498-96A49F5B1512}"/>
              </a:ext>
              <a:ext uri="{C183D7F6-B498-43B3-948B-1728B52AA6E4}">
                <adec:decorative xmlns:adec="http://schemas.microsoft.com/office/drawing/2017/decorative" val="0"/>
              </a:ext>
            </a:extLst>
          </p:cNvPr>
          <p:cNvSpPr/>
          <p:nvPr/>
        </p:nvSpPr>
        <p:spPr bwMode="auto">
          <a:xfrm>
            <a:off x="584202" y="3612418"/>
            <a:ext cx="594360" cy="594360"/>
          </a:xfrm>
          <a:prstGeom prst="ellipse">
            <a:avLst/>
          </a:prstGeom>
          <a:solidFill>
            <a:schemeClr val="accent2">
              <a:alpha val="50000"/>
            </a:schemeClr>
          </a:solidFill>
          <a:ln w="381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IN" sz="1800">
              <a:solidFill>
                <a:srgbClr val="FFFFFF"/>
              </a:solidFill>
              <a:latin typeface="+mj-lt"/>
              <a:ea typeface="Segoe UI" pitchFamily="34" charset="0"/>
              <a:cs typeface="Segoe UI" pitchFamily="34" charset="0"/>
            </a:endParaRPr>
          </a:p>
        </p:txBody>
      </p:sp>
      <p:grpSp>
        <p:nvGrpSpPr>
          <p:cNvPr id="42" name="cost control" descr="Icon of cost projection">
            <a:extLst>
              <a:ext uri="{FF2B5EF4-FFF2-40B4-BE49-F238E27FC236}">
                <a16:creationId xmlns:a16="http://schemas.microsoft.com/office/drawing/2014/main" id="{03400F0B-8D2F-44AD-846F-C79F04403896}"/>
              </a:ext>
            </a:extLst>
          </p:cNvPr>
          <p:cNvGrpSpPr/>
          <p:nvPr/>
        </p:nvGrpSpPr>
        <p:grpSpPr>
          <a:xfrm>
            <a:off x="705950" y="3734166"/>
            <a:ext cx="348426" cy="348426"/>
            <a:chOff x="5336111" y="3021278"/>
            <a:chExt cx="411480" cy="411480"/>
          </a:xfrm>
        </p:grpSpPr>
        <p:sp>
          <p:nvSpPr>
            <p:cNvPr id="43" name="Freeform: Shape 42">
              <a:extLst>
                <a:ext uri="{FF2B5EF4-FFF2-40B4-BE49-F238E27FC236}">
                  <a16:creationId xmlns:a16="http://schemas.microsoft.com/office/drawing/2014/main" id="{CE7876FA-9F7B-4E1E-923B-0C5697605C5A}"/>
                </a:ext>
              </a:extLst>
            </p:cNvPr>
            <p:cNvSpPr/>
            <p:nvPr/>
          </p:nvSpPr>
          <p:spPr>
            <a:xfrm>
              <a:off x="5336111" y="3021278"/>
              <a:ext cx="411480" cy="411480"/>
            </a:xfrm>
            <a:custGeom>
              <a:avLst/>
              <a:gdLst>
                <a:gd name="connsiteX0" fmla="*/ 206385 w 411480"/>
                <a:gd name="connsiteY0" fmla="*/ 411980 h 411480"/>
                <a:gd name="connsiteX1" fmla="*/ 411331 w 411480"/>
                <a:gd name="connsiteY1" fmla="*/ 207035 h 411480"/>
                <a:gd name="connsiteX2" fmla="*/ 206385 w 411480"/>
                <a:gd name="connsiteY2" fmla="*/ 1440 h 411480"/>
                <a:gd name="connsiteX3" fmla="*/ 1440 w 411480"/>
                <a:gd name="connsiteY3" fmla="*/ 206385 h 411480"/>
                <a:gd name="connsiteX4" fmla="*/ 206385 w 411480"/>
                <a:gd name="connsiteY4" fmla="*/ 411980 h 4114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1480" h="411480">
                  <a:moveTo>
                    <a:pt x="206385" y="411980"/>
                  </a:moveTo>
                  <a:cubicBezTo>
                    <a:pt x="319939" y="411980"/>
                    <a:pt x="411331" y="319939"/>
                    <a:pt x="411331" y="207035"/>
                  </a:cubicBezTo>
                  <a:cubicBezTo>
                    <a:pt x="411980" y="93481"/>
                    <a:pt x="319939" y="1440"/>
                    <a:pt x="206385" y="1440"/>
                  </a:cubicBezTo>
                  <a:cubicBezTo>
                    <a:pt x="93481" y="1440"/>
                    <a:pt x="1440" y="93481"/>
                    <a:pt x="1440" y="206385"/>
                  </a:cubicBezTo>
                  <a:cubicBezTo>
                    <a:pt x="1440" y="319939"/>
                    <a:pt x="93481" y="411980"/>
                    <a:pt x="206385" y="411980"/>
                  </a:cubicBezTo>
                  <a:close/>
                </a:path>
              </a:pathLst>
            </a:custGeom>
            <a:solidFill>
              <a:srgbClr val="50E6FF"/>
            </a:solidFill>
            <a:ln w="4266"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6BAB7ECC-565F-42C1-9512-F14E8D3E4452}"/>
                </a:ext>
              </a:extLst>
            </p:cNvPr>
            <p:cNvSpPr/>
            <p:nvPr/>
          </p:nvSpPr>
          <p:spPr>
            <a:xfrm>
              <a:off x="5477689" y="3097945"/>
              <a:ext cx="132874" cy="248603"/>
            </a:xfrm>
            <a:custGeom>
              <a:avLst/>
              <a:gdLst>
                <a:gd name="connsiteX0" fmla="*/ 118877 w 132873"/>
                <a:gd name="connsiteY0" fmla="*/ 133402 h 248602"/>
                <a:gd name="connsiteX1" fmla="*/ 76502 w 132873"/>
                <a:gd name="connsiteY1" fmla="*/ 108858 h 248602"/>
                <a:gd name="connsiteX2" fmla="*/ 76502 w 132873"/>
                <a:gd name="connsiteY2" fmla="*/ 57892 h 248602"/>
                <a:gd name="connsiteX3" fmla="*/ 118877 w 132873"/>
                <a:gd name="connsiteY3" fmla="*/ 72041 h 248602"/>
                <a:gd name="connsiteX4" fmla="*/ 118877 w 132873"/>
                <a:gd name="connsiteY4" fmla="*/ 35225 h 248602"/>
                <a:gd name="connsiteX5" fmla="*/ 76502 w 132873"/>
                <a:gd name="connsiteY5" fmla="*/ 25984 h 248602"/>
                <a:gd name="connsiteX6" fmla="*/ 76502 w 132873"/>
                <a:gd name="connsiteY6" fmla="*/ 1440 h 248602"/>
                <a:gd name="connsiteX7" fmla="*/ 56217 w 132873"/>
                <a:gd name="connsiteY7" fmla="*/ 1440 h 248602"/>
                <a:gd name="connsiteX8" fmla="*/ 56217 w 132873"/>
                <a:gd name="connsiteY8" fmla="*/ 26634 h 248602"/>
                <a:gd name="connsiteX9" fmla="*/ 16946 w 132873"/>
                <a:gd name="connsiteY9" fmla="*/ 43815 h 248602"/>
                <a:gd name="connsiteX10" fmla="*/ 5251 w 132873"/>
                <a:gd name="connsiteY10" fmla="*/ 60419 h 248602"/>
                <a:gd name="connsiteX11" fmla="*/ 1570 w 132873"/>
                <a:gd name="connsiteY11" fmla="*/ 80054 h 248602"/>
                <a:gd name="connsiteX12" fmla="*/ 14492 w 132873"/>
                <a:gd name="connsiteY12" fmla="*/ 114416 h 248602"/>
                <a:gd name="connsiteX13" fmla="*/ 56867 w 132873"/>
                <a:gd name="connsiteY13" fmla="*/ 138960 h 248602"/>
                <a:gd name="connsiteX14" fmla="*/ 56867 w 132873"/>
                <a:gd name="connsiteY14" fmla="*/ 188049 h 248602"/>
                <a:gd name="connsiteX15" fmla="*/ 28641 w 132873"/>
                <a:gd name="connsiteY15" fmla="*/ 181264 h 248602"/>
                <a:gd name="connsiteX16" fmla="*/ 4674 w 132873"/>
                <a:gd name="connsiteY16" fmla="*/ 169569 h 248602"/>
                <a:gd name="connsiteX17" fmla="*/ 4674 w 132873"/>
                <a:gd name="connsiteY17" fmla="*/ 207035 h 248602"/>
                <a:gd name="connsiteX18" fmla="*/ 55639 w 132873"/>
                <a:gd name="connsiteY18" fmla="*/ 219957 h 248602"/>
                <a:gd name="connsiteX19" fmla="*/ 55639 w 132873"/>
                <a:gd name="connsiteY19" fmla="*/ 248183 h 248602"/>
                <a:gd name="connsiteX20" fmla="*/ 75925 w 132873"/>
                <a:gd name="connsiteY20" fmla="*/ 248183 h 248602"/>
                <a:gd name="connsiteX21" fmla="*/ 75925 w 132873"/>
                <a:gd name="connsiteY21" fmla="*/ 219307 h 248602"/>
                <a:gd name="connsiteX22" fmla="*/ 117650 w 132873"/>
                <a:gd name="connsiteY22" fmla="*/ 202704 h 248602"/>
                <a:gd name="connsiteX23" fmla="*/ 131799 w 132873"/>
                <a:gd name="connsiteY23" fmla="*/ 166464 h 248602"/>
                <a:gd name="connsiteX24" fmla="*/ 118877 w 132873"/>
                <a:gd name="connsiteY24" fmla="*/ 133402 h 248602"/>
                <a:gd name="connsiteX25" fmla="*/ 56217 w 132873"/>
                <a:gd name="connsiteY25" fmla="*/ 100917 h 248602"/>
                <a:gd name="connsiteX26" fmla="*/ 37809 w 132873"/>
                <a:gd name="connsiteY26" fmla="*/ 76950 h 248602"/>
                <a:gd name="connsiteX27" fmla="*/ 56217 w 132873"/>
                <a:gd name="connsiteY27" fmla="*/ 57315 h 248602"/>
                <a:gd name="connsiteX28" fmla="*/ 56217 w 132873"/>
                <a:gd name="connsiteY28" fmla="*/ 100917 h 248602"/>
                <a:gd name="connsiteX29" fmla="*/ 75852 w 132873"/>
                <a:gd name="connsiteY29" fmla="*/ 187472 h 248602"/>
                <a:gd name="connsiteX30" fmla="*/ 75852 w 132873"/>
                <a:gd name="connsiteY30" fmla="*/ 146324 h 248602"/>
                <a:gd name="connsiteX31" fmla="*/ 95488 w 132873"/>
                <a:gd name="connsiteY31" fmla="*/ 167836 h 248602"/>
                <a:gd name="connsiteX32" fmla="*/ 75852 w 132873"/>
                <a:gd name="connsiteY32" fmla="*/ 187472 h 248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32873" h="248602">
                  <a:moveTo>
                    <a:pt x="118877" y="133402"/>
                  </a:moveTo>
                  <a:cubicBezTo>
                    <a:pt x="110287" y="124162"/>
                    <a:pt x="96138" y="116221"/>
                    <a:pt x="76502" y="108858"/>
                  </a:cubicBezTo>
                  <a:lnTo>
                    <a:pt x="76502" y="57892"/>
                  </a:lnTo>
                  <a:cubicBezTo>
                    <a:pt x="92456" y="59769"/>
                    <a:pt x="106605" y="64678"/>
                    <a:pt x="118877" y="72041"/>
                  </a:cubicBezTo>
                  <a:lnTo>
                    <a:pt x="118877" y="35225"/>
                  </a:lnTo>
                  <a:cubicBezTo>
                    <a:pt x="109637" y="29666"/>
                    <a:pt x="94910" y="26634"/>
                    <a:pt x="76502" y="25984"/>
                  </a:cubicBezTo>
                  <a:lnTo>
                    <a:pt x="76502" y="1440"/>
                  </a:lnTo>
                  <a:lnTo>
                    <a:pt x="56217" y="1440"/>
                  </a:lnTo>
                  <a:lnTo>
                    <a:pt x="56217" y="26634"/>
                  </a:lnTo>
                  <a:cubicBezTo>
                    <a:pt x="40263" y="27861"/>
                    <a:pt x="26764" y="33420"/>
                    <a:pt x="16946" y="43815"/>
                  </a:cubicBezTo>
                  <a:cubicBezTo>
                    <a:pt x="12037" y="48724"/>
                    <a:pt x="8356" y="54283"/>
                    <a:pt x="5251" y="60419"/>
                  </a:cubicBezTo>
                  <a:cubicBezTo>
                    <a:pt x="2797" y="66554"/>
                    <a:pt x="920" y="73340"/>
                    <a:pt x="1570" y="80054"/>
                  </a:cubicBezTo>
                  <a:cubicBezTo>
                    <a:pt x="1570" y="94203"/>
                    <a:pt x="5901" y="105826"/>
                    <a:pt x="14492" y="114416"/>
                  </a:cubicBezTo>
                  <a:cubicBezTo>
                    <a:pt x="22504" y="123007"/>
                    <a:pt x="36581" y="131597"/>
                    <a:pt x="56867" y="138960"/>
                  </a:cubicBezTo>
                  <a:lnTo>
                    <a:pt x="56867" y="188049"/>
                  </a:lnTo>
                  <a:cubicBezTo>
                    <a:pt x="48854" y="187399"/>
                    <a:pt x="39036" y="184945"/>
                    <a:pt x="28641" y="181264"/>
                  </a:cubicBezTo>
                  <a:cubicBezTo>
                    <a:pt x="17596" y="176932"/>
                    <a:pt x="10233" y="173900"/>
                    <a:pt x="4674" y="169569"/>
                  </a:cubicBezTo>
                  <a:lnTo>
                    <a:pt x="4674" y="207035"/>
                  </a:lnTo>
                  <a:cubicBezTo>
                    <a:pt x="20628" y="215626"/>
                    <a:pt x="37809" y="219957"/>
                    <a:pt x="55639" y="219957"/>
                  </a:cubicBezTo>
                  <a:lnTo>
                    <a:pt x="55639" y="248183"/>
                  </a:lnTo>
                  <a:lnTo>
                    <a:pt x="75925" y="248183"/>
                  </a:lnTo>
                  <a:lnTo>
                    <a:pt x="75925" y="219307"/>
                  </a:lnTo>
                  <a:cubicBezTo>
                    <a:pt x="94333" y="217430"/>
                    <a:pt x="107832" y="211294"/>
                    <a:pt x="117650" y="202704"/>
                  </a:cubicBezTo>
                  <a:cubicBezTo>
                    <a:pt x="126890" y="193463"/>
                    <a:pt x="131799" y="181841"/>
                    <a:pt x="131799" y="166464"/>
                  </a:cubicBezTo>
                  <a:cubicBezTo>
                    <a:pt x="131149" y="152460"/>
                    <a:pt x="127468" y="141992"/>
                    <a:pt x="118877" y="133402"/>
                  </a:cubicBezTo>
                  <a:close/>
                  <a:moveTo>
                    <a:pt x="56217" y="100917"/>
                  </a:moveTo>
                  <a:cubicBezTo>
                    <a:pt x="43945" y="94781"/>
                    <a:pt x="37809" y="86768"/>
                    <a:pt x="37809" y="76950"/>
                  </a:cubicBezTo>
                  <a:cubicBezTo>
                    <a:pt x="37809" y="66482"/>
                    <a:pt x="43945" y="59769"/>
                    <a:pt x="56217" y="57315"/>
                  </a:cubicBezTo>
                  <a:lnTo>
                    <a:pt x="56217" y="100917"/>
                  </a:lnTo>
                  <a:close/>
                  <a:moveTo>
                    <a:pt x="75852" y="187472"/>
                  </a:moveTo>
                  <a:lnTo>
                    <a:pt x="75852" y="146324"/>
                  </a:lnTo>
                  <a:cubicBezTo>
                    <a:pt x="88774" y="151883"/>
                    <a:pt x="95488" y="158596"/>
                    <a:pt x="95488" y="167836"/>
                  </a:cubicBezTo>
                  <a:cubicBezTo>
                    <a:pt x="94910" y="178881"/>
                    <a:pt x="88774" y="185017"/>
                    <a:pt x="75852" y="187472"/>
                  </a:cubicBezTo>
                  <a:close/>
                </a:path>
              </a:pathLst>
            </a:custGeom>
            <a:solidFill>
              <a:srgbClr val="0078D4"/>
            </a:solidFill>
            <a:ln w="4266" cap="flat">
              <a:noFill/>
              <a:prstDash val="solid"/>
              <a:miter/>
            </a:ln>
          </p:spPr>
          <p:txBody>
            <a:bodyPr rtlCol="0" anchor="ctr"/>
            <a:lstStyle/>
            <a:p>
              <a:endParaRPr lang="en-US"/>
            </a:p>
          </p:txBody>
        </p:sp>
      </p:grpSp>
      <p:sp>
        <p:nvSpPr>
          <p:cNvPr id="21" name="TextBox 20">
            <a:extLst>
              <a:ext uri="{FF2B5EF4-FFF2-40B4-BE49-F238E27FC236}">
                <a16:creationId xmlns:a16="http://schemas.microsoft.com/office/drawing/2014/main" id="{BF0E1806-5F8E-4520-8255-D51D129D73B1}"/>
              </a:ext>
            </a:extLst>
          </p:cNvPr>
          <p:cNvSpPr txBox="1"/>
          <p:nvPr/>
        </p:nvSpPr>
        <p:spPr>
          <a:xfrm>
            <a:off x="1469072" y="3771099"/>
            <a:ext cx="5043304" cy="276999"/>
          </a:xfrm>
          <a:prstGeom prst="rect">
            <a:avLst/>
          </a:prstGeom>
          <a:noFill/>
        </p:spPr>
        <p:txBody>
          <a:bodyPr wrap="none" lIns="0" tIns="0" rIns="0" bIns="0" anchor="ctr">
            <a:spAutoFit/>
          </a:bodyPr>
          <a:lstStyle/>
          <a:p>
            <a:r>
              <a:rPr lang="en-US" sz="1800">
                <a:latin typeface="+mj-lt"/>
              </a:rPr>
              <a:t>Projections: On-prem costs in on-prem scenario</a:t>
            </a:r>
          </a:p>
        </p:txBody>
      </p:sp>
      <p:sp>
        <p:nvSpPr>
          <p:cNvPr id="23" name="Oval 22" descr="Number 4">
            <a:extLst>
              <a:ext uri="{FF2B5EF4-FFF2-40B4-BE49-F238E27FC236}">
                <a16:creationId xmlns:a16="http://schemas.microsoft.com/office/drawing/2014/main" id="{A8E04444-BB91-4A90-980C-9FB40DBDB93C}"/>
              </a:ext>
              <a:ext uri="{C183D7F6-B498-43B3-948B-1728B52AA6E4}">
                <adec:decorative xmlns:adec="http://schemas.microsoft.com/office/drawing/2017/decorative" val="0"/>
              </a:ext>
            </a:extLst>
          </p:cNvPr>
          <p:cNvSpPr/>
          <p:nvPr/>
        </p:nvSpPr>
        <p:spPr bwMode="auto">
          <a:xfrm>
            <a:off x="584202" y="4323835"/>
            <a:ext cx="594360" cy="594360"/>
          </a:xfrm>
          <a:prstGeom prst="ellipse">
            <a:avLst/>
          </a:prstGeom>
          <a:solidFill>
            <a:schemeClr val="accent2">
              <a:alpha val="50000"/>
            </a:schemeClr>
          </a:solidFill>
          <a:ln w="381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IN" sz="1800">
              <a:solidFill>
                <a:srgbClr val="FFFFFF"/>
              </a:solidFill>
              <a:latin typeface="+mj-lt"/>
              <a:ea typeface="Segoe UI" pitchFamily="34" charset="0"/>
              <a:cs typeface="Segoe UI" pitchFamily="34" charset="0"/>
            </a:endParaRPr>
          </a:p>
        </p:txBody>
      </p:sp>
      <p:grpSp>
        <p:nvGrpSpPr>
          <p:cNvPr id="35" name="protection against unplanned costs" descr="Icon of cost projection">
            <a:extLst>
              <a:ext uri="{FF2B5EF4-FFF2-40B4-BE49-F238E27FC236}">
                <a16:creationId xmlns:a16="http://schemas.microsoft.com/office/drawing/2014/main" id="{5B8D823D-B20E-43AE-AEDE-CF43F9806692}"/>
              </a:ext>
            </a:extLst>
          </p:cNvPr>
          <p:cNvGrpSpPr>
            <a:grpSpLocks noChangeAspect="1"/>
          </p:cNvGrpSpPr>
          <p:nvPr/>
        </p:nvGrpSpPr>
        <p:grpSpPr bwMode="auto">
          <a:xfrm>
            <a:off x="704787" y="4444420"/>
            <a:ext cx="353190" cy="353190"/>
            <a:chOff x="4596" y="773"/>
            <a:chExt cx="260" cy="260"/>
          </a:xfrm>
        </p:grpSpPr>
        <p:sp>
          <p:nvSpPr>
            <p:cNvPr id="36" name="AutoShape 69">
              <a:extLst>
                <a:ext uri="{FF2B5EF4-FFF2-40B4-BE49-F238E27FC236}">
                  <a16:creationId xmlns:a16="http://schemas.microsoft.com/office/drawing/2014/main" id="{D09DC011-6298-4669-A9BE-30190C8CD977}"/>
                </a:ext>
              </a:extLst>
            </p:cNvPr>
            <p:cNvSpPr>
              <a:spLocks noChangeAspect="1" noChangeArrowheads="1" noTextEdit="1"/>
            </p:cNvSpPr>
            <p:nvPr/>
          </p:nvSpPr>
          <p:spPr bwMode="auto">
            <a:xfrm>
              <a:off x="4596" y="773"/>
              <a:ext cx="260" cy="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71">
              <a:extLst>
                <a:ext uri="{FF2B5EF4-FFF2-40B4-BE49-F238E27FC236}">
                  <a16:creationId xmlns:a16="http://schemas.microsoft.com/office/drawing/2014/main" id="{CEAC034C-1833-444F-AF90-E57B937F8ED1}"/>
                </a:ext>
              </a:extLst>
            </p:cNvPr>
            <p:cNvSpPr>
              <a:spLocks/>
            </p:cNvSpPr>
            <p:nvPr/>
          </p:nvSpPr>
          <p:spPr bwMode="auto">
            <a:xfrm>
              <a:off x="4596" y="773"/>
              <a:ext cx="223" cy="260"/>
            </a:xfrm>
            <a:custGeom>
              <a:avLst/>
              <a:gdLst>
                <a:gd name="T0" fmla="*/ 192 w 329"/>
                <a:gd name="T1" fmla="*/ 302 h 384"/>
                <a:gd name="T2" fmla="*/ 82 w 329"/>
                <a:gd name="T3" fmla="*/ 192 h 384"/>
                <a:gd name="T4" fmla="*/ 192 w 329"/>
                <a:gd name="T5" fmla="*/ 82 h 384"/>
                <a:gd name="T6" fmla="*/ 192 w 329"/>
                <a:gd name="T7" fmla="*/ 0 h 384"/>
                <a:gd name="T8" fmla="*/ 0 w 329"/>
                <a:gd name="T9" fmla="*/ 192 h 384"/>
                <a:gd name="T10" fmla="*/ 192 w 329"/>
                <a:gd name="T11" fmla="*/ 384 h 384"/>
                <a:gd name="T12" fmla="*/ 329 w 329"/>
                <a:gd name="T13" fmla="*/ 326 h 384"/>
                <a:gd name="T14" fmla="*/ 271 w 329"/>
                <a:gd name="T15" fmla="*/ 268 h 384"/>
                <a:gd name="T16" fmla="*/ 192 w 329"/>
                <a:gd name="T17" fmla="*/ 302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9" h="384">
                  <a:moveTo>
                    <a:pt x="192" y="302"/>
                  </a:moveTo>
                  <a:cubicBezTo>
                    <a:pt x="131" y="302"/>
                    <a:pt x="82" y="253"/>
                    <a:pt x="82" y="192"/>
                  </a:cubicBezTo>
                  <a:cubicBezTo>
                    <a:pt x="82" y="131"/>
                    <a:pt x="131" y="82"/>
                    <a:pt x="192" y="82"/>
                  </a:cubicBezTo>
                  <a:cubicBezTo>
                    <a:pt x="192" y="0"/>
                    <a:pt x="192" y="0"/>
                    <a:pt x="192" y="0"/>
                  </a:cubicBezTo>
                  <a:cubicBezTo>
                    <a:pt x="86" y="0"/>
                    <a:pt x="0" y="86"/>
                    <a:pt x="0" y="192"/>
                  </a:cubicBezTo>
                  <a:cubicBezTo>
                    <a:pt x="0" y="298"/>
                    <a:pt x="86" y="384"/>
                    <a:pt x="192" y="384"/>
                  </a:cubicBezTo>
                  <a:cubicBezTo>
                    <a:pt x="246" y="384"/>
                    <a:pt x="294" y="362"/>
                    <a:pt x="329" y="326"/>
                  </a:cubicBezTo>
                  <a:cubicBezTo>
                    <a:pt x="271" y="268"/>
                    <a:pt x="271" y="268"/>
                    <a:pt x="271" y="268"/>
                  </a:cubicBezTo>
                  <a:cubicBezTo>
                    <a:pt x="251" y="289"/>
                    <a:pt x="223" y="302"/>
                    <a:pt x="192" y="302"/>
                  </a:cubicBezTo>
                  <a:close/>
                </a:path>
              </a:pathLst>
            </a:custGeom>
            <a:solidFill>
              <a:srgbClr val="0078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72">
              <a:extLst>
                <a:ext uri="{FF2B5EF4-FFF2-40B4-BE49-F238E27FC236}">
                  <a16:creationId xmlns:a16="http://schemas.microsoft.com/office/drawing/2014/main" id="{25E816BF-24A1-4A7B-BC8C-36275E9B0551}"/>
                </a:ext>
              </a:extLst>
            </p:cNvPr>
            <p:cNvSpPr>
              <a:spLocks/>
            </p:cNvSpPr>
            <p:nvPr/>
          </p:nvSpPr>
          <p:spPr bwMode="auto">
            <a:xfrm>
              <a:off x="4726" y="773"/>
              <a:ext cx="130" cy="128"/>
            </a:xfrm>
            <a:custGeom>
              <a:avLst/>
              <a:gdLst>
                <a:gd name="T0" fmla="*/ 110 w 192"/>
                <a:gd name="T1" fmla="*/ 189 h 189"/>
                <a:gd name="T2" fmla="*/ 192 w 192"/>
                <a:gd name="T3" fmla="*/ 189 h 189"/>
                <a:gd name="T4" fmla="*/ 0 w 192"/>
                <a:gd name="T5" fmla="*/ 0 h 189"/>
                <a:gd name="T6" fmla="*/ 0 w 192"/>
                <a:gd name="T7" fmla="*/ 82 h 189"/>
                <a:gd name="T8" fmla="*/ 110 w 192"/>
                <a:gd name="T9" fmla="*/ 189 h 189"/>
              </a:gdLst>
              <a:ahLst/>
              <a:cxnLst>
                <a:cxn ang="0">
                  <a:pos x="T0" y="T1"/>
                </a:cxn>
                <a:cxn ang="0">
                  <a:pos x="T2" y="T3"/>
                </a:cxn>
                <a:cxn ang="0">
                  <a:pos x="T4" y="T5"/>
                </a:cxn>
                <a:cxn ang="0">
                  <a:pos x="T6" y="T7"/>
                </a:cxn>
                <a:cxn ang="0">
                  <a:pos x="T8" y="T9"/>
                </a:cxn>
              </a:cxnLst>
              <a:rect l="0" t="0" r="r" b="b"/>
              <a:pathLst>
                <a:path w="192" h="189">
                  <a:moveTo>
                    <a:pt x="110" y="189"/>
                  </a:moveTo>
                  <a:cubicBezTo>
                    <a:pt x="192" y="189"/>
                    <a:pt x="192" y="189"/>
                    <a:pt x="192" y="189"/>
                  </a:cubicBezTo>
                  <a:cubicBezTo>
                    <a:pt x="190" y="84"/>
                    <a:pt x="105" y="0"/>
                    <a:pt x="0" y="0"/>
                  </a:cubicBezTo>
                  <a:cubicBezTo>
                    <a:pt x="0" y="82"/>
                    <a:pt x="0" y="82"/>
                    <a:pt x="0" y="82"/>
                  </a:cubicBezTo>
                  <a:cubicBezTo>
                    <a:pt x="60" y="82"/>
                    <a:pt x="108" y="130"/>
                    <a:pt x="110" y="189"/>
                  </a:cubicBezTo>
                  <a:close/>
                </a:path>
              </a:pathLst>
            </a:custGeom>
            <a:solidFill>
              <a:srgbClr val="50E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Oval 73">
              <a:extLst>
                <a:ext uri="{FF2B5EF4-FFF2-40B4-BE49-F238E27FC236}">
                  <a16:creationId xmlns:a16="http://schemas.microsoft.com/office/drawing/2014/main" id="{F3EF4B4C-B578-4CBE-9880-23CCF8D27510}"/>
                </a:ext>
              </a:extLst>
            </p:cNvPr>
            <p:cNvSpPr>
              <a:spLocks noChangeArrowheads="1"/>
            </p:cNvSpPr>
            <p:nvPr/>
          </p:nvSpPr>
          <p:spPr bwMode="auto">
            <a:xfrm>
              <a:off x="4664" y="842"/>
              <a:ext cx="124" cy="123"/>
            </a:xfrm>
            <a:prstGeom prst="ellipse">
              <a:avLst/>
            </a:prstGeom>
            <a:solidFill>
              <a:srgbClr val="50E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74">
              <a:extLst>
                <a:ext uri="{FF2B5EF4-FFF2-40B4-BE49-F238E27FC236}">
                  <a16:creationId xmlns:a16="http://schemas.microsoft.com/office/drawing/2014/main" id="{6AA3C0CE-F9E6-4AA3-9B5D-34925005371D}"/>
                </a:ext>
              </a:extLst>
            </p:cNvPr>
            <p:cNvSpPr>
              <a:spLocks noEditPoints="1"/>
            </p:cNvSpPr>
            <p:nvPr/>
          </p:nvSpPr>
          <p:spPr bwMode="auto">
            <a:xfrm>
              <a:off x="4707" y="865"/>
              <a:ext cx="39" cy="74"/>
            </a:xfrm>
            <a:custGeom>
              <a:avLst/>
              <a:gdLst>
                <a:gd name="T0" fmla="*/ 52 w 57"/>
                <a:gd name="T1" fmla="*/ 59 h 109"/>
                <a:gd name="T2" fmla="*/ 33 w 57"/>
                <a:gd name="T3" fmla="*/ 48 h 109"/>
                <a:gd name="T4" fmla="*/ 33 w 57"/>
                <a:gd name="T5" fmla="*/ 25 h 109"/>
                <a:gd name="T6" fmla="*/ 52 w 57"/>
                <a:gd name="T7" fmla="*/ 31 h 109"/>
                <a:gd name="T8" fmla="*/ 52 w 57"/>
                <a:gd name="T9" fmla="*/ 15 h 109"/>
                <a:gd name="T10" fmla="*/ 33 w 57"/>
                <a:gd name="T11" fmla="*/ 11 h 109"/>
                <a:gd name="T12" fmla="*/ 33 w 57"/>
                <a:gd name="T13" fmla="*/ 0 h 109"/>
                <a:gd name="T14" fmla="*/ 24 w 57"/>
                <a:gd name="T15" fmla="*/ 0 h 109"/>
                <a:gd name="T16" fmla="*/ 24 w 57"/>
                <a:gd name="T17" fmla="*/ 11 h 109"/>
                <a:gd name="T18" fmla="*/ 7 w 57"/>
                <a:gd name="T19" fmla="*/ 19 h 109"/>
                <a:gd name="T20" fmla="*/ 0 w 57"/>
                <a:gd name="T21" fmla="*/ 35 h 109"/>
                <a:gd name="T22" fmla="*/ 5 w 57"/>
                <a:gd name="T23" fmla="*/ 50 h 109"/>
                <a:gd name="T24" fmla="*/ 24 w 57"/>
                <a:gd name="T25" fmla="*/ 61 h 109"/>
                <a:gd name="T26" fmla="*/ 24 w 57"/>
                <a:gd name="T27" fmla="*/ 83 h 109"/>
                <a:gd name="T28" fmla="*/ 12 w 57"/>
                <a:gd name="T29" fmla="*/ 80 h 109"/>
                <a:gd name="T30" fmla="*/ 1 w 57"/>
                <a:gd name="T31" fmla="*/ 75 h 109"/>
                <a:gd name="T32" fmla="*/ 1 w 57"/>
                <a:gd name="T33" fmla="*/ 91 h 109"/>
                <a:gd name="T34" fmla="*/ 24 w 57"/>
                <a:gd name="T35" fmla="*/ 97 h 109"/>
                <a:gd name="T36" fmla="*/ 24 w 57"/>
                <a:gd name="T37" fmla="*/ 109 h 109"/>
                <a:gd name="T38" fmla="*/ 33 w 57"/>
                <a:gd name="T39" fmla="*/ 109 h 109"/>
                <a:gd name="T40" fmla="*/ 33 w 57"/>
                <a:gd name="T41" fmla="*/ 97 h 109"/>
                <a:gd name="T42" fmla="*/ 51 w 57"/>
                <a:gd name="T43" fmla="*/ 89 h 109"/>
                <a:gd name="T44" fmla="*/ 57 w 57"/>
                <a:gd name="T45" fmla="*/ 73 h 109"/>
                <a:gd name="T46" fmla="*/ 52 w 57"/>
                <a:gd name="T47" fmla="*/ 59 h 109"/>
                <a:gd name="T48" fmla="*/ 24 w 57"/>
                <a:gd name="T49" fmla="*/ 44 h 109"/>
                <a:gd name="T50" fmla="*/ 16 w 57"/>
                <a:gd name="T51" fmla="*/ 34 h 109"/>
                <a:gd name="T52" fmla="*/ 24 w 57"/>
                <a:gd name="T53" fmla="*/ 25 h 109"/>
                <a:gd name="T54" fmla="*/ 24 w 57"/>
                <a:gd name="T55" fmla="*/ 44 h 109"/>
                <a:gd name="T56" fmla="*/ 33 w 57"/>
                <a:gd name="T57" fmla="*/ 83 h 109"/>
                <a:gd name="T58" fmla="*/ 33 w 57"/>
                <a:gd name="T59" fmla="*/ 64 h 109"/>
                <a:gd name="T60" fmla="*/ 41 w 57"/>
                <a:gd name="T61" fmla="*/ 74 h 109"/>
                <a:gd name="T62" fmla="*/ 33 w 57"/>
                <a:gd name="T63" fmla="*/ 83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7" h="109">
                  <a:moveTo>
                    <a:pt x="52" y="59"/>
                  </a:moveTo>
                  <a:cubicBezTo>
                    <a:pt x="48" y="55"/>
                    <a:pt x="42" y="51"/>
                    <a:pt x="33" y="48"/>
                  </a:cubicBezTo>
                  <a:cubicBezTo>
                    <a:pt x="33" y="25"/>
                    <a:pt x="33" y="25"/>
                    <a:pt x="33" y="25"/>
                  </a:cubicBezTo>
                  <a:cubicBezTo>
                    <a:pt x="40" y="26"/>
                    <a:pt x="46" y="28"/>
                    <a:pt x="52" y="31"/>
                  </a:cubicBezTo>
                  <a:cubicBezTo>
                    <a:pt x="52" y="15"/>
                    <a:pt x="52" y="15"/>
                    <a:pt x="52" y="15"/>
                  </a:cubicBezTo>
                  <a:cubicBezTo>
                    <a:pt x="48" y="13"/>
                    <a:pt x="41" y="11"/>
                    <a:pt x="33" y="11"/>
                  </a:cubicBezTo>
                  <a:cubicBezTo>
                    <a:pt x="33" y="0"/>
                    <a:pt x="33" y="0"/>
                    <a:pt x="33" y="0"/>
                  </a:cubicBezTo>
                  <a:cubicBezTo>
                    <a:pt x="24" y="0"/>
                    <a:pt x="24" y="0"/>
                    <a:pt x="24" y="0"/>
                  </a:cubicBezTo>
                  <a:cubicBezTo>
                    <a:pt x="24" y="11"/>
                    <a:pt x="24" y="11"/>
                    <a:pt x="24" y="11"/>
                  </a:cubicBezTo>
                  <a:cubicBezTo>
                    <a:pt x="17" y="12"/>
                    <a:pt x="11" y="14"/>
                    <a:pt x="7" y="19"/>
                  </a:cubicBezTo>
                  <a:cubicBezTo>
                    <a:pt x="2" y="23"/>
                    <a:pt x="0" y="29"/>
                    <a:pt x="0" y="35"/>
                  </a:cubicBezTo>
                  <a:cubicBezTo>
                    <a:pt x="0" y="41"/>
                    <a:pt x="2" y="46"/>
                    <a:pt x="5" y="50"/>
                  </a:cubicBezTo>
                  <a:cubicBezTo>
                    <a:pt x="9" y="54"/>
                    <a:pt x="15" y="58"/>
                    <a:pt x="24" y="61"/>
                  </a:cubicBezTo>
                  <a:cubicBezTo>
                    <a:pt x="24" y="83"/>
                    <a:pt x="24" y="83"/>
                    <a:pt x="24" y="83"/>
                  </a:cubicBezTo>
                  <a:cubicBezTo>
                    <a:pt x="20" y="83"/>
                    <a:pt x="16" y="82"/>
                    <a:pt x="12" y="80"/>
                  </a:cubicBezTo>
                  <a:cubicBezTo>
                    <a:pt x="7" y="78"/>
                    <a:pt x="3" y="77"/>
                    <a:pt x="1" y="75"/>
                  </a:cubicBezTo>
                  <a:cubicBezTo>
                    <a:pt x="1" y="91"/>
                    <a:pt x="1" y="91"/>
                    <a:pt x="1" y="91"/>
                  </a:cubicBezTo>
                  <a:cubicBezTo>
                    <a:pt x="8" y="95"/>
                    <a:pt x="16" y="97"/>
                    <a:pt x="24" y="97"/>
                  </a:cubicBezTo>
                  <a:cubicBezTo>
                    <a:pt x="24" y="109"/>
                    <a:pt x="24" y="109"/>
                    <a:pt x="24" y="109"/>
                  </a:cubicBezTo>
                  <a:cubicBezTo>
                    <a:pt x="33" y="109"/>
                    <a:pt x="33" y="109"/>
                    <a:pt x="33" y="109"/>
                  </a:cubicBezTo>
                  <a:cubicBezTo>
                    <a:pt x="33" y="97"/>
                    <a:pt x="33" y="97"/>
                    <a:pt x="33" y="97"/>
                  </a:cubicBezTo>
                  <a:cubicBezTo>
                    <a:pt x="41" y="96"/>
                    <a:pt x="47" y="93"/>
                    <a:pt x="51" y="89"/>
                  </a:cubicBezTo>
                  <a:cubicBezTo>
                    <a:pt x="55" y="85"/>
                    <a:pt x="57" y="80"/>
                    <a:pt x="57" y="73"/>
                  </a:cubicBezTo>
                  <a:cubicBezTo>
                    <a:pt x="57" y="67"/>
                    <a:pt x="56" y="62"/>
                    <a:pt x="52" y="59"/>
                  </a:cubicBezTo>
                  <a:close/>
                  <a:moveTo>
                    <a:pt x="24" y="44"/>
                  </a:moveTo>
                  <a:cubicBezTo>
                    <a:pt x="18" y="41"/>
                    <a:pt x="16" y="38"/>
                    <a:pt x="16" y="34"/>
                  </a:cubicBezTo>
                  <a:cubicBezTo>
                    <a:pt x="16" y="29"/>
                    <a:pt x="18" y="26"/>
                    <a:pt x="24" y="25"/>
                  </a:cubicBezTo>
                  <a:lnTo>
                    <a:pt x="24" y="44"/>
                  </a:lnTo>
                  <a:close/>
                  <a:moveTo>
                    <a:pt x="33" y="83"/>
                  </a:moveTo>
                  <a:cubicBezTo>
                    <a:pt x="33" y="64"/>
                    <a:pt x="33" y="64"/>
                    <a:pt x="33" y="64"/>
                  </a:cubicBezTo>
                  <a:cubicBezTo>
                    <a:pt x="38" y="67"/>
                    <a:pt x="41" y="70"/>
                    <a:pt x="41" y="74"/>
                  </a:cubicBezTo>
                  <a:cubicBezTo>
                    <a:pt x="41" y="79"/>
                    <a:pt x="38" y="82"/>
                    <a:pt x="33" y="83"/>
                  </a:cubicBezTo>
                  <a:close/>
                </a:path>
              </a:pathLst>
            </a:custGeom>
            <a:solidFill>
              <a:srgbClr val="0078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75">
              <a:extLst>
                <a:ext uri="{FF2B5EF4-FFF2-40B4-BE49-F238E27FC236}">
                  <a16:creationId xmlns:a16="http://schemas.microsoft.com/office/drawing/2014/main" id="{34C96675-1154-44DD-994B-1F93456B0DE5}"/>
                </a:ext>
              </a:extLst>
            </p:cNvPr>
            <p:cNvSpPr>
              <a:spLocks/>
            </p:cNvSpPr>
            <p:nvPr/>
          </p:nvSpPr>
          <p:spPr bwMode="auto">
            <a:xfrm>
              <a:off x="4780" y="901"/>
              <a:ext cx="76" cy="93"/>
            </a:xfrm>
            <a:custGeom>
              <a:avLst/>
              <a:gdLst>
                <a:gd name="T0" fmla="*/ 113 w 113"/>
                <a:gd name="T1" fmla="*/ 3 h 137"/>
                <a:gd name="T2" fmla="*/ 113 w 113"/>
                <a:gd name="T3" fmla="*/ 0 h 137"/>
                <a:gd name="T4" fmla="*/ 31 w 113"/>
                <a:gd name="T5" fmla="*/ 0 h 137"/>
                <a:gd name="T6" fmla="*/ 31 w 113"/>
                <a:gd name="T7" fmla="*/ 3 h 137"/>
                <a:gd name="T8" fmla="*/ 0 w 113"/>
                <a:gd name="T9" fmla="*/ 79 h 137"/>
                <a:gd name="T10" fmla="*/ 58 w 113"/>
                <a:gd name="T11" fmla="*/ 137 h 137"/>
                <a:gd name="T12" fmla="*/ 113 w 113"/>
                <a:gd name="T13" fmla="*/ 3 h 137"/>
              </a:gdLst>
              <a:ahLst/>
              <a:cxnLst>
                <a:cxn ang="0">
                  <a:pos x="T0" y="T1"/>
                </a:cxn>
                <a:cxn ang="0">
                  <a:pos x="T2" y="T3"/>
                </a:cxn>
                <a:cxn ang="0">
                  <a:pos x="T4" y="T5"/>
                </a:cxn>
                <a:cxn ang="0">
                  <a:pos x="T6" y="T7"/>
                </a:cxn>
                <a:cxn ang="0">
                  <a:pos x="T8" y="T9"/>
                </a:cxn>
                <a:cxn ang="0">
                  <a:pos x="T10" y="T11"/>
                </a:cxn>
                <a:cxn ang="0">
                  <a:pos x="T12" y="T13"/>
                </a:cxn>
              </a:cxnLst>
              <a:rect l="0" t="0" r="r" b="b"/>
              <a:pathLst>
                <a:path w="113" h="137">
                  <a:moveTo>
                    <a:pt x="113" y="3"/>
                  </a:moveTo>
                  <a:cubicBezTo>
                    <a:pt x="113" y="2"/>
                    <a:pt x="113" y="1"/>
                    <a:pt x="113" y="0"/>
                  </a:cubicBezTo>
                  <a:cubicBezTo>
                    <a:pt x="31" y="0"/>
                    <a:pt x="31" y="0"/>
                    <a:pt x="31" y="0"/>
                  </a:cubicBezTo>
                  <a:cubicBezTo>
                    <a:pt x="31" y="1"/>
                    <a:pt x="31" y="2"/>
                    <a:pt x="31" y="3"/>
                  </a:cubicBezTo>
                  <a:cubicBezTo>
                    <a:pt x="31" y="33"/>
                    <a:pt x="19" y="60"/>
                    <a:pt x="0" y="79"/>
                  </a:cubicBezTo>
                  <a:cubicBezTo>
                    <a:pt x="58" y="137"/>
                    <a:pt x="58" y="137"/>
                    <a:pt x="58" y="137"/>
                  </a:cubicBezTo>
                  <a:cubicBezTo>
                    <a:pt x="92" y="103"/>
                    <a:pt x="113" y="55"/>
                    <a:pt x="113" y="3"/>
                  </a:cubicBezTo>
                  <a:close/>
                </a:path>
              </a:pathLst>
            </a:custGeom>
            <a:solidFill>
              <a:srgbClr val="50E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4" name="TextBox 23">
            <a:extLst>
              <a:ext uri="{FF2B5EF4-FFF2-40B4-BE49-F238E27FC236}">
                <a16:creationId xmlns:a16="http://schemas.microsoft.com/office/drawing/2014/main" id="{1A5BA8F3-F2BA-45E5-BB06-ADC92B50BD82}"/>
              </a:ext>
            </a:extLst>
          </p:cNvPr>
          <p:cNvSpPr txBox="1"/>
          <p:nvPr/>
        </p:nvSpPr>
        <p:spPr>
          <a:xfrm>
            <a:off x="1469072" y="4482516"/>
            <a:ext cx="4693849" cy="276999"/>
          </a:xfrm>
          <a:prstGeom prst="rect">
            <a:avLst/>
          </a:prstGeom>
          <a:noFill/>
        </p:spPr>
        <p:txBody>
          <a:bodyPr wrap="none" lIns="0" tIns="0" rIns="0" bIns="0" anchor="ctr">
            <a:spAutoFit/>
          </a:bodyPr>
          <a:lstStyle/>
          <a:p>
            <a:r>
              <a:rPr lang="en-US" sz="1800">
                <a:latin typeface="+mj-lt"/>
              </a:rPr>
              <a:t>Projections: On-prem costs in Azure scenario</a:t>
            </a:r>
          </a:p>
        </p:txBody>
      </p:sp>
      <p:sp>
        <p:nvSpPr>
          <p:cNvPr id="26" name="Oval 25" descr="Number 5">
            <a:extLst>
              <a:ext uri="{FF2B5EF4-FFF2-40B4-BE49-F238E27FC236}">
                <a16:creationId xmlns:a16="http://schemas.microsoft.com/office/drawing/2014/main" id="{320B53A9-D712-48D8-A4BB-3F0F96BD9787}"/>
              </a:ext>
              <a:ext uri="{C183D7F6-B498-43B3-948B-1728B52AA6E4}">
                <adec:decorative xmlns:adec="http://schemas.microsoft.com/office/drawing/2017/decorative" val="0"/>
              </a:ext>
            </a:extLst>
          </p:cNvPr>
          <p:cNvSpPr/>
          <p:nvPr/>
        </p:nvSpPr>
        <p:spPr bwMode="auto">
          <a:xfrm>
            <a:off x="584202" y="5035253"/>
            <a:ext cx="594360" cy="594360"/>
          </a:xfrm>
          <a:prstGeom prst="ellipse">
            <a:avLst/>
          </a:prstGeom>
          <a:solidFill>
            <a:schemeClr val="accent2">
              <a:alpha val="50000"/>
            </a:schemeClr>
          </a:solidFill>
          <a:ln w="381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IN" sz="1800">
              <a:solidFill>
                <a:srgbClr val="FFFFFF"/>
              </a:solidFill>
              <a:latin typeface="+mj-lt"/>
              <a:ea typeface="Segoe UI" pitchFamily="34" charset="0"/>
              <a:cs typeface="Segoe UI" pitchFamily="34" charset="0"/>
            </a:endParaRPr>
          </a:p>
        </p:txBody>
      </p:sp>
      <p:grpSp>
        <p:nvGrpSpPr>
          <p:cNvPr id="45" name="works with CI/CD 2" descr="Icon of timeline">
            <a:extLst>
              <a:ext uri="{FF2B5EF4-FFF2-40B4-BE49-F238E27FC236}">
                <a16:creationId xmlns:a16="http://schemas.microsoft.com/office/drawing/2014/main" id="{9DB67087-5C8C-4524-A1B0-9236A041726C}"/>
              </a:ext>
            </a:extLst>
          </p:cNvPr>
          <p:cNvGrpSpPr>
            <a:grpSpLocks noChangeAspect="1"/>
          </p:cNvGrpSpPr>
          <p:nvPr/>
        </p:nvGrpSpPr>
        <p:grpSpPr bwMode="auto">
          <a:xfrm>
            <a:off x="661514" y="5156431"/>
            <a:ext cx="439737" cy="334963"/>
            <a:chOff x="2229" y="1386"/>
            <a:chExt cx="277" cy="211"/>
          </a:xfrm>
        </p:grpSpPr>
        <p:sp>
          <p:nvSpPr>
            <p:cNvPr id="46" name="AutoShape 140">
              <a:extLst>
                <a:ext uri="{FF2B5EF4-FFF2-40B4-BE49-F238E27FC236}">
                  <a16:creationId xmlns:a16="http://schemas.microsoft.com/office/drawing/2014/main" id="{91183F08-E7CC-4C13-A3F1-65A4FE56F388}"/>
                </a:ext>
              </a:extLst>
            </p:cNvPr>
            <p:cNvSpPr>
              <a:spLocks noChangeAspect="1" noChangeArrowheads="1" noTextEdit="1"/>
            </p:cNvSpPr>
            <p:nvPr/>
          </p:nvSpPr>
          <p:spPr bwMode="auto">
            <a:xfrm>
              <a:off x="2229" y="1386"/>
              <a:ext cx="277"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Rectangle 142">
              <a:extLst>
                <a:ext uri="{FF2B5EF4-FFF2-40B4-BE49-F238E27FC236}">
                  <a16:creationId xmlns:a16="http://schemas.microsoft.com/office/drawing/2014/main" id="{ABAFA766-B8F0-42C7-B164-7CBBDD087BDF}"/>
                </a:ext>
              </a:extLst>
            </p:cNvPr>
            <p:cNvSpPr>
              <a:spLocks noChangeArrowheads="1"/>
            </p:cNvSpPr>
            <p:nvPr/>
          </p:nvSpPr>
          <p:spPr bwMode="auto">
            <a:xfrm>
              <a:off x="2230" y="1541"/>
              <a:ext cx="241" cy="29"/>
            </a:xfrm>
            <a:prstGeom prst="rect">
              <a:avLst/>
            </a:prstGeom>
            <a:solidFill>
              <a:srgbClr val="0078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Rectangle 143">
              <a:extLst>
                <a:ext uri="{FF2B5EF4-FFF2-40B4-BE49-F238E27FC236}">
                  <a16:creationId xmlns:a16="http://schemas.microsoft.com/office/drawing/2014/main" id="{8BFDA6F3-29EF-48A5-A819-CA2AAF03E67F}"/>
                </a:ext>
              </a:extLst>
            </p:cNvPr>
            <p:cNvSpPr>
              <a:spLocks noChangeArrowheads="1"/>
            </p:cNvSpPr>
            <p:nvPr/>
          </p:nvSpPr>
          <p:spPr bwMode="auto">
            <a:xfrm>
              <a:off x="2230" y="1482"/>
              <a:ext cx="43" cy="44"/>
            </a:xfrm>
            <a:prstGeom prst="rect">
              <a:avLst/>
            </a:prstGeom>
            <a:solidFill>
              <a:srgbClr val="50E6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Rectangle 144">
              <a:extLst>
                <a:ext uri="{FF2B5EF4-FFF2-40B4-BE49-F238E27FC236}">
                  <a16:creationId xmlns:a16="http://schemas.microsoft.com/office/drawing/2014/main" id="{10F45990-7310-4E9B-8EE3-3DB8FB6CC08D}"/>
                </a:ext>
              </a:extLst>
            </p:cNvPr>
            <p:cNvSpPr>
              <a:spLocks noChangeArrowheads="1"/>
            </p:cNvSpPr>
            <p:nvPr/>
          </p:nvSpPr>
          <p:spPr bwMode="auto">
            <a:xfrm>
              <a:off x="2288" y="1423"/>
              <a:ext cx="43" cy="102"/>
            </a:xfrm>
            <a:prstGeom prst="rect">
              <a:avLst/>
            </a:prstGeom>
            <a:solidFill>
              <a:srgbClr val="0078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Rectangle 145">
              <a:extLst>
                <a:ext uri="{FF2B5EF4-FFF2-40B4-BE49-F238E27FC236}">
                  <a16:creationId xmlns:a16="http://schemas.microsoft.com/office/drawing/2014/main" id="{A42C64F9-B28A-4FCB-A65B-33E5528218EA}"/>
                </a:ext>
              </a:extLst>
            </p:cNvPr>
            <p:cNvSpPr>
              <a:spLocks noChangeArrowheads="1"/>
            </p:cNvSpPr>
            <p:nvPr/>
          </p:nvSpPr>
          <p:spPr bwMode="auto">
            <a:xfrm>
              <a:off x="2344" y="1460"/>
              <a:ext cx="44" cy="66"/>
            </a:xfrm>
            <a:prstGeom prst="rect">
              <a:avLst/>
            </a:prstGeom>
            <a:solidFill>
              <a:srgbClr val="50E6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Rectangle 146">
              <a:extLst>
                <a:ext uri="{FF2B5EF4-FFF2-40B4-BE49-F238E27FC236}">
                  <a16:creationId xmlns:a16="http://schemas.microsoft.com/office/drawing/2014/main" id="{6898E8A9-227D-4911-98B8-1D51F998CA44}"/>
                </a:ext>
              </a:extLst>
            </p:cNvPr>
            <p:cNvSpPr>
              <a:spLocks noChangeArrowheads="1"/>
            </p:cNvSpPr>
            <p:nvPr/>
          </p:nvSpPr>
          <p:spPr bwMode="auto">
            <a:xfrm>
              <a:off x="2403" y="1387"/>
              <a:ext cx="44" cy="139"/>
            </a:xfrm>
            <a:prstGeom prst="rect">
              <a:avLst/>
            </a:prstGeom>
            <a:solidFill>
              <a:srgbClr val="0078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147">
              <a:extLst>
                <a:ext uri="{FF2B5EF4-FFF2-40B4-BE49-F238E27FC236}">
                  <a16:creationId xmlns:a16="http://schemas.microsoft.com/office/drawing/2014/main" id="{D072FD89-1BDF-4E41-8053-0D2788CCDF5D}"/>
                </a:ext>
              </a:extLst>
            </p:cNvPr>
            <p:cNvSpPr>
              <a:spLocks/>
            </p:cNvSpPr>
            <p:nvPr/>
          </p:nvSpPr>
          <p:spPr bwMode="auto">
            <a:xfrm>
              <a:off x="2463" y="1514"/>
              <a:ext cx="42" cy="83"/>
            </a:xfrm>
            <a:custGeom>
              <a:avLst/>
              <a:gdLst>
                <a:gd name="T0" fmla="*/ 0 w 42"/>
                <a:gd name="T1" fmla="*/ 0 h 83"/>
                <a:gd name="T2" fmla="*/ 42 w 42"/>
                <a:gd name="T3" fmla="*/ 41 h 83"/>
                <a:gd name="T4" fmla="*/ 0 w 42"/>
                <a:gd name="T5" fmla="*/ 83 h 83"/>
                <a:gd name="T6" fmla="*/ 0 w 42"/>
                <a:gd name="T7" fmla="*/ 0 h 83"/>
              </a:gdLst>
              <a:ahLst/>
              <a:cxnLst>
                <a:cxn ang="0">
                  <a:pos x="T0" y="T1"/>
                </a:cxn>
                <a:cxn ang="0">
                  <a:pos x="T2" y="T3"/>
                </a:cxn>
                <a:cxn ang="0">
                  <a:pos x="T4" y="T5"/>
                </a:cxn>
                <a:cxn ang="0">
                  <a:pos x="T6" y="T7"/>
                </a:cxn>
              </a:cxnLst>
              <a:rect l="0" t="0" r="r" b="b"/>
              <a:pathLst>
                <a:path w="42" h="83">
                  <a:moveTo>
                    <a:pt x="0" y="0"/>
                  </a:moveTo>
                  <a:lnTo>
                    <a:pt x="42" y="41"/>
                  </a:lnTo>
                  <a:lnTo>
                    <a:pt x="0" y="83"/>
                  </a:lnTo>
                  <a:lnTo>
                    <a:pt x="0" y="0"/>
                  </a:lnTo>
                  <a:close/>
                </a:path>
              </a:pathLst>
            </a:custGeom>
            <a:solidFill>
              <a:srgbClr val="0078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7" name="TextBox 26">
            <a:extLst>
              <a:ext uri="{FF2B5EF4-FFF2-40B4-BE49-F238E27FC236}">
                <a16:creationId xmlns:a16="http://schemas.microsoft.com/office/drawing/2014/main" id="{23ADA15B-C39B-4341-9F8B-231161541EBE}"/>
              </a:ext>
            </a:extLst>
          </p:cNvPr>
          <p:cNvSpPr txBox="1"/>
          <p:nvPr/>
        </p:nvSpPr>
        <p:spPr>
          <a:xfrm>
            <a:off x="1469072" y="5148214"/>
            <a:ext cx="6233181" cy="276999"/>
          </a:xfrm>
          <a:prstGeom prst="rect">
            <a:avLst/>
          </a:prstGeom>
          <a:noFill/>
        </p:spPr>
        <p:txBody>
          <a:bodyPr wrap="none" lIns="0" tIns="0" rIns="0" bIns="0" anchor="ctr">
            <a:spAutoFit/>
          </a:bodyPr>
          <a:lstStyle/>
          <a:p>
            <a:r>
              <a:rPr lang="en-US" sz="1800">
                <a:latin typeface="+mj-lt"/>
              </a:rPr>
              <a:t>Projections: Migration timeline and Azure costs (optimized)</a:t>
            </a:r>
          </a:p>
        </p:txBody>
      </p:sp>
    </p:spTree>
    <p:extLst>
      <p:ext uri="{BB962C8B-B14F-4D97-AF65-F5344CB8AC3E}">
        <p14:creationId xmlns:p14="http://schemas.microsoft.com/office/powerpoint/2010/main" val="4230750835"/>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le 3">
            <a:extLst>
              <a:ext uri="{FF2B5EF4-FFF2-40B4-BE49-F238E27FC236}">
                <a16:creationId xmlns:a16="http://schemas.microsoft.com/office/drawing/2014/main" id="{3296DF00-EE59-464A-9003-FF60BEDAF211}"/>
              </a:ext>
            </a:extLst>
          </p:cNvPr>
          <p:cNvSpPr>
            <a:spLocks noGrp="1"/>
          </p:cNvSpPr>
          <p:nvPr>
            <p:ph type="title"/>
          </p:nvPr>
        </p:nvSpPr>
        <p:spPr>
          <a:xfrm>
            <a:off x="588263" y="457200"/>
            <a:ext cx="11018520" cy="553998"/>
          </a:xfrm>
        </p:spPr>
        <p:txBody>
          <a:bodyPr/>
          <a:lstStyle/>
          <a:p>
            <a:r>
              <a:rPr lang="en-US"/>
              <a:t>How does a TCO compare with a business case or cloud financial model</a:t>
            </a:r>
            <a:endParaRPr lang="en-IN"/>
          </a:p>
        </p:txBody>
      </p:sp>
      <p:sp>
        <p:nvSpPr>
          <p:cNvPr id="48" name="Rectangle 47">
            <a:extLst>
              <a:ext uri="{FF2B5EF4-FFF2-40B4-BE49-F238E27FC236}">
                <a16:creationId xmlns:a16="http://schemas.microsoft.com/office/drawing/2014/main" id="{68C58470-100C-4280-8AAE-470C34BD4A92}"/>
              </a:ext>
            </a:extLst>
          </p:cNvPr>
          <p:cNvSpPr/>
          <p:nvPr/>
        </p:nvSpPr>
        <p:spPr bwMode="auto">
          <a:xfrm>
            <a:off x="0" y="4349542"/>
            <a:ext cx="12209513" cy="1136858"/>
          </a:xfrm>
          <a:prstGeom prst="rect">
            <a:avLst/>
          </a:prstGeom>
          <a:solidFill>
            <a:schemeClr val="tx1">
              <a:alpha val="3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594360" tIns="146304" rIns="182880" bIns="146304" numCol="1" spcCol="0" rtlCol="0" fromWordArt="0" anchor="ctr" anchorCtr="0" forceAA="0" compatLnSpc="1">
            <a:prstTxWarp prst="textNoShape">
              <a:avLst/>
            </a:prstTxWarp>
            <a:noAutofit/>
          </a:bodyPr>
          <a:lstStyle/>
          <a:p>
            <a:pPr marL="0" indent="0">
              <a:spcBef>
                <a:spcPts val="1200"/>
              </a:spcBef>
              <a:buNone/>
            </a:pPr>
            <a:r>
              <a:rPr lang="en-US" sz="1600">
                <a:solidFill>
                  <a:schemeClr val="accent1"/>
                </a:solidFill>
                <a:latin typeface="+mj-lt"/>
                <a:cs typeface="Segoe UI" panose="020B0502040204020203" pitchFamily="34" charset="0"/>
              </a:rPr>
              <a:t>TCO is point-in-time focused</a:t>
            </a:r>
            <a:r>
              <a:rPr lang="en-US" sz="1600">
                <a:solidFill>
                  <a:schemeClr val="tx1"/>
                </a:solidFill>
                <a:latin typeface="+mj-lt"/>
                <a:cs typeface="Segoe UI" panose="020B0502040204020203" pitchFamily="34" charset="0"/>
              </a:rPr>
              <a:t>,</a:t>
            </a:r>
            <a:r>
              <a:rPr lang="en-US" sz="1600">
                <a:solidFill>
                  <a:schemeClr val="tx1"/>
                </a:solidFill>
                <a:cs typeface="Segoe UI" panose="020B0502040204020203" pitchFamily="34" charset="0"/>
              </a:rPr>
              <a:t> intended to provide a financial and business justification for cloud adoption</a:t>
            </a:r>
          </a:p>
          <a:p>
            <a:pPr marL="0" indent="0">
              <a:spcBef>
                <a:spcPts val="1200"/>
              </a:spcBef>
              <a:buNone/>
            </a:pPr>
            <a:r>
              <a:rPr lang="en-US" sz="1600">
                <a:solidFill>
                  <a:schemeClr val="accent1"/>
                </a:solidFill>
                <a:latin typeface="+mj-lt"/>
                <a:cs typeface="Segoe UI" panose="020B0502040204020203" pitchFamily="34" charset="0"/>
              </a:rPr>
              <a:t>Cloud financial plan </a:t>
            </a:r>
            <a:r>
              <a:rPr lang="en-US" sz="1600">
                <a:solidFill>
                  <a:schemeClr val="tx1"/>
                </a:solidFill>
                <a:cs typeface="Segoe UI" panose="020B0502040204020203" pitchFamily="34" charset="0"/>
              </a:rPr>
              <a:t>provides a view of the technical and financial timeline your environment and can represent the opportunities for re-investment into further modernization</a:t>
            </a:r>
          </a:p>
        </p:txBody>
      </p:sp>
      <p:grpSp>
        <p:nvGrpSpPr>
          <p:cNvPr id="3" name="Group 2" descr="Chart showing TCO compare with a business case or cloud financial model&#10;with cost representing the y axis and time for the x axis. Migration, TCO and Cost optimizing are the bars representing them.">
            <a:extLst>
              <a:ext uri="{FF2B5EF4-FFF2-40B4-BE49-F238E27FC236}">
                <a16:creationId xmlns:a16="http://schemas.microsoft.com/office/drawing/2014/main" id="{F1F4E7DD-E895-4E46-B3B4-FE83C1DEB0A2}"/>
              </a:ext>
            </a:extLst>
          </p:cNvPr>
          <p:cNvGrpSpPr/>
          <p:nvPr/>
        </p:nvGrpSpPr>
        <p:grpSpPr>
          <a:xfrm>
            <a:off x="588262" y="1761066"/>
            <a:ext cx="11021125" cy="2468033"/>
            <a:chOff x="588262" y="1761066"/>
            <a:chExt cx="11021125" cy="2468033"/>
          </a:xfrm>
        </p:grpSpPr>
        <p:grpSp>
          <p:nvGrpSpPr>
            <p:cNvPr id="52" name="Group 51" descr="Chart showing relationship between cost and time. Cost in X axis and time on Y axis">
              <a:extLst>
                <a:ext uri="{FF2B5EF4-FFF2-40B4-BE49-F238E27FC236}">
                  <a16:creationId xmlns:a16="http://schemas.microsoft.com/office/drawing/2014/main" id="{EF30AEE5-7839-43AC-A715-004960B5F89F}"/>
                </a:ext>
              </a:extLst>
            </p:cNvPr>
            <p:cNvGrpSpPr/>
            <p:nvPr/>
          </p:nvGrpSpPr>
          <p:grpSpPr>
            <a:xfrm>
              <a:off x="2597200" y="1953216"/>
              <a:ext cx="7003248" cy="2083733"/>
              <a:chOff x="984660" y="2005666"/>
              <a:chExt cx="7003248" cy="2083733"/>
            </a:xfrm>
          </p:grpSpPr>
          <p:cxnSp>
            <p:nvCxnSpPr>
              <p:cNvPr id="53" name="Straight Connector 52">
                <a:extLst>
                  <a:ext uri="{FF2B5EF4-FFF2-40B4-BE49-F238E27FC236}">
                    <a16:creationId xmlns:a16="http://schemas.microsoft.com/office/drawing/2014/main" id="{E51F8D51-99A9-4A2B-AE2A-D3AD1ABBA971}"/>
                  </a:ext>
                </a:extLst>
              </p:cNvPr>
              <p:cNvCxnSpPr/>
              <p:nvPr/>
            </p:nvCxnSpPr>
            <p:spPr>
              <a:xfrm>
                <a:off x="1336471" y="3758966"/>
                <a:ext cx="4912056" cy="0"/>
              </a:xfrm>
              <a:prstGeom prst="line">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54" name="TextBox 53">
                <a:extLst>
                  <a:ext uri="{FF2B5EF4-FFF2-40B4-BE49-F238E27FC236}">
                    <a16:creationId xmlns:a16="http://schemas.microsoft.com/office/drawing/2014/main" id="{0F8F4F2F-697F-40EF-9A36-21A848CBE5EA}"/>
                  </a:ext>
                </a:extLst>
              </p:cNvPr>
              <p:cNvSpPr txBox="1"/>
              <p:nvPr/>
            </p:nvSpPr>
            <p:spPr>
              <a:xfrm>
                <a:off x="1096870" y="2127076"/>
                <a:ext cx="84960" cy="184666"/>
              </a:xfrm>
              <a:prstGeom prst="rect">
                <a:avLst/>
              </a:prstGeom>
              <a:noFill/>
            </p:spPr>
            <p:txBody>
              <a:bodyPr wrap="none" lIns="0" tIns="0" rIns="0" bIns="0" rtlCol="0">
                <a:spAutoFit/>
              </a:bodyPr>
              <a:lstStyle/>
              <a:p>
                <a:r>
                  <a:rPr lang="en-GB" sz="1200">
                    <a:latin typeface="+mj-lt"/>
                    <a:ea typeface="Amazon Ember Light" charset="0"/>
                    <a:cs typeface="Amazon Ember Light" charset="0"/>
                  </a:rPr>
                  <a:t>$</a:t>
                </a:r>
              </a:p>
            </p:txBody>
          </p:sp>
          <p:sp>
            <p:nvSpPr>
              <p:cNvPr id="55" name="TextBox 54">
                <a:extLst>
                  <a:ext uri="{FF2B5EF4-FFF2-40B4-BE49-F238E27FC236}">
                    <a16:creationId xmlns:a16="http://schemas.microsoft.com/office/drawing/2014/main" id="{03827A50-F175-4FE3-B89A-95A46349741B}"/>
                  </a:ext>
                </a:extLst>
              </p:cNvPr>
              <p:cNvSpPr txBox="1"/>
              <p:nvPr/>
            </p:nvSpPr>
            <p:spPr>
              <a:xfrm>
                <a:off x="984660" y="2323792"/>
                <a:ext cx="309380" cy="184666"/>
              </a:xfrm>
              <a:prstGeom prst="rect">
                <a:avLst/>
              </a:prstGeom>
              <a:noFill/>
            </p:spPr>
            <p:txBody>
              <a:bodyPr wrap="none" lIns="0" tIns="0" rIns="0" bIns="0" rtlCol="0">
                <a:spAutoFit/>
              </a:bodyPr>
              <a:lstStyle/>
              <a:p>
                <a:pPr algn="ctr"/>
                <a:r>
                  <a:rPr lang="en-GB" sz="1200">
                    <a:latin typeface="+mj-lt"/>
                    <a:ea typeface="Amazon Ember Light" charset="0"/>
                    <a:cs typeface="Amazon Ember Light" charset="0"/>
                  </a:rPr>
                  <a:t>Cost</a:t>
                </a:r>
              </a:p>
            </p:txBody>
          </p:sp>
          <p:sp>
            <p:nvSpPr>
              <p:cNvPr id="56" name="TextBox 55">
                <a:extLst>
                  <a:ext uri="{FF2B5EF4-FFF2-40B4-BE49-F238E27FC236}">
                    <a16:creationId xmlns:a16="http://schemas.microsoft.com/office/drawing/2014/main" id="{7F37C848-7FC6-425F-A4BF-4181ED575356}"/>
                  </a:ext>
                </a:extLst>
              </p:cNvPr>
              <p:cNvSpPr txBox="1"/>
              <p:nvPr/>
            </p:nvSpPr>
            <p:spPr>
              <a:xfrm>
                <a:off x="1776200" y="2143276"/>
                <a:ext cx="1022216" cy="184666"/>
              </a:xfrm>
              <a:prstGeom prst="rect">
                <a:avLst/>
              </a:prstGeom>
              <a:noFill/>
            </p:spPr>
            <p:txBody>
              <a:bodyPr wrap="square" lIns="0" tIns="0" rIns="0" bIns="0" rtlCol="0">
                <a:spAutoFit/>
              </a:bodyPr>
              <a:lstStyle/>
              <a:p>
                <a:pPr algn="ctr"/>
                <a:r>
                  <a:rPr lang="en-GB" sz="1200">
                    <a:latin typeface="+mj-lt"/>
                    <a:ea typeface="Amazon Ember Light" charset="0"/>
                    <a:cs typeface="Amazon Ember Light" charset="0"/>
                  </a:rPr>
                  <a:t>Migration</a:t>
                </a:r>
              </a:p>
            </p:txBody>
          </p:sp>
          <p:sp>
            <p:nvSpPr>
              <p:cNvPr id="57" name="Rounded Rectangle 45">
                <a:extLst>
                  <a:ext uri="{FF2B5EF4-FFF2-40B4-BE49-F238E27FC236}">
                    <a16:creationId xmlns:a16="http://schemas.microsoft.com/office/drawing/2014/main" id="{2A88FD1E-DDC1-4940-BF3E-515049773D85}"/>
                  </a:ext>
                </a:extLst>
              </p:cNvPr>
              <p:cNvSpPr/>
              <p:nvPr/>
            </p:nvSpPr>
            <p:spPr>
              <a:xfrm>
                <a:off x="1412955" y="2407133"/>
                <a:ext cx="1748690" cy="403550"/>
              </a:xfrm>
              <a:prstGeom prst="rect">
                <a:avLst/>
              </a:prstGeom>
              <a:solidFill>
                <a:schemeClr val="bg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latin typeface="+mj-lt"/>
                  <a:ea typeface="Amazon Ember Light" charset="0"/>
                  <a:cs typeface="Amazon Ember Light" charset="0"/>
                </a:endParaRPr>
              </a:p>
            </p:txBody>
          </p:sp>
          <p:cxnSp>
            <p:nvCxnSpPr>
              <p:cNvPr id="59" name="Straight Connector 58">
                <a:extLst>
                  <a:ext uri="{FF2B5EF4-FFF2-40B4-BE49-F238E27FC236}">
                    <a16:creationId xmlns:a16="http://schemas.microsoft.com/office/drawing/2014/main" id="{80DA28D8-8576-442A-8581-4FF527350E89}"/>
                  </a:ext>
                </a:extLst>
              </p:cNvPr>
              <p:cNvCxnSpPr/>
              <p:nvPr/>
            </p:nvCxnSpPr>
            <p:spPr>
              <a:xfrm flipV="1">
                <a:off x="1365363" y="2573468"/>
                <a:ext cx="4844832" cy="116330"/>
              </a:xfrm>
              <a:prstGeom prst="line">
                <a:avLst/>
              </a:prstGeom>
              <a:ln>
                <a:solidFill>
                  <a:srgbClr val="4F81BD"/>
                </a:solidFill>
              </a:ln>
              <a:effectLst/>
            </p:spPr>
            <p:style>
              <a:lnRef idx="2">
                <a:schemeClr val="accent1"/>
              </a:lnRef>
              <a:fillRef idx="0">
                <a:schemeClr val="accent1"/>
              </a:fillRef>
              <a:effectRef idx="1">
                <a:schemeClr val="accent1"/>
              </a:effectRef>
              <a:fontRef idx="minor">
                <a:schemeClr val="tx1"/>
              </a:fontRef>
            </p:style>
          </p:cxnSp>
          <p:sp>
            <p:nvSpPr>
              <p:cNvPr id="60" name="TextBox 59">
                <a:extLst>
                  <a:ext uri="{FF2B5EF4-FFF2-40B4-BE49-F238E27FC236}">
                    <a16:creationId xmlns:a16="http://schemas.microsoft.com/office/drawing/2014/main" id="{F54B94C8-337B-4074-966D-BCC391E0CF44}"/>
                  </a:ext>
                </a:extLst>
              </p:cNvPr>
              <p:cNvSpPr txBox="1"/>
              <p:nvPr/>
            </p:nvSpPr>
            <p:spPr>
              <a:xfrm>
                <a:off x="3400916" y="2289573"/>
                <a:ext cx="554189" cy="184666"/>
              </a:xfrm>
              <a:prstGeom prst="rect">
                <a:avLst/>
              </a:prstGeom>
              <a:noFill/>
            </p:spPr>
            <p:txBody>
              <a:bodyPr wrap="square" lIns="0" tIns="0" rIns="0" bIns="0" rtlCol="0">
                <a:spAutoFit/>
              </a:bodyPr>
              <a:lstStyle/>
              <a:p>
                <a:pPr algn="ctr"/>
                <a:r>
                  <a:rPr lang="en-GB" sz="1200">
                    <a:latin typeface="+mj-lt"/>
                    <a:ea typeface="Amazon Ember Light" charset="0"/>
                    <a:cs typeface="Amazon Ember Light" charset="0"/>
                  </a:rPr>
                  <a:t>TCO</a:t>
                </a:r>
              </a:p>
            </p:txBody>
          </p:sp>
          <p:sp>
            <p:nvSpPr>
              <p:cNvPr id="61" name="Rounded Rectangle 46">
                <a:extLst>
                  <a:ext uri="{FF2B5EF4-FFF2-40B4-BE49-F238E27FC236}">
                    <a16:creationId xmlns:a16="http://schemas.microsoft.com/office/drawing/2014/main" id="{FD0DC683-DE89-415D-8562-A704A09AEA25}"/>
                  </a:ext>
                </a:extLst>
              </p:cNvPr>
              <p:cNvSpPr/>
              <p:nvPr/>
            </p:nvSpPr>
            <p:spPr>
              <a:xfrm>
                <a:off x="3389143" y="2573468"/>
                <a:ext cx="577729" cy="372075"/>
              </a:xfrm>
              <a:prstGeom prst="rect">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latin typeface="+mj-lt"/>
                  <a:ea typeface="Amazon Ember Light" charset="0"/>
                  <a:cs typeface="Amazon Ember Light" charset="0"/>
                </a:endParaRPr>
              </a:p>
            </p:txBody>
          </p:sp>
          <p:sp>
            <p:nvSpPr>
              <p:cNvPr id="62" name="Rounded Rectangle 47">
                <a:extLst>
                  <a:ext uri="{FF2B5EF4-FFF2-40B4-BE49-F238E27FC236}">
                    <a16:creationId xmlns:a16="http://schemas.microsoft.com/office/drawing/2014/main" id="{54514CFB-4D1A-41CB-B25C-351333B71ADC}"/>
                  </a:ext>
                </a:extLst>
              </p:cNvPr>
              <p:cNvSpPr/>
              <p:nvPr/>
            </p:nvSpPr>
            <p:spPr>
              <a:xfrm>
                <a:off x="4172840" y="2788142"/>
                <a:ext cx="2070146" cy="639966"/>
              </a:xfrm>
              <a:prstGeom prst="rect">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latin typeface="+mj-lt"/>
                  <a:ea typeface="Amazon Ember Light" charset="0"/>
                  <a:cs typeface="Amazon Ember Light" charset="0"/>
                </a:endParaRPr>
              </a:p>
            </p:txBody>
          </p:sp>
          <p:sp>
            <p:nvSpPr>
              <p:cNvPr id="63" name="TextBox 62">
                <a:extLst>
                  <a:ext uri="{FF2B5EF4-FFF2-40B4-BE49-F238E27FC236}">
                    <a16:creationId xmlns:a16="http://schemas.microsoft.com/office/drawing/2014/main" id="{A50F94F0-015F-4ED7-AF2A-B06186FD4619}"/>
                  </a:ext>
                </a:extLst>
              </p:cNvPr>
              <p:cNvSpPr txBox="1"/>
              <p:nvPr/>
            </p:nvSpPr>
            <p:spPr>
              <a:xfrm>
                <a:off x="4456317" y="3461005"/>
                <a:ext cx="1503192" cy="184666"/>
              </a:xfrm>
              <a:prstGeom prst="rect">
                <a:avLst/>
              </a:prstGeom>
              <a:noFill/>
            </p:spPr>
            <p:txBody>
              <a:bodyPr wrap="square" lIns="0" tIns="0" rIns="0" bIns="0" rtlCol="0">
                <a:spAutoFit/>
              </a:bodyPr>
              <a:lstStyle/>
              <a:p>
                <a:pPr algn="ctr"/>
                <a:r>
                  <a:rPr lang="en-GB" sz="1200">
                    <a:latin typeface="+mj-lt"/>
                    <a:ea typeface="Amazon Ember Light" charset="0"/>
                    <a:cs typeface="Amazon Ember Light" charset="0"/>
                  </a:rPr>
                  <a:t>Cost optimizing</a:t>
                </a:r>
              </a:p>
            </p:txBody>
          </p:sp>
          <p:sp>
            <p:nvSpPr>
              <p:cNvPr id="64" name="TextBox 63">
                <a:extLst>
                  <a:ext uri="{FF2B5EF4-FFF2-40B4-BE49-F238E27FC236}">
                    <a16:creationId xmlns:a16="http://schemas.microsoft.com/office/drawing/2014/main" id="{56E06C5C-BF60-4CC0-981A-B05851893A79}"/>
                  </a:ext>
                </a:extLst>
              </p:cNvPr>
              <p:cNvSpPr txBox="1"/>
              <p:nvPr/>
            </p:nvSpPr>
            <p:spPr>
              <a:xfrm>
                <a:off x="6057715" y="2463570"/>
                <a:ext cx="1930193" cy="369332"/>
              </a:xfrm>
              <a:prstGeom prst="rect">
                <a:avLst/>
              </a:prstGeom>
              <a:noFill/>
            </p:spPr>
            <p:txBody>
              <a:bodyPr wrap="square" lIns="0" tIns="0" rIns="0" bIns="0" rtlCol="0">
                <a:spAutoFit/>
              </a:bodyPr>
              <a:lstStyle/>
              <a:p>
                <a:pPr algn="ctr"/>
                <a:r>
                  <a:rPr lang="en-GB" sz="1200">
                    <a:latin typeface="+mj-lt"/>
                    <a:ea typeface="Amazon Ember Light" charset="0"/>
                    <a:cs typeface="Amazon Ember Light" charset="0"/>
                  </a:rPr>
                  <a:t>Current / Do nothing</a:t>
                </a:r>
              </a:p>
              <a:p>
                <a:pPr algn="ctr"/>
                <a:r>
                  <a:rPr lang="en-GB" sz="1200">
                    <a:latin typeface="+mj-lt"/>
                    <a:ea typeface="Amazon Ember Light" charset="0"/>
                    <a:cs typeface="Amazon Ember Light" charset="0"/>
                  </a:rPr>
                  <a:t>(with growth)</a:t>
                </a:r>
              </a:p>
            </p:txBody>
          </p:sp>
          <p:sp>
            <p:nvSpPr>
              <p:cNvPr id="65" name="TextBox 64">
                <a:extLst>
                  <a:ext uri="{FF2B5EF4-FFF2-40B4-BE49-F238E27FC236}">
                    <a16:creationId xmlns:a16="http://schemas.microsoft.com/office/drawing/2014/main" id="{114E72E8-1752-4EC8-B515-D726E37DEF50}"/>
                  </a:ext>
                </a:extLst>
              </p:cNvPr>
              <p:cNvSpPr txBox="1"/>
              <p:nvPr/>
            </p:nvSpPr>
            <p:spPr>
              <a:xfrm>
                <a:off x="6085134" y="3231645"/>
                <a:ext cx="1775158" cy="184666"/>
              </a:xfrm>
              <a:prstGeom prst="rect">
                <a:avLst/>
              </a:prstGeom>
              <a:noFill/>
            </p:spPr>
            <p:txBody>
              <a:bodyPr wrap="square" lIns="0" tIns="0" rIns="0" bIns="0" rtlCol="0">
                <a:spAutoFit/>
              </a:bodyPr>
              <a:lstStyle/>
              <a:p>
                <a:pPr algn="ctr"/>
                <a:r>
                  <a:rPr lang="en-GB" sz="1200">
                    <a:latin typeface="+mj-lt"/>
                    <a:ea typeface="Amazon Ember Light" charset="0"/>
                    <a:cs typeface="Amazon Ember Light" charset="0"/>
                  </a:rPr>
                  <a:t>Azure environment</a:t>
                </a:r>
              </a:p>
            </p:txBody>
          </p:sp>
          <p:cxnSp>
            <p:nvCxnSpPr>
              <p:cNvPr id="66" name="Straight Connector 65">
                <a:extLst>
                  <a:ext uri="{FF2B5EF4-FFF2-40B4-BE49-F238E27FC236}">
                    <a16:creationId xmlns:a16="http://schemas.microsoft.com/office/drawing/2014/main" id="{4FD76A0F-DDC8-42FB-8826-07538AAB5A97}"/>
                  </a:ext>
                </a:extLst>
              </p:cNvPr>
              <p:cNvCxnSpPr/>
              <p:nvPr/>
            </p:nvCxnSpPr>
            <p:spPr>
              <a:xfrm>
                <a:off x="1348216" y="2005666"/>
                <a:ext cx="0" cy="1748444"/>
              </a:xfrm>
              <a:prstGeom prst="line">
                <a:avLst/>
              </a:prstGeom>
              <a:ln>
                <a:solidFill>
                  <a:schemeClr val="tx1"/>
                </a:solidFill>
                <a:headEnd type="triangle"/>
                <a:tailEnd type="none"/>
              </a:ln>
              <a:effectLst/>
            </p:spPr>
            <p:style>
              <a:lnRef idx="2">
                <a:schemeClr val="accent1"/>
              </a:lnRef>
              <a:fillRef idx="0">
                <a:schemeClr val="accent1"/>
              </a:fillRef>
              <a:effectRef idx="1">
                <a:schemeClr val="accent1"/>
              </a:effectRef>
              <a:fontRef idx="minor">
                <a:schemeClr val="tx1"/>
              </a:fontRef>
            </p:style>
          </p:cxnSp>
          <p:sp>
            <p:nvSpPr>
              <p:cNvPr id="67" name="TextBox 66">
                <a:extLst>
                  <a:ext uri="{FF2B5EF4-FFF2-40B4-BE49-F238E27FC236}">
                    <a16:creationId xmlns:a16="http://schemas.microsoft.com/office/drawing/2014/main" id="{E600402E-6191-475D-BBA3-77A7FF9F4ADB}"/>
                  </a:ext>
                </a:extLst>
              </p:cNvPr>
              <p:cNvSpPr txBox="1"/>
              <p:nvPr/>
            </p:nvSpPr>
            <p:spPr>
              <a:xfrm>
                <a:off x="1336471" y="3758966"/>
                <a:ext cx="211375" cy="179494"/>
              </a:xfrm>
              <a:prstGeom prst="rect">
                <a:avLst/>
              </a:prstGeom>
              <a:noFill/>
            </p:spPr>
            <p:txBody>
              <a:bodyPr wrap="square" rtlCol="0">
                <a:spAutoFit/>
              </a:bodyPr>
              <a:lstStyle/>
              <a:p>
                <a:pPr algn="ctr"/>
                <a:r>
                  <a:rPr lang="en-GB" sz="1200">
                    <a:latin typeface="+mj-lt"/>
                    <a:ea typeface="Amazon Ember Light" charset="0"/>
                    <a:cs typeface="Amazon Ember Light" charset="0"/>
                  </a:rPr>
                  <a:t>0</a:t>
                </a:r>
              </a:p>
            </p:txBody>
          </p:sp>
          <p:sp>
            <p:nvSpPr>
              <p:cNvPr id="68" name="TextBox 67">
                <a:extLst>
                  <a:ext uri="{FF2B5EF4-FFF2-40B4-BE49-F238E27FC236}">
                    <a16:creationId xmlns:a16="http://schemas.microsoft.com/office/drawing/2014/main" id="{DFAF1080-644F-4197-87EA-8D28CABDD403}"/>
                  </a:ext>
                </a:extLst>
              </p:cNvPr>
              <p:cNvSpPr txBox="1"/>
              <p:nvPr/>
            </p:nvSpPr>
            <p:spPr>
              <a:xfrm>
                <a:off x="2276608" y="3758966"/>
                <a:ext cx="211375" cy="179494"/>
              </a:xfrm>
              <a:prstGeom prst="rect">
                <a:avLst/>
              </a:prstGeom>
              <a:noFill/>
            </p:spPr>
            <p:txBody>
              <a:bodyPr wrap="square" rtlCol="0">
                <a:spAutoFit/>
              </a:bodyPr>
              <a:lstStyle/>
              <a:p>
                <a:pPr algn="ctr"/>
                <a:r>
                  <a:rPr lang="en-GB" sz="1200">
                    <a:latin typeface="+mj-lt"/>
                    <a:ea typeface="Amazon Ember Light" charset="0"/>
                    <a:cs typeface="Amazon Ember Light" charset="0"/>
                  </a:rPr>
                  <a:t>1</a:t>
                </a:r>
              </a:p>
            </p:txBody>
          </p:sp>
          <p:sp>
            <p:nvSpPr>
              <p:cNvPr id="69" name="TextBox 68">
                <a:extLst>
                  <a:ext uri="{FF2B5EF4-FFF2-40B4-BE49-F238E27FC236}">
                    <a16:creationId xmlns:a16="http://schemas.microsoft.com/office/drawing/2014/main" id="{228C128F-4554-4E92-AEC6-7259596B45C3}"/>
                  </a:ext>
                </a:extLst>
              </p:cNvPr>
              <p:cNvSpPr txBox="1"/>
              <p:nvPr/>
            </p:nvSpPr>
            <p:spPr>
              <a:xfrm>
                <a:off x="3216744" y="3758966"/>
                <a:ext cx="211375" cy="179494"/>
              </a:xfrm>
              <a:prstGeom prst="rect">
                <a:avLst/>
              </a:prstGeom>
              <a:noFill/>
            </p:spPr>
            <p:txBody>
              <a:bodyPr wrap="square" rtlCol="0">
                <a:spAutoFit/>
              </a:bodyPr>
              <a:lstStyle/>
              <a:p>
                <a:pPr algn="ctr"/>
                <a:r>
                  <a:rPr lang="en-GB" sz="1200">
                    <a:latin typeface="+mj-lt"/>
                    <a:ea typeface="Amazon Ember Light" charset="0"/>
                    <a:cs typeface="Amazon Ember Light" charset="0"/>
                  </a:rPr>
                  <a:t>2</a:t>
                </a:r>
              </a:p>
            </p:txBody>
          </p:sp>
          <p:sp>
            <p:nvSpPr>
              <p:cNvPr id="70" name="TextBox 69">
                <a:extLst>
                  <a:ext uri="{FF2B5EF4-FFF2-40B4-BE49-F238E27FC236}">
                    <a16:creationId xmlns:a16="http://schemas.microsoft.com/office/drawing/2014/main" id="{BC2F7DE5-AE75-4058-89F8-5314E07BD320}"/>
                  </a:ext>
                </a:extLst>
              </p:cNvPr>
              <p:cNvSpPr txBox="1"/>
              <p:nvPr/>
            </p:nvSpPr>
            <p:spPr>
              <a:xfrm>
                <a:off x="4156881" y="3758966"/>
                <a:ext cx="211375" cy="179494"/>
              </a:xfrm>
              <a:prstGeom prst="rect">
                <a:avLst/>
              </a:prstGeom>
              <a:noFill/>
            </p:spPr>
            <p:txBody>
              <a:bodyPr wrap="square" rtlCol="0">
                <a:spAutoFit/>
              </a:bodyPr>
              <a:lstStyle/>
              <a:p>
                <a:pPr algn="ctr"/>
                <a:r>
                  <a:rPr lang="en-GB" sz="1200">
                    <a:latin typeface="+mj-lt"/>
                    <a:ea typeface="Amazon Ember Light" charset="0"/>
                    <a:cs typeface="Amazon Ember Light" charset="0"/>
                  </a:rPr>
                  <a:t>3</a:t>
                </a:r>
              </a:p>
            </p:txBody>
          </p:sp>
          <p:sp>
            <p:nvSpPr>
              <p:cNvPr id="71" name="TextBox 70">
                <a:extLst>
                  <a:ext uri="{FF2B5EF4-FFF2-40B4-BE49-F238E27FC236}">
                    <a16:creationId xmlns:a16="http://schemas.microsoft.com/office/drawing/2014/main" id="{D5E2E7B4-0C32-4190-8630-BBD468D84137}"/>
                  </a:ext>
                </a:extLst>
              </p:cNvPr>
              <p:cNvSpPr txBox="1"/>
              <p:nvPr/>
            </p:nvSpPr>
            <p:spPr>
              <a:xfrm>
                <a:off x="5097017" y="3758966"/>
                <a:ext cx="211375" cy="179494"/>
              </a:xfrm>
              <a:prstGeom prst="rect">
                <a:avLst/>
              </a:prstGeom>
              <a:noFill/>
            </p:spPr>
            <p:txBody>
              <a:bodyPr wrap="square" rtlCol="0">
                <a:spAutoFit/>
              </a:bodyPr>
              <a:lstStyle/>
              <a:p>
                <a:pPr algn="ctr"/>
                <a:r>
                  <a:rPr lang="en-GB" sz="1200">
                    <a:latin typeface="+mj-lt"/>
                    <a:ea typeface="Amazon Ember Light" charset="0"/>
                    <a:cs typeface="Amazon Ember Light" charset="0"/>
                  </a:rPr>
                  <a:t>4</a:t>
                </a:r>
              </a:p>
            </p:txBody>
          </p:sp>
          <p:sp>
            <p:nvSpPr>
              <p:cNvPr id="72" name="TextBox 71">
                <a:extLst>
                  <a:ext uri="{FF2B5EF4-FFF2-40B4-BE49-F238E27FC236}">
                    <a16:creationId xmlns:a16="http://schemas.microsoft.com/office/drawing/2014/main" id="{57B347B1-07B9-41FF-9EC0-88181134BDD0}"/>
                  </a:ext>
                </a:extLst>
              </p:cNvPr>
              <p:cNvSpPr txBox="1"/>
              <p:nvPr/>
            </p:nvSpPr>
            <p:spPr>
              <a:xfrm>
                <a:off x="6037151" y="3758966"/>
                <a:ext cx="211375" cy="179494"/>
              </a:xfrm>
              <a:prstGeom prst="rect">
                <a:avLst/>
              </a:prstGeom>
              <a:noFill/>
            </p:spPr>
            <p:txBody>
              <a:bodyPr wrap="square" rtlCol="0">
                <a:spAutoFit/>
              </a:bodyPr>
              <a:lstStyle/>
              <a:p>
                <a:pPr algn="ctr"/>
                <a:r>
                  <a:rPr lang="en-GB" sz="1200">
                    <a:latin typeface="+mj-lt"/>
                    <a:ea typeface="Amazon Ember Light" charset="0"/>
                    <a:cs typeface="Amazon Ember Light" charset="0"/>
                  </a:rPr>
                  <a:t>5</a:t>
                </a:r>
              </a:p>
            </p:txBody>
          </p:sp>
          <p:sp>
            <p:nvSpPr>
              <p:cNvPr id="73" name="TextBox 72">
                <a:extLst>
                  <a:ext uri="{FF2B5EF4-FFF2-40B4-BE49-F238E27FC236}">
                    <a16:creationId xmlns:a16="http://schemas.microsoft.com/office/drawing/2014/main" id="{FA03F50C-62C9-46B6-B76C-345A17664AFF}"/>
                  </a:ext>
                </a:extLst>
              </p:cNvPr>
              <p:cNvSpPr txBox="1"/>
              <p:nvPr/>
            </p:nvSpPr>
            <p:spPr>
              <a:xfrm>
                <a:off x="5753225" y="3909905"/>
                <a:ext cx="519972" cy="179494"/>
              </a:xfrm>
              <a:prstGeom prst="rect">
                <a:avLst/>
              </a:prstGeom>
              <a:noFill/>
            </p:spPr>
            <p:txBody>
              <a:bodyPr wrap="none" rtlCol="0">
                <a:spAutoFit/>
              </a:bodyPr>
              <a:lstStyle/>
              <a:p>
                <a:pPr algn="ctr"/>
                <a:r>
                  <a:rPr lang="en-GB" sz="1200">
                    <a:latin typeface="+mj-lt"/>
                    <a:ea typeface="Amazon Ember Light" charset="0"/>
                    <a:cs typeface="Amazon Ember Light" charset="0"/>
                  </a:rPr>
                  <a:t>Time</a:t>
                </a:r>
              </a:p>
            </p:txBody>
          </p:sp>
          <p:sp>
            <p:nvSpPr>
              <p:cNvPr id="58" name="Freeform 40">
                <a:extLst>
                  <a:ext uri="{FF2B5EF4-FFF2-40B4-BE49-F238E27FC236}">
                    <a16:creationId xmlns:a16="http://schemas.microsoft.com/office/drawing/2014/main" id="{CF601D8A-54E5-4D56-83B2-DFD2269635CD}"/>
                  </a:ext>
                </a:extLst>
              </p:cNvPr>
              <p:cNvSpPr/>
              <p:nvPr/>
            </p:nvSpPr>
            <p:spPr>
              <a:xfrm>
                <a:off x="1414984" y="2568257"/>
                <a:ext cx="4828002" cy="867310"/>
              </a:xfrm>
              <a:custGeom>
                <a:avLst/>
                <a:gdLst>
                  <a:gd name="connsiteX0" fmla="*/ 0 w 4810539"/>
                  <a:gd name="connsiteY0" fmla="*/ 333544 h 1338448"/>
                  <a:gd name="connsiteX1" fmla="*/ 429370 w 4810539"/>
                  <a:gd name="connsiteY1" fmla="*/ 63199 h 1338448"/>
                  <a:gd name="connsiteX2" fmla="*/ 946205 w 4810539"/>
                  <a:gd name="connsiteY2" fmla="*/ 15492 h 1338448"/>
                  <a:gd name="connsiteX3" fmla="*/ 1248355 w 4810539"/>
                  <a:gd name="connsiteY3" fmla="*/ 15492 h 1338448"/>
                  <a:gd name="connsiteX4" fmla="*/ 1590261 w 4810539"/>
                  <a:gd name="connsiteY4" fmla="*/ 198372 h 1338448"/>
                  <a:gd name="connsiteX5" fmla="*/ 1757238 w 4810539"/>
                  <a:gd name="connsiteY5" fmla="*/ 349446 h 1338448"/>
                  <a:gd name="connsiteX6" fmla="*/ 1932167 w 4810539"/>
                  <a:gd name="connsiteY6" fmla="*/ 532326 h 1338448"/>
                  <a:gd name="connsiteX7" fmla="*/ 2170706 w 4810539"/>
                  <a:gd name="connsiteY7" fmla="*/ 595937 h 1338448"/>
                  <a:gd name="connsiteX8" fmla="*/ 3164619 w 4810539"/>
                  <a:gd name="connsiteY8" fmla="*/ 707255 h 1338448"/>
                  <a:gd name="connsiteX9" fmla="*/ 4484536 w 4810539"/>
                  <a:gd name="connsiteY9" fmla="*/ 1271798 h 1338448"/>
                  <a:gd name="connsiteX10" fmla="*/ 4810539 w 4810539"/>
                  <a:gd name="connsiteY10" fmla="*/ 1327457 h 1338448"/>
                  <a:gd name="connsiteX11" fmla="*/ 4810539 w 4810539"/>
                  <a:gd name="connsiteY11" fmla="*/ 1327457 h 1338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10539" h="1338448">
                    <a:moveTo>
                      <a:pt x="0" y="333544"/>
                    </a:moveTo>
                    <a:cubicBezTo>
                      <a:pt x="135834" y="224876"/>
                      <a:pt x="271669" y="116208"/>
                      <a:pt x="429370" y="63199"/>
                    </a:cubicBezTo>
                    <a:cubicBezTo>
                      <a:pt x="587071" y="10190"/>
                      <a:pt x="809708" y="23443"/>
                      <a:pt x="946205" y="15492"/>
                    </a:cubicBezTo>
                    <a:cubicBezTo>
                      <a:pt x="1082702" y="7541"/>
                      <a:pt x="1141012" y="-14988"/>
                      <a:pt x="1248355" y="15492"/>
                    </a:cubicBezTo>
                    <a:cubicBezTo>
                      <a:pt x="1355698" y="45972"/>
                      <a:pt x="1505447" y="142713"/>
                      <a:pt x="1590261" y="198372"/>
                    </a:cubicBezTo>
                    <a:cubicBezTo>
                      <a:pt x="1675075" y="254031"/>
                      <a:pt x="1700254" y="293787"/>
                      <a:pt x="1757238" y="349446"/>
                    </a:cubicBezTo>
                    <a:cubicBezTo>
                      <a:pt x="1814222" y="405105"/>
                      <a:pt x="1863256" y="491244"/>
                      <a:pt x="1932167" y="532326"/>
                    </a:cubicBezTo>
                    <a:cubicBezTo>
                      <a:pt x="2001078" y="573408"/>
                      <a:pt x="1965297" y="566782"/>
                      <a:pt x="2170706" y="595937"/>
                    </a:cubicBezTo>
                    <a:cubicBezTo>
                      <a:pt x="2376115" y="625092"/>
                      <a:pt x="2778981" y="594612"/>
                      <a:pt x="3164619" y="707255"/>
                    </a:cubicBezTo>
                    <a:cubicBezTo>
                      <a:pt x="3550257" y="819898"/>
                      <a:pt x="4210216" y="1168431"/>
                      <a:pt x="4484536" y="1271798"/>
                    </a:cubicBezTo>
                    <a:cubicBezTo>
                      <a:pt x="4758856" y="1375165"/>
                      <a:pt x="4810539" y="1327457"/>
                      <a:pt x="4810539" y="1327457"/>
                    </a:cubicBezTo>
                    <a:lnTo>
                      <a:pt x="4810539" y="1327457"/>
                    </a:lnTo>
                  </a:path>
                </a:pathLst>
              </a:custGeom>
              <a:noFill/>
              <a:ln w="2540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latin typeface="+mj-lt"/>
                  <a:ea typeface="Amazon Ember Light" charset="0"/>
                  <a:cs typeface="Amazon Ember Light" charset="0"/>
                </a:endParaRPr>
              </a:p>
            </p:txBody>
          </p:sp>
        </p:grpSp>
        <p:sp>
          <p:nvSpPr>
            <p:cNvPr id="2" name="Text Placeholder 7" descr="A chart ">
              <a:extLst>
                <a:ext uri="{FF2B5EF4-FFF2-40B4-BE49-F238E27FC236}">
                  <a16:creationId xmlns:a16="http://schemas.microsoft.com/office/drawing/2014/main" id="{F2AEDCF5-8C09-4300-AF6F-55833163D00F}"/>
                </a:ext>
              </a:extLst>
            </p:cNvPr>
            <p:cNvSpPr txBox="1">
              <a:spLocks/>
            </p:cNvSpPr>
            <p:nvPr/>
          </p:nvSpPr>
          <p:spPr>
            <a:xfrm>
              <a:off x="588262" y="1761066"/>
              <a:ext cx="11021125" cy="2468033"/>
            </a:xfrm>
            <a:prstGeom prst="rect">
              <a:avLst/>
            </a:prstGeom>
            <a:ln w="6350">
              <a:solidFill>
                <a:schemeClr val="tx1"/>
              </a:solidFill>
            </a:ln>
          </p:spPr>
          <p:txBody>
            <a:bodyPr lIns="182880" tIns="182880" rIns="182880" bIns="182880" anchor="t"/>
            <a:lstStyle>
              <a:lvl1pPr marL="137160" marR="0" indent="-137160" algn="l" defTabSz="559645"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800" kern="1200" spc="0" baseline="0">
                  <a:solidFill>
                    <a:schemeClr val="tx1"/>
                  </a:solidFill>
                  <a:latin typeface="+mn-lt"/>
                  <a:ea typeface="+mn-ea"/>
                  <a:cs typeface="Segoe UI" panose="020B0502040204020203" pitchFamily="34" charset="0"/>
                </a:defRPr>
              </a:lvl1pPr>
              <a:lvl2pPr marL="274320" marR="0" indent="-137160" algn="l" defTabSz="559645"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2pPr>
              <a:lvl3pPr marL="394335" marR="0" indent="-120015" algn="l" defTabSz="559645"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000" kern="1200" spc="0" baseline="0">
                  <a:solidFill>
                    <a:schemeClr val="tx1"/>
                  </a:solidFill>
                  <a:latin typeface="+mn-lt"/>
                  <a:ea typeface="+mn-ea"/>
                  <a:cs typeface="+mn-cs"/>
                </a:defRPr>
              </a:lvl3pPr>
              <a:lvl4pPr marL="505778" marR="0" indent="-108585" algn="l" defTabSz="559645"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900" kern="1200" spc="0" baseline="0">
                  <a:solidFill>
                    <a:schemeClr val="tx1"/>
                  </a:solidFill>
                  <a:latin typeface="+mn-lt"/>
                  <a:ea typeface="+mn-ea"/>
                  <a:cs typeface="+mn-cs"/>
                </a:defRPr>
              </a:lvl4pPr>
              <a:lvl5pPr marL="614363" marR="0" indent="-100965" algn="l" defTabSz="559645"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900" kern="1200" spc="0" baseline="0">
                  <a:solidFill>
                    <a:schemeClr val="tx1"/>
                  </a:solidFill>
                  <a:latin typeface="+mn-lt"/>
                  <a:ea typeface="+mn-ea"/>
                  <a:cs typeface="+mn-cs"/>
                </a:defRPr>
              </a:lvl5pPr>
              <a:lvl6pPr marL="1539024" indent="-139912" algn="l" defTabSz="559645" rtl="0" eaLnBrk="1" latinLnBrk="0" hangingPunct="1">
                <a:spcBef>
                  <a:spcPct val="20000"/>
                </a:spcBef>
                <a:buFont typeface="Arial" pitchFamily="34" charset="0"/>
                <a:buChar char="•"/>
                <a:defRPr sz="1200" kern="1200">
                  <a:solidFill>
                    <a:schemeClr val="tx1"/>
                  </a:solidFill>
                  <a:latin typeface="+mn-lt"/>
                  <a:ea typeface="+mn-ea"/>
                  <a:cs typeface="+mn-cs"/>
                </a:defRPr>
              </a:lvl6pPr>
              <a:lvl7pPr marL="1818847" indent="-139912" algn="l" defTabSz="559645" rtl="0" eaLnBrk="1" latinLnBrk="0" hangingPunct="1">
                <a:spcBef>
                  <a:spcPct val="20000"/>
                </a:spcBef>
                <a:buFont typeface="Arial" pitchFamily="34" charset="0"/>
                <a:buChar char="•"/>
                <a:defRPr sz="1200" kern="1200">
                  <a:solidFill>
                    <a:schemeClr val="tx1"/>
                  </a:solidFill>
                  <a:latin typeface="+mn-lt"/>
                  <a:ea typeface="+mn-ea"/>
                  <a:cs typeface="+mn-cs"/>
                </a:defRPr>
              </a:lvl7pPr>
              <a:lvl8pPr marL="2098670" indent="-139912" algn="l" defTabSz="559645" rtl="0" eaLnBrk="1" latinLnBrk="0" hangingPunct="1">
                <a:spcBef>
                  <a:spcPct val="20000"/>
                </a:spcBef>
                <a:buFont typeface="Arial" pitchFamily="34" charset="0"/>
                <a:buChar char="•"/>
                <a:defRPr sz="1200" kern="1200">
                  <a:solidFill>
                    <a:schemeClr val="tx1"/>
                  </a:solidFill>
                  <a:latin typeface="+mn-lt"/>
                  <a:ea typeface="+mn-ea"/>
                  <a:cs typeface="+mn-cs"/>
                </a:defRPr>
              </a:lvl8pPr>
              <a:lvl9pPr marL="2378493" indent="-139912" algn="l" defTabSz="559645" rtl="0" eaLnBrk="1" latinLnBrk="0" hangingPunct="1">
                <a:spcBef>
                  <a:spcPct val="20000"/>
                </a:spcBef>
                <a:buFont typeface="Arial" pitchFamily="34" charset="0"/>
                <a:buChar char="•"/>
                <a:defRPr sz="1200" kern="1200">
                  <a:solidFill>
                    <a:schemeClr val="tx1"/>
                  </a:solidFill>
                  <a:latin typeface="+mn-lt"/>
                  <a:ea typeface="+mn-ea"/>
                  <a:cs typeface="+mn-cs"/>
                </a:defRPr>
              </a:lvl9pPr>
            </a:lstStyle>
            <a:p>
              <a:pPr marL="0" indent="0">
                <a:spcBef>
                  <a:spcPts val="2160"/>
                </a:spcBef>
                <a:buNone/>
              </a:pPr>
              <a:endParaRPr lang="en-US" sz="2800"/>
            </a:p>
          </p:txBody>
        </p:sp>
        <p:cxnSp>
          <p:nvCxnSpPr>
            <p:cNvPr id="28" name="Straight Connector 27">
              <a:extLst>
                <a:ext uri="{FF2B5EF4-FFF2-40B4-BE49-F238E27FC236}">
                  <a16:creationId xmlns:a16="http://schemas.microsoft.com/office/drawing/2014/main" id="{8EDFE6B9-706C-40F9-B237-4AF989C5D18C}"/>
                </a:ext>
                <a:ext uri="{C183D7F6-B498-43B3-948B-1728B52AA6E4}">
                  <adec:decorative xmlns:adec="http://schemas.microsoft.com/office/drawing/2017/decorative" val="1"/>
                </a:ext>
              </a:extLst>
            </p:cNvPr>
            <p:cNvCxnSpPr>
              <a:cxnSpLocks/>
            </p:cNvCxnSpPr>
            <p:nvPr/>
          </p:nvCxnSpPr>
          <p:spPr>
            <a:xfrm>
              <a:off x="9720263" y="4229099"/>
              <a:ext cx="1576387" cy="0"/>
            </a:xfrm>
            <a:prstGeom prst="line">
              <a:avLst/>
            </a:prstGeom>
            <a:ln w="25400">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05910782"/>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6C9B0F-EAE0-421C-9D6C-B39DA5960FD8}"/>
              </a:ext>
            </a:extLst>
          </p:cNvPr>
          <p:cNvSpPr>
            <a:spLocks noGrp="1"/>
          </p:cNvSpPr>
          <p:nvPr>
            <p:ph type="title"/>
          </p:nvPr>
        </p:nvSpPr>
        <p:spPr>
          <a:xfrm>
            <a:off x="588263" y="457200"/>
            <a:ext cx="11018520" cy="553998"/>
          </a:xfrm>
        </p:spPr>
        <p:txBody>
          <a:bodyPr/>
          <a:lstStyle/>
          <a:p>
            <a:r>
              <a:rPr lang="en-US"/>
              <a:t>Delivering financial value with a cloud transformation</a:t>
            </a:r>
          </a:p>
        </p:txBody>
      </p:sp>
      <p:sp>
        <p:nvSpPr>
          <p:cNvPr id="9" name="Oval 8">
            <a:extLst>
              <a:ext uri="{FF2B5EF4-FFF2-40B4-BE49-F238E27FC236}">
                <a16:creationId xmlns:a16="http://schemas.microsoft.com/office/drawing/2014/main" id="{CEA90684-BCF3-4892-9C2D-CEC0DB9B4EE4}"/>
              </a:ext>
              <a:ext uri="{C183D7F6-B498-43B3-948B-1728B52AA6E4}">
                <adec:decorative xmlns:adec="http://schemas.microsoft.com/office/drawing/2017/decorative" val="1"/>
              </a:ext>
            </a:extLst>
          </p:cNvPr>
          <p:cNvSpPr/>
          <p:nvPr/>
        </p:nvSpPr>
        <p:spPr bwMode="auto">
          <a:xfrm>
            <a:off x="588263" y="1533300"/>
            <a:ext cx="996697" cy="996697"/>
          </a:xfrm>
          <a:prstGeom prst="ellipse">
            <a:avLst/>
          </a:prstGeom>
          <a:solidFill>
            <a:schemeClr val="accent2">
              <a:alpha val="50000"/>
            </a:schemeClr>
          </a:solidFill>
          <a:ln w="381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IN" sz="2000" err="1">
              <a:solidFill>
                <a:srgbClr val="FFFFFF"/>
              </a:solidFill>
              <a:ea typeface="Segoe UI" pitchFamily="34" charset="0"/>
              <a:cs typeface="Segoe UI" pitchFamily="34" charset="0"/>
            </a:endParaRPr>
          </a:p>
        </p:txBody>
      </p:sp>
      <p:pic>
        <p:nvPicPr>
          <p:cNvPr id="4" name="Picture 3" descr="Icon of transformation">
            <a:extLst>
              <a:ext uri="{FF2B5EF4-FFF2-40B4-BE49-F238E27FC236}">
                <a16:creationId xmlns:a16="http://schemas.microsoft.com/office/drawing/2014/main" id="{03DCF32F-D64D-4DFB-8EC1-825FE15DB158}"/>
              </a:ext>
            </a:extLst>
          </p:cNvPr>
          <p:cNvPicPr>
            <a:picLocks noChangeAspect="1"/>
          </p:cNvPicPr>
          <p:nvPr/>
        </p:nvPicPr>
        <p:blipFill>
          <a:blip r:embed="rId3"/>
          <a:stretch>
            <a:fillRect/>
          </a:stretch>
        </p:blipFill>
        <p:spPr>
          <a:xfrm>
            <a:off x="790439" y="1736350"/>
            <a:ext cx="592345" cy="590597"/>
          </a:xfrm>
          <a:prstGeom prst="rect">
            <a:avLst/>
          </a:prstGeom>
        </p:spPr>
      </p:pic>
      <p:sp>
        <p:nvSpPr>
          <p:cNvPr id="13" name="TextBox 12">
            <a:extLst>
              <a:ext uri="{FF2B5EF4-FFF2-40B4-BE49-F238E27FC236}">
                <a16:creationId xmlns:a16="http://schemas.microsoft.com/office/drawing/2014/main" id="{B88175FF-BCCC-49CA-9F8F-EAFD3688F98E}"/>
              </a:ext>
            </a:extLst>
          </p:cNvPr>
          <p:cNvSpPr txBox="1"/>
          <p:nvPr/>
        </p:nvSpPr>
        <p:spPr>
          <a:xfrm>
            <a:off x="1724660" y="1616150"/>
            <a:ext cx="9884728" cy="830997"/>
          </a:xfrm>
          <a:prstGeom prst="rect">
            <a:avLst/>
          </a:prstGeom>
          <a:noFill/>
        </p:spPr>
        <p:txBody>
          <a:bodyPr wrap="square">
            <a:spAutoFit/>
          </a:bodyPr>
          <a:lstStyle/>
          <a:p>
            <a:r>
              <a:rPr lang="en-US" sz="2400" b="1">
                <a:latin typeface="+mj-lt"/>
              </a:rPr>
              <a:t>A digital transformation</a:t>
            </a:r>
            <a:r>
              <a:rPr lang="en-US" sz="2400">
                <a:latin typeface="+mj-lt"/>
              </a:rPr>
              <a:t> </a:t>
            </a:r>
            <a:r>
              <a:rPr lang="en-US" sz="2400"/>
              <a:t>goes hand-in-hand with a </a:t>
            </a:r>
            <a:r>
              <a:rPr lang="en-US" sz="2400" b="1">
                <a:latin typeface="+mj-lt"/>
              </a:rPr>
              <a:t>financial transformation </a:t>
            </a:r>
          </a:p>
        </p:txBody>
      </p:sp>
      <p:sp>
        <p:nvSpPr>
          <p:cNvPr id="10" name="Oval 9">
            <a:extLst>
              <a:ext uri="{FF2B5EF4-FFF2-40B4-BE49-F238E27FC236}">
                <a16:creationId xmlns:a16="http://schemas.microsoft.com/office/drawing/2014/main" id="{A7997435-1EF3-407C-BEEA-8D6920C83169}"/>
              </a:ext>
              <a:ext uri="{C183D7F6-B498-43B3-948B-1728B52AA6E4}">
                <adec:decorative xmlns:adec="http://schemas.microsoft.com/office/drawing/2017/decorative" val="1"/>
              </a:ext>
            </a:extLst>
          </p:cNvPr>
          <p:cNvSpPr/>
          <p:nvPr/>
        </p:nvSpPr>
        <p:spPr bwMode="auto">
          <a:xfrm>
            <a:off x="588263" y="2931872"/>
            <a:ext cx="996697" cy="996697"/>
          </a:xfrm>
          <a:prstGeom prst="ellipse">
            <a:avLst/>
          </a:prstGeom>
          <a:solidFill>
            <a:schemeClr val="accent2">
              <a:alpha val="50000"/>
            </a:schemeClr>
          </a:solidFill>
          <a:ln w="381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IN" sz="2000" err="1">
              <a:solidFill>
                <a:srgbClr val="FFFFFF"/>
              </a:solidFill>
              <a:ea typeface="Segoe UI" pitchFamily="34" charset="0"/>
              <a:cs typeface="Segoe UI" pitchFamily="34" charset="0"/>
            </a:endParaRPr>
          </a:p>
        </p:txBody>
      </p:sp>
      <p:pic>
        <p:nvPicPr>
          <p:cNvPr id="6" name="Picture 5" descr="Icon of a group of people">
            <a:extLst>
              <a:ext uri="{FF2B5EF4-FFF2-40B4-BE49-F238E27FC236}">
                <a16:creationId xmlns:a16="http://schemas.microsoft.com/office/drawing/2014/main" id="{6DD6C635-6EA5-4E47-AF7F-309777AC3799}"/>
              </a:ext>
            </a:extLst>
          </p:cNvPr>
          <p:cNvPicPr>
            <a:picLocks noChangeAspect="1"/>
          </p:cNvPicPr>
          <p:nvPr/>
        </p:nvPicPr>
        <p:blipFill>
          <a:blip r:embed="rId4"/>
          <a:stretch>
            <a:fillRect/>
          </a:stretch>
        </p:blipFill>
        <p:spPr>
          <a:xfrm>
            <a:off x="760347" y="3227340"/>
            <a:ext cx="652528" cy="405760"/>
          </a:xfrm>
          <a:prstGeom prst="rect">
            <a:avLst/>
          </a:prstGeom>
        </p:spPr>
      </p:pic>
      <p:sp>
        <p:nvSpPr>
          <p:cNvPr id="15" name="TextBox 14">
            <a:extLst>
              <a:ext uri="{FF2B5EF4-FFF2-40B4-BE49-F238E27FC236}">
                <a16:creationId xmlns:a16="http://schemas.microsoft.com/office/drawing/2014/main" id="{648B4383-6ADA-43F8-A345-C28814340A21}"/>
              </a:ext>
            </a:extLst>
          </p:cNvPr>
          <p:cNvSpPr txBox="1"/>
          <p:nvPr/>
        </p:nvSpPr>
        <p:spPr>
          <a:xfrm>
            <a:off x="1724660" y="2931872"/>
            <a:ext cx="9884728" cy="1384995"/>
          </a:xfrm>
          <a:prstGeom prst="rect">
            <a:avLst/>
          </a:prstGeom>
          <a:noFill/>
        </p:spPr>
        <p:txBody>
          <a:bodyPr wrap="square">
            <a:spAutoFit/>
          </a:bodyPr>
          <a:lstStyle/>
          <a:p>
            <a:r>
              <a:rPr lang="en-US" sz="2400"/>
              <a:t>Business leadership want to understand how Azure will impact:</a:t>
            </a:r>
          </a:p>
          <a:p>
            <a:pPr marL="314325" lvl="1" indent="-203200">
              <a:buFont typeface="Arial" panose="020B0604020202020204" pitchFamily="34" charset="0"/>
              <a:buChar char="•"/>
            </a:pPr>
            <a:r>
              <a:rPr lang="en-US" sz="2000" b="1">
                <a:latin typeface="+mj-lt"/>
              </a:rPr>
              <a:t>Financial position</a:t>
            </a:r>
          </a:p>
          <a:p>
            <a:pPr marL="314325" lvl="1" indent="-203200">
              <a:buFont typeface="Arial" panose="020B0604020202020204" pitchFamily="34" charset="0"/>
              <a:buChar char="•"/>
            </a:pPr>
            <a:r>
              <a:rPr lang="en-US" sz="2000" b="1">
                <a:latin typeface="+mj-lt"/>
              </a:rPr>
              <a:t>Accounting </a:t>
            </a:r>
            <a:r>
              <a:rPr lang="en-US" sz="2000" b="1" err="1">
                <a:latin typeface="+mj-lt"/>
              </a:rPr>
              <a:t>KPI</a:t>
            </a:r>
            <a:endParaRPr lang="en-US" sz="2000" b="1">
              <a:latin typeface="+mj-lt"/>
            </a:endParaRPr>
          </a:p>
          <a:p>
            <a:pPr marL="314325" lvl="1" indent="-203200">
              <a:buFont typeface="Arial" panose="020B0604020202020204" pitchFamily="34" charset="0"/>
              <a:buChar char="•"/>
            </a:pPr>
            <a:r>
              <a:rPr lang="en-US" sz="2000" b="1">
                <a:latin typeface="+mj-lt"/>
              </a:rPr>
              <a:t>Processes</a:t>
            </a:r>
          </a:p>
        </p:txBody>
      </p:sp>
      <p:sp>
        <p:nvSpPr>
          <p:cNvPr id="11" name="Oval 10">
            <a:extLst>
              <a:ext uri="{FF2B5EF4-FFF2-40B4-BE49-F238E27FC236}">
                <a16:creationId xmlns:a16="http://schemas.microsoft.com/office/drawing/2014/main" id="{115B2EF9-D9DB-4F6B-A475-2B9B3B71D04D}"/>
              </a:ext>
              <a:ext uri="{C183D7F6-B498-43B3-948B-1728B52AA6E4}">
                <adec:decorative xmlns:adec="http://schemas.microsoft.com/office/drawing/2017/decorative" val="1"/>
              </a:ext>
            </a:extLst>
          </p:cNvPr>
          <p:cNvSpPr/>
          <p:nvPr/>
        </p:nvSpPr>
        <p:spPr bwMode="auto">
          <a:xfrm>
            <a:off x="588263" y="4461749"/>
            <a:ext cx="996697" cy="996697"/>
          </a:xfrm>
          <a:prstGeom prst="ellipse">
            <a:avLst/>
          </a:prstGeom>
          <a:solidFill>
            <a:schemeClr val="accent2">
              <a:alpha val="50000"/>
            </a:schemeClr>
          </a:solidFill>
          <a:ln w="381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IN" sz="2000" err="1">
              <a:solidFill>
                <a:srgbClr val="FFFFFF"/>
              </a:solidFill>
              <a:ea typeface="Segoe UI" pitchFamily="34" charset="0"/>
              <a:cs typeface="Segoe UI" pitchFamily="34" charset="0"/>
            </a:endParaRPr>
          </a:p>
        </p:txBody>
      </p:sp>
      <p:pic>
        <p:nvPicPr>
          <p:cNvPr id="8" name="Picture 7" descr="Icon of Cost control">
            <a:extLst>
              <a:ext uri="{FF2B5EF4-FFF2-40B4-BE49-F238E27FC236}">
                <a16:creationId xmlns:a16="http://schemas.microsoft.com/office/drawing/2014/main" id="{F8DA3E37-0145-4075-89AE-FA4DD2D7294D}"/>
              </a:ext>
            </a:extLst>
          </p:cNvPr>
          <p:cNvPicPr>
            <a:picLocks noChangeAspect="1"/>
          </p:cNvPicPr>
          <p:nvPr/>
        </p:nvPicPr>
        <p:blipFill>
          <a:blip r:embed="rId5"/>
          <a:stretch>
            <a:fillRect/>
          </a:stretch>
        </p:blipFill>
        <p:spPr>
          <a:xfrm>
            <a:off x="805433" y="4678157"/>
            <a:ext cx="562356" cy="563880"/>
          </a:xfrm>
          <a:prstGeom prst="rect">
            <a:avLst/>
          </a:prstGeom>
        </p:spPr>
      </p:pic>
      <p:sp>
        <p:nvSpPr>
          <p:cNvPr id="16" name="TextBox 15">
            <a:extLst>
              <a:ext uri="{FF2B5EF4-FFF2-40B4-BE49-F238E27FC236}">
                <a16:creationId xmlns:a16="http://schemas.microsoft.com/office/drawing/2014/main" id="{BA19A11B-2699-4155-9F0C-9665FBAB573F}"/>
              </a:ext>
            </a:extLst>
          </p:cNvPr>
          <p:cNvSpPr txBox="1"/>
          <p:nvPr/>
        </p:nvSpPr>
        <p:spPr>
          <a:xfrm>
            <a:off x="1724660" y="4544599"/>
            <a:ext cx="9884728" cy="830997"/>
          </a:xfrm>
          <a:prstGeom prst="rect">
            <a:avLst/>
          </a:prstGeom>
          <a:noFill/>
        </p:spPr>
        <p:txBody>
          <a:bodyPr wrap="square">
            <a:spAutoFit/>
          </a:bodyPr>
          <a:lstStyle/>
          <a:p>
            <a:r>
              <a:rPr lang="en-US" sz="2400"/>
              <a:t>To communicate financial opportunities, we need to actively identify and take advantage of </a:t>
            </a:r>
            <a:r>
              <a:rPr lang="en-US" sz="2400">
                <a:latin typeface="+mj-lt"/>
              </a:rPr>
              <a:t>cloud efficiencies and benefits</a:t>
            </a:r>
          </a:p>
        </p:txBody>
      </p:sp>
    </p:spTree>
    <p:extLst>
      <p:ext uri="{BB962C8B-B14F-4D97-AF65-F5344CB8AC3E}">
        <p14:creationId xmlns:p14="http://schemas.microsoft.com/office/powerpoint/2010/main" val="3090085346"/>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F445095C-F80B-4C86-B242-E727FF64E046}"/>
              </a:ext>
            </a:extLst>
          </p:cNvPr>
          <p:cNvSpPr>
            <a:spLocks noGrp="1"/>
          </p:cNvSpPr>
          <p:nvPr>
            <p:ph type="title"/>
          </p:nvPr>
        </p:nvSpPr>
        <p:spPr>
          <a:xfrm>
            <a:off x="588263" y="457200"/>
            <a:ext cx="11018520" cy="553998"/>
          </a:xfrm>
        </p:spPr>
        <p:txBody>
          <a:bodyPr/>
          <a:lstStyle/>
          <a:p>
            <a:r>
              <a:rPr lang="en-US" sz="3200">
                <a:latin typeface="Segoe UI Semibold (headings)"/>
              </a:rPr>
              <a:t>Stepping from developing to implementing the business case is also a critical consideration for business leadership</a:t>
            </a:r>
          </a:p>
        </p:txBody>
      </p:sp>
      <p:pic>
        <p:nvPicPr>
          <p:cNvPr id="127" name="Picture 126" descr="Icon of rising bar chart">
            <a:extLst>
              <a:ext uri="{FF2B5EF4-FFF2-40B4-BE49-F238E27FC236}">
                <a16:creationId xmlns:a16="http://schemas.microsoft.com/office/drawing/2014/main" id="{9122C095-3C79-43BE-97E4-26DB6A4BDB94}"/>
              </a:ext>
            </a:extLst>
          </p:cNvPr>
          <p:cNvPicPr>
            <a:picLocks/>
          </p:cNvPicPr>
          <p:nvPr/>
        </p:nvPicPr>
        <p:blipFill>
          <a:blip r:embed="rId3"/>
          <a:stretch>
            <a:fillRect/>
          </a:stretch>
        </p:blipFill>
        <p:spPr>
          <a:xfrm>
            <a:off x="588263" y="1638138"/>
            <a:ext cx="566928" cy="566928"/>
          </a:xfrm>
          <a:prstGeom prst="rect">
            <a:avLst/>
          </a:prstGeom>
        </p:spPr>
      </p:pic>
      <p:sp>
        <p:nvSpPr>
          <p:cNvPr id="31" name="TextBox 30">
            <a:extLst>
              <a:ext uri="{FF2B5EF4-FFF2-40B4-BE49-F238E27FC236}">
                <a16:creationId xmlns:a16="http://schemas.microsoft.com/office/drawing/2014/main" id="{C25A4D37-7E92-476D-81F3-93EAB6D267C5}"/>
              </a:ext>
            </a:extLst>
          </p:cNvPr>
          <p:cNvSpPr txBox="1"/>
          <p:nvPr/>
        </p:nvSpPr>
        <p:spPr>
          <a:xfrm>
            <a:off x="1445703" y="1783103"/>
            <a:ext cx="4066691" cy="276999"/>
          </a:xfrm>
          <a:prstGeom prst="rect">
            <a:avLst/>
          </a:prstGeom>
          <a:noFill/>
        </p:spPr>
        <p:txBody>
          <a:bodyPr wrap="none" lIns="0" tIns="0" rIns="0" bIns="0" anchor="ctr">
            <a:spAutoFit/>
          </a:bodyPr>
          <a:lstStyle/>
          <a:p>
            <a:r>
              <a:rPr lang="en-US" sz="1800">
                <a:latin typeface="+mj-lt"/>
              </a:rPr>
              <a:t>Reduced on-premises asset acquisition</a:t>
            </a:r>
          </a:p>
        </p:txBody>
      </p:sp>
      <p:pic>
        <p:nvPicPr>
          <p:cNvPr id="129" name="Picture 128" descr="Icon of two arrow in circular motion">
            <a:extLst>
              <a:ext uri="{FF2B5EF4-FFF2-40B4-BE49-F238E27FC236}">
                <a16:creationId xmlns:a16="http://schemas.microsoft.com/office/drawing/2014/main" id="{E1EE9305-D7CF-4D50-94BF-1025AB7B49FD}"/>
              </a:ext>
            </a:extLst>
          </p:cNvPr>
          <p:cNvPicPr>
            <a:picLocks/>
          </p:cNvPicPr>
          <p:nvPr/>
        </p:nvPicPr>
        <p:blipFill>
          <a:blip r:embed="rId4"/>
          <a:stretch>
            <a:fillRect/>
          </a:stretch>
        </p:blipFill>
        <p:spPr>
          <a:xfrm>
            <a:off x="588263" y="2282335"/>
            <a:ext cx="566928" cy="566928"/>
          </a:xfrm>
          <a:prstGeom prst="rect">
            <a:avLst/>
          </a:prstGeom>
        </p:spPr>
      </p:pic>
      <p:sp>
        <p:nvSpPr>
          <p:cNvPr id="34" name="TextBox 33">
            <a:extLst>
              <a:ext uri="{FF2B5EF4-FFF2-40B4-BE49-F238E27FC236}">
                <a16:creationId xmlns:a16="http://schemas.microsoft.com/office/drawing/2014/main" id="{313ED0BF-9638-4138-8A74-66C53980B1EF}"/>
              </a:ext>
            </a:extLst>
          </p:cNvPr>
          <p:cNvSpPr txBox="1"/>
          <p:nvPr/>
        </p:nvSpPr>
        <p:spPr>
          <a:xfrm>
            <a:off x="1445703" y="2427300"/>
            <a:ext cx="4797788" cy="276999"/>
          </a:xfrm>
          <a:prstGeom prst="rect">
            <a:avLst/>
          </a:prstGeom>
          <a:noFill/>
        </p:spPr>
        <p:txBody>
          <a:bodyPr wrap="none" lIns="0" tIns="0" rIns="0" bIns="0" anchor="ctr">
            <a:spAutoFit/>
          </a:bodyPr>
          <a:lstStyle/>
          <a:p>
            <a:r>
              <a:rPr lang="en-US" sz="1800">
                <a:latin typeface="+mj-lt"/>
              </a:rPr>
              <a:t>Initial clean-up, right-sizing, and optimization</a:t>
            </a:r>
          </a:p>
        </p:txBody>
      </p:sp>
      <p:pic>
        <p:nvPicPr>
          <p:cNvPr id="131" name="Picture 130" descr="Icon of dollar sign">
            <a:extLst>
              <a:ext uri="{FF2B5EF4-FFF2-40B4-BE49-F238E27FC236}">
                <a16:creationId xmlns:a16="http://schemas.microsoft.com/office/drawing/2014/main" id="{10FABD1A-D1B7-4E72-BFC0-4CEACD19064B}"/>
              </a:ext>
            </a:extLst>
          </p:cNvPr>
          <p:cNvPicPr>
            <a:picLocks/>
          </p:cNvPicPr>
          <p:nvPr/>
        </p:nvPicPr>
        <p:blipFill>
          <a:blip r:embed="rId5"/>
          <a:stretch>
            <a:fillRect/>
          </a:stretch>
        </p:blipFill>
        <p:spPr>
          <a:xfrm>
            <a:off x="588263" y="2926532"/>
            <a:ext cx="566928" cy="566928"/>
          </a:xfrm>
          <a:prstGeom prst="rect">
            <a:avLst/>
          </a:prstGeom>
        </p:spPr>
      </p:pic>
      <p:sp>
        <p:nvSpPr>
          <p:cNvPr id="37" name="TextBox 36">
            <a:extLst>
              <a:ext uri="{FF2B5EF4-FFF2-40B4-BE49-F238E27FC236}">
                <a16:creationId xmlns:a16="http://schemas.microsoft.com/office/drawing/2014/main" id="{EC4FF3AF-9CA9-4DDD-A773-9067BEBD57BB}"/>
              </a:ext>
            </a:extLst>
          </p:cNvPr>
          <p:cNvSpPr txBox="1"/>
          <p:nvPr/>
        </p:nvSpPr>
        <p:spPr>
          <a:xfrm>
            <a:off x="1445703" y="3071497"/>
            <a:ext cx="3090590" cy="276999"/>
          </a:xfrm>
          <a:prstGeom prst="rect">
            <a:avLst/>
          </a:prstGeom>
          <a:noFill/>
        </p:spPr>
        <p:txBody>
          <a:bodyPr wrap="none" lIns="0" tIns="0" rIns="0" bIns="0" anchor="ctr">
            <a:spAutoFit/>
          </a:bodyPr>
          <a:lstStyle/>
          <a:p>
            <a:r>
              <a:rPr lang="en-US" sz="1800">
                <a:latin typeface="+mj-lt"/>
              </a:rPr>
              <a:t>Continuous cost optimization</a:t>
            </a:r>
          </a:p>
        </p:txBody>
      </p:sp>
      <p:pic>
        <p:nvPicPr>
          <p:cNvPr id="133" name="Picture 132" descr="Icon of flow chart with three different element and converging at same point">
            <a:extLst>
              <a:ext uri="{FF2B5EF4-FFF2-40B4-BE49-F238E27FC236}">
                <a16:creationId xmlns:a16="http://schemas.microsoft.com/office/drawing/2014/main" id="{020D1528-479F-4156-BA54-24D8AA342C1F}"/>
              </a:ext>
            </a:extLst>
          </p:cNvPr>
          <p:cNvPicPr>
            <a:picLocks/>
          </p:cNvPicPr>
          <p:nvPr/>
        </p:nvPicPr>
        <p:blipFill>
          <a:blip r:embed="rId6"/>
          <a:stretch>
            <a:fillRect/>
          </a:stretch>
        </p:blipFill>
        <p:spPr>
          <a:xfrm>
            <a:off x="588263" y="3570729"/>
            <a:ext cx="566928" cy="566928"/>
          </a:xfrm>
          <a:prstGeom prst="rect">
            <a:avLst/>
          </a:prstGeom>
        </p:spPr>
      </p:pic>
      <p:sp>
        <p:nvSpPr>
          <p:cNvPr id="40" name="TextBox 39">
            <a:extLst>
              <a:ext uri="{FF2B5EF4-FFF2-40B4-BE49-F238E27FC236}">
                <a16:creationId xmlns:a16="http://schemas.microsoft.com/office/drawing/2014/main" id="{C611DD75-0134-4CB9-BB1A-9CEDDB0BCE62}"/>
              </a:ext>
            </a:extLst>
          </p:cNvPr>
          <p:cNvSpPr txBox="1"/>
          <p:nvPr/>
        </p:nvSpPr>
        <p:spPr>
          <a:xfrm>
            <a:off x="1445703" y="3715694"/>
            <a:ext cx="4555863" cy="276999"/>
          </a:xfrm>
          <a:prstGeom prst="rect">
            <a:avLst/>
          </a:prstGeom>
          <a:noFill/>
        </p:spPr>
        <p:txBody>
          <a:bodyPr wrap="none" lIns="0" tIns="0" rIns="0" bIns="0" anchor="ctr">
            <a:spAutoFit/>
          </a:bodyPr>
          <a:lstStyle/>
          <a:p>
            <a:r>
              <a:rPr lang="en-US" sz="1800">
                <a:latin typeface="+mj-lt"/>
              </a:rPr>
              <a:t>Resource tagging and spend categorization</a:t>
            </a:r>
          </a:p>
        </p:txBody>
      </p:sp>
      <p:pic>
        <p:nvPicPr>
          <p:cNvPr id="135" name="Picture 134" descr="Icon of a cloud">
            <a:extLst>
              <a:ext uri="{FF2B5EF4-FFF2-40B4-BE49-F238E27FC236}">
                <a16:creationId xmlns:a16="http://schemas.microsoft.com/office/drawing/2014/main" id="{AC6B0200-CF84-497E-8820-EE7160170721}"/>
              </a:ext>
            </a:extLst>
          </p:cNvPr>
          <p:cNvPicPr>
            <a:picLocks/>
          </p:cNvPicPr>
          <p:nvPr/>
        </p:nvPicPr>
        <p:blipFill>
          <a:blip r:embed="rId7"/>
          <a:stretch>
            <a:fillRect/>
          </a:stretch>
        </p:blipFill>
        <p:spPr>
          <a:xfrm>
            <a:off x="588263" y="4214926"/>
            <a:ext cx="566928" cy="566928"/>
          </a:xfrm>
          <a:prstGeom prst="rect">
            <a:avLst/>
          </a:prstGeom>
        </p:spPr>
      </p:pic>
      <p:sp>
        <p:nvSpPr>
          <p:cNvPr id="43" name="TextBox 42">
            <a:extLst>
              <a:ext uri="{FF2B5EF4-FFF2-40B4-BE49-F238E27FC236}">
                <a16:creationId xmlns:a16="http://schemas.microsoft.com/office/drawing/2014/main" id="{7E40380A-85B5-4321-B179-68D35EF046B6}"/>
              </a:ext>
            </a:extLst>
          </p:cNvPr>
          <p:cNvSpPr txBox="1"/>
          <p:nvPr/>
        </p:nvSpPr>
        <p:spPr>
          <a:xfrm>
            <a:off x="1445703" y="4359891"/>
            <a:ext cx="5017656" cy="276999"/>
          </a:xfrm>
          <a:prstGeom prst="rect">
            <a:avLst/>
          </a:prstGeom>
          <a:noFill/>
        </p:spPr>
        <p:txBody>
          <a:bodyPr wrap="none" lIns="0" tIns="0" rIns="0" bIns="0" anchor="ctr">
            <a:spAutoFit/>
          </a:bodyPr>
          <a:lstStyle/>
          <a:p>
            <a:r>
              <a:rPr lang="en-US" sz="1800">
                <a:latin typeface="+mj-lt"/>
              </a:rPr>
              <a:t>Taking advantage of cloud native billing models</a:t>
            </a:r>
          </a:p>
        </p:txBody>
      </p:sp>
      <p:pic>
        <p:nvPicPr>
          <p:cNvPr id="137" name="Picture 136" descr="Icon of cloud encased within square">
            <a:extLst>
              <a:ext uri="{FF2B5EF4-FFF2-40B4-BE49-F238E27FC236}">
                <a16:creationId xmlns:a16="http://schemas.microsoft.com/office/drawing/2014/main" id="{FDD7E22E-D76E-4744-958B-624274ED26B6}"/>
              </a:ext>
            </a:extLst>
          </p:cNvPr>
          <p:cNvPicPr>
            <a:picLocks/>
          </p:cNvPicPr>
          <p:nvPr/>
        </p:nvPicPr>
        <p:blipFill>
          <a:blip r:embed="rId8"/>
          <a:stretch>
            <a:fillRect/>
          </a:stretch>
        </p:blipFill>
        <p:spPr>
          <a:xfrm>
            <a:off x="588263" y="4859125"/>
            <a:ext cx="566928" cy="566928"/>
          </a:xfrm>
          <a:prstGeom prst="rect">
            <a:avLst/>
          </a:prstGeom>
        </p:spPr>
      </p:pic>
      <p:sp>
        <p:nvSpPr>
          <p:cNvPr id="59" name="TextBox 58">
            <a:extLst>
              <a:ext uri="{FF2B5EF4-FFF2-40B4-BE49-F238E27FC236}">
                <a16:creationId xmlns:a16="http://schemas.microsoft.com/office/drawing/2014/main" id="{C718DBEF-6018-431F-B64A-BF3EB096FA40}"/>
              </a:ext>
            </a:extLst>
          </p:cNvPr>
          <p:cNvSpPr txBox="1"/>
          <p:nvPr/>
        </p:nvSpPr>
        <p:spPr>
          <a:xfrm>
            <a:off x="1445703" y="5004090"/>
            <a:ext cx="2189254" cy="276999"/>
          </a:xfrm>
          <a:prstGeom prst="rect">
            <a:avLst/>
          </a:prstGeom>
          <a:noFill/>
        </p:spPr>
        <p:txBody>
          <a:bodyPr wrap="none" lIns="0" tIns="0" rIns="0" bIns="0" anchor="ctr">
            <a:spAutoFit/>
          </a:bodyPr>
          <a:lstStyle/>
          <a:p>
            <a:r>
              <a:rPr lang="en-US" sz="1800">
                <a:latin typeface="+mj-lt"/>
              </a:rPr>
              <a:t>Azure Hybrid Benefit</a:t>
            </a:r>
          </a:p>
        </p:txBody>
      </p:sp>
    </p:spTree>
    <p:extLst>
      <p:ext uri="{BB962C8B-B14F-4D97-AF65-F5344CB8AC3E}">
        <p14:creationId xmlns:p14="http://schemas.microsoft.com/office/powerpoint/2010/main" val="1350150726"/>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F445095C-F80B-4C86-B242-E727FF64E046}"/>
              </a:ext>
            </a:extLst>
          </p:cNvPr>
          <p:cNvSpPr>
            <a:spLocks noGrp="1"/>
          </p:cNvSpPr>
          <p:nvPr>
            <p:ph type="title"/>
          </p:nvPr>
        </p:nvSpPr>
        <p:spPr>
          <a:xfrm>
            <a:off x="588263" y="457200"/>
            <a:ext cx="11018520" cy="492443"/>
          </a:xfrm>
        </p:spPr>
        <p:txBody>
          <a:bodyPr/>
          <a:lstStyle/>
          <a:p>
            <a:r>
              <a:rPr lang="en-US" sz="3200">
                <a:latin typeface="Segoe UI Semibold (headings)"/>
              </a:rPr>
              <a:t>Next steps: Call to action and resources</a:t>
            </a:r>
          </a:p>
        </p:txBody>
      </p:sp>
      <p:sp>
        <p:nvSpPr>
          <p:cNvPr id="31" name="TextBox 30">
            <a:extLst>
              <a:ext uri="{FF2B5EF4-FFF2-40B4-BE49-F238E27FC236}">
                <a16:creationId xmlns:a16="http://schemas.microsoft.com/office/drawing/2014/main" id="{C25A4D37-7E92-476D-81F3-93EAB6D267C5}"/>
              </a:ext>
            </a:extLst>
          </p:cNvPr>
          <p:cNvSpPr txBox="1"/>
          <p:nvPr/>
        </p:nvSpPr>
        <p:spPr>
          <a:xfrm>
            <a:off x="1467661" y="1693823"/>
            <a:ext cx="9348818" cy="553998"/>
          </a:xfrm>
          <a:prstGeom prst="rect">
            <a:avLst/>
          </a:prstGeom>
          <a:noFill/>
        </p:spPr>
        <p:txBody>
          <a:bodyPr wrap="square" lIns="0" tIns="0" rIns="0" bIns="0" anchor="ctr">
            <a:spAutoFit/>
          </a:bodyPr>
          <a:lstStyle/>
          <a:p>
            <a:r>
              <a:rPr lang="en-US" sz="1800">
                <a:latin typeface="+mj-lt"/>
              </a:rPr>
              <a:t>Bring in your finance partners early! Refer to the </a:t>
            </a:r>
            <a:r>
              <a:rPr lang="en-US" sz="1800" b="0" i="0" u="sng">
                <a:solidFill>
                  <a:srgbClr val="0062AD"/>
                </a:solidFill>
                <a:effectLst/>
                <a:latin typeface="Segoe UI" panose="020B0502040204020203" pitchFamily="34" charset="0"/>
                <a:hlinkClick r:id="rId3"/>
              </a:rPr>
              <a:t>Cloud Adoption Framework</a:t>
            </a:r>
            <a:r>
              <a:rPr lang="en-US" sz="1800" b="0" i="0">
                <a:solidFill>
                  <a:srgbClr val="4C4C51"/>
                </a:solidFill>
                <a:effectLst/>
                <a:latin typeface="Segoe UI" panose="020B0502040204020203" pitchFamily="34" charset="0"/>
              </a:rPr>
              <a:t> </a:t>
            </a:r>
            <a:r>
              <a:rPr lang="en-US" sz="1800">
                <a:latin typeface="+mj-lt"/>
              </a:rPr>
              <a:t>for Azure for guidance on defining a common vision and aligning stakeholders behind it</a:t>
            </a:r>
          </a:p>
        </p:txBody>
      </p:sp>
      <p:pic>
        <p:nvPicPr>
          <p:cNvPr id="131" name="Picture 130" descr="Icon of dollar sign">
            <a:extLst>
              <a:ext uri="{FF2B5EF4-FFF2-40B4-BE49-F238E27FC236}">
                <a16:creationId xmlns:a16="http://schemas.microsoft.com/office/drawing/2014/main" id="{10FABD1A-D1B7-4E72-BFC0-4CEACD19064B}"/>
              </a:ext>
            </a:extLst>
          </p:cNvPr>
          <p:cNvPicPr>
            <a:picLocks/>
          </p:cNvPicPr>
          <p:nvPr/>
        </p:nvPicPr>
        <p:blipFill>
          <a:blip r:embed="rId4"/>
          <a:stretch>
            <a:fillRect/>
          </a:stretch>
        </p:blipFill>
        <p:spPr>
          <a:xfrm>
            <a:off x="588263" y="2832850"/>
            <a:ext cx="566928" cy="566928"/>
          </a:xfrm>
          <a:prstGeom prst="rect">
            <a:avLst/>
          </a:prstGeom>
        </p:spPr>
      </p:pic>
      <p:sp>
        <p:nvSpPr>
          <p:cNvPr id="37" name="TextBox 36">
            <a:extLst>
              <a:ext uri="{FF2B5EF4-FFF2-40B4-BE49-F238E27FC236}">
                <a16:creationId xmlns:a16="http://schemas.microsoft.com/office/drawing/2014/main" id="{EC4FF3AF-9CA9-4DDD-A773-9067BEBD57BB}"/>
              </a:ext>
            </a:extLst>
          </p:cNvPr>
          <p:cNvSpPr txBox="1"/>
          <p:nvPr/>
        </p:nvSpPr>
        <p:spPr>
          <a:xfrm>
            <a:off x="1445703" y="2685428"/>
            <a:ext cx="8778427" cy="861774"/>
          </a:xfrm>
          <a:prstGeom prst="rect">
            <a:avLst/>
          </a:prstGeom>
          <a:noFill/>
        </p:spPr>
        <p:txBody>
          <a:bodyPr wrap="square" lIns="0" tIns="0" rIns="0" bIns="0" anchor="ctr">
            <a:spAutoFit/>
          </a:bodyPr>
          <a:lstStyle/>
          <a:p>
            <a:r>
              <a:rPr lang="en-US" sz="1800">
                <a:latin typeface="+mj-lt"/>
              </a:rPr>
              <a:t>Leverage cost savings offers (</a:t>
            </a:r>
            <a:r>
              <a:rPr lang="en-US" sz="1800" i="0" u="sng">
                <a:solidFill>
                  <a:srgbClr val="0062AD"/>
                </a:solidFill>
                <a:effectLst/>
                <a:latin typeface="Segoe UI" panose="020B0502040204020203" pitchFamily="34" charset="0"/>
                <a:hlinkClick r:id="rId5"/>
              </a:rPr>
              <a:t>Azure Hybrid Benefit</a:t>
            </a:r>
            <a:r>
              <a:rPr lang="en-US" sz="1800">
                <a:latin typeface="+mj-lt"/>
              </a:rPr>
              <a:t>, </a:t>
            </a:r>
            <a:r>
              <a:rPr lang="en-US" sz="1800" b="0" i="0" u="sng">
                <a:solidFill>
                  <a:srgbClr val="0062AD"/>
                </a:solidFill>
                <a:effectLst/>
                <a:latin typeface="Segoe UI" panose="020B0502040204020203" pitchFamily="34" charset="0"/>
                <a:hlinkClick r:id="rId6"/>
              </a:rPr>
              <a:t>Reserved Instances</a:t>
            </a:r>
            <a:r>
              <a:rPr lang="en-US" sz="1800">
                <a:latin typeface="+mj-lt"/>
              </a:rPr>
              <a:t>) and free tools (</a:t>
            </a:r>
            <a:r>
              <a:rPr lang="en-US" sz="1800" b="0" i="0" u="sng">
                <a:solidFill>
                  <a:srgbClr val="0062AD"/>
                </a:solidFill>
                <a:effectLst/>
                <a:latin typeface="Segoe UI" panose="020B0502040204020203" pitchFamily="34" charset="0"/>
                <a:hlinkClick r:id="rId7"/>
              </a:rPr>
              <a:t>Azure TCO calculator</a:t>
            </a:r>
            <a:r>
              <a:rPr lang="en-US" sz="1800" b="0" i="0">
                <a:solidFill>
                  <a:srgbClr val="4C4C51"/>
                </a:solidFill>
                <a:effectLst/>
                <a:latin typeface="Segoe UI" panose="020B0502040204020203" pitchFamily="34" charset="0"/>
              </a:rPr>
              <a:t>, </a:t>
            </a:r>
            <a:r>
              <a:rPr lang="en-US" sz="1800" b="0" i="0" u="sng">
                <a:solidFill>
                  <a:srgbClr val="0062AD"/>
                </a:solidFill>
                <a:effectLst/>
                <a:latin typeface="Segoe UI" panose="020B0502040204020203" pitchFamily="34" charset="0"/>
                <a:hlinkClick r:id="rId8"/>
              </a:rPr>
              <a:t>Azure pricing calculator</a:t>
            </a:r>
            <a:r>
              <a:rPr lang="en-US" sz="1800" b="0" i="0">
                <a:solidFill>
                  <a:srgbClr val="4C4C51"/>
                </a:solidFill>
                <a:effectLst/>
                <a:latin typeface="Segoe UI" panose="020B0502040204020203" pitchFamily="34" charset="0"/>
              </a:rPr>
              <a:t>, </a:t>
            </a:r>
            <a:r>
              <a:rPr lang="en-US" sz="1800" b="0" i="0" u="sng">
                <a:solidFill>
                  <a:srgbClr val="0062AD"/>
                </a:solidFill>
                <a:effectLst/>
                <a:latin typeface="Segoe UI" panose="020B0502040204020203" pitchFamily="34" charset="0"/>
                <a:hlinkClick r:id="rId9"/>
              </a:rPr>
              <a:t>Azure Migrate</a:t>
            </a:r>
            <a:r>
              <a:rPr lang="en-US" sz="1800">
                <a:latin typeface="+mj-lt"/>
              </a:rPr>
              <a:t>) before and during migration </a:t>
            </a:r>
          </a:p>
        </p:txBody>
      </p:sp>
      <p:sp>
        <p:nvSpPr>
          <p:cNvPr id="40" name="TextBox 39">
            <a:extLst>
              <a:ext uri="{FF2B5EF4-FFF2-40B4-BE49-F238E27FC236}">
                <a16:creationId xmlns:a16="http://schemas.microsoft.com/office/drawing/2014/main" id="{C611DD75-0134-4CB9-BB1A-9CEDDB0BCE62}"/>
              </a:ext>
            </a:extLst>
          </p:cNvPr>
          <p:cNvSpPr txBox="1"/>
          <p:nvPr/>
        </p:nvSpPr>
        <p:spPr>
          <a:xfrm>
            <a:off x="1445703" y="3915573"/>
            <a:ext cx="8876194" cy="646331"/>
          </a:xfrm>
          <a:prstGeom prst="rect">
            <a:avLst/>
          </a:prstGeom>
          <a:noFill/>
        </p:spPr>
        <p:txBody>
          <a:bodyPr wrap="square" lIns="0" tIns="0" rIns="0" bIns="0" anchor="ctr">
            <a:spAutoFit/>
          </a:bodyPr>
          <a:lstStyle/>
          <a:p>
            <a:r>
              <a:rPr lang="en-US" sz="1800">
                <a:latin typeface="+mj-lt"/>
              </a:rPr>
              <a:t>Use Azure tools to drive continuous optimization post migration (</a:t>
            </a:r>
            <a:r>
              <a:rPr lang="en-US" sz="1800" b="0" i="0" u="sng">
                <a:solidFill>
                  <a:srgbClr val="0062AD"/>
                </a:solidFill>
                <a:effectLst/>
                <a:latin typeface="Segoe UI" panose="020B0502040204020203" pitchFamily="34" charset="0"/>
                <a:hlinkClick r:id="rId10"/>
              </a:rPr>
              <a:t>Azure Cost Management</a:t>
            </a:r>
            <a:r>
              <a:rPr lang="en-US" sz="2000" b="0" i="0">
                <a:solidFill>
                  <a:srgbClr val="4C4C51"/>
                </a:solidFill>
                <a:effectLst/>
                <a:latin typeface="Segoe UI" panose="020B0502040204020203" pitchFamily="34" charset="0"/>
              </a:rPr>
              <a:t> </a:t>
            </a:r>
            <a:r>
              <a:rPr lang="en-US" sz="1800">
                <a:latin typeface="+mj-lt"/>
              </a:rPr>
              <a:t>and</a:t>
            </a:r>
            <a:r>
              <a:rPr lang="en-US" sz="2000" b="0" i="0">
                <a:solidFill>
                  <a:srgbClr val="4C4C51"/>
                </a:solidFill>
                <a:effectLst/>
                <a:latin typeface="Segoe UI" panose="020B0502040204020203" pitchFamily="34" charset="0"/>
              </a:rPr>
              <a:t> </a:t>
            </a:r>
            <a:r>
              <a:rPr lang="en-US" sz="1800" b="0" i="0" u="sng">
                <a:solidFill>
                  <a:srgbClr val="0062AD"/>
                </a:solidFill>
                <a:effectLst/>
                <a:latin typeface="Segoe UI" panose="020B0502040204020203" pitchFamily="34" charset="0"/>
                <a:hlinkClick r:id="rId11"/>
              </a:rPr>
              <a:t>Azure Advisor</a:t>
            </a:r>
            <a:r>
              <a:rPr lang="en-US" sz="2400">
                <a:latin typeface="+mj-lt"/>
              </a:rPr>
              <a:t>)</a:t>
            </a:r>
            <a:endParaRPr lang="en-US" sz="1800">
              <a:latin typeface="+mj-lt"/>
            </a:endParaRPr>
          </a:p>
        </p:txBody>
      </p:sp>
      <p:pic>
        <p:nvPicPr>
          <p:cNvPr id="135" name="Picture 134" descr="Icon of a cloud">
            <a:extLst>
              <a:ext uri="{FF2B5EF4-FFF2-40B4-BE49-F238E27FC236}">
                <a16:creationId xmlns:a16="http://schemas.microsoft.com/office/drawing/2014/main" id="{AC6B0200-CF84-497E-8820-EE7160170721}"/>
              </a:ext>
            </a:extLst>
          </p:cNvPr>
          <p:cNvPicPr>
            <a:picLocks/>
          </p:cNvPicPr>
          <p:nvPr/>
        </p:nvPicPr>
        <p:blipFill>
          <a:blip r:embed="rId12"/>
          <a:stretch>
            <a:fillRect/>
          </a:stretch>
        </p:blipFill>
        <p:spPr>
          <a:xfrm>
            <a:off x="588263" y="4980883"/>
            <a:ext cx="566928" cy="566928"/>
          </a:xfrm>
          <a:prstGeom prst="rect">
            <a:avLst/>
          </a:prstGeom>
        </p:spPr>
      </p:pic>
      <p:sp>
        <p:nvSpPr>
          <p:cNvPr id="43" name="TextBox 42">
            <a:extLst>
              <a:ext uri="{FF2B5EF4-FFF2-40B4-BE49-F238E27FC236}">
                <a16:creationId xmlns:a16="http://schemas.microsoft.com/office/drawing/2014/main" id="{7E40380A-85B5-4321-B179-68D35EF046B6}"/>
              </a:ext>
            </a:extLst>
          </p:cNvPr>
          <p:cNvSpPr txBox="1"/>
          <p:nvPr/>
        </p:nvSpPr>
        <p:spPr>
          <a:xfrm>
            <a:off x="1445703" y="5125848"/>
            <a:ext cx="10015114" cy="276999"/>
          </a:xfrm>
          <a:prstGeom prst="rect">
            <a:avLst/>
          </a:prstGeom>
          <a:noFill/>
        </p:spPr>
        <p:txBody>
          <a:bodyPr wrap="square" lIns="0" tIns="0" rIns="0" bIns="0" anchor="ctr">
            <a:spAutoFit/>
          </a:bodyPr>
          <a:lstStyle/>
          <a:p>
            <a:r>
              <a:rPr lang="en-US" sz="1800">
                <a:latin typeface="+mj-lt"/>
              </a:rPr>
              <a:t>For expert assistance join the </a:t>
            </a:r>
            <a:r>
              <a:rPr lang="en-US" sz="1800" u="sng">
                <a:solidFill>
                  <a:schemeClr val="accent1"/>
                </a:solidFill>
                <a:latin typeface="Segoe UI" panose="020B0502040204020203" pitchFamily="34" charset="0"/>
                <a:hlinkClick r:id="rId13">
                  <a:extLst>
                    <a:ext uri="{A12FA001-AC4F-418D-AE19-62706E023703}">
                      <ahyp:hlinkClr xmlns:ahyp="http://schemas.microsoft.com/office/drawing/2018/hyperlinkcolor" val="tx"/>
                    </a:ext>
                  </a:extLst>
                </a:hlinkClick>
              </a:rPr>
              <a:t>Azure Migration Program</a:t>
            </a:r>
            <a:endParaRPr lang="en-US" sz="1800" u="sng">
              <a:solidFill>
                <a:schemeClr val="accent1"/>
              </a:solidFill>
              <a:latin typeface="Segoe UI" panose="020B0502040204020203" pitchFamily="34" charset="0"/>
            </a:endParaRPr>
          </a:p>
        </p:txBody>
      </p:sp>
      <p:sp>
        <p:nvSpPr>
          <p:cNvPr id="17" name="Oval 16" descr="Number 2">
            <a:extLst>
              <a:ext uri="{FF2B5EF4-FFF2-40B4-BE49-F238E27FC236}">
                <a16:creationId xmlns:a16="http://schemas.microsoft.com/office/drawing/2014/main" id="{A5396112-1C22-43FF-AB09-9BACC99229AC}"/>
              </a:ext>
              <a:ext uri="{C183D7F6-B498-43B3-948B-1728B52AA6E4}">
                <adec:decorative xmlns:adec="http://schemas.microsoft.com/office/drawing/2017/decorative" val="0"/>
              </a:ext>
            </a:extLst>
          </p:cNvPr>
          <p:cNvSpPr/>
          <p:nvPr/>
        </p:nvSpPr>
        <p:spPr bwMode="auto">
          <a:xfrm>
            <a:off x="588263" y="1695259"/>
            <a:ext cx="594360" cy="594360"/>
          </a:xfrm>
          <a:prstGeom prst="ellipse">
            <a:avLst/>
          </a:prstGeom>
          <a:solidFill>
            <a:schemeClr val="accent2">
              <a:alpha val="50000"/>
            </a:schemeClr>
          </a:solidFill>
          <a:ln w="381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IN" sz="1800">
              <a:solidFill>
                <a:srgbClr val="FFFFFF"/>
              </a:solidFill>
              <a:latin typeface="+mj-lt"/>
              <a:ea typeface="Segoe UI" pitchFamily="34" charset="0"/>
              <a:cs typeface="Segoe UI" pitchFamily="34" charset="0"/>
            </a:endParaRPr>
          </a:p>
        </p:txBody>
      </p:sp>
      <p:grpSp>
        <p:nvGrpSpPr>
          <p:cNvPr id="18" name="data 4" descr="Icon of data">
            <a:extLst>
              <a:ext uri="{FF2B5EF4-FFF2-40B4-BE49-F238E27FC236}">
                <a16:creationId xmlns:a16="http://schemas.microsoft.com/office/drawing/2014/main" id="{446B859E-14BD-46EC-8C19-C2D4CA786819}"/>
              </a:ext>
            </a:extLst>
          </p:cNvPr>
          <p:cNvGrpSpPr/>
          <p:nvPr/>
        </p:nvGrpSpPr>
        <p:grpSpPr>
          <a:xfrm>
            <a:off x="730731" y="1837728"/>
            <a:ext cx="309425" cy="309423"/>
            <a:chOff x="2631995" y="3078480"/>
            <a:chExt cx="374920" cy="374918"/>
          </a:xfrm>
        </p:grpSpPr>
        <p:sp>
          <p:nvSpPr>
            <p:cNvPr id="19" name="Freeform: Shape 18">
              <a:extLst>
                <a:ext uri="{FF2B5EF4-FFF2-40B4-BE49-F238E27FC236}">
                  <a16:creationId xmlns:a16="http://schemas.microsoft.com/office/drawing/2014/main" id="{E040DE05-DE65-4DA8-9256-007A64029A1F}"/>
                </a:ext>
              </a:extLst>
            </p:cNvPr>
            <p:cNvSpPr/>
            <p:nvPr/>
          </p:nvSpPr>
          <p:spPr>
            <a:xfrm>
              <a:off x="2947497" y="3371850"/>
              <a:ext cx="38652" cy="77303"/>
            </a:xfrm>
            <a:custGeom>
              <a:avLst/>
              <a:gdLst>
                <a:gd name="connsiteX0" fmla="*/ 1166 w 38651"/>
                <a:gd name="connsiteY0" fmla="*/ 79769 h 77302"/>
                <a:gd name="connsiteX1" fmla="*/ 39946 w 38651"/>
                <a:gd name="connsiteY1" fmla="*/ 79769 h 77302"/>
                <a:gd name="connsiteX2" fmla="*/ 39946 w 38651"/>
                <a:gd name="connsiteY2" fmla="*/ 1166 h 77302"/>
                <a:gd name="connsiteX3" fmla="*/ 1166 w 38651"/>
                <a:gd name="connsiteY3" fmla="*/ 1166 h 77302"/>
                <a:gd name="connsiteX4" fmla="*/ 1166 w 38651"/>
                <a:gd name="connsiteY4" fmla="*/ 79769 h 77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51" h="77302">
                  <a:moveTo>
                    <a:pt x="1166" y="79769"/>
                  </a:moveTo>
                  <a:lnTo>
                    <a:pt x="39946" y="79769"/>
                  </a:lnTo>
                  <a:lnTo>
                    <a:pt x="39946" y="1166"/>
                  </a:lnTo>
                  <a:lnTo>
                    <a:pt x="1166" y="1166"/>
                  </a:lnTo>
                  <a:lnTo>
                    <a:pt x="1166" y="79769"/>
                  </a:lnTo>
                  <a:close/>
                </a:path>
              </a:pathLst>
            </a:custGeom>
            <a:solidFill>
              <a:srgbClr val="0078D4"/>
            </a:solidFill>
            <a:ln w="3830"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9B3DB8A2-E18E-43CD-B59E-12DFD5AD7832}"/>
                </a:ext>
              </a:extLst>
            </p:cNvPr>
            <p:cNvSpPr/>
            <p:nvPr/>
          </p:nvSpPr>
          <p:spPr>
            <a:xfrm>
              <a:off x="2868955" y="3333395"/>
              <a:ext cx="38652" cy="115954"/>
            </a:xfrm>
            <a:custGeom>
              <a:avLst/>
              <a:gdLst>
                <a:gd name="connsiteX0" fmla="*/ 1166 w 38651"/>
                <a:gd name="connsiteY0" fmla="*/ 118223 h 115954"/>
                <a:gd name="connsiteX1" fmla="*/ 39946 w 38651"/>
                <a:gd name="connsiteY1" fmla="*/ 118223 h 115954"/>
                <a:gd name="connsiteX2" fmla="*/ 39946 w 38651"/>
                <a:gd name="connsiteY2" fmla="*/ 1166 h 115954"/>
                <a:gd name="connsiteX3" fmla="*/ 1166 w 38651"/>
                <a:gd name="connsiteY3" fmla="*/ 1166 h 115954"/>
                <a:gd name="connsiteX4" fmla="*/ 1166 w 38651"/>
                <a:gd name="connsiteY4" fmla="*/ 118223 h 115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51" h="115954">
                  <a:moveTo>
                    <a:pt x="1166" y="118223"/>
                  </a:moveTo>
                  <a:lnTo>
                    <a:pt x="39946" y="118223"/>
                  </a:lnTo>
                  <a:lnTo>
                    <a:pt x="39946" y="1166"/>
                  </a:lnTo>
                  <a:lnTo>
                    <a:pt x="1166" y="1166"/>
                  </a:lnTo>
                  <a:lnTo>
                    <a:pt x="1166" y="118223"/>
                  </a:lnTo>
                  <a:close/>
                </a:path>
              </a:pathLst>
            </a:custGeom>
            <a:solidFill>
              <a:srgbClr val="0078D4"/>
            </a:solidFill>
            <a:ln w="3830"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47CB19BE-0CA3-4FBB-8282-D3B2F128F349}"/>
                </a:ext>
              </a:extLst>
            </p:cNvPr>
            <p:cNvSpPr/>
            <p:nvPr/>
          </p:nvSpPr>
          <p:spPr>
            <a:xfrm>
              <a:off x="2713119" y="3157093"/>
              <a:ext cx="38652" cy="293750"/>
            </a:xfrm>
            <a:custGeom>
              <a:avLst/>
              <a:gdLst>
                <a:gd name="connsiteX0" fmla="*/ 1166 w 38651"/>
                <a:gd name="connsiteY0" fmla="*/ 294527 h 293750"/>
                <a:gd name="connsiteX1" fmla="*/ 39946 w 38651"/>
                <a:gd name="connsiteY1" fmla="*/ 294527 h 293750"/>
                <a:gd name="connsiteX2" fmla="*/ 39946 w 38651"/>
                <a:gd name="connsiteY2" fmla="*/ 1166 h 293750"/>
                <a:gd name="connsiteX3" fmla="*/ 1166 w 38651"/>
                <a:gd name="connsiteY3" fmla="*/ 1166 h 293750"/>
                <a:gd name="connsiteX4" fmla="*/ 1166 w 38651"/>
                <a:gd name="connsiteY4" fmla="*/ 294527 h 293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51" h="293750">
                  <a:moveTo>
                    <a:pt x="1166" y="294527"/>
                  </a:moveTo>
                  <a:lnTo>
                    <a:pt x="39946" y="294527"/>
                  </a:lnTo>
                  <a:lnTo>
                    <a:pt x="39946" y="1166"/>
                  </a:lnTo>
                  <a:lnTo>
                    <a:pt x="1166" y="1166"/>
                  </a:lnTo>
                  <a:lnTo>
                    <a:pt x="1166" y="294527"/>
                  </a:lnTo>
                  <a:close/>
                </a:path>
              </a:pathLst>
            </a:custGeom>
            <a:solidFill>
              <a:srgbClr val="0078D4"/>
            </a:solidFill>
            <a:ln w="3830"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14C92593-762F-4E9C-B082-0EE63CA10BCF}"/>
                </a:ext>
              </a:extLst>
            </p:cNvPr>
            <p:cNvSpPr/>
            <p:nvPr/>
          </p:nvSpPr>
          <p:spPr>
            <a:xfrm>
              <a:off x="2791720" y="3254854"/>
              <a:ext cx="38652" cy="197122"/>
            </a:xfrm>
            <a:custGeom>
              <a:avLst/>
              <a:gdLst>
                <a:gd name="connsiteX0" fmla="*/ 1166 w 38651"/>
                <a:gd name="connsiteY0" fmla="*/ 196762 h 197121"/>
                <a:gd name="connsiteX1" fmla="*/ 39946 w 38651"/>
                <a:gd name="connsiteY1" fmla="*/ 196762 h 197121"/>
                <a:gd name="connsiteX2" fmla="*/ 39946 w 38651"/>
                <a:gd name="connsiteY2" fmla="*/ 1166 h 197121"/>
                <a:gd name="connsiteX3" fmla="*/ 1166 w 38651"/>
                <a:gd name="connsiteY3" fmla="*/ 1166 h 197121"/>
                <a:gd name="connsiteX4" fmla="*/ 1166 w 38651"/>
                <a:gd name="connsiteY4" fmla="*/ 196762 h 1971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51" h="197121">
                  <a:moveTo>
                    <a:pt x="1166" y="196762"/>
                  </a:moveTo>
                  <a:lnTo>
                    <a:pt x="39946" y="196762"/>
                  </a:lnTo>
                  <a:lnTo>
                    <a:pt x="39946" y="1166"/>
                  </a:lnTo>
                  <a:lnTo>
                    <a:pt x="1166" y="1166"/>
                  </a:lnTo>
                  <a:lnTo>
                    <a:pt x="1166" y="196762"/>
                  </a:lnTo>
                  <a:close/>
                </a:path>
              </a:pathLst>
            </a:custGeom>
            <a:solidFill>
              <a:srgbClr val="0078D4"/>
            </a:solidFill>
            <a:ln w="3830"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49923A8B-113B-497E-8C66-D3FCEBFC7303}"/>
                </a:ext>
              </a:extLst>
            </p:cNvPr>
            <p:cNvSpPr/>
            <p:nvPr/>
          </p:nvSpPr>
          <p:spPr>
            <a:xfrm>
              <a:off x="2634513" y="3079730"/>
              <a:ext cx="38652" cy="371053"/>
            </a:xfrm>
            <a:custGeom>
              <a:avLst/>
              <a:gdLst>
                <a:gd name="connsiteX0" fmla="*/ 1166 w 38651"/>
                <a:gd name="connsiteY0" fmla="*/ 371893 h 371052"/>
                <a:gd name="connsiteX1" fmla="*/ 40142 w 38651"/>
                <a:gd name="connsiteY1" fmla="*/ 371893 h 371052"/>
                <a:gd name="connsiteX2" fmla="*/ 40142 w 38651"/>
                <a:gd name="connsiteY2" fmla="*/ 1166 h 371052"/>
                <a:gd name="connsiteX3" fmla="*/ 1166 w 38651"/>
                <a:gd name="connsiteY3" fmla="*/ 1166 h 371052"/>
                <a:gd name="connsiteX4" fmla="*/ 1166 w 38651"/>
                <a:gd name="connsiteY4" fmla="*/ 371893 h 3710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51" h="371052">
                  <a:moveTo>
                    <a:pt x="1166" y="371893"/>
                  </a:moveTo>
                  <a:lnTo>
                    <a:pt x="40142" y="371893"/>
                  </a:lnTo>
                  <a:lnTo>
                    <a:pt x="40142" y="1166"/>
                  </a:lnTo>
                  <a:lnTo>
                    <a:pt x="1166" y="1166"/>
                  </a:lnTo>
                  <a:lnTo>
                    <a:pt x="1166" y="371893"/>
                  </a:lnTo>
                  <a:close/>
                </a:path>
              </a:pathLst>
            </a:custGeom>
            <a:solidFill>
              <a:srgbClr val="0078D4"/>
            </a:solidFill>
            <a:ln w="3830"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F8C37206-D99C-4583-924F-B63106975155}"/>
                </a:ext>
              </a:extLst>
            </p:cNvPr>
            <p:cNvSpPr/>
            <p:nvPr/>
          </p:nvSpPr>
          <p:spPr>
            <a:xfrm>
              <a:off x="2890399" y="3079730"/>
              <a:ext cx="88899" cy="177796"/>
            </a:xfrm>
            <a:custGeom>
              <a:avLst/>
              <a:gdLst>
                <a:gd name="connsiteX0" fmla="*/ 66148 w 88898"/>
                <a:gd name="connsiteY0" fmla="*/ 119136 h 177796"/>
                <a:gd name="connsiteX1" fmla="*/ 52721 w 88898"/>
                <a:gd name="connsiteY1" fmla="*/ 104145 h 177796"/>
                <a:gd name="connsiteX2" fmla="*/ 52721 w 88898"/>
                <a:gd name="connsiteY2" fmla="*/ 132562 h 177796"/>
                <a:gd name="connsiteX3" fmla="*/ 66148 w 88898"/>
                <a:gd name="connsiteY3" fmla="*/ 119136 h 177796"/>
                <a:gd name="connsiteX4" fmla="*/ 39034 w 88898"/>
                <a:gd name="connsiteY4" fmla="*/ 72404 h 177796"/>
                <a:gd name="connsiteX5" fmla="*/ 39034 w 88898"/>
                <a:gd name="connsiteY5" fmla="*/ 42683 h 177796"/>
                <a:gd name="connsiteX6" fmla="*/ 25998 w 88898"/>
                <a:gd name="connsiteY6" fmla="*/ 56305 h 177796"/>
                <a:gd name="connsiteX7" fmla="*/ 39034 w 88898"/>
                <a:gd name="connsiteY7" fmla="*/ 72404 h 177796"/>
                <a:gd name="connsiteX8" fmla="*/ 91110 w 88898"/>
                <a:gd name="connsiteY8" fmla="*/ 117832 h 177796"/>
                <a:gd name="connsiteX9" fmla="*/ 81334 w 88898"/>
                <a:gd name="connsiteY9" fmla="*/ 142861 h 177796"/>
                <a:gd name="connsiteX10" fmla="*/ 52786 w 88898"/>
                <a:gd name="connsiteY10" fmla="*/ 154462 h 177796"/>
                <a:gd name="connsiteX11" fmla="*/ 52786 w 88898"/>
                <a:gd name="connsiteY11" fmla="*/ 176752 h 177796"/>
                <a:gd name="connsiteX12" fmla="*/ 39099 w 88898"/>
                <a:gd name="connsiteY12" fmla="*/ 176752 h 177796"/>
                <a:gd name="connsiteX13" fmla="*/ 39099 w 88898"/>
                <a:gd name="connsiteY13" fmla="*/ 155048 h 177796"/>
                <a:gd name="connsiteX14" fmla="*/ 3642 w 88898"/>
                <a:gd name="connsiteY14" fmla="*/ 146445 h 177796"/>
                <a:gd name="connsiteX15" fmla="*/ 3642 w 88898"/>
                <a:gd name="connsiteY15" fmla="*/ 120439 h 177796"/>
                <a:gd name="connsiteX16" fmla="*/ 19806 w 88898"/>
                <a:gd name="connsiteY16" fmla="*/ 128456 h 177796"/>
                <a:gd name="connsiteX17" fmla="*/ 39099 w 88898"/>
                <a:gd name="connsiteY17" fmla="*/ 132889 h 177796"/>
                <a:gd name="connsiteX18" fmla="*/ 39099 w 88898"/>
                <a:gd name="connsiteY18" fmla="*/ 98735 h 177796"/>
                <a:gd name="connsiteX19" fmla="*/ 9769 w 88898"/>
                <a:gd name="connsiteY19" fmla="*/ 81920 h 177796"/>
                <a:gd name="connsiteX20" fmla="*/ 1166 w 88898"/>
                <a:gd name="connsiteY20" fmla="*/ 57869 h 177796"/>
                <a:gd name="connsiteX21" fmla="*/ 11790 w 88898"/>
                <a:gd name="connsiteY21" fmla="*/ 32711 h 177796"/>
                <a:gd name="connsiteX22" fmla="*/ 39164 w 88898"/>
                <a:gd name="connsiteY22" fmla="*/ 20784 h 177796"/>
                <a:gd name="connsiteX23" fmla="*/ 39164 w 88898"/>
                <a:gd name="connsiteY23" fmla="*/ 1166 h 177796"/>
                <a:gd name="connsiteX24" fmla="*/ 52852 w 88898"/>
                <a:gd name="connsiteY24" fmla="*/ 1166 h 177796"/>
                <a:gd name="connsiteX25" fmla="*/ 52852 w 88898"/>
                <a:gd name="connsiteY25" fmla="*/ 20393 h 177796"/>
                <a:gd name="connsiteX26" fmla="*/ 82377 w 88898"/>
                <a:gd name="connsiteY26" fmla="*/ 26780 h 177796"/>
                <a:gd name="connsiteX27" fmla="*/ 82377 w 88898"/>
                <a:gd name="connsiteY27" fmla="*/ 52069 h 177796"/>
                <a:gd name="connsiteX28" fmla="*/ 52852 w 88898"/>
                <a:gd name="connsiteY28" fmla="*/ 42292 h 177796"/>
                <a:gd name="connsiteX29" fmla="*/ 52852 w 88898"/>
                <a:gd name="connsiteY29" fmla="*/ 77814 h 177796"/>
                <a:gd name="connsiteX30" fmla="*/ 82377 w 88898"/>
                <a:gd name="connsiteY30" fmla="*/ 94694 h 177796"/>
                <a:gd name="connsiteX31" fmla="*/ 91110 w 88898"/>
                <a:gd name="connsiteY31" fmla="*/ 117832 h 17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88898" h="177796">
                  <a:moveTo>
                    <a:pt x="66148" y="119136"/>
                  </a:moveTo>
                  <a:cubicBezTo>
                    <a:pt x="66148" y="113075"/>
                    <a:pt x="61650" y="108056"/>
                    <a:pt x="52721" y="104145"/>
                  </a:cubicBezTo>
                  <a:lnTo>
                    <a:pt x="52721" y="132562"/>
                  </a:lnTo>
                  <a:cubicBezTo>
                    <a:pt x="61716" y="131129"/>
                    <a:pt x="66148" y="126631"/>
                    <a:pt x="66148" y="119136"/>
                  </a:cubicBezTo>
                  <a:close/>
                  <a:moveTo>
                    <a:pt x="39034" y="72404"/>
                  </a:moveTo>
                  <a:lnTo>
                    <a:pt x="39034" y="42683"/>
                  </a:lnTo>
                  <a:cubicBezTo>
                    <a:pt x="30365" y="44247"/>
                    <a:pt x="25998" y="48745"/>
                    <a:pt x="25998" y="56305"/>
                  </a:cubicBezTo>
                  <a:cubicBezTo>
                    <a:pt x="25998" y="62888"/>
                    <a:pt x="30365" y="68233"/>
                    <a:pt x="39034" y="72404"/>
                  </a:cubicBezTo>
                  <a:close/>
                  <a:moveTo>
                    <a:pt x="91110" y="117832"/>
                  </a:moveTo>
                  <a:cubicBezTo>
                    <a:pt x="91110" y="128195"/>
                    <a:pt x="87852" y="136538"/>
                    <a:pt x="81334" y="142861"/>
                  </a:cubicBezTo>
                  <a:cubicBezTo>
                    <a:pt x="74816" y="149182"/>
                    <a:pt x="65300" y="153028"/>
                    <a:pt x="52786" y="154462"/>
                  </a:cubicBezTo>
                  <a:lnTo>
                    <a:pt x="52786" y="176752"/>
                  </a:lnTo>
                  <a:lnTo>
                    <a:pt x="39099" y="176752"/>
                  </a:lnTo>
                  <a:lnTo>
                    <a:pt x="39099" y="155048"/>
                  </a:lnTo>
                  <a:cubicBezTo>
                    <a:pt x="26194" y="154918"/>
                    <a:pt x="14397" y="152050"/>
                    <a:pt x="3642" y="146445"/>
                  </a:cubicBezTo>
                  <a:lnTo>
                    <a:pt x="3642" y="120439"/>
                  </a:lnTo>
                  <a:cubicBezTo>
                    <a:pt x="7032" y="123177"/>
                    <a:pt x="12441" y="125849"/>
                    <a:pt x="19806" y="128456"/>
                  </a:cubicBezTo>
                  <a:cubicBezTo>
                    <a:pt x="27237" y="131063"/>
                    <a:pt x="33624" y="132562"/>
                    <a:pt x="39099" y="132889"/>
                  </a:cubicBezTo>
                  <a:lnTo>
                    <a:pt x="39099" y="98735"/>
                  </a:lnTo>
                  <a:cubicBezTo>
                    <a:pt x="25281" y="93587"/>
                    <a:pt x="15505" y="87981"/>
                    <a:pt x="9769" y="81920"/>
                  </a:cubicBezTo>
                  <a:cubicBezTo>
                    <a:pt x="4033" y="75793"/>
                    <a:pt x="1166" y="67776"/>
                    <a:pt x="1166" y="57869"/>
                  </a:cubicBezTo>
                  <a:cubicBezTo>
                    <a:pt x="1166" y="47963"/>
                    <a:pt x="4685" y="39555"/>
                    <a:pt x="11790" y="32711"/>
                  </a:cubicBezTo>
                  <a:cubicBezTo>
                    <a:pt x="18829" y="25868"/>
                    <a:pt x="27954" y="21892"/>
                    <a:pt x="39164" y="20784"/>
                  </a:cubicBezTo>
                  <a:lnTo>
                    <a:pt x="39164" y="1166"/>
                  </a:lnTo>
                  <a:lnTo>
                    <a:pt x="52852" y="1166"/>
                  </a:lnTo>
                  <a:lnTo>
                    <a:pt x="52852" y="20393"/>
                  </a:lnTo>
                  <a:cubicBezTo>
                    <a:pt x="66017" y="21045"/>
                    <a:pt x="75859" y="23130"/>
                    <a:pt x="82377" y="26780"/>
                  </a:cubicBezTo>
                  <a:lnTo>
                    <a:pt x="82377" y="52069"/>
                  </a:lnTo>
                  <a:cubicBezTo>
                    <a:pt x="73708" y="46790"/>
                    <a:pt x="63866" y="43596"/>
                    <a:pt x="52852" y="42292"/>
                  </a:cubicBezTo>
                  <a:lnTo>
                    <a:pt x="52852" y="77814"/>
                  </a:lnTo>
                  <a:cubicBezTo>
                    <a:pt x="66669" y="82832"/>
                    <a:pt x="76511" y="88438"/>
                    <a:pt x="82377" y="94694"/>
                  </a:cubicBezTo>
                  <a:cubicBezTo>
                    <a:pt x="88178" y="101017"/>
                    <a:pt x="91110" y="108707"/>
                    <a:pt x="91110" y="117832"/>
                  </a:cubicBezTo>
                  <a:close/>
                </a:path>
              </a:pathLst>
            </a:custGeom>
            <a:solidFill>
              <a:srgbClr val="50E6FF"/>
            </a:solidFill>
            <a:ln w="3830" cap="flat">
              <a:noFill/>
              <a:prstDash val="solid"/>
              <a:miter/>
            </a:ln>
          </p:spPr>
          <p:txBody>
            <a:bodyPr rtlCol="0" anchor="ctr"/>
            <a:lstStyle/>
            <a:p>
              <a:endParaRPr lang="en-US"/>
            </a:p>
          </p:txBody>
        </p:sp>
      </p:grpSp>
      <p:pic>
        <p:nvPicPr>
          <p:cNvPr id="3" name="Picture 2" descr="Icon of two arrow in circular motion">
            <a:extLst>
              <a:ext uri="{FF2B5EF4-FFF2-40B4-BE49-F238E27FC236}">
                <a16:creationId xmlns:a16="http://schemas.microsoft.com/office/drawing/2014/main" id="{36A6C911-193C-412D-813B-327481AEAAA3}"/>
              </a:ext>
            </a:extLst>
          </p:cNvPr>
          <p:cNvPicPr>
            <a:picLocks/>
          </p:cNvPicPr>
          <p:nvPr/>
        </p:nvPicPr>
        <p:blipFill>
          <a:blip r:embed="rId14"/>
          <a:stretch>
            <a:fillRect/>
          </a:stretch>
        </p:blipFill>
        <p:spPr>
          <a:xfrm>
            <a:off x="588263" y="3955273"/>
            <a:ext cx="566928" cy="566928"/>
          </a:xfrm>
          <a:prstGeom prst="rect">
            <a:avLst/>
          </a:prstGeom>
        </p:spPr>
      </p:pic>
    </p:spTree>
    <p:extLst>
      <p:ext uri="{BB962C8B-B14F-4D97-AF65-F5344CB8AC3E}">
        <p14:creationId xmlns:p14="http://schemas.microsoft.com/office/powerpoint/2010/main" val="1439505226"/>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7692C2-B8AF-4A68-BCEE-6804BA713075}"/>
              </a:ext>
            </a:extLst>
          </p:cNvPr>
          <p:cNvSpPr txBox="1">
            <a:spLocks noGrp="1"/>
          </p:cNvSpPr>
          <p:nvPr>
            <p:ph type="title" idx="4294967295"/>
          </p:nvPr>
        </p:nvSpPr>
        <p:spPr>
          <a:xfrm flipH="1">
            <a:off x="368365" y="-409377"/>
            <a:ext cx="3352735" cy="30777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IN" sz="2000" b="0" i="0" u="none" strike="noStrike" kern="1200" cap="none" spc="0" normalizeH="0" baseline="0" noProof="0">
                <a:ln>
                  <a:noFill/>
                </a:ln>
                <a:solidFill>
                  <a:schemeClr val="tx1"/>
                </a:solidFill>
                <a:effectLst/>
                <a:uLnTx/>
                <a:uFillTx/>
                <a:ea typeface="+mn-ea"/>
                <a:cs typeface="+mn-cs"/>
              </a:rPr>
              <a:t>Closing Slide</a:t>
            </a:r>
            <a:endParaRPr kumimoji="0" lang="en-US" sz="2000" b="0" i="0" u="none" strike="noStrike" kern="1200" cap="none" spc="0" normalizeH="0" baseline="0" noProof="0" err="1">
              <a:ln>
                <a:noFill/>
              </a:ln>
              <a:solidFill>
                <a:schemeClr val="tx1"/>
              </a:solidFill>
              <a:effectLst/>
              <a:uLnTx/>
              <a:uFillTx/>
              <a:ea typeface="+mn-ea"/>
              <a:cs typeface="+mn-cs"/>
            </a:endParaRPr>
          </a:p>
        </p:txBody>
      </p:sp>
    </p:spTree>
    <p:extLst>
      <p:ext uri="{BB962C8B-B14F-4D97-AF65-F5344CB8AC3E}">
        <p14:creationId xmlns:p14="http://schemas.microsoft.com/office/powerpoint/2010/main" val="123735892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Financial benefits of cloud transformation</a:t>
            </a:r>
          </a:p>
        </p:txBody>
      </p:sp>
    </p:spTree>
    <p:extLst>
      <p:ext uri="{BB962C8B-B14F-4D97-AF65-F5344CB8AC3E}">
        <p14:creationId xmlns:p14="http://schemas.microsoft.com/office/powerpoint/2010/main" val="155994214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C91D04-987B-401B-B4CF-8FC043A54A8E}"/>
              </a:ext>
            </a:extLst>
          </p:cNvPr>
          <p:cNvSpPr>
            <a:spLocks noGrp="1"/>
          </p:cNvSpPr>
          <p:nvPr>
            <p:ph type="title"/>
          </p:nvPr>
        </p:nvSpPr>
        <p:spPr>
          <a:xfrm>
            <a:off x="588263" y="457200"/>
            <a:ext cx="11018520" cy="1107996"/>
          </a:xfrm>
        </p:spPr>
        <p:txBody>
          <a:bodyPr/>
          <a:lstStyle/>
          <a:p>
            <a:r>
              <a:rPr lang="en-US"/>
              <a:t>Customers can generate substantive savings through cloud transformation</a:t>
            </a:r>
            <a:endParaRPr lang="en-IN"/>
          </a:p>
        </p:txBody>
      </p:sp>
      <p:grpSp>
        <p:nvGrpSpPr>
          <p:cNvPr id="3" name="Group 2">
            <a:extLst>
              <a:ext uri="{FF2B5EF4-FFF2-40B4-BE49-F238E27FC236}">
                <a16:creationId xmlns:a16="http://schemas.microsoft.com/office/drawing/2014/main" id="{FA888D31-F926-45C2-9C38-95867845B80A}"/>
              </a:ext>
              <a:ext uri="{C183D7F6-B498-43B3-948B-1728B52AA6E4}">
                <adec:decorative xmlns:adec="http://schemas.microsoft.com/office/drawing/2017/decorative" val="1"/>
              </a:ext>
            </a:extLst>
          </p:cNvPr>
          <p:cNvGrpSpPr/>
          <p:nvPr/>
        </p:nvGrpSpPr>
        <p:grpSpPr>
          <a:xfrm>
            <a:off x="588263" y="2169178"/>
            <a:ext cx="3571975" cy="3445245"/>
            <a:chOff x="588262" y="2017713"/>
            <a:chExt cx="3571975" cy="3445245"/>
          </a:xfrm>
        </p:grpSpPr>
        <p:sp>
          <p:nvSpPr>
            <p:cNvPr id="7" name="Rectangle 6">
              <a:extLst>
                <a:ext uri="{FF2B5EF4-FFF2-40B4-BE49-F238E27FC236}">
                  <a16:creationId xmlns:a16="http://schemas.microsoft.com/office/drawing/2014/main" id="{703790BC-08DF-4F97-BB98-A3481E72B565}"/>
                </a:ext>
                <a:ext uri="{C183D7F6-B498-43B3-948B-1728B52AA6E4}">
                  <adec:decorative xmlns:adec="http://schemas.microsoft.com/office/drawing/2017/decorative" val="1"/>
                </a:ext>
              </a:extLst>
            </p:cNvPr>
            <p:cNvSpPr/>
            <p:nvPr/>
          </p:nvSpPr>
          <p:spPr bwMode="auto">
            <a:xfrm>
              <a:off x="588262" y="2017713"/>
              <a:ext cx="3571975" cy="3445245"/>
            </a:xfrm>
            <a:prstGeom prst="rect">
              <a:avLst/>
            </a:prstGeom>
            <a:solidFill>
              <a:schemeClr val="tx1">
                <a:alpha val="3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640080" rIns="182880" bIns="146304" numCol="1" spcCol="0" rtlCol="0" fromWordArt="0" anchor="t" anchorCtr="0" forceAA="0" compatLnSpc="1">
              <a:prstTxWarp prst="textNoShape">
                <a:avLst/>
              </a:prstTxWarp>
              <a:no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1" u="none" strike="noStrike" cap="none" normalizeH="0" baseline="0">
                  <a:ln>
                    <a:noFill/>
                  </a:ln>
                  <a:solidFill>
                    <a:schemeClr val="tx1"/>
                  </a:solidFill>
                  <a:effectLst/>
                </a:rPr>
                <a:t>"We're now saving about 30 percent a year on infrastructure costs just by moving to Azure, with more flexibility, better servers, greater customization, and more freedom to do what we want." </a:t>
              </a:r>
              <a:r>
                <a:rPr kumimoji="0" lang="en-US" altLang="en-US" sz="1600" b="0" i="0" u="none" strike="noStrike" cap="none" normalizeH="0" baseline="0">
                  <a:ln>
                    <a:noFill/>
                  </a:ln>
                  <a:solidFill>
                    <a:schemeClr val="tx1"/>
                  </a:solidFill>
                  <a:effectLst/>
                </a:rPr>
                <a:t>- Darren Gourley, Chief Technology Officer, CYTI</a:t>
              </a:r>
            </a:p>
          </p:txBody>
        </p:sp>
        <p:pic>
          <p:nvPicPr>
            <p:cNvPr id="4" name="Picture 3">
              <a:extLst>
                <a:ext uri="{FF2B5EF4-FFF2-40B4-BE49-F238E27FC236}">
                  <a16:creationId xmlns:a16="http://schemas.microsoft.com/office/drawing/2014/main" id="{7D4E37AC-55FE-4DC1-B246-A9C8B04D42FF}"/>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792281" y="2155324"/>
              <a:ext cx="445008" cy="298704"/>
            </a:xfrm>
            <a:prstGeom prst="rect">
              <a:avLst/>
            </a:prstGeom>
          </p:spPr>
        </p:pic>
      </p:grpSp>
      <p:grpSp>
        <p:nvGrpSpPr>
          <p:cNvPr id="5" name="Group 4">
            <a:extLst>
              <a:ext uri="{FF2B5EF4-FFF2-40B4-BE49-F238E27FC236}">
                <a16:creationId xmlns:a16="http://schemas.microsoft.com/office/drawing/2014/main" id="{8B1DF1DF-40D3-4528-8052-293B8FCC5E90}"/>
              </a:ext>
              <a:ext uri="{C183D7F6-B498-43B3-948B-1728B52AA6E4}">
                <adec:decorative xmlns:adec="http://schemas.microsoft.com/office/drawing/2017/decorative" val="1"/>
              </a:ext>
            </a:extLst>
          </p:cNvPr>
          <p:cNvGrpSpPr/>
          <p:nvPr/>
        </p:nvGrpSpPr>
        <p:grpSpPr>
          <a:xfrm>
            <a:off x="4311535" y="2169178"/>
            <a:ext cx="3571975" cy="3445245"/>
            <a:chOff x="4311534" y="2017713"/>
            <a:chExt cx="3571975" cy="3445245"/>
          </a:xfrm>
        </p:grpSpPr>
        <p:sp>
          <p:nvSpPr>
            <p:cNvPr id="9" name="Rectangle 8">
              <a:extLst>
                <a:ext uri="{FF2B5EF4-FFF2-40B4-BE49-F238E27FC236}">
                  <a16:creationId xmlns:a16="http://schemas.microsoft.com/office/drawing/2014/main" id="{7E697635-8FE9-4BC9-9271-F8033FAD9194}"/>
                </a:ext>
                <a:ext uri="{C183D7F6-B498-43B3-948B-1728B52AA6E4}">
                  <adec:decorative xmlns:adec="http://schemas.microsoft.com/office/drawing/2017/decorative" val="1"/>
                </a:ext>
              </a:extLst>
            </p:cNvPr>
            <p:cNvSpPr/>
            <p:nvPr/>
          </p:nvSpPr>
          <p:spPr bwMode="auto">
            <a:xfrm>
              <a:off x="4311534" y="2017713"/>
              <a:ext cx="3571975" cy="3445245"/>
            </a:xfrm>
            <a:prstGeom prst="rect">
              <a:avLst/>
            </a:prstGeom>
            <a:solidFill>
              <a:schemeClr val="tx1">
                <a:alpha val="3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640080" rIns="182880" bIns="146304" numCol="1" spcCol="0" rtlCol="0" fromWordArt="0" anchor="t" anchorCtr="0" forceAA="0" compatLnSpc="1">
              <a:prstTxWarp prst="textNoShape">
                <a:avLst/>
              </a:prstTxWarp>
              <a:noAutofit/>
            </a:bodyPr>
            <a:lstStyle/>
            <a:p>
              <a:r>
                <a:rPr lang="en-US" sz="1600" b="0" i="1">
                  <a:solidFill>
                    <a:schemeClr val="tx1"/>
                  </a:solidFill>
                  <a:effectLst/>
                </a:rPr>
                <a:t>“Scalability is one of the big benefits we get from Azure. In the past, it might have taken us months to procure and configure servers and get them into production. Now, we can scale up on demand in Azure in a matter of minutes." </a:t>
              </a:r>
              <a:r>
                <a:rPr lang="en-US" sz="1600" b="0" i="0">
                  <a:solidFill>
                    <a:schemeClr val="tx1"/>
                  </a:solidFill>
                  <a:effectLst/>
                </a:rPr>
                <a:t>- Musaddique Alatoor, Head of Equipment Innovation, A.P. Moller - Maersk</a:t>
              </a:r>
              <a:endParaRPr lang="en-US" sz="1600">
                <a:solidFill>
                  <a:schemeClr val="tx1"/>
                </a:solidFill>
              </a:endParaRPr>
            </a:p>
          </p:txBody>
        </p:sp>
        <p:pic>
          <p:nvPicPr>
            <p:cNvPr id="26" name="Picture 25">
              <a:extLst>
                <a:ext uri="{FF2B5EF4-FFF2-40B4-BE49-F238E27FC236}">
                  <a16:creationId xmlns:a16="http://schemas.microsoft.com/office/drawing/2014/main" id="{4829E369-F32A-42DB-84DB-B93678125F68}"/>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4480361" y="2155324"/>
              <a:ext cx="445008" cy="298704"/>
            </a:xfrm>
            <a:prstGeom prst="rect">
              <a:avLst/>
            </a:prstGeom>
          </p:spPr>
        </p:pic>
      </p:grpSp>
      <p:grpSp>
        <p:nvGrpSpPr>
          <p:cNvPr id="6" name="Group 5">
            <a:extLst>
              <a:ext uri="{FF2B5EF4-FFF2-40B4-BE49-F238E27FC236}">
                <a16:creationId xmlns:a16="http://schemas.microsoft.com/office/drawing/2014/main" id="{4430FC8C-7A39-413D-B977-0C23F4F9EC8E}"/>
              </a:ext>
              <a:ext uri="{C183D7F6-B498-43B3-948B-1728B52AA6E4}">
                <adec:decorative xmlns:adec="http://schemas.microsoft.com/office/drawing/2017/decorative" val="1"/>
              </a:ext>
            </a:extLst>
          </p:cNvPr>
          <p:cNvGrpSpPr/>
          <p:nvPr/>
        </p:nvGrpSpPr>
        <p:grpSpPr>
          <a:xfrm>
            <a:off x="8034808" y="2169178"/>
            <a:ext cx="3571975" cy="3445245"/>
            <a:chOff x="8034807" y="2017713"/>
            <a:chExt cx="3571975" cy="3445245"/>
          </a:xfrm>
        </p:grpSpPr>
        <p:sp>
          <p:nvSpPr>
            <p:cNvPr id="10" name="Rectangle 9">
              <a:extLst>
                <a:ext uri="{FF2B5EF4-FFF2-40B4-BE49-F238E27FC236}">
                  <a16:creationId xmlns:a16="http://schemas.microsoft.com/office/drawing/2014/main" id="{34C004DA-0603-40A3-A783-22983994C759}"/>
                </a:ext>
                <a:ext uri="{C183D7F6-B498-43B3-948B-1728B52AA6E4}">
                  <adec:decorative xmlns:adec="http://schemas.microsoft.com/office/drawing/2017/decorative" val="1"/>
                </a:ext>
              </a:extLst>
            </p:cNvPr>
            <p:cNvSpPr/>
            <p:nvPr/>
          </p:nvSpPr>
          <p:spPr bwMode="auto">
            <a:xfrm>
              <a:off x="8034807" y="2017713"/>
              <a:ext cx="3571975" cy="3445245"/>
            </a:xfrm>
            <a:prstGeom prst="rect">
              <a:avLst/>
            </a:prstGeom>
            <a:solidFill>
              <a:schemeClr val="tx1">
                <a:alpha val="3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640080" rIns="182880" bIns="146304" numCol="1" spcCol="0" rtlCol="0" fromWordArt="0" anchor="t" anchorCtr="0" forceAA="0" compatLnSpc="1">
              <a:prstTxWarp prst="textNoShape">
                <a:avLst/>
              </a:prstTxWarp>
              <a:noAutofit/>
            </a:bodyPr>
            <a:lstStyle/>
            <a:p>
              <a:pPr algn="l"/>
              <a:r>
                <a:rPr lang="en-US" sz="1600" b="0" i="1">
                  <a:solidFill>
                    <a:schemeClr val="tx1"/>
                  </a:solidFill>
                  <a:effectLst/>
                </a:rPr>
                <a:t>"We wanted to eliminate $3 million (USD) in capital costs over about three years, and to reduce our operating costs by approximately the same amount. At the same time, we wanted to improve our quality of service. With Azure, we're confident about meeting these goals." - </a:t>
              </a:r>
              <a:r>
                <a:rPr lang="en-US" sz="1600" b="0" i="0">
                  <a:solidFill>
                    <a:schemeClr val="tx1"/>
                  </a:solidFill>
                  <a:effectLst/>
                </a:rPr>
                <a:t>Jim Slattery, Chief Financial Officer, Capstone Mining</a:t>
              </a:r>
            </a:p>
          </p:txBody>
        </p:sp>
        <p:pic>
          <p:nvPicPr>
            <p:cNvPr id="27" name="Picture 26">
              <a:extLst>
                <a:ext uri="{FF2B5EF4-FFF2-40B4-BE49-F238E27FC236}">
                  <a16:creationId xmlns:a16="http://schemas.microsoft.com/office/drawing/2014/main" id="{1A890C28-F068-400B-9B5E-8109C0A7699D}"/>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8206541" y="2155324"/>
              <a:ext cx="445008" cy="298704"/>
            </a:xfrm>
            <a:prstGeom prst="rect">
              <a:avLst/>
            </a:prstGeom>
          </p:spPr>
        </p:pic>
      </p:grpSp>
    </p:spTree>
    <p:extLst>
      <p:ext uri="{BB962C8B-B14F-4D97-AF65-F5344CB8AC3E}">
        <p14:creationId xmlns:p14="http://schemas.microsoft.com/office/powerpoint/2010/main" val="4215384164"/>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1B6DA-C805-4A74-8BFA-1C31323FCF0E}"/>
              </a:ext>
            </a:extLst>
          </p:cNvPr>
          <p:cNvSpPr>
            <a:spLocks noGrp="1"/>
          </p:cNvSpPr>
          <p:nvPr>
            <p:ph type="title"/>
          </p:nvPr>
        </p:nvSpPr>
        <p:spPr/>
        <p:txBody>
          <a:bodyPr/>
          <a:lstStyle/>
          <a:p>
            <a:r>
              <a:rPr lang="en-US"/>
              <a:t>Benefits of cloud migration</a:t>
            </a:r>
            <a:endParaRPr lang="en-IN"/>
          </a:p>
        </p:txBody>
      </p:sp>
      <p:sp>
        <p:nvSpPr>
          <p:cNvPr id="21" name="Text Placeholder 18">
            <a:extLst>
              <a:ext uri="{FF2B5EF4-FFF2-40B4-BE49-F238E27FC236}">
                <a16:creationId xmlns:a16="http://schemas.microsoft.com/office/drawing/2014/main" id="{947EB3F2-62AB-444A-9520-19E88C361ED3}"/>
              </a:ext>
            </a:extLst>
          </p:cNvPr>
          <p:cNvSpPr txBox="1">
            <a:spLocks/>
          </p:cNvSpPr>
          <p:nvPr/>
        </p:nvSpPr>
        <p:spPr>
          <a:xfrm>
            <a:off x="588263" y="1715578"/>
            <a:ext cx="3377374" cy="469914"/>
          </a:xfrm>
          <a:prstGeom prst="rect">
            <a:avLst/>
          </a:prstGeom>
        </p:spPr>
        <p:txBody>
          <a:bodyPr anchor="ct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IN" sz="2000">
                <a:solidFill>
                  <a:schemeClr val="accent1"/>
                </a:solidFill>
                <a:latin typeface="+mj-lt"/>
              </a:rPr>
              <a:t>Capacity benefits</a:t>
            </a:r>
          </a:p>
        </p:txBody>
      </p:sp>
      <p:grpSp>
        <p:nvGrpSpPr>
          <p:cNvPr id="3" name="Group 2">
            <a:extLst>
              <a:ext uri="{FF2B5EF4-FFF2-40B4-BE49-F238E27FC236}">
                <a16:creationId xmlns:a16="http://schemas.microsoft.com/office/drawing/2014/main" id="{DB8EBC1D-1786-4604-B23D-C61B75A9E26D}"/>
              </a:ext>
            </a:extLst>
          </p:cNvPr>
          <p:cNvGrpSpPr/>
          <p:nvPr/>
        </p:nvGrpSpPr>
        <p:grpSpPr>
          <a:xfrm>
            <a:off x="1569529" y="2368371"/>
            <a:ext cx="1414842" cy="1414842"/>
            <a:chOff x="1569529" y="2368371"/>
            <a:chExt cx="1414842" cy="1414842"/>
          </a:xfrm>
        </p:grpSpPr>
        <p:sp>
          <p:nvSpPr>
            <p:cNvPr id="5" name="Oval 4">
              <a:extLst>
                <a:ext uri="{FF2B5EF4-FFF2-40B4-BE49-F238E27FC236}">
                  <a16:creationId xmlns:a16="http://schemas.microsoft.com/office/drawing/2014/main" id="{20299162-83F2-4AC8-9D07-3828D1FAD6CF}"/>
                </a:ext>
                <a:ext uri="{C183D7F6-B498-43B3-948B-1728B52AA6E4}">
                  <adec:decorative xmlns:adec="http://schemas.microsoft.com/office/drawing/2017/decorative" val="1"/>
                </a:ext>
              </a:extLst>
            </p:cNvPr>
            <p:cNvSpPr/>
            <p:nvPr/>
          </p:nvSpPr>
          <p:spPr bwMode="auto">
            <a:xfrm>
              <a:off x="1569529" y="2368371"/>
              <a:ext cx="1414842" cy="1414842"/>
            </a:xfrm>
            <a:prstGeom prst="ellipse">
              <a:avLst/>
            </a:prstGeom>
            <a:solidFill>
              <a:schemeClr val="accent2">
                <a:alpha val="50000"/>
              </a:schemeClr>
            </a:solidFill>
            <a:ln w="381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IN" sz="2000" err="1">
                <a:solidFill>
                  <a:srgbClr val="FFFFFF"/>
                </a:solidFill>
                <a:ea typeface="Segoe UI" pitchFamily="34" charset="0"/>
                <a:cs typeface="Segoe UI" pitchFamily="34" charset="0"/>
              </a:endParaRPr>
            </a:p>
          </p:txBody>
        </p:sp>
        <p:pic>
          <p:nvPicPr>
            <p:cNvPr id="32" name="chart" descr="Icon of a chart">
              <a:extLst>
                <a:ext uri="{FF2B5EF4-FFF2-40B4-BE49-F238E27FC236}">
                  <a16:creationId xmlns:a16="http://schemas.microsoft.com/office/drawing/2014/main" id="{4FDCF72C-4612-4B49-ADD5-8C0726CE15C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962994" y="2761837"/>
              <a:ext cx="627912" cy="627910"/>
            </a:xfrm>
            <a:prstGeom prst="rect">
              <a:avLst/>
            </a:prstGeom>
          </p:spPr>
        </p:pic>
      </p:grpSp>
      <p:sp>
        <p:nvSpPr>
          <p:cNvPr id="7" name="Text Placeholder 18">
            <a:extLst>
              <a:ext uri="{FF2B5EF4-FFF2-40B4-BE49-F238E27FC236}">
                <a16:creationId xmlns:a16="http://schemas.microsoft.com/office/drawing/2014/main" id="{897A0069-B4D3-4EDB-A683-3924185B6742}"/>
              </a:ext>
            </a:extLst>
          </p:cNvPr>
          <p:cNvSpPr txBox="1">
            <a:spLocks/>
          </p:cNvSpPr>
          <p:nvPr/>
        </p:nvSpPr>
        <p:spPr>
          <a:xfrm>
            <a:off x="588263" y="3971097"/>
            <a:ext cx="3377374" cy="1427494"/>
          </a:xfrm>
          <a:prstGeom prst="rect">
            <a:avLst/>
          </a:prstGeom>
        </p:spPr>
        <p:txBody>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600"/>
              </a:spcBef>
              <a:buNone/>
            </a:pPr>
            <a:r>
              <a:rPr lang="en-US" sz="1800"/>
              <a:t>Elastic vs Static</a:t>
            </a:r>
          </a:p>
          <a:p>
            <a:pPr marL="0" indent="0" algn="ctr">
              <a:spcBef>
                <a:spcPts val="600"/>
              </a:spcBef>
              <a:buNone/>
            </a:pPr>
            <a:r>
              <a:rPr lang="en-US" sz="1800"/>
              <a:t>Optimized capacity</a:t>
            </a:r>
          </a:p>
          <a:p>
            <a:pPr marL="0" indent="0" algn="ctr">
              <a:spcBef>
                <a:spcPts val="600"/>
              </a:spcBef>
              <a:buNone/>
            </a:pPr>
            <a:r>
              <a:rPr lang="en-US" sz="1800"/>
              <a:t>Lower sunk costs</a:t>
            </a:r>
          </a:p>
        </p:txBody>
      </p:sp>
      <p:sp>
        <p:nvSpPr>
          <p:cNvPr id="22" name="Text Placeholder 19">
            <a:extLst>
              <a:ext uri="{FF2B5EF4-FFF2-40B4-BE49-F238E27FC236}">
                <a16:creationId xmlns:a16="http://schemas.microsoft.com/office/drawing/2014/main" id="{9CAE2E54-76B0-4486-A7C5-0931DCC0DCF9}"/>
              </a:ext>
            </a:extLst>
          </p:cNvPr>
          <p:cNvSpPr txBox="1">
            <a:spLocks/>
          </p:cNvSpPr>
          <p:nvPr/>
        </p:nvSpPr>
        <p:spPr>
          <a:xfrm>
            <a:off x="4410138" y="1715578"/>
            <a:ext cx="3377374" cy="469914"/>
          </a:xfrm>
          <a:prstGeom prst="rect">
            <a:avLst/>
          </a:prstGeom>
        </p:spPr>
        <p:txBody>
          <a:bodyPr anchor="ct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000">
                <a:solidFill>
                  <a:schemeClr val="accent1"/>
                </a:solidFill>
                <a:latin typeface="+mj-lt"/>
              </a:rPr>
              <a:t>Financial benefits</a:t>
            </a:r>
          </a:p>
        </p:txBody>
      </p:sp>
      <p:grpSp>
        <p:nvGrpSpPr>
          <p:cNvPr id="6" name="Group 5">
            <a:extLst>
              <a:ext uri="{FF2B5EF4-FFF2-40B4-BE49-F238E27FC236}">
                <a16:creationId xmlns:a16="http://schemas.microsoft.com/office/drawing/2014/main" id="{D8DDA56E-1FAE-4EA5-A807-CAC75A6ADBA9}"/>
              </a:ext>
            </a:extLst>
          </p:cNvPr>
          <p:cNvGrpSpPr/>
          <p:nvPr/>
        </p:nvGrpSpPr>
        <p:grpSpPr>
          <a:xfrm>
            <a:off x="5391404" y="2368371"/>
            <a:ext cx="1414842" cy="1414842"/>
            <a:chOff x="5391404" y="2368371"/>
            <a:chExt cx="1414842" cy="1414842"/>
          </a:xfrm>
        </p:grpSpPr>
        <p:sp>
          <p:nvSpPr>
            <p:cNvPr id="8" name="Oval 7">
              <a:extLst>
                <a:ext uri="{FF2B5EF4-FFF2-40B4-BE49-F238E27FC236}">
                  <a16:creationId xmlns:a16="http://schemas.microsoft.com/office/drawing/2014/main" id="{AA8B680B-999D-4439-A308-0AB21706671D}"/>
                </a:ext>
                <a:ext uri="{C183D7F6-B498-43B3-948B-1728B52AA6E4}">
                  <adec:decorative xmlns:adec="http://schemas.microsoft.com/office/drawing/2017/decorative" val="1"/>
                </a:ext>
              </a:extLst>
            </p:cNvPr>
            <p:cNvSpPr/>
            <p:nvPr/>
          </p:nvSpPr>
          <p:spPr bwMode="auto">
            <a:xfrm>
              <a:off x="5391404" y="2368371"/>
              <a:ext cx="1414842" cy="1414842"/>
            </a:xfrm>
            <a:prstGeom prst="ellipse">
              <a:avLst/>
            </a:prstGeom>
            <a:solidFill>
              <a:schemeClr val="accent2">
                <a:alpha val="50000"/>
              </a:schemeClr>
            </a:solidFill>
            <a:ln w="381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IN" sz="2000" err="1">
                <a:solidFill>
                  <a:srgbClr val="FFFFFF"/>
                </a:solidFill>
                <a:ea typeface="Segoe UI" pitchFamily="34" charset="0"/>
                <a:cs typeface="Segoe UI" pitchFamily="34" charset="0"/>
              </a:endParaRPr>
            </a:p>
          </p:txBody>
        </p:sp>
        <p:pic>
          <p:nvPicPr>
            <p:cNvPr id="4" name="Picture 3" descr="Icon of profit margin">
              <a:extLst>
                <a:ext uri="{FF2B5EF4-FFF2-40B4-BE49-F238E27FC236}">
                  <a16:creationId xmlns:a16="http://schemas.microsoft.com/office/drawing/2014/main" id="{F7829682-0AE6-44DE-8EDF-C4E8DA91FFD2}"/>
                </a:ext>
              </a:extLst>
            </p:cNvPr>
            <p:cNvPicPr>
              <a:picLocks noChangeAspect="1"/>
            </p:cNvPicPr>
            <p:nvPr/>
          </p:nvPicPr>
          <p:blipFill>
            <a:blip r:embed="rId4"/>
            <a:stretch>
              <a:fillRect/>
            </a:stretch>
          </p:blipFill>
          <p:spPr>
            <a:xfrm>
              <a:off x="5695727" y="2671932"/>
              <a:ext cx="806196" cy="807720"/>
            </a:xfrm>
            <a:prstGeom prst="rect">
              <a:avLst/>
            </a:prstGeom>
          </p:spPr>
        </p:pic>
      </p:grpSp>
      <p:sp>
        <p:nvSpPr>
          <p:cNvPr id="10" name="Text Placeholder 19">
            <a:extLst>
              <a:ext uri="{FF2B5EF4-FFF2-40B4-BE49-F238E27FC236}">
                <a16:creationId xmlns:a16="http://schemas.microsoft.com/office/drawing/2014/main" id="{1EA16BCC-3024-4988-8182-885C104C077F}"/>
              </a:ext>
            </a:extLst>
          </p:cNvPr>
          <p:cNvSpPr txBox="1">
            <a:spLocks/>
          </p:cNvSpPr>
          <p:nvPr/>
        </p:nvSpPr>
        <p:spPr>
          <a:xfrm>
            <a:off x="4410138" y="3971097"/>
            <a:ext cx="3377374" cy="1427494"/>
          </a:xfrm>
          <a:prstGeom prst="rect">
            <a:avLst/>
          </a:prstGeom>
        </p:spPr>
        <p:txBody>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600"/>
              </a:spcBef>
              <a:buNone/>
            </a:pPr>
            <a:r>
              <a:rPr lang="en-US" sz="1800"/>
              <a:t>Variable vs fixed cost structure</a:t>
            </a:r>
          </a:p>
          <a:p>
            <a:pPr marL="0" indent="0" algn="ctr">
              <a:spcBef>
                <a:spcPts val="600"/>
              </a:spcBef>
              <a:buNone/>
            </a:pPr>
            <a:r>
              <a:rPr lang="en-US" sz="1800"/>
              <a:t>Lower upfront investment</a:t>
            </a:r>
          </a:p>
          <a:p>
            <a:pPr marL="0" indent="0" algn="ctr">
              <a:spcBef>
                <a:spcPts val="600"/>
              </a:spcBef>
              <a:buNone/>
            </a:pPr>
            <a:r>
              <a:rPr lang="en-US" sz="1800"/>
              <a:t>Reprioritized capex</a:t>
            </a:r>
          </a:p>
          <a:p>
            <a:pPr marL="0" indent="0" algn="ctr">
              <a:spcBef>
                <a:spcPts val="600"/>
              </a:spcBef>
              <a:buNone/>
            </a:pPr>
            <a:r>
              <a:rPr lang="en-US" sz="1800"/>
              <a:t>Cost insight &amp; decision making</a:t>
            </a:r>
          </a:p>
        </p:txBody>
      </p:sp>
      <p:sp>
        <p:nvSpPr>
          <p:cNvPr id="23" name="Text Placeholder 20">
            <a:extLst>
              <a:ext uri="{FF2B5EF4-FFF2-40B4-BE49-F238E27FC236}">
                <a16:creationId xmlns:a16="http://schemas.microsoft.com/office/drawing/2014/main" id="{CDE211CC-C15B-4BF2-B5F8-BBD8CCCFB003}"/>
              </a:ext>
            </a:extLst>
          </p:cNvPr>
          <p:cNvSpPr txBox="1">
            <a:spLocks/>
          </p:cNvSpPr>
          <p:nvPr/>
        </p:nvSpPr>
        <p:spPr>
          <a:xfrm>
            <a:off x="8232014" y="1715578"/>
            <a:ext cx="3377374" cy="469914"/>
          </a:xfrm>
          <a:prstGeom prst="rect">
            <a:avLst/>
          </a:prstGeom>
        </p:spPr>
        <p:txBody>
          <a:bodyPr anchor="ct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000">
                <a:solidFill>
                  <a:schemeClr val="accent1"/>
                </a:solidFill>
                <a:latin typeface="+mj-lt"/>
              </a:rPr>
              <a:t>Productivity benefits</a:t>
            </a:r>
          </a:p>
        </p:txBody>
      </p:sp>
      <p:grpSp>
        <p:nvGrpSpPr>
          <p:cNvPr id="9" name="Group 8">
            <a:extLst>
              <a:ext uri="{FF2B5EF4-FFF2-40B4-BE49-F238E27FC236}">
                <a16:creationId xmlns:a16="http://schemas.microsoft.com/office/drawing/2014/main" id="{5B25F60A-3F18-4F59-BA07-9D2B9C59B19A}"/>
              </a:ext>
            </a:extLst>
          </p:cNvPr>
          <p:cNvGrpSpPr/>
          <p:nvPr/>
        </p:nvGrpSpPr>
        <p:grpSpPr>
          <a:xfrm>
            <a:off x="9213280" y="2368371"/>
            <a:ext cx="1414842" cy="1414842"/>
            <a:chOff x="9213280" y="2368371"/>
            <a:chExt cx="1414842" cy="1414842"/>
          </a:xfrm>
        </p:grpSpPr>
        <p:sp>
          <p:nvSpPr>
            <p:cNvPr id="11" name="Oval 10">
              <a:extLst>
                <a:ext uri="{FF2B5EF4-FFF2-40B4-BE49-F238E27FC236}">
                  <a16:creationId xmlns:a16="http://schemas.microsoft.com/office/drawing/2014/main" id="{1D8D7E6C-9C7F-4798-A13E-3E06CC6619AC}"/>
                </a:ext>
                <a:ext uri="{C183D7F6-B498-43B3-948B-1728B52AA6E4}">
                  <adec:decorative xmlns:adec="http://schemas.microsoft.com/office/drawing/2017/decorative" val="1"/>
                </a:ext>
              </a:extLst>
            </p:cNvPr>
            <p:cNvSpPr/>
            <p:nvPr/>
          </p:nvSpPr>
          <p:spPr bwMode="auto">
            <a:xfrm>
              <a:off x="9213280" y="2368371"/>
              <a:ext cx="1414842" cy="1414842"/>
            </a:xfrm>
            <a:prstGeom prst="ellipse">
              <a:avLst/>
            </a:prstGeom>
            <a:solidFill>
              <a:schemeClr val="accent2">
                <a:alpha val="50000"/>
              </a:schemeClr>
            </a:solidFill>
            <a:ln w="381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IN" sz="2000" err="1">
                <a:solidFill>
                  <a:srgbClr val="FFFFFF"/>
                </a:solidFill>
                <a:ea typeface="Segoe UI" pitchFamily="34" charset="0"/>
                <a:cs typeface="Segoe UI" pitchFamily="34" charset="0"/>
              </a:endParaRPr>
            </a:p>
          </p:txBody>
        </p:sp>
        <p:pic>
          <p:nvPicPr>
            <p:cNvPr id="39" name="Graphic 38" descr="Icon of a handshake">
              <a:extLst>
                <a:ext uri="{FF2B5EF4-FFF2-40B4-BE49-F238E27FC236}">
                  <a16:creationId xmlns:a16="http://schemas.microsoft.com/office/drawing/2014/main" id="{8552DFF7-32B1-4A94-B91F-918E78DFE3D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589509" y="2766680"/>
              <a:ext cx="662384" cy="618224"/>
            </a:xfrm>
            <a:prstGeom prst="rect">
              <a:avLst/>
            </a:prstGeom>
          </p:spPr>
        </p:pic>
      </p:grpSp>
      <p:sp>
        <p:nvSpPr>
          <p:cNvPr id="13" name="Text Placeholder 20">
            <a:extLst>
              <a:ext uri="{FF2B5EF4-FFF2-40B4-BE49-F238E27FC236}">
                <a16:creationId xmlns:a16="http://schemas.microsoft.com/office/drawing/2014/main" id="{86BC6CC6-DA99-4779-BA1D-4C82840F13C9}"/>
              </a:ext>
            </a:extLst>
          </p:cNvPr>
          <p:cNvSpPr txBox="1">
            <a:spLocks/>
          </p:cNvSpPr>
          <p:nvPr/>
        </p:nvSpPr>
        <p:spPr>
          <a:xfrm>
            <a:off x="8232014" y="3971097"/>
            <a:ext cx="3377374" cy="1427494"/>
          </a:xfrm>
          <a:prstGeom prst="rect">
            <a:avLst/>
          </a:prstGeom>
        </p:spPr>
        <p:txBody>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600"/>
              </a:spcBef>
              <a:buNone/>
            </a:pPr>
            <a:r>
              <a:rPr lang="en-US" sz="1800"/>
              <a:t>Process efficiency</a:t>
            </a:r>
          </a:p>
          <a:p>
            <a:pPr marL="0" indent="0" algn="ctr">
              <a:spcBef>
                <a:spcPts val="600"/>
              </a:spcBef>
              <a:buNone/>
            </a:pPr>
            <a:r>
              <a:rPr lang="en-US" sz="1800"/>
              <a:t>Business flexibility</a:t>
            </a:r>
          </a:p>
          <a:p>
            <a:pPr marL="0" indent="0" algn="ctr">
              <a:spcBef>
                <a:spcPts val="600"/>
              </a:spcBef>
              <a:buNone/>
            </a:pPr>
            <a:r>
              <a:rPr lang="en-US" sz="1800"/>
              <a:t>Competitive advantage</a:t>
            </a:r>
          </a:p>
          <a:p>
            <a:pPr marL="0" indent="0" algn="ctr">
              <a:spcBef>
                <a:spcPts val="600"/>
              </a:spcBef>
              <a:buNone/>
            </a:pPr>
            <a:r>
              <a:rPr lang="en-US" sz="1800"/>
              <a:t>Green footprint</a:t>
            </a:r>
          </a:p>
        </p:txBody>
      </p:sp>
    </p:spTree>
    <p:extLst>
      <p:ext uri="{BB962C8B-B14F-4D97-AF65-F5344CB8AC3E}">
        <p14:creationId xmlns:p14="http://schemas.microsoft.com/office/powerpoint/2010/main" val="14936846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Effect transition="in" filter="wipe(up)">
                                      <p:cBhvr>
                                        <p:cTn id="7" dur="500"/>
                                        <p:tgtEl>
                                          <p:spTgt spid="21">
                                            <p:txEl>
                                              <p:pRg st="0" end="0"/>
                                            </p:txEl>
                                          </p:spTgt>
                                        </p:tgtEl>
                                      </p:cBhvr>
                                    </p:animEffect>
                                  </p:childTnLst>
                                </p:cTn>
                              </p:par>
                              <p:par>
                                <p:cTn id="8" presetID="22" presetClass="entr" presetSubtype="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up)">
                                      <p:cBhvr>
                                        <p:cTn id="10" dur="500"/>
                                        <p:tgtEl>
                                          <p:spTgt spid="3"/>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22">
                                            <p:txEl>
                                              <p:pRg st="0" end="0"/>
                                            </p:txEl>
                                          </p:spTgt>
                                        </p:tgtEl>
                                        <p:attrNameLst>
                                          <p:attrName>style.visibility</p:attrName>
                                        </p:attrNameLst>
                                      </p:cBhvr>
                                      <p:to>
                                        <p:strVal val="visible"/>
                                      </p:to>
                                    </p:set>
                                    <p:animEffect transition="in" filter="wipe(up)">
                                      <p:cBhvr>
                                        <p:cTn id="13" dur="500"/>
                                        <p:tgtEl>
                                          <p:spTgt spid="22">
                                            <p:txEl>
                                              <p:pRg st="0" end="0"/>
                                            </p:txEl>
                                          </p:spTgt>
                                        </p:tgtEl>
                                      </p:cBhvr>
                                    </p:animEffect>
                                  </p:childTnLst>
                                </p:cTn>
                              </p:par>
                              <p:par>
                                <p:cTn id="14" presetID="22" presetClass="entr" presetSubtype="1"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par>
                                <p:cTn id="17" presetID="22" presetClass="entr" presetSubtype="1" fill="hold" grpId="0" nodeType="withEffect">
                                  <p:stCondLst>
                                    <p:cond delay="0"/>
                                  </p:stCondLst>
                                  <p:childTnLst>
                                    <p:set>
                                      <p:cBhvr>
                                        <p:cTn id="18" dur="1" fill="hold">
                                          <p:stCondLst>
                                            <p:cond delay="0"/>
                                          </p:stCondLst>
                                        </p:cTn>
                                        <p:tgtEl>
                                          <p:spTgt spid="23">
                                            <p:txEl>
                                              <p:pRg st="0" end="0"/>
                                            </p:txEl>
                                          </p:spTgt>
                                        </p:tgtEl>
                                        <p:attrNameLst>
                                          <p:attrName>style.visibility</p:attrName>
                                        </p:attrNameLst>
                                      </p:cBhvr>
                                      <p:to>
                                        <p:strVal val="visible"/>
                                      </p:to>
                                    </p:set>
                                    <p:animEffect transition="in" filter="wipe(up)">
                                      <p:cBhvr>
                                        <p:cTn id="19" dur="500"/>
                                        <p:tgtEl>
                                          <p:spTgt spid="23">
                                            <p:txEl>
                                              <p:pRg st="0" end="0"/>
                                            </p:txEl>
                                          </p:spTgt>
                                        </p:tgtEl>
                                      </p:cBhvr>
                                    </p:animEffect>
                                  </p:childTnLst>
                                </p:cTn>
                              </p:par>
                              <p:par>
                                <p:cTn id="20" presetID="22" presetClass="entr" presetSubtype="1"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500"/>
                            </p:stCondLst>
                            <p:childTnLst>
                              <p:par>
                                <p:cTn id="24" presetID="22" presetClass="entr" presetSubtype="1" fill="hold" grpId="0" nodeType="afterEffect">
                                  <p:stCondLst>
                                    <p:cond delay="250"/>
                                  </p:stCondLst>
                                  <p:childTnLst>
                                    <p:set>
                                      <p:cBhvr>
                                        <p:cTn id="25" dur="1" fill="hold">
                                          <p:stCondLst>
                                            <p:cond delay="0"/>
                                          </p:stCondLst>
                                        </p:cTn>
                                        <p:tgtEl>
                                          <p:spTgt spid="7">
                                            <p:txEl>
                                              <p:pRg st="0" end="0"/>
                                            </p:txEl>
                                          </p:spTgt>
                                        </p:tgtEl>
                                        <p:attrNameLst>
                                          <p:attrName>style.visibility</p:attrName>
                                        </p:attrNameLst>
                                      </p:cBhvr>
                                      <p:to>
                                        <p:strVal val="visible"/>
                                      </p:to>
                                    </p:set>
                                    <p:animEffect transition="in" filter="wipe(up)">
                                      <p:cBhvr>
                                        <p:cTn id="26" dur="500"/>
                                        <p:tgtEl>
                                          <p:spTgt spid="7">
                                            <p:txEl>
                                              <p:pRg st="0" end="0"/>
                                            </p:txEl>
                                          </p:spTgt>
                                        </p:tgtEl>
                                      </p:cBhvr>
                                    </p:animEffect>
                                  </p:childTnLst>
                                </p:cTn>
                              </p:par>
                              <p:par>
                                <p:cTn id="27" presetID="22" presetClass="entr" presetSubtype="1" fill="hold" grpId="0" nodeType="withEffect">
                                  <p:stCondLst>
                                    <p:cond delay="250"/>
                                  </p:stCondLst>
                                  <p:childTnLst>
                                    <p:set>
                                      <p:cBhvr>
                                        <p:cTn id="28" dur="1" fill="hold">
                                          <p:stCondLst>
                                            <p:cond delay="0"/>
                                          </p:stCondLst>
                                        </p:cTn>
                                        <p:tgtEl>
                                          <p:spTgt spid="10">
                                            <p:txEl>
                                              <p:pRg st="0" end="0"/>
                                            </p:txEl>
                                          </p:spTgt>
                                        </p:tgtEl>
                                        <p:attrNameLst>
                                          <p:attrName>style.visibility</p:attrName>
                                        </p:attrNameLst>
                                      </p:cBhvr>
                                      <p:to>
                                        <p:strVal val="visible"/>
                                      </p:to>
                                    </p:set>
                                    <p:animEffect transition="in" filter="wipe(up)">
                                      <p:cBhvr>
                                        <p:cTn id="29" dur="500"/>
                                        <p:tgtEl>
                                          <p:spTgt spid="10">
                                            <p:txEl>
                                              <p:pRg st="0" end="0"/>
                                            </p:txEl>
                                          </p:spTgt>
                                        </p:tgtEl>
                                      </p:cBhvr>
                                    </p:animEffect>
                                  </p:childTnLst>
                                </p:cTn>
                              </p:par>
                              <p:par>
                                <p:cTn id="30" presetID="22" presetClass="entr" presetSubtype="1" fill="hold" grpId="0" nodeType="withEffect">
                                  <p:stCondLst>
                                    <p:cond delay="250"/>
                                  </p:stCondLst>
                                  <p:childTnLst>
                                    <p:set>
                                      <p:cBhvr>
                                        <p:cTn id="31" dur="1" fill="hold">
                                          <p:stCondLst>
                                            <p:cond delay="0"/>
                                          </p:stCondLst>
                                        </p:cTn>
                                        <p:tgtEl>
                                          <p:spTgt spid="13">
                                            <p:txEl>
                                              <p:pRg st="0" end="0"/>
                                            </p:txEl>
                                          </p:spTgt>
                                        </p:tgtEl>
                                        <p:attrNameLst>
                                          <p:attrName>style.visibility</p:attrName>
                                        </p:attrNameLst>
                                      </p:cBhvr>
                                      <p:to>
                                        <p:strVal val="visible"/>
                                      </p:to>
                                    </p:set>
                                    <p:animEffect transition="in" filter="wipe(up)">
                                      <p:cBhvr>
                                        <p:cTn id="32" dur="500"/>
                                        <p:tgtEl>
                                          <p:spTgt spid="13">
                                            <p:txEl>
                                              <p:pRg st="0" end="0"/>
                                            </p:txEl>
                                          </p:spTgt>
                                        </p:tgtEl>
                                      </p:cBhvr>
                                    </p:animEffect>
                                  </p:childTnLst>
                                </p:cTn>
                              </p:par>
                              <p:par>
                                <p:cTn id="33" presetID="22" presetClass="entr" presetSubtype="1" fill="hold" grpId="0" nodeType="withEffect">
                                  <p:stCondLst>
                                    <p:cond delay="250"/>
                                  </p:stCondLst>
                                  <p:childTnLst>
                                    <p:set>
                                      <p:cBhvr>
                                        <p:cTn id="34" dur="1" fill="hold">
                                          <p:stCondLst>
                                            <p:cond delay="0"/>
                                          </p:stCondLst>
                                        </p:cTn>
                                        <p:tgtEl>
                                          <p:spTgt spid="7">
                                            <p:txEl>
                                              <p:pRg st="1" end="1"/>
                                            </p:txEl>
                                          </p:spTgt>
                                        </p:tgtEl>
                                        <p:attrNameLst>
                                          <p:attrName>style.visibility</p:attrName>
                                        </p:attrNameLst>
                                      </p:cBhvr>
                                      <p:to>
                                        <p:strVal val="visible"/>
                                      </p:to>
                                    </p:set>
                                    <p:animEffect transition="in" filter="wipe(up)">
                                      <p:cBhvr>
                                        <p:cTn id="35" dur="500"/>
                                        <p:tgtEl>
                                          <p:spTgt spid="7">
                                            <p:txEl>
                                              <p:pRg st="1" end="1"/>
                                            </p:txEl>
                                          </p:spTgt>
                                        </p:tgtEl>
                                      </p:cBhvr>
                                    </p:animEffect>
                                  </p:childTnLst>
                                </p:cTn>
                              </p:par>
                              <p:par>
                                <p:cTn id="36" presetID="22" presetClass="entr" presetSubtype="1" fill="hold" grpId="0" nodeType="withEffect">
                                  <p:stCondLst>
                                    <p:cond delay="250"/>
                                  </p:stCondLst>
                                  <p:childTnLst>
                                    <p:set>
                                      <p:cBhvr>
                                        <p:cTn id="37" dur="1" fill="hold">
                                          <p:stCondLst>
                                            <p:cond delay="0"/>
                                          </p:stCondLst>
                                        </p:cTn>
                                        <p:tgtEl>
                                          <p:spTgt spid="10">
                                            <p:txEl>
                                              <p:pRg st="1" end="1"/>
                                            </p:txEl>
                                          </p:spTgt>
                                        </p:tgtEl>
                                        <p:attrNameLst>
                                          <p:attrName>style.visibility</p:attrName>
                                        </p:attrNameLst>
                                      </p:cBhvr>
                                      <p:to>
                                        <p:strVal val="visible"/>
                                      </p:to>
                                    </p:set>
                                    <p:animEffect transition="in" filter="wipe(up)">
                                      <p:cBhvr>
                                        <p:cTn id="38" dur="500"/>
                                        <p:tgtEl>
                                          <p:spTgt spid="10">
                                            <p:txEl>
                                              <p:pRg st="1" end="1"/>
                                            </p:txEl>
                                          </p:spTgt>
                                        </p:tgtEl>
                                      </p:cBhvr>
                                    </p:animEffect>
                                  </p:childTnLst>
                                </p:cTn>
                              </p:par>
                              <p:par>
                                <p:cTn id="39" presetID="22" presetClass="entr" presetSubtype="1" fill="hold" grpId="0" nodeType="withEffect">
                                  <p:stCondLst>
                                    <p:cond delay="250"/>
                                  </p:stCondLst>
                                  <p:childTnLst>
                                    <p:set>
                                      <p:cBhvr>
                                        <p:cTn id="40" dur="1" fill="hold">
                                          <p:stCondLst>
                                            <p:cond delay="0"/>
                                          </p:stCondLst>
                                        </p:cTn>
                                        <p:tgtEl>
                                          <p:spTgt spid="13">
                                            <p:txEl>
                                              <p:pRg st="1" end="1"/>
                                            </p:txEl>
                                          </p:spTgt>
                                        </p:tgtEl>
                                        <p:attrNameLst>
                                          <p:attrName>style.visibility</p:attrName>
                                        </p:attrNameLst>
                                      </p:cBhvr>
                                      <p:to>
                                        <p:strVal val="visible"/>
                                      </p:to>
                                    </p:set>
                                    <p:animEffect transition="in" filter="wipe(up)">
                                      <p:cBhvr>
                                        <p:cTn id="41" dur="500"/>
                                        <p:tgtEl>
                                          <p:spTgt spid="13">
                                            <p:txEl>
                                              <p:pRg st="1" end="1"/>
                                            </p:txEl>
                                          </p:spTgt>
                                        </p:tgtEl>
                                      </p:cBhvr>
                                    </p:animEffect>
                                  </p:childTnLst>
                                </p:cTn>
                              </p:par>
                              <p:par>
                                <p:cTn id="42" presetID="22" presetClass="entr" presetSubtype="1" fill="hold" grpId="0" nodeType="withEffect">
                                  <p:stCondLst>
                                    <p:cond delay="250"/>
                                  </p:stCondLst>
                                  <p:childTnLst>
                                    <p:set>
                                      <p:cBhvr>
                                        <p:cTn id="43" dur="1" fill="hold">
                                          <p:stCondLst>
                                            <p:cond delay="0"/>
                                          </p:stCondLst>
                                        </p:cTn>
                                        <p:tgtEl>
                                          <p:spTgt spid="7">
                                            <p:txEl>
                                              <p:pRg st="2" end="2"/>
                                            </p:txEl>
                                          </p:spTgt>
                                        </p:tgtEl>
                                        <p:attrNameLst>
                                          <p:attrName>style.visibility</p:attrName>
                                        </p:attrNameLst>
                                      </p:cBhvr>
                                      <p:to>
                                        <p:strVal val="visible"/>
                                      </p:to>
                                    </p:set>
                                    <p:animEffect transition="in" filter="wipe(up)">
                                      <p:cBhvr>
                                        <p:cTn id="44" dur="500"/>
                                        <p:tgtEl>
                                          <p:spTgt spid="7">
                                            <p:txEl>
                                              <p:pRg st="2" end="2"/>
                                            </p:txEl>
                                          </p:spTgt>
                                        </p:tgtEl>
                                      </p:cBhvr>
                                    </p:animEffect>
                                  </p:childTnLst>
                                </p:cTn>
                              </p:par>
                              <p:par>
                                <p:cTn id="45" presetID="22" presetClass="entr" presetSubtype="1" fill="hold" grpId="0" nodeType="withEffect">
                                  <p:stCondLst>
                                    <p:cond delay="250"/>
                                  </p:stCondLst>
                                  <p:childTnLst>
                                    <p:set>
                                      <p:cBhvr>
                                        <p:cTn id="46" dur="1" fill="hold">
                                          <p:stCondLst>
                                            <p:cond delay="0"/>
                                          </p:stCondLst>
                                        </p:cTn>
                                        <p:tgtEl>
                                          <p:spTgt spid="10">
                                            <p:txEl>
                                              <p:pRg st="2" end="2"/>
                                            </p:txEl>
                                          </p:spTgt>
                                        </p:tgtEl>
                                        <p:attrNameLst>
                                          <p:attrName>style.visibility</p:attrName>
                                        </p:attrNameLst>
                                      </p:cBhvr>
                                      <p:to>
                                        <p:strVal val="visible"/>
                                      </p:to>
                                    </p:set>
                                    <p:animEffect transition="in" filter="wipe(up)">
                                      <p:cBhvr>
                                        <p:cTn id="47" dur="500"/>
                                        <p:tgtEl>
                                          <p:spTgt spid="10">
                                            <p:txEl>
                                              <p:pRg st="2" end="2"/>
                                            </p:txEl>
                                          </p:spTgt>
                                        </p:tgtEl>
                                      </p:cBhvr>
                                    </p:animEffect>
                                  </p:childTnLst>
                                </p:cTn>
                              </p:par>
                              <p:par>
                                <p:cTn id="48" presetID="22" presetClass="entr" presetSubtype="1" fill="hold" grpId="0" nodeType="withEffect">
                                  <p:stCondLst>
                                    <p:cond delay="25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wipe(up)">
                                      <p:cBhvr>
                                        <p:cTn id="50" dur="500"/>
                                        <p:tgtEl>
                                          <p:spTgt spid="13">
                                            <p:txEl>
                                              <p:pRg st="2" end="2"/>
                                            </p:txEl>
                                          </p:spTgt>
                                        </p:tgtEl>
                                      </p:cBhvr>
                                    </p:animEffect>
                                  </p:childTnLst>
                                </p:cTn>
                              </p:par>
                              <p:par>
                                <p:cTn id="51" presetID="22" presetClass="entr" presetSubtype="1" fill="hold" grpId="0" nodeType="withEffect">
                                  <p:stCondLst>
                                    <p:cond delay="250"/>
                                  </p:stCondLst>
                                  <p:childTnLst>
                                    <p:set>
                                      <p:cBhvr>
                                        <p:cTn id="52" dur="1" fill="hold">
                                          <p:stCondLst>
                                            <p:cond delay="0"/>
                                          </p:stCondLst>
                                        </p:cTn>
                                        <p:tgtEl>
                                          <p:spTgt spid="10">
                                            <p:txEl>
                                              <p:pRg st="3" end="3"/>
                                            </p:txEl>
                                          </p:spTgt>
                                        </p:tgtEl>
                                        <p:attrNameLst>
                                          <p:attrName>style.visibility</p:attrName>
                                        </p:attrNameLst>
                                      </p:cBhvr>
                                      <p:to>
                                        <p:strVal val="visible"/>
                                      </p:to>
                                    </p:set>
                                    <p:animEffect transition="in" filter="wipe(up)">
                                      <p:cBhvr>
                                        <p:cTn id="53" dur="500"/>
                                        <p:tgtEl>
                                          <p:spTgt spid="10">
                                            <p:txEl>
                                              <p:pRg st="3" end="3"/>
                                            </p:txEl>
                                          </p:spTgt>
                                        </p:tgtEl>
                                      </p:cBhvr>
                                    </p:animEffect>
                                  </p:childTnLst>
                                </p:cTn>
                              </p:par>
                              <p:par>
                                <p:cTn id="54" presetID="22" presetClass="entr" presetSubtype="1" fill="hold" grpId="0" nodeType="withEffect">
                                  <p:stCondLst>
                                    <p:cond delay="250"/>
                                  </p:stCondLst>
                                  <p:childTnLst>
                                    <p:set>
                                      <p:cBhvr>
                                        <p:cTn id="55" dur="1" fill="hold">
                                          <p:stCondLst>
                                            <p:cond delay="0"/>
                                          </p:stCondLst>
                                        </p:cTn>
                                        <p:tgtEl>
                                          <p:spTgt spid="13">
                                            <p:txEl>
                                              <p:pRg st="3" end="3"/>
                                            </p:txEl>
                                          </p:spTgt>
                                        </p:tgtEl>
                                        <p:attrNameLst>
                                          <p:attrName>style.visibility</p:attrName>
                                        </p:attrNameLst>
                                      </p:cBhvr>
                                      <p:to>
                                        <p:strVal val="visible"/>
                                      </p:to>
                                    </p:set>
                                    <p:animEffect transition="in" filter="wipe(up)">
                                      <p:cBhvr>
                                        <p:cTn id="56" dur="500"/>
                                        <p:tgtEl>
                                          <p:spTgt spid="1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p:bldP spid="7" grpId="0" uiExpand="1" build="p"/>
      <p:bldP spid="22" grpId="0" build="p"/>
      <p:bldP spid="10" grpId="0" uiExpand="1" build="p"/>
      <p:bldP spid="23" grpId="0" build="p"/>
      <p:bldP spid="1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8B033-96A5-4C81-AFA9-EFA64791C8F6}"/>
              </a:ext>
            </a:extLst>
          </p:cNvPr>
          <p:cNvSpPr>
            <a:spLocks noGrp="1"/>
          </p:cNvSpPr>
          <p:nvPr>
            <p:ph type="title"/>
          </p:nvPr>
        </p:nvSpPr>
        <p:spPr/>
        <p:txBody>
          <a:bodyPr/>
          <a:lstStyle/>
          <a:p>
            <a:r>
              <a:rPr lang="en-US"/>
              <a:t>Optimize datacenter costs to generate value</a:t>
            </a:r>
            <a:endParaRPr lang="en-IN"/>
          </a:p>
        </p:txBody>
      </p:sp>
      <p:sp>
        <p:nvSpPr>
          <p:cNvPr id="37" name="Rectangle 36">
            <a:extLst>
              <a:ext uri="{FF2B5EF4-FFF2-40B4-BE49-F238E27FC236}">
                <a16:creationId xmlns:a16="http://schemas.microsoft.com/office/drawing/2014/main" id="{D4089B7D-83DD-45CC-ABAE-32981EA06BAB}"/>
              </a:ext>
              <a:ext uri="{C183D7F6-B498-43B3-948B-1728B52AA6E4}">
                <adec:decorative xmlns:adec="http://schemas.microsoft.com/office/drawing/2017/decorative" val="1"/>
              </a:ext>
            </a:extLst>
          </p:cNvPr>
          <p:cNvSpPr/>
          <p:nvPr/>
        </p:nvSpPr>
        <p:spPr>
          <a:xfrm>
            <a:off x="588263" y="1446625"/>
            <a:ext cx="11018519" cy="315395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IN" sz="1765" b="0" i="0" u="none" strike="noStrike" kern="1200" cap="none" spc="0" normalizeH="0" baseline="0" noProof="0">
              <a:ln>
                <a:noFill/>
              </a:ln>
              <a:solidFill>
                <a:prstClr val="white"/>
              </a:solidFill>
              <a:effectLst/>
              <a:uLnTx/>
              <a:uFillTx/>
              <a:latin typeface="Segoe UI"/>
              <a:ea typeface="+mn-ea"/>
              <a:cs typeface="+mn-cs"/>
            </a:endParaRPr>
          </a:p>
        </p:txBody>
      </p:sp>
      <p:grpSp>
        <p:nvGrpSpPr>
          <p:cNvPr id="9" name="Group 8" descr="Chart showing On-premises cost where &#10;Network is 5 percentage&#10;Headcount is 10 percentage&#10;Power is 20 percentage&#10;Building is 15 percentage&#10;Server is 50 percentage ">
            <a:extLst>
              <a:ext uri="{FF2B5EF4-FFF2-40B4-BE49-F238E27FC236}">
                <a16:creationId xmlns:a16="http://schemas.microsoft.com/office/drawing/2014/main" id="{EA719955-6F54-4D9E-9032-A0473EE43E82}"/>
              </a:ext>
            </a:extLst>
          </p:cNvPr>
          <p:cNvGrpSpPr/>
          <p:nvPr/>
        </p:nvGrpSpPr>
        <p:grpSpPr>
          <a:xfrm>
            <a:off x="3020566" y="1553619"/>
            <a:ext cx="3289484" cy="3113586"/>
            <a:chOff x="3020566" y="1543994"/>
            <a:chExt cx="3289484" cy="3113586"/>
          </a:xfrm>
        </p:grpSpPr>
        <p:graphicFrame>
          <p:nvGraphicFramePr>
            <p:cNvPr id="29" name="Chart 28">
              <a:extLst>
                <a:ext uri="{FF2B5EF4-FFF2-40B4-BE49-F238E27FC236}">
                  <a16:creationId xmlns:a16="http://schemas.microsoft.com/office/drawing/2014/main" id="{F5778CD4-8DA4-464A-AD88-256AF73A1744}"/>
                </a:ext>
                <a:ext uri="{C183D7F6-B498-43B3-948B-1728B52AA6E4}">
                  <adec:decorative xmlns:adec="http://schemas.microsoft.com/office/drawing/2017/decorative" val="1"/>
                </a:ext>
              </a:extLst>
            </p:cNvPr>
            <p:cNvGraphicFramePr>
              <a:graphicFrameLocks/>
            </p:cNvGraphicFramePr>
            <p:nvPr>
              <p:extLst>
                <p:ext uri="{D42A27DB-BD31-4B8C-83A1-F6EECF244321}">
                  <p14:modId xmlns:p14="http://schemas.microsoft.com/office/powerpoint/2010/main" val="654641766"/>
                </p:ext>
              </p:extLst>
            </p:nvPr>
          </p:nvGraphicFramePr>
          <p:xfrm>
            <a:off x="3020566" y="1811558"/>
            <a:ext cx="3289484" cy="2846022"/>
          </p:xfrm>
          <a:graphic>
            <a:graphicData uri="http://schemas.openxmlformats.org/drawingml/2006/chart">
              <c:chart xmlns:c="http://schemas.openxmlformats.org/drawingml/2006/chart" xmlns:r="http://schemas.openxmlformats.org/officeDocument/2006/relationships" r:id="rId3"/>
            </a:graphicData>
          </a:graphic>
        </p:graphicFrame>
        <p:sp>
          <p:nvSpPr>
            <p:cNvPr id="30" name="Rectangle 29">
              <a:extLst>
                <a:ext uri="{FF2B5EF4-FFF2-40B4-BE49-F238E27FC236}">
                  <a16:creationId xmlns:a16="http://schemas.microsoft.com/office/drawing/2014/main" id="{4E140CB0-6BD9-49A4-853F-43C4227D9EBE}"/>
                </a:ext>
                <a:ext uri="{C183D7F6-B498-43B3-948B-1728B52AA6E4}">
                  <adec:decorative xmlns:adec="http://schemas.microsoft.com/office/drawing/2017/decorative" val="1"/>
                </a:ext>
              </a:extLst>
            </p:cNvPr>
            <p:cNvSpPr/>
            <p:nvPr/>
          </p:nvSpPr>
          <p:spPr>
            <a:xfrm>
              <a:off x="4133284" y="1844416"/>
              <a:ext cx="960983" cy="1878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6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chemeClr val="bg1"/>
                  </a:solidFill>
                  <a:effectLst/>
                  <a:uLnTx/>
                  <a:uFillTx/>
                  <a:latin typeface="+mj-lt"/>
                  <a:ea typeface="+mn-ea"/>
                  <a:cs typeface="+mn-cs"/>
                </a:rPr>
                <a:t>Network</a:t>
              </a:r>
            </a:p>
          </p:txBody>
        </p:sp>
        <p:sp>
          <p:nvSpPr>
            <p:cNvPr id="31" name="Rectangle 30">
              <a:extLst>
                <a:ext uri="{FF2B5EF4-FFF2-40B4-BE49-F238E27FC236}">
                  <a16:creationId xmlns:a16="http://schemas.microsoft.com/office/drawing/2014/main" id="{5CF59195-DEB1-4DFA-A479-1CA910032E81}"/>
                </a:ext>
                <a:ext uri="{C183D7F6-B498-43B3-948B-1728B52AA6E4}">
                  <adec:decorative xmlns:adec="http://schemas.microsoft.com/office/drawing/2017/decorative" val="1"/>
                </a:ext>
              </a:extLst>
            </p:cNvPr>
            <p:cNvSpPr/>
            <p:nvPr/>
          </p:nvSpPr>
          <p:spPr>
            <a:xfrm>
              <a:off x="4133284" y="2051961"/>
              <a:ext cx="960983" cy="1878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6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chemeClr val="bg1"/>
                  </a:solidFill>
                  <a:effectLst/>
                  <a:uLnTx/>
                  <a:uFillTx/>
                  <a:latin typeface="+mj-lt"/>
                  <a:ea typeface="+mn-ea"/>
                  <a:cs typeface="+mn-cs"/>
                </a:rPr>
                <a:t>Headcount</a:t>
              </a:r>
            </a:p>
          </p:txBody>
        </p:sp>
        <p:sp>
          <p:nvSpPr>
            <p:cNvPr id="32" name="Rectangle 31">
              <a:extLst>
                <a:ext uri="{FF2B5EF4-FFF2-40B4-BE49-F238E27FC236}">
                  <a16:creationId xmlns:a16="http://schemas.microsoft.com/office/drawing/2014/main" id="{7F0E9878-1230-43F6-BDC7-83CEEAC62F59}"/>
                </a:ext>
                <a:ext uri="{C183D7F6-B498-43B3-948B-1728B52AA6E4}">
                  <adec:decorative xmlns:adec="http://schemas.microsoft.com/office/drawing/2017/decorative" val="1"/>
                </a:ext>
              </a:extLst>
            </p:cNvPr>
            <p:cNvSpPr/>
            <p:nvPr/>
          </p:nvSpPr>
          <p:spPr>
            <a:xfrm>
              <a:off x="4133284" y="2439953"/>
              <a:ext cx="960983" cy="1878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6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chemeClr val="bg1"/>
                  </a:solidFill>
                  <a:effectLst/>
                  <a:uLnTx/>
                  <a:uFillTx/>
                  <a:latin typeface="+mj-lt"/>
                  <a:ea typeface="+mn-ea"/>
                  <a:cs typeface="+mn-cs"/>
                </a:rPr>
                <a:t>Power</a:t>
              </a:r>
            </a:p>
          </p:txBody>
        </p:sp>
        <p:sp>
          <p:nvSpPr>
            <p:cNvPr id="33" name="Rectangle 32">
              <a:extLst>
                <a:ext uri="{FF2B5EF4-FFF2-40B4-BE49-F238E27FC236}">
                  <a16:creationId xmlns:a16="http://schemas.microsoft.com/office/drawing/2014/main" id="{6F7C9204-EF57-4929-BE04-148DAE7C3E63}"/>
                </a:ext>
                <a:ext uri="{C183D7F6-B498-43B3-948B-1728B52AA6E4}">
                  <adec:decorative xmlns:adec="http://schemas.microsoft.com/office/drawing/2017/decorative" val="1"/>
                </a:ext>
              </a:extLst>
            </p:cNvPr>
            <p:cNvSpPr/>
            <p:nvPr/>
          </p:nvSpPr>
          <p:spPr>
            <a:xfrm>
              <a:off x="4133284" y="2934117"/>
              <a:ext cx="960983" cy="1878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6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chemeClr val="tx1"/>
                  </a:solidFill>
                  <a:effectLst/>
                  <a:uLnTx/>
                  <a:uFillTx/>
                  <a:latin typeface="+mj-lt"/>
                  <a:ea typeface="+mn-ea"/>
                  <a:cs typeface="+mn-cs"/>
                </a:rPr>
                <a:t>Building</a:t>
              </a:r>
            </a:p>
          </p:txBody>
        </p:sp>
        <p:sp>
          <p:nvSpPr>
            <p:cNvPr id="34" name="Rectangle 33">
              <a:extLst>
                <a:ext uri="{FF2B5EF4-FFF2-40B4-BE49-F238E27FC236}">
                  <a16:creationId xmlns:a16="http://schemas.microsoft.com/office/drawing/2014/main" id="{C8EE3979-73EF-439E-8EA8-E2053EA59DFA}"/>
                </a:ext>
                <a:ext uri="{C183D7F6-B498-43B3-948B-1728B52AA6E4}">
                  <adec:decorative xmlns:adec="http://schemas.microsoft.com/office/drawing/2017/decorative" val="1"/>
                </a:ext>
              </a:extLst>
            </p:cNvPr>
            <p:cNvSpPr/>
            <p:nvPr/>
          </p:nvSpPr>
          <p:spPr>
            <a:xfrm>
              <a:off x="4133284" y="3811574"/>
              <a:ext cx="960983" cy="1878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6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chemeClr val="bg1"/>
                  </a:solidFill>
                  <a:effectLst/>
                  <a:uLnTx/>
                  <a:uFillTx/>
                  <a:latin typeface="+mj-lt"/>
                  <a:ea typeface="+mn-ea"/>
                  <a:cs typeface="+mn-cs"/>
                </a:rPr>
                <a:t>Server</a:t>
              </a:r>
            </a:p>
          </p:txBody>
        </p:sp>
        <p:sp>
          <p:nvSpPr>
            <p:cNvPr id="35" name="Rectangle 34">
              <a:extLst>
                <a:ext uri="{FF2B5EF4-FFF2-40B4-BE49-F238E27FC236}">
                  <a16:creationId xmlns:a16="http://schemas.microsoft.com/office/drawing/2014/main" id="{C5726600-19A8-416B-BBBF-2E4E408CFF67}"/>
                </a:ext>
                <a:ext uri="{C183D7F6-B498-43B3-948B-1728B52AA6E4}">
                  <adec:decorative xmlns:adec="http://schemas.microsoft.com/office/drawing/2017/decorative" val="1"/>
                </a:ext>
              </a:extLst>
            </p:cNvPr>
            <p:cNvSpPr/>
            <p:nvPr/>
          </p:nvSpPr>
          <p:spPr>
            <a:xfrm>
              <a:off x="3990527" y="1543994"/>
              <a:ext cx="1276221" cy="2675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367" rtl="0" eaLnBrk="1" fontAlgn="auto" latinLnBrk="0" hangingPunct="1">
                <a:lnSpc>
                  <a:spcPct val="100000"/>
                </a:lnSpc>
                <a:spcBef>
                  <a:spcPts val="600"/>
                </a:spcBef>
                <a:spcAft>
                  <a:spcPts val="0"/>
                </a:spcAft>
                <a:buClrTx/>
                <a:buSzTx/>
                <a:buFontTx/>
                <a:buNone/>
                <a:tabLst/>
                <a:defRPr/>
              </a:pPr>
              <a:r>
                <a:rPr kumimoji="0" lang="en-US" sz="1200" b="0" i="0" u="none" strike="noStrike" kern="1200" cap="none" spc="0" normalizeH="0" baseline="0" noProof="0">
                  <a:ln>
                    <a:noFill/>
                  </a:ln>
                  <a:solidFill>
                    <a:schemeClr val="tx1"/>
                  </a:solidFill>
                  <a:effectLst/>
                  <a:uLnTx/>
                  <a:uFillTx/>
                  <a:latin typeface="+mj-lt"/>
                  <a:ea typeface="+mn-ea"/>
                  <a:cs typeface="+mn-cs"/>
                </a:rPr>
                <a:t>On-premises cost</a:t>
              </a:r>
            </a:p>
          </p:txBody>
        </p:sp>
      </p:grpSp>
      <p:sp>
        <p:nvSpPr>
          <p:cNvPr id="45" name="Right Triangle 44">
            <a:extLst>
              <a:ext uri="{FF2B5EF4-FFF2-40B4-BE49-F238E27FC236}">
                <a16:creationId xmlns:a16="http://schemas.microsoft.com/office/drawing/2014/main" id="{1CEC49CC-2C8E-47C3-AA4A-603C513D081E}"/>
              </a:ext>
              <a:ext uri="{C183D7F6-B498-43B3-948B-1728B52AA6E4}">
                <adec:decorative xmlns:adec="http://schemas.microsoft.com/office/drawing/2017/decorative" val="1"/>
              </a:ext>
            </a:extLst>
          </p:cNvPr>
          <p:cNvSpPr/>
          <p:nvPr/>
        </p:nvSpPr>
        <p:spPr>
          <a:xfrm>
            <a:off x="5266748" y="2159888"/>
            <a:ext cx="409090" cy="2440687"/>
          </a:xfrm>
          <a:prstGeom prst="r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67" rtl="0" eaLnBrk="1" fontAlgn="auto" latinLnBrk="0" hangingPunct="1">
              <a:lnSpc>
                <a:spcPct val="100000"/>
              </a:lnSpc>
              <a:spcBef>
                <a:spcPts val="600"/>
              </a:spcBef>
              <a:spcAft>
                <a:spcPts val="0"/>
              </a:spcAft>
              <a:buClrTx/>
              <a:buSzTx/>
              <a:buFontTx/>
              <a:buNone/>
              <a:tabLst/>
              <a:defRPr/>
            </a:pPr>
            <a:endParaRPr kumimoji="0" lang="en-US" sz="1400" b="0" i="0" u="none" strike="noStrike" kern="1200" cap="none" spc="0" normalizeH="0" baseline="0" noProof="0">
              <a:ln>
                <a:noFill/>
              </a:ln>
              <a:solidFill>
                <a:srgbClr val="50E6FF"/>
              </a:solidFill>
              <a:effectLst/>
              <a:uLnTx/>
              <a:uFillTx/>
              <a:latin typeface="Segoe UI Semibold"/>
              <a:ea typeface="+mn-ea"/>
              <a:cs typeface="+mn-cs"/>
            </a:endParaRPr>
          </a:p>
        </p:txBody>
      </p:sp>
      <p:grpSp>
        <p:nvGrpSpPr>
          <p:cNvPr id="7" name="Group 6" descr="Chart of a 5 MW or Most Power Consumed Data center capacity where empty is 2 MW or Most Power Consumed and utilized is MW or Most Power Consumed">
            <a:extLst>
              <a:ext uri="{FF2B5EF4-FFF2-40B4-BE49-F238E27FC236}">
                <a16:creationId xmlns:a16="http://schemas.microsoft.com/office/drawing/2014/main" id="{D8B7FF43-874D-475A-8E42-4BA7DFDC97B3}"/>
              </a:ext>
            </a:extLst>
          </p:cNvPr>
          <p:cNvGrpSpPr/>
          <p:nvPr/>
        </p:nvGrpSpPr>
        <p:grpSpPr>
          <a:xfrm>
            <a:off x="4911026" y="1861494"/>
            <a:ext cx="2606181" cy="2804680"/>
            <a:chOff x="4911026" y="1861494"/>
            <a:chExt cx="2606181" cy="2804680"/>
          </a:xfrm>
        </p:grpSpPr>
        <p:graphicFrame>
          <p:nvGraphicFramePr>
            <p:cNvPr id="43" name="Chart 42">
              <a:extLst>
                <a:ext uri="{FF2B5EF4-FFF2-40B4-BE49-F238E27FC236}">
                  <a16:creationId xmlns:a16="http://schemas.microsoft.com/office/drawing/2014/main" id="{E1BD149F-F6C7-4337-B472-D4ED8AA33917}"/>
                </a:ext>
                <a:ext uri="{C183D7F6-B498-43B3-948B-1728B52AA6E4}">
                  <adec:decorative xmlns:adec="http://schemas.microsoft.com/office/drawing/2017/decorative" val="1"/>
                </a:ext>
              </a:extLst>
            </p:cNvPr>
            <p:cNvGraphicFramePr>
              <a:graphicFrameLocks/>
            </p:cNvGraphicFramePr>
            <p:nvPr>
              <p:extLst>
                <p:ext uri="{D42A27DB-BD31-4B8C-83A1-F6EECF244321}">
                  <p14:modId xmlns:p14="http://schemas.microsoft.com/office/powerpoint/2010/main" val="704728898"/>
                </p:ext>
              </p:extLst>
            </p:nvPr>
          </p:nvGraphicFramePr>
          <p:xfrm>
            <a:off x="4911026" y="2128271"/>
            <a:ext cx="2606181" cy="2537903"/>
          </p:xfrm>
          <a:graphic>
            <a:graphicData uri="http://schemas.openxmlformats.org/drawingml/2006/chart">
              <c:chart xmlns:c="http://schemas.openxmlformats.org/drawingml/2006/chart" xmlns:r="http://schemas.openxmlformats.org/officeDocument/2006/relationships" r:id="rId4"/>
            </a:graphicData>
          </a:graphic>
        </p:graphicFrame>
        <p:sp>
          <p:nvSpPr>
            <p:cNvPr id="44" name="Rectangle 43">
              <a:extLst>
                <a:ext uri="{FF2B5EF4-FFF2-40B4-BE49-F238E27FC236}">
                  <a16:creationId xmlns:a16="http://schemas.microsoft.com/office/drawing/2014/main" id="{DCD56B51-F4D5-4EA5-A14D-FFC778A5B73A}"/>
                </a:ext>
                <a:ext uri="{C183D7F6-B498-43B3-948B-1728B52AA6E4}">
                  <adec:decorative xmlns:adec="http://schemas.microsoft.com/office/drawing/2017/decorative" val="1"/>
                </a:ext>
              </a:extLst>
            </p:cNvPr>
            <p:cNvSpPr/>
            <p:nvPr/>
          </p:nvSpPr>
          <p:spPr>
            <a:xfrm>
              <a:off x="5483524" y="1861494"/>
              <a:ext cx="1461184" cy="2675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367" rtl="0" eaLnBrk="1" fontAlgn="auto" latinLnBrk="0" hangingPunct="1">
                <a:lnSpc>
                  <a:spcPct val="100000"/>
                </a:lnSpc>
                <a:spcBef>
                  <a:spcPts val="600"/>
                </a:spcBef>
                <a:spcAft>
                  <a:spcPts val="0"/>
                </a:spcAft>
                <a:buClrTx/>
                <a:buSzTx/>
                <a:buFontTx/>
                <a:buNone/>
                <a:tabLst/>
                <a:defRPr/>
              </a:pPr>
              <a:r>
                <a:rPr kumimoji="0" lang="en-US" sz="1200" b="0" i="0" u="none" strike="noStrike" kern="1200" cap="none" spc="0" normalizeH="0" baseline="0" noProof="0">
                  <a:ln>
                    <a:noFill/>
                  </a:ln>
                  <a:solidFill>
                    <a:schemeClr val="tx1"/>
                  </a:solidFill>
                  <a:effectLst/>
                  <a:uLnTx/>
                  <a:uFillTx/>
                  <a:latin typeface="+mj-lt"/>
                  <a:ea typeface="+mn-ea"/>
                  <a:cs typeface="+mn-cs"/>
                </a:rPr>
                <a:t>Datacenter capacity</a:t>
              </a:r>
            </a:p>
          </p:txBody>
        </p:sp>
      </p:grpSp>
      <p:sp>
        <p:nvSpPr>
          <p:cNvPr id="46" name="Right Triangle 45">
            <a:extLst>
              <a:ext uri="{FF2B5EF4-FFF2-40B4-BE49-F238E27FC236}">
                <a16:creationId xmlns:a16="http://schemas.microsoft.com/office/drawing/2014/main" id="{BD733175-2385-4AFD-A0E8-DB63002FA035}"/>
              </a:ext>
              <a:ext uri="{C183D7F6-B498-43B3-948B-1728B52AA6E4}">
                <adec:decorative xmlns:adec="http://schemas.microsoft.com/office/drawing/2017/decorative" val="1"/>
              </a:ext>
            </a:extLst>
          </p:cNvPr>
          <p:cNvSpPr/>
          <p:nvPr/>
        </p:nvSpPr>
        <p:spPr>
          <a:xfrm>
            <a:off x="6731793" y="3262090"/>
            <a:ext cx="456961" cy="1338485"/>
          </a:xfrm>
          <a:prstGeom prst="r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67" rtl="0" eaLnBrk="1" fontAlgn="auto" latinLnBrk="0" hangingPunct="1">
              <a:lnSpc>
                <a:spcPct val="100000"/>
              </a:lnSpc>
              <a:spcBef>
                <a:spcPts val="600"/>
              </a:spcBef>
              <a:spcAft>
                <a:spcPts val="0"/>
              </a:spcAft>
              <a:buClrTx/>
              <a:buSzTx/>
              <a:buFontTx/>
              <a:buNone/>
              <a:tabLst/>
              <a:defRPr/>
            </a:pPr>
            <a:endParaRPr kumimoji="0" lang="en-US" sz="1400" b="0" i="0" u="none" strike="noStrike" kern="1200" cap="none" spc="0" normalizeH="0" baseline="0" noProof="0">
              <a:ln>
                <a:noFill/>
              </a:ln>
              <a:solidFill>
                <a:srgbClr val="50E6FF"/>
              </a:solidFill>
              <a:effectLst/>
              <a:uLnTx/>
              <a:uFillTx/>
              <a:latin typeface="Segoe UI Semibold"/>
              <a:ea typeface="+mn-ea"/>
              <a:cs typeface="+mn-cs"/>
            </a:endParaRPr>
          </a:p>
        </p:txBody>
      </p:sp>
      <p:grpSp>
        <p:nvGrpSpPr>
          <p:cNvPr id="3" name="Group 2" descr="Chart of Server capacity where idle time is 70 percentage and Utilized time is 30 percentage">
            <a:extLst>
              <a:ext uri="{FF2B5EF4-FFF2-40B4-BE49-F238E27FC236}">
                <a16:creationId xmlns:a16="http://schemas.microsoft.com/office/drawing/2014/main" id="{A8012A46-775F-42F4-AC84-CDF0CAF3E22F}"/>
              </a:ext>
            </a:extLst>
          </p:cNvPr>
          <p:cNvGrpSpPr/>
          <p:nvPr/>
        </p:nvGrpSpPr>
        <p:grpSpPr>
          <a:xfrm>
            <a:off x="6349447" y="2933422"/>
            <a:ext cx="2646013" cy="1787187"/>
            <a:chOff x="6349447" y="2933422"/>
            <a:chExt cx="2646013" cy="1787187"/>
          </a:xfrm>
        </p:grpSpPr>
        <p:graphicFrame>
          <p:nvGraphicFramePr>
            <p:cNvPr id="41" name="Chart 40">
              <a:extLst>
                <a:ext uri="{FF2B5EF4-FFF2-40B4-BE49-F238E27FC236}">
                  <a16:creationId xmlns:a16="http://schemas.microsoft.com/office/drawing/2014/main" id="{02C66A04-9DCE-48F1-A6A0-5465E6BB7863}"/>
                </a:ext>
                <a:ext uri="{C183D7F6-B498-43B3-948B-1728B52AA6E4}">
                  <adec:decorative xmlns:adec="http://schemas.microsoft.com/office/drawing/2017/decorative" val="1"/>
                </a:ext>
              </a:extLst>
            </p:cNvPr>
            <p:cNvGraphicFramePr>
              <a:graphicFrameLocks/>
            </p:cNvGraphicFramePr>
            <p:nvPr>
              <p:extLst>
                <p:ext uri="{D42A27DB-BD31-4B8C-83A1-F6EECF244321}">
                  <p14:modId xmlns:p14="http://schemas.microsoft.com/office/powerpoint/2010/main" val="2045249725"/>
                </p:ext>
              </p:extLst>
            </p:nvPr>
          </p:nvGraphicFramePr>
          <p:xfrm>
            <a:off x="6349447" y="3186006"/>
            <a:ext cx="2646013" cy="1534603"/>
          </p:xfrm>
          <a:graphic>
            <a:graphicData uri="http://schemas.openxmlformats.org/drawingml/2006/chart">
              <c:chart xmlns:c="http://schemas.openxmlformats.org/drawingml/2006/chart" xmlns:r="http://schemas.openxmlformats.org/officeDocument/2006/relationships" r:id="rId5"/>
            </a:graphicData>
          </a:graphic>
        </p:graphicFrame>
        <p:sp>
          <p:nvSpPr>
            <p:cNvPr id="47" name="Rectangle 46">
              <a:extLst>
                <a:ext uri="{FF2B5EF4-FFF2-40B4-BE49-F238E27FC236}">
                  <a16:creationId xmlns:a16="http://schemas.microsoft.com/office/drawing/2014/main" id="{CE7A4B1C-F1B4-48D3-BC57-9A96E672275E}"/>
                </a:ext>
                <a:ext uri="{C183D7F6-B498-43B3-948B-1728B52AA6E4}">
                  <adec:decorative xmlns:adec="http://schemas.microsoft.com/office/drawing/2017/decorative" val="1"/>
                </a:ext>
              </a:extLst>
            </p:cNvPr>
            <p:cNvSpPr/>
            <p:nvPr/>
          </p:nvSpPr>
          <p:spPr>
            <a:xfrm>
              <a:off x="7061096" y="2933422"/>
              <a:ext cx="1276221" cy="2675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367" rtl="0" eaLnBrk="1" fontAlgn="auto" latinLnBrk="0" hangingPunct="1">
                <a:lnSpc>
                  <a:spcPct val="100000"/>
                </a:lnSpc>
                <a:spcBef>
                  <a:spcPts val="600"/>
                </a:spcBef>
                <a:spcAft>
                  <a:spcPts val="0"/>
                </a:spcAft>
                <a:buClrTx/>
                <a:buSzTx/>
                <a:buFontTx/>
                <a:buNone/>
                <a:tabLst/>
                <a:defRPr/>
              </a:pPr>
              <a:r>
                <a:rPr kumimoji="0" lang="en-US" sz="1200" b="0" i="0" u="none" strike="noStrike" kern="1200" cap="none" spc="0" normalizeH="0" baseline="0" noProof="0">
                  <a:ln>
                    <a:noFill/>
                  </a:ln>
                  <a:solidFill>
                    <a:schemeClr val="tx1"/>
                  </a:solidFill>
                  <a:effectLst/>
                  <a:uLnTx/>
                  <a:uFillTx/>
                  <a:latin typeface="+mj-lt"/>
                  <a:ea typeface="+mn-ea"/>
                  <a:cs typeface="+mn-cs"/>
                </a:rPr>
                <a:t>Server capacity</a:t>
              </a:r>
            </a:p>
          </p:txBody>
        </p:sp>
      </p:grpSp>
      <p:sp>
        <p:nvSpPr>
          <p:cNvPr id="48" name="TextBox 47">
            <a:extLst>
              <a:ext uri="{FF2B5EF4-FFF2-40B4-BE49-F238E27FC236}">
                <a16:creationId xmlns:a16="http://schemas.microsoft.com/office/drawing/2014/main" id="{5F8F166A-96C7-496F-9D0F-4BBF155EE02E}"/>
              </a:ext>
            </a:extLst>
          </p:cNvPr>
          <p:cNvSpPr txBox="1"/>
          <p:nvPr/>
        </p:nvSpPr>
        <p:spPr>
          <a:xfrm>
            <a:off x="9231723" y="3955943"/>
            <a:ext cx="1468763" cy="416539"/>
          </a:xfrm>
          <a:prstGeom prst="rect">
            <a:avLst/>
          </a:prstGeom>
          <a:solidFill>
            <a:schemeClr val="bg1">
              <a:alpha val="32000"/>
            </a:schemeClr>
          </a:solidFill>
        </p:spPr>
        <p:txBody>
          <a:bodyPr wrap="square" lIns="0" tIns="0" rIns="0" bIns="0" rtlCol="0" anchor="ctr">
            <a:noAutofit/>
          </a:bodyPr>
          <a:lstStyle/>
          <a:p>
            <a:pPr marL="0" marR="0" lvl="0" indent="0" algn="ctr" defTabSz="914367" rtl="0" eaLnBrk="1" fontAlgn="auto" latinLnBrk="0" hangingPunct="1">
              <a:lnSpc>
                <a:spcPct val="100000"/>
              </a:lnSpc>
              <a:spcBef>
                <a:spcPts val="0"/>
              </a:spcBef>
              <a:spcAft>
                <a:spcPts val="600"/>
              </a:spcAft>
              <a:buClrTx/>
              <a:buSzTx/>
              <a:buFontTx/>
              <a:buNone/>
              <a:tabLst/>
              <a:defRPr/>
            </a:pPr>
            <a:r>
              <a:rPr kumimoji="0" lang="en-US" sz="1400" b="0" i="0" u="none" strike="noStrike" kern="1200" cap="none" spc="0" normalizeH="0" baseline="0" noProof="0">
                <a:ln>
                  <a:noFill/>
                </a:ln>
                <a:solidFill>
                  <a:srgbClr val="50E6FF"/>
                </a:solidFill>
                <a:effectLst/>
                <a:uLnTx/>
                <a:uFillTx/>
                <a:latin typeface="Segoe UI Semibold"/>
                <a:ea typeface="+mn-ea"/>
                <a:cs typeface="Segoe UI" panose="020B0502040204020203" pitchFamily="34" charset="0"/>
              </a:rPr>
              <a:t>MW = Megawatts</a:t>
            </a:r>
          </a:p>
        </p:txBody>
      </p:sp>
      <p:sp>
        <p:nvSpPr>
          <p:cNvPr id="22" name="Rectangle 21">
            <a:extLst>
              <a:ext uri="{FF2B5EF4-FFF2-40B4-BE49-F238E27FC236}">
                <a16:creationId xmlns:a16="http://schemas.microsoft.com/office/drawing/2014/main" id="{C796DEB1-6546-44F0-AE94-7D2514D372EE}"/>
              </a:ext>
              <a:ext uri="{C183D7F6-B498-43B3-948B-1728B52AA6E4}">
                <adec:decorative xmlns:adec="http://schemas.microsoft.com/office/drawing/2017/decorative" val="1"/>
              </a:ext>
            </a:extLst>
          </p:cNvPr>
          <p:cNvSpPr/>
          <p:nvPr/>
        </p:nvSpPr>
        <p:spPr bwMode="auto">
          <a:xfrm>
            <a:off x="0" y="4671471"/>
            <a:ext cx="12192000" cy="940724"/>
          </a:xfrm>
          <a:prstGeom prst="rect">
            <a:avLst/>
          </a:prstGeom>
          <a:solidFill>
            <a:schemeClr val="tx1">
              <a:alpha val="3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548640" tIns="91440" rIns="274320" bIns="91440" numCol="1" spcCol="0" rtlCol="0" fromWordArt="0" anchor="ctr" anchorCtr="0" forceAA="0" compatLnSpc="1">
            <a:prstTxWarp prst="textNoShape">
              <a:avLst/>
            </a:prstTxWarp>
            <a:noAutofit/>
          </a:bodyPr>
          <a:lstStyle/>
          <a:p>
            <a:r>
              <a:rPr lang="en-US" sz="1600">
                <a:cs typeface="Segoe UI Semibold" panose="020B0702040204020203" pitchFamily="34" charset="0"/>
              </a:rPr>
              <a:t>On-prem datacenters (DCs) are frequently overbuilt for peaks, resulting in excess capacity and excess spend. </a:t>
            </a:r>
          </a:p>
          <a:p>
            <a:r>
              <a:rPr lang="en-US" sz="1600">
                <a:cs typeface="Segoe UI Semibold" panose="020B0702040204020203" pitchFamily="34" charset="0"/>
              </a:rPr>
              <a:t>Acquiring on-prem datacenter and server capacity has a significant lead-time. As a result customers frequently invest significantly in advance of underlying demand, resulting in under-utilized capacity.</a:t>
            </a:r>
          </a:p>
        </p:txBody>
      </p:sp>
    </p:spTree>
    <p:extLst>
      <p:ext uri="{BB962C8B-B14F-4D97-AF65-F5344CB8AC3E}">
        <p14:creationId xmlns:p14="http://schemas.microsoft.com/office/powerpoint/2010/main" val="312170231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A77070-0541-4688-8A5D-3E5D95BB0D4D}"/>
              </a:ext>
            </a:extLst>
          </p:cNvPr>
          <p:cNvSpPr>
            <a:spLocks noGrp="1"/>
          </p:cNvSpPr>
          <p:nvPr>
            <p:ph type="title"/>
          </p:nvPr>
        </p:nvSpPr>
        <p:spPr/>
        <p:txBody>
          <a:bodyPr/>
          <a:lstStyle/>
          <a:p>
            <a:r>
              <a:rPr lang="en-US"/>
              <a:t>Well-optimized cloud usage can free-up excess capacity and allows customers to optimize spend</a:t>
            </a:r>
            <a:endParaRPr lang="en-IN"/>
          </a:p>
        </p:txBody>
      </p:sp>
      <p:sp>
        <p:nvSpPr>
          <p:cNvPr id="31" name="Oval 30">
            <a:extLst>
              <a:ext uri="{FF2B5EF4-FFF2-40B4-BE49-F238E27FC236}">
                <a16:creationId xmlns:a16="http://schemas.microsoft.com/office/drawing/2014/main" id="{0AD6072B-AB85-4D2F-9636-DB8843ECD89B}"/>
              </a:ext>
            </a:extLst>
          </p:cNvPr>
          <p:cNvSpPr/>
          <p:nvPr/>
        </p:nvSpPr>
        <p:spPr>
          <a:xfrm>
            <a:off x="588263" y="2182352"/>
            <a:ext cx="364608" cy="362622"/>
          </a:xfrm>
          <a:prstGeom prst="ellipse">
            <a:avLst/>
          </a:pr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765" b="1" i="0" u="none" strike="noStrike" kern="1200" cap="none" spc="0" normalizeH="0" baseline="0" noProof="0">
                <a:ln>
                  <a:noFill/>
                </a:ln>
                <a:solidFill>
                  <a:schemeClr val="bg1"/>
                </a:solidFill>
                <a:effectLst/>
                <a:uLnTx/>
                <a:uFillTx/>
                <a:latin typeface="Segoe UI Semibold" panose="020B0702040204020203" pitchFamily="34" charset="0"/>
                <a:ea typeface="+mn-ea"/>
                <a:cs typeface="Segoe UI Semibold" panose="020B0702040204020203" pitchFamily="34" charset="0"/>
              </a:rPr>
              <a:t>C</a:t>
            </a:r>
          </a:p>
        </p:txBody>
      </p:sp>
      <p:sp>
        <p:nvSpPr>
          <p:cNvPr id="30" name="Rectangle 29">
            <a:extLst>
              <a:ext uri="{FF2B5EF4-FFF2-40B4-BE49-F238E27FC236}">
                <a16:creationId xmlns:a16="http://schemas.microsoft.com/office/drawing/2014/main" id="{FFF92E45-589E-4B56-BC9D-84202A2B1586}"/>
              </a:ext>
            </a:extLst>
          </p:cNvPr>
          <p:cNvSpPr/>
          <p:nvPr/>
        </p:nvSpPr>
        <p:spPr>
          <a:xfrm>
            <a:off x="1102161" y="1988501"/>
            <a:ext cx="2920527" cy="750324"/>
          </a:xfrm>
          <a:prstGeom prst="rect">
            <a:avLst/>
          </a:prstGeom>
        </p:spPr>
        <p:txBody>
          <a:bodyPr wrap="square" lIns="0" tIns="0" rIns="0" bIns="0" anchor="ctr">
            <a:noAutofit/>
          </a:bodyPr>
          <a:lstStyle/>
          <a:p>
            <a:pPr marL="0" marR="0" lvl="0" indent="0" algn="l" defTabSz="914400" rtl="0" eaLnBrk="1" fontAlgn="auto" latinLnBrk="0" hangingPunct="1">
              <a:lnSpc>
                <a:spcPct val="100000"/>
              </a:lnSpc>
              <a:spcAft>
                <a:spcPts val="200"/>
              </a:spcAft>
              <a:buClrTx/>
              <a:buSzTx/>
              <a:buFontTx/>
              <a:buNone/>
              <a:tabLst/>
              <a:defRPr/>
            </a:pPr>
            <a:r>
              <a:rPr kumimoji="0" lang="en-US" sz="1400" b="0" i="0" u="sng" strike="noStrike" kern="0" cap="none" spc="0" normalizeH="0" baseline="0" noProof="0">
                <a:ln>
                  <a:noFill/>
                </a:ln>
                <a:solidFill>
                  <a:prstClr val="white"/>
                </a:solidFill>
                <a:effectLst/>
                <a:uLnTx/>
                <a:uFillTx/>
                <a:latin typeface="Segoe UI"/>
                <a:ea typeface="+mn-ea"/>
                <a:cs typeface="Segoe UI Semibold" panose="020B0702040204020203" pitchFamily="34" charset="0"/>
              </a:rPr>
              <a:t>Unused capacity </a:t>
            </a:r>
            <a:r>
              <a:rPr kumimoji="0" lang="en-US" sz="1400" b="0" i="0" u="none" strike="noStrike" kern="0" cap="none" spc="0" normalizeH="0" baseline="0" noProof="0">
                <a:ln>
                  <a:noFill/>
                </a:ln>
                <a:solidFill>
                  <a:prstClr val="white"/>
                </a:solidFill>
                <a:effectLst/>
                <a:uLnTx/>
                <a:uFillTx/>
                <a:latin typeface="Segoe UI"/>
                <a:ea typeface="+mn-ea"/>
                <a:cs typeface="Segoe UI Semibold" panose="020B0702040204020203" pitchFamily="34" charset="0"/>
              </a:rPr>
              <a:t>– Extra usage which is rarely if ever used</a:t>
            </a:r>
          </a:p>
          <a:p>
            <a:pPr marL="0" marR="0" lvl="0" indent="0" algn="l" defTabSz="914400" rtl="0" eaLnBrk="1" fontAlgn="auto" latinLnBrk="0" hangingPunct="1">
              <a:lnSpc>
                <a:spcPct val="100000"/>
              </a:lnSpc>
              <a:spcAft>
                <a:spcPts val="200"/>
              </a:spcAft>
              <a:buClrTx/>
              <a:buSzTx/>
              <a:buFontTx/>
              <a:buNone/>
              <a:tabLst/>
              <a:defRPr/>
            </a:pPr>
            <a:r>
              <a:rPr kumimoji="0" lang="en-US" sz="1400" b="0" i="0" u="none" strike="noStrike" kern="0" cap="none" spc="0" normalizeH="0" baseline="0" noProof="0">
                <a:ln>
                  <a:noFill/>
                </a:ln>
                <a:solidFill>
                  <a:srgbClr val="50E6FF"/>
                </a:solidFill>
                <a:effectLst/>
                <a:uLnTx/>
                <a:uFillTx/>
                <a:latin typeface="Segoe UI Semibold"/>
                <a:ea typeface="+mn-ea"/>
                <a:cs typeface="Segoe UI Semibold" panose="020B0702040204020203" pitchFamily="34" charset="0"/>
              </a:rPr>
              <a:t>Immediate savings</a:t>
            </a:r>
          </a:p>
        </p:txBody>
      </p:sp>
      <p:sp>
        <p:nvSpPr>
          <p:cNvPr id="27" name="Oval 26">
            <a:extLst>
              <a:ext uri="{FF2B5EF4-FFF2-40B4-BE49-F238E27FC236}">
                <a16:creationId xmlns:a16="http://schemas.microsoft.com/office/drawing/2014/main" id="{1BB9FCE1-72F4-4D54-BEF0-C98617346B01}"/>
              </a:ext>
            </a:extLst>
          </p:cNvPr>
          <p:cNvSpPr/>
          <p:nvPr/>
        </p:nvSpPr>
        <p:spPr>
          <a:xfrm>
            <a:off x="588263" y="3713532"/>
            <a:ext cx="364608" cy="362622"/>
          </a:xfrm>
          <a:prstGeom prst="ellipse">
            <a:avLst/>
          </a:pr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765" b="1" i="0" u="none" strike="noStrike" kern="1200" cap="none" spc="0" normalizeH="0" baseline="0" noProof="0">
                <a:ln>
                  <a:noFill/>
                </a:ln>
                <a:solidFill>
                  <a:schemeClr val="bg1"/>
                </a:solidFill>
                <a:effectLst/>
                <a:uLnTx/>
                <a:uFillTx/>
                <a:latin typeface="Segoe UI Semibold" panose="020B0702040204020203" pitchFamily="34" charset="0"/>
                <a:ea typeface="+mn-ea"/>
                <a:cs typeface="Segoe UI Semibold" panose="020B0702040204020203" pitchFamily="34" charset="0"/>
              </a:rPr>
              <a:t>B</a:t>
            </a:r>
          </a:p>
        </p:txBody>
      </p:sp>
      <p:sp>
        <p:nvSpPr>
          <p:cNvPr id="26" name="Rectangle 25">
            <a:extLst>
              <a:ext uri="{FF2B5EF4-FFF2-40B4-BE49-F238E27FC236}">
                <a16:creationId xmlns:a16="http://schemas.microsoft.com/office/drawing/2014/main" id="{89DDEF11-09C0-4F18-952C-6F5043F45689}"/>
              </a:ext>
            </a:extLst>
          </p:cNvPr>
          <p:cNvSpPr/>
          <p:nvPr/>
        </p:nvSpPr>
        <p:spPr>
          <a:xfrm>
            <a:off x="1102161" y="3336706"/>
            <a:ext cx="2920527" cy="1116274"/>
          </a:xfrm>
          <a:prstGeom prst="rect">
            <a:avLst/>
          </a:prstGeom>
        </p:spPr>
        <p:txBody>
          <a:bodyPr wrap="square" lIns="0" tIns="0" rIns="0" bIns="0" anchor="ctr">
            <a:noAutofit/>
          </a:bodyPr>
          <a:lstStyle/>
          <a:p>
            <a:pPr marL="0" marR="0" lvl="0" indent="0" algn="l" defTabSz="914400" rtl="0" eaLnBrk="1" fontAlgn="auto" latinLnBrk="0" hangingPunct="1">
              <a:lnSpc>
                <a:spcPct val="100000"/>
              </a:lnSpc>
              <a:spcAft>
                <a:spcPts val="200"/>
              </a:spcAft>
              <a:buClrTx/>
              <a:buSzTx/>
              <a:buFontTx/>
              <a:buNone/>
              <a:tabLst/>
              <a:defRPr/>
            </a:pPr>
            <a:r>
              <a:rPr kumimoji="0" lang="en-US" sz="1400" b="0" i="0" u="sng" strike="noStrike" kern="0" cap="none" spc="0" normalizeH="0" baseline="0" noProof="0">
                <a:ln>
                  <a:noFill/>
                </a:ln>
                <a:solidFill>
                  <a:prstClr val="white"/>
                </a:solidFill>
                <a:effectLst/>
                <a:uLnTx/>
                <a:uFillTx/>
                <a:latin typeface="Segoe UI"/>
                <a:ea typeface="+mn-ea"/>
                <a:cs typeface="Segoe UI Semibold" panose="020B0702040204020203" pitchFamily="34" charset="0"/>
              </a:rPr>
              <a:t>Fluctuations on top of base workloads</a:t>
            </a:r>
            <a:r>
              <a:rPr kumimoji="0" lang="en-US" sz="1400" b="0" i="0" u="none" strike="noStrike" kern="0" cap="none" spc="0" normalizeH="0" baseline="0" noProof="0">
                <a:ln>
                  <a:noFill/>
                </a:ln>
                <a:solidFill>
                  <a:prstClr val="white"/>
                </a:solidFill>
                <a:effectLst/>
                <a:uLnTx/>
                <a:uFillTx/>
                <a:latin typeface="Segoe UI"/>
                <a:ea typeface="+mn-ea"/>
                <a:cs typeface="Segoe UI Semibold" panose="020B0702040204020203" pitchFamily="34" charset="0"/>
              </a:rPr>
              <a:t> – seasonal patterns or occasional bursts</a:t>
            </a:r>
          </a:p>
          <a:p>
            <a:pPr marL="0" marR="0" lvl="0" indent="0" algn="l" defTabSz="914400" rtl="0" eaLnBrk="1" fontAlgn="auto" latinLnBrk="0" hangingPunct="1">
              <a:lnSpc>
                <a:spcPct val="100000"/>
              </a:lnSpc>
              <a:spcAft>
                <a:spcPts val="200"/>
              </a:spcAft>
              <a:buClrTx/>
              <a:buSzTx/>
              <a:buFontTx/>
              <a:buNone/>
              <a:tabLst/>
              <a:defRPr/>
            </a:pPr>
            <a:r>
              <a:rPr kumimoji="0" lang="en-US" sz="1400" b="0" i="0" u="none" strike="noStrike" kern="0" cap="none" spc="0" normalizeH="0" baseline="0" noProof="0">
                <a:ln>
                  <a:noFill/>
                </a:ln>
                <a:solidFill>
                  <a:srgbClr val="50E6FF"/>
                </a:solidFill>
                <a:effectLst/>
                <a:uLnTx/>
                <a:uFillTx/>
                <a:latin typeface="Segoe UI Semibold"/>
                <a:ea typeface="+mn-ea"/>
                <a:cs typeface="Segoe UI Semibold" panose="020B0702040204020203" pitchFamily="34" charset="0"/>
              </a:rPr>
              <a:t>Hourly pricing for the hours or days needed</a:t>
            </a:r>
          </a:p>
        </p:txBody>
      </p:sp>
      <p:sp>
        <p:nvSpPr>
          <p:cNvPr id="22" name="Oval 21">
            <a:extLst>
              <a:ext uri="{FF2B5EF4-FFF2-40B4-BE49-F238E27FC236}">
                <a16:creationId xmlns:a16="http://schemas.microsoft.com/office/drawing/2014/main" id="{3C74D4FB-AFC1-4909-A441-9348A0377F60}"/>
              </a:ext>
            </a:extLst>
          </p:cNvPr>
          <p:cNvSpPr/>
          <p:nvPr/>
        </p:nvSpPr>
        <p:spPr>
          <a:xfrm>
            <a:off x="588263" y="5154540"/>
            <a:ext cx="364608" cy="362622"/>
          </a:xfrm>
          <a:prstGeom prst="ellipse">
            <a:avLst/>
          </a:pr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765" b="1" i="0" u="none" strike="noStrike" kern="1200" cap="none" spc="0" normalizeH="0" baseline="0" noProof="0">
                <a:ln>
                  <a:noFill/>
                </a:ln>
                <a:solidFill>
                  <a:schemeClr val="bg1"/>
                </a:solidFill>
                <a:effectLst/>
                <a:uLnTx/>
                <a:uFillTx/>
                <a:latin typeface="Segoe UI Semibold" panose="020B0702040204020203" pitchFamily="34" charset="0"/>
                <a:ea typeface="+mn-ea"/>
                <a:cs typeface="Segoe UI Semibold" panose="020B0702040204020203" pitchFamily="34" charset="0"/>
              </a:rPr>
              <a:t>A</a:t>
            </a:r>
          </a:p>
        </p:txBody>
      </p:sp>
      <p:sp>
        <p:nvSpPr>
          <p:cNvPr id="21" name="Rectangle 20">
            <a:extLst>
              <a:ext uri="{FF2B5EF4-FFF2-40B4-BE49-F238E27FC236}">
                <a16:creationId xmlns:a16="http://schemas.microsoft.com/office/drawing/2014/main" id="{CEA0A59C-4FEF-4263-AF46-8E10C5D190E3}"/>
              </a:ext>
            </a:extLst>
          </p:cNvPr>
          <p:cNvSpPr/>
          <p:nvPr/>
        </p:nvSpPr>
        <p:spPr>
          <a:xfrm>
            <a:off x="1102161" y="4843348"/>
            <a:ext cx="2920527" cy="957838"/>
          </a:xfrm>
          <a:prstGeom prst="rect">
            <a:avLst/>
          </a:prstGeom>
        </p:spPr>
        <p:txBody>
          <a:bodyPr wrap="square" lIns="0" tIns="0" rIns="0" bIns="0" anchor="ctr">
            <a:noAutofit/>
          </a:bodyPr>
          <a:lstStyle/>
          <a:p>
            <a:pPr marL="0" marR="0" lvl="0" indent="0" algn="l" defTabSz="914400" rtl="0" eaLnBrk="1" fontAlgn="auto" latinLnBrk="0" hangingPunct="1">
              <a:lnSpc>
                <a:spcPct val="100000"/>
              </a:lnSpc>
              <a:spcAft>
                <a:spcPts val="200"/>
              </a:spcAft>
              <a:buClrTx/>
              <a:buSzTx/>
              <a:buFontTx/>
              <a:buNone/>
              <a:tabLst/>
              <a:defRPr/>
            </a:pPr>
            <a:r>
              <a:rPr kumimoji="0" lang="en-US" sz="1400" b="0" i="0" u="sng" strike="noStrike" kern="0" cap="none" spc="0" normalizeH="0" baseline="0" noProof="0">
                <a:ln>
                  <a:noFill/>
                </a:ln>
                <a:solidFill>
                  <a:prstClr val="white"/>
                </a:solidFill>
                <a:effectLst/>
                <a:uLnTx/>
                <a:uFillTx/>
                <a:latin typeface="Segoe UI"/>
                <a:ea typeface="+mn-ea"/>
                <a:cs typeface="Segoe UI Semibold" panose="020B0702040204020203" pitchFamily="34" charset="0"/>
              </a:rPr>
              <a:t>Base workloads</a:t>
            </a:r>
            <a:r>
              <a:rPr kumimoji="0" lang="en-US" sz="1400" b="0" i="0" u="none" strike="noStrike" kern="0" cap="none" spc="0" normalizeH="0" baseline="0" noProof="0">
                <a:ln>
                  <a:noFill/>
                </a:ln>
                <a:solidFill>
                  <a:prstClr val="white"/>
                </a:solidFill>
                <a:effectLst/>
                <a:uLnTx/>
                <a:uFillTx/>
                <a:latin typeface="Segoe UI"/>
                <a:ea typeface="+mn-ea"/>
                <a:cs typeface="Segoe UI Semibold" panose="020B0702040204020203" pitchFamily="34" charset="0"/>
              </a:rPr>
              <a:t> – steady state, typically covers all day </a:t>
            </a:r>
            <a:br>
              <a:rPr kumimoji="0" lang="en-US" sz="1400" b="0" i="0" u="none" strike="noStrike" kern="0" cap="none" spc="0" normalizeH="0" baseline="0" noProof="0">
                <a:ln>
                  <a:noFill/>
                </a:ln>
                <a:solidFill>
                  <a:prstClr val="white"/>
                </a:solidFill>
                <a:effectLst/>
                <a:uLnTx/>
                <a:uFillTx/>
                <a:latin typeface="Segoe UI"/>
                <a:ea typeface="+mn-ea"/>
                <a:cs typeface="Segoe UI Semibold" panose="020B0702040204020203" pitchFamily="34" charset="0"/>
              </a:rPr>
            </a:br>
            <a:r>
              <a:rPr kumimoji="0" lang="en-US" sz="1400" b="0" i="0" u="none" strike="noStrike" kern="0" cap="none" spc="0" normalizeH="0" baseline="0" noProof="0">
                <a:ln>
                  <a:noFill/>
                </a:ln>
                <a:solidFill>
                  <a:prstClr val="white"/>
                </a:solidFill>
                <a:effectLst/>
                <a:uLnTx/>
                <a:uFillTx/>
                <a:latin typeface="Segoe UI"/>
                <a:ea typeface="+mn-ea"/>
                <a:cs typeface="Segoe UI Semibold" panose="020B0702040204020203" pitchFamily="34" charset="0"/>
              </a:rPr>
              <a:t>everyday use.</a:t>
            </a:r>
          </a:p>
          <a:p>
            <a:pPr marL="0" marR="0" lvl="0" indent="0" algn="l" defTabSz="914400" rtl="0" eaLnBrk="1" fontAlgn="auto" latinLnBrk="0" hangingPunct="1">
              <a:lnSpc>
                <a:spcPct val="100000"/>
              </a:lnSpc>
              <a:spcAft>
                <a:spcPts val="200"/>
              </a:spcAft>
              <a:buClrTx/>
              <a:buSzTx/>
              <a:buFontTx/>
              <a:buNone/>
              <a:tabLst/>
              <a:defRPr/>
            </a:pPr>
            <a:r>
              <a:rPr kumimoji="0" lang="en-US" sz="1400" b="0" i="0" u="none" strike="noStrike" kern="0" cap="none" spc="0" normalizeH="0" baseline="0" noProof="0">
                <a:ln>
                  <a:noFill/>
                </a:ln>
                <a:solidFill>
                  <a:srgbClr val="50E6FF"/>
                </a:solidFill>
                <a:effectLst/>
                <a:uLnTx/>
                <a:uFillTx/>
                <a:latin typeface="Segoe UI Semibold"/>
                <a:ea typeface="+mn-ea"/>
                <a:cs typeface="Segoe UI Semibold" panose="020B0702040204020203" pitchFamily="34" charset="0"/>
              </a:rPr>
              <a:t>Use reserved instances</a:t>
            </a:r>
          </a:p>
        </p:txBody>
      </p:sp>
      <p:grpSp>
        <p:nvGrpSpPr>
          <p:cNvPr id="4" name="Group 3">
            <a:extLst>
              <a:ext uri="{FF2B5EF4-FFF2-40B4-BE49-F238E27FC236}">
                <a16:creationId xmlns:a16="http://schemas.microsoft.com/office/drawing/2014/main" id="{AD25DDD0-2026-47D7-891B-682FDB158E64}"/>
              </a:ext>
              <a:ext uri="{C183D7F6-B498-43B3-948B-1728B52AA6E4}">
                <adec:decorative xmlns:adec="http://schemas.microsoft.com/office/drawing/2017/decorative" val="1"/>
              </a:ext>
            </a:extLst>
          </p:cNvPr>
          <p:cNvGrpSpPr/>
          <p:nvPr/>
        </p:nvGrpSpPr>
        <p:grpSpPr>
          <a:xfrm>
            <a:off x="4406619" y="2775916"/>
            <a:ext cx="497783" cy="2237855"/>
            <a:chOff x="4514773" y="2741841"/>
            <a:chExt cx="497783" cy="2237855"/>
          </a:xfrm>
        </p:grpSpPr>
        <p:sp>
          <p:nvSpPr>
            <p:cNvPr id="23" name="Arrow: Down 22">
              <a:extLst>
                <a:ext uri="{FF2B5EF4-FFF2-40B4-BE49-F238E27FC236}">
                  <a16:creationId xmlns:a16="http://schemas.microsoft.com/office/drawing/2014/main" id="{470BE8E8-FED4-443D-BE67-A0FC9B2A6C2F}"/>
                </a:ext>
              </a:extLst>
            </p:cNvPr>
            <p:cNvSpPr/>
            <p:nvPr/>
          </p:nvSpPr>
          <p:spPr>
            <a:xfrm>
              <a:off x="4514773" y="4512526"/>
              <a:ext cx="497783" cy="467170"/>
            </a:xfrm>
            <a:prstGeom prst="down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Segoe UI Semibold" panose="020B0702040204020203" pitchFamily="34" charset="0"/>
                <a:ea typeface="+mn-ea"/>
                <a:cs typeface="Segoe UI Semibold" panose="020B0702040204020203" pitchFamily="34" charset="0"/>
              </a:endParaRPr>
            </a:p>
          </p:txBody>
        </p:sp>
        <p:sp>
          <p:nvSpPr>
            <p:cNvPr id="32" name="Arrow: Down 31">
              <a:extLst>
                <a:ext uri="{FF2B5EF4-FFF2-40B4-BE49-F238E27FC236}">
                  <a16:creationId xmlns:a16="http://schemas.microsoft.com/office/drawing/2014/main" id="{C1B3E244-96BC-4139-A761-E5ABACBD6DF9}"/>
                </a:ext>
              </a:extLst>
            </p:cNvPr>
            <p:cNvSpPr/>
            <p:nvPr/>
          </p:nvSpPr>
          <p:spPr>
            <a:xfrm rot="10800000">
              <a:off x="4514773" y="2741841"/>
              <a:ext cx="497783" cy="467170"/>
            </a:xfrm>
            <a:prstGeom prst="down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Semibold" panose="020B0702040204020203" pitchFamily="34" charset="0"/>
                <a:ea typeface="+mn-ea"/>
                <a:cs typeface="Segoe UI Semibold" panose="020B0702040204020203" pitchFamily="34" charset="0"/>
              </a:endParaRPr>
            </a:p>
          </p:txBody>
        </p:sp>
      </p:grpSp>
      <p:grpSp>
        <p:nvGrpSpPr>
          <p:cNvPr id="3" name="Group 2" descr="Chart indicating how well optimized cloud usage and free up excess capacity, allowing customers to optimize spend">
            <a:extLst>
              <a:ext uri="{FF2B5EF4-FFF2-40B4-BE49-F238E27FC236}">
                <a16:creationId xmlns:a16="http://schemas.microsoft.com/office/drawing/2014/main" id="{31390D39-4B23-4FEA-87F5-95C3A1D169EB}"/>
              </a:ext>
            </a:extLst>
          </p:cNvPr>
          <p:cNvGrpSpPr/>
          <p:nvPr/>
        </p:nvGrpSpPr>
        <p:grpSpPr>
          <a:xfrm>
            <a:off x="4999138" y="1988501"/>
            <a:ext cx="6713537" cy="3812685"/>
            <a:chOff x="5011838" y="1649496"/>
            <a:chExt cx="6713537" cy="3812685"/>
          </a:xfrm>
        </p:grpSpPr>
        <p:sp>
          <p:nvSpPr>
            <p:cNvPr id="6" name="Rectangle 5">
              <a:extLst>
                <a:ext uri="{FF2B5EF4-FFF2-40B4-BE49-F238E27FC236}">
                  <a16:creationId xmlns:a16="http://schemas.microsoft.com/office/drawing/2014/main" id="{22BF495B-6EC0-41AB-92AE-E1A2E8D51C2C}"/>
                </a:ext>
                <a:ext uri="{C183D7F6-B498-43B3-948B-1728B52AA6E4}">
                  <adec:decorative xmlns:adec="http://schemas.microsoft.com/office/drawing/2017/decorative" val="1"/>
                </a:ext>
              </a:extLst>
            </p:cNvPr>
            <p:cNvSpPr/>
            <p:nvPr/>
          </p:nvSpPr>
          <p:spPr>
            <a:xfrm>
              <a:off x="5103826" y="1649593"/>
              <a:ext cx="6529562" cy="3804704"/>
            </a:xfrm>
            <a:prstGeom prst="rect">
              <a:avLst/>
            </a:prstGeom>
            <a:solidFill>
              <a:schemeClr val="tx1">
                <a:alpha val="3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640080" rIns="182880" bIns="146304" numCol="1" spcCol="0" rtlCol="0" fromWordArt="0" anchor="t" anchorCtr="0" forceAA="0" compatLnSpc="1">
              <a:prstTxWarp prst="textNoShape">
                <a:avLst/>
              </a:prstTxWarp>
              <a:noAutofit/>
            </a:bodyPr>
            <a:lstStyle/>
            <a:p>
              <a:endParaRPr lang="en-IN" sz="1600" i="1">
                <a:solidFill>
                  <a:schemeClr val="tx1"/>
                </a:solidFill>
              </a:endParaRPr>
            </a:p>
          </p:txBody>
        </p:sp>
        <p:graphicFrame>
          <p:nvGraphicFramePr>
            <p:cNvPr id="7" name="Chart 6">
              <a:extLst>
                <a:ext uri="{FF2B5EF4-FFF2-40B4-BE49-F238E27FC236}">
                  <a16:creationId xmlns:a16="http://schemas.microsoft.com/office/drawing/2014/main" id="{5F23730E-167C-4159-9649-E336B02DB44F}"/>
                </a:ext>
                <a:ext uri="{C183D7F6-B498-43B3-948B-1728B52AA6E4}">
                  <adec:decorative xmlns:adec="http://schemas.microsoft.com/office/drawing/2017/decorative" val="1"/>
                </a:ext>
              </a:extLst>
            </p:cNvPr>
            <p:cNvGraphicFramePr>
              <a:graphicFrameLocks/>
            </p:cNvGraphicFramePr>
            <p:nvPr>
              <p:extLst>
                <p:ext uri="{D42A27DB-BD31-4B8C-83A1-F6EECF244321}">
                  <p14:modId xmlns:p14="http://schemas.microsoft.com/office/powerpoint/2010/main" val="134829032"/>
                </p:ext>
              </p:extLst>
            </p:nvPr>
          </p:nvGraphicFramePr>
          <p:xfrm>
            <a:off x="5011838" y="1649496"/>
            <a:ext cx="6713537" cy="3812685"/>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8">
              <a:extLst>
                <a:ext uri="{FF2B5EF4-FFF2-40B4-BE49-F238E27FC236}">
                  <a16:creationId xmlns:a16="http://schemas.microsoft.com/office/drawing/2014/main" id="{40727859-6FD9-4B0B-AD76-26F1DE3499DF}"/>
                </a:ext>
                <a:ext uri="{C183D7F6-B498-43B3-948B-1728B52AA6E4}">
                  <adec:decorative xmlns:adec="http://schemas.microsoft.com/office/drawing/2017/decorative" val="1"/>
                </a:ext>
              </a:extLst>
            </p:cNvPr>
            <p:cNvSpPr/>
            <p:nvPr/>
          </p:nvSpPr>
          <p:spPr>
            <a:xfrm>
              <a:off x="5279104" y="1657936"/>
              <a:ext cx="6167577" cy="276999"/>
            </a:xfrm>
            <a:prstGeom prst="rect">
              <a:avLst/>
            </a:prstGeom>
          </p:spPr>
          <p:txBody>
            <a:bodyPr wrap="square">
              <a:sp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FFFFF"/>
                  </a:solidFill>
                  <a:effectLst/>
                  <a:uLnTx/>
                  <a:uFillTx/>
                  <a:latin typeface="Segoe UI Semibold"/>
                  <a:ea typeface="+mn-ea"/>
                  <a:cs typeface="Segoe UI" panose="020B0502040204020203" pitchFamily="34" charset="0"/>
                </a:rPr>
                <a:t>100% on-premises capacity</a:t>
              </a:r>
            </a:p>
          </p:txBody>
        </p:sp>
        <p:cxnSp>
          <p:nvCxnSpPr>
            <p:cNvPr id="10" name="Straight Connector 9">
              <a:extLst>
                <a:ext uri="{FF2B5EF4-FFF2-40B4-BE49-F238E27FC236}">
                  <a16:creationId xmlns:a16="http://schemas.microsoft.com/office/drawing/2014/main" id="{C82FE4EF-AAA2-4BF3-BF2B-C9F0E1E94F0E}"/>
                </a:ext>
                <a:ext uri="{C183D7F6-B498-43B3-948B-1728B52AA6E4}">
                  <adec:decorative xmlns:adec="http://schemas.microsoft.com/office/drawing/2017/decorative" val="1"/>
                </a:ext>
              </a:extLst>
            </p:cNvPr>
            <p:cNvCxnSpPr>
              <a:cxnSpLocks/>
            </p:cNvCxnSpPr>
            <p:nvPr/>
          </p:nvCxnSpPr>
          <p:spPr>
            <a:xfrm>
              <a:off x="5279104" y="1910841"/>
              <a:ext cx="6167577" cy="0"/>
            </a:xfrm>
            <a:prstGeom prst="line">
              <a:avLst/>
            </a:prstGeom>
            <a:noFill/>
            <a:ln w="22225" cap="flat" cmpd="sng" algn="ctr">
              <a:solidFill>
                <a:srgbClr val="00B0F0"/>
              </a:solidFill>
              <a:prstDash val="solid"/>
              <a:miter lim="800000"/>
            </a:ln>
            <a:effectLst/>
          </p:spPr>
        </p:cxnSp>
        <p:cxnSp>
          <p:nvCxnSpPr>
            <p:cNvPr id="11" name="Straight Connector 10">
              <a:extLst>
                <a:ext uri="{FF2B5EF4-FFF2-40B4-BE49-F238E27FC236}">
                  <a16:creationId xmlns:a16="http://schemas.microsoft.com/office/drawing/2014/main" id="{1F1A1FE4-32E7-42C2-A9BC-FC4657F1839D}"/>
                </a:ext>
                <a:ext uri="{C183D7F6-B498-43B3-948B-1728B52AA6E4}">
                  <adec:decorative xmlns:adec="http://schemas.microsoft.com/office/drawing/2017/decorative" val="1"/>
                </a:ext>
              </a:extLst>
            </p:cNvPr>
            <p:cNvCxnSpPr>
              <a:cxnSpLocks/>
            </p:cNvCxnSpPr>
            <p:nvPr/>
          </p:nvCxnSpPr>
          <p:spPr>
            <a:xfrm>
              <a:off x="5279104" y="5309889"/>
              <a:ext cx="6167577" cy="0"/>
            </a:xfrm>
            <a:prstGeom prst="line">
              <a:avLst/>
            </a:prstGeom>
            <a:noFill/>
            <a:ln w="22225" cap="flat" cmpd="sng" algn="ctr">
              <a:solidFill>
                <a:srgbClr val="00B0F0"/>
              </a:solidFill>
              <a:prstDash val="solid"/>
              <a:miter lim="800000"/>
            </a:ln>
            <a:effectLst/>
          </p:spPr>
        </p:cxnSp>
        <p:sp>
          <p:nvSpPr>
            <p:cNvPr id="12" name="Rectangle 11">
              <a:extLst>
                <a:ext uri="{FF2B5EF4-FFF2-40B4-BE49-F238E27FC236}">
                  <a16:creationId xmlns:a16="http://schemas.microsoft.com/office/drawing/2014/main" id="{9AF95C9C-D488-474C-B9B2-378ECF16B4EC}"/>
                </a:ext>
                <a:ext uri="{C183D7F6-B498-43B3-948B-1728B52AA6E4}">
                  <adec:decorative xmlns:adec="http://schemas.microsoft.com/office/drawing/2017/decorative" val="1"/>
                </a:ext>
              </a:extLst>
            </p:cNvPr>
            <p:cNvSpPr/>
            <p:nvPr/>
          </p:nvSpPr>
          <p:spPr>
            <a:xfrm>
              <a:off x="5263802" y="4887609"/>
              <a:ext cx="6167577" cy="226125"/>
            </a:xfrm>
            <a:prstGeom prst="rect">
              <a:avLst/>
            </a:prstGeom>
            <a:noFill/>
          </p:spPr>
          <p:txBody>
            <a:bodyPr wrap="square">
              <a:sp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Segoe UI Semibold"/>
                  <a:ea typeface="+mn-ea"/>
                  <a:cs typeface="Segoe UI" panose="020B0502040204020203" pitchFamily="34" charset="0"/>
                </a:rPr>
                <a:t>Reservations (up to 72% lower price)</a:t>
              </a:r>
            </a:p>
          </p:txBody>
        </p:sp>
        <p:sp>
          <p:nvSpPr>
            <p:cNvPr id="13" name="Rectangle 12">
              <a:extLst>
                <a:ext uri="{FF2B5EF4-FFF2-40B4-BE49-F238E27FC236}">
                  <a16:creationId xmlns:a16="http://schemas.microsoft.com/office/drawing/2014/main" id="{70FA8C19-39FE-4801-A206-F42158D17789}"/>
                </a:ext>
                <a:ext uri="{C183D7F6-B498-43B3-948B-1728B52AA6E4}">
                  <adec:decorative xmlns:adec="http://schemas.microsoft.com/office/drawing/2017/decorative" val="1"/>
                </a:ext>
              </a:extLst>
            </p:cNvPr>
            <p:cNvSpPr/>
            <p:nvPr/>
          </p:nvSpPr>
          <p:spPr>
            <a:xfrm>
              <a:off x="5263802" y="4626770"/>
              <a:ext cx="6167577" cy="226125"/>
            </a:xfrm>
            <a:prstGeom prst="rect">
              <a:avLst/>
            </a:prstGeom>
            <a:noFill/>
          </p:spPr>
          <p:txBody>
            <a:bodyPr wrap="square">
              <a:sp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Segoe UI Semibold"/>
                  <a:ea typeface="+mn-ea"/>
                  <a:cs typeface="Segoe UI" panose="020B0502040204020203" pitchFamily="34" charset="0"/>
                </a:rPr>
                <a:t>30% Avg utilization</a:t>
              </a:r>
            </a:p>
          </p:txBody>
        </p:sp>
        <p:cxnSp>
          <p:nvCxnSpPr>
            <p:cNvPr id="14" name="Straight Connector 13">
              <a:extLst>
                <a:ext uri="{FF2B5EF4-FFF2-40B4-BE49-F238E27FC236}">
                  <a16:creationId xmlns:a16="http://schemas.microsoft.com/office/drawing/2014/main" id="{45B973BB-6A05-478C-83D7-122C0A081D74}"/>
                </a:ext>
                <a:ext uri="{C183D7F6-B498-43B3-948B-1728B52AA6E4}">
                  <adec:decorative xmlns:adec="http://schemas.microsoft.com/office/drawing/2017/decorative" val="1"/>
                </a:ext>
              </a:extLst>
            </p:cNvPr>
            <p:cNvCxnSpPr>
              <a:cxnSpLocks/>
            </p:cNvCxnSpPr>
            <p:nvPr/>
          </p:nvCxnSpPr>
          <p:spPr>
            <a:xfrm>
              <a:off x="5279104" y="2939107"/>
              <a:ext cx="6167577" cy="0"/>
            </a:xfrm>
            <a:prstGeom prst="line">
              <a:avLst/>
            </a:prstGeom>
            <a:noFill/>
            <a:ln w="22225" cap="flat" cmpd="sng" algn="ctr">
              <a:solidFill>
                <a:schemeClr val="accent1"/>
              </a:solidFill>
              <a:prstDash val="solid"/>
              <a:miter lim="800000"/>
            </a:ln>
            <a:effectLst/>
          </p:spPr>
        </p:cxnSp>
        <p:cxnSp>
          <p:nvCxnSpPr>
            <p:cNvPr id="15" name="Straight Connector 14">
              <a:extLst>
                <a:ext uri="{FF2B5EF4-FFF2-40B4-BE49-F238E27FC236}">
                  <a16:creationId xmlns:a16="http://schemas.microsoft.com/office/drawing/2014/main" id="{D8CC1C48-E7B1-4D82-A12E-CCF88A0BB779}"/>
                </a:ext>
                <a:ext uri="{C183D7F6-B498-43B3-948B-1728B52AA6E4}">
                  <adec:decorative xmlns:adec="http://schemas.microsoft.com/office/drawing/2017/decorative" val="1"/>
                </a:ext>
              </a:extLst>
            </p:cNvPr>
            <p:cNvCxnSpPr>
              <a:cxnSpLocks/>
            </p:cNvCxnSpPr>
            <p:nvPr/>
          </p:nvCxnSpPr>
          <p:spPr>
            <a:xfrm flipV="1">
              <a:off x="5279104" y="4443549"/>
              <a:ext cx="6167577" cy="831"/>
            </a:xfrm>
            <a:prstGeom prst="line">
              <a:avLst/>
            </a:prstGeom>
            <a:noFill/>
            <a:ln w="19050" cap="flat" cmpd="sng" algn="ctr">
              <a:solidFill>
                <a:schemeClr val="tx2"/>
              </a:solidFill>
              <a:prstDash val="solid"/>
              <a:miter lim="800000"/>
            </a:ln>
            <a:effectLst/>
          </p:spPr>
        </p:cxnSp>
        <p:sp>
          <p:nvSpPr>
            <p:cNvPr id="16" name="Rectangle 15">
              <a:extLst>
                <a:ext uri="{FF2B5EF4-FFF2-40B4-BE49-F238E27FC236}">
                  <a16:creationId xmlns:a16="http://schemas.microsoft.com/office/drawing/2014/main" id="{9ABA09AD-DBA4-44A5-8E0F-EBB8A23C9212}"/>
                </a:ext>
                <a:ext uri="{C183D7F6-B498-43B3-948B-1728B52AA6E4}">
                  <adec:decorative xmlns:adec="http://schemas.microsoft.com/office/drawing/2017/decorative" val="1"/>
                </a:ext>
              </a:extLst>
            </p:cNvPr>
            <p:cNvSpPr/>
            <p:nvPr/>
          </p:nvSpPr>
          <p:spPr>
            <a:xfrm>
              <a:off x="8104971" y="2998870"/>
              <a:ext cx="803548" cy="276999"/>
            </a:xfrm>
            <a:prstGeom prst="rect">
              <a:avLst/>
            </a:prstGeom>
            <a:noFill/>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chemeClr val="bg2"/>
                  </a:solidFill>
                  <a:effectLst/>
                  <a:uLnTx/>
                  <a:uFillTx/>
                  <a:latin typeface="Segoe UI Semibold"/>
                  <a:ea typeface="+mn-ea"/>
                  <a:cs typeface="Segoe UI" panose="020B0502040204020203" pitchFamily="34" charset="0"/>
                </a:rPr>
                <a:t>Pay-go</a:t>
              </a:r>
            </a:p>
          </p:txBody>
        </p:sp>
        <p:sp>
          <p:nvSpPr>
            <p:cNvPr id="17" name="Rectangle 16">
              <a:extLst>
                <a:ext uri="{FF2B5EF4-FFF2-40B4-BE49-F238E27FC236}">
                  <a16:creationId xmlns:a16="http://schemas.microsoft.com/office/drawing/2014/main" id="{2DFA7D4D-C9E3-43A3-A593-016D43E4D6DF}"/>
                </a:ext>
                <a:ext uri="{C183D7F6-B498-43B3-948B-1728B52AA6E4}">
                  <adec:decorative xmlns:adec="http://schemas.microsoft.com/office/drawing/2017/decorative" val="1"/>
                </a:ext>
              </a:extLst>
            </p:cNvPr>
            <p:cNvSpPr/>
            <p:nvPr/>
          </p:nvSpPr>
          <p:spPr>
            <a:xfrm>
              <a:off x="5279104" y="2471960"/>
              <a:ext cx="6167577" cy="226125"/>
            </a:xfrm>
            <a:prstGeom prst="rect">
              <a:avLst/>
            </a:prstGeom>
            <a:noFill/>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36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78D4"/>
                  </a:solidFill>
                  <a:effectLst/>
                  <a:uLnTx/>
                  <a:uFillTx/>
                  <a:latin typeface="Segoe UI Semibold"/>
                  <a:ea typeface="+mn-ea"/>
                  <a:cs typeface="Segoe UI" panose="020B0502040204020203" pitchFamily="34" charset="0"/>
                </a:rPr>
                <a:t>70% Peak utilization</a:t>
              </a:r>
            </a:p>
          </p:txBody>
        </p:sp>
        <p:sp>
          <p:nvSpPr>
            <p:cNvPr id="18" name="Rectangle 17">
              <a:extLst>
                <a:ext uri="{FF2B5EF4-FFF2-40B4-BE49-F238E27FC236}">
                  <a16:creationId xmlns:a16="http://schemas.microsoft.com/office/drawing/2014/main" id="{4EBE89CC-5B7A-4A06-AFAA-778263AB3DCF}"/>
                </a:ext>
                <a:ext uri="{C183D7F6-B498-43B3-948B-1728B52AA6E4}">
                  <adec:decorative xmlns:adec="http://schemas.microsoft.com/office/drawing/2017/decorative" val="1"/>
                </a:ext>
              </a:extLst>
            </p:cNvPr>
            <p:cNvSpPr/>
            <p:nvPr/>
          </p:nvSpPr>
          <p:spPr>
            <a:xfrm>
              <a:off x="5279104" y="2099406"/>
              <a:ext cx="6167577" cy="226125"/>
            </a:xfrm>
            <a:prstGeom prst="rect">
              <a:avLst/>
            </a:prstGeom>
            <a:noFill/>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36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78D4"/>
                  </a:solidFill>
                  <a:effectLst/>
                  <a:uLnTx/>
                  <a:uFillTx/>
                  <a:latin typeface="Segoe UI Semibold"/>
                  <a:ea typeface="+mn-ea"/>
                  <a:cs typeface="Segoe UI" panose="020B0502040204020203" pitchFamily="34" charset="0"/>
                </a:rPr>
                <a:t>Right sizing/elimination</a:t>
              </a:r>
            </a:p>
          </p:txBody>
        </p:sp>
      </p:grpSp>
    </p:spTree>
    <p:extLst>
      <p:ext uri="{BB962C8B-B14F-4D97-AF65-F5344CB8AC3E}">
        <p14:creationId xmlns:p14="http://schemas.microsoft.com/office/powerpoint/2010/main" val="2891085915"/>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EC7175-278C-4EF2-B06D-AEE10B0B9A30}"/>
              </a:ext>
            </a:extLst>
          </p:cNvPr>
          <p:cNvSpPr>
            <a:spLocks noGrp="1"/>
          </p:cNvSpPr>
          <p:nvPr>
            <p:ph type="title"/>
          </p:nvPr>
        </p:nvSpPr>
        <p:spPr>
          <a:xfrm>
            <a:off x="588263" y="457200"/>
            <a:ext cx="11018520" cy="492443"/>
          </a:xfrm>
        </p:spPr>
        <p:txBody>
          <a:bodyPr/>
          <a:lstStyle/>
          <a:p>
            <a:r>
              <a:rPr lang="en-US" sz="3200">
                <a:latin typeface="Segoe UI Semibold (headings)"/>
                <a:cs typeface="Segoe UI Semibold"/>
              </a:rPr>
              <a:t>Leverage your existing investments to the fullest  </a:t>
            </a:r>
            <a:endParaRPr lang="en-IN" sz="3200">
              <a:latin typeface="Segoe UI Semibold (headings)"/>
              <a:cs typeface="Segoe UI Semibold"/>
            </a:endParaRPr>
          </a:p>
        </p:txBody>
      </p:sp>
      <p:sp>
        <p:nvSpPr>
          <p:cNvPr id="59" name="Rectangle 58">
            <a:extLst>
              <a:ext uri="{FF2B5EF4-FFF2-40B4-BE49-F238E27FC236}">
                <a16:creationId xmlns:a16="http://schemas.microsoft.com/office/drawing/2014/main" id="{56BCBE15-C812-4955-97BC-975819DC6182}"/>
              </a:ext>
            </a:extLst>
          </p:cNvPr>
          <p:cNvSpPr/>
          <p:nvPr/>
        </p:nvSpPr>
        <p:spPr bwMode="auto">
          <a:xfrm>
            <a:off x="567668" y="1939809"/>
            <a:ext cx="11039115" cy="565429"/>
          </a:xfrm>
          <a:prstGeom prst="rect">
            <a:avLst/>
          </a:prstGeom>
          <a:solidFill>
            <a:schemeClr val="accent1"/>
          </a:solidFill>
          <a:ln w="6350">
            <a:no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790845" rtl="0" eaLnBrk="1" fontAlgn="base" latinLnBrk="0" hangingPunct="1">
              <a:lnSpc>
                <a:spcPct val="100000"/>
              </a:lnSpc>
              <a:spcBef>
                <a:spcPct val="0"/>
              </a:spcBef>
              <a:spcAft>
                <a:spcPts val="588"/>
              </a:spcAft>
              <a:buClrTx/>
              <a:buSzTx/>
              <a:buFontTx/>
              <a:buNone/>
              <a:tabLst/>
              <a:defRPr/>
            </a:pPr>
            <a:r>
              <a:rPr kumimoji="0" lang="en-US" sz="1800" b="0" i="0" u="none" strike="noStrike" kern="0" cap="none" spc="0" normalizeH="0" baseline="0" noProof="0">
                <a:ln>
                  <a:noFill/>
                </a:ln>
                <a:solidFill>
                  <a:schemeClr val="bg1"/>
                </a:solidFill>
                <a:effectLst/>
                <a:uLnTx/>
                <a:uFillTx/>
                <a:latin typeface="+mj-lt"/>
                <a:cs typeface="Segoe UI Semibold" panose="020B0702040204020203" pitchFamily="34" charset="0"/>
              </a:rPr>
              <a:t>Migrating and modernizing your on-premises investments as you adopt the cloud  </a:t>
            </a:r>
          </a:p>
        </p:txBody>
      </p:sp>
      <p:cxnSp>
        <p:nvCxnSpPr>
          <p:cNvPr id="74" name="Straight Connector 73">
            <a:extLst>
              <a:ext uri="{FF2B5EF4-FFF2-40B4-BE49-F238E27FC236}">
                <a16:creationId xmlns:a16="http://schemas.microsoft.com/office/drawing/2014/main" id="{8177C939-0C10-4700-A398-5C5BC7342184}"/>
              </a:ext>
              <a:ext uri="{C183D7F6-B498-43B3-948B-1728B52AA6E4}">
                <adec:decorative xmlns:adec="http://schemas.microsoft.com/office/drawing/2017/decorative" val="1"/>
              </a:ext>
            </a:extLst>
          </p:cNvPr>
          <p:cNvCxnSpPr>
            <a:cxnSpLocks/>
          </p:cNvCxnSpPr>
          <p:nvPr/>
        </p:nvCxnSpPr>
        <p:spPr>
          <a:xfrm flipH="1">
            <a:off x="5268896" y="2505238"/>
            <a:ext cx="0" cy="234813"/>
          </a:xfrm>
          <a:prstGeom prst="line">
            <a:avLst/>
          </a:prstGeom>
          <a:ln w="952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185C6D2D-09A3-45CB-B7A8-32E688066092}"/>
              </a:ext>
              <a:ext uri="{C183D7F6-B498-43B3-948B-1728B52AA6E4}">
                <adec:decorative xmlns:adec="http://schemas.microsoft.com/office/drawing/2017/decorative" val="1"/>
              </a:ext>
            </a:extLst>
          </p:cNvPr>
          <p:cNvCxnSpPr>
            <a:cxnSpLocks/>
          </p:cNvCxnSpPr>
          <p:nvPr/>
        </p:nvCxnSpPr>
        <p:spPr>
          <a:xfrm flipH="1">
            <a:off x="7937362" y="2505238"/>
            <a:ext cx="0" cy="234813"/>
          </a:xfrm>
          <a:prstGeom prst="line">
            <a:avLst/>
          </a:prstGeom>
          <a:ln w="952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2A07771D-991A-420C-8E18-6A50F1BBAC99}"/>
              </a:ext>
              <a:ext uri="{C183D7F6-B498-43B3-948B-1728B52AA6E4}">
                <adec:decorative xmlns:adec="http://schemas.microsoft.com/office/drawing/2017/decorative" val="1"/>
              </a:ext>
            </a:extLst>
          </p:cNvPr>
          <p:cNvCxnSpPr>
            <a:cxnSpLocks/>
          </p:cNvCxnSpPr>
          <p:nvPr/>
        </p:nvCxnSpPr>
        <p:spPr>
          <a:xfrm flipH="1">
            <a:off x="10410990" y="2505238"/>
            <a:ext cx="0" cy="234813"/>
          </a:xfrm>
          <a:prstGeom prst="line">
            <a:avLst/>
          </a:prstGeom>
          <a:ln w="952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0E9AD21D-5D94-4733-AF3F-541EABC62AD3}"/>
              </a:ext>
            </a:extLst>
          </p:cNvPr>
          <p:cNvSpPr/>
          <p:nvPr/>
        </p:nvSpPr>
        <p:spPr bwMode="auto">
          <a:xfrm>
            <a:off x="567668" y="2963294"/>
            <a:ext cx="3226675" cy="430425"/>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ctr" defTabSz="895991" rtl="0" eaLnBrk="1" fontAlgn="base" latinLnBrk="0" hangingPunct="1">
              <a:lnSpc>
                <a:spcPct val="90000"/>
              </a:lnSpc>
              <a:spcBef>
                <a:spcPct val="0"/>
              </a:spcBef>
              <a:spcAft>
                <a:spcPct val="0"/>
              </a:spcAft>
              <a:buClrTx/>
              <a:buSzTx/>
              <a:buFontTx/>
              <a:buNone/>
              <a:tabLst/>
              <a:defRPr/>
            </a:pPr>
            <a:r>
              <a:rPr kumimoji="0" lang="en-US" sz="1800" b="0" i="0" u="none" strike="noStrike" kern="0" cap="none" spc="0" normalizeH="0" baseline="0" noProof="0">
                <a:ln>
                  <a:noFill/>
                </a:ln>
                <a:solidFill>
                  <a:schemeClr val="accent1"/>
                </a:solidFill>
                <a:effectLst/>
                <a:uLnTx/>
                <a:uFillTx/>
                <a:latin typeface="+mj-lt"/>
                <a:ea typeface="Segoe UI" panose="020B0502040204020203" pitchFamily="34" charset="0"/>
                <a:cs typeface="Segoe UI Semibold" panose="020B0702040204020203" pitchFamily="34" charset="0"/>
              </a:rPr>
              <a:t>Hardware</a:t>
            </a:r>
          </a:p>
        </p:txBody>
      </p:sp>
      <p:sp>
        <p:nvSpPr>
          <p:cNvPr id="18" name="Rectangle 17">
            <a:extLst>
              <a:ext uri="{FF2B5EF4-FFF2-40B4-BE49-F238E27FC236}">
                <a16:creationId xmlns:a16="http://schemas.microsoft.com/office/drawing/2014/main" id="{372DD9C7-FDBC-47DA-B48A-F3923067B96A}"/>
              </a:ext>
            </a:extLst>
          </p:cNvPr>
          <p:cNvSpPr/>
          <p:nvPr/>
        </p:nvSpPr>
        <p:spPr bwMode="auto">
          <a:xfrm>
            <a:off x="573494" y="3451711"/>
            <a:ext cx="3218272" cy="1477058"/>
          </a:xfrm>
          <a:prstGeom prst="rect">
            <a:avLst/>
          </a:prstGeom>
          <a:no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defTabSz="790845" rtl="0" eaLnBrk="1" fontAlgn="auto" latinLnBrk="0" hangingPunct="1">
              <a:lnSpc>
                <a:spcPct val="100000"/>
              </a:lnSpc>
              <a:spcBef>
                <a:spcPts val="600"/>
              </a:spcBef>
              <a:spcAft>
                <a:spcPts val="0"/>
              </a:spcAft>
              <a:buClrTx/>
              <a:buSzTx/>
              <a:buFontTx/>
              <a:buNone/>
              <a:tabLst/>
              <a:defRPr/>
            </a:pPr>
            <a:r>
              <a:rPr kumimoji="0" lang="en-US" sz="1800" b="0" i="0" u="none" strike="noStrike" kern="0" cap="none" spc="0" normalizeH="0" baseline="0" noProof="0">
                <a:ln>
                  <a:noFill/>
                </a:ln>
                <a:effectLst/>
                <a:uLnTx/>
                <a:uFillTx/>
                <a:latin typeface="+mj-lt"/>
                <a:cs typeface="Segoe UI Semibold" panose="020B0702040204020203" pitchFamily="34" charset="0"/>
              </a:rPr>
              <a:t>Monetize existing gear</a:t>
            </a:r>
            <a:br>
              <a:rPr kumimoji="0" lang="en-US" sz="1800" b="0" i="0" u="none" strike="noStrike" kern="0" cap="none" spc="0" normalizeH="0" baseline="0" noProof="0">
                <a:ln>
                  <a:noFill/>
                </a:ln>
                <a:effectLst/>
                <a:uLnTx/>
                <a:uFillTx/>
                <a:latin typeface="Segoe UI Semibold" panose="020B0702040204020203" pitchFamily="34" charset="0"/>
                <a:cs typeface="Segoe UI Semibold" panose="020B0702040204020203" pitchFamily="34" charset="0"/>
              </a:rPr>
            </a:br>
            <a:r>
              <a:rPr kumimoji="0" lang="en-US" sz="1800" b="0" i="0" u="none" strike="noStrike" kern="0" cap="none" spc="0" normalizeH="0" baseline="0" noProof="0">
                <a:ln>
                  <a:noFill/>
                </a:ln>
                <a:effectLst/>
                <a:uLnTx/>
                <a:uFillTx/>
                <a:latin typeface="Segoe UI Semilight"/>
              </a:rPr>
              <a:t>Retaining non-end of life or under depreciated gear</a:t>
            </a:r>
          </a:p>
        </p:txBody>
      </p:sp>
      <p:sp>
        <p:nvSpPr>
          <p:cNvPr id="48" name="Rectangle 47">
            <a:extLst>
              <a:ext uri="{FF2B5EF4-FFF2-40B4-BE49-F238E27FC236}">
                <a16:creationId xmlns:a16="http://schemas.microsoft.com/office/drawing/2014/main" id="{0AEAAEF7-1CAD-41A0-8B44-2F28E8D5204F}"/>
              </a:ext>
            </a:extLst>
          </p:cNvPr>
          <p:cNvSpPr/>
          <p:nvPr/>
        </p:nvSpPr>
        <p:spPr bwMode="auto">
          <a:xfrm>
            <a:off x="3883646" y="2963294"/>
            <a:ext cx="2752215" cy="430425"/>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ctr" defTabSz="895991" rtl="0" eaLnBrk="1" fontAlgn="base" latinLnBrk="0" hangingPunct="1">
              <a:lnSpc>
                <a:spcPct val="90000"/>
              </a:lnSpc>
              <a:spcBef>
                <a:spcPct val="0"/>
              </a:spcBef>
              <a:spcAft>
                <a:spcPct val="0"/>
              </a:spcAft>
              <a:buClrTx/>
              <a:buSzTx/>
              <a:buFontTx/>
              <a:buNone/>
              <a:tabLst/>
              <a:defRPr/>
            </a:pPr>
            <a:r>
              <a:rPr kumimoji="0" lang="en-US" sz="2000" b="0" i="0" u="none" strike="noStrike" kern="0" cap="none" spc="0" normalizeH="0" baseline="0" noProof="0">
                <a:ln>
                  <a:noFill/>
                </a:ln>
                <a:solidFill>
                  <a:schemeClr val="accent1"/>
                </a:solidFill>
                <a:effectLst/>
                <a:uLnTx/>
                <a:uFillTx/>
                <a:latin typeface="+mj-lt"/>
                <a:ea typeface="Segoe UI" panose="020B0502040204020203" pitchFamily="34" charset="0"/>
                <a:cs typeface="Segoe UI Semibold" panose="020B0702040204020203" pitchFamily="34" charset="0"/>
              </a:rPr>
              <a:t>‘Lift/Shift’ migration</a:t>
            </a:r>
          </a:p>
        </p:txBody>
      </p:sp>
      <p:sp>
        <p:nvSpPr>
          <p:cNvPr id="49" name="Rectangle 48">
            <a:extLst>
              <a:ext uri="{FF2B5EF4-FFF2-40B4-BE49-F238E27FC236}">
                <a16:creationId xmlns:a16="http://schemas.microsoft.com/office/drawing/2014/main" id="{D3AC3175-F000-4017-B7B0-886AC6E81E14}"/>
              </a:ext>
            </a:extLst>
          </p:cNvPr>
          <p:cNvSpPr/>
          <p:nvPr/>
        </p:nvSpPr>
        <p:spPr bwMode="auto">
          <a:xfrm>
            <a:off x="3881927" y="3451711"/>
            <a:ext cx="2752220" cy="1477058"/>
          </a:xfrm>
          <a:prstGeom prst="rect">
            <a:avLst/>
          </a:prstGeom>
          <a:no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defTabSz="790845" rtl="0" eaLnBrk="1" fontAlgn="auto" latinLnBrk="0" hangingPunct="1">
              <a:lnSpc>
                <a:spcPct val="100000"/>
              </a:lnSpc>
              <a:spcBef>
                <a:spcPts val="600"/>
              </a:spcBef>
              <a:spcAft>
                <a:spcPts val="0"/>
              </a:spcAft>
              <a:buClrTx/>
              <a:buSzTx/>
              <a:buFontTx/>
              <a:buNone/>
              <a:tabLst/>
              <a:defRPr/>
            </a:pPr>
            <a:r>
              <a:rPr kumimoji="0" lang="en-US" sz="1800" b="0" i="0" u="none" strike="noStrike" kern="0" cap="none" spc="0" normalizeH="0" baseline="0" noProof="0">
                <a:ln>
                  <a:noFill/>
                </a:ln>
                <a:effectLst/>
                <a:uLnTx/>
                <a:uFillTx/>
                <a:latin typeface="Segoe UI Semibold" panose="020B0702040204020203" pitchFamily="34" charset="0"/>
                <a:cs typeface="Segoe UI Semibold" panose="020B0702040204020203" pitchFamily="34" charset="0"/>
              </a:rPr>
              <a:t>IaaS</a:t>
            </a:r>
            <a:br>
              <a:rPr kumimoji="0" lang="en-US" sz="1800" b="0" i="0" u="none" strike="noStrike" kern="0" cap="none" spc="0" normalizeH="0" baseline="0" noProof="0">
                <a:ln>
                  <a:noFill/>
                </a:ln>
                <a:effectLst/>
                <a:uLnTx/>
                <a:uFillTx/>
                <a:latin typeface="Segoe UI Semibold" panose="020B0702040204020203" pitchFamily="34" charset="0"/>
                <a:cs typeface="Segoe UI Semibold" panose="020B0702040204020203" pitchFamily="34" charset="0"/>
              </a:rPr>
            </a:br>
            <a:r>
              <a:rPr kumimoji="0" lang="en-US" sz="1800" b="0" i="0" u="none" strike="noStrike" kern="0" cap="none" spc="0" normalizeH="0" baseline="0" noProof="0">
                <a:ln>
                  <a:noFill/>
                </a:ln>
                <a:effectLst/>
                <a:uLnTx/>
                <a:uFillTx/>
                <a:latin typeface="Segoe UI Semilight"/>
              </a:rPr>
              <a:t>(Azure Virtual Machines, Azure VMware Solution, etc.)</a:t>
            </a:r>
          </a:p>
        </p:txBody>
      </p:sp>
      <p:sp>
        <p:nvSpPr>
          <p:cNvPr id="51" name="Rectangle 50">
            <a:extLst>
              <a:ext uri="{FF2B5EF4-FFF2-40B4-BE49-F238E27FC236}">
                <a16:creationId xmlns:a16="http://schemas.microsoft.com/office/drawing/2014/main" id="{348B07C0-9C30-4C8A-BA2F-466C0B3A5B77}"/>
              </a:ext>
            </a:extLst>
          </p:cNvPr>
          <p:cNvSpPr/>
          <p:nvPr/>
        </p:nvSpPr>
        <p:spPr bwMode="auto">
          <a:xfrm>
            <a:off x="6732428" y="2963294"/>
            <a:ext cx="2391582" cy="430425"/>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ctr" defTabSz="895991" rtl="0" eaLnBrk="1" fontAlgn="base" latinLnBrk="0" hangingPunct="1">
              <a:lnSpc>
                <a:spcPct val="90000"/>
              </a:lnSpc>
              <a:spcBef>
                <a:spcPct val="0"/>
              </a:spcBef>
              <a:spcAft>
                <a:spcPct val="0"/>
              </a:spcAft>
              <a:buClrTx/>
              <a:buSzTx/>
              <a:buFontTx/>
              <a:buNone/>
              <a:tabLst/>
              <a:defRPr/>
            </a:pPr>
            <a:r>
              <a:rPr kumimoji="0" lang="en-US" sz="2000" b="0" i="0" u="none" strike="noStrike" kern="0" cap="none" spc="0" normalizeH="0" baseline="0" noProof="0">
                <a:ln>
                  <a:noFill/>
                </a:ln>
                <a:solidFill>
                  <a:schemeClr val="accent1"/>
                </a:solidFill>
                <a:effectLst/>
                <a:uLnTx/>
                <a:uFillTx/>
                <a:latin typeface="+mj-lt"/>
                <a:ea typeface="Segoe UI" panose="020B0502040204020203" pitchFamily="34" charset="0"/>
                <a:cs typeface="Segoe UI Semibold" panose="020B0702040204020203" pitchFamily="34" charset="0"/>
              </a:rPr>
              <a:t>Modern apps </a:t>
            </a:r>
          </a:p>
        </p:txBody>
      </p:sp>
      <p:sp>
        <p:nvSpPr>
          <p:cNvPr id="52" name="Rectangle 51">
            <a:extLst>
              <a:ext uri="{FF2B5EF4-FFF2-40B4-BE49-F238E27FC236}">
                <a16:creationId xmlns:a16="http://schemas.microsoft.com/office/drawing/2014/main" id="{7A1D64B0-D9A0-4C6C-B415-01C4D86595C2}"/>
              </a:ext>
            </a:extLst>
          </p:cNvPr>
          <p:cNvSpPr/>
          <p:nvPr/>
        </p:nvSpPr>
        <p:spPr bwMode="auto">
          <a:xfrm>
            <a:off x="6724308" y="3451711"/>
            <a:ext cx="2391586" cy="1477058"/>
          </a:xfrm>
          <a:prstGeom prst="rect">
            <a:avLst/>
          </a:prstGeom>
          <a:no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defTabSz="790845" rtl="0" eaLnBrk="1" fontAlgn="auto" latinLnBrk="0" hangingPunct="1">
              <a:lnSpc>
                <a:spcPct val="100000"/>
              </a:lnSpc>
              <a:spcBef>
                <a:spcPts val="600"/>
              </a:spcBef>
              <a:spcAft>
                <a:spcPts val="0"/>
              </a:spcAft>
              <a:buClrTx/>
              <a:buSzTx/>
              <a:buFontTx/>
              <a:buNone/>
              <a:tabLst/>
              <a:defRPr/>
            </a:pPr>
            <a:r>
              <a:rPr kumimoji="0" lang="en-US" sz="1800" b="0" i="0" u="none" strike="noStrike" kern="0" cap="none" spc="0" normalizeH="0" baseline="0" noProof="0">
                <a:ln>
                  <a:noFill/>
                </a:ln>
                <a:effectLst/>
                <a:uLnTx/>
                <a:uFillTx/>
                <a:latin typeface="Segoe UI Semibold" panose="020B0702040204020203" pitchFamily="34" charset="0"/>
                <a:cs typeface="Segoe UI Semibold" panose="020B0702040204020203" pitchFamily="34" charset="0"/>
              </a:rPr>
              <a:t>PaaS</a:t>
            </a:r>
          </a:p>
          <a:p>
            <a:pPr marL="0" marR="0" lvl="0" indent="0" defTabSz="790845" rtl="0" eaLnBrk="1" fontAlgn="auto" latinLnBrk="0" hangingPunct="1">
              <a:lnSpc>
                <a:spcPct val="100000"/>
              </a:lnSpc>
              <a:spcBef>
                <a:spcPts val="600"/>
              </a:spcBef>
              <a:spcAft>
                <a:spcPts val="0"/>
              </a:spcAft>
              <a:buClrTx/>
              <a:buSzTx/>
              <a:buFontTx/>
              <a:buNone/>
              <a:tabLst/>
              <a:defRPr/>
            </a:pPr>
            <a:r>
              <a:rPr kumimoji="0" lang="en-US" sz="1800" b="0" i="0" u="none" strike="noStrike" kern="0" cap="none" spc="0" normalizeH="0" baseline="0" noProof="0">
                <a:ln>
                  <a:noFill/>
                </a:ln>
                <a:effectLst/>
                <a:uLnTx/>
                <a:uFillTx/>
                <a:latin typeface="Segoe UI Semilight"/>
              </a:rPr>
              <a:t>(Azure App Service, Azure Kubernetes Service, etc.)</a:t>
            </a:r>
          </a:p>
        </p:txBody>
      </p:sp>
      <p:sp>
        <p:nvSpPr>
          <p:cNvPr id="54" name="Rectangle 53">
            <a:extLst>
              <a:ext uri="{FF2B5EF4-FFF2-40B4-BE49-F238E27FC236}">
                <a16:creationId xmlns:a16="http://schemas.microsoft.com/office/drawing/2014/main" id="{B63AD8C5-BEB3-4CAE-8BA8-0B9DE3042AE0}"/>
              </a:ext>
            </a:extLst>
          </p:cNvPr>
          <p:cNvSpPr/>
          <p:nvPr/>
        </p:nvSpPr>
        <p:spPr bwMode="auto">
          <a:xfrm>
            <a:off x="9206055" y="2963294"/>
            <a:ext cx="2552116" cy="430425"/>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ctr" defTabSz="895991" rtl="0" eaLnBrk="1" fontAlgn="base" latinLnBrk="0" hangingPunct="1">
              <a:lnSpc>
                <a:spcPct val="90000"/>
              </a:lnSpc>
              <a:spcBef>
                <a:spcPct val="0"/>
              </a:spcBef>
              <a:spcAft>
                <a:spcPct val="0"/>
              </a:spcAft>
              <a:buClrTx/>
              <a:buSzTx/>
              <a:buFontTx/>
              <a:buNone/>
              <a:tabLst/>
              <a:defRPr/>
            </a:pPr>
            <a:r>
              <a:rPr kumimoji="0" lang="en-US" sz="2000" b="0" i="0" u="none" strike="noStrike" kern="0" cap="none" spc="0" normalizeH="0" baseline="0" noProof="0">
                <a:ln>
                  <a:noFill/>
                </a:ln>
                <a:solidFill>
                  <a:schemeClr val="accent1"/>
                </a:solidFill>
                <a:effectLst/>
                <a:uLnTx/>
                <a:uFillTx/>
                <a:latin typeface="+mj-lt"/>
                <a:ea typeface="Segoe UI" panose="020B0502040204020203" pitchFamily="34" charset="0"/>
                <a:cs typeface="Segoe UI Semibold" panose="020B0702040204020203" pitchFamily="34" charset="0"/>
              </a:rPr>
              <a:t>Commodity needs</a:t>
            </a:r>
          </a:p>
        </p:txBody>
      </p:sp>
      <p:sp>
        <p:nvSpPr>
          <p:cNvPr id="55" name="Rectangle 54">
            <a:extLst>
              <a:ext uri="{FF2B5EF4-FFF2-40B4-BE49-F238E27FC236}">
                <a16:creationId xmlns:a16="http://schemas.microsoft.com/office/drawing/2014/main" id="{699D904A-DD58-41C7-9DE4-E82CA361E4C2}"/>
              </a:ext>
            </a:extLst>
          </p:cNvPr>
          <p:cNvSpPr/>
          <p:nvPr/>
        </p:nvSpPr>
        <p:spPr bwMode="auto">
          <a:xfrm>
            <a:off x="9206054" y="3451711"/>
            <a:ext cx="2552116" cy="1477058"/>
          </a:xfrm>
          <a:prstGeom prst="rect">
            <a:avLst/>
          </a:prstGeom>
          <a:no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defTabSz="790845" rtl="0" eaLnBrk="1" fontAlgn="auto" latinLnBrk="0" hangingPunct="1">
              <a:lnSpc>
                <a:spcPct val="100000"/>
              </a:lnSpc>
              <a:spcBef>
                <a:spcPts val="600"/>
              </a:spcBef>
              <a:spcAft>
                <a:spcPts val="0"/>
              </a:spcAft>
              <a:buClrTx/>
              <a:buSzTx/>
              <a:buFontTx/>
              <a:buNone/>
              <a:tabLst/>
              <a:defRPr/>
            </a:pPr>
            <a:r>
              <a:rPr kumimoji="0" lang="en-US" sz="1800" b="0" i="0" u="none" strike="noStrike" kern="0" cap="none" spc="0" normalizeH="0" baseline="0" noProof="0">
                <a:ln>
                  <a:noFill/>
                </a:ln>
                <a:effectLst/>
                <a:uLnTx/>
                <a:uFillTx/>
                <a:latin typeface="Segoe UI Semibold" panose="020B0702040204020203" pitchFamily="34" charset="0"/>
                <a:cs typeface="Segoe UI Semibold" panose="020B0702040204020203" pitchFamily="34" charset="0"/>
              </a:rPr>
              <a:t>SaaS – for email, business process apps </a:t>
            </a:r>
            <a:r>
              <a:rPr kumimoji="0" lang="en-US" sz="1800" b="0" i="0" u="none" strike="noStrike" kern="0" cap="none" spc="0" normalizeH="0" baseline="0" noProof="0">
                <a:ln>
                  <a:noFill/>
                </a:ln>
                <a:effectLst/>
                <a:uLnTx/>
                <a:uFillTx/>
                <a:latin typeface="Segoe UI Semilight"/>
              </a:rPr>
              <a:t>(Dynamics </a:t>
            </a:r>
            <a:r>
              <a:rPr lang="en-US" sz="1800" kern="0">
                <a:latin typeface="Segoe UI Semilight"/>
              </a:rPr>
              <a:t>365</a:t>
            </a:r>
            <a:r>
              <a:rPr kumimoji="0" lang="en-US" sz="1800" b="0" i="0" u="none" strike="noStrike" kern="0" cap="none" spc="0" normalizeH="0" baseline="0" noProof="0">
                <a:ln>
                  <a:noFill/>
                </a:ln>
                <a:effectLst/>
                <a:uLnTx/>
                <a:uFillTx/>
                <a:latin typeface="Segoe UI Semilight"/>
              </a:rPr>
              <a:t>, Office 365, etc.)</a:t>
            </a:r>
          </a:p>
        </p:txBody>
      </p:sp>
      <p:cxnSp>
        <p:nvCxnSpPr>
          <p:cNvPr id="23" name="Straight Arrow Connector 22" descr="Arrow pointing left to right">
            <a:extLst>
              <a:ext uri="{FF2B5EF4-FFF2-40B4-BE49-F238E27FC236}">
                <a16:creationId xmlns:a16="http://schemas.microsoft.com/office/drawing/2014/main" id="{052ECBDA-C1BD-4519-B237-8631821C810A}"/>
              </a:ext>
            </a:extLst>
          </p:cNvPr>
          <p:cNvCxnSpPr>
            <a:cxnSpLocks/>
          </p:cNvCxnSpPr>
          <p:nvPr/>
        </p:nvCxnSpPr>
        <p:spPr>
          <a:xfrm>
            <a:off x="567668" y="5536886"/>
            <a:ext cx="11021100" cy="0"/>
          </a:xfrm>
          <a:prstGeom prst="straightConnector1">
            <a:avLst/>
          </a:prstGeom>
          <a:ln w="19050">
            <a:solidFill>
              <a:schemeClr val="tx1"/>
            </a:solidFill>
            <a:headEnd type="none" w="lg" len="med"/>
            <a:tailEnd type="triangle" w="lg" len="med"/>
          </a:ln>
        </p:spPr>
        <p:style>
          <a:lnRef idx="1">
            <a:schemeClr val="accent1"/>
          </a:lnRef>
          <a:fillRef idx="0">
            <a:schemeClr val="accent1"/>
          </a:fillRef>
          <a:effectRef idx="0">
            <a:schemeClr val="accent1"/>
          </a:effectRef>
          <a:fontRef idx="minor">
            <a:schemeClr val="tx1"/>
          </a:fontRef>
        </p:style>
      </p:cxnSp>
      <p:sp>
        <p:nvSpPr>
          <p:cNvPr id="30" name="Rectangle 29">
            <a:extLst>
              <a:ext uri="{FF2B5EF4-FFF2-40B4-BE49-F238E27FC236}">
                <a16:creationId xmlns:a16="http://schemas.microsoft.com/office/drawing/2014/main" id="{97E39239-0898-4F80-9E7C-39C19224778B}"/>
              </a:ext>
            </a:extLst>
          </p:cNvPr>
          <p:cNvSpPr/>
          <p:nvPr/>
        </p:nvSpPr>
        <p:spPr bwMode="auto">
          <a:xfrm>
            <a:off x="4005305" y="5322942"/>
            <a:ext cx="4145826" cy="427889"/>
          </a:xfrm>
          <a:prstGeom prst="rect">
            <a:avLst/>
          </a:prstGeom>
          <a:solidFill>
            <a:schemeClr val="bg1"/>
          </a:solidFill>
          <a:ln w="9525" cap="flat" cmpd="sng" algn="ctr">
            <a:noFill/>
            <a:prstDash val="soli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895991" rtl="0" eaLnBrk="1" fontAlgn="base" latinLnBrk="0" hangingPunct="1">
              <a:lnSpc>
                <a:spcPct val="90000"/>
              </a:lnSpc>
              <a:spcBef>
                <a:spcPct val="0"/>
              </a:spcBef>
              <a:spcAft>
                <a:spcPct val="0"/>
              </a:spcAft>
              <a:buClrTx/>
              <a:buSzTx/>
              <a:buFontTx/>
              <a:buNone/>
              <a:tabLst/>
              <a:defRPr/>
            </a:pPr>
            <a:r>
              <a:rPr kumimoji="0" lang="en-US" sz="1600" b="0" i="0" u="none" strike="noStrike" kern="0" cap="none" spc="0" normalizeH="0" baseline="0" noProof="0">
                <a:ln>
                  <a:noFill/>
                </a:ln>
                <a:effectLst/>
                <a:uLnTx/>
                <a:uFillTx/>
                <a:latin typeface="+mj-lt"/>
                <a:ea typeface="Segoe UI" panose="020B0502040204020203" pitchFamily="34" charset="0"/>
                <a:cs typeface="Segoe UI Semibold" panose="020B0702040204020203" pitchFamily="34" charset="0"/>
              </a:rPr>
              <a:t>Achieving more with every $ invested</a:t>
            </a:r>
          </a:p>
        </p:txBody>
      </p:sp>
      <p:cxnSp>
        <p:nvCxnSpPr>
          <p:cNvPr id="4" name="Straight Connector 3">
            <a:extLst>
              <a:ext uri="{FF2B5EF4-FFF2-40B4-BE49-F238E27FC236}">
                <a16:creationId xmlns:a16="http://schemas.microsoft.com/office/drawing/2014/main" id="{34B767F6-0DA3-4583-844F-EF3E76340E32}"/>
              </a:ext>
              <a:ext uri="{C183D7F6-B498-43B3-948B-1728B52AA6E4}">
                <adec:decorative xmlns:adec="http://schemas.microsoft.com/office/drawing/2017/decorative" val="1"/>
              </a:ext>
            </a:extLst>
          </p:cNvPr>
          <p:cNvCxnSpPr>
            <a:cxnSpLocks/>
          </p:cNvCxnSpPr>
          <p:nvPr/>
        </p:nvCxnSpPr>
        <p:spPr>
          <a:xfrm flipH="1">
            <a:off x="2184432" y="2505238"/>
            <a:ext cx="0" cy="234813"/>
          </a:xfrm>
          <a:prstGeom prst="line">
            <a:avLst/>
          </a:prstGeom>
          <a:ln w="952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0840221"/>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444D573-7540-4CCA-94CF-3B0594DC9B1F}"/>
              </a:ext>
            </a:extLst>
          </p:cNvPr>
          <p:cNvSpPr>
            <a:spLocks noGrp="1"/>
          </p:cNvSpPr>
          <p:nvPr>
            <p:ph type="title"/>
          </p:nvPr>
        </p:nvSpPr>
        <p:spPr/>
        <p:txBody>
          <a:bodyPr/>
          <a:lstStyle/>
          <a:p>
            <a:r>
              <a:rPr lang="en-US"/>
              <a:t>How does my financial position change in a cloud journey? </a:t>
            </a:r>
            <a:endParaRPr lang="en-IN"/>
          </a:p>
        </p:txBody>
      </p:sp>
    </p:spTree>
    <p:extLst>
      <p:ext uri="{BB962C8B-B14F-4D97-AF65-F5344CB8AC3E}">
        <p14:creationId xmlns:p14="http://schemas.microsoft.com/office/powerpoint/2010/main" val="1290010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heme/theme1.xml><?xml version="1.0" encoding="utf-8"?>
<a:theme xmlns:a="http://schemas.openxmlformats.org/drawingml/2006/main" name="Microsoft_Learn_Black_Template">
  <a:themeElements>
    <a:clrScheme name="Inspire black">
      <a:dk1>
        <a:srgbClr val="000000"/>
      </a:dk1>
      <a:lt1>
        <a:srgbClr val="FFFFFF"/>
      </a:lt1>
      <a:dk2>
        <a:srgbClr val="243A5E"/>
      </a:dk2>
      <a:lt2>
        <a:srgbClr val="E6E6E6"/>
      </a:lt2>
      <a:accent1>
        <a:srgbClr val="50E6FF"/>
      </a:accent1>
      <a:accent2>
        <a:srgbClr val="0078D4"/>
      </a:accent2>
      <a:accent3>
        <a:srgbClr val="D83B01"/>
      </a:accent3>
      <a:accent4>
        <a:srgbClr val="FF9349"/>
      </a:accent4>
      <a:accent5>
        <a:srgbClr val="8661C5"/>
      </a:accent5>
      <a:accent6>
        <a:srgbClr val="D2D2D2"/>
      </a:accent6>
      <a:hlink>
        <a:srgbClr val="50E6FF"/>
      </a:hlink>
      <a:folHlink>
        <a:srgbClr val="50E6FF"/>
      </a:folHlink>
    </a:clrScheme>
    <a:fontScheme name="Microsoft 2019 Brand Templates">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solidFill>
              <a:srgbClr val="FFFFFF"/>
            </a:soli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defPPr>
      </a:lstStyle>
    </a:txDef>
  </a:objectDefaults>
  <a:extraClrSchemeLst/>
  <a:extLst>
    <a:ext uri="{05A4C25C-085E-4340-85A3-A5531E510DB2}">
      <thm15:themeFamily xmlns:thm15="http://schemas.microsoft.com/office/thememl/2012/main" name="Microsoft Presentation_Ignite Pre-records_v03 Template" id="{5106D4B5-A8B7-4CC8-8083-576A155A6DD5}" vid="{9B2597BC-290F-4FE6-B855-82CB8985307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E61D8F8C124124C824602823BA17581" ma:contentTypeVersion="11" ma:contentTypeDescription="Create a new document." ma:contentTypeScope="" ma:versionID="382920fa124443de74291e8cc8d28bfb">
  <xsd:schema xmlns:xsd="http://www.w3.org/2001/XMLSchema" xmlns:xs="http://www.w3.org/2001/XMLSchema" xmlns:p="http://schemas.microsoft.com/office/2006/metadata/properties" xmlns:ns2="3b60f0d4-f6f0-4529-94be-f9d4917a93cb" xmlns:ns3="19d49723-3193-485b-a17e-e6d29cfeb1c6" targetNamespace="http://schemas.microsoft.com/office/2006/metadata/properties" ma:root="true" ma:fieldsID="3cc7b4b6183e57972ff68de632ceb06d" ns2:_="" ns3:_="">
    <xsd:import namespace="3b60f0d4-f6f0-4529-94be-f9d4917a93cb"/>
    <xsd:import namespace="19d49723-3193-485b-a17e-e6d29cfeb1c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OCR" minOccurs="0"/>
                <xsd:element ref="ns2:MediaServiceGenerationTime" minOccurs="0"/>
                <xsd:element ref="ns2:MediaServiceEventHashCode" minOccurs="0"/>
                <xsd:element ref="ns2:MediaServiceAutoTag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b60f0d4-f6f0-4529-94be-f9d4917a93c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Tags" ma:index="17" nillable="true" ma:displayName="Tags" ma:internalName="MediaServiceAutoTags"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9d49723-3193-485b-a17e-e6d29cfeb1c6"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990F116-B58F-4255-B05B-DA3808E0E5C6}">
  <ds:schemaRefs>
    <ds:schemaRef ds:uri="http://schemas.microsoft.com/office/2006/documentManagement/types"/>
    <ds:schemaRef ds:uri="http://purl.org/dc/terms/"/>
    <ds:schemaRef ds:uri="http://schemas.openxmlformats.org/package/2006/metadata/core-properties"/>
    <ds:schemaRef ds:uri="http://purl.org/dc/dcmitype/"/>
    <ds:schemaRef ds:uri="19d49723-3193-485b-a17e-e6d29cfeb1c6"/>
    <ds:schemaRef ds:uri="3b60f0d4-f6f0-4529-94be-f9d4917a93cb"/>
    <ds:schemaRef ds:uri="http://purl.org/dc/elements/1.1/"/>
    <ds:schemaRef ds:uri="http://schemas.microsoft.com/office/2006/metadata/properties"/>
    <ds:schemaRef ds:uri="http://schemas.microsoft.com/office/infopath/2007/PartnerControls"/>
    <ds:schemaRef ds:uri="http://www.w3.org/XML/1998/namespace"/>
  </ds:schemaRefs>
</ds:datastoreItem>
</file>

<file path=customXml/itemProps2.xml><?xml version="1.0" encoding="utf-8"?>
<ds:datastoreItem xmlns:ds="http://schemas.openxmlformats.org/officeDocument/2006/customXml" ds:itemID="{509A997C-8289-44D1-8DD3-B40B4AB55DA7}">
  <ds:schemaRefs>
    <ds:schemaRef ds:uri="19d49723-3193-485b-a17e-e6d29cfeb1c6"/>
    <ds:schemaRef ds:uri="3b60f0d4-f6f0-4529-94be-f9d4917a93c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758FDAC0-319D-4A54-8D8E-1D42CB1F8004}">
  <ds:schemaRefs>
    <ds:schemaRef ds:uri="http://schemas.microsoft.com/sharepoint/v3/contenttype/forms"/>
  </ds:schemaRefs>
</ds:datastoreItem>
</file>

<file path=docMetadata/LabelInfo.xml><?xml version="1.0" encoding="utf-8"?>
<clbl:labelList xmlns:clbl="http://schemas.microsoft.com/office/2020/mipLabelMetadata">
  <clbl:label id="{f42aa342-8706-4288-bd11-ebb85995028c}" enabled="1" method="Standard" siteId="{72f988bf-86f1-41af-91ab-2d7cd011db47}" contentBits="0" removed="0"/>
</clbl:labelList>
</file>

<file path=docProps/app.xml><?xml version="1.0" encoding="utf-8"?>
<Properties xmlns="http://schemas.openxmlformats.org/officeDocument/2006/extended-properties" xmlns:vt="http://schemas.openxmlformats.org/officeDocument/2006/docPropsVTypes">
  <Template>Microsoft Presentation_Ignite Pre-records_v03 Template</Template>
  <TotalTime>2</TotalTime>
  <Words>1691</Words>
  <Application>Microsoft Office PowerPoint</Application>
  <PresentationFormat>Widescreen</PresentationFormat>
  <Paragraphs>275</Paragraphs>
  <Slides>22</Slides>
  <Notes>19</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22</vt:i4>
      </vt:variant>
    </vt:vector>
  </HeadingPairs>
  <TitlesOfParts>
    <vt:vector size="33" baseType="lpstr">
      <vt:lpstr>Arial</vt:lpstr>
      <vt:lpstr>Calibri</vt:lpstr>
      <vt:lpstr>Consolas</vt:lpstr>
      <vt:lpstr>Segoe UI</vt:lpstr>
      <vt:lpstr>Segoe UI Light</vt:lpstr>
      <vt:lpstr>Segoe UI Semibold</vt:lpstr>
      <vt:lpstr>Segoe UI Semibold (headings)</vt:lpstr>
      <vt:lpstr>Segoe UI Semilight</vt:lpstr>
      <vt:lpstr>Symbol</vt:lpstr>
      <vt:lpstr>Wingdings</vt:lpstr>
      <vt:lpstr>Microsoft_Learn_Black_Template</vt:lpstr>
      <vt:lpstr>Economic and financial considerations for cloud migration</vt:lpstr>
      <vt:lpstr>Delivering financial value with a cloud transformation</vt:lpstr>
      <vt:lpstr>Financial benefits of cloud transformation</vt:lpstr>
      <vt:lpstr>Customers can generate substantive savings through cloud transformation</vt:lpstr>
      <vt:lpstr>Benefits of cloud migration</vt:lpstr>
      <vt:lpstr>Optimize datacenter costs to generate value</vt:lpstr>
      <vt:lpstr>Well-optimized cloud usage can free-up excess capacity and allows customers to optimize spend</vt:lpstr>
      <vt:lpstr>Leverage your existing investments to the fullest  </vt:lpstr>
      <vt:lpstr>How does my financial position change in a cloud journey? </vt:lpstr>
      <vt:lpstr>Business leaders want to understand how the cloud will impact their three key financial statements</vt:lpstr>
      <vt:lpstr>From a KPI and process perspective business leaders experience changes aligned with a cloud migration</vt:lpstr>
      <vt:lpstr>As you shift to Azure, you reduce your on-premise operating costs over time</vt:lpstr>
      <vt:lpstr>Comparing cash flows with income statement, cash flow savings are typically experienced sooner</vt:lpstr>
      <vt:lpstr>As you reduce on-premises cost structure, Azure costs replace on-premises costs  </vt:lpstr>
      <vt:lpstr>Azure transformation may require temporary migration investment</vt:lpstr>
      <vt:lpstr>Taking advantage of cloud optimizations and efficiencies, we aim to unlock transformational value from cloud migration</vt:lpstr>
      <vt:lpstr>Developing a business case</vt:lpstr>
      <vt:lpstr>Building a business case requires an understanding of your on-premises environment/s and cloud environment/s</vt:lpstr>
      <vt:lpstr>How does a TCO compare with a business case or cloud financial model</vt:lpstr>
      <vt:lpstr>Stepping from developing to implementing the business case is also a critical consideration for business leadership</vt:lpstr>
      <vt:lpstr>Next steps: Call to action and resources</vt:lpstr>
      <vt:lpstr>Closing Slide</vt:lpstr>
    </vt:vector>
  </TitlesOfParts>
  <Manager>&lt;Comms manager&gt;</Manager>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Hidden Slide: Template Details</dc:title>
  <dc:subject>Microsoft Ignite</dc:subject>
  <dc:creator>Payal</dc:creator>
  <cp:keywords>Ignite</cp:keywords>
  <cp:lastModifiedBy>Amy Phillips</cp:lastModifiedBy>
  <cp:revision>3</cp:revision>
  <dcterms:created xsi:type="dcterms:W3CDTF">2020-08-25T05:40:04Z</dcterms:created>
  <dcterms:modified xsi:type="dcterms:W3CDTF">2020-10-28T18:10:57Z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42aa342-8706-4288-bd11-ebb85995028c_Enabled">
    <vt:lpwstr>true</vt:lpwstr>
  </property>
  <property fmtid="{D5CDD505-2E9C-101B-9397-08002B2CF9AE}" pid="3" name="MSIP_Label_f42aa342-8706-4288-bd11-ebb85995028c_SetDate">
    <vt:lpwstr>2020-08-13T23:32:11Z</vt:lpwstr>
  </property>
  <property fmtid="{D5CDD505-2E9C-101B-9397-08002B2CF9AE}" pid="4" name="MSIP_Label_f42aa342-8706-4288-bd11-ebb85995028c_Method">
    <vt:lpwstr>Standard</vt:lpwstr>
  </property>
  <property fmtid="{D5CDD505-2E9C-101B-9397-08002B2CF9AE}" pid="5" name="MSIP_Label_f42aa342-8706-4288-bd11-ebb85995028c_Name">
    <vt:lpwstr>Internal</vt:lpwstr>
  </property>
  <property fmtid="{D5CDD505-2E9C-101B-9397-08002B2CF9AE}" pid="6" name="MSIP_Label_f42aa342-8706-4288-bd11-ebb85995028c_SiteId">
    <vt:lpwstr>72f988bf-86f1-41af-91ab-2d7cd011db47</vt:lpwstr>
  </property>
  <property fmtid="{D5CDD505-2E9C-101B-9397-08002B2CF9AE}" pid="7" name="MSIP_Label_f42aa342-8706-4288-bd11-ebb85995028c_ActionId">
    <vt:lpwstr>73d00fdc-e389-46bc-b1ba-8d47869790bb</vt:lpwstr>
  </property>
  <property fmtid="{D5CDD505-2E9C-101B-9397-08002B2CF9AE}" pid="8" name="MSIP_Label_f42aa342-8706-4288-bd11-ebb85995028c_ContentBits">
    <vt:lpwstr>0</vt:lpwstr>
  </property>
  <property fmtid="{D5CDD505-2E9C-101B-9397-08002B2CF9AE}" pid="9" name="ContentTypeId">
    <vt:lpwstr>0x010100BE61D8F8C124124C824602823BA17581</vt:lpwstr>
  </property>
</Properties>
</file>