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7BBF58C4_C422BE41.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7BBF56F9_8ABC77C3.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7BBF59E7_B96519AA.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Lst>
  <p:notesMasterIdLst>
    <p:notesMasterId r:id="rId32"/>
  </p:notesMasterIdLst>
  <p:handoutMasterIdLst>
    <p:handoutMasterId r:id="rId33"/>
  </p:handoutMasterIdLst>
  <p:sldIdLst>
    <p:sldId id="1661" r:id="rId5"/>
    <p:sldId id="2051" r:id="rId6"/>
    <p:sldId id="2076137971" r:id="rId7"/>
    <p:sldId id="2076137668" r:id="rId8"/>
    <p:sldId id="2076137963" r:id="rId9"/>
    <p:sldId id="2076137964" r:id="rId10"/>
    <p:sldId id="2076137670" r:id="rId11"/>
    <p:sldId id="2076137968" r:id="rId12"/>
    <p:sldId id="2076137961" r:id="rId13"/>
    <p:sldId id="1600" r:id="rId14"/>
    <p:sldId id="2076137669" r:id="rId15"/>
    <p:sldId id="2076137671" r:id="rId16"/>
    <p:sldId id="2076137209" r:id="rId17"/>
    <p:sldId id="2076137969" r:id="rId18"/>
    <p:sldId id="2076137672" r:id="rId19"/>
    <p:sldId id="2076137673" r:id="rId20"/>
    <p:sldId id="2076137959" r:id="rId21"/>
    <p:sldId id="2076137960" r:id="rId22"/>
    <p:sldId id="2076137465" r:id="rId23"/>
    <p:sldId id="2076137965" r:id="rId24"/>
    <p:sldId id="2076137970" r:id="rId25"/>
    <p:sldId id="2076137674" r:id="rId26"/>
    <p:sldId id="1660" r:id="rId27"/>
    <p:sldId id="2076137967" r:id="rId28"/>
    <p:sldId id="2076137416" r:id="rId29"/>
    <p:sldId id="2076137972" r:id="rId30"/>
    <p:sldId id="2076137675" r:id="rId31"/>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Ignite 2020" id="{38B656EC-D568-4EF7-8842-9FA1AE1192C9}">
          <p14:sldIdLst>
            <p14:sldId id="1661"/>
            <p14:sldId id="2051"/>
            <p14:sldId id="2076137971"/>
            <p14:sldId id="2076137668"/>
            <p14:sldId id="2076137963"/>
            <p14:sldId id="2076137964"/>
            <p14:sldId id="2076137670"/>
            <p14:sldId id="2076137968"/>
            <p14:sldId id="2076137961"/>
            <p14:sldId id="1600"/>
            <p14:sldId id="2076137669"/>
            <p14:sldId id="2076137671"/>
            <p14:sldId id="2076137209"/>
            <p14:sldId id="2076137969"/>
            <p14:sldId id="2076137672"/>
            <p14:sldId id="2076137673"/>
            <p14:sldId id="2076137959"/>
            <p14:sldId id="2076137960"/>
            <p14:sldId id="2076137465"/>
            <p14:sldId id="2076137965"/>
            <p14:sldId id="2076137970"/>
            <p14:sldId id="2076137674"/>
            <p14:sldId id="1660"/>
            <p14:sldId id="2076137967"/>
            <p14:sldId id="2076137416"/>
            <p14:sldId id="2076137972"/>
            <p14:sldId id="2076137675"/>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47E4834-F873-449B-7DD3-F461245693E8}" name="Sriram Iyer" initials="SI" userId="Sriram Iyer" providerId="None"/>
  <p188:author id="{7DCC914F-22F3-8F55-6CEF-FF0EEBD93F7E}" name="Yana Terukhova" initials="YT" userId="S::yanat@microsoft.com::28c1b028-299b-4ee2-bac8-a770e006f64c" providerId="AD"/>
  <p188:author id="{9EA03BA3-C8F0-6002-905B-E516C9FC0ECC}" name="Sriram Iyer" initials="SI" userId="S::varaguri@microsoft.com::7cfd4944-2de7-450a-8ce9-e1a5e963aa47" providerId="AD"/>
  <p188:author id="{2B1D9EF5-9265-BAD2-F52F-C63BB23A73CF}" name="Chris French" initials="CF" userId="S::v-chfren@microsoft.com::8a8416df-dc93-4e60-940a-005a1980cc1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D4"/>
    <a:srgbClr val="D83B01"/>
    <a:srgbClr val="FEFEFE"/>
    <a:srgbClr val="083774"/>
    <a:srgbClr val="2B579A"/>
    <a:srgbClr val="D2D2D2"/>
    <a:srgbClr val="EFEEEE"/>
    <a:srgbClr val="F7F7F7"/>
    <a:srgbClr val="217346"/>
    <a:srgbClr val="0F78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8FFF65-7A77-480A-864D-8F19092A456E}" v="7" dt="2020-08-17T18:14:36.706"/>
    <p1510:client id="{B591D6C2-420A-47F8-BEE2-E7E9FE4F326F}" v="54" dt="2020-08-17T17:48:54.7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48" y="80"/>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omments/modernComment_7BBF56F9_8ABC77C3.xml><?xml version="1.0" encoding="utf-8"?>
<p188:cmLst xmlns:a="http://schemas.openxmlformats.org/drawingml/2006/main" xmlns:r="http://schemas.openxmlformats.org/officeDocument/2006/relationships" xmlns:p188="http://schemas.microsoft.com/office/powerpoint/2018/8/main">
  <p188:cm id="{A2878105-45FC-456B-839D-2586928FC1D6}" authorId="{7DCC914F-22F3-8F55-6CEF-FF0EEBD93F7E}" created="2020-08-05T23:54:30.401">
    <ac:deMkLst xmlns:ac="http://schemas.microsoft.com/office/drawing/2013/main/command">
      <pc:docMk xmlns:pc="http://schemas.microsoft.com/office/powerpoint/2013/main/command"/>
      <pc:sldMk xmlns:pc="http://schemas.microsoft.com/office/powerpoint/2013/main/command" cId="2327607235" sldId="2076137209"/>
      <ac:spMk id="18" creationId="{424CEFC6-3DAC-43E3-B29E-EFD3CE353893}"/>
    </ac:deMkLst>
    <p188:replyLst>
      <p188:reply id="{E9001E38-C7F8-4DB1-A925-DF5D13336AC3}" authorId="{9EA03BA3-C8F0-6002-905B-E516C9FC0ECC}" created="2020-08-07T22:55:38.642">
        <p188:txBody>
          <a:bodyPr/>
          <a:lstStyle/>
          <a:p>
            <a:r>
              <a:rPr lang="en-US"/>
              <a:t>Sorry, can you recommend how I should phrase this?</a:t>
            </a:r>
          </a:p>
        </p188:txBody>
      </p188:reply>
      <p188:reply id="{3D61E918-1187-4D39-8401-1BFF8B05B37A}" authorId="{9EA03BA3-C8F0-6002-905B-E516C9FC0ECC}" created="2020-08-07T22:57:21.880">
        <p188:txBody>
          <a:bodyPr/>
          <a:lstStyle/>
          <a:p>
            <a:r>
              <a:rPr lang="en-US"/>
              <a:t>Added a link to docs.</a:t>
            </a:r>
          </a:p>
        </p188:txBody>
      </p188:reply>
    </p188:replyLst>
    <p188:txBody>
      <a:bodyPr/>
      <a:lstStyle/>
      <a:p>
        <a:r>
          <a:rPr lang="en-US"/>
          <a:t>recommend linking to docs article to learn more. if the feature does not say Preview or else, we assume it is GA. no need to specify SKUs here either.</a:t>
        </a:r>
      </a:p>
    </p188:txBody>
  </p188:cm>
</p188:cmLst>
</file>

<file path=ppt/comments/modernComment_7BBF58C4_C422BE41.xml><?xml version="1.0" encoding="utf-8"?>
<p188:cmLst xmlns:a="http://schemas.openxmlformats.org/drawingml/2006/main" xmlns:r="http://schemas.openxmlformats.org/officeDocument/2006/relationships" xmlns:p188="http://schemas.microsoft.com/office/powerpoint/2018/8/main">
  <p188:cm id="{AA41F8F5-B98E-4C48-B46F-5D5D50A7B0FB}" authorId="{7DCC914F-22F3-8F55-6CEF-FF0EEBD93F7E}" status="resolved" created="2020-08-05T23:50:36.643">
    <pc:sldMkLst xmlns:pc="http://schemas.microsoft.com/office/powerpoint/2013/main/command">
      <pc:docMk/>
      <pc:sldMk cId="3290611265" sldId="2076137668"/>
    </pc:sldMkLst>
    <p188:replyLst>
      <p188:reply id="{B03E5DDB-13FA-4433-B0EB-D65241385F44}" authorId="{9EA03BA3-C8F0-6002-905B-E516C9FC0ECC}" created="2020-08-07T22:55:20.128">
        <p188:txBody>
          <a:bodyPr/>
          <a:lstStyle/>
          <a:p>
            <a:r>
              <a:rPr lang="en-US"/>
              <a:t>This one ☺️ 
https://www.microsoft.com/en-us/microsoft-365/blog/2020/04/30/2-years-digital-transformation-2-months/</a:t>
            </a:r>
          </a:p>
        </p188:txBody>
      </p188:reply>
    </p188:replyLst>
    <p188:txBody>
      <a:bodyPr/>
      <a:lstStyle/>
      <a:p>
        <a:r>
          <a:rPr lang="en-US"/>
          <a:t>is there the source for the quote?</a:t>
        </a:r>
      </a:p>
    </p188:txBody>
  </p188:cm>
</p188:cmLst>
</file>

<file path=ppt/comments/modernComment_7BBF59E7_B96519AA.xml><?xml version="1.0" encoding="utf-8"?>
<p188:cmLst xmlns:a="http://schemas.openxmlformats.org/drawingml/2006/main" xmlns:r="http://schemas.openxmlformats.org/officeDocument/2006/relationships" xmlns:p188="http://schemas.microsoft.com/office/powerpoint/2018/8/main">
  <p188:cm id="{0239FDEC-FAC7-4738-A089-510419C6E350}" authorId="{7DCC914F-22F3-8F55-6CEF-FF0EEBD93F7E}" status="resolved" created="2020-08-05T23:55:31.184">
    <ac:deMkLst xmlns:ac="http://schemas.microsoft.com/office/drawing/2013/main/command">
      <pc:docMk xmlns:pc="http://schemas.microsoft.com/office/powerpoint/2013/main/command"/>
      <pc:sldMk xmlns:pc="http://schemas.microsoft.com/office/powerpoint/2013/main/command" cId="3110410666" sldId="2076137959"/>
      <ac:spMk id="17" creationId="{43872B47-1A73-4239-8DCC-BDD3C656AD5E}"/>
    </ac:deMkLst>
    <p188:txBody>
      <a:bodyPr/>
      <a:lstStyle/>
      <a:p>
        <a:r>
          <a:rPr lang="en-US"/>
          <a:t>[@Chris], add eligibility to footnote.</a:t>
        </a:r>
      </a:p>
    </p188:txBody>
  </p188:cm>
  <p188:cm id="{D60908BD-67E7-4CF1-BB6E-20B171E52A2E}" authorId="{247E4834-F873-449B-7DD3-F461245693E8}" status="resolved" created="2020-08-15T23:11:28.971">
    <ac:deMkLst xmlns:ac="http://schemas.microsoft.com/office/drawing/2013/main/command">
      <pc:docMk xmlns:pc="http://schemas.microsoft.com/office/powerpoint/2013/main/command"/>
      <pc:sldMk xmlns:pc="http://schemas.microsoft.com/office/powerpoint/2013/main/command" cId="3110410666" sldId="2076137959"/>
      <ac:picMk id="12" creationId="{E5810775-4DAA-48CE-B362-542F9C70CB38}"/>
    </ac:deMkLst>
    <p188:txBody>
      <a:bodyPr/>
      <a:lstStyle/>
      <a:p>
        <a:r>
          <a:rPr lang="en-US"/>
          <a:t>Can we include this image instead?</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11/13/2020 10:49 AM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11/13/2020 10:48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ocs.microsoft.com/en-us/deployoffice/overview-of-security-policy-advisor"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microsoft.com/en-us/microsoft-365/blog/2020/04/30/2-years-digital-transformation-2-month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62C61DAB-D93E-49CA-B245-379601CFE8D0}" type="datetime8">
              <a:rPr lang="en-US" smtClean="0"/>
              <a:t>11/13/2020 10:48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1442526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900" b="1" kern="1200">
                <a:solidFill>
                  <a:schemeClr val="tx1"/>
                </a:solidFill>
                <a:effectLst/>
                <a:latin typeface="Segoe UI Light" pitchFamily="34" charset="0"/>
                <a:ea typeface="+mn-ea"/>
                <a:cs typeface="+mn-cs"/>
              </a:rPr>
              <a:t>Learn more</a:t>
            </a: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a:hlinkClick r:id="rId3"/>
              </a:rPr>
              <a:t>https://docs.microsoft.com/en-us/deployoffice/overview-of-security-policy-advisor</a:t>
            </a:r>
            <a:endParaRPr lang="en-US" sz="900" kern="120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11/13/2020 10:48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39928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11/13/2020 10:48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14</a:t>
            </a:fld>
            <a:endParaRPr lang="en-US"/>
          </a:p>
        </p:txBody>
      </p:sp>
    </p:spTree>
    <p:extLst>
      <p:ext uri="{BB962C8B-B14F-4D97-AF65-F5344CB8AC3E}">
        <p14:creationId xmlns:p14="http://schemas.microsoft.com/office/powerpoint/2010/main" val="2923916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16574EE-8191-4BCC-ABE6-D00A4F4D7690}" type="datetime8">
              <a:rPr lang="en-US" smtClean="0"/>
              <a:t>11/13/2020 10:48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511922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E2F19A73-88F5-4B80-A929-CF8E66EE5449}" type="datetime8">
              <a:rPr lang="en-US" smtClean="0"/>
              <a:t>11/13/2020 10:48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16</a:t>
            </a:fld>
            <a:endParaRPr lang="en-US"/>
          </a:p>
        </p:txBody>
      </p:sp>
    </p:spTree>
    <p:extLst>
      <p:ext uri="{BB962C8B-B14F-4D97-AF65-F5344CB8AC3E}">
        <p14:creationId xmlns:p14="http://schemas.microsoft.com/office/powerpoint/2010/main" val="2548236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900" kern="0">
                <a:solidFill>
                  <a:srgbClr val="0078D4"/>
                </a:solidFill>
                <a:latin typeface="Segoe UI Semibold" panose="020B0702040204020203" pitchFamily="34" charset="0"/>
                <a:cs typeface="Segoe UI Semibold" panose="020B0702040204020203" pitchFamily="34" charset="0"/>
              </a:rPr>
              <a:t>First truly Microsoft 365 experience</a:t>
            </a:r>
            <a:r>
              <a:rPr lang="en-US" sz="900" kern="0">
                <a:solidFill>
                  <a:srgbClr val="2F2F2F"/>
                </a:solidFill>
                <a:cs typeface="Segoe UI Semibold" panose="020B0702040204020203" pitchFamily="34" charset="0"/>
              </a:rPr>
              <a:t> that combines the best of Windows 10 + Microsoft 365 Apps + MD ATP</a:t>
            </a:r>
          </a:p>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11/13/2020 10:48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39862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11/13/2020 10:48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98658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Document shows how Office isolates</a:t>
            </a:r>
          </a:p>
          <a:p>
            <a:pPr marL="228600" indent="-228600">
              <a:buAutoNum type="arabicPeriod"/>
            </a:pPr>
            <a:r>
              <a:rPr lang="en-US"/>
              <a:t>Green document is a trusted document, for example, an email attachment from your colleague or a file opened from your SharePoint. These documents open directly on device and have full access to the system</a:t>
            </a:r>
          </a:p>
          <a:p>
            <a:pPr marL="228600" indent="-228600">
              <a:buAutoNum type="arabicPeriod"/>
            </a:pPr>
            <a:r>
              <a:rPr lang="en-US"/>
              <a:t>Red documents are untrusted documents, for example, attachments in an email coming from someone outside the company or a document downloaded from a site on the internet. When Office encounters such documents, it opens them into Application Guard which is a fully virtualized environment on the same machine that is isolated from the device. Documents in the container have restricted access to the system and low privileges.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11/13/2020 10:48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19</a:t>
            </a:fld>
            <a:endParaRPr lang="en-US"/>
          </a:p>
        </p:txBody>
      </p:sp>
    </p:spTree>
    <p:extLst>
      <p:ext uri="{BB962C8B-B14F-4D97-AF65-F5344CB8AC3E}">
        <p14:creationId xmlns:p14="http://schemas.microsoft.com/office/powerpoint/2010/main" val="2923916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Slide illustrates how a document inside </a:t>
            </a:r>
            <a:r>
              <a:rPr lang="en-US" err="1"/>
              <a:t>Applictation</a:t>
            </a:r>
            <a:r>
              <a:rPr lang="en-US"/>
              <a:t> Guard container is verified before a user is allowed to open it directly on device.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11/13/2020 10:48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20</a:t>
            </a:fld>
            <a:endParaRPr lang="en-US"/>
          </a:p>
        </p:txBody>
      </p:sp>
    </p:spTree>
    <p:extLst>
      <p:ext uri="{BB962C8B-B14F-4D97-AF65-F5344CB8AC3E}">
        <p14:creationId xmlns:p14="http://schemas.microsoft.com/office/powerpoint/2010/main" val="989812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Segoe UI" panose="020B0502040204020203" pitchFamily="34" charset="0"/>
              </a:rPr>
              <a:t>Slide illustrates how a document is confined in container  if a threat is detected (when a user tries to open it outside the container)</a:t>
            </a: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11/13/2020 10:48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21</a:t>
            </a:fld>
            <a:endParaRPr lang="en-US"/>
          </a:p>
        </p:txBody>
      </p:sp>
    </p:spTree>
    <p:extLst>
      <p:ext uri="{BB962C8B-B14F-4D97-AF65-F5344CB8AC3E}">
        <p14:creationId xmlns:p14="http://schemas.microsoft.com/office/powerpoint/2010/main" val="1742538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16574EE-8191-4BCC-ABE6-D00A4F4D7690}" type="datetime8">
              <a:rPr lang="en-US" smtClean="0"/>
              <a:t>11/13/2020 10:48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22</a:t>
            </a:fld>
            <a:endParaRPr lang="en-US"/>
          </a:p>
        </p:txBody>
      </p:sp>
    </p:spTree>
    <p:extLst>
      <p:ext uri="{BB962C8B-B14F-4D97-AF65-F5344CB8AC3E}">
        <p14:creationId xmlns:p14="http://schemas.microsoft.com/office/powerpoint/2010/main" val="511922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https://www.microsoft.com/en-us/microsoft-365/blog/2020/04/30/2-years-digital-transformation-2-months/</a:t>
            </a: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11/13/2020 10:48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a:t>
            </a:fld>
            <a:endParaRPr lang="en-US"/>
          </a:p>
        </p:txBody>
      </p:sp>
    </p:spTree>
    <p:extLst>
      <p:ext uri="{BB962C8B-B14F-4D97-AF65-F5344CB8AC3E}">
        <p14:creationId xmlns:p14="http://schemas.microsoft.com/office/powerpoint/2010/main" val="72202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2E0C910-0166-48E0-B8EF-5071277A02A8}" type="datetime8">
              <a:rPr lang="en-US" smtClean="0"/>
              <a:t>11/13/2020 10:48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23</a:t>
            </a:fld>
            <a:endParaRPr lang="en-US"/>
          </a:p>
        </p:txBody>
      </p:sp>
    </p:spTree>
    <p:extLst>
      <p:ext uri="{BB962C8B-B14F-4D97-AF65-F5344CB8AC3E}">
        <p14:creationId xmlns:p14="http://schemas.microsoft.com/office/powerpoint/2010/main" val="16010896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2E0C910-0166-48E0-B8EF-5071277A02A8}" type="datetime8">
              <a:rPr lang="en-US" smtClean="0"/>
              <a:t>11/13/2020 10:48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24</a:t>
            </a:fld>
            <a:endParaRPr lang="en-US"/>
          </a:p>
        </p:txBody>
      </p:sp>
    </p:spTree>
    <p:extLst>
      <p:ext uri="{BB962C8B-B14F-4D97-AF65-F5344CB8AC3E}">
        <p14:creationId xmlns:p14="http://schemas.microsoft.com/office/powerpoint/2010/main" val="1601089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11/13/2020 10:48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25</a:t>
            </a:fld>
            <a:endParaRPr lang="en-US"/>
          </a:p>
        </p:txBody>
      </p:sp>
    </p:spTree>
    <p:extLst>
      <p:ext uri="{BB962C8B-B14F-4D97-AF65-F5344CB8AC3E}">
        <p14:creationId xmlns:p14="http://schemas.microsoft.com/office/powerpoint/2010/main" val="25228930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11/13/2020 10:48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26</a:t>
            </a:fld>
            <a:endParaRPr lang="en-US"/>
          </a:p>
        </p:txBody>
      </p:sp>
    </p:spTree>
    <p:extLst>
      <p:ext uri="{BB962C8B-B14F-4D97-AF65-F5344CB8AC3E}">
        <p14:creationId xmlns:p14="http://schemas.microsoft.com/office/powerpoint/2010/main" val="3300487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0ECFDC7D-F4BE-4668-920D-08874925A5D7}" type="datetime8">
              <a:rPr lang="en-US" smtClean="0">
                <a:solidFill>
                  <a:prstClr val="black"/>
                </a:solidFill>
              </a:rPr>
              <a:t>11/13/2020 10:48 AM</a:t>
            </a:fld>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27</a:t>
            </a:fld>
            <a:endParaRPr lang="en-US">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185510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2E0C910-0166-48E0-B8EF-5071277A02A8}" type="datetime8">
              <a:rPr lang="en-US" smtClean="0"/>
              <a:t>11/13/2020 10:48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5</a:t>
            </a:fld>
            <a:endParaRPr lang="en-US"/>
          </a:p>
        </p:txBody>
      </p:sp>
    </p:spTree>
    <p:extLst>
      <p:ext uri="{BB962C8B-B14F-4D97-AF65-F5344CB8AC3E}">
        <p14:creationId xmlns:p14="http://schemas.microsoft.com/office/powerpoint/2010/main" val="1601089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2E0C910-0166-48E0-B8EF-5071277A02A8}" type="datetime8">
              <a:rPr lang="en-US" smtClean="0"/>
              <a:t>11/13/2020 10:48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1601089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E2F19A73-88F5-4B80-A929-CF8E66EE5449}" type="datetime8">
              <a:rPr lang="en-US" smtClean="0"/>
              <a:t>11/13/2020 10:48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7</a:t>
            </a:fld>
            <a:endParaRPr lang="en-US"/>
          </a:p>
        </p:txBody>
      </p:sp>
    </p:spTree>
    <p:extLst>
      <p:ext uri="{BB962C8B-B14F-4D97-AF65-F5344CB8AC3E}">
        <p14:creationId xmlns:p14="http://schemas.microsoft.com/office/powerpoint/2010/main" val="2548236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endParaRPr lang="en-US" sz="900" kern="120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11/13/2020 10:48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39928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Needs polish.</a:t>
            </a:r>
          </a:p>
          <a:p>
            <a:endParaRPr lang="en-US"/>
          </a:p>
          <a:p>
            <a:r>
              <a:rPr lang="en-US"/>
              <a:t>Illustrates how macros are verified at runtime for malicious behavior. Macro are arbitrary code that can run inside Office. They are typically obfuscated so security solutions scanning the document cannot detect the malicious behavior, the code constructs itself on execution. </a:t>
            </a:r>
          </a:p>
          <a:p>
            <a:endParaRPr lang="en-US"/>
          </a:p>
          <a:p>
            <a:r>
              <a:rPr lang="en-US"/>
              <a:t>AMSI helps look past this obfuscation by providing a log of actual behavior that can help a locally installed anti virus determine when a malicious action is happening and stop the macro from execution.</a:t>
            </a:r>
          </a:p>
        </p:txBody>
      </p:sp>
      <p:sp>
        <p:nvSpPr>
          <p:cNvPr id="6" name="Slide Number Placeholder 5"/>
          <p:cNvSpPr>
            <a:spLocks noGrp="1"/>
          </p:cNvSpPr>
          <p:nvPr>
            <p:ph type="sldNum" sz="quarter" idx="12"/>
          </p:nvPr>
        </p:nvSpPr>
        <p:spPr/>
        <p:txBody>
          <a:bodyPr/>
          <a:lstStyle/>
          <a:p>
            <a:fld id="{B4008EB6-D09E-4580-8CD6-DDB14511944F}" type="slidenum">
              <a:rPr lang="en-US" smtClean="0"/>
              <a:pPr/>
              <a:t>10</a:t>
            </a:fld>
            <a:endParaRPr lang="en-US"/>
          </a:p>
        </p:txBody>
      </p:sp>
      <p:sp>
        <p:nvSpPr>
          <p:cNvPr id="10" name="Date Placeholder 9"/>
          <p:cNvSpPr>
            <a:spLocks noGrp="1"/>
          </p:cNvSpPr>
          <p:nvPr>
            <p:ph type="dt" idx="13"/>
          </p:nvPr>
        </p:nvSpPr>
        <p:spPr/>
        <p:txBody>
          <a:bodyPr/>
          <a:lstStyle/>
          <a:p>
            <a:fld id="{5A70A388-5CB4-42F2-85B9-1AE1F63398FA}" type="datetime8">
              <a:rPr lang="en-US" smtClean="0"/>
              <a:t>11/13/2020 10:48 AM</a:t>
            </a:fld>
            <a:endParaRPr lang="en-US"/>
          </a:p>
        </p:txBody>
      </p:sp>
      <p:sp>
        <p:nvSpPr>
          <p:cNvPr id="12" name="Header Placeholder 11"/>
          <p:cNvSpPr>
            <a:spLocks noGrp="1"/>
          </p:cNvSpPr>
          <p:nvPr>
            <p:ph type="hdr" sz="quarter" idx="15"/>
          </p:nvPr>
        </p:nvSpPr>
        <p:spPr/>
        <p:txBody>
          <a:bodyPr/>
          <a:lstStyle/>
          <a:p>
            <a:endParaRPr lang="en-US"/>
          </a:p>
        </p:txBody>
      </p:sp>
      <p:sp>
        <p:nvSpPr>
          <p:cNvPr id="5" name="Footer Placeholder 4"/>
          <p:cNvSpPr>
            <a:spLocks noGrp="1"/>
          </p:cNvSpPr>
          <p:nvPr>
            <p:ph type="ftr" sz="quarter" idx="16"/>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45712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16574EE-8191-4BCC-ABE6-D00A4F4D7690}" type="datetime8">
              <a:rPr lang="en-US" smtClean="0"/>
              <a:t>11/13/2020 10:48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11</a:t>
            </a:fld>
            <a:endParaRPr lang="en-US"/>
          </a:p>
        </p:txBody>
      </p:sp>
    </p:spTree>
    <p:extLst>
      <p:ext uri="{BB962C8B-B14F-4D97-AF65-F5344CB8AC3E}">
        <p14:creationId xmlns:p14="http://schemas.microsoft.com/office/powerpoint/2010/main" val="511922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E2F19A73-88F5-4B80-A929-CF8E66EE5449}" type="datetime8">
              <a:rPr lang="en-US" smtClean="0"/>
              <a:t>11/13/2020 10:48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12</a:t>
            </a:fld>
            <a:endParaRPr lang="en-US"/>
          </a:p>
        </p:txBody>
      </p:sp>
    </p:spTree>
    <p:extLst>
      <p:ext uri="{BB962C8B-B14F-4D97-AF65-F5344CB8AC3E}">
        <p14:creationId xmlns:p14="http://schemas.microsoft.com/office/powerpoint/2010/main" val="25482369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3017430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extLst>
                <a:ext uri="{28A0092B-C50C-407E-A947-70E740481C1C}">
                  <a14:useLocalDpi xmlns:a14="http://schemas.microsoft.com/office/drawing/2010/main" val="0"/>
                </a:ext>
              </a:extLst>
            </a:blip>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48112344"/>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userDrawn="1">
          <p15:clr>
            <a:srgbClr val="C35EA4"/>
          </p15:clr>
        </p15:guide>
        <p15:guide id="11" pos="2993">
          <p15:clr>
            <a:srgbClr val="5ACBF0"/>
          </p15:clr>
        </p15:guide>
        <p15:guide id="12" pos="3543">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extLst>
                <a:ext uri="{28A0092B-C50C-407E-A947-70E740481C1C}">
                  <a14:useLocalDpi xmlns:a14="http://schemas.microsoft.com/office/drawing/2010/main" val="0"/>
                </a:ext>
              </a:extLst>
            </a:blip>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51151599"/>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5" orient="horz" pos="2160" userDrawn="1">
          <p15:clr>
            <a:srgbClr val="5ACBF0"/>
          </p15:clr>
        </p15:guide>
        <p15:guide id="6" pos="2991">
          <p15:clr>
            <a:srgbClr val="5ACBF0"/>
          </p15:clr>
        </p15:guide>
        <p15:guide id="7" pos="3728" userDrawn="1">
          <p15:clr>
            <a:srgbClr val="C35EA4"/>
          </p15:clr>
        </p15:guide>
        <p15:guide id="8" pos="3544">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extLst>
                <a:ext uri="{28A0092B-C50C-407E-A947-70E740481C1C}">
                  <a14:useLocalDpi xmlns:a14="http://schemas.microsoft.com/office/drawing/2010/main" val="0"/>
                </a:ext>
              </a:extLst>
            </a:blip>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35627901"/>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extLst>
                <a:ext uri="{28A0092B-C50C-407E-A947-70E740481C1C}">
                  <a14:useLocalDpi xmlns:a14="http://schemas.microsoft.com/office/drawing/2010/main" val="0"/>
                </a:ext>
              </a:extLst>
            </a:blip>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6144360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extLst>
                <a:ext uri="{28A0092B-C50C-407E-A947-70E740481C1C}">
                  <a14:useLocalDpi xmlns:a14="http://schemas.microsoft.com/office/drawing/2010/main" val="0"/>
                </a:ext>
              </a:extLst>
            </a:blip>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340208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extLst>
                <a:ext uri="{28A0092B-C50C-407E-A947-70E740481C1C}">
                  <a14:useLocalDpi xmlns:a14="http://schemas.microsoft.com/office/drawing/2010/main" val="0"/>
                </a:ext>
              </a:extLst>
            </a:blip>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9686687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userDrawn="1">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extLst>
                <a:ext uri="{28A0092B-C50C-407E-A947-70E740481C1C}">
                  <a14:useLocalDpi xmlns:a14="http://schemas.microsoft.com/office/drawing/2010/main" val="0"/>
                </a:ext>
              </a:extLst>
            </a:blip>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9083819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extLst>
                <a:ext uri="{28A0092B-C50C-407E-A947-70E740481C1C}">
                  <a14:useLocalDpi xmlns:a14="http://schemas.microsoft.com/office/drawing/2010/main" val="0"/>
                </a:ext>
              </a:extLst>
            </a:blip>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251365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userDrawn="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extLst>
                <a:ext uri="{28A0092B-C50C-407E-A947-70E740481C1C}">
                  <a14:useLocalDpi xmlns:a14="http://schemas.microsoft.com/office/drawing/2010/main" val="0"/>
                </a:ext>
              </a:extLst>
            </a:blip>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extLst>
                <a:ext uri="{28A0092B-C50C-407E-A947-70E740481C1C}">
                  <a14:useLocalDpi xmlns:a14="http://schemas.microsoft.com/office/drawing/2010/main" val="0"/>
                </a:ext>
              </a:extLst>
            </a:blip>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605948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16054354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extLst>
                <a:ext uri="{28A0092B-C50C-407E-A947-70E740481C1C}">
                  <a14:useLocalDpi xmlns:a14="http://schemas.microsoft.com/office/drawing/2010/main" val="0"/>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extLst>
                <a:ext uri="{28A0092B-C50C-407E-A947-70E740481C1C}">
                  <a14:useLocalDpi xmlns:a14="http://schemas.microsoft.com/office/drawing/2010/main" val="0"/>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extLst>
                <a:ext uri="{28A0092B-C50C-407E-A947-70E740481C1C}">
                  <a14:useLocalDpi xmlns:a14="http://schemas.microsoft.com/office/drawing/2010/main" val="0"/>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225213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7435705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83785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6502554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userDrawn="1">
          <p15:clr>
            <a:srgbClr val="5ACBF0"/>
          </p15:clr>
        </p15:guide>
        <p15:guide id="30" pos="2376">
          <p15:clr>
            <a:srgbClr val="5ACBF0"/>
          </p15:clr>
        </p15:guide>
        <p15:guide id="31" pos="3113">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774405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50358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7829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787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938504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058790"/>
      </p:ext>
    </p:extLst>
  </p:cSld>
  <p:clrMapOvr>
    <a:masterClrMapping/>
  </p:clrMapOvr>
  <p:transition>
    <p:fade/>
  </p:transition>
  <p:extLst>
    <p:ext uri="{DCECCB84-F9BA-43D5-87BE-67443E8EF086}">
      <p15:sldGuideLst xmlns:p15="http://schemas.microsoft.com/office/powerpoint/2012/main">
        <p15:guide id="1" orient="horz" pos="1272" userDrawn="1">
          <p15:clr>
            <a:srgbClr val="5ACBF0"/>
          </p15:clr>
        </p15:guide>
        <p15:guide id="2" orient="horz" pos="905" userDrawn="1">
          <p15:clr>
            <a:srgbClr val="5ACBF0"/>
          </p15:clr>
        </p15:guide>
        <p15:guide id="3" orient="horz" pos="288" userDrawn="1">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rgbClr val="2F2F2F"/>
                </a:solidFill>
                <a:latin typeface="Segoe UI Light" panose="020B0502040204020203" pitchFamily="34" charset="0"/>
                <a:cs typeface="Segoe UI Light" panose="020B0502040204020203" pitchFamily="34" charset="0"/>
              </a:defRPr>
            </a:lvl1pPr>
          </a:lstStyle>
          <a:p>
            <a:r>
              <a:rPr lang="en-US"/>
              <a:t>Title</a:t>
            </a:r>
          </a:p>
        </p:txBody>
      </p:sp>
    </p:spTree>
    <p:extLst>
      <p:ext uri="{BB962C8B-B14F-4D97-AF65-F5344CB8AC3E}">
        <p14:creationId xmlns:p14="http://schemas.microsoft.com/office/powerpoint/2010/main" val="2399905094"/>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20065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36797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emf"/><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5">
            <a:extLst>
              <a:ext uri="{28A0092B-C50C-407E-A947-70E740481C1C}">
                <a14:useLocalDpi xmlns:a14="http://schemas.microsoft.com/office/drawing/2010/main" val="0"/>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580" r:id="rId1"/>
    <p:sldLayoutId id="2147484609" r:id="rId2"/>
    <p:sldLayoutId id="2147484577" r:id="rId3"/>
    <p:sldLayoutId id="2147484610" r:id="rId4"/>
    <p:sldLayoutId id="2147484710" r:id="rId5"/>
    <p:sldLayoutId id="2147484240" r:id="rId6"/>
    <p:sldLayoutId id="2147484910" r:id="rId7"/>
    <p:sldLayoutId id="2147484911" r:id="rId8"/>
    <p:sldLayoutId id="2147484639" r:id="rId9"/>
    <p:sldLayoutId id="2147484603" r:id="rId10"/>
    <p:sldLayoutId id="2147484833" r:id="rId11"/>
    <p:sldLayoutId id="2147484834" r:id="rId12"/>
    <p:sldLayoutId id="2147484835" r:id="rId13"/>
    <p:sldLayoutId id="2147484922" r:id="rId14"/>
    <p:sldLayoutId id="2147484923" r:id="rId15"/>
    <p:sldLayoutId id="2147484924" r:id="rId16"/>
    <p:sldLayoutId id="2147484839" r:id="rId17"/>
    <p:sldLayoutId id="2147484840" r:id="rId18"/>
    <p:sldLayoutId id="2147484841" r:id="rId19"/>
    <p:sldLayoutId id="2147484842" r:id="rId20"/>
    <p:sldLayoutId id="2147484843" r:id="rId21"/>
    <p:sldLayoutId id="2147484931" r:id="rId22"/>
    <p:sldLayoutId id="2147484787" r:id="rId23"/>
    <p:sldLayoutId id="2147484249" r:id="rId24"/>
    <p:sldLayoutId id="2147484640" r:id="rId25"/>
    <p:sldLayoutId id="2147484584" r:id="rId26"/>
    <p:sldLayoutId id="2147484583" r:id="rId27"/>
    <p:sldLayoutId id="2147484671" r:id="rId28"/>
    <p:sldLayoutId id="2147484673" r:id="rId29"/>
    <p:sldLayoutId id="2147484585" r:id="rId30"/>
    <p:sldLayoutId id="2147484299" r:id="rId31"/>
    <p:sldLayoutId id="2147484263" r:id="rId32"/>
    <p:sldLayoutId id="2147484933" r:id="rId3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demos.microsoft.com/demos/details/294"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7BBF56F9_8ABC77C3.xml"/><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3.xml"/><Relationship Id="rId6" Type="http://schemas.openxmlformats.org/officeDocument/2006/relationships/image" Target="../media/image22.png"/><Relationship Id="rId5" Type="http://schemas.openxmlformats.org/officeDocument/2006/relationships/hyperlink" Target="https://docs.microsoft.com/DeployOffice/overview-of-security-policy-advisor" TargetMode="Externa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8" Type="http://schemas.openxmlformats.org/officeDocument/2006/relationships/image" Target="../media/image25.svg"/><Relationship Id="rId3" Type="http://schemas.microsoft.com/office/2018/10/relationships/comments" Target="../comments/modernComment_7BBF59E7_B96519AA.xml"/><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3.xml"/><Relationship Id="rId6" Type="http://schemas.openxmlformats.org/officeDocument/2006/relationships/image" Target="../media/image23.png"/><Relationship Id="rId5" Type="http://schemas.openxmlformats.org/officeDocument/2006/relationships/hyperlink" Target="https://docs.microsoft.com/en-us/windows/security/threat-protection/microsoft-defender-application-guard/reqs-md-app-guard" TargetMode="External"/><Relationship Id="rId10" Type="http://schemas.openxmlformats.org/officeDocument/2006/relationships/image" Target="../media/image26.png"/><Relationship Id="rId4" Type="http://schemas.openxmlformats.org/officeDocument/2006/relationships/hyperlink" Target="https://docs.microsoft.com/windows/security/threat-protection/windows-defender-application-guard/wd-app-guard-overview" TargetMode="External"/><Relationship Id="rId9"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33.xml"/><Relationship Id="rId6" Type="http://schemas.openxmlformats.org/officeDocument/2006/relationships/hyperlink" Target="https://docs.microsoft.com/microsoft-365/security/office-365-security/safe-docs?view=o365-worldwide" TargetMode="External"/><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hyperlink" Target="https://demos.microsoft.com/demos/details/294" TargetMode="External"/><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33.jpe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hyperlink" Target="https://demos.microsoft.com/demos/details/294" TargetMode="External"/><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33.jpe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hyperlink" Target="https://demos.microsoft.com/demos/details/294" TargetMode="External"/><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33.jpe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hyperlink" Target="https://docs.microsoft.com/en-us/deployoffice/overview-of-security-policy-advisor"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hyperlink" Target="https://docs.microsoft.com/microsoft-365/security/office-365-security/safe-docs?view=o365-worldwide" TargetMode="External"/><Relationship Id="rId5" Type="http://schemas.openxmlformats.org/officeDocument/2006/relationships/hyperlink" Target="https://aka.ms/mdagofficeadmin" TargetMode="External"/><Relationship Id="rId4" Type="http://schemas.openxmlformats.org/officeDocument/2006/relationships/hyperlink" Target="https://docs.microsoft.com/windows/security/threat-protection/microsoft-defender-application-guard/md-app-guard-overview"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microsoft.com/office/2018/10/relationships/comments" Target="../comments/modernComment_7BBF58C4_C422BE41.xml"/><Relationship Id="rId7" Type="http://schemas.openxmlformats.org/officeDocument/2006/relationships/hyperlink" Target="https://generacionxbox.com/satya-nadella-microsoft-preparada-mercado-mayor/"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2.jpeg"/><Relationship Id="rId5" Type="http://schemas.openxmlformats.org/officeDocument/2006/relationships/image" Target="../media/image11.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3.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4200" y="2425780"/>
            <a:ext cx="9144000" cy="1107996"/>
          </a:xfrm>
        </p:spPr>
        <p:txBody>
          <a:bodyPr/>
          <a:lstStyle/>
          <a:p>
            <a:r>
              <a:rPr lang="en-US"/>
              <a:t>How to keep users secure and productive with Microsoft 365 Apps</a:t>
            </a:r>
          </a:p>
        </p:txBody>
      </p:sp>
      <p:sp>
        <p:nvSpPr>
          <p:cNvPr id="5" name="Text Placeholder 4"/>
          <p:cNvSpPr>
            <a:spLocks noGrp="1"/>
          </p:cNvSpPr>
          <p:nvPr>
            <p:ph type="body" sz="quarter" idx="12"/>
          </p:nvPr>
        </p:nvSpPr>
        <p:spPr>
          <a:xfrm>
            <a:off x="584200" y="3962400"/>
            <a:ext cx="9144000" cy="338554"/>
          </a:xfrm>
        </p:spPr>
        <p:txBody>
          <a:bodyPr/>
          <a:lstStyle/>
          <a:p>
            <a:r>
              <a:rPr lang="en-US"/>
              <a:t>Sriram Iyer</a:t>
            </a:r>
          </a:p>
        </p:txBody>
      </p:sp>
    </p:spTree>
    <p:extLst>
      <p:ext uri="{BB962C8B-B14F-4D97-AF65-F5344CB8AC3E}">
        <p14:creationId xmlns:p14="http://schemas.microsoft.com/office/powerpoint/2010/main" val="179507853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69">
            <a:extLst>
              <a:ext uri="{FF2B5EF4-FFF2-40B4-BE49-F238E27FC236}">
                <a16:creationId xmlns:a16="http://schemas.microsoft.com/office/drawing/2014/main" id="{515298E3-CFE6-4681-9F60-E3241B3266A7}"/>
              </a:ext>
              <a:ext uri="{C183D7F6-B498-43B3-948B-1728B52AA6E4}">
                <adec:decorative xmlns:adec="http://schemas.microsoft.com/office/drawing/2017/decorative" val="1"/>
              </a:ext>
            </a:extLst>
          </p:cNvPr>
          <p:cNvGrpSpPr/>
          <p:nvPr/>
        </p:nvGrpSpPr>
        <p:grpSpPr>
          <a:xfrm>
            <a:off x="823824" y="1664374"/>
            <a:ext cx="731312" cy="731312"/>
            <a:chOff x="5566455" y="2712611"/>
            <a:chExt cx="731520" cy="731520"/>
          </a:xfrm>
        </p:grpSpPr>
        <p:sp>
          <p:nvSpPr>
            <p:cNvPr id="73" name="Oval 72">
              <a:extLst>
                <a:ext uri="{FF2B5EF4-FFF2-40B4-BE49-F238E27FC236}">
                  <a16:creationId xmlns:a16="http://schemas.microsoft.com/office/drawing/2014/main" id="{26389F92-C48E-49A8-A828-F46AB47BC587}"/>
                </a:ext>
              </a:extLst>
            </p:cNvPr>
            <p:cNvSpPr/>
            <p:nvPr/>
          </p:nvSpPr>
          <p:spPr bwMode="auto">
            <a:xfrm>
              <a:off x="5566455" y="2712611"/>
              <a:ext cx="731520" cy="731520"/>
            </a:xfrm>
            <a:prstGeom prst="ellipse">
              <a:avLst/>
            </a:prstGeom>
            <a:solidFill>
              <a:srgbClr val="FFFFFF"/>
            </a:solidFill>
            <a:ln w="10795" cap="flat" cmpd="sng" algn="ctr">
              <a:solidFill>
                <a:srgbClr val="939393"/>
              </a:solidFill>
              <a:prstDash val="solid"/>
            </a:ln>
            <a:effectLst/>
          </p:spPr>
          <p:txBody>
            <a:bodyPr vert="horz" wrap="square" lIns="0" tIns="46610" rIns="0" bIns="46610" numCol="1" rtlCol="0" anchor="ctr" anchorCtr="0" compatLnSpc="1">
              <a:prstTxWarp prst="textNoShape">
                <a:avLst/>
              </a:prstTxWarp>
            </a:bodyPr>
            <a:lstStyle/>
            <a:p>
              <a:pPr algn="ctr" defTabSz="931756" fontAlgn="base">
                <a:spcBef>
                  <a:spcPct val="0"/>
                </a:spcBef>
                <a:spcAft>
                  <a:spcPct val="0"/>
                </a:spcAft>
                <a:defRPr/>
              </a:pPr>
              <a:endParaRPr lang="en-US" sz="2040" kern="0">
                <a:solidFill>
                  <a:srgbClr val="FFFFFF"/>
                </a:solidFill>
                <a:latin typeface="Segoe UI Semilight"/>
              </a:endParaRPr>
            </a:p>
          </p:txBody>
        </p:sp>
        <p:sp>
          <p:nvSpPr>
            <p:cNvPr id="76" name="Arc 75">
              <a:extLst>
                <a:ext uri="{FF2B5EF4-FFF2-40B4-BE49-F238E27FC236}">
                  <a16:creationId xmlns:a16="http://schemas.microsoft.com/office/drawing/2014/main" id="{FDC793B8-E30D-447F-82B4-F22FF733DB0B}"/>
                </a:ext>
              </a:extLst>
            </p:cNvPr>
            <p:cNvSpPr/>
            <p:nvPr/>
          </p:nvSpPr>
          <p:spPr>
            <a:xfrm>
              <a:off x="5566455" y="2712611"/>
              <a:ext cx="731520" cy="731520"/>
            </a:xfrm>
            <a:prstGeom prst="arc">
              <a:avLst/>
            </a:prstGeom>
            <a:ln w="3810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32330">
                <a:defRPr/>
              </a:pPr>
              <a:endParaRPr lang="en-US" sz="2040">
                <a:solidFill>
                  <a:srgbClr val="282828"/>
                </a:solidFill>
                <a:latin typeface="Segoe UI"/>
              </a:endParaRPr>
            </a:p>
          </p:txBody>
        </p:sp>
      </p:grpSp>
      <p:sp>
        <p:nvSpPr>
          <p:cNvPr id="2" name="Title 16">
            <a:extLst>
              <a:ext uri="{FF2B5EF4-FFF2-40B4-BE49-F238E27FC236}">
                <a16:creationId xmlns:a16="http://schemas.microsoft.com/office/drawing/2014/main" id="{E4F8F0DC-28FA-42C0-A441-7C0D31995EBC}"/>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Runtime verification via AMSI</a:t>
            </a:r>
          </a:p>
        </p:txBody>
      </p:sp>
      <p:grpSp>
        <p:nvGrpSpPr>
          <p:cNvPr id="50" name="Group 49">
            <a:extLst>
              <a:ext uri="{FF2B5EF4-FFF2-40B4-BE49-F238E27FC236}">
                <a16:creationId xmlns:a16="http://schemas.microsoft.com/office/drawing/2014/main" id="{6733E740-1FCB-4CBF-B90E-04A34C34869B}"/>
              </a:ext>
              <a:ext uri="{C183D7F6-B498-43B3-948B-1728B52AA6E4}">
                <adec:decorative xmlns:adec="http://schemas.microsoft.com/office/drawing/2017/decorative" val="1"/>
              </a:ext>
            </a:extLst>
          </p:cNvPr>
          <p:cNvGrpSpPr/>
          <p:nvPr/>
        </p:nvGrpSpPr>
        <p:grpSpPr>
          <a:xfrm>
            <a:off x="3352853" y="1664374"/>
            <a:ext cx="731312" cy="731314"/>
            <a:chOff x="464898" y="4072290"/>
            <a:chExt cx="630845" cy="630847"/>
          </a:xfrm>
        </p:grpSpPr>
        <p:grpSp>
          <p:nvGrpSpPr>
            <p:cNvPr id="51" name="Group 50">
              <a:extLst>
                <a:ext uri="{FF2B5EF4-FFF2-40B4-BE49-F238E27FC236}">
                  <a16:creationId xmlns:a16="http://schemas.microsoft.com/office/drawing/2014/main" id="{28547A43-70AF-47DE-B01D-D2A6DCAD0F15}"/>
                </a:ext>
              </a:extLst>
            </p:cNvPr>
            <p:cNvGrpSpPr/>
            <p:nvPr/>
          </p:nvGrpSpPr>
          <p:grpSpPr>
            <a:xfrm>
              <a:off x="464898" y="4072290"/>
              <a:ext cx="630845" cy="630847"/>
              <a:chOff x="442908" y="3276600"/>
              <a:chExt cx="618532" cy="618534"/>
            </a:xfrm>
          </p:grpSpPr>
          <p:sp>
            <p:nvSpPr>
              <p:cNvPr id="53" name="Oval 52">
                <a:extLst>
                  <a:ext uri="{FF2B5EF4-FFF2-40B4-BE49-F238E27FC236}">
                    <a16:creationId xmlns:a16="http://schemas.microsoft.com/office/drawing/2014/main" id="{F5CD209E-D493-4F00-BACA-43F209CF4E40}"/>
                  </a:ext>
                </a:extLst>
              </p:cNvPr>
              <p:cNvSpPr/>
              <p:nvPr/>
            </p:nvSpPr>
            <p:spPr bwMode="auto">
              <a:xfrm>
                <a:off x="442908" y="3276600"/>
                <a:ext cx="618532" cy="618534"/>
              </a:xfrm>
              <a:prstGeom prst="ellipse">
                <a:avLst/>
              </a:prstGeom>
              <a:noFill/>
              <a:ln w="12700">
                <a:solidFill>
                  <a:srgbClr val="93939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55" name="Arc 54">
                <a:extLst>
                  <a:ext uri="{FF2B5EF4-FFF2-40B4-BE49-F238E27FC236}">
                    <a16:creationId xmlns:a16="http://schemas.microsoft.com/office/drawing/2014/main" id="{242AA253-6457-4EAB-B25E-6D91588458D2}"/>
                  </a:ext>
                </a:extLst>
              </p:cNvPr>
              <p:cNvSpPr/>
              <p:nvPr/>
            </p:nvSpPr>
            <p:spPr>
              <a:xfrm>
                <a:off x="442908" y="3276600"/>
                <a:ext cx="618532" cy="618534"/>
              </a:xfrm>
              <a:prstGeom prst="arc">
                <a:avLst/>
              </a:prstGeom>
              <a:ln w="3810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32330">
                  <a:defRPr/>
                </a:pPr>
                <a:endParaRPr lang="en-US" sz="1836">
                  <a:solidFill>
                    <a:srgbClr val="282828"/>
                  </a:solidFill>
                  <a:latin typeface="Segoe UI"/>
                </a:endParaRPr>
              </a:p>
            </p:txBody>
          </p:sp>
        </p:grpSp>
        <p:sp>
          <p:nvSpPr>
            <p:cNvPr id="52" name="shield_3" title="Icon of a shield with an exclamation point inside">
              <a:extLst>
                <a:ext uri="{FF2B5EF4-FFF2-40B4-BE49-F238E27FC236}">
                  <a16:creationId xmlns:a16="http://schemas.microsoft.com/office/drawing/2014/main" id="{8E52E571-5308-4F2A-91F3-BDF4B3BB7FD6}"/>
                </a:ext>
              </a:extLst>
            </p:cNvPr>
            <p:cNvSpPr>
              <a:spLocks noChangeAspect="1" noEditPoints="1"/>
            </p:cNvSpPr>
            <p:nvPr/>
          </p:nvSpPr>
          <p:spPr bwMode="auto">
            <a:xfrm>
              <a:off x="613683" y="4231826"/>
              <a:ext cx="333275" cy="337779"/>
            </a:xfrm>
            <a:custGeom>
              <a:avLst/>
              <a:gdLst>
                <a:gd name="T0" fmla="*/ 55 w 322"/>
                <a:gd name="T1" fmla="*/ 246 h 329"/>
                <a:gd name="T2" fmla="*/ 4 w 322"/>
                <a:gd name="T3" fmla="*/ 101 h 329"/>
                <a:gd name="T4" fmla="*/ 4 w 322"/>
                <a:gd name="T5" fmla="*/ 44 h 329"/>
                <a:gd name="T6" fmla="*/ 72 w 322"/>
                <a:gd name="T7" fmla="*/ 34 h 329"/>
                <a:gd name="T8" fmla="*/ 161 w 322"/>
                <a:gd name="T9" fmla="*/ 0 h 329"/>
                <a:gd name="T10" fmla="*/ 250 w 322"/>
                <a:gd name="T11" fmla="*/ 34 h 329"/>
                <a:gd name="T12" fmla="*/ 318 w 322"/>
                <a:gd name="T13" fmla="*/ 44 h 329"/>
                <a:gd name="T14" fmla="*/ 318 w 322"/>
                <a:gd name="T15" fmla="*/ 101 h 329"/>
                <a:gd name="T16" fmla="*/ 267 w 322"/>
                <a:gd name="T17" fmla="*/ 246 h 329"/>
                <a:gd name="T18" fmla="*/ 161 w 322"/>
                <a:gd name="T19" fmla="*/ 329 h 329"/>
                <a:gd name="T20" fmla="*/ 55 w 322"/>
                <a:gd name="T21" fmla="*/ 246 h 329"/>
                <a:gd name="T22" fmla="*/ 161 w 322"/>
                <a:gd name="T23" fmla="*/ 53 h 329"/>
                <a:gd name="T24" fmla="*/ 161 w 322"/>
                <a:gd name="T25" fmla="*/ 207 h 329"/>
                <a:gd name="T26" fmla="*/ 161 w 322"/>
                <a:gd name="T27" fmla="*/ 231 h 329"/>
                <a:gd name="T28" fmla="*/ 161 w 322"/>
                <a:gd name="T29" fmla="*/ 25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 h="329">
                  <a:moveTo>
                    <a:pt x="55" y="246"/>
                  </a:moveTo>
                  <a:cubicBezTo>
                    <a:pt x="0" y="179"/>
                    <a:pt x="4" y="101"/>
                    <a:pt x="4" y="101"/>
                  </a:cubicBezTo>
                  <a:cubicBezTo>
                    <a:pt x="4" y="44"/>
                    <a:pt x="4" y="44"/>
                    <a:pt x="4" y="44"/>
                  </a:cubicBezTo>
                  <a:cubicBezTo>
                    <a:pt x="4" y="44"/>
                    <a:pt x="38" y="45"/>
                    <a:pt x="72" y="34"/>
                  </a:cubicBezTo>
                  <a:cubicBezTo>
                    <a:pt x="107" y="22"/>
                    <a:pt x="124" y="0"/>
                    <a:pt x="161" y="0"/>
                  </a:cubicBezTo>
                  <a:cubicBezTo>
                    <a:pt x="198" y="0"/>
                    <a:pt x="215" y="22"/>
                    <a:pt x="250" y="34"/>
                  </a:cubicBezTo>
                  <a:cubicBezTo>
                    <a:pt x="284" y="45"/>
                    <a:pt x="318" y="44"/>
                    <a:pt x="318" y="44"/>
                  </a:cubicBezTo>
                  <a:cubicBezTo>
                    <a:pt x="318" y="101"/>
                    <a:pt x="318" y="101"/>
                    <a:pt x="318" y="101"/>
                  </a:cubicBezTo>
                  <a:cubicBezTo>
                    <a:pt x="318" y="101"/>
                    <a:pt x="322" y="179"/>
                    <a:pt x="267" y="246"/>
                  </a:cubicBezTo>
                  <a:cubicBezTo>
                    <a:pt x="234" y="286"/>
                    <a:pt x="161" y="329"/>
                    <a:pt x="161" y="329"/>
                  </a:cubicBezTo>
                  <a:cubicBezTo>
                    <a:pt x="161" y="329"/>
                    <a:pt x="88" y="286"/>
                    <a:pt x="55" y="246"/>
                  </a:cubicBezTo>
                  <a:close/>
                  <a:moveTo>
                    <a:pt x="161" y="53"/>
                  </a:moveTo>
                  <a:cubicBezTo>
                    <a:pt x="161" y="207"/>
                    <a:pt x="161" y="207"/>
                    <a:pt x="161" y="207"/>
                  </a:cubicBezTo>
                  <a:moveTo>
                    <a:pt x="161" y="231"/>
                  </a:moveTo>
                  <a:cubicBezTo>
                    <a:pt x="161" y="251"/>
                    <a:pt x="161" y="251"/>
                    <a:pt x="161" y="251"/>
                  </a:cubicBezTo>
                </a:path>
              </a:pathLst>
            </a:custGeom>
            <a:noFill/>
            <a:ln w="12700" cap="sq">
              <a:solidFill>
                <a:srgbClr val="A3A3A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endParaRPr lang="en-US" sz="1836">
                <a:solidFill>
                  <a:srgbClr val="E6E6E6"/>
                </a:solidFill>
                <a:latin typeface="Segoe UI"/>
              </a:endParaRPr>
            </a:p>
          </p:txBody>
        </p:sp>
      </p:grpSp>
      <p:sp>
        <p:nvSpPr>
          <p:cNvPr id="57" name="Shield_EA18" title="Icon of a shield">
            <a:extLst>
              <a:ext uri="{FF2B5EF4-FFF2-40B4-BE49-F238E27FC236}">
                <a16:creationId xmlns:a16="http://schemas.microsoft.com/office/drawing/2014/main" id="{A809E8F6-C2EF-49B0-9201-00AB170D07B2}"/>
              </a:ext>
            </a:extLst>
          </p:cNvPr>
          <p:cNvSpPr>
            <a:spLocks noChangeAspect="1"/>
          </p:cNvSpPr>
          <p:nvPr/>
        </p:nvSpPr>
        <p:spPr bwMode="auto">
          <a:xfrm>
            <a:off x="3536689" y="1849841"/>
            <a:ext cx="364948" cy="388548"/>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noFill/>
          <a:ln w="12700" cap="sq">
            <a:solidFill>
              <a:srgbClr val="A3A3A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grpSp>
        <p:nvGrpSpPr>
          <p:cNvPr id="58" name="Group 57">
            <a:extLst>
              <a:ext uri="{FF2B5EF4-FFF2-40B4-BE49-F238E27FC236}">
                <a16:creationId xmlns:a16="http://schemas.microsoft.com/office/drawing/2014/main" id="{AF188B59-B59F-4063-AFEB-72D375E89C68}"/>
              </a:ext>
              <a:ext uri="{C183D7F6-B498-43B3-948B-1728B52AA6E4}">
                <adec:decorative xmlns:adec="http://schemas.microsoft.com/office/drawing/2017/decorative" val="1"/>
              </a:ext>
            </a:extLst>
          </p:cNvPr>
          <p:cNvGrpSpPr/>
          <p:nvPr/>
        </p:nvGrpSpPr>
        <p:grpSpPr>
          <a:xfrm>
            <a:off x="6365621" y="1664374"/>
            <a:ext cx="731312" cy="731314"/>
            <a:chOff x="6482151" y="4786572"/>
            <a:chExt cx="630845" cy="630847"/>
          </a:xfrm>
        </p:grpSpPr>
        <p:grpSp>
          <p:nvGrpSpPr>
            <p:cNvPr id="60" name="Group 59">
              <a:extLst>
                <a:ext uri="{FF2B5EF4-FFF2-40B4-BE49-F238E27FC236}">
                  <a16:creationId xmlns:a16="http://schemas.microsoft.com/office/drawing/2014/main" id="{7E1C3443-0EC1-415C-9560-75A383D54B7E}"/>
                </a:ext>
              </a:extLst>
            </p:cNvPr>
            <p:cNvGrpSpPr/>
            <p:nvPr/>
          </p:nvGrpSpPr>
          <p:grpSpPr>
            <a:xfrm>
              <a:off x="6482151" y="4786572"/>
              <a:ext cx="630845" cy="630847"/>
              <a:chOff x="1231336" y="4144465"/>
              <a:chExt cx="1097280" cy="1097280"/>
            </a:xfrm>
          </p:grpSpPr>
          <p:sp>
            <p:nvSpPr>
              <p:cNvPr id="63" name="Oval 62">
                <a:extLst>
                  <a:ext uri="{FF2B5EF4-FFF2-40B4-BE49-F238E27FC236}">
                    <a16:creationId xmlns:a16="http://schemas.microsoft.com/office/drawing/2014/main" id="{0894A08A-8275-43DE-B96E-A78DB03A92F4}"/>
                  </a:ext>
                </a:extLst>
              </p:cNvPr>
              <p:cNvSpPr/>
              <p:nvPr/>
            </p:nvSpPr>
            <p:spPr bwMode="auto">
              <a:xfrm>
                <a:off x="1231336" y="4144465"/>
                <a:ext cx="1097280" cy="1097280"/>
              </a:xfrm>
              <a:prstGeom prst="ellipse">
                <a:avLst/>
              </a:prstGeom>
              <a:noFill/>
              <a:ln w="12700">
                <a:solidFill>
                  <a:srgbClr val="93939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5" name="Arc 64">
                <a:extLst>
                  <a:ext uri="{FF2B5EF4-FFF2-40B4-BE49-F238E27FC236}">
                    <a16:creationId xmlns:a16="http://schemas.microsoft.com/office/drawing/2014/main" id="{4C9CD1A7-8878-4AF5-B7FA-D6FDD6AC26F5}"/>
                  </a:ext>
                </a:extLst>
              </p:cNvPr>
              <p:cNvSpPr/>
              <p:nvPr/>
            </p:nvSpPr>
            <p:spPr>
              <a:xfrm>
                <a:off x="1231336" y="4144465"/>
                <a:ext cx="1097280" cy="1097280"/>
              </a:xfrm>
              <a:prstGeom prst="arc">
                <a:avLst/>
              </a:prstGeom>
              <a:ln w="3810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32330">
                  <a:defRPr/>
                </a:pPr>
                <a:endParaRPr lang="en-US" sz="1836">
                  <a:solidFill>
                    <a:srgbClr val="282828"/>
                  </a:solidFill>
                  <a:latin typeface="Segoe UI"/>
                </a:endParaRPr>
              </a:p>
            </p:txBody>
          </p:sp>
        </p:grpSp>
        <p:sp>
          <p:nvSpPr>
            <p:cNvPr id="61" name="monitor_3" title="Icon of a monitor with a checkmark on the lower right corner">
              <a:extLst>
                <a:ext uri="{FF2B5EF4-FFF2-40B4-BE49-F238E27FC236}">
                  <a16:creationId xmlns:a16="http://schemas.microsoft.com/office/drawing/2014/main" id="{6CEA421B-1A43-4975-B1CD-AF95574B2C5D}"/>
                </a:ext>
              </a:extLst>
            </p:cNvPr>
            <p:cNvSpPr>
              <a:spLocks noChangeAspect="1" noEditPoints="1"/>
            </p:cNvSpPr>
            <p:nvPr/>
          </p:nvSpPr>
          <p:spPr bwMode="auto">
            <a:xfrm>
              <a:off x="6625643" y="4964111"/>
              <a:ext cx="343860" cy="275769"/>
            </a:xfrm>
            <a:custGeom>
              <a:avLst/>
              <a:gdLst>
                <a:gd name="T0" fmla="*/ 404 w 404"/>
                <a:gd name="T1" fmla="*/ 223 h 324"/>
                <a:gd name="T2" fmla="*/ 304 w 404"/>
                <a:gd name="T3" fmla="*/ 324 h 324"/>
                <a:gd name="T4" fmla="*/ 256 w 404"/>
                <a:gd name="T5" fmla="*/ 276 h 324"/>
                <a:gd name="T6" fmla="*/ 386 w 404"/>
                <a:gd name="T7" fmla="*/ 171 h 324"/>
                <a:gd name="T8" fmla="*/ 386 w 404"/>
                <a:gd name="T9" fmla="*/ 0 h 324"/>
                <a:gd name="T10" fmla="*/ 0 w 404"/>
                <a:gd name="T11" fmla="*/ 0 h 324"/>
                <a:gd name="T12" fmla="*/ 0 w 404"/>
                <a:gd name="T13" fmla="*/ 223 h 324"/>
                <a:gd name="T14" fmla="*/ 330 w 404"/>
                <a:gd name="T15" fmla="*/ 223 h 324"/>
                <a:gd name="T16" fmla="*/ 117 w 404"/>
                <a:gd name="T17" fmla="*/ 285 h 324"/>
                <a:gd name="T18" fmla="*/ 190 w 404"/>
                <a:gd name="T19" fmla="*/ 285 h 324"/>
                <a:gd name="T20" fmla="*/ 190 w 404"/>
                <a:gd name="T21" fmla="*/ 223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4" h="324">
                  <a:moveTo>
                    <a:pt x="404" y="223"/>
                  </a:moveTo>
                  <a:lnTo>
                    <a:pt x="304" y="324"/>
                  </a:lnTo>
                  <a:lnTo>
                    <a:pt x="256" y="276"/>
                  </a:lnTo>
                  <a:moveTo>
                    <a:pt x="386" y="171"/>
                  </a:moveTo>
                  <a:lnTo>
                    <a:pt x="386" y="0"/>
                  </a:lnTo>
                  <a:lnTo>
                    <a:pt x="0" y="0"/>
                  </a:lnTo>
                  <a:lnTo>
                    <a:pt x="0" y="223"/>
                  </a:lnTo>
                  <a:lnTo>
                    <a:pt x="330" y="223"/>
                  </a:lnTo>
                  <a:moveTo>
                    <a:pt x="117" y="285"/>
                  </a:moveTo>
                  <a:lnTo>
                    <a:pt x="190" y="285"/>
                  </a:lnTo>
                  <a:lnTo>
                    <a:pt x="190" y="223"/>
                  </a:lnTo>
                </a:path>
              </a:pathLst>
            </a:custGeom>
            <a:noFill/>
            <a:ln w="12700" cap="sq">
              <a:solidFill>
                <a:srgbClr val="A3A3A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endParaRPr lang="en-US" sz="1836">
                <a:solidFill>
                  <a:srgbClr val="E6E6E6"/>
                </a:solidFill>
                <a:latin typeface="Segoe UI"/>
              </a:endParaRPr>
            </a:p>
          </p:txBody>
        </p:sp>
      </p:grpSp>
      <p:grpSp>
        <p:nvGrpSpPr>
          <p:cNvPr id="66" name="Group 65">
            <a:extLst>
              <a:ext uri="{FF2B5EF4-FFF2-40B4-BE49-F238E27FC236}">
                <a16:creationId xmlns:a16="http://schemas.microsoft.com/office/drawing/2014/main" id="{A06D717F-56A3-4B4A-95D8-B8D0BD1C1B3F}"/>
              </a:ext>
              <a:ext uri="{C183D7F6-B498-43B3-948B-1728B52AA6E4}">
                <adec:decorative xmlns:adec="http://schemas.microsoft.com/office/drawing/2017/decorative" val="1"/>
              </a:ext>
            </a:extLst>
          </p:cNvPr>
          <p:cNvGrpSpPr/>
          <p:nvPr/>
        </p:nvGrpSpPr>
        <p:grpSpPr>
          <a:xfrm>
            <a:off x="9027877" y="1666956"/>
            <a:ext cx="731312" cy="731314"/>
            <a:chOff x="442908" y="3276600"/>
            <a:chExt cx="618532" cy="618534"/>
          </a:xfrm>
        </p:grpSpPr>
        <p:sp>
          <p:nvSpPr>
            <p:cNvPr id="67" name="Oval 66">
              <a:extLst>
                <a:ext uri="{FF2B5EF4-FFF2-40B4-BE49-F238E27FC236}">
                  <a16:creationId xmlns:a16="http://schemas.microsoft.com/office/drawing/2014/main" id="{A08D8C2F-3CC7-44EE-8A5C-A394B70F8EFE}"/>
                </a:ext>
              </a:extLst>
            </p:cNvPr>
            <p:cNvSpPr/>
            <p:nvPr/>
          </p:nvSpPr>
          <p:spPr bwMode="auto">
            <a:xfrm>
              <a:off x="442908" y="3276600"/>
              <a:ext cx="618532" cy="618534"/>
            </a:xfrm>
            <a:prstGeom prst="ellipse">
              <a:avLst/>
            </a:prstGeom>
            <a:noFill/>
            <a:ln w="12700">
              <a:solidFill>
                <a:srgbClr val="93939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8" name="Arc 67">
              <a:extLst>
                <a:ext uri="{FF2B5EF4-FFF2-40B4-BE49-F238E27FC236}">
                  <a16:creationId xmlns:a16="http://schemas.microsoft.com/office/drawing/2014/main" id="{A468925C-F426-49C2-AAC8-9C26F5DE5AD5}"/>
                </a:ext>
              </a:extLst>
            </p:cNvPr>
            <p:cNvSpPr/>
            <p:nvPr/>
          </p:nvSpPr>
          <p:spPr>
            <a:xfrm>
              <a:off x="442908" y="3276600"/>
              <a:ext cx="618532" cy="618534"/>
            </a:xfrm>
            <a:prstGeom prst="arc">
              <a:avLst/>
            </a:prstGeom>
            <a:ln w="3810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32330">
                <a:defRPr/>
              </a:pPr>
              <a:endParaRPr lang="en-US" sz="1836">
                <a:solidFill>
                  <a:srgbClr val="282828"/>
                </a:solidFill>
                <a:latin typeface="Segoe UI"/>
              </a:endParaRPr>
            </a:p>
          </p:txBody>
        </p:sp>
      </p:grpSp>
      <p:sp>
        <p:nvSpPr>
          <p:cNvPr id="77" name="Rectangle 76">
            <a:extLst>
              <a:ext uri="{FF2B5EF4-FFF2-40B4-BE49-F238E27FC236}">
                <a16:creationId xmlns:a16="http://schemas.microsoft.com/office/drawing/2014/main" id="{5771DC51-0A4B-476A-9597-1A6224D6E017}"/>
              </a:ext>
              <a:ext uri="{C183D7F6-B498-43B3-948B-1728B52AA6E4}">
                <adec:decorative xmlns:adec="http://schemas.microsoft.com/office/drawing/2017/decorative" val="1"/>
              </a:ext>
            </a:extLst>
          </p:cNvPr>
          <p:cNvSpPr/>
          <p:nvPr/>
        </p:nvSpPr>
        <p:spPr bwMode="auto">
          <a:xfrm>
            <a:off x="681939" y="2269335"/>
            <a:ext cx="9659106" cy="37304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gradFill>
                <a:gsLst>
                  <a:gs pos="0">
                    <a:srgbClr val="FFFFFF"/>
                  </a:gs>
                  <a:gs pos="100000">
                    <a:srgbClr val="FFFFFF"/>
                  </a:gs>
                </a:gsLst>
                <a:lin ang="5400000" scaled="0"/>
              </a:gradFill>
              <a:ea typeface="Segoe UI" pitchFamily="34" charset="0"/>
              <a:cs typeface="Segoe UI" pitchFamily="34" charset="0"/>
            </a:endParaRPr>
          </a:p>
        </p:txBody>
      </p:sp>
      <p:sp>
        <p:nvSpPr>
          <p:cNvPr id="78" name="Rectangle 77">
            <a:extLst>
              <a:ext uri="{FF2B5EF4-FFF2-40B4-BE49-F238E27FC236}">
                <a16:creationId xmlns:a16="http://schemas.microsoft.com/office/drawing/2014/main" id="{7BB080B6-8480-48CF-89D1-632226AAEDF7}"/>
              </a:ext>
            </a:extLst>
          </p:cNvPr>
          <p:cNvSpPr/>
          <p:nvPr/>
        </p:nvSpPr>
        <p:spPr>
          <a:xfrm>
            <a:off x="823824" y="2250805"/>
            <a:ext cx="1941154" cy="400110"/>
          </a:xfrm>
          <a:prstGeom prst="rect">
            <a:avLst/>
          </a:prstGeom>
        </p:spPr>
        <p:txBody>
          <a:bodyPr wrap="square">
            <a:spAutoFit/>
          </a:bodyPr>
          <a:lstStyle/>
          <a:p>
            <a:pPr marL="0" lvl="1" defTabSz="914191">
              <a:spcAft>
                <a:spcPts val="1199"/>
              </a:spcAft>
              <a:buSzPct val="90000"/>
            </a:pPr>
            <a:r>
              <a:rPr lang="en-US" sz="2000">
                <a:solidFill>
                  <a:srgbClr val="0078D7"/>
                </a:solidFill>
                <a:latin typeface="Segoe UI Semibold"/>
              </a:rPr>
              <a:t>1. Log</a:t>
            </a:r>
          </a:p>
        </p:txBody>
      </p:sp>
      <p:sp>
        <p:nvSpPr>
          <p:cNvPr id="79" name="Rectangle 78">
            <a:extLst>
              <a:ext uri="{FF2B5EF4-FFF2-40B4-BE49-F238E27FC236}">
                <a16:creationId xmlns:a16="http://schemas.microsoft.com/office/drawing/2014/main" id="{63BAD467-4AEA-4404-9D95-E7FA4A85E135}"/>
              </a:ext>
            </a:extLst>
          </p:cNvPr>
          <p:cNvSpPr/>
          <p:nvPr/>
        </p:nvSpPr>
        <p:spPr>
          <a:xfrm>
            <a:off x="6365622" y="2250807"/>
            <a:ext cx="1767957" cy="400110"/>
          </a:xfrm>
          <a:prstGeom prst="rect">
            <a:avLst/>
          </a:prstGeom>
        </p:spPr>
        <p:txBody>
          <a:bodyPr wrap="square">
            <a:spAutoFit/>
          </a:bodyPr>
          <a:lstStyle/>
          <a:p>
            <a:pPr marL="0" lvl="1" defTabSz="914191">
              <a:spcAft>
                <a:spcPts val="1199"/>
              </a:spcAft>
              <a:buSzPct val="90000"/>
            </a:pPr>
            <a:r>
              <a:rPr lang="en-US" sz="2000">
                <a:solidFill>
                  <a:srgbClr val="0078D7"/>
                </a:solidFill>
                <a:latin typeface="Segoe UI Semibold"/>
              </a:rPr>
              <a:t>3. Alert</a:t>
            </a:r>
          </a:p>
        </p:txBody>
      </p:sp>
      <p:sp>
        <p:nvSpPr>
          <p:cNvPr id="80" name="Rectangle 79">
            <a:extLst>
              <a:ext uri="{FF2B5EF4-FFF2-40B4-BE49-F238E27FC236}">
                <a16:creationId xmlns:a16="http://schemas.microsoft.com/office/drawing/2014/main" id="{C3F40C05-59A4-4624-8194-140C2291C586}"/>
              </a:ext>
            </a:extLst>
          </p:cNvPr>
          <p:cNvSpPr/>
          <p:nvPr/>
        </p:nvSpPr>
        <p:spPr>
          <a:xfrm>
            <a:off x="9027877" y="2250805"/>
            <a:ext cx="2297488" cy="400110"/>
          </a:xfrm>
          <a:prstGeom prst="rect">
            <a:avLst/>
          </a:prstGeom>
        </p:spPr>
        <p:txBody>
          <a:bodyPr wrap="none">
            <a:spAutoFit/>
          </a:bodyPr>
          <a:lstStyle/>
          <a:p>
            <a:pPr marL="0" lvl="1" defTabSz="914191">
              <a:spcAft>
                <a:spcPts val="1199"/>
              </a:spcAft>
              <a:buSzPct val="90000"/>
            </a:pPr>
            <a:r>
              <a:rPr lang="en-US" sz="2000">
                <a:solidFill>
                  <a:srgbClr val="0078D7"/>
                </a:solidFill>
                <a:latin typeface="Segoe UI Semibold"/>
              </a:rPr>
              <a:t>4. Block execution</a:t>
            </a:r>
          </a:p>
        </p:txBody>
      </p:sp>
      <p:sp>
        <p:nvSpPr>
          <p:cNvPr id="81" name="Rectangle 80">
            <a:extLst>
              <a:ext uri="{FF2B5EF4-FFF2-40B4-BE49-F238E27FC236}">
                <a16:creationId xmlns:a16="http://schemas.microsoft.com/office/drawing/2014/main" id="{B67797B7-2A67-44FE-9EDA-6963408FF4B8}"/>
              </a:ext>
            </a:extLst>
          </p:cNvPr>
          <p:cNvSpPr/>
          <p:nvPr/>
        </p:nvSpPr>
        <p:spPr>
          <a:xfrm>
            <a:off x="3352852" y="2250804"/>
            <a:ext cx="1976359" cy="400110"/>
          </a:xfrm>
          <a:prstGeom prst="rect">
            <a:avLst/>
          </a:prstGeom>
        </p:spPr>
        <p:txBody>
          <a:bodyPr wrap="square">
            <a:spAutoFit/>
          </a:bodyPr>
          <a:lstStyle/>
          <a:p>
            <a:pPr marL="0" lvl="1" defTabSz="914191">
              <a:spcAft>
                <a:spcPts val="1199"/>
              </a:spcAft>
              <a:buSzPct val="90000"/>
            </a:pPr>
            <a:r>
              <a:rPr lang="en-US" sz="2000">
                <a:solidFill>
                  <a:srgbClr val="0078D7"/>
                </a:solidFill>
                <a:latin typeface="Segoe UI Semibold"/>
              </a:rPr>
              <a:t>2. Trigger</a:t>
            </a:r>
          </a:p>
        </p:txBody>
      </p:sp>
      <p:sp>
        <p:nvSpPr>
          <p:cNvPr id="82" name="Shield_EA18" title="Icon of a shield">
            <a:extLst>
              <a:ext uri="{FF2B5EF4-FFF2-40B4-BE49-F238E27FC236}">
                <a16:creationId xmlns:a16="http://schemas.microsoft.com/office/drawing/2014/main" id="{3FA88D0E-CD93-4C19-B043-EFAE2101AC7A}"/>
              </a:ext>
            </a:extLst>
          </p:cNvPr>
          <p:cNvSpPr>
            <a:spLocks noChangeAspect="1"/>
          </p:cNvSpPr>
          <p:nvPr/>
        </p:nvSpPr>
        <p:spPr bwMode="auto">
          <a:xfrm>
            <a:off x="9211713" y="1852423"/>
            <a:ext cx="364948" cy="388548"/>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noFill/>
          <a:ln w="12700" cap="sq">
            <a:solidFill>
              <a:srgbClr val="A3A3A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
        <p:nvSpPr>
          <p:cNvPr id="90" name="Rectangle 89">
            <a:extLst>
              <a:ext uri="{FF2B5EF4-FFF2-40B4-BE49-F238E27FC236}">
                <a16:creationId xmlns:a16="http://schemas.microsoft.com/office/drawing/2014/main" id="{7BCFF9EC-9B01-4C98-9827-63CE13F2E858}"/>
              </a:ext>
              <a:ext uri="{C183D7F6-B498-43B3-948B-1728B52AA6E4}">
                <adec:decorative xmlns:adec="http://schemas.microsoft.com/office/drawing/2017/decorative" val="1"/>
              </a:ext>
            </a:extLst>
          </p:cNvPr>
          <p:cNvSpPr/>
          <p:nvPr/>
        </p:nvSpPr>
        <p:spPr bwMode="auto">
          <a:xfrm>
            <a:off x="1336206" y="3468939"/>
            <a:ext cx="4590341" cy="2159306"/>
          </a:xfrm>
          <a:prstGeom prst="rect">
            <a:avLst/>
          </a:prstGeom>
          <a:noFill/>
          <a:ln w="19050">
            <a:solidFill>
              <a:srgbClr val="107E1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94" name="Processing_E9F5" title="Icon of two interlocked gears">
            <a:extLst>
              <a:ext uri="{FF2B5EF4-FFF2-40B4-BE49-F238E27FC236}">
                <a16:creationId xmlns:a16="http://schemas.microsoft.com/office/drawing/2014/main" id="{B0340405-C1C4-448C-80C5-FF68A12EFA69}"/>
              </a:ext>
            </a:extLst>
          </p:cNvPr>
          <p:cNvSpPr>
            <a:spLocks noChangeAspect="1" noEditPoints="1"/>
          </p:cNvSpPr>
          <p:nvPr/>
        </p:nvSpPr>
        <p:spPr bwMode="auto">
          <a:xfrm>
            <a:off x="1996566" y="3990205"/>
            <a:ext cx="848868" cy="739308"/>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noFill/>
          <a:ln w="22225" cap="flat">
            <a:solidFill>
              <a:srgbClr val="A3A3A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 name="Group 5">
            <a:extLst>
              <a:ext uri="{FF2B5EF4-FFF2-40B4-BE49-F238E27FC236}">
                <a16:creationId xmlns:a16="http://schemas.microsoft.com/office/drawing/2014/main" id="{777B1106-BD42-4F46-8796-27B3A4C570ED}"/>
              </a:ext>
              <a:ext uri="{C183D7F6-B498-43B3-948B-1728B52AA6E4}">
                <adec:decorative xmlns:adec="http://schemas.microsoft.com/office/drawing/2017/decorative" val="1"/>
              </a:ext>
            </a:extLst>
          </p:cNvPr>
          <p:cNvGrpSpPr/>
          <p:nvPr/>
        </p:nvGrpSpPr>
        <p:grpSpPr>
          <a:xfrm>
            <a:off x="8810599" y="3944126"/>
            <a:ext cx="2025532" cy="879783"/>
            <a:chOff x="8810599" y="3944126"/>
            <a:chExt cx="2025532" cy="879783"/>
          </a:xfrm>
        </p:grpSpPr>
        <p:sp>
          <p:nvSpPr>
            <p:cNvPr id="93" name="monitor_3" title="Icon of a monitor with a checkmark on the lower right corner">
              <a:extLst>
                <a:ext uri="{FF2B5EF4-FFF2-40B4-BE49-F238E27FC236}">
                  <a16:creationId xmlns:a16="http://schemas.microsoft.com/office/drawing/2014/main" id="{0310BF0C-A4A3-4573-ACF1-8429C64CC496}"/>
                </a:ext>
              </a:extLst>
            </p:cNvPr>
            <p:cNvSpPr>
              <a:spLocks noChangeAspect="1" noEditPoints="1"/>
            </p:cNvSpPr>
            <p:nvPr/>
          </p:nvSpPr>
          <p:spPr bwMode="auto">
            <a:xfrm>
              <a:off x="9342227" y="3944126"/>
              <a:ext cx="1097013" cy="879783"/>
            </a:xfrm>
            <a:custGeom>
              <a:avLst/>
              <a:gdLst>
                <a:gd name="T0" fmla="*/ 404 w 404"/>
                <a:gd name="T1" fmla="*/ 223 h 324"/>
                <a:gd name="T2" fmla="*/ 304 w 404"/>
                <a:gd name="T3" fmla="*/ 324 h 324"/>
                <a:gd name="T4" fmla="*/ 256 w 404"/>
                <a:gd name="T5" fmla="*/ 276 h 324"/>
                <a:gd name="T6" fmla="*/ 386 w 404"/>
                <a:gd name="T7" fmla="*/ 171 h 324"/>
                <a:gd name="T8" fmla="*/ 386 w 404"/>
                <a:gd name="T9" fmla="*/ 0 h 324"/>
                <a:gd name="T10" fmla="*/ 0 w 404"/>
                <a:gd name="T11" fmla="*/ 0 h 324"/>
                <a:gd name="T12" fmla="*/ 0 w 404"/>
                <a:gd name="T13" fmla="*/ 223 h 324"/>
                <a:gd name="T14" fmla="*/ 330 w 404"/>
                <a:gd name="T15" fmla="*/ 223 h 324"/>
                <a:gd name="T16" fmla="*/ 117 w 404"/>
                <a:gd name="T17" fmla="*/ 285 h 324"/>
                <a:gd name="T18" fmla="*/ 190 w 404"/>
                <a:gd name="T19" fmla="*/ 285 h 324"/>
                <a:gd name="T20" fmla="*/ 190 w 404"/>
                <a:gd name="T21" fmla="*/ 223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4" h="324">
                  <a:moveTo>
                    <a:pt x="404" y="223"/>
                  </a:moveTo>
                  <a:lnTo>
                    <a:pt x="304" y="324"/>
                  </a:lnTo>
                  <a:lnTo>
                    <a:pt x="256" y="276"/>
                  </a:lnTo>
                  <a:moveTo>
                    <a:pt x="386" y="171"/>
                  </a:moveTo>
                  <a:lnTo>
                    <a:pt x="386" y="0"/>
                  </a:lnTo>
                  <a:lnTo>
                    <a:pt x="0" y="0"/>
                  </a:lnTo>
                  <a:lnTo>
                    <a:pt x="0" y="223"/>
                  </a:lnTo>
                  <a:lnTo>
                    <a:pt x="330" y="223"/>
                  </a:lnTo>
                  <a:moveTo>
                    <a:pt x="117" y="285"/>
                  </a:moveTo>
                  <a:lnTo>
                    <a:pt x="190" y="285"/>
                  </a:lnTo>
                  <a:lnTo>
                    <a:pt x="190" y="223"/>
                  </a:lnTo>
                </a:path>
              </a:pathLst>
            </a:custGeom>
            <a:noFill/>
            <a:ln w="19050" cap="sq">
              <a:solidFill>
                <a:srgbClr val="A3A3A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endParaRPr lang="en-US" sz="1836">
                <a:solidFill>
                  <a:srgbClr val="E6E6E6"/>
                </a:solidFill>
                <a:latin typeface="Segoe UI"/>
              </a:endParaRPr>
            </a:p>
          </p:txBody>
        </p:sp>
        <p:sp>
          <p:nvSpPr>
            <p:cNvPr id="97" name="Rectangle 96">
              <a:hlinkClick r:id="rId3"/>
              <a:extLst>
                <a:ext uri="{FF2B5EF4-FFF2-40B4-BE49-F238E27FC236}">
                  <a16:creationId xmlns:a16="http://schemas.microsoft.com/office/drawing/2014/main" id="{F5E662F6-E31B-475C-B173-EC7A4723B01F}"/>
                </a:ext>
              </a:extLst>
            </p:cNvPr>
            <p:cNvSpPr/>
            <p:nvPr/>
          </p:nvSpPr>
          <p:spPr>
            <a:xfrm>
              <a:off x="8810599" y="4114756"/>
              <a:ext cx="2025532" cy="338554"/>
            </a:xfrm>
            <a:prstGeom prst="rect">
              <a:avLst/>
            </a:prstGeom>
          </p:spPr>
          <p:txBody>
            <a:bodyPr wrap="square" lIns="93260" rIns="0">
              <a:spAutoFit/>
            </a:bodyPr>
            <a:lstStyle/>
            <a:p>
              <a:pPr marL="0" lvl="1" algn="ctr" defTabSz="914191">
                <a:spcAft>
                  <a:spcPts val="400"/>
                </a:spcAft>
                <a:buSzPct val="90000"/>
              </a:pPr>
              <a:r>
                <a:rPr lang="en-US" sz="1600">
                  <a:gradFill>
                    <a:gsLst>
                      <a:gs pos="1250">
                        <a:srgbClr val="2F2F2F"/>
                      </a:gs>
                      <a:gs pos="100000">
                        <a:srgbClr val="2F2F2F"/>
                      </a:gs>
                    </a:gsLst>
                    <a:lin ang="5400000" scaled="0"/>
                  </a:gradFill>
                  <a:latin typeface="Segoe UI "/>
                </a:rPr>
                <a:t>Anti-Virus</a:t>
              </a:r>
            </a:p>
          </p:txBody>
        </p:sp>
      </p:grpSp>
      <p:cxnSp>
        <p:nvCxnSpPr>
          <p:cNvPr id="98" name="Straight Arrow Connector 97" descr="Return value from antivirus to Excel via AMSI">
            <a:extLst>
              <a:ext uri="{FF2B5EF4-FFF2-40B4-BE49-F238E27FC236}">
                <a16:creationId xmlns:a16="http://schemas.microsoft.com/office/drawing/2014/main" id="{3C9CD10F-56D7-4657-B581-D43BE86FFC67}"/>
              </a:ext>
            </a:extLst>
          </p:cNvPr>
          <p:cNvCxnSpPr>
            <a:cxnSpLocks/>
          </p:cNvCxnSpPr>
          <p:nvPr/>
        </p:nvCxnSpPr>
        <p:spPr>
          <a:xfrm flipH="1">
            <a:off x="6133988" y="4427544"/>
            <a:ext cx="2883179" cy="0"/>
          </a:xfrm>
          <a:prstGeom prst="straightConnector1">
            <a:avLst/>
          </a:prstGeom>
          <a:ln w="22225">
            <a:solidFill>
              <a:schemeClr val="accent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descr="Call from Excel to Antivirus via AMSI">
            <a:extLst>
              <a:ext uri="{FF2B5EF4-FFF2-40B4-BE49-F238E27FC236}">
                <a16:creationId xmlns:a16="http://schemas.microsoft.com/office/drawing/2014/main" id="{03AA2075-4CEB-45A4-AECF-F7F1925E13B0}"/>
              </a:ext>
            </a:extLst>
          </p:cNvPr>
          <p:cNvCxnSpPr>
            <a:cxnSpLocks/>
          </p:cNvCxnSpPr>
          <p:nvPr/>
        </p:nvCxnSpPr>
        <p:spPr>
          <a:xfrm>
            <a:off x="5676098" y="4127171"/>
            <a:ext cx="3341069" cy="0"/>
          </a:xfrm>
          <a:prstGeom prst="straightConnector1">
            <a:avLst/>
          </a:prstGeom>
          <a:ln w="22225">
            <a:solidFill>
              <a:schemeClr val="accent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descr="Macro execution logged ">
            <a:extLst>
              <a:ext uri="{FF2B5EF4-FFF2-40B4-BE49-F238E27FC236}">
                <a16:creationId xmlns:a16="http://schemas.microsoft.com/office/drawing/2014/main" id="{B7D19B8A-A9C9-4536-AB59-99BD4291320C}"/>
              </a:ext>
            </a:extLst>
          </p:cNvPr>
          <p:cNvCxnSpPr>
            <a:cxnSpLocks/>
          </p:cNvCxnSpPr>
          <p:nvPr/>
        </p:nvCxnSpPr>
        <p:spPr>
          <a:xfrm>
            <a:off x="3265974" y="4127171"/>
            <a:ext cx="1114652" cy="0"/>
          </a:xfrm>
          <a:prstGeom prst="straightConnector1">
            <a:avLst/>
          </a:prstGeom>
          <a:ln w="22225">
            <a:solidFill>
              <a:schemeClr val="accent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01" name="Rectangle 100">
            <a:extLst>
              <a:ext uri="{FF2B5EF4-FFF2-40B4-BE49-F238E27FC236}">
                <a16:creationId xmlns:a16="http://schemas.microsoft.com/office/drawing/2014/main" id="{BF52AB50-8F8C-4C72-9C86-F8729693911A}"/>
              </a:ext>
            </a:extLst>
          </p:cNvPr>
          <p:cNvSpPr/>
          <p:nvPr/>
        </p:nvSpPr>
        <p:spPr>
          <a:xfrm>
            <a:off x="3661482" y="3727061"/>
            <a:ext cx="436338" cy="400110"/>
          </a:xfrm>
          <a:prstGeom prst="rect">
            <a:avLst/>
          </a:prstGeom>
        </p:spPr>
        <p:txBody>
          <a:bodyPr wrap="none">
            <a:spAutoFit/>
          </a:bodyPr>
          <a:lstStyle/>
          <a:p>
            <a:pPr algn="ctr"/>
            <a:r>
              <a:rPr lang="en-US" sz="2000">
                <a:solidFill>
                  <a:srgbClr val="0078D7"/>
                </a:solidFill>
                <a:latin typeface="Segoe UI Semibold"/>
              </a:rPr>
              <a:t>1. </a:t>
            </a:r>
            <a:endParaRPr lang="en-US" sz="2000"/>
          </a:p>
        </p:txBody>
      </p:sp>
      <p:sp>
        <p:nvSpPr>
          <p:cNvPr id="102" name="Rectangle 101">
            <a:extLst>
              <a:ext uri="{FF2B5EF4-FFF2-40B4-BE49-F238E27FC236}">
                <a16:creationId xmlns:a16="http://schemas.microsoft.com/office/drawing/2014/main" id="{D5AAB1B5-B9FD-4073-834E-C53F5DFA1CC4}"/>
              </a:ext>
            </a:extLst>
          </p:cNvPr>
          <p:cNvSpPr/>
          <p:nvPr/>
        </p:nvSpPr>
        <p:spPr>
          <a:xfrm>
            <a:off x="6026367" y="3714646"/>
            <a:ext cx="436338" cy="400110"/>
          </a:xfrm>
          <a:prstGeom prst="rect">
            <a:avLst/>
          </a:prstGeom>
        </p:spPr>
        <p:txBody>
          <a:bodyPr wrap="none">
            <a:spAutoFit/>
          </a:bodyPr>
          <a:lstStyle/>
          <a:p>
            <a:pPr algn="ctr"/>
            <a:r>
              <a:rPr lang="en-US" sz="2000">
                <a:solidFill>
                  <a:srgbClr val="0078D7"/>
                </a:solidFill>
                <a:latin typeface="Segoe UI Semibold"/>
              </a:rPr>
              <a:t>2. </a:t>
            </a:r>
            <a:endParaRPr lang="en-US" sz="2000"/>
          </a:p>
        </p:txBody>
      </p:sp>
      <p:sp>
        <p:nvSpPr>
          <p:cNvPr id="112" name="Rectangle 111">
            <a:extLst>
              <a:ext uri="{FF2B5EF4-FFF2-40B4-BE49-F238E27FC236}">
                <a16:creationId xmlns:a16="http://schemas.microsoft.com/office/drawing/2014/main" id="{B6B03E6A-5E3B-45E1-867D-52EA57EF9D83}"/>
              </a:ext>
            </a:extLst>
          </p:cNvPr>
          <p:cNvSpPr/>
          <p:nvPr/>
        </p:nvSpPr>
        <p:spPr>
          <a:xfrm>
            <a:off x="8572121" y="4549623"/>
            <a:ext cx="436338" cy="400110"/>
          </a:xfrm>
          <a:prstGeom prst="rect">
            <a:avLst/>
          </a:prstGeom>
        </p:spPr>
        <p:txBody>
          <a:bodyPr wrap="none">
            <a:spAutoFit/>
          </a:bodyPr>
          <a:lstStyle/>
          <a:p>
            <a:pPr algn="ctr"/>
            <a:r>
              <a:rPr lang="en-US" sz="2000">
                <a:solidFill>
                  <a:srgbClr val="0078D7"/>
                </a:solidFill>
                <a:latin typeface="Segoe UI Semibold"/>
              </a:rPr>
              <a:t>3. </a:t>
            </a:r>
            <a:endParaRPr lang="en-US" sz="2000"/>
          </a:p>
        </p:txBody>
      </p:sp>
      <p:sp>
        <p:nvSpPr>
          <p:cNvPr id="113" name="Rectangle 112">
            <a:extLst>
              <a:ext uri="{FF2B5EF4-FFF2-40B4-BE49-F238E27FC236}">
                <a16:creationId xmlns:a16="http://schemas.microsoft.com/office/drawing/2014/main" id="{C9984032-FE77-4549-ABB6-B3CB3D2B0A4E}"/>
              </a:ext>
            </a:extLst>
          </p:cNvPr>
          <p:cNvSpPr/>
          <p:nvPr/>
        </p:nvSpPr>
        <p:spPr>
          <a:xfrm>
            <a:off x="1400586" y="3727061"/>
            <a:ext cx="436338" cy="400110"/>
          </a:xfrm>
          <a:prstGeom prst="rect">
            <a:avLst/>
          </a:prstGeom>
        </p:spPr>
        <p:txBody>
          <a:bodyPr wrap="none">
            <a:spAutoFit/>
          </a:bodyPr>
          <a:lstStyle/>
          <a:p>
            <a:pPr algn="ctr"/>
            <a:r>
              <a:rPr lang="en-US" sz="2000">
                <a:solidFill>
                  <a:srgbClr val="0078D7"/>
                </a:solidFill>
                <a:latin typeface="Segoe UI Semibold"/>
              </a:rPr>
              <a:t>4. </a:t>
            </a:r>
            <a:endParaRPr lang="en-US" sz="2000"/>
          </a:p>
        </p:txBody>
      </p:sp>
      <p:sp>
        <p:nvSpPr>
          <p:cNvPr id="114" name="Rectangle 113">
            <a:extLst>
              <a:ext uri="{FF2B5EF4-FFF2-40B4-BE49-F238E27FC236}">
                <a16:creationId xmlns:a16="http://schemas.microsoft.com/office/drawing/2014/main" id="{31F46F93-CEA4-482B-B77E-9FABF56C73F1}"/>
              </a:ext>
            </a:extLst>
          </p:cNvPr>
          <p:cNvSpPr/>
          <p:nvPr/>
        </p:nvSpPr>
        <p:spPr>
          <a:xfrm>
            <a:off x="1501213" y="5104119"/>
            <a:ext cx="1840056" cy="338554"/>
          </a:xfrm>
          <a:prstGeom prst="rect">
            <a:avLst/>
          </a:prstGeom>
        </p:spPr>
        <p:txBody>
          <a:bodyPr wrap="none">
            <a:spAutoFit/>
          </a:bodyPr>
          <a:lstStyle/>
          <a:p>
            <a:pPr marL="0" lvl="1" algn="ctr" defTabSz="914191">
              <a:spcAft>
                <a:spcPts val="400"/>
              </a:spcAft>
              <a:buSzPct val="90000"/>
            </a:pPr>
            <a:r>
              <a:rPr lang="en-US" sz="1600">
                <a:latin typeface="Segoe UI "/>
              </a:rPr>
              <a:t>Obfuscated macro</a:t>
            </a:r>
          </a:p>
        </p:txBody>
      </p:sp>
      <p:sp>
        <p:nvSpPr>
          <p:cNvPr id="115" name="illegal" title="Icon of a circle with a diagonal line through it">
            <a:extLst>
              <a:ext uri="{FF2B5EF4-FFF2-40B4-BE49-F238E27FC236}">
                <a16:creationId xmlns:a16="http://schemas.microsoft.com/office/drawing/2014/main" id="{5D602BA6-DDC7-43D4-BA05-CB795C03F662}"/>
              </a:ext>
            </a:extLst>
          </p:cNvPr>
          <p:cNvSpPr>
            <a:spLocks noChangeAspect="1" noEditPoints="1"/>
          </p:cNvSpPr>
          <p:nvPr/>
        </p:nvSpPr>
        <p:spPr bwMode="auto">
          <a:xfrm>
            <a:off x="1841023" y="3792957"/>
            <a:ext cx="1159954" cy="1156776"/>
          </a:xfrm>
          <a:custGeom>
            <a:avLst/>
            <a:gdLst>
              <a:gd name="T0" fmla="*/ 265 w 265"/>
              <a:gd name="T1" fmla="*/ 133 h 265"/>
              <a:gd name="T2" fmla="*/ 132 w 265"/>
              <a:gd name="T3" fmla="*/ 265 h 265"/>
              <a:gd name="T4" fmla="*/ 0 w 265"/>
              <a:gd name="T5" fmla="*/ 133 h 265"/>
              <a:gd name="T6" fmla="*/ 132 w 265"/>
              <a:gd name="T7" fmla="*/ 0 h 265"/>
              <a:gd name="T8" fmla="*/ 265 w 265"/>
              <a:gd name="T9" fmla="*/ 133 h 265"/>
              <a:gd name="T10" fmla="*/ 226 w 265"/>
              <a:gd name="T11" fmla="*/ 227 h 265"/>
              <a:gd name="T12" fmla="*/ 39 w 265"/>
              <a:gd name="T13" fmla="*/ 39 h 265"/>
            </a:gdLst>
            <a:ahLst/>
            <a:cxnLst>
              <a:cxn ang="0">
                <a:pos x="T0" y="T1"/>
              </a:cxn>
              <a:cxn ang="0">
                <a:pos x="T2" y="T3"/>
              </a:cxn>
              <a:cxn ang="0">
                <a:pos x="T4" y="T5"/>
              </a:cxn>
              <a:cxn ang="0">
                <a:pos x="T6" y="T7"/>
              </a:cxn>
              <a:cxn ang="0">
                <a:pos x="T8" y="T9"/>
              </a:cxn>
              <a:cxn ang="0">
                <a:pos x="T10" y="T11"/>
              </a:cxn>
              <a:cxn ang="0">
                <a:pos x="T12" y="T13"/>
              </a:cxn>
            </a:cxnLst>
            <a:rect l="0" t="0" r="r" b="b"/>
            <a:pathLst>
              <a:path w="265" h="265">
                <a:moveTo>
                  <a:pt x="265" y="133"/>
                </a:moveTo>
                <a:cubicBezTo>
                  <a:pt x="265" y="206"/>
                  <a:pt x="205" y="265"/>
                  <a:pt x="132" y="265"/>
                </a:cubicBezTo>
                <a:cubicBezTo>
                  <a:pt x="59" y="265"/>
                  <a:pt x="0" y="206"/>
                  <a:pt x="0" y="133"/>
                </a:cubicBezTo>
                <a:cubicBezTo>
                  <a:pt x="0" y="60"/>
                  <a:pt x="59" y="0"/>
                  <a:pt x="132" y="0"/>
                </a:cubicBezTo>
                <a:cubicBezTo>
                  <a:pt x="205" y="0"/>
                  <a:pt x="265" y="60"/>
                  <a:pt x="265" y="133"/>
                </a:cubicBezTo>
                <a:close/>
                <a:moveTo>
                  <a:pt x="226" y="227"/>
                </a:moveTo>
                <a:cubicBezTo>
                  <a:pt x="39" y="39"/>
                  <a:pt x="39" y="39"/>
                  <a:pt x="39" y="39"/>
                </a:cubicBezTo>
              </a:path>
            </a:pathLst>
          </a:custGeom>
          <a:noFill/>
          <a:ln w="19050" cap="sq">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 name="Rectangle 115">
            <a:extLst>
              <a:ext uri="{FF2B5EF4-FFF2-40B4-BE49-F238E27FC236}">
                <a16:creationId xmlns:a16="http://schemas.microsoft.com/office/drawing/2014/main" id="{3901F5AB-98F2-44E4-80FD-28AB8634D45E}"/>
              </a:ext>
            </a:extLst>
          </p:cNvPr>
          <p:cNvSpPr/>
          <p:nvPr/>
        </p:nvSpPr>
        <p:spPr>
          <a:xfrm>
            <a:off x="3248066" y="5720578"/>
            <a:ext cx="766620" cy="400110"/>
          </a:xfrm>
          <a:prstGeom prst="rect">
            <a:avLst/>
          </a:prstGeom>
        </p:spPr>
        <p:txBody>
          <a:bodyPr wrap="none">
            <a:spAutoFit/>
          </a:bodyPr>
          <a:lstStyle/>
          <a:p>
            <a:pPr marL="0" lvl="1" algn="ctr" defTabSz="914191">
              <a:spcAft>
                <a:spcPts val="400"/>
              </a:spcAft>
              <a:buSzPct val="90000"/>
            </a:pPr>
            <a:r>
              <a:rPr lang="en-US" sz="2000">
                <a:solidFill>
                  <a:srgbClr val="107E10"/>
                </a:solidFill>
                <a:latin typeface="Segoe UI Semibold" panose="020B0702040204020203" pitchFamily="34" charset="0"/>
                <a:cs typeface="Segoe UI Semibold" panose="020B0702040204020203" pitchFamily="34" charset="0"/>
              </a:rPr>
              <a:t>Excel</a:t>
            </a:r>
          </a:p>
        </p:txBody>
      </p:sp>
      <p:sp>
        <p:nvSpPr>
          <p:cNvPr id="118" name="Rectangle 117">
            <a:extLst>
              <a:ext uri="{FF2B5EF4-FFF2-40B4-BE49-F238E27FC236}">
                <a16:creationId xmlns:a16="http://schemas.microsoft.com/office/drawing/2014/main" id="{CAB37193-4101-4F29-B573-8798AFCDC39F}"/>
              </a:ext>
              <a:ext uri="{C183D7F6-B498-43B3-948B-1728B52AA6E4}">
                <adec:decorative xmlns:adec="http://schemas.microsoft.com/office/drawing/2017/decorative" val="1"/>
              </a:ext>
            </a:extLst>
          </p:cNvPr>
          <p:cNvSpPr/>
          <p:nvPr/>
        </p:nvSpPr>
        <p:spPr bwMode="auto">
          <a:xfrm>
            <a:off x="6687314" y="4015673"/>
            <a:ext cx="1646086" cy="572923"/>
          </a:xfrm>
          <a:prstGeom prst="rect">
            <a:avLst/>
          </a:prstGeom>
          <a:solidFill>
            <a:schemeClr val="bg1"/>
          </a:solidFill>
          <a:ln w="19050">
            <a:solidFill>
              <a:srgbClr val="A3A3A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9" name="Rectangle 118">
            <a:hlinkClick r:id="rId3"/>
            <a:extLst>
              <a:ext uri="{FF2B5EF4-FFF2-40B4-BE49-F238E27FC236}">
                <a16:creationId xmlns:a16="http://schemas.microsoft.com/office/drawing/2014/main" id="{B849AF5B-616A-4BD4-B534-A4D7989CDDB7}"/>
              </a:ext>
            </a:extLst>
          </p:cNvPr>
          <p:cNvSpPr/>
          <p:nvPr/>
        </p:nvSpPr>
        <p:spPr>
          <a:xfrm>
            <a:off x="6471640" y="4148245"/>
            <a:ext cx="2025532" cy="338554"/>
          </a:xfrm>
          <a:prstGeom prst="rect">
            <a:avLst/>
          </a:prstGeom>
        </p:spPr>
        <p:txBody>
          <a:bodyPr wrap="square" lIns="93260" rIns="0">
            <a:spAutoFit/>
          </a:bodyPr>
          <a:lstStyle/>
          <a:p>
            <a:pPr marL="0" lvl="1" algn="ctr" defTabSz="914191">
              <a:spcAft>
                <a:spcPts val="400"/>
              </a:spcAft>
              <a:buSzPct val="90000"/>
            </a:pPr>
            <a:r>
              <a:rPr lang="en-US" sz="1600">
                <a:gradFill>
                  <a:gsLst>
                    <a:gs pos="1250">
                      <a:srgbClr val="2F2F2F"/>
                    </a:gs>
                    <a:gs pos="100000">
                      <a:srgbClr val="2F2F2F"/>
                    </a:gs>
                  </a:gsLst>
                  <a:lin ang="5400000" scaled="0"/>
                </a:gradFill>
                <a:latin typeface="Segoe UI "/>
              </a:rPr>
              <a:t>AMSI</a:t>
            </a:r>
          </a:p>
        </p:txBody>
      </p:sp>
      <p:grpSp>
        <p:nvGrpSpPr>
          <p:cNvPr id="5" name="Group 4">
            <a:extLst>
              <a:ext uri="{FF2B5EF4-FFF2-40B4-BE49-F238E27FC236}">
                <a16:creationId xmlns:a16="http://schemas.microsoft.com/office/drawing/2014/main" id="{7F651570-D02C-46EA-A95C-332F0E405968}"/>
              </a:ext>
              <a:ext uri="{C183D7F6-B498-43B3-948B-1728B52AA6E4}">
                <adec:decorative xmlns:adec="http://schemas.microsoft.com/office/drawing/2017/decorative" val="1"/>
              </a:ext>
            </a:extLst>
          </p:cNvPr>
          <p:cNvGrpSpPr/>
          <p:nvPr/>
        </p:nvGrpSpPr>
        <p:grpSpPr>
          <a:xfrm>
            <a:off x="4083010" y="3824178"/>
            <a:ext cx="2025532" cy="1618495"/>
            <a:chOff x="4083010" y="3824178"/>
            <a:chExt cx="2025532" cy="1618495"/>
          </a:xfrm>
        </p:grpSpPr>
        <p:sp>
          <p:nvSpPr>
            <p:cNvPr id="96" name="Rectangle 95">
              <a:hlinkClick r:id="rId3"/>
              <a:extLst>
                <a:ext uri="{FF2B5EF4-FFF2-40B4-BE49-F238E27FC236}">
                  <a16:creationId xmlns:a16="http://schemas.microsoft.com/office/drawing/2014/main" id="{2BE89EF0-A900-49A8-AF9E-626031ACB9DE}"/>
                </a:ext>
              </a:extLst>
            </p:cNvPr>
            <p:cNvSpPr/>
            <p:nvPr/>
          </p:nvSpPr>
          <p:spPr>
            <a:xfrm>
              <a:off x="4083010" y="5104119"/>
              <a:ext cx="2025532" cy="338554"/>
            </a:xfrm>
            <a:prstGeom prst="rect">
              <a:avLst/>
            </a:prstGeom>
          </p:spPr>
          <p:txBody>
            <a:bodyPr wrap="square" lIns="93260" rIns="0">
              <a:spAutoFit/>
            </a:bodyPr>
            <a:lstStyle/>
            <a:p>
              <a:pPr marL="0" lvl="1" algn="ctr" defTabSz="914191">
                <a:spcAft>
                  <a:spcPts val="400"/>
                </a:spcAft>
                <a:buSzPct val="90000"/>
              </a:pPr>
              <a:r>
                <a:rPr lang="en-US" sz="1600">
                  <a:latin typeface="Segoe UI "/>
                </a:rPr>
                <a:t>Behavior Log</a:t>
              </a:r>
            </a:p>
          </p:txBody>
        </p:sp>
        <p:sp>
          <p:nvSpPr>
            <p:cNvPr id="3" name="CRMArticles_EFF5" title="Icon of two documents stacked together with writing on them">
              <a:extLst>
                <a:ext uri="{FF2B5EF4-FFF2-40B4-BE49-F238E27FC236}">
                  <a16:creationId xmlns:a16="http://schemas.microsoft.com/office/drawing/2014/main" id="{76216CD6-67FC-4FA6-BCF3-085A7B6A5D18}"/>
                </a:ext>
              </a:extLst>
            </p:cNvPr>
            <p:cNvSpPr>
              <a:spLocks noChangeAspect="1" noEditPoints="1"/>
            </p:cNvSpPr>
            <p:nvPr/>
          </p:nvSpPr>
          <p:spPr bwMode="auto">
            <a:xfrm>
              <a:off x="4580145" y="3824178"/>
              <a:ext cx="1031263" cy="1190429"/>
            </a:xfrm>
            <a:custGeom>
              <a:avLst/>
              <a:gdLst>
                <a:gd name="T0" fmla="*/ 551 w 3583"/>
                <a:gd name="T1" fmla="*/ 3585 h 4136"/>
                <a:gd name="T2" fmla="*/ 0 w 3583"/>
                <a:gd name="T3" fmla="*/ 3585 h 4136"/>
                <a:gd name="T4" fmla="*/ 0 w 3583"/>
                <a:gd name="T5" fmla="*/ 0 h 4136"/>
                <a:gd name="T6" fmla="*/ 3033 w 3583"/>
                <a:gd name="T7" fmla="*/ 0 h 4136"/>
                <a:gd name="T8" fmla="*/ 3033 w 3583"/>
                <a:gd name="T9" fmla="*/ 1103 h 4136"/>
                <a:gd name="T10" fmla="*/ 2480 w 3583"/>
                <a:gd name="T11" fmla="*/ 551 h 4136"/>
                <a:gd name="T12" fmla="*/ 2480 w 3583"/>
                <a:gd name="T13" fmla="*/ 1654 h 4136"/>
                <a:gd name="T14" fmla="*/ 3583 w 3583"/>
                <a:gd name="T15" fmla="*/ 1654 h 4136"/>
                <a:gd name="T16" fmla="*/ 3583 w 3583"/>
                <a:gd name="T17" fmla="*/ 1654 h 4136"/>
                <a:gd name="T18" fmla="*/ 2480 w 3583"/>
                <a:gd name="T19" fmla="*/ 551 h 4136"/>
                <a:gd name="T20" fmla="*/ 551 w 3583"/>
                <a:gd name="T21" fmla="*/ 551 h 4136"/>
                <a:gd name="T22" fmla="*/ 551 w 3583"/>
                <a:gd name="T23" fmla="*/ 4136 h 4136"/>
                <a:gd name="T24" fmla="*/ 3583 w 3583"/>
                <a:gd name="T25" fmla="*/ 4136 h 4136"/>
                <a:gd name="T26" fmla="*/ 3583 w 3583"/>
                <a:gd name="T27" fmla="*/ 1654 h 4136"/>
                <a:gd name="T28" fmla="*/ 965 w 3583"/>
                <a:gd name="T29" fmla="*/ 2757 h 4136"/>
                <a:gd name="T30" fmla="*/ 2894 w 3583"/>
                <a:gd name="T31" fmla="*/ 2757 h 4136"/>
                <a:gd name="T32" fmla="*/ 965 w 3583"/>
                <a:gd name="T33" fmla="*/ 2206 h 4136"/>
                <a:gd name="T34" fmla="*/ 2894 w 3583"/>
                <a:gd name="T35" fmla="*/ 2206 h 4136"/>
                <a:gd name="T36" fmla="*/ 965 w 3583"/>
                <a:gd name="T37" fmla="*/ 1654 h 4136"/>
                <a:gd name="T38" fmla="*/ 2068 w 3583"/>
                <a:gd name="T39" fmla="*/ 1654 h 4136"/>
                <a:gd name="T40" fmla="*/ 965 w 3583"/>
                <a:gd name="T41" fmla="*/ 1103 h 4136"/>
                <a:gd name="T42" fmla="*/ 2068 w 3583"/>
                <a:gd name="T43" fmla="*/ 1103 h 4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83" h="4136">
                  <a:moveTo>
                    <a:pt x="551" y="3585"/>
                  </a:moveTo>
                  <a:lnTo>
                    <a:pt x="0" y="3585"/>
                  </a:lnTo>
                  <a:lnTo>
                    <a:pt x="0" y="0"/>
                  </a:lnTo>
                  <a:lnTo>
                    <a:pt x="3033" y="0"/>
                  </a:lnTo>
                  <a:lnTo>
                    <a:pt x="3033" y="1103"/>
                  </a:lnTo>
                  <a:moveTo>
                    <a:pt x="2480" y="551"/>
                  </a:moveTo>
                  <a:lnTo>
                    <a:pt x="2480" y="1654"/>
                  </a:lnTo>
                  <a:lnTo>
                    <a:pt x="3583" y="1654"/>
                  </a:lnTo>
                  <a:moveTo>
                    <a:pt x="3583" y="1654"/>
                  </a:moveTo>
                  <a:lnTo>
                    <a:pt x="2480" y="551"/>
                  </a:lnTo>
                  <a:lnTo>
                    <a:pt x="551" y="551"/>
                  </a:lnTo>
                  <a:lnTo>
                    <a:pt x="551" y="4136"/>
                  </a:lnTo>
                  <a:lnTo>
                    <a:pt x="3583" y="4136"/>
                  </a:lnTo>
                  <a:lnTo>
                    <a:pt x="3583" y="1654"/>
                  </a:lnTo>
                  <a:moveTo>
                    <a:pt x="965" y="2757"/>
                  </a:moveTo>
                  <a:lnTo>
                    <a:pt x="2894" y="2757"/>
                  </a:lnTo>
                  <a:moveTo>
                    <a:pt x="965" y="2206"/>
                  </a:moveTo>
                  <a:lnTo>
                    <a:pt x="2894" y="2206"/>
                  </a:lnTo>
                  <a:moveTo>
                    <a:pt x="965" y="1654"/>
                  </a:moveTo>
                  <a:lnTo>
                    <a:pt x="2068" y="1654"/>
                  </a:lnTo>
                  <a:moveTo>
                    <a:pt x="965" y="1103"/>
                  </a:moveTo>
                  <a:lnTo>
                    <a:pt x="2068" y="1103"/>
                  </a:lnTo>
                </a:path>
              </a:pathLst>
            </a:custGeom>
            <a:noFill/>
            <a:ln w="19050" cap="sq">
              <a:solidFill>
                <a:srgbClr val="93939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14015"/>
              <a:endParaRPr lang="en-US" sz="1836">
                <a:solidFill>
                  <a:srgbClr val="000000"/>
                </a:solidFill>
                <a:latin typeface="Segoe UI"/>
              </a:endParaRPr>
            </a:p>
          </p:txBody>
        </p:sp>
      </p:grpSp>
      <p:sp>
        <p:nvSpPr>
          <p:cNvPr id="121" name="CRMArticles_EFF5" title="Icon of two documents stacked together with writing on them">
            <a:extLst>
              <a:ext uri="{FF2B5EF4-FFF2-40B4-BE49-F238E27FC236}">
                <a16:creationId xmlns:a16="http://schemas.microsoft.com/office/drawing/2014/main" id="{FD55D465-84A0-4A80-84B5-209537652EC5}"/>
              </a:ext>
            </a:extLst>
          </p:cNvPr>
          <p:cNvSpPr>
            <a:spLocks noChangeAspect="1" noEditPoints="1"/>
          </p:cNvSpPr>
          <p:nvPr/>
        </p:nvSpPr>
        <p:spPr bwMode="auto">
          <a:xfrm>
            <a:off x="1009632" y="1828802"/>
            <a:ext cx="359696" cy="415212"/>
          </a:xfrm>
          <a:custGeom>
            <a:avLst/>
            <a:gdLst>
              <a:gd name="T0" fmla="*/ 551 w 3583"/>
              <a:gd name="T1" fmla="*/ 3585 h 4136"/>
              <a:gd name="T2" fmla="*/ 0 w 3583"/>
              <a:gd name="T3" fmla="*/ 3585 h 4136"/>
              <a:gd name="T4" fmla="*/ 0 w 3583"/>
              <a:gd name="T5" fmla="*/ 0 h 4136"/>
              <a:gd name="T6" fmla="*/ 3033 w 3583"/>
              <a:gd name="T7" fmla="*/ 0 h 4136"/>
              <a:gd name="T8" fmla="*/ 3033 w 3583"/>
              <a:gd name="T9" fmla="*/ 1103 h 4136"/>
              <a:gd name="T10" fmla="*/ 2480 w 3583"/>
              <a:gd name="T11" fmla="*/ 551 h 4136"/>
              <a:gd name="T12" fmla="*/ 2480 w 3583"/>
              <a:gd name="T13" fmla="*/ 1654 h 4136"/>
              <a:gd name="T14" fmla="*/ 3583 w 3583"/>
              <a:gd name="T15" fmla="*/ 1654 h 4136"/>
              <a:gd name="T16" fmla="*/ 3583 w 3583"/>
              <a:gd name="T17" fmla="*/ 1654 h 4136"/>
              <a:gd name="T18" fmla="*/ 2480 w 3583"/>
              <a:gd name="T19" fmla="*/ 551 h 4136"/>
              <a:gd name="T20" fmla="*/ 551 w 3583"/>
              <a:gd name="T21" fmla="*/ 551 h 4136"/>
              <a:gd name="T22" fmla="*/ 551 w 3583"/>
              <a:gd name="T23" fmla="*/ 4136 h 4136"/>
              <a:gd name="T24" fmla="*/ 3583 w 3583"/>
              <a:gd name="T25" fmla="*/ 4136 h 4136"/>
              <a:gd name="T26" fmla="*/ 3583 w 3583"/>
              <a:gd name="T27" fmla="*/ 1654 h 4136"/>
              <a:gd name="T28" fmla="*/ 965 w 3583"/>
              <a:gd name="T29" fmla="*/ 2757 h 4136"/>
              <a:gd name="T30" fmla="*/ 2894 w 3583"/>
              <a:gd name="T31" fmla="*/ 2757 h 4136"/>
              <a:gd name="T32" fmla="*/ 965 w 3583"/>
              <a:gd name="T33" fmla="*/ 2206 h 4136"/>
              <a:gd name="T34" fmla="*/ 2894 w 3583"/>
              <a:gd name="T35" fmla="*/ 2206 h 4136"/>
              <a:gd name="T36" fmla="*/ 965 w 3583"/>
              <a:gd name="T37" fmla="*/ 1654 h 4136"/>
              <a:gd name="T38" fmla="*/ 2068 w 3583"/>
              <a:gd name="T39" fmla="*/ 1654 h 4136"/>
              <a:gd name="T40" fmla="*/ 965 w 3583"/>
              <a:gd name="T41" fmla="*/ 1103 h 4136"/>
              <a:gd name="T42" fmla="*/ 2068 w 3583"/>
              <a:gd name="T43" fmla="*/ 1103 h 4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83" h="4136">
                <a:moveTo>
                  <a:pt x="551" y="3585"/>
                </a:moveTo>
                <a:lnTo>
                  <a:pt x="0" y="3585"/>
                </a:lnTo>
                <a:lnTo>
                  <a:pt x="0" y="0"/>
                </a:lnTo>
                <a:lnTo>
                  <a:pt x="3033" y="0"/>
                </a:lnTo>
                <a:lnTo>
                  <a:pt x="3033" y="1103"/>
                </a:lnTo>
                <a:moveTo>
                  <a:pt x="2480" y="551"/>
                </a:moveTo>
                <a:lnTo>
                  <a:pt x="2480" y="1654"/>
                </a:lnTo>
                <a:lnTo>
                  <a:pt x="3583" y="1654"/>
                </a:lnTo>
                <a:moveTo>
                  <a:pt x="3583" y="1654"/>
                </a:moveTo>
                <a:lnTo>
                  <a:pt x="2480" y="551"/>
                </a:lnTo>
                <a:lnTo>
                  <a:pt x="551" y="551"/>
                </a:lnTo>
                <a:lnTo>
                  <a:pt x="551" y="4136"/>
                </a:lnTo>
                <a:lnTo>
                  <a:pt x="3583" y="4136"/>
                </a:lnTo>
                <a:lnTo>
                  <a:pt x="3583" y="1654"/>
                </a:lnTo>
                <a:moveTo>
                  <a:pt x="965" y="2757"/>
                </a:moveTo>
                <a:lnTo>
                  <a:pt x="2894" y="2757"/>
                </a:lnTo>
                <a:moveTo>
                  <a:pt x="965" y="2206"/>
                </a:moveTo>
                <a:lnTo>
                  <a:pt x="2894" y="2206"/>
                </a:lnTo>
                <a:moveTo>
                  <a:pt x="965" y="1654"/>
                </a:moveTo>
                <a:lnTo>
                  <a:pt x="2068" y="1654"/>
                </a:lnTo>
                <a:moveTo>
                  <a:pt x="965" y="1103"/>
                </a:moveTo>
                <a:lnTo>
                  <a:pt x="2068" y="1103"/>
                </a:lnTo>
              </a:path>
            </a:pathLst>
          </a:custGeom>
          <a:noFill/>
          <a:ln w="12700" cap="sq">
            <a:solidFill>
              <a:srgbClr val="A3A3A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Tree>
    <p:extLst>
      <p:ext uri="{BB962C8B-B14F-4D97-AF65-F5344CB8AC3E}">
        <p14:creationId xmlns:p14="http://schemas.microsoft.com/office/powerpoint/2010/main" val="554712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500"/>
                                        <p:tgtEl>
                                          <p:spTgt spid="1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4"/>
                                        </p:tgtEl>
                                        <p:attrNameLst>
                                          <p:attrName>style.visibility</p:attrName>
                                        </p:attrNameLst>
                                      </p:cBhvr>
                                      <p:to>
                                        <p:strVal val="visible"/>
                                      </p:to>
                                    </p:set>
                                    <p:animEffect transition="in" filter="fade">
                                      <p:cBhvr>
                                        <p:cTn id="10" dur="500"/>
                                        <p:tgtEl>
                                          <p:spTgt spid="94"/>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00"/>
                                        </p:tgtEl>
                                        <p:attrNameLst>
                                          <p:attrName>style.visibility</p:attrName>
                                        </p:attrNameLst>
                                      </p:cBhvr>
                                      <p:to>
                                        <p:strVal val="visible"/>
                                      </p:to>
                                    </p:set>
                                    <p:animEffect transition="in" filter="wipe(left)">
                                      <p:cBhvr>
                                        <p:cTn id="14" dur="500"/>
                                        <p:tgtEl>
                                          <p:spTgt spid="10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1"/>
                                        </p:tgtEl>
                                        <p:attrNameLst>
                                          <p:attrName>style.visibility</p:attrName>
                                        </p:attrNameLst>
                                      </p:cBhvr>
                                      <p:to>
                                        <p:strVal val="visible"/>
                                      </p:to>
                                    </p:set>
                                    <p:animEffect transition="in" filter="fade">
                                      <p:cBhvr>
                                        <p:cTn id="17" dur="500"/>
                                        <p:tgtEl>
                                          <p:spTgt spid="101"/>
                                        </p:tgtEl>
                                      </p:cBhvr>
                                    </p:animEffect>
                                  </p:childTnLst>
                                </p:cTn>
                              </p:par>
                              <p:par>
                                <p:cTn id="18" presetID="10" presetClass="entr" presetSubtype="0" fill="hold" nodeType="withEffect">
                                  <p:stCondLst>
                                    <p:cond delay="0"/>
                                  </p:stCondLst>
                                  <p:childTnLst>
                                    <p:set>
                                      <p:cBhvr>
                                        <p:cTn id="19" dur="1" fill="hold">
                                          <p:stCondLst>
                                            <p:cond delay="0"/>
                                          </p:stCondLst>
                                        </p:cTn>
                                        <p:tgtEl>
                                          <p:spTgt spid="70"/>
                                        </p:tgtEl>
                                        <p:attrNameLst>
                                          <p:attrName>style.visibility</p:attrName>
                                        </p:attrNameLst>
                                      </p:cBhvr>
                                      <p:to>
                                        <p:strVal val="visible"/>
                                      </p:to>
                                    </p:set>
                                    <p:animEffect transition="in" filter="fade">
                                      <p:cBhvr>
                                        <p:cTn id="20" dur="500"/>
                                        <p:tgtEl>
                                          <p:spTgt spid="7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8"/>
                                        </p:tgtEl>
                                        <p:attrNameLst>
                                          <p:attrName>style.visibility</p:attrName>
                                        </p:attrNameLst>
                                      </p:cBhvr>
                                      <p:to>
                                        <p:strVal val="visible"/>
                                      </p:to>
                                    </p:set>
                                    <p:animEffect transition="in" filter="fade">
                                      <p:cBhvr>
                                        <p:cTn id="23" dur="500"/>
                                        <p:tgtEl>
                                          <p:spTgt spid="7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1"/>
                                        </p:tgtEl>
                                        <p:attrNameLst>
                                          <p:attrName>style.visibility</p:attrName>
                                        </p:attrNameLst>
                                      </p:cBhvr>
                                      <p:to>
                                        <p:strVal val="visible"/>
                                      </p:to>
                                    </p:set>
                                    <p:animEffect transition="in" filter="fade">
                                      <p:cBhvr>
                                        <p:cTn id="26" dur="500"/>
                                        <p:tgtEl>
                                          <p:spTgt spid="121"/>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99"/>
                                        </p:tgtEl>
                                        <p:attrNameLst>
                                          <p:attrName>style.visibility</p:attrName>
                                        </p:attrNameLst>
                                      </p:cBhvr>
                                      <p:to>
                                        <p:strVal val="visible"/>
                                      </p:to>
                                    </p:set>
                                    <p:animEffect transition="in" filter="wipe(left)">
                                      <p:cBhvr>
                                        <p:cTn id="35" dur="500"/>
                                        <p:tgtEl>
                                          <p:spTgt spid="9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2"/>
                                        </p:tgtEl>
                                        <p:attrNameLst>
                                          <p:attrName>style.visibility</p:attrName>
                                        </p:attrNameLst>
                                      </p:cBhvr>
                                      <p:to>
                                        <p:strVal val="visible"/>
                                      </p:to>
                                    </p:set>
                                    <p:animEffect transition="in" filter="fade">
                                      <p:cBhvr>
                                        <p:cTn id="38" dur="500"/>
                                        <p:tgtEl>
                                          <p:spTgt spid="10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fade">
                                      <p:cBhvr>
                                        <p:cTn id="41" dur="500"/>
                                        <p:tgtEl>
                                          <p:spTgt spid="57"/>
                                        </p:tgtEl>
                                      </p:cBhvr>
                                    </p:animEffect>
                                  </p:childTnLst>
                                </p:cTn>
                              </p:par>
                              <p:par>
                                <p:cTn id="42" presetID="10" presetClass="entr" presetSubtype="0" fill="hold" nodeType="with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fade">
                                      <p:cBhvr>
                                        <p:cTn id="44" dur="500"/>
                                        <p:tgtEl>
                                          <p:spTgt spid="5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81"/>
                                        </p:tgtEl>
                                        <p:attrNameLst>
                                          <p:attrName>style.visibility</p:attrName>
                                        </p:attrNameLst>
                                      </p:cBhvr>
                                      <p:to>
                                        <p:strVal val="visible"/>
                                      </p:to>
                                    </p:set>
                                    <p:animEffect transition="in" filter="fade">
                                      <p:cBhvr>
                                        <p:cTn id="47" dur="500"/>
                                        <p:tgtEl>
                                          <p:spTgt spid="81"/>
                                        </p:tgtEl>
                                      </p:cBhvr>
                                    </p:animEffect>
                                  </p:childTnLst>
                                </p:cTn>
                              </p:par>
                              <p:par>
                                <p:cTn id="48" presetID="10" presetClass="entr" presetSubtype="0" fill="hold" grpId="0" nodeType="withEffect">
                                  <p:stCondLst>
                                    <p:cond delay="250"/>
                                  </p:stCondLst>
                                  <p:childTnLst>
                                    <p:set>
                                      <p:cBhvr>
                                        <p:cTn id="49" dur="1" fill="hold">
                                          <p:stCondLst>
                                            <p:cond delay="0"/>
                                          </p:stCondLst>
                                        </p:cTn>
                                        <p:tgtEl>
                                          <p:spTgt spid="118"/>
                                        </p:tgtEl>
                                        <p:attrNameLst>
                                          <p:attrName>style.visibility</p:attrName>
                                        </p:attrNameLst>
                                      </p:cBhvr>
                                      <p:to>
                                        <p:strVal val="visible"/>
                                      </p:to>
                                    </p:set>
                                    <p:animEffect transition="in" filter="fade">
                                      <p:cBhvr>
                                        <p:cTn id="50" dur="500"/>
                                        <p:tgtEl>
                                          <p:spTgt spid="118"/>
                                        </p:tgtEl>
                                      </p:cBhvr>
                                    </p:animEffect>
                                  </p:childTnLst>
                                </p:cTn>
                              </p:par>
                              <p:par>
                                <p:cTn id="51" presetID="10" presetClass="entr" presetSubtype="0" fill="hold" grpId="0" nodeType="withEffect">
                                  <p:stCondLst>
                                    <p:cond delay="250"/>
                                  </p:stCondLst>
                                  <p:childTnLst>
                                    <p:set>
                                      <p:cBhvr>
                                        <p:cTn id="52" dur="1" fill="hold">
                                          <p:stCondLst>
                                            <p:cond delay="0"/>
                                          </p:stCondLst>
                                        </p:cTn>
                                        <p:tgtEl>
                                          <p:spTgt spid="119"/>
                                        </p:tgtEl>
                                        <p:attrNameLst>
                                          <p:attrName>style.visibility</p:attrName>
                                        </p:attrNameLst>
                                      </p:cBhvr>
                                      <p:to>
                                        <p:strVal val="visible"/>
                                      </p:to>
                                    </p:set>
                                    <p:animEffect transition="in" filter="fade">
                                      <p:cBhvr>
                                        <p:cTn id="53" dur="500"/>
                                        <p:tgtEl>
                                          <p:spTgt spid="119"/>
                                        </p:tgtEl>
                                      </p:cBhvr>
                                    </p:animEffect>
                                  </p:childTnLst>
                                </p:cTn>
                              </p:par>
                              <p:par>
                                <p:cTn id="54" presetID="10" presetClass="entr" presetSubtype="0" fill="hold" nodeType="withEffect">
                                  <p:stCondLst>
                                    <p:cond delay="50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2" fill="hold" nodeType="clickEffect">
                                  <p:stCondLst>
                                    <p:cond delay="0"/>
                                  </p:stCondLst>
                                  <p:childTnLst>
                                    <p:set>
                                      <p:cBhvr>
                                        <p:cTn id="60" dur="1" fill="hold">
                                          <p:stCondLst>
                                            <p:cond delay="0"/>
                                          </p:stCondLst>
                                        </p:cTn>
                                        <p:tgtEl>
                                          <p:spTgt spid="98"/>
                                        </p:tgtEl>
                                        <p:attrNameLst>
                                          <p:attrName>style.visibility</p:attrName>
                                        </p:attrNameLst>
                                      </p:cBhvr>
                                      <p:to>
                                        <p:strVal val="visible"/>
                                      </p:to>
                                    </p:set>
                                    <p:animEffect transition="in" filter="wipe(right)">
                                      <p:cBhvr>
                                        <p:cTn id="61" dur="500"/>
                                        <p:tgtEl>
                                          <p:spTgt spid="9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12"/>
                                        </p:tgtEl>
                                        <p:attrNameLst>
                                          <p:attrName>style.visibility</p:attrName>
                                        </p:attrNameLst>
                                      </p:cBhvr>
                                      <p:to>
                                        <p:strVal val="visible"/>
                                      </p:to>
                                    </p:set>
                                    <p:animEffect transition="in" filter="fade">
                                      <p:cBhvr>
                                        <p:cTn id="64" dur="500"/>
                                        <p:tgtEl>
                                          <p:spTgt spid="112"/>
                                        </p:tgtEl>
                                      </p:cBhvr>
                                    </p:animEffect>
                                  </p:childTnLst>
                                </p:cTn>
                              </p:par>
                              <p:par>
                                <p:cTn id="65" presetID="10" presetClass="entr" presetSubtype="0" fill="hold" nodeType="withEffect">
                                  <p:stCondLst>
                                    <p:cond delay="0"/>
                                  </p:stCondLst>
                                  <p:childTnLst>
                                    <p:set>
                                      <p:cBhvr>
                                        <p:cTn id="66" dur="1" fill="hold">
                                          <p:stCondLst>
                                            <p:cond delay="0"/>
                                          </p:stCondLst>
                                        </p:cTn>
                                        <p:tgtEl>
                                          <p:spTgt spid="58"/>
                                        </p:tgtEl>
                                        <p:attrNameLst>
                                          <p:attrName>style.visibility</p:attrName>
                                        </p:attrNameLst>
                                      </p:cBhvr>
                                      <p:to>
                                        <p:strVal val="visible"/>
                                      </p:to>
                                    </p:set>
                                    <p:animEffect transition="in" filter="fade">
                                      <p:cBhvr>
                                        <p:cTn id="67" dur="500"/>
                                        <p:tgtEl>
                                          <p:spTgt spid="5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79"/>
                                        </p:tgtEl>
                                        <p:attrNameLst>
                                          <p:attrName>style.visibility</p:attrName>
                                        </p:attrNameLst>
                                      </p:cBhvr>
                                      <p:to>
                                        <p:strVal val="visible"/>
                                      </p:to>
                                    </p:set>
                                    <p:animEffect transition="in" filter="fade">
                                      <p:cBhvr>
                                        <p:cTn id="70" dur="500"/>
                                        <p:tgtEl>
                                          <p:spTgt spid="79"/>
                                        </p:tgtEl>
                                      </p:cBhvr>
                                    </p:animEffect>
                                  </p:childTnLst>
                                </p:cTn>
                              </p:par>
                            </p:childTnLst>
                          </p:cTn>
                        </p:par>
                        <p:par>
                          <p:cTn id="71" fill="hold">
                            <p:stCondLst>
                              <p:cond delay="500"/>
                            </p:stCondLst>
                            <p:childTnLst>
                              <p:par>
                                <p:cTn id="72" presetID="53" presetClass="entr" presetSubtype="16" fill="hold" grpId="0" nodeType="afterEffect">
                                  <p:stCondLst>
                                    <p:cond delay="0"/>
                                  </p:stCondLst>
                                  <p:childTnLst>
                                    <p:set>
                                      <p:cBhvr>
                                        <p:cTn id="73" dur="1" fill="hold">
                                          <p:stCondLst>
                                            <p:cond delay="0"/>
                                          </p:stCondLst>
                                        </p:cTn>
                                        <p:tgtEl>
                                          <p:spTgt spid="115"/>
                                        </p:tgtEl>
                                        <p:attrNameLst>
                                          <p:attrName>style.visibility</p:attrName>
                                        </p:attrNameLst>
                                      </p:cBhvr>
                                      <p:to>
                                        <p:strVal val="visible"/>
                                      </p:to>
                                    </p:set>
                                    <p:anim calcmode="lin" valueType="num">
                                      <p:cBhvr>
                                        <p:cTn id="74" dur="500" fill="hold"/>
                                        <p:tgtEl>
                                          <p:spTgt spid="115"/>
                                        </p:tgtEl>
                                        <p:attrNameLst>
                                          <p:attrName>ppt_w</p:attrName>
                                        </p:attrNameLst>
                                      </p:cBhvr>
                                      <p:tavLst>
                                        <p:tav tm="0">
                                          <p:val>
                                            <p:fltVal val="0"/>
                                          </p:val>
                                        </p:tav>
                                        <p:tav tm="100000">
                                          <p:val>
                                            <p:strVal val="#ppt_w"/>
                                          </p:val>
                                        </p:tav>
                                      </p:tavLst>
                                    </p:anim>
                                    <p:anim calcmode="lin" valueType="num">
                                      <p:cBhvr>
                                        <p:cTn id="75" dur="500" fill="hold"/>
                                        <p:tgtEl>
                                          <p:spTgt spid="115"/>
                                        </p:tgtEl>
                                        <p:attrNameLst>
                                          <p:attrName>ppt_h</p:attrName>
                                        </p:attrNameLst>
                                      </p:cBhvr>
                                      <p:tavLst>
                                        <p:tav tm="0">
                                          <p:val>
                                            <p:fltVal val="0"/>
                                          </p:val>
                                        </p:tav>
                                        <p:tav tm="100000">
                                          <p:val>
                                            <p:strVal val="#ppt_h"/>
                                          </p:val>
                                        </p:tav>
                                      </p:tavLst>
                                    </p:anim>
                                    <p:animEffect transition="in" filter="fade">
                                      <p:cBhvr>
                                        <p:cTn id="76" dur="500"/>
                                        <p:tgtEl>
                                          <p:spTgt spid="115"/>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13"/>
                                        </p:tgtEl>
                                        <p:attrNameLst>
                                          <p:attrName>style.visibility</p:attrName>
                                        </p:attrNameLst>
                                      </p:cBhvr>
                                      <p:to>
                                        <p:strVal val="visible"/>
                                      </p:to>
                                    </p:set>
                                    <p:animEffect transition="in" filter="fade">
                                      <p:cBhvr>
                                        <p:cTn id="79" dur="500"/>
                                        <p:tgtEl>
                                          <p:spTgt spid="113"/>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82"/>
                                        </p:tgtEl>
                                        <p:attrNameLst>
                                          <p:attrName>style.visibility</p:attrName>
                                        </p:attrNameLst>
                                      </p:cBhvr>
                                      <p:to>
                                        <p:strVal val="visible"/>
                                      </p:to>
                                    </p:set>
                                    <p:animEffect transition="in" filter="fade">
                                      <p:cBhvr>
                                        <p:cTn id="82" dur="500"/>
                                        <p:tgtEl>
                                          <p:spTgt spid="82"/>
                                        </p:tgtEl>
                                      </p:cBhvr>
                                    </p:animEffect>
                                  </p:childTnLst>
                                </p:cTn>
                              </p:par>
                              <p:par>
                                <p:cTn id="83" presetID="10" presetClass="entr" presetSubtype="0" fill="hold" nodeType="withEffect">
                                  <p:stCondLst>
                                    <p:cond delay="0"/>
                                  </p:stCondLst>
                                  <p:childTnLst>
                                    <p:set>
                                      <p:cBhvr>
                                        <p:cTn id="84" dur="1" fill="hold">
                                          <p:stCondLst>
                                            <p:cond delay="0"/>
                                          </p:stCondLst>
                                        </p:cTn>
                                        <p:tgtEl>
                                          <p:spTgt spid="66"/>
                                        </p:tgtEl>
                                        <p:attrNameLst>
                                          <p:attrName>style.visibility</p:attrName>
                                        </p:attrNameLst>
                                      </p:cBhvr>
                                      <p:to>
                                        <p:strVal val="visible"/>
                                      </p:to>
                                    </p:set>
                                    <p:animEffect transition="in" filter="fade">
                                      <p:cBhvr>
                                        <p:cTn id="85" dur="500"/>
                                        <p:tgtEl>
                                          <p:spTgt spid="66"/>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80"/>
                                        </p:tgtEl>
                                        <p:attrNameLst>
                                          <p:attrName>style.visibility</p:attrName>
                                        </p:attrNameLst>
                                      </p:cBhvr>
                                      <p:to>
                                        <p:strVal val="visible"/>
                                      </p:to>
                                    </p:set>
                                    <p:animEffect transition="in" filter="fade">
                                      <p:cBhvr>
                                        <p:cTn id="88" dur="500"/>
                                        <p:tgtEl>
                                          <p:spTgt spid="80"/>
                                        </p:tgtEl>
                                      </p:cBhvr>
                                    </p:animEffect>
                                  </p:childTnLst>
                                </p:cTn>
                              </p:par>
                              <p:par>
                                <p:cTn id="89" presetID="3" presetClass="emph" presetSubtype="2" fill="hold" grpId="1" nodeType="withEffect">
                                  <p:stCondLst>
                                    <p:cond delay="0"/>
                                  </p:stCondLst>
                                  <p:childTnLst>
                                    <p:animClr clrSpc="rgb" dir="cw">
                                      <p:cBhvr override="childStyle">
                                        <p:cTn id="90" dur="1000" fill="hold"/>
                                        <p:tgtEl>
                                          <p:spTgt spid="114"/>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78" grpId="0"/>
      <p:bldP spid="79" grpId="0"/>
      <p:bldP spid="80" grpId="0"/>
      <p:bldP spid="81" grpId="0"/>
      <p:bldP spid="82" grpId="0" animBg="1"/>
      <p:bldP spid="94" grpId="0" animBg="1"/>
      <p:bldP spid="101" grpId="0"/>
      <p:bldP spid="102" grpId="0"/>
      <p:bldP spid="112" grpId="0"/>
      <p:bldP spid="113" grpId="0"/>
      <p:bldP spid="114" grpId="0"/>
      <p:bldP spid="114" grpId="1"/>
      <p:bldP spid="115" grpId="0" animBg="1"/>
      <p:bldP spid="118" grpId="0" animBg="1"/>
      <p:bldP spid="119" grpId="0"/>
      <p:bldP spid="1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5216" y="3033223"/>
            <a:ext cx="9554464" cy="498598"/>
          </a:xfrm>
        </p:spPr>
        <p:txBody>
          <a:bodyPr/>
          <a:lstStyle/>
          <a:p>
            <a:r>
              <a:rPr lang="en-US"/>
              <a:t>Demo - AMSI integration for XLM macros</a:t>
            </a:r>
          </a:p>
        </p:txBody>
      </p:sp>
    </p:spTree>
    <p:extLst>
      <p:ext uri="{BB962C8B-B14F-4D97-AF65-F5344CB8AC3E}">
        <p14:creationId xmlns:p14="http://schemas.microsoft.com/office/powerpoint/2010/main" val="116659274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Secure configuration</a:t>
            </a:r>
          </a:p>
        </p:txBody>
      </p:sp>
    </p:spTree>
    <p:extLst>
      <p:ext uri="{BB962C8B-B14F-4D97-AF65-F5344CB8AC3E}">
        <p14:creationId xmlns:p14="http://schemas.microsoft.com/office/powerpoint/2010/main" val="251652570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descr="Web page showing security policy recommendations">
            <a:extLst>
              <a:ext uri="{FF2B5EF4-FFF2-40B4-BE49-F238E27FC236}">
                <a16:creationId xmlns:a16="http://schemas.microsoft.com/office/drawing/2014/main" id="{C34004BF-9C46-4A25-B844-4A566897185B}"/>
              </a:ext>
            </a:extLst>
          </p:cNvPr>
          <p:cNvGrpSpPr/>
          <p:nvPr/>
        </p:nvGrpSpPr>
        <p:grpSpPr>
          <a:xfrm>
            <a:off x="6754335" y="1823982"/>
            <a:ext cx="4970940" cy="3344130"/>
            <a:chOff x="998903" y="0"/>
            <a:chExt cx="10194193" cy="6858000"/>
          </a:xfrm>
        </p:grpSpPr>
        <p:grpSp>
          <p:nvGrpSpPr>
            <p:cNvPr id="32" name="Group 31">
              <a:extLst>
                <a:ext uri="{FF2B5EF4-FFF2-40B4-BE49-F238E27FC236}">
                  <a16:creationId xmlns:a16="http://schemas.microsoft.com/office/drawing/2014/main" id="{4B116EA1-5D1A-4A3A-8111-D0B764AC6448}"/>
                </a:ext>
              </a:extLst>
            </p:cNvPr>
            <p:cNvGrpSpPr/>
            <p:nvPr/>
          </p:nvGrpSpPr>
          <p:grpSpPr>
            <a:xfrm>
              <a:off x="998903" y="0"/>
              <a:ext cx="10194193" cy="6858000"/>
              <a:chOff x="998903" y="0"/>
              <a:chExt cx="10194193" cy="6858000"/>
            </a:xfrm>
          </p:grpSpPr>
          <p:pic>
            <p:nvPicPr>
              <p:cNvPr id="35" name="Picture 34">
                <a:extLst>
                  <a:ext uri="{FF2B5EF4-FFF2-40B4-BE49-F238E27FC236}">
                    <a16:creationId xmlns:a16="http://schemas.microsoft.com/office/drawing/2014/main" id="{5DEB7828-937E-484D-96B9-B33BDA03B1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903" y="0"/>
                <a:ext cx="10194193" cy="6858000"/>
              </a:xfrm>
              <a:prstGeom prst="rect">
                <a:avLst/>
              </a:prstGeom>
            </p:spPr>
          </p:pic>
          <p:sp>
            <p:nvSpPr>
              <p:cNvPr id="36" name="Rectangle 35">
                <a:extLst>
                  <a:ext uri="{FF2B5EF4-FFF2-40B4-BE49-F238E27FC236}">
                    <a16:creationId xmlns:a16="http://schemas.microsoft.com/office/drawing/2014/main" id="{04301414-21C0-4E32-9F95-4FF20ACE7EB4}"/>
                  </a:ext>
                </a:extLst>
              </p:cNvPr>
              <p:cNvSpPr/>
              <p:nvPr/>
            </p:nvSpPr>
            <p:spPr bwMode="auto">
              <a:xfrm>
                <a:off x="998903" y="785674"/>
                <a:ext cx="10000529" cy="607232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33" name="Rectangle 32">
              <a:extLst>
                <a:ext uri="{FF2B5EF4-FFF2-40B4-BE49-F238E27FC236}">
                  <a16:creationId xmlns:a16="http://schemas.microsoft.com/office/drawing/2014/main" id="{0F261EB3-3FA8-406C-8CF9-BFEEB033DC14}"/>
                </a:ext>
              </a:extLst>
            </p:cNvPr>
            <p:cNvSpPr/>
            <p:nvPr/>
          </p:nvSpPr>
          <p:spPr bwMode="auto">
            <a:xfrm>
              <a:off x="2567291" y="467558"/>
              <a:ext cx="6683241" cy="13612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4" name="Rectangle 33">
              <a:extLst>
                <a:ext uri="{FF2B5EF4-FFF2-40B4-BE49-F238E27FC236}">
                  <a16:creationId xmlns:a16="http://schemas.microsoft.com/office/drawing/2014/main" id="{F0BF757B-7F91-4AEA-A348-C8BE2E837CEA}"/>
                </a:ext>
              </a:extLst>
            </p:cNvPr>
            <p:cNvSpPr/>
            <p:nvPr/>
          </p:nvSpPr>
          <p:spPr bwMode="auto">
            <a:xfrm>
              <a:off x="1348092" y="136124"/>
              <a:ext cx="1048880" cy="205665"/>
            </a:xfrm>
            <a:prstGeom prst="rect">
              <a:avLst/>
            </a:prstGeom>
            <a:solidFill>
              <a:srgbClr val="F7F7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38" name="Rectangle 37">
            <a:extLst>
              <a:ext uri="{FF2B5EF4-FFF2-40B4-BE49-F238E27FC236}">
                <a16:creationId xmlns:a16="http://schemas.microsoft.com/office/drawing/2014/main" id="{D3F15938-4729-4020-A756-B4A9CC834CDD}"/>
              </a:ext>
            </a:extLst>
          </p:cNvPr>
          <p:cNvSpPr/>
          <p:nvPr/>
        </p:nvSpPr>
        <p:spPr>
          <a:xfrm>
            <a:off x="588262" y="1688210"/>
            <a:ext cx="5248805" cy="2616101"/>
          </a:xfrm>
          <a:prstGeom prst="rect">
            <a:avLst/>
          </a:prstGeom>
        </p:spPr>
        <p:txBody>
          <a:bodyPr wrap="square" lIns="0" tIns="0" rIns="0" bIns="0">
            <a:spAutoFit/>
          </a:bodyPr>
          <a:lstStyle/>
          <a:p>
            <a:pPr defTabSz="894429" fontAlgn="base">
              <a:spcBef>
                <a:spcPct val="0"/>
              </a:spcBef>
              <a:spcAft>
                <a:spcPts val="1765"/>
              </a:spcAft>
              <a:buClr>
                <a:srgbClr val="0078D4"/>
              </a:buClr>
              <a:defRPr/>
            </a:pPr>
            <a:r>
              <a:rPr lang="en-US" sz="2000">
                <a:solidFill>
                  <a:srgbClr val="0078D7"/>
                </a:solidFill>
                <a:latin typeface="+mj-lt"/>
                <a:cs typeface="Segoe UI Semibold" panose="020B0702040204020203" pitchFamily="34" charset="0"/>
              </a:rPr>
              <a:t>View intelligent security policy recommendations</a:t>
            </a:r>
            <a:r>
              <a:rPr lang="en-US" sz="2000">
                <a:solidFill>
                  <a:srgbClr val="2F2F2F"/>
                </a:solidFill>
                <a:cs typeface="Segoe UI Semibold" panose="020B0702040204020203" pitchFamily="34" charset="0"/>
              </a:rPr>
              <a:t> based on Office app feature usage</a:t>
            </a:r>
          </a:p>
          <a:p>
            <a:pPr defTabSz="894429" fontAlgn="base">
              <a:spcBef>
                <a:spcPct val="0"/>
              </a:spcBef>
              <a:spcAft>
                <a:spcPts val="1765"/>
              </a:spcAft>
              <a:buClr>
                <a:srgbClr val="0078D4"/>
              </a:buClr>
              <a:defRPr/>
            </a:pPr>
            <a:r>
              <a:rPr lang="en-US" sz="2000">
                <a:solidFill>
                  <a:srgbClr val="0078D7"/>
                </a:solidFill>
                <a:latin typeface="+mj-lt"/>
                <a:cs typeface="Segoe UI Semibold" panose="020B0702040204020203" pitchFamily="34" charset="0"/>
              </a:rPr>
              <a:t>Easily deploy security policies </a:t>
            </a:r>
            <a:r>
              <a:rPr lang="en-US" sz="2000">
                <a:solidFill>
                  <a:srgbClr val="2F2F2F"/>
                </a:solidFill>
                <a:cs typeface="Segoe UI Semibold" panose="020B0702040204020203" pitchFamily="34" charset="0"/>
              </a:rPr>
              <a:t>and scope to specific features, apps, or groups</a:t>
            </a:r>
          </a:p>
          <a:p>
            <a:pPr defTabSz="894429" fontAlgn="base">
              <a:spcBef>
                <a:spcPct val="0"/>
              </a:spcBef>
              <a:spcAft>
                <a:spcPts val="1765"/>
              </a:spcAft>
              <a:buClr>
                <a:srgbClr val="0078D4"/>
              </a:buClr>
              <a:defRPr/>
            </a:pPr>
            <a:r>
              <a:rPr lang="en-US" sz="2000">
                <a:solidFill>
                  <a:srgbClr val="0078D7"/>
                </a:solidFill>
                <a:latin typeface="+mj-lt"/>
                <a:cs typeface="Segoe UI Semibold" panose="020B0702040204020203" pitchFamily="34" charset="0"/>
              </a:rPr>
              <a:t>Monitor policy health </a:t>
            </a:r>
            <a:r>
              <a:rPr lang="en-US" sz="2000">
                <a:solidFill>
                  <a:srgbClr val="2F2F2F"/>
                </a:solidFill>
                <a:cs typeface="Segoe UI Semibold" panose="020B0702040204020203" pitchFamily="34" charset="0"/>
              </a:rPr>
              <a:t>to evaluate impact </a:t>
            </a:r>
            <a:br>
              <a:rPr lang="en-US" sz="2000">
                <a:solidFill>
                  <a:srgbClr val="2F2F2F"/>
                </a:solidFill>
                <a:cs typeface="Segoe UI Semibold" panose="020B0702040204020203" pitchFamily="34" charset="0"/>
              </a:rPr>
            </a:br>
            <a:r>
              <a:rPr lang="en-US" sz="2000">
                <a:solidFill>
                  <a:srgbClr val="2F2F2F"/>
                </a:solidFill>
                <a:cs typeface="Segoe UI Semibold" panose="020B0702040204020203" pitchFamily="34" charset="0"/>
              </a:rPr>
              <a:t>on user productivity</a:t>
            </a:r>
          </a:p>
        </p:txBody>
      </p:sp>
      <p:sp>
        <p:nvSpPr>
          <p:cNvPr id="28" name="TextBox 27">
            <a:extLst>
              <a:ext uri="{FF2B5EF4-FFF2-40B4-BE49-F238E27FC236}">
                <a16:creationId xmlns:a16="http://schemas.microsoft.com/office/drawing/2014/main" id="{63AB4623-D085-2842-B10E-14F7A5E60725}"/>
              </a:ext>
            </a:extLst>
          </p:cNvPr>
          <p:cNvSpPr txBox="1"/>
          <p:nvPr/>
        </p:nvSpPr>
        <p:spPr>
          <a:xfrm>
            <a:off x="4438420" y="6463126"/>
            <a:ext cx="7388713" cy="215444"/>
          </a:xfrm>
          <a:prstGeom prst="rect">
            <a:avLst/>
          </a:prstGeom>
          <a:noFill/>
        </p:spPr>
        <p:txBody>
          <a:bodyPr wrap="square" lIns="0" rtlCol="0">
            <a:spAutoFit/>
          </a:bodyPr>
          <a:lstStyle/>
          <a:p>
            <a:pPr algn="r">
              <a:defRPr/>
            </a:pPr>
            <a:r>
              <a:rPr lang="en-US" sz="800">
                <a:solidFill>
                  <a:srgbClr val="2F2F2F"/>
                </a:solidFill>
                <a:latin typeface="Segoe UI" panose="020B0502040204020203" pitchFamily="34" charset="0"/>
                <a:cs typeface="Segoe UI" panose="020B0502040204020203" pitchFamily="34" charset="0"/>
              </a:rPr>
              <a:t>Learn more about </a:t>
            </a:r>
            <a:r>
              <a:rPr lang="en-US" sz="800">
                <a:solidFill>
                  <a:srgbClr val="2F2F2F"/>
                </a:solidFill>
                <a:latin typeface="Segoe UI" panose="020B0502040204020203" pitchFamily="34" charset="0"/>
                <a:cs typeface="Segoe UI" panose="020B0502040204020203" pitchFamily="34" charset="0"/>
                <a:hlinkClick r:id="rId5"/>
              </a:rPr>
              <a:t>Security Policy Advisor</a:t>
            </a:r>
            <a:r>
              <a:rPr lang="en-US" sz="800">
                <a:solidFill>
                  <a:srgbClr val="2F2F2F"/>
                </a:solidFill>
                <a:latin typeface="Segoe UI" panose="020B0502040204020203" pitchFamily="34" charset="0"/>
                <a:cs typeface="Segoe UI" panose="020B0502040204020203" pitchFamily="34" charset="0"/>
              </a:rPr>
              <a:t>.</a:t>
            </a:r>
            <a:endParaRPr lang="en-US" sz="800">
              <a:solidFill>
                <a:srgbClr val="0078D7"/>
              </a:solidFill>
              <a:latin typeface="Segoe UI" panose="020B0502040204020203" pitchFamily="34" charset="0"/>
              <a:cs typeface="Segoe UI" panose="020B0502040204020203" pitchFamily="34" charset="0"/>
            </a:endParaRPr>
          </a:p>
        </p:txBody>
      </p:sp>
      <p:sp>
        <p:nvSpPr>
          <p:cNvPr id="2" name="Title 16">
            <a:extLst>
              <a:ext uri="{FF2B5EF4-FFF2-40B4-BE49-F238E27FC236}">
                <a16:creationId xmlns:a16="http://schemas.microsoft.com/office/drawing/2014/main" id="{E639027D-591C-45C4-82A7-2CD6557696C8}"/>
              </a:ext>
            </a:extLst>
          </p:cNvPr>
          <p:cNvSpPr txBox="1">
            <a:spLocks noGrp="1"/>
          </p:cNvSpPr>
          <p:nvPr>
            <p:ph type="title" idx="4294967295"/>
          </p:nvPr>
        </p:nvSpPr>
        <p:spPr>
          <a:xfrm>
            <a:off x="588263" y="457200"/>
            <a:ext cx="11018520" cy="86177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Security Policy Advisor</a:t>
            </a:r>
            <a:b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br>
            <a:r>
              <a:rPr kumimoji="0" lang="en-US" sz="2000" b="0" i="0" u="none" strike="noStrike" kern="1200" cap="none" spc="0" normalizeH="0" baseline="0" noProof="0">
                <a:ln w="3175">
                  <a:noFill/>
                </a:ln>
                <a:solidFill>
                  <a:schemeClr val="tx1"/>
                </a:solidFill>
                <a:effectLst/>
                <a:uLnTx/>
                <a:uFillTx/>
                <a:latin typeface="+mn-lt"/>
                <a:ea typeface="+mn-ea"/>
                <a:cs typeface="Segoe UI" pitchFamily="34" charset="0"/>
              </a:rPr>
              <a:t>Generally available for Microsoft 365 Enterprise customers</a:t>
            </a:r>
          </a:p>
        </p:txBody>
      </p:sp>
      <p:pic>
        <p:nvPicPr>
          <p:cNvPr id="4" name="Picture 3">
            <a:extLst>
              <a:ext uri="{FF2B5EF4-FFF2-40B4-BE49-F238E27FC236}">
                <a16:creationId xmlns:a16="http://schemas.microsoft.com/office/drawing/2014/main" id="{049B5DA0-D8AE-4116-98C8-1CC6EC09FC01}"/>
              </a:ext>
              <a:ext uri="{C183D7F6-B498-43B3-948B-1728B52AA6E4}">
                <adec:decorative xmlns:adec="http://schemas.microsoft.com/office/drawing/2017/decorative" val="1"/>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a:off x="6752404" y="2156705"/>
            <a:ext cx="4910959" cy="2215232"/>
          </a:xfrm>
          <a:prstGeom prst="rect">
            <a:avLst/>
          </a:prstGeom>
          <a:effectLst/>
        </p:spPr>
      </p:pic>
      <p:sp>
        <p:nvSpPr>
          <p:cNvPr id="5" name="Rectangle 4">
            <a:extLst>
              <a:ext uri="{FF2B5EF4-FFF2-40B4-BE49-F238E27FC236}">
                <a16:creationId xmlns:a16="http://schemas.microsoft.com/office/drawing/2014/main" id="{B307434E-E616-419A-A11F-AABCE7003C4D}"/>
              </a:ext>
              <a:ext uri="{C183D7F6-B498-43B3-948B-1728B52AA6E4}">
                <adec:decorative xmlns:adec="http://schemas.microsoft.com/office/drawing/2017/decorative" val="1"/>
              </a:ext>
            </a:extLst>
          </p:cNvPr>
          <p:cNvSpPr/>
          <p:nvPr/>
        </p:nvSpPr>
        <p:spPr bwMode="auto">
          <a:xfrm>
            <a:off x="7447881" y="4359032"/>
            <a:ext cx="4215482" cy="886520"/>
          </a:xfrm>
          <a:prstGeom prst="rect">
            <a:avLst/>
          </a:prstGeom>
          <a:solidFill>
            <a:srgbClr val="EFEEE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9" name="Picture 18">
            <a:extLst>
              <a:ext uri="{FF2B5EF4-FFF2-40B4-BE49-F238E27FC236}">
                <a16:creationId xmlns:a16="http://schemas.microsoft.com/office/drawing/2014/main" id="{E2F09F50-CD04-46D2-84EA-4C6272717D29}"/>
              </a:ext>
              <a:ext uri="{C183D7F6-B498-43B3-948B-1728B52AA6E4}">
                <adec:decorative xmlns:adec="http://schemas.microsoft.com/office/drawing/2017/decorative" val="1"/>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a:off x="5232828" y="1540000"/>
            <a:ext cx="7455266" cy="4616589"/>
          </a:xfrm>
          <a:custGeom>
            <a:avLst/>
            <a:gdLst>
              <a:gd name="connsiteX0" fmla="*/ 1519441 w 7455266"/>
              <a:gd name="connsiteY0" fmla="*/ 289361 h 4616589"/>
              <a:gd name="connsiteX1" fmla="*/ 1519441 w 7455266"/>
              <a:gd name="connsiteY1" fmla="*/ 3617966 h 4616589"/>
              <a:gd name="connsiteX2" fmla="*/ 6484709 w 7455266"/>
              <a:gd name="connsiteY2" fmla="*/ 3617966 h 4616589"/>
              <a:gd name="connsiteX3" fmla="*/ 6484709 w 7455266"/>
              <a:gd name="connsiteY3" fmla="*/ 289361 h 4616589"/>
              <a:gd name="connsiteX4" fmla="*/ 0 w 7455266"/>
              <a:gd name="connsiteY4" fmla="*/ 0 h 4616589"/>
              <a:gd name="connsiteX5" fmla="*/ 7455266 w 7455266"/>
              <a:gd name="connsiteY5" fmla="*/ 0 h 4616589"/>
              <a:gd name="connsiteX6" fmla="*/ 7455266 w 7455266"/>
              <a:gd name="connsiteY6" fmla="*/ 4616589 h 4616589"/>
              <a:gd name="connsiteX7" fmla="*/ 0 w 7455266"/>
              <a:gd name="connsiteY7" fmla="*/ 4616589 h 461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55266" h="4616589">
                <a:moveTo>
                  <a:pt x="1519441" y="289361"/>
                </a:moveTo>
                <a:lnTo>
                  <a:pt x="1519441" y="3617966"/>
                </a:lnTo>
                <a:lnTo>
                  <a:pt x="6484709" y="3617966"/>
                </a:lnTo>
                <a:lnTo>
                  <a:pt x="6484709" y="289361"/>
                </a:lnTo>
                <a:close/>
                <a:moveTo>
                  <a:pt x="0" y="0"/>
                </a:moveTo>
                <a:lnTo>
                  <a:pt x="7455266" y="0"/>
                </a:lnTo>
                <a:lnTo>
                  <a:pt x="7455266" y="4616589"/>
                </a:lnTo>
                <a:lnTo>
                  <a:pt x="0" y="4616589"/>
                </a:lnTo>
                <a:close/>
              </a:path>
            </a:pathLst>
          </a:custGeom>
        </p:spPr>
      </p:pic>
      <p:grpSp>
        <p:nvGrpSpPr>
          <p:cNvPr id="46" name="Group 45">
            <a:extLst>
              <a:ext uri="{FF2B5EF4-FFF2-40B4-BE49-F238E27FC236}">
                <a16:creationId xmlns:a16="http://schemas.microsoft.com/office/drawing/2014/main" id="{DAB9C1A2-8592-4840-A75F-C099D3AABDBE}"/>
              </a:ext>
              <a:ext uri="{C183D7F6-B498-43B3-948B-1728B52AA6E4}">
                <adec:decorative xmlns:adec="http://schemas.microsoft.com/office/drawing/2017/decorative" val="1"/>
              </a:ext>
            </a:extLst>
          </p:cNvPr>
          <p:cNvGrpSpPr/>
          <p:nvPr/>
        </p:nvGrpSpPr>
        <p:grpSpPr>
          <a:xfrm>
            <a:off x="588263" y="4526221"/>
            <a:ext cx="5197494" cy="1222150"/>
            <a:chOff x="588263" y="4381501"/>
            <a:chExt cx="5197494" cy="1222150"/>
          </a:xfrm>
        </p:grpSpPr>
        <p:sp>
          <p:nvSpPr>
            <p:cNvPr id="43" name="Rectangle 42">
              <a:extLst>
                <a:ext uri="{FF2B5EF4-FFF2-40B4-BE49-F238E27FC236}">
                  <a16:creationId xmlns:a16="http://schemas.microsoft.com/office/drawing/2014/main" id="{201A3708-50BF-42BE-ABC5-5DB808367807}"/>
                </a:ext>
              </a:extLst>
            </p:cNvPr>
            <p:cNvSpPr/>
            <p:nvPr/>
          </p:nvSpPr>
          <p:spPr>
            <a:xfrm>
              <a:off x="588263" y="4541822"/>
              <a:ext cx="5197494" cy="1061829"/>
            </a:xfrm>
            <a:prstGeom prst="rect">
              <a:avLst/>
            </a:prstGeom>
          </p:spPr>
          <p:txBody>
            <a:bodyPr wrap="square" lIns="0" tIns="0" rIns="0" bIns="0">
              <a:spAutoFit/>
            </a:bodyPr>
            <a:lstStyle/>
            <a:p>
              <a:pPr defTabSz="894429" fontAlgn="base">
                <a:spcBef>
                  <a:spcPct val="0"/>
                </a:spcBef>
                <a:buClr>
                  <a:srgbClr val="0078D4"/>
                </a:buClr>
                <a:defRPr/>
              </a:pPr>
              <a:r>
                <a:rPr lang="en-US" sz="1600">
                  <a:solidFill>
                    <a:srgbClr val="0078D4"/>
                  </a:solidFill>
                  <a:latin typeface="+mj-lt"/>
                  <a:cs typeface="Segoe UI Semibold" panose="020B0702040204020203" pitchFamily="34" charset="0"/>
                </a:rPr>
                <a:t>What’s New</a:t>
              </a:r>
            </a:p>
            <a:p>
              <a:pPr marL="285750" indent="-285750" defTabSz="894429" fontAlgn="base">
                <a:spcBef>
                  <a:spcPct val="0"/>
                </a:spcBef>
                <a:spcAft>
                  <a:spcPts val="600"/>
                </a:spcAft>
                <a:buClr>
                  <a:srgbClr val="0078D4"/>
                </a:buClr>
                <a:buFont typeface="Arial" panose="020B0604020202020204" pitchFamily="34" charset="0"/>
                <a:buChar char="•"/>
                <a:defRPr/>
              </a:pPr>
              <a:r>
                <a:rPr lang="en-US" sz="1600">
                  <a:solidFill>
                    <a:srgbClr val="2F2F2F"/>
                  </a:solidFill>
                  <a:cs typeface="Segoe UI Semibold" panose="020B0702040204020203" pitchFamily="34" charset="0"/>
                </a:rPr>
                <a:t>Drastically reduced latency and time to detect high impact policies</a:t>
              </a:r>
            </a:p>
            <a:p>
              <a:pPr marL="285750" indent="-285750" defTabSz="894429" fontAlgn="base">
                <a:spcBef>
                  <a:spcPct val="0"/>
                </a:spcBef>
                <a:spcAft>
                  <a:spcPts val="600"/>
                </a:spcAft>
                <a:buClr>
                  <a:srgbClr val="0078D4"/>
                </a:buClr>
                <a:buFont typeface="Arial" panose="020B0604020202020204" pitchFamily="34" charset="0"/>
                <a:buChar char="•"/>
                <a:defRPr/>
              </a:pPr>
              <a:r>
                <a:rPr lang="en-US" sz="1600">
                  <a:solidFill>
                    <a:srgbClr val="2F2F2F"/>
                  </a:solidFill>
                  <a:cs typeface="Segoe UI Semibold" panose="020B0702040204020203" pitchFamily="34" charset="0"/>
                </a:rPr>
                <a:t>“Show all recommendations” including high impact</a:t>
              </a:r>
            </a:p>
          </p:txBody>
        </p:sp>
        <p:cxnSp>
          <p:nvCxnSpPr>
            <p:cNvPr id="45" name="Straight Connector 44">
              <a:extLst>
                <a:ext uri="{FF2B5EF4-FFF2-40B4-BE49-F238E27FC236}">
                  <a16:creationId xmlns:a16="http://schemas.microsoft.com/office/drawing/2014/main" id="{E765DBB2-82F9-4810-A0F6-11C64678F0B9}"/>
                </a:ext>
              </a:extLst>
            </p:cNvPr>
            <p:cNvCxnSpPr>
              <a:cxnSpLocks/>
            </p:cNvCxnSpPr>
            <p:nvPr/>
          </p:nvCxnSpPr>
          <p:spPr>
            <a:xfrm>
              <a:off x="593271" y="4381501"/>
              <a:ext cx="4898572" cy="0"/>
            </a:xfrm>
            <a:prstGeom prst="line">
              <a:avLst/>
            </a:prstGeom>
            <a:ln>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2760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descr="User at home">
            <a:extLst>
              <a:ext uri="{FF2B5EF4-FFF2-40B4-BE49-F238E27FC236}">
                <a16:creationId xmlns:a16="http://schemas.microsoft.com/office/drawing/2014/main" id="{BEA905D5-B780-4A69-AC80-BEB6D6999685}"/>
              </a:ext>
            </a:extLst>
          </p:cNvPr>
          <p:cNvGrpSpPr/>
          <p:nvPr/>
        </p:nvGrpSpPr>
        <p:grpSpPr>
          <a:xfrm>
            <a:off x="1088425" y="4163979"/>
            <a:ext cx="1941154" cy="977187"/>
            <a:chOff x="1112615" y="4163979"/>
            <a:chExt cx="1941154" cy="977187"/>
          </a:xfrm>
        </p:grpSpPr>
        <p:sp>
          <p:nvSpPr>
            <p:cNvPr id="70" name="house" title="Icon of a house">
              <a:extLst>
                <a:ext uri="{FF2B5EF4-FFF2-40B4-BE49-F238E27FC236}">
                  <a16:creationId xmlns:a16="http://schemas.microsoft.com/office/drawing/2014/main" id="{C57731C7-62B9-B74F-957D-A7268CFEADC9}"/>
                </a:ext>
              </a:extLst>
            </p:cNvPr>
            <p:cNvSpPr>
              <a:spLocks noChangeAspect="1" noEditPoints="1"/>
            </p:cNvSpPr>
            <p:nvPr/>
          </p:nvSpPr>
          <p:spPr bwMode="auto">
            <a:xfrm>
              <a:off x="1789172" y="4163979"/>
              <a:ext cx="588040" cy="521649"/>
            </a:xfrm>
            <a:custGeom>
              <a:avLst/>
              <a:gdLst>
                <a:gd name="T0" fmla="*/ 0 w 248"/>
                <a:gd name="T1" fmla="*/ 123 h 220"/>
                <a:gd name="T2" fmla="*/ 124 w 248"/>
                <a:gd name="T3" fmla="*/ 0 h 220"/>
                <a:gd name="T4" fmla="*/ 248 w 248"/>
                <a:gd name="T5" fmla="*/ 123 h 220"/>
                <a:gd name="T6" fmla="*/ 27 w 248"/>
                <a:gd name="T7" fmla="*/ 97 h 220"/>
                <a:gd name="T8" fmla="*/ 27 w 248"/>
                <a:gd name="T9" fmla="*/ 220 h 220"/>
                <a:gd name="T10" fmla="*/ 98 w 248"/>
                <a:gd name="T11" fmla="*/ 220 h 220"/>
                <a:gd name="T12" fmla="*/ 98 w 248"/>
                <a:gd name="T13" fmla="*/ 131 h 220"/>
                <a:gd name="T14" fmla="*/ 152 w 248"/>
                <a:gd name="T15" fmla="*/ 131 h 220"/>
                <a:gd name="T16" fmla="*/ 152 w 248"/>
                <a:gd name="T17" fmla="*/ 220 h 220"/>
                <a:gd name="T18" fmla="*/ 222 w 248"/>
                <a:gd name="T19" fmla="*/ 220 h 220"/>
                <a:gd name="T20" fmla="*/ 222 w 248"/>
                <a:gd name="T21" fmla="*/ 97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20">
                  <a:moveTo>
                    <a:pt x="0" y="123"/>
                  </a:moveTo>
                  <a:lnTo>
                    <a:pt x="124" y="0"/>
                  </a:lnTo>
                  <a:lnTo>
                    <a:pt x="248" y="123"/>
                  </a:lnTo>
                  <a:moveTo>
                    <a:pt x="27" y="97"/>
                  </a:moveTo>
                  <a:lnTo>
                    <a:pt x="27" y="220"/>
                  </a:lnTo>
                  <a:lnTo>
                    <a:pt x="98" y="220"/>
                  </a:lnTo>
                  <a:lnTo>
                    <a:pt x="98" y="131"/>
                  </a:lnTo>
                  <a:lnTo>
                    <a:pt x="152" y="131"/>
                  </a:lnTo>
                  <a:lnTo>
                    <a:pt x="152" y="220"/>
                  </a:lnTo>
                  <a:lnTo>
                    <a:pt x="222" y="220"/>
                  </a:lnTo>
                  <a:lnTo>
                    <a:pt x="222" y="97"/>
                  </a:lnTo>
                </a:path>
              </a:pathLst>
            </a:custGeom>
            <a:noFill/>
            <a:ln w="19050" cap="flat">
              <a:solidFill>
                <a:srgbClr val="0069B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1" name="Rectangle 70">
              <a:extLst>
                <a:ext uri="{FF2B5EF4-FFF2-40B4-BE49-F238E27FC236}">
                  <a16:creationId xmlns:a16="http://schemas.microsoft.com/office/drawing/2014/main" id="{94E1A7B5-B4CD-B44A-B3E7-683759789C41}"/>
                </a:ext>
              </a:extLst>
            </p:cNvPr>
            <p:cNvSpPr/>
            <p:nvPr/>
          </p:nvSpPr>
          <p:spPr>
            <a:xfrm>
              <a:off x="1112615" y="4741056"/>
              <a:ext cx="1941154" cy="400110"/>
            </a:xfrm>
            <a:prstGeom prst="rect">
              <a:avLst/>
            </a:prstGeom>
          </p:spPr>
          <p:txBody>
            <a:bodyPr wrap="square">
              <a:spAutoFit/>
            </a:bodyPr>
            <a:lstStyle/>
            <a:p>
              <a:pPr marL="0" lvl="1" algn="ctr" defTabSz="914191">
                <a:spcAft>
                  <a:spcPts val="1199"/>
                </a:spcAft>
                <a:buSzPct val="90000"/>
              </a:pPr>
              <a:r>
                <a:rPr lang="en-US" sz="2000">
                  <a:solidFill>
                    <a:srgbClr val="0078D4"/>
                  </a:solidFill>
                  <a:latin typeface="Segoe UI Semibold"/>
                </a:rPr>
                <a:t>At home</a:t>
              </a:r>
            </a:p>
          </p:txBody>
        </p:sp>
      </p:grpSp>
      <p:sp>
        <p:nvSpPr>
          <p:cNvPr id="72" name="EMI_E731" title="Icon of a tall rectangular building">
            <a:extLst>
              <a:ext uri="{FF2B5EF4-FFF2-40B4-BE49-F238E27FC236}">
                <a16:creationId xmlns:a16="http://schemas.microsoft.com/office/drawing/2014/main" id="{0B4771AB-2ADF-4B47-89F1-CC16863A6031}"/>
              </a:ext>
            </a:extLst>
          </p:cNvPr>
          <p:cNvSpPr>
            <a:spLocks noChangeAspect="1" noEditPoints="1"/>
          </p:cNvSpPr>
          <p:nvPr/>
        </p:nvSpPr>
        <p:spPr bwMode="auto">
          <a:xfrm>
            <a:off x="1898461" y="2677115"/>
            <a:ext cx="321083" cy="521649"/>
          </a:xfrm>
          <a:custGeom>
            <a:avLst/>
            <a:gdLst>
              <a:gd name="T0" fmla="*/ 0 w 2523"/>
              <a:gd name="T1" fmla="*/ 0 h 4099"/>
              <a:gd name="T2" fmla="*/ 2523 w 2523"/>
              <a:gd name="T3" fmla="*/ 0 h 4099"/>
              <a:gd name="T4" fmla="*/ 2523 w 2523"/>
              <a:gd name="T5" fmla="*/ 4099 h 4099"/>
              <a:gd name="T6" fmla="*/ 1578 w 2523"/>
              <a:gd name="T7" fmla="*/ 4099 h 4099"/>
              <a:gd name="T8" fmla="*/ 1578 w 2523"/>
              <a:gd name="T9" fmla="*/ 2838 h 4099"/>
              <a:gd name="T10" fmla="*/ 947 w 2523"/>
              <a:gd name="T11" fmla="*/ 2838 h 4099"/>
              <a:gd name="T12" fmla="*/ 947 w 2523"/>
              <a:gd name="T13" fmla="*/ 4099 h 4099"/>
              <a:gd name="T14" fmla="*/ 0 w 2523"/>
              <a:gd name="T15" fmla="*/ 4099 h 4099"/>
              <a:gd name="T16" fmla="*/ 0 w 2523"/>
              <a:gd name="T17" fmla="*/ 0 h 4099"/>
              <a:gd name="T18" fmla="*/ 631 w 2523"/>
              <a:gd name="T19" fmla="*/ 473 h 4099"/>
              <a:gd name="T20" fmla="*/ 631 w 2523"/>
              <a:gd name="T21" fmla="*/ 1104 h 4099"/>
              <a:gd name="T22" fmla="*/ 1262 w 2523"/>
              <a:gd name="T23" fmla="*/ 473 h 4099"/>
              <a:gd name="T24" fmla="*/ 1262 w 2523"/>
              <a:gd name="T25" fmla="*/ 1104 h 4099"/>
              <a:gd name="T26" fmla="*/ 1893 w 2523"/>
              <a:gd name="T27" fmla="*/ 473 h 4099"/>
              <a:gd name="T28" fmla="*/ 1893 w 2523"/>
              <a:gd name="T29" fmla="*/ 1104 h 4099"/>
              <a:gd name="T30" fmla="*/ 631 w 2523"/>
              <a:gd name="T31" fmla="*/ 1419 h 4099"/>
              <a:gd name="T32" fmla="*/ 631 w 2523"/>
              <a:gd name="T33" fmla="*/ 2050 h 4099"/>
              <a:gd name="T34" fmla="*/ 1262 w 2523"/>
              <a:gd name="T35" fmla="*/ 1419 h 4099"/>
              <a:gd name="T36" fmla="*/ 1262 w 2523"/>
              <a:gd name="T37" fmla="*/ 2050 h 4099"/>
              <a:gd name="T38" fmla="*/ 1893 w 2523"/>
              <a:gd name="T39" fmla="*/ 1419 h 4099"/>
              <a:gd name="T40" fmla="*/ 1893 w 2523"/>
              <a:gd name="T41" fmla="*/ 2050 h 4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3" h="4099">
                <a:moveTo>
                  <a:pt x="0" y="0"/>
                </a:moveTo>
                <a:lnTo>
                  <a:pt x="2523" y="0"/>
                </a:lnTo>
                <a:lnTo>
                  <a:pt x="2523" y="4099"/>
                </a:lnTo>
                <a:lnTo>
                  <a:pt x="1578" y="4099"/>
                </a:lnTo>
                <a:lnTo>
                  <a:pt x="1578" y="2838"/>
                </a:lnTo>
                <a:lnTo>
                  <a:pt x="947" y="2838"/>
                </a:lnTo>
                <a:lnTo>
                  <a:pt x="947" y="4099"/>
                </a:lnTo>
                <a:lnTo>
                  <a:pt x="0" y="4099"/>
                </a:lnTo>
                <a:lnTo>
                  <a:pt x="0" y="0"/>
                </a:lnTo>
                <a:moveTo>
                  <a:pt x="631" y="473"/>
                </a:moveTo>
                <a:lnTo>
                  <a:pt x="631" y="1104"/>
                </a:lnTo>
                <a:moveTo>
                  <a:pt x="1262" y="473"/>
                </a:moveTo>
                <a:lnTo>
                  <a:pt x="1262" y="1104"/>
                </a:lnTo>
                <a:moveTo>
                  <a:pt x="1893" y="473"/>
                </a:moveTo>
                <a:lnTo>
                  <a:pt x="1893" y="1104"/>
                </a:lnTo>
                <a:moveTo>
                  <a:pt x="631" y="1419"/>
                </a:moveTo>
                <a:lnTo>
                  <a:pt x="631" y="2050"/>
                </a:lnTo>
                <a:moveTo>
                  <a:pt x="1262" y="1419"/>
                </a:moveTo>
                <a:lnTo>
                  <a:pt x="1262" y="2050"/>
                </a:lnTo>
                <a:moveTo>
                  <a:pt x="1893" y="1419"/>
                </a:moveTo>
                <a:lnTo>
                  <a:pt x="1893" y="2050"/>
                </a:lnTo>
              </a:path>
            </a:pathLst>
          </a:custGeom>
          <a:noFill/>
          <a:ln w="19050" cap="sq">
            <a:solidFill>
              <a:srgbClr val="0078D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
        <p:nvSpPr>
          <p:cNvPr id="74" name="Rectangle 73">
            <a:extLst>
              <a:ext uri="{FF2B5EF4-FFF2-40B4-BE49-F238E27FC236}">
                <a16:creationId xmlns:a16="http://schemas.microsoft.com/office/drawing/2014/main" id="{ADB59D18-5655-FB4A-AF3E-68419E8666FF}"/>
              </a:ext>
            </a:extLst>
          </p:cNvPr>
          <p:cNvSpPr/>
          <p:nvPr/>
        </p:nvSpPr>
        <p:spPr>
          <a:xfrm>
            <a:off x="1088425" y="3254192"/>
            <a:ext cx="1941154" cy="400110"/>
          </a:xfrm>
          <a:prstGeom prst="rect">
            <a:avLst/>
          </a:prstGeom>
        </p:spPr>
        <p:txBody>
          <a:bodyPr wrap="square">
            <a:spAutoFit/>
          </a:bodyPr>
          <a:lstStyle/>
          <a:p>
            <a:pPr marL="0" lvl="1" algn="ctr" defTabSz="914191">
              <a:spcAft>
                <a:spcPts val="1199"/>
              </a:spcAft>
              <a:buSzPct val="90000"/>
            </a:pPr>
            <a:r>
              <a:rPr lang="en-US" sz="2000">
                <a:solidFill>
                  <a:srgbClr val="0078D4"/>
                </a:solidFill>
                <a:latin typeface="Segoe UI Semibold"/>
              </a:rPr>
              <a:t>At work</a:t>
            </a:r>
          </a:p>
        </p:txBody>
      </p:sp>
      <p:grpSp>
        <p:nvGrpSpPr>
          <p:cNvPr id="19" name="Group 18">
            <a:extLst>
              <a:ext uri="{FF2B5EF4-FFF2-40B4-BE49-F238E27FC236}">
                <a16:creationId xmlns:a16="http://schemas.microsoft.com/office/drawing/2014/main" id="{AE3652DB-BD74-452D-8E33-76440C4D00C3}"/>
              </a:ext>
              <a:ext uri="{C183D7F6-B498-43B3-948B-1728B52AA6E4}">
                <adec:decorative xmlns:adec="http://schemas.microsoft.com/office/drawing/2017/decorative" val="1"/>
              </a:ext>
            </a:extLst>
          </p:cNvPr>
          <p:cNvGrpSpPr/>
          <p:nvPr/>
        </p:nvGrpSpPr>
        <p:grpSpPr>
          <a:xfrm>
            <a:off x="2846119" y="3246736"/>
            <a:ext cx="1855848" cy="367190"/>
            <a:chOff x="2870309" y="3175712"/>
            <a:chExt cx="1855848" cy="367190"/>
          </a:xfrm>
        </p:grpSpPr>
        <p:sp>
          <p:nvSpPr>
            <p:cNvPr id="159" name="TextBox 158">
              <a:extLst>
                <a:ext uri="{FF2B5EF4-FFF2-40B4-BE49-F238E27FC236}">
                  <a16:creationId xmlns:a16="http://schemas.microsoft.com/office/drawing/2014/main" id="{44900431-3318-4B27-8667-5ACBD982A0E4}"/>
                </a:ext>
              </a:extLst>
            </p:cNvPr>
            <p:cNvSpPr txBox="1"/>
            <p:nvPr/>
          </p:nvSpPr>
          <p:spPr>
            <a:xfrm>
              <a:off x="3178466" y="3204348"/>
              <a:ext cx="1547691" cy="338554"/>
            </a:xfrm>
            <a:prstGeom prst="rect">
              <a:avLst/>
            </a:prstGeom>
            <a:noFill/>
          </p:spPr>
          <p:txBody>
            <a:bodyPr wrap="square" rtlCol="0">
              <a:spAutoFit/>
            </a:bodyPr>
            <a:lstStyle/>
            <a:p>
              <a:pPr marL="0" marR="0" lvl="0" indent="0" defTabSz="91422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Security Policy</a:t>
              </a:r>
            </a:p>
          </p:txBody>
        </p:sp>
        <p:sp>
          <p:nvSpPr>
            <p:cNvPr id="160" name="Trackers_EADF" title="Icon of a clipboard with a checklist on it">
              <a:extLst>
                <a:ext uri="{FF2B5EF4-FFF2-40B4-BE49-F238E27FC236}">
                  <a16:creationId xmlns:a16="http://schemas.microsoft.com/office/drawing/2014/main" id="{EF47F942-3FC8-4FF3-B913-474C044990AA}"/>
                </a:ext>
              </a:extLst>
            </p:cNvPr>
            <p:cNvSpPr>
              <a:spLocks noChangeAspect="1" noEditPoints="1"/>
            </p:cNvSpPr>
            <p:nvPr/>
          </p:nvSpPr>
          <p:spPr bwMode="auto">
            <a:xfrm>
              <a:off x="2870309" y="3175712"/>
              <a:ext cx="268241" cy="365760"/>
            </a:xfrm>
            <a:custGeom>
              <a:avLst/>
              <a:gdLst>
                <a:gd name="T0" fmla="*/ 1000 w 2750"/>
                <a:gd name="T1" fmla="*/ 375 h 3750"/>
                <a:gd name="T2" fmla="*/ 1375 w 2750"/>
                <a:gd name="T3" fmla="*/ 0 h 3750"/>
                <a:gd name="T4" fmla="*/ 1750 w 2750"/>
                <a:gd name="T5" fmla="*/ 375 h 3750"/>
                <a:gd name="T6" fmla="*/ 1750 w 2750"/>
                <a:gd name="T7" fmla="*/ 500 h 3750"/>
                <a:gd name="T8" fmla="*/ 2250 w 2750"/>
                <a:gd name="T9" fmla="*/ 500 h 3750"/>
                <a:gd name="T10" fmla="*/ 2250 w 2750"/>
                <a:gd name="T11" fmla="*/ 1000 h 3750"/>
                <a:gd name="T12" fmla="*/ 500 w 2750"/>
                <a:gd name="T13" fmla="*/ 1000 h 3750"/>
                <a:gd name="T14" fmla="*/ 500 w 2750"/>
                <a:gd name="T15" fmla="*/ 500 h 3750"/>
                <a:gd name="T16" fmla="*/ 1000 w 2750"/>
                <a:gd name="T17" fmla="*/ 500 h 3750"/>
                <a:gd name="T18" fmla="*/ 1000 w 2750"/>
                <a:gd name="T19" fmla="*/ 375 h 3750"/>
                <a:gd name="T20" fmla="*/ 500 w 2750"/>
                <a:gd name="T21" fmla="*/ 500 h 3750"/>
                <a:gd name="T22" fmla="*/ 0 w 2750"/>
                <a:gd name="T23" fmla="*/ 500 h 3750"/>
                <a:gd name="T24" fmla="*/ 0 w 2750"/>
                <a:gd name="T25" fmla="*/ 3750 h 3750"/>
                <a:gd name="T26" fmla="*/ 2750 w 2750"/>
                <a:gd name="T27" fmla="*/ 3750 h 3750"/>
                <a:gd name="T28" fmla="*/ 2750 w 2750"/>
                <a:gd name="T29" fmla="*/ 500 h 3750"/>
                <a:gd name="T30" fmla="*/ 2250 w 2750"/>
                <a:gd name="T31" fmla="*/ 500 h 3750"/>
                <a:gd name="T32" fmla="*/ 2375 w 2750"/>
                <a:gd name="T33" fmla="*/ 1750 h 3750"/>
                <a:gd name="T34" fmla="*/ 1375 w 2750"/>
                <a:gd name="T35" fmla="*/ 1750 h 3750"/>
                <a:gd name="T36" fmla="*/ 2375 w 2750"/>
                <a:gd name="T37" fmla="*/ 2500 h 3750"/>
                <a:gd name="T38" fmla="*/ 1375 w 2750"/>
                <a:gd name="T39" fmla="*/ 2500 h 3750"/>
                <a:gd name="T40" fmla="*/ 2375 w 2750"/>
                <a:gd name="T41" fmla="*/ 3250 h 3750"/>
                <a:gd name="T42" fmla="*/ 1375 w 2750"/>
                <a:gd name="T43" fmla="*/ 3250 h 3750"/>
                <a:gd name="T44" fmla="*/ 500 w 2750"/>
                <a:gd name="T45" fmla="*/ 1500 h 3750"/>
                <a:gd name="T46" fmla="*/ 750 w 2750"/>
                <a:gd name="T47" fmla="*/ 1750 h 3750"/>
                <a:gd name="T48" fmla="*/ 1125 w 2750"/>
                <a:gd name="T49" fmla="*/ 1375 h 3750"/>
                <a:gd name="T50" fmla="*/ 500 w 2750"/>
                <a:gd name="T51" fmla="*/ 2250 h 3750"/>
                <a:gd name="T52" fmla="*/ 750 w 2750"/>
                <a:gd name="T53" fmla="*/ 2500 h 3750"/>
                <a:gd name="T54" fmla="*/ 1125 w 2750"/>
                <a:gd name="T55" fmla="*/ 2125 h 3750"/>
                <a:gd name="T56" fmla="*/ 500 w 2750"/>
                <a:gd name="T57" fmla="*/ 3000 h 3750"/>
                <a:gd name="T58" fmla="*/ 750 w 2750"/>
                <a:gd name="T59" fmla="*/ 3250 h 3750"/>
                <a:gd name="T60" fmla="*/ 1125 w 2750"/>
                <a:gd name="T61" fmla="*/ 2875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50" h="3750">
                  <a:moveTo>
                    <a:pt x="1000" y="375"/>
                  </a:moveTo>
                  <a:cubicBezTo>
                    <a:pt x="1000" y="168"/>
                    <a:pt x="1168" y="0"/>
                    <a:pt x="1375" y="0"/>
                  </a:cubicBezTo>
                  <a:cubicBezTo>
                    <a:pt x="1582" y="0"/>
                    <a:pt x="1750" y="168"/>
                    <a:pt x="1750" y="375"/>
                  </a:cubicBezTo>
                  <a:cubicBezTo>
                    <a:pt x="1750" y="500"/>
                    <a:pt x="1750" y="500"/>
                    <a:pt x="1750" y="500"/>
                  </a:cubicBezTo>
                  <a:cubicBezTo>
                    <a:pt x="2250" y="500"/>
                    <a:pt x="2250" y="500"/>
                    <a:pt x="2250" y="500"/>
                  </a:cubicBezTo>
                  <a:cubicBezTo>
                    <a:pt x="2250" y="1000"/>
                    <a:pt x="2250" y="1000"/>
                    <a:pt x="2250" y="1000"/>
                  </a:cubicBezTo>
                  <a:cubicBezTo>
                    <a:pt x="500" y="1000"/>
                    <a:pt x="500" y="1000"/>
                    <a:pt x="500" y="1000"/>
                  </a:cubicBezTo>
                  <a:cubicBezTo>
                    <a:pt x="500" y="500"/>
                    <a:pt x="500" y="500"/>
                    <a:pt x="500" y="500"/>
                  </a:cubicBezTo>
                  <a:cubicBezTo>
                    <a:pt x="1000" y="500"/>
                    <a:pt x="1000" y="500"/>
                    <a:pt x="1000" y="500"/>
                  </a:cubicBezTo>
                  <a:lnTo>
                    <a:pt x="1000" y="375"/>
                  </a:lnTo>
                  <a:close/>
                  <a:moveTo>
                    <a:pt x="500" y="500"/>
                  </a:moveTo>
                  <a:cubicBezTo>
                    <a:pt x="0" y="500"/>
                    <a:pt x="0" y="500"/>
                    <a:pt x="0" y="500"/>
                  </a:cubicBezTo>
                  <a:cubicBezTo>
                    <a:pt x="0" y="3750"/>
                    <a:pt x="0" y="3750"/>
                    <a:pt x="0" y="3750"/>
                  </a:cubicBezTo>
                  <a:cubicBezTo>
                    <a:pt x="2750" y="3750"/>
                    <a:pt x="2750" y="3750"/>
                    <a:pt x="2750" y="3750"/>
                  </a:cubicBezTo>
                  <a:cubicBezTo>
                    <a:pt x="2750" y="500"/>
                    <a:pt x="2750" y="500"/>
                    <a:pt x="2750" y="500"/>
                  </a:cubicBezTo>
                  <a:cubicBezTo>
                    <a:pt x="2250" y="500"/>
                    <a:pt x="2250" y="500"/>
                    <a:pt x="2250" y="500"/>
                  </a:cubicBezTo>
                  <a:moveTo>
                    <a:pt x="2375" y="1750"/>
                  </a:moveTo>
                  <a:cubicBezTo>
                    <a:pt x="1375" y="1750"/>
                    <a:pt x="1375" y="1750"/>
                    <a:pt x="1375" y="1750"/>
                  </a:cubicBezTo>
                  <a:moveTo>
                    <a:pt x="2375" y="2500"/>
                  </a:moveTo>
                  <a:cubicBezTo>
                    <a:pt x="1375" y="2500"/>
                    <a:pt x="1375" y="2500"/>
                    <a:pt x="1375" y="2500"/>
                  </a:cubicBezTo>
                  <a:moveTo>
                    <a:pt x="2375" y="3250"/>
                  </a:moveTo>
                  <a:cubicBezTo>
                    <a:pt x="1375" y="3250"/>
                    <a:pt x="1375" y="3250"/>
                    <a:pt x="1375" y="3250"/>
                  </a:cubicBezTo>
                  <a:moveTo>
                    <a:pt x="500" y="1500"/>
                  </a:moveTo>
                  <a:cubicBezTo>
                    <a:pt x="750" y="1750"/>
                    <a:pt x="750" y="1750"/>
                    <a:pt x="750" y="1750"/>
                  </a:cubicBezTo>
                  <a:cubicBezTo>
                    <a:pt x="1125" y="1375"/>
                    <a:pt x="1125" y="1375"/>
                    <a:pt x="1125" y="1375"/>
                  </a:cubicBezTo>
                  <a:moveTo>
                    <a:pt x="500" y="2250"/>
                  </a:moveTo>
                  <a:cubicBezTo>
                    <a:pt x="750" y="2500"/>
                    <a:pt x="750" y="2500"/>
                    <a:pt x="750" y="2500"/>
                  </a:cubicBezTo>
                  <a:cubicBezTo>
                    <a:pt x="1125" y="2125"/>
                    <a:pt x="1125" y="2125"/>
                    <a:pt x="1125" y="2125"/>
                  </a:cubicBezTo>
                  <a:moveTo>
                    <a:pt x="500" y="3000"/>
                  </a:moveTo>
                  <a:cubicBezTo>
                    <a:pt x="750" y="3250"/>
                    <a:pt x="750" y="3250"/>
                    <a:pt x="750" y="3250"/>
                  </a:cubicBezTo>
                  <a:cubicBezTo>
                    <a:pt x="1125" y="2875"/>
                    <a:pt x="1125" y="2875"/>
                    <a:pt x="1125" y="2875"/>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cxnSp>
        <p:nvCxnSpPr>
          <p:cNvPr id="76" name="Straight Arrow Connector 75" descr="policy pushed from OCPS to user's device">
            <a:extLst>
              <a:ext uri="{FF2B5EF4-FFF2-40B4-BE49-F238E27FC236}">
                <a16:creationId xmlns:a16="http://schemas.microsoft.com/office/drawing/2014/main" id="{13D33D91-6399-104B-8CB5-15056C9F945B}"/>
              </a:ext>
            </a:extLst>
          </p:cNvPr>
          <p:cNvCxnSpPr>
            <a:cxnSpLocks/>
          </p:cNvCxnSpPr>
          <p:nvPr/>
        </p:nvCxnSpPr>
        <p:spPr>
          <a:xfrm flipH="1">
            <a:off x="2775392" y="3086858"/>
            <a:ext cx="1828800" cy="0"/>
          </a:xfrm>
          <a:prstGeom prst="straightConnector1">
            <a:avLst/>
          </a:prstGeom>
          <a:ln w="22225">
            <a:solidFill>
              <a:srgbClr val="0078D4"/>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nvGrpSpPr>
          <p:cNvPr id="21" name="Group 20" descr="Application usage collected from user">
            <a:extLst>
              <a:ext uri="{FF2B5EF4-FFF2-40B4-BE49-F238E27FC236}">
                <a16:creationId xmlns:a16="http://schemas.microsoft.com/office/drawing/2014/main" id="{575F3A72-273A-401E-ABA5-C069F895B483}"/>
              </a:ext>
            </a:extLst>
          </p:cNvPr>
          <p:cNvGrpSpPr/>
          <p:nvPr/>
        </p:nvGrpSpPr>
        <p:grpSpPr>
          <a:xfrm>
            <a:off x="2797402" y="2216261"/>
            <a:ext cx="1759921" cy="367546"/>
            <a:chOff x="2821592" y="2145237"/>
            <a:chExt cx="1759921" cy="367546"/>
          </a:xfrm>
        </p:grpSpPr>
        <p:sp>
          <p:nvSpPr>
            <p:cNvPr id="97" name="TextBox 96">
              <a:extLst>
                <a:ext uri="{FF2B5EF4-FFF2-40B4-BE49-F238E27FC236}">
                  <a16:creationId xmlns:a16="http://schemas.microsoft.com/office/drawing/2014/main" id="{3B843910-0588-46A0-96DF-DA19FAF0ABC6}"/>
                </a:ext>
              </a:extLst>
            </p:cNvPr>
            <p:cNvSpPr txBox="1"/>
            <p:nvPr/>
          </p:nvSpPr>
          <p:spPr>
            <a:xfrm>
              <a:off x="3187464" y="2174229"/>
              <a:ext cx="1394049" cy="338554"/>
            </a:xfrm>
            <a:prstGeom prst="rect">
              <a:avLst/>
            </a:prstGeom>
            <a:noFill/>
          </p:spPr>
          <p:txBody>
            <a:bodyPr wrap="square" rtlCol="0">
              <a:spAutoFit/>
            </a:bodyPr>
            <a:lstStyle/>
            <a:p>
              <a:pPr marL="0" marR="0" lvl="0" indent="0" defTabSz="914225" rtl="0" eaLnBrk="1" fontAlgn="auto" latinLnBrk="0" hangingPunct="1">
                <a:lnSpc>
                  <a:spcPct val="100000"/>
                </a:lnSpc>
                <a:spcBef>
                  <a:spcPts val="0"/>
                </a:spcBef>
                <a:spcAft>
                  <a:spcPts val="0"/>
                </a:spcAft>
                <a:buClrTx/>
                <a:buSzTx/>
                <a:buFontTx/>
                <a:buNone/>
                <a:tabLst/>
                <a:defRPr/>
              </a:pPr>
              <a:r>
                <a:rPr lang="en-US" sz="1600">
                  <a:solidFill>
                    <a:srgbClr val="000000"/>
                  </a:solidFill>
                  <a:latin typeface="Segoe UI" panose="020B0502040204020203" pitchFamily="34" charset="0"/>
                  <a:cs typeface="Segoe UI" panose="020B0502040204020203" pitchFamily="34" charset="0"/>
                </a:rPr>
                <a:t>App</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usage</a:t>
              </a:r>
            </a:p>
          </p:txBody>
        </p:sp>
        <p:sp>
          <p:nvSpPr>
            <p:cNvPr id="98" name="BarChartVertical_E9EC" title="Icon of a vertical bar graph">
              <a:extLst>
                <a:ext uri="{FF2B5EF4-FFF2-40B4-BE49-F238E27FC236}">
                  <a16:creationId xmlns:a16="http://schemas.microsoft.com/office/drawing/2014/main" id="{9DC2D303-0A36-490E-9552-E40114159EF2}"/>
                </a:ext>
              </a:extLst>
            </p:cNvPr>
            <p:cNvSpPr>
              <a:spLocks noChangeAspect="1" noEditPoints="1"/>
            </p:cNvSpPr>
            <p:nvPr/>
          </p:nvSpPr>
          <p:spPr bwMode="auto">
            <a:xfrm>
              <a:off x="2821592" y="2145237"/>
              <a:ext cx="365674" cy="365760"/>
            </a:xfrm>
            <a:custGeom>
              <a:avLst/>
              <a:gdLst>
                <a:gd name="T0" fmla="*/ 630 w 4250"/>
                <a:gd name="T1" fmla="*/ 3622 h 4251"/>
                <a:gd name="T2" fmla="*/ 630 w 4250"/>
                <a:gd name="T3" fmla="*/ 1102 h 4251"/>
                <a:gd name="T4" fmla="*/ 1259 w 4250"/>
                <a:gd name="T5" fmla="*/ 1102 h 4251"/>
                <a:gd name="T6" fmla="*/ 1259 w 4250"/>
                <a:gd name="T7" fmla="*/ 3622 h 4251"/>
                <a:gd name="T8" fmla="*/ 630 w 4250"/>
                <a:gd name="T9" fmla="*/ 3622 h 4251"/>
                <a:gd name="T10" fmla="*/ 2519 w 4250"/>
                <a:gd name="T11" fmla="*/ 3622 h 4251"/>
                <a:gd name="T12" fmla="*/ 2519 w 4250"/>
                <a:gd name="T13" fmla="*/ 1732 h 4251"/>
                <a:gd name="T14" fmla="*/ 1889 w 4250"/>
                <a:gd name="T15" fmla="*/ 1732 h 4251"/>
                <a:gd name="T16" fmla="*/ 1889 w 4250"/>
                <a:gd name="T17" fmla="*/ 3622 h 4251"/>
                <a:gd name="T18" fmla="*/ 2519 w 4250"/>
                <a:gd name="T19" fmla="*/ 3622 h 4251"/>
                <a:gd name="T20" fmla="*/ 3778 w 4250"/>
                <a:gd name="T21" fmla="*/ 3622 h 4251"/>
                <a:gd name="T22" fmla="*/ 3778 w 4250"/>
                <a:gd name="T23" fmla="*/ 472 h 4251"/>
                <a:gd name="T24" fmla="*/ 3149 w 4250"/>
                <a:gd name="T25" fmla="*/ 472 h 4251"/>
                <a:gd name="T26" fmla="*/ 3149 w 4250"/>
                <a:gd name="T27" fmla="*/ 3622 h 4251"/>
                <a:gd name="T28" fmla="*/ 3778 w 4250"/>
                <a:gd name="T29" fmla="*/ 3622 h 4251"/>
                <a:gd name="T30" fmla="*/ 0 w 4250"/>
                <a:gd name="T31" fmla="*/ 0 h 4251"/>
                <a:gd name="T32" fmla="*/ 0 w 4250"/>
                <a:gd name="T33" fmla="*/ 4251 h 4251"/>
                <a:gd name="T34" fmla="*/ 4250 w 4250"/>
                <a:gd name="T35" fmla="*/ 4251 h 4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50" h="4251">
                  <a:moveTo>
                    <a:pt x="630" y="3622"/>
                  </a:moveTo>
                  <a:lnTo>
                    <a:pt x="630" y="1102"/>
                  </a:lnTo>
                  <a:lnTo>
                    <a:pt x="1259" y="1102"/>
                  </a:lnTo>
                  <a:lnTo>
                    <a:pt x="1259" y="3622"/>
                  </a:lnTo>
                  <a:lnTo>
                    <a:pt x="630" y="3622"/>
                  </a:lnTo>
                  <a:moveTo>
                    <a:pt x="2519" y="3622"/>
                  </a:moveTo>
                  <a:lnTo>
                    <a:pt x="2519" y="1732"/>
                  </a:lnTo>
                  <a:lnTo>
                    <a:pt x="1889" y="1732"/>
                  </a:lnTo>
                  <a:lnTo>
                    <a:pt x="1889" y="3622"/>
                  </a:lnTo>
                  <a:lnTo>
                    <a:pt x="2519" y="3622"/>
                  </a:lnTo>
                  <a:moveTo>
                    <a:pt x="3778" y="3622"/>
                  </a:moveTo>
                  <a:lnTo>
                    <a:pt x="3778" y="472"/>
                  </a:lnTo>
                  <a:lnTo>
                    <a:pt x="3149" y="472"/>
                  </a:lnTo>
                  <a:lnTo>
                    <a:pt x="3149" y="3622"/>
                  </a:lnTo>
                  <a:lnTo>
                    <a:pt x="3778" y="3622"/>
                  </a:lnTo>
                  <a:moveTo>
                    <a:pt x="0" y="0"/>
                  </a:moveTo>
                  <a:lnTo>
                    <a:pt x="0" y="4251"/>
                  </a:lnTo>
                  <a:lnTo>
                    <a:pt x="4250" y="4251"/>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cxnSp>
        <p:nvCxnSpPr>
          <p:cNvPr id="77" name="Straight Arrow Connector 76" descr="Application usage collected from user">
            <a:extLst>
              <a:ext uri="{FF2B5EF4-FFF2-40B4-BE49-F238E27FC236}">
                <a16:creationId xmlns:a16="http://schemas.microsoft.com/office/drawing/2014/main" id="{B062F627-8B6F-194B-B7AD-88B6A2E12392}"/>
              </a:ext>
            </a:extLst>
          </p:cNvPr>
          <p:cNvCxnSpPr>
            <a:cxnSpLocks/>
          </p:cNvCxnSpPr>
          <p:nvPr/>
        </p:nvCxnSpPr>
        <p:spPr>
          <a:xfrm>
            <a:off x="2756976" y="2786485"/>
            <a:ext cx="1828800" cy="3638"/>
          </a:xfrm>
          <a:prstGeom prst="straightConnector1">
            <a:avLst/>
          </a:prstGeom>
          <a:ln w="22225">
            <a:solidFill>
              <a:srgbClr val="0078D4"/>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descr="Security policy recommendations from Security Policy Advisor to admin">
            <a:extLst>
              <a:ext uri="{FF2B5EF4-FFF2-40B4-BE49-F238E27FC236}">
                <a16:creationId xmlns:a16="http://schemas.microsoft.com/office/drawing/2014/main" id="{30F0FFA0-5781-054E-9F0B-493348CD441C}"/>
              </a:ext>
            </a:extLst>
          </p:cNvPr>
          <p:cNvCxnSpPr>
            <a:cxnSpLocks/>
          </p:cNvCxnSpPr>
          <p:nvPr/>
        </p:nvCxnSpPr>
        <p:spPr>
          <a:xfrm>
            <a:off x="7494345" y="3735271"/>
            <a:ext cx="2286000" cy="0"/>
          </a:xfrm>
          <a:prstGeom prst="straightConnector1">
            <a:avLst/>
          </a:prstGeom>
          <a:ln w="22225">
            <a:solidFill>
              <a:srgbClr val="0078D4"/>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8E6F8A3F-C338-4653-83C6-7929CF75FBA1}"/>
              </a:ext>
              <a:ext uri="{C183D7F6-B498-43B3-948B-1728B52AA6E4}">
                <adec:decorative xmlns:adec="http://schemas.microsoft.com/office/drawing/2017/decorative" val="1"/>
              </a:ext>
            </a:extLst>
          </p:cNvPr>
          <p:cNvGrpSpPr/>
          <p:nvPr/>
        </p:nvGrpSpPr>
        <p:grpSpPr>
          <a:xfrm>
            <a:off x="7534572" y="3043901"/>
            <a:ext cx="2428616" cy="584775"/>
            <a:chOff x="7589835" y="3114925"/>
            <a:chExt cx="2428616" cy="584775"/>
          </a:xfrm>
        </p:grpSpPr>
        <p:sp>
          <p:nvSpPr>
            <p:cNvPr id="148" name="TextBox 147">
              <a:extLst>
                <a:ext uri="{FF2B5EF4-FFF2-40B4-BE49-F238E27FC236}">
                  <a16:creationId xmlns:a16="http://schemas.microsoft.com/office/drawing/2014/main" id="{01ED92F3-72C5-4942-B4F7-1ED6A8EAFC86}"/>
                </a:ext>
              </a:extLst>
            </p:cNvPr>
            <p:cNvSpPr txBox="1"/>
            <p:nvPr/>
          </p:nvSpPr>
          <p:spPr>
            <a:xfrm>
              <a:off x="8042954" y="3114925"/>
              <a:ext cx="1975497" cy="584775"/>
            </a:xfrm>
            <a:prstGeom prst="rect">
              <a:avLst/>
            </a:prstGeom>
            <a:noFill/>
          </p:spPr>
          <p:txBody>
            <a:bodyPr wrap="square" rtlCol="0">
              <a:spAutoFit/>
            </a:bodyPr>
            <a:lstStyle/>
            <a:p>
              <a:pPr marL="0" marR="0" lvl="0" indent="0" defTabSz="91422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Security Policy Recommendations</a:t>
              </a:r>
            </a:p>
          </p:txBody>
        </p:sp>
        <p:sp>
          <p:nvSpPr>
            <p:cNvPr id="149" name="hand_3" title="Icon of a hand giving a thumbs-up">
              <a:extLst>
                <a:ext uri="{FF2B5EF4-FFF2-40B4-BE49-F238E27FC236}">
                  <a16:creationId xmlns:a16="http://schemas.microsoft.com/office/drawing/2014/main" id="{633010D6-3828-9D4F-8658-48DE7B1E48F1}"/>
                </a:ext>
              </a:extLst>
            </p:cNvPr>
            <p:cNvSpPr>
              <a:spLocks noChangeAspect="1"/>
            </p:cNvSpPr>
            <p:nvPr/>
          </p:nvSpPr>
          <p:spPr bwMode="auto">
            <a:xfrm>
              <a:off x="7589835" y="3247246"/>
              <a:ext cx="351241" cy="307633"/>
            </a:xfrm>
            <a:custGeom>
              <a:avLst/>
              <a:gdLst>
                <a:gd name="T0" fmla="*/ 0 w 323"/>
                <a:gd name="T1" fmla="*/ 199 h 283"/>
                <a:gd name="T2" fmla="*/ 0 w 323"/>
                <a:gd name="T3" fmla="*/ 260 h 283"/>
                <a:gd name="T4" fmla="*/ 60 w 323"/>
                <a:gd name="T5" fmla="*/ 260 h 283"/>
                <a:gd name="T6" fmla="*/ 95 w 323"/>
                <a:gd name="T7" fmla="*/ 264 h 283"/>
                <a:gd name="T8" fmla="*/ 148 w 323"/>
                <a:gd name="T9" fmla="*/ 282 h 283"/>
                <a:gd name="T10" fmla="*/ 250 w 323"/>
                <a:gd name="T11" fmla="*/ 282 h 283"/>
                <a:gd name="T12" fmla="*/ 265 w 323"/>
                <a:gd name="T13" fmla="*/ 281 h 283"/>
                <a:gd name="T14" fmla="*/ 275 w 323"/>
                <a:gd name="T15" fmla="*/ 272 h 283"/>
                <a:gd name="T16" fmla="*/ 320 w 323"/>
                <a:gd name="T17" fmla="*/ 141 h 283"/>
                <a:gd name="T18" fmla="*/ 316 w 323"/>
                <a:gd name="T19" fmla="*/ 117 h 283"/>
                <a:gd name="T20" fmla="*/ 302 w 323"/>
                <a:gd name="T21" fmla="*/ 110 h 283"/>
                <a:gd name="T22" fmla="*/ 214 w 323"/>
                <a:gd name="T23" fmla="*/ 110 h 283"/>
                <a:gd name="T24" fmla="*/ 217 w 323"/>
                <a:gd name="T25" fmla="*/ 79 h 283"/>
                <a:gd name="T26" fmla="*/ 234 w 323"/>
                <a:gd name="T27" fmla="*/ 41 h 283"/>
                <a:gd name="T28" fmla="*/ 228 w 323"/>
                <a:gd name="T29" fmla="*/ 5 h 283"/>
                <a:gd name="T30" fmla="*/ 208 w 323"/>
                <a:gd name="T31" fmla="*/ 8 h 283"/>
                <a:gd name="T32" fmla="*/ 101 w 323"/>
                <a:gd name="T33" fmla="*/ 115 h 283"/>
                <a:gd name="T34" fmla="*/ 77 w 323"/>
                <a:gd name="T35" fmla="*/ 129 h 283"/>
                <a:gd name="T36" fmla="*/ 0 w 323"/>
                <a:gd name="T37" fmla="*/ 131 h 283"/>
                <a:gd name="T38" fmla="*/ 0 w 323"/>
                <a:gd name="T39" fmla="*/ 199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3" h="283">
                  <a:moveTo>
                    <a:pt x="0" y="199"/>
                  </a:moveTo>
                  <a:cubicBezTo>
                    <a:pt x="0" y="260"/>
                    <a:pt x="0" y="260"/>
                    <a:pt x="0" y="260"/>
                  </a:cubicBezTo>
                  <a:cubicBezTo>
                    <a:pt x="60" y="260"/>
                    <a:pt x="60" y="260"/>
                    <a:pt x="60" y="260"/>
                  </a:cubicBezTo>
                  <a:cubicBezTo>
                    <a:pt x="60" y="260"/>
                    <a:pt x="84" y="261"/>
                    <a:pt x="95" y="264"/>
                  </a:cubicBezTo>
                  <a:cubicBezTo>
                    <a:pt x="106" y="267"/>
                    <a:pt x="129" y="282"/>
                    <a:pt x="148" y="282"/>
                  </a:cubicBezTo>
                  <a:cubicBezTo>
                    <a:pt x="167" y="282"/>
                    <a:pt x="250" y="282"/>
                    <a:pt x="250" y="282"/>
                  </a:cubicBezTo>
                  <a:cubicBezTo>
                    <a:pt x="250" y="282"/>
                    <a:pt x="260" y="283"/>
                    <a:pt x="265" y="281"/>
                  </a:cubicBezTo>
                  <a:cubicBezTo>
                    <a:pt x="272" y="279"/>
                    <a:pt x="275" y="272"/>
                    <a:pt x="275" y="272"/>
                  </a:cubicBezTo>
                  <a:cubicBezTo>
                    <a:pt x="320" y="141"/>
                    <a:pt x="320" y="141"/>
                    <a:pt x="320" y="141"/>
                  </a:cubicBezTo>
                  <a:cubicBezTo>
                    <a:pt x="320" y="141"/>
                    <a:pt x="323" y="125"/>
                    <a:pt x="316" y="117"/>
                  </a:cubicBezTo>
                  <a:cubicBezTo>
                    <a:pt x="310" y="111"/>
                    <a:pt x="302" y="110"/>
                    <a:pt x="302" y="110"/>
                  </a:cubicBezTo>
                  <a:cubicBezTo>
                    <a:pt x="214" y="110"/>
                    <a:pt x="214" y="110"/>
                    <a:pt x="214" y="110"/>
                  </a:cubicBezTo>
                  <a:cubicBezTo>
                    <a:pt x="214" y="110"/>
                    <a:pt x="213" y="90"/>
                    <a:pt x="217" y="79"/>
                  </a:cubicBezTo>
                  <a:cubicBezTo>
                    <a:pt x="222" y="69"/>
                    <a:pt x="232" y="50"/>
                    <a:pt x="234" y="41"/>
                  </a:cubicBezTo>
                  <a:cubicBezTo>
                    <a:pt x="235" y="31"/>
                    <a:pt x="239" y="10"/>
                    <a:pt x="228" y="5"/>
                  </a:cubicBezTo>
                  <a:cubicBezTo>
                    <a:pt x="217" y="0"/>
                    <a:pt x="208" y="8"/>
                    <a:pt x="208" y="8"/>
                  </a:cubicBezTo>
                  <a:cubicBezTo>
                    <a:pt x="101" y="115"/>
                    <a:pt x="101" y="115"/>
                    <a:pt x="101" y="115"/>
                  </a:cubicBezTo>
                  <a:cubicBezTo>
                    <a:pt x="101" y="115"/>
                    <a:pt x="91" y="126"/>
                    <a:pt x="77" y="129"/>
                  </a:cubicBezTo>
                  <a:cubicBezTo>
                    <a:pt x="64" y="132"/>
                    <a:pt x="0" y="131"/>
                    <a:pt x="0" y="131"/>
                  </a:cubicBezTo>
                  <a:lnTo>
                    <a:pt x="0" y="199"/>
                  </a:lnTo>
                  <a:close/>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9" name="Group 28" descr="Modern Office Client Administration portal">
            <a:extLst>
              <a:ext uri="{FF2B5EF4-FFF2-40B4-BE49-F238E27FC236}">
                <a16:creationId xmlns:a16="http://schemas.microsoft.com/office/drawing/2014/main" id="{D3154DD9-82BA-4F76-A474-6A415B0127A9}"/>
              </a:ext>
            </a:extLst>
          </p:cNvPr>
          <p:cNvGrpSpPr/>
          <p:nvPr/>
        </p:nvGrpSpPr>
        <p:grpSpPr>
          <a:xfrm>
            <a:off x="9737011" y="3393684"/>
            <a:ext cx="2063223" cy="1858051"/>
            <a:chOff x="9761201" y="3393684"/>
            <a:chExt cx="2063223" cy="1858051"/>
          </a:xfrm>
        </p:grpSpPr>
        <p:sp>
          <p:nvSpPr>
            <p:cNvPr id="85" name="TextBox 84">
              <a:extLst>
                <a:ext uri="{FF2B5EF4-FFF2-40B4-BE49-F238E27FC236}">
                  <a16:creationId xmlns:a16="http://schemas.microsoft.com/office/drawing/2014/main" id="{92F79890-FEAC-4596-943F-2348AA00ED8D}"/>
                </a:ext>
              </a:extLst>
            </p:cNvPr>
            <p:cNvSpPr txBox="1"/>
            <p:nvPr/>
          </p:nvSpPr>
          <p:spPr>
            <a:xfrm>
              <a:off x="9761201" y="4913181"/>
              <a:ext cx="2063223" cy="338554"/>
            </a:xfrm>
            <a:prstGeom prst="rect">
              <a:avLst/>
            </a:prstGeom>
            <a:noFill/>
          </p:spPr>
          <p:txBody>
            <a:bodyPr wrap="square" rtlCol="0">
              <a:spAutoFit/>
            </a:bodyPr>
            <a:lstStyle/>
            <a:p>
              <a:pPr marL="0" marR="0" lvl="0" indent="0" algn="ctr" defTabSz="91431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solidFill>
                    <a:srgbClr val="000000"/>
                  </a:solidFill>
                  <a:effectLst/>
                  <a:uLnTx/>
                  <a:uFillTx/>
                  <a:latin typeface="Segoe UI Semibold" panose="020B0702040204020203" pitchFamily="34" charset="0"/>
                  <a:ea typeface="+mn-ea"/>
                  <a:cs typeface="Segoe UI Semibold" panose="020B0702040204020203" pitchFamily="34" charset="0"/>
                </a:rPr>
                <a:t>config.office.com</a:t>
              </a:r>
              <a:endParaRPr kumimoji="0" lang="en-US" sz="16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p:txBody>
        </p:sp>
        <p:grpSp>
          <p:nvGrpSpPr>
            <p:cNvPr id="16" name="Group 15">
              <a:extLst>
                <a:ext uri="{FF2B5EF4-FFF2-40B4-BE49-F238E27FC236}">
                  <a16:creationId xmlns:a16="http://schemas.microsoft.com/office/drawing/2014/main" id="{C7D20C20-492F-594F-AAEA-97F1C2A7AFA5}"/>
                </a:ext>
              </a:extLst>
            </p:cNvPr>
            <p:cNvGrpSpPr/>
            <p:nvPr/>
          </p:nvGrpSpPr>
          <p:grpSpPr>
            <a:xfrm>
              <a:off x="10355277" y="3393684"/>
              <a:ext cx="875070" cy="642384"/>
              <a:chOff x="5929716" y="5435549"/>
              <a:chExt cx="875070" cy="642384"/>
            </a:xfrm>
          </p:grpSpPr>
          <p:sp>
            <p:nvSpPr>
              <p:cNvPr id="153" name="Processing_E9F5" title="Icon of two interlocked gears">
                <a:extLst>
                  <a:ext uri="{FF2B5EF4-FFF2-40B4-BE49-F238E27FC236}">
                    <a16:creationId xmlns:a16="http://schemas.microsoft.com/office/drawing/2014/main" id="{F75A7EEA-10A8-B049-96D3-65B8447305AF}"/>
                  </a:ext>
                </a:extLst>
              </p:cNvPr>
              <p:cNvSpPr>
                <a:spLocks noChangeAspect="1" noEditPoints="1"/>
              </p:cNvSpPr>
              <p:nvPr/>
            </p:nvSpPr>
            <p:spPr bwMode="auto">
              <a:xfrm flipV="1">
                <a:off x="6157098" y="5511546"/>
                <a:ext cx="419963" cy="365760"/>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noFill/>
              <a:ln w="19050" cap="flat">
                <a:solidFill>
                  <a:srgbClr val="0078D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4" name="Tablet_E70A" title="Icon of a tablet">
                <a:extLst>
                  <a:ext uri="{FF2B5EF4-FFF2-40B4-BE49-F238E27FC236}">
                    <a16:creationId xmlns:a16="http://schemas.microsoft.com/office/drawing/2014/main" id="{03313251-97E1-9741-978A-B12DA7375A05}"/>
                  </a:ext>
                </a:extLst>
              </p:cNvPr>
              <p:cNvSpPr>
                <a:spLocks noChangeAspect="1" noEditPoints="1"/>
              </p:cNvSpPr>
              <p:nvPr/>
            </p:nvSpPr>
            <p:spPr bwMode="auto">
              <a:xfrm>
                <a:off x="5929716" y="5435549"/>
                <a:ext cx="875070" cy="642384"/>
              </a:xfrm>
              <a:custGeom>
                <a:avLst/>
                <a:gdLst>
                  <a:gd name="T0" fmla="*/ 3748 w 3748"/>
                  <a:gd name="T1" fmla="*/ 2562 h 2749"/>
                  <a:gd name="T2" fmla="*/ 3561 w 3748"/>
                  <a:gd name="T3" fmla="*/ 2749 h 2749"/>
                  <a:gd name="T4" fmla="*/ 187 w 3748"/>
                  <a:gd name="T5" fmla="*/ 2749 h 2749"/>
                  <a:gd name="T6" fmla="*/ 0 w 3748"/>
                  <a:gd name="T7" fmla="*/ 2562 h 2749"/>
                  <a:gd name="T8" fmla="*/ 0 w 3748"/>
                  <a:gd name="T9" fmla="*/ 187 h 2749"/>
                  <a:gd name="T10" fmla="*/ 187 w 3748"/>
                  <a:gd name="T11" fmla="*/ 0 h 2749"/>
                  <a:gd name="T12" fmla="*/ 3561 w 3748"/>
                  <a:gd name="T13" fmla="*/ 0 h 2749"/>
                  <a:gd name="T14" fmla="*/ 3748 w 3748"/>
                  <a:gd name="T15" fmla="*/ 187 h 2749"/>
                  <a:gd name="T16" fmla="*/ 3748 w 3748"/>
                  <a:gd name="T17" fmla="*/ 2562 h 2749"/>
                  <a:gd name="T18" fmla="*/ 2124 w 3748"/>
                  <a:gd name="T19" fmla="*/ 2249 h 2749"/>
                  <a:gd name="T20" fmla="*/ 1624 w 3748"/>
                  <a:gd name="T21" fmla="*/ 2249 h 2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48" h="2749">
                    <a:moveTo>
                      <a:pt x="3748" y="2562"/>
                    </a:moveTo>
                    <a:cubicBezTo>
                      <a:pt x="3748" y="2665"/>
                      <a:pt x="3665" y="2749"/>
                      <a:pt x="3561" y="2749"/>
                    </a:cubicBezTo>
                    <a:cubicBezTo>
                      <a:pt x="187" y="2749"/>
                      <a:pt x="187" y="2749"/>
                      <a:pt x="187" y="2749"/>
                    </a:cubicBezTo>
                    <a:cubicBezTo>
                      <a:pt x="83" y="2749"/>
                      <a:pt x="0" y="2665"/>
                      <a:pt x="0" y="2562"/>
                    </a:cubicBezTo>
                    <a:cubicBezTo>
                      <a:pt x="0" y="187"/>
                      <a:pt x="0" y="187"/>
                      <a:pt x="0" y="187"/>
                    </a:cubicBezTo>
                    <a:cubicBezTo>
                      <a:pt x="0" y="84"/>
                      <a:pt x="83" y="0"/>
                      <a:pt x="187" y="0"/>
                    </a:cubicBezTo>
                    <a:cubicBezTo>
                      <a:pt x="3561" y="0"/>
                      <a:pt x="3561" y="0"/>
                      <a:pt x="3561" y="0"/>
                    </a:cubicBezTo>
                    <a:cubicBezTo>
                      <a:pt x="3665" y="0"/>
                      <a:pt x="3748" y="84"/>
                      <a:pt x="3748" y="187"/>
                    </a:cubicBezTo>
                    <a:lnTo>
                      <a:pt x="3748" y="2562"/>
                    </a:lnTo>
                    <a:close/>
                    <a:moveTo>
                      <a:pt x="2124" y="2249"/>
                    </a:moveTo>
                    <a:cubicBezTo>
                      <a:pt x="1624" y="2249"/>
                      <a:pt x="1624" y="2249"/>
                      <a:pt x="1624" y="2249"/>
                    </a:cubicBezTo>
                  </a:path>
                </a:pathLst>
              </a:custGeom>
              <a:noFill/>
              <a:ln w="19050" cap="sq">
                <a:solidFill>
                  <a:srgbClr val="0078D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sp>
          <p:nvSpPr>
            <p:cNvPr id="161" name="Rectangle 160">
              <a:extLst>
                <a:ext uri="{FF2B5EF4-FFF2-40B4-BE49-F238E27FC236}">
                  <a16:creationId xmlns:a16="http://schemas.microsoft.com/office/drawing/2014/main" id="{DECBC6B7-7723-A54D-886A-FE60146E2FEB}"/>
                </a:ext>
              </a:extLst>
            </p:cNvPr>
            <p:cNvSpPr/>
            <p:nvPr/>
          </p:nvSpPr>
          <p:spPr>
            <a:xfrm>
              <a:off x="9822235" y="4202464"/>
              <a:ext cx="1941154" cy="707886"/>
            </a:xfrm>
            <a:prstGeom prst="rect">
              <a:avLst/>
            </a:prstGeom>
          </p:spPr>
          <p:txBody>
            <a:bodyPr wrap="square">
              <a:spAutoFit/>
            </a:bodyPr>
            <a:lstStyle/>
            <a:p>
              <a:pPr marL="0" lvl="1" algn="ctr" defTabSz="914191">
                <a:spcAft>
                  <a:spcPts val="1199"/>
                </a:spcAft>
                <a:buSzPct val="90000"/>
              </a:pPr>
              <a:r>
                <a:rPr lang="en-US" sz="2000">
                  <a:solidFill>
                    <a:srgbClr val="0078D4"/>
                  </a:solidFill>
                  <a:latin typeface="Segoe UI Semibold"/>
                </a:rPr>
                <a:t>Office Admin Portal</a:t>
              </a:r>
            </a:p>
          </p:txBody>
        </p:sp>
      </p:grpSp>
      <p:grpSp>
        <p:nvGrpSpPr>
          <p:cNvPr id="28" name="Group 27" descr="Administrator">
            <a:extLst>
              <a:ext uri="{FF2B5EF4-FFF2-40B4-BE49-F238E27FC236}">
                <a16:creationId xmlns:a16="http://schemas.microsoft.com/office/drawing/2014/main" id="{55F1DE48-D445-40A2-9738-A1CCECAFC316}"/>
              </a:ext>
            </a:extLst>
          </p:cNvPr>
          <p:cNvGrpSpPr/>
          <p:nvPr/>
        </p:nvGrpSpPr>
        <p:grpSpPr>
          <a:xfrm>
            <a:off x="9798045" y="1860208"/>
            <a:ext cx="1941154" cy="1222668"/>
            <a:chOff x="9822235" y="1860208"/>
            <a:chExt cx="1941154" cy="1222668"/>
          </a:xfrm>
        </p:grpSpPr>
        <p:sp>
          <p:nvSpPr>
            <p:cNvPr id="168" name="Rectangle 167">
              <a:extLst>
                <a:ext uri="{FF2B5EF4-FFF2-40B4-BE49-F238E27FC236}">
                  <a16:creationId xmlns:a16="http://schemas.microsoft.com/office/drawing/2014/main" id="{19262D43-4C59-4E42-B619-87861CD86D5E}"/>
                </a:ext>
              </a:extLst>
            </p:cNvPr>
            <p:cNvSpPr/>
            <p:nvPr/>
          </p:nvSpPr>
          <p:spPr>
            <a:xfrm>
              <a:off x="9822235" y="2682766"/>
              <a:ext cx="1941154" cy="400110"/>
            </a:xfrm>
            <a:prstGeom prst="rect">
              <a:avLst/>
            </a:prstGeom>
          </p:spPr>
          <p:txBody>
            <a:bodyPr wrap="square">
              <a:spAutoFit/>
            </a:bodyPr>
            <a:lstStyle/>
            <a:p>
              <a:pPr marL="0" lvl="1" algn="ctr" defTabSz="914191">
                <a:spcAft>
                  <a:spcPts val="1199"/>
                </a:spcAft>
                <a:buSzPct val="90000"/>
              </a:pPr>
              <a:r>
                <a:rPr lang="en-US" sz="2000">
                  <a:latin typeface="Segoe UI Semibold"/>
                </a:rPr>
                <a:t>Admin</a:t>
              </a:r>
            </a:p>
          </p:txBody>
        </p:sp>
        <p:sp>
          <p:nvSpPr>
            <p:cNvPr id="172" name="people_4" title="Icon of a person">
              <a:extLst>
                <a:ext uri="{FF2B5EF4-FFF2-40B4-BE49-F238E27FC236}">
                  <a16:creationId xmlns:a16="http://schemas.microsoft.com/office/drawing/2014/main" id="{13AB21A6-DE79-D147-9F14-42FB1675FE32}"/>
                </a:ext>
              </a:extLst>
            </p:cNvPr>
            <p:cNvSpPr>
              <a:spLocks noChangeAspect="1" noEditPoints="1"/>
            </p:cNvSpPr>
            <p:nvPr/>
          </p:nvSpPr>
          <p:spPr bwMode="auto">
            <a:xfrm>
              <a:off x="10501956" y="1860208"/>
              <a:ext cx="581713" cy="650344"/>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3" name="DeveloperTools_EC7A" title="Icon of a wrench and a screwdriver">
              <a:extLst>
                <a:ext uri="{FF2B5EF4-FFF2-40B4-BE49-F238E27FC236}">
                  <a16:creationId xmlns:a16="http://schemas.microsoft.com/office/drawing/2014/main" id="{D1D4EEB4-9A28-A34B-AE00-BCA5AB1CB4FD}"/>
                </a:ext>
              </a:extLst>
            </p:cNvPr>
            <p:cNvSpPr>
              <a:spLocks noChangeAspect="1" noEditPoints="1"/>
            </p:cNvSpPr>
            <p:nvPr/>
          </p:nvSpPr>
          <p:spPr bwMode="auto">
            <a:xfrm>
              <a:off x="10693175" y="2337311"/>
              <a:ext cx="199275" cy="313990"/>
            </a:xfrm>
            <a:custGeom>
              <a:avLst/>
              <a:gdLst>
                <a:gd name="T0" fmla="*/ 765 w 2384"/>
                <a:gd name="T1" fmla="*/ 958 h 3756"/>
                <a:gd name="T2" fmla="*/ 765 w 2384"/>
                <a:gd name="T3" fmla="*/ 3500 h 3756"/>
                <a:gd name="T4" fmla="*/ 509 w 2384"/>
                <a:gd name="T5" fmla="*/ 3756 h 3756"/>
                <a:gd name="T6" fmla="*/ 509 w 2384"/>
                <a:gd name="T7" fmla="*/ 3756 h 3756"/>
                <a:gd name="T8" fmla="*/ 253 w 2384"/>
                <a:gd name="T9" fmla="*/ 3500 h 3756"/>
                <a:gd name="T10" fmla="*/ 253 w 2384"/>
                <a:gd name="T11" fmla="*/ 958 h 3756"/>
                <a:gd name="T12" fmla="*/ 0 w 2384"/>
                <a:gd name="T13" fmla="*/ 518 h 3756"/>
                <a:gd name="T14" fmla="*/ 509 w 2384"/>
                <a:gd name="T15" fmla="*/ 9 h 3756"/>
                <a:gd name="T16" fmla="*/ 1018 w 2384"/>
                <a:gd name="T17" fmla="*/ 518 h 3756"/>
                <a:gd name="T18" fmla="*/ 765 w 2384"/>
                <a:gd name="T19" fmla="*/ 958 h 3756"/>
                <a:gd name="T20" fmla="*/ 1503 w 2384"/>
                <a:gd name="T21" fmla="*/ 2012 h 3756"/>
                <a:gd name="T22" fmla="*/ 1503 w 2384"/>
                <a:gd name="T23" fmla="*/ 3500 h 3756"/>
                <a:gd name="T24" fmla="*/ 1759 w 2384"/>
                <a:gd name="T25" fmla="*/ 3756 h 3756"/>
                <a:gd name="T26" fmla="*/ 1759 w 2384"/>
                <a:gd name="T27" fmla="*/ 3756 h 3756"/>
                <a:gd name="T28" fmla="*/ 2015 w 2384"/>
                <a:gd name="T29" fmla="*/ 3500 h 3756"/>
                <a:gd name="T30" fmla="*/ 2015 w 2384"/>
                <a:gd name="T31" fmla="*/ 2012 h 3756"/>
                <a:gd name="T32" fmla="*/ 509 w 2384"/>
                <a:gd name="T33" fmla="*/ 0 h 3756"/>
                <a:gd name="T34" fmla="*/ 509 w 2384"/>
                <a:gd name="T35" fmla="*/ 509 h 3756"/>
                <a:gd name="T36" fmla="*/ 1134 w 2384"/>
                <a:gd name="T37" fmla="*/ 2012 h 3756"/>
                <a:gd name="T38" fmla="*/ 2384 w 2384"/>
                <a:gd name="T39" fmla="*/ 2012 h 3756"/>
                <a:gd name="T40" fmla="*/ 1759 w 2384"/>
                <a:gd name="T41" fmla="*/ 2012 h 3756"/>
                <a:gd name="T42" fmla="*/ 1759 w 2384"/>
                <a:gd name="T43" fmla="*/ 711 h 3756"/>
                <a:gd name="T44" fmla="*/ 2015 w 2384"/>
                <a:gd name="T45" fmla="*/ 9 h 3756"/>
                <a:gd name="T46" fmla="*/ 1503 w 2384"/>
                <a:gd name="T47" fmla="*/ 9 h 3756"/>
                <a:gd name="T48" fmla="*/ 1503 w 2384"/>
                <a:gd name="T49" fmla="*/ 510 h 3756"/>
                <a:gd name="T50" fmla="*/ 1759 w 2384"/>
                <a:gd name="T51" fmla="*/ 756 h 3756"/>
                <a:gd name="T52" fmla="*/ 2015 w 2384"/>
                <a:gd name="T53" fmla="*/ 510 h 3756"/>
                <a:gd name="T54" fmla="*/ 2015 w 2384"/>
                <a:gd name="T55" fmla="*/ 9 h 3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84" h="3756">
                  <a:moveTo>
                    <a:pt x="765" y="958"/>
                  </a:moveTo>
                  <a:cubicBezTo>
                    <a:pt x="765" y="3500"/>
                    <a:pt x="765" y="3500"/>
                    <a:pt x="765" y="3500"/>
                  </a:cubicBezTo>
                  <a:cubicBezTo>
                    <a:pt x="765" y="3641"/>
                    <a:pt x="650" y="3756"/>
                    <a:pt x="509" y="3756"/>
                  </a:cubicBezTo>
                  <a:cubicBezTo>
                    <a:pt x="509" y="3756"/>
                    <a:pt x="509" y="3756"/>
                    <a:pt x="509" y="3756"/>
                  </a:cubicBezTo>
                  <a:cubicBezTo>
                    <a:pt x="368" y="3756"/>
                    <a:pt x="253" y="3641"/>
                    <a:pt x="253" y="3500"/>
                  </a:cubicBezTo>
                  <a:cubicBezTo>
                    <a:pt x="253" y="958"/>
                    <a:pt x="253" y="958"/>
                    <a:pt x="253" y="958"/>
                  </a:cubicBezTo>
                  <a:cubicBezTo>
                    <a:pt x="102" y="869"/>
                    <a:pt x="0" y="706"/>
                    <a:pt x="0" y="518"/>
                  </a:cubicBezTo>
                  <a:cubicBezTo>
                    <a:pt x="0" y="237"/>
                    <a:pt x="228" y="9"/>
                    <a:pt x="509" y="9"/>
                  </a:cubicBezTo>
                  <a:cubicBezTo>
                    <a:pt x="790" y="9"/>
                    <a:pt x="1018" y="237"/>
                    <a:pt x="1018" y="518"/>
                  </a:cubicBezTo>
                  <a:cubicBezTo>
                    <a:pt x="1018" y="706"/>
                    <a:pt x="916" y="869"/>
                    <a:pt x="765" y="958"/>
                  </a:cubicBezTo>
                  <a:close/>
                  <a:moveTo>
                    <a:pt x="1503" y="2012"/>
                  </a:moveTo>
                  <a:cubicBezTo>
                    <a:pt x="1503" y="3500"/>
                    <a:pt x="1503" y="3500"/>
                    <a:pt x="1503" y="3500"/>
                  </a:cubicBezTo>
                  <a:cubicBezTo>
                    <a:pt x="1503" y="3641"/>
                    <a:pt x="1618" y="3756"/>
                    <a:pt x="1759" y="3756"/>
                  </a:cubicBezTo>
                  <a:cubicBezTo>
                    <a:pt x="1759" y="3756"/>
                    <a:pt x="1759" y="3756"/>
                    <a:pt x="1759" y="3756"/>
                  </a:cubicBezTo>
                  <a:cubicBezTo>
                    <a:pt x="1900" y="3756"/>
                    <a:pt x="2015" y="3641"/>
                    <a:pt x="2015" y="3500"/>
                  </a:cubicBezTo>
                  <a:cubicBezTo>
                    <a:pt x="2015" y="2012"/>
                    <a:pt x="2015" y="2012"/>
                    <a:pt x="2015" y="2012"/>
                  </a:cubicBezTo>
                  <a:moveTo>
                    <a:pt x="509" y="0"/>
                  </a:moveTo>
                  <a:cubicBezTo>
                    <a:pt x="509" y="509"/>
                    <a:pt x="509" y="509"/>
                    <a:pt x="509" y="509"/>
                  </a:cubicBezTo>
                  <a:moveTo>
                    <a:pt x="1134" y="2012"/>
                  </a:moveTo>
                  <a:cubicBezTo>
                    <a:pt x="2384" y="2012"/>
                    <a:pt x="2384" y="2012"/>
                    <a:pt x="2384" y="2012"/>
                  </a:cubicBezTo>
                  <a:moveTo>
                    <a:pt x="1759" y="2012"/>
                  </a:moveTo>
                  <a:cubicBezTo>
                    <a:pt x="1759" y="711"/>
                    <a:pt x="1759" y="711"/>
                    <a:pt x="1759" y="711"/>
                  </a:cubicBezTo>
                  <a:moveTo>
                    <a:pt x="2015" y="9"/>
                  </a:moveTo>
                  <a:cubicBezTo>
                    <a:pt x="1503" y="9"/>
                    <a:pt x="1503" y="9"/>
                    <a:pt x="1503" y="9"/>
                  </a:cubicBezTo>
                  <a:cubicBezTo>
                    <a:pt x="1503" y="510"/>
                    <a:pt x="1503" y="510"/>
                    <a:pt x="1503" y="510"/>
                  </a:cubicBezTo>
                  <a:cubicBezTo>
                    <a:pt x="1759" y="756"/>
                    <a:pt x="1759" y="756"/>
                    <a:pt x="1759" y="756"/>
                  </a:cubicBezTo>
                  <a:cubicBezTo>
                    <a:pt x="2015" y="510"/>
                    <a:pt x="2015" y="510"/>
                    <a:pt x="2015" y="510"/>
                  </a:cubicBezTo>
                  <a:lnTo>
                    <a:pt x="2015" y="9"/>
                  </a:lnTo>
                  <a:close/>
                </a:path>
              </a:pathLst>
            </a:custGeom>
            <a:no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22" name="Group 21">
            <a:extLst>
              <a:ext uri="{FF2B5EF4-FFF2-40B4-BE49-F238E27FC236}">
                <a16:creationId xmlns:a16="http://schemas.microsoft.com/office/drawing/2014/main" id="{70CB95D7-52C1-442B-92D3-FEA6FFA372EC}"/>
              </a:ext>
              <a:ext uri="{C183D7F6-B498-43B3-948B-1728B52AA6E4}">
                <adec:decorative xmlns:adec="http://schemas.microsoft.com/office/drawing/2017/decorative" val="1"/>
              </a:ext>
            </a:extLst>
          </p:cNvPr>
          <p:cNvGrpSpPr/>
          <p:nvPr/>
        </p:nvGrpSpPr>
        <p:grpSpPr>
          <a:xfrm>
            <a:off x="2846119" y="4736058"/>
            <a:ext cx="1855848" cy="367190"/>
            <a:chOff x="2870309" y="5237649"/>
            <a:chExt cx="1855848" cy="367190"/>
          </a:xfrm>
        </p:grpSpPr>
        <p:sp>
          <p:nvSpPr>
            <p:cNvPr id="179" name="TextBox 178">
              <a:extLst>
                <a:ext uri="{FF2B5EF4-FFF2-40B4-BE49-F238E27FC236}">
                  <a16:creationId xmlns:a16="http://schemas.microsoft.com/office/drawing/2014/main" id="{E309E7CD-FB71-0B4B-9C3C-B821ECBB5403}"/>
                </a:ext>
              </a:extLst>
            </p:cNvPr>
            <p:cNvSpPr txBox="1"/>
            <p:nvPr/>
          </p:nvSpPr>
          <p:spPr>
            <a:xfrm>
              <a:off x="3178466" y="5266285"/>
              <a:ext cx="1547691" cy="338554"/>
            </a:xfrm>
            <a:prstGeom prst="rect">
              <a:avLst/>
            </a:prstGeom>
            <a:noFill/>
          </p:spPr>
          <p:txBody>
            <a:bodyPr wrap="square" rtlCol="0">
              <a:spAutoFit/>
            </a:bodyPr>
            <a:lstStyle/>
            <a:p>
              <a:pPr marL="0" marR="0" lvl="0" indent="0" defTabSz="91422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Security Policy</a:t>
              </a:r>
            </a:p>
          </p:txBody>
        </p:sp>
        <p:sp>
          <p:nvSpPr>
            <p:cNvPr id="180" name="Trackers_EADF" title="Icon of a clipboard with a checklist on it">
              <a:extLst>
                <a:ext uri="{FF2B5EF4-FFF2-40B4-BE49-F238E27FC236}">
                  <a16:creationId xmlns:a16="http://schemas.microsoft.com/office/drawing/2014/main" id="{ECD38CEC-AF7F-3246-B860-898444359D40}"/>
                </a:ext>
              </a:extLst>
            </p:cNvPr>
            <p:cNvSpPr>
              <a:spLocks noChangeAspect="1" noEditPoints="1"/>
            </p:cNvSpPr>
            <p:nvPr/>
          </p:nvSpPr>
          <p:spPr bwMode="auto">
            <a:xfrm>
              <a:off x="2870309" y="5237649"/>
              <a:ext cx="268241" cy="365760"/>
            </a:xfrm>
            <a:custGeom>
              <a:avLst/>
              <a:gdLst>
                <a:gd name="T0" fmla="*/ 1000 w 2750"/>
                <a:gd name="T1" fmla="*/ 375 h 3750"/>
                <a:gd name="T2" fmla="*/ 1375 w 2750"/>
                <a:gd name="T3" fmla="*/ 0 h 3750"/>
                <a:gd name="T4" fmla="*/ 1750 w 2750"/>
                <a:gd name="T5" fmla="*/ 375 h 3750"/>
                <a:gd name="T6" fmla="*/ 1750 w 2750"/>
                <a:gd name="T7" fmla="*/ 500 h 3750"/>
                <a:gd name="T8" fmla="*/ 2250 w 2750"/>
                <a:gd name="T9" fmla="*/ 500 h 3750"/>
                <a:gd name="T10" fmla="*/ 2250 w 2750"/>
                <a:gd name="T11" fmla="*/ 1000 h 3750"/>
                <a:gd name="T12" fmla="*/ 500 w 2750"/>
                <a:gd name="T13" fmla="*/ 1000 h 3750"/>
                <a:gd name="T14" fmla="*/ 500 w 2750"/>
                <a:gd name="T15" fmla="*/ 500 h 3750"/>
                <a:gd name="T16" fmla="*/ 1000 w 2750"/>
                <a:gd name="T17" fmla="*/ 500 h 3750"/>
                <a:gd name="T18" fmla="*/ 1000 w 2750"/>
                <a:gd name="T19" fmla="*/ 375 h 3750"/>
                <a:gd name="T20" fmla="*/ 500 w 2750"/>
                <a:gd name="T21" fmla="*/ 500 h 3750"/>
                <a:gd name="T22" fmla="*/ 0 w 2750"/>
                <a:gd name="T23" fmla="*/ 500 h 3750"/>
                <a:gd name="T24" fmla="*/ 0 w 2750"/>
                <a:gd name="T25" fmla="*/ 3750 h 3750"/>
                <a:gd name="T26" fmla="*/ 2750 w 2750"/>
                <a:gd name="T27" fmla="*/ 3750 h 3750"/>
                <a:gd name="T28" fmla="*/ 2750 w 2750"/>
                <a:gd name="T29" fmla="*/ 500 h 3750"/>
                <a:gd name="T30" fmla="*/ 2250 w 2750"/>
                <a:gd name="T31" fmla="*/ 500 h 3750"/>
                <a:gd name="T32" fmla="*/ 2375 w 2750"/>
                <a:gd name="T33" fmla="*/ 1750 h 3750"/>
                <a:gd name="T34" fmla="*/ 1375 w 2750"/>
                <a:gd name="T35" fmla="*/ 1750 h 3750"/>
                <a:gd name="T36" fmla="*/ 2375 w 2750"/>
                <a:gd name="T37" fmla="*/ 2500 h 3750"/>
                <a:gd name="T38" fmla="*/ 1375 w 2750"/>
                <a:gd name="T39" fmla="*/ 2500 h 3750"/>
                <a:gd name="T40" fmla="*/ 2375 w 2750"/>
                <a:gd name="T41" fmla="*/ 3250 h 3750"/>
                <a:gd name="T42" fmla="*/ 1375 w 2750"/>
                <a:gd name="T43" fmla="*/ 3250 h 3750"/>
                <a:gd name="T44" fmla="*/ 500 w 2750"/>
                <a:gd name="T45" fmla="*/ 1500 h 3750"/>
                <a:gd name="T46" fmla="*/ 750 w 2750"/>
                <a:gd name="T47" fmla="*/ 1750 h 3750"/>
                <a:gd name="T48" fmla="*/ 1125 w 2750"/>
                <a:gd name="T49" fmla="*/ 1375 h 3750"/>
                <a:gd name="T50" fmla="*/ 500 w 2750"/>
                <a:gd name="T51" fmla="*/ 2250 h 3750"/>
                <a:gd name="T52" fmla="*/ 750 w 2750"/>
                <a:gd name="T53" fmla="*/ 2500 h 3750"/>
                <a:gd name="T54" fmla="*/ 1125 w 2750"/>
                <a:gd name="T55" fmla="*/ 2125 h 3750"/>
                <a:gd name="T56" fmla="*/ 500 w 2750"/>
                <a:gd name="T57" fmla="*/ 3000 h 3750"/>
                <a:gd name="T58" fmla="*/ 750 w 2750"/>
                <a:gd name="T59" fmla="*/ 3250 h 3750"/>
                <a:gd name="T60" fmla="*/ 1125 w 2750"/>
                <a:gd name="T61" fmla="*/ 2875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50" h="3750">
                  <a:moveTo>
                    <a:pt x="1000" y="375"/>
                  </a:moveTo>
                  <a:cubicBezTo>
                    <a:pt x="1000" y="168"/>
                    <a:pt x="1168" y="0"/>
                    <a:pt x="1375" y="0"/>
                  </a:cubicBezTo>
                  <a:cubicBezTo>
                    <a:pt x="1582" y="0"/>
                    <a:pt x="1750" y="168"/>
                    <a:pt x="1750" y="375"/>
                  </a:cubicBezTo>
                  <a:cubicBezTo>
                    <a:pt x="1750" y="500"/>
                    <a:pt x="1750" y="500"/>
                    <a:pt x="1750" y="500"/>
                  </a:cubicBezTo>
                  <a:cubicBezTo>
                    <a:pt x="2250" y="500"/>
                    <a:pt x="2250" y="500"/>
                    <a:pt x="2250" y="500"/>
                  </a:cubicBezTo>
                  <a:cubicBezTo>
                    <a:pt x="2250" y="1000"/>
                    <a:pt x="2250" y="1000"/>
                    <a:pt x="2250" y="1000"/>
                  </a:cubicBezTo>
                  <a:cubicBezTo>
                    <a:pt x="500" y="1000"/>
                    <a:pt x="500" y="1000"/>
                    <a:pt x="500" y="1000"/>
                  </a:cubicBezTo>
                  <a:cubicBezTo>
                    <a:pt x="500" y="500"/>
                    <a:pt x="500" y="500"/>
                    <a:pt x="500" y="500"/>
                  </a:cubicBezTo>
                  <a:cubicBezTo>
                    <a:pt x="1000" y="500"/>
                    <a:pt x="1000" y="500"/>
                    <a:pt x="1000" y="500"/>
                  </a:cubicBezTo>
                  <a:lnTo>
                    <a:pt x="1000" y="375"/>
                  </a:lnTo>
                  <a:close/>
                  <a:moveTo>
                    <a:pt x="500" y="500"/>
                  </a:moveTo>
                  <a:cubicBezTo>
                    <a:pt x="0" y="500"/>
                    <a:pt x="0" y="500"/>
                    <a:pt x="0" y="500"/>
                  </a:cubicBezTo>
                  <a:cubicBezTo>
                    <a:pt x="0" y="3750"/>
                    <a:pt x="0" y="3750"/>
                    <a:pt x="0" y="3750"/>
                  </a:cubicBezTo>
                  <a:cubicBezTo>
                    <a:pt x="2750" y="3750"/>
                    <a:pt x="2750" y="3750"/>
                    <a:pt x="2750" y="3750"/>
                  </a:cubicBezTo>
                  <a:cubicBezTo>
                    <a:pt x="2750" y="500"/>
                    <a:pt x="2750" y="500"/>
                    <a:pt x="2750" y="500"/>
                  </a:cubicBezTo>
                  <a:cubicBezTo>
                    <a:pt x="2250" y="500"/>
                    <a:pt x="2250" y="500"/>
                    <a:pt x="2250" y="500"/>
                  </a:cubicBezTo>
                  <a:moveTo>
                    <a:pt x="2375" y="1750"/>
                  </a:moveTo>
                  <a:cubicBezTo>
                    <a:pt x="1375" y="1750"/>
                    <a:pt x="1375" y="1750"/>
                    <a:pt x="1375" y="1750"/>
                  </a:cubicBezTo>
                  <a:moveTo>
                    <a:pt x="2375" y="2500"/>
                  </a:moveTo>
                  <a:cubicBezTo>
                    <a:pt x="1375" y="2500"/>
                    <a:pt x="1375" y="2500"/>
                    <a:pt x="1375" y="2500"/>
                  </a:cubicBezTo>
                  <a:moveTo>
                    <a:pt x="2375" y="3250"/>
                  </a:moveTo>
                  <a:cubicBezTo>
                    <a:pt x="1375" y="3250"/>
                    <a:pt x="1375" y="3250"/>
                    <a:pt x="1375" y="3250"/>
                  </a:cubicBezTo>
                  <a:moveTo>
                    <a:pt x="500" y="1500"/>
                  </a:moveTo>
                  <a:cubicBezTo>
                    <a:pt x="750" y="1750"/>
                    <a:pt x="750" y="1750"/>
                    <a:pt x="750" y="1750"/>
                  </a:cubicBezTo>
                  <a:cubicBezTo>
                    <a:pt x="1125" y="1375"/>
                    <a:pt x="1125" y="1375"/>
                    <a:pt x="1125" y="1375"/>
                  </a:cubicBezTo>
                  <a:moveTo>
                    <a:pt x="500" y="2250"/>
                  </a:moveTo>
                  <a:cubicBezTo>
                    <a:pt x="750" y="2500"/>
                    <a:pt x="750" y="2500"/>
                    <a:pt x="750" y="2500"/>
                  </a:cubicBezTo>
                  <a:cubicBezTo>
                    <a:pt x="1125" y="2125"/>
                    <a:pt x="1125" y="2125"/>
                    <a:pt x="1125" y="2125"/>
                  </a:cubicBezTo>
                  <a:moveTo>
                    <a:pt x="500" y="3000"/>
                  </a:moveTo>
                  <a:cubicBezTo>
                    <a:pt x="750" y="3250"/>
                    <a:pt x="750" y="3250"/>
                    <a:pt x="750" y="3250"/>
                  </a:cubicBezTo>
                  <a:cubicBezTo>
                    <a:pt x="1125" y="2875"/>
                    <a:pt x="1125" y="2875"/>
                    <a:pt x="1125" y="2875"/>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cxnSp>
        <p:nvCxnSpPr>
          <p:cNvPr id="181" name="Straight Arrow Connector 180" descr="Security policy from OCPS to user's home device">
            <a:extLst>
              <a:ext uri="{FF2B5EF4-FFF2-40B4-BE49-F238E27FC236}">
                <a16:creationId xmlns:a16="http://schemas.microsoft.com/office/drawing/2014/main" id="{227613A4-103E-EA46-804C-2F0567D4D175}"/>
              </a:ext>
            </a:extLst>
          </p:cNvPr>
          <p:cNvCxnSpPr>
            <a:cxnSpLocks/>
          </p:cNvCxnSpPr>
          <p:nvPr/>
        </p:nvCxnSpPr>
        <p:spPr>
          <a:xfrm flipH="1">
            <a:off x="2775392" y="4576180"/>
            <a:ext cx="1828800" cy="0"/>
          </a:xfrm>
          <a:prstGeom prst="straightConnector1">
            <a:avLst/>
          </a:prstGeom>
          <a:ln w="22225">
            <a:solidFill>
              <a:srgbClr val="0078D4"/>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D5059F8E-25F3-4284-B376-92776E6D671B}"/>
              </a:ext>
              <a:ext uri="{C183D7F6-B498-43B3-948B-1728B52AA6E4}">
                <adec:decorative xmlns:adec="http://schemas.microsoft.com/office/drawing/2017/decorative" val="1"/>
              </a:ext>
            </a:extLst>
          </p:cNvPr>
          <p:cNvGrpSpPr/>
          <p:nvPr/>
        </p:nvGrpSpPr>
        <p:grpSpPr>
          <a:xfrm>
            <a:off x="7609256" y="4192442"/>
            <a:ext cx="1865592" cy="367190"/>
            <a:chOff x="7664519" y="4192442"/>
            <a:chExt cx="1865592" cy="367190"/>
          </a:xfrm>
        </p:grpSpPr>
        <p:sp>
          <p:nvSpPr>
            <p:cNvPr id="187" name="TextBox 186">
              <a:extLst>
                <a:ext uri="{FF2B5EF4-FFF2-40B4-BE49-F238E27FC236}">
                  <a16:creationId xmlns:a16="http://schemas.microsoft.com/office/drawing/2014/main" id="{987B1177-C3A1-F74D-9ED8-BA35131C69EE}"/>
                </a:ext>
              </a:extLst>
            </p:cNvPr>
            <p:cNvSpPr txBox="1"/>
            <p:nvPr/>
          </p:nvSpPr>
          <p:spPr>
            <a:xfrm>
              <a:off x="7982420" y="4221078"/>
              <a:ext cx="1547691" cy="338554"/>
            </a:xfrm>
            <a:prstGeom prst="rect">
              <a:avLst/>
            </a:prstGeom>
            <a:noFill/>
          </p:spPr>
          <p:txBody>
            <a:bodyPr wrap="square" rtlCol="0">
              <a:spAutoFit/>
            </a:bodyPr>
            <a:lstStyle/>
            <a:p>
              <a:pPr marL="0" marR="0" lvl="0" indent="0" defTabSz="91422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Security Policy</a:t>
              </a:r>
            </a:p>
          </p:txBody>
        </p:sp>
        <p:sp>
          <p:nvSpPr>
            <p:cNvPr id="188" name="Trackers_EADF" title="Icon of a clipboard with a checklist on it">
              <a:extLst>
                <a:ext uri="{FF2B5EF4-FFF2-40B4-BE49-F238E27FC236}">
                  <a16:creationId xmlns:a16="http://schemas.microsoft.com/office/drawing/2014/main" id="{FD69099C-368E-1B46-A04E-F8EB5708B5E1}"/>
                </a:ext>
              </a:extLst>
            </p:cNvPr>
            <p:cNvSpPr>
              <a:spLocks noChangeAspect="1" noEditPoints="1"/>
            </p:cNvSpPr>
            <p:nvPr/>
          </p:nvSpPr>
          <p:spPr bwMode="auto">
            <a:xfrm>
              <a:off x="7664519" y="4192442"/>
              <a:ext cx="268241" cy="365760"/>
            </a:xfrm>
            <a:custGeom>
              <a:avLst/>
              <a:gdLst>
                <a:gd name="T0" fmla="*/ 1000 w 2750"/>
                <a:gd name="T1" fmla="*/ 375 h 3750"/>
                <a:gd name="T2" fmla="*/ 1375 w 2750"/>
                <a:gd name="T3" fmla="*/ 0 h 3750"/>
                <a:gd name="T4" fmla="*/ 1750 w 2750"/>
                <a:gd name="T5" fmla="*/ 375 h 3750"/>
                <a:gd name="T6" fmla="*/ 1750 w 2750"/>
                <a:gd name="T7" fmla="*/ 500 h 3750"/>
                <a:gd name="T8" fmla="*/ 2250 w 2750"/>
                <a:gd name="T9" fmla="*/ 500 h 3750"/>
                <a:gd name="T10" fmla="*/ 2250 w 2750"/>
                <a:gd name="T11" fmla="*/ 1000 h 3750"/>
                <a:gd name="T12" fmla="*/ 500 w 2750"/>
                <a:gd name="T13" fmla="*/ 1000 h 3750"/>
                <a:gd name="T14" fmla="*/ 500 w 2750"/>
                <a:gd name="T15" fmla="*/ 500 h 3750"/>
                <a:gd name="T16" fmla="*/ 1000 w 2750"/>
                <a:gd name="T17" fmla="*/ 500 h 3750"/>
                <a:gd name="T18" fmla="*/ 1000 w 2750"/>
                <a:gd name="T19" fmla="*/ 375 h 3750"/>
                <a:gd name="T20" fmla="*/ 500 w 2750"/>
                <a:gd name="T21" fmla="*/ 500 h 3750"/>
                <a:gd name="T22" fmla="*/ 0 w 2750"/>
                <a:gd name="T23" fmla="*/ 500 h 3750"/>
                <a:gd name="T24" fmla="*/ 0 w 2750"/>
                <a:gd name="T25" fmla="*/ 3750 h 3750"/>
                <a:gd name="T26" fmla="*/ 2750 w 2750"/>
                <a:gd name="T27" fmla="*/ 3750 h 3750"/>
                <a:gd name="T28" fmla="*/ 2750 w 2750"/>
                <a:gd name="T29" fmla="*/ 500 h 3750"/>
                <a:gd name="T30" fmla="*/ 2250 w 2750"/>
                <a:gd name="T31" fmla="*/ 500 h 3750"/>
                <a:gd name="T32" fmla="*/ 2375 w 2750"/>
                <a:gd name="T33" fmla="*/ 1750 h 3750"/>
                <a:gd name="T34" fmla="*/ 1375 w 2750"/>
                <a:gd name="T35" fmla="*/ 1750 h 3750"/>
                <a:gd name="T36" fmla="*/ 2375 w 2750"/>
                <a:gd name="T37" fmla="*/ 2500 h 3750"/>
                <a:gd name="T38" fmla="*/ 1375 w 2750"/>
                <a:gd name="T39" fmla="*/ 2500 h 3750"/>
                <a:gd name="T40" fmla="*/ 2375 w 2750"/>
                <a:gd name="T41" fmla="*/ 3250 h 3750"/>
                <a:gd name="T42" fmla="*/ 1375 w 2750"/>
                <a:gd name="T43" fmla="*/ 3250 h 3750"/>
                <a:gd name="T44" fmla="*/ 500 w 2750"/>
                <a:gd name="T45" fmla="*/ 1500 h 3750"/>
                <a:gd name="T46" fmla="*/ 750 w 2750"/>
                <a:gd name="T47" fmla="*/ 1750 h 3750"/>
                <a:gd name="T48" fmla="*/ 1125 w 2750"/>
                <a:gd name="T49" fmla="*/ 1375 h 3750"/>
                <a:gd name="T50" fmla="*/ 500 w 2750"/>
                <a:gd name="T51" fmla="*/ 2250 h 3750"/>
                <a:gd name="T52" fmla="*/ 750 w 2750"/>
                <a:gd name="T53" fmla="*/ 2500 h 3750"/>
                <a:gd name="T54" fmla="*/ 1125 w 2750"/>
                <a:gd name="T55" fmla="*/ 2125 h 3750"/>
                <a:gd name="T56" fmla="*/ 500 w 2750"/>
                <a:gd name="T57" fmla="*/ 3000 h 3750"/>
                <a:gd name="T58" fmla="*/ 750 w 2750"/>
                <a:gd name="T59" fmla="*/ 3250 h 3750"/>
                <a:gd name="T60" fmla="*/ 1125 w 2750"/>
                <a:gd name="T61" fmla="*/ 2875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50" h="3750">
                  <a:moveTo>
                    <a:pt x="1000" y="375"/>
                  </a:moveTo>
                  <a:cubicBezTo>
                    <a:pt x="1000" y="168"/>
                    <a:pt x="1168" y="0"/>
                    <a:pt x="1375" y="0"/>
                  </a:cubicBezTo>
                  <a:cubicBezTo>
                    <a:pt x="1582" y="0"/>
                    <a:pt x="1750" y="168"/>
                    <a:pt x="1750" y="375"/>
                  </a:cubicBezTo>
                  <a:cubicBezTo>
                    <a:pt x="1750" y="500"/>
                    <a:pt x="1750" y="500"/>
                    <a:pt x="1750" y="500"/>
                  </a:cubicBezTo>
                  <a:cubicBezTo>
                    <a:pt x="2250" y="500"/>
                    <a:pt x="2250" y="500"/>
                    <a:pt x="2250" y="500"/>
                  </a:cubicBezTo>
                  <a:cubicBezTo>
                    <a:pt x="2250" y="1000"/>
                    <a:pt x="2250" y="1000"/>
                    <a:pt x="2250" y="1000"/>
                  </a:cubicBezTo>
                  <a:cubicBezTo>
                    <a:pt x="500" y="1000"/>
                    <a:pt x="500" y="1000"/>
                    <a:pt x="500" y="1000"/>
                  </a:cubicBezTo>
                  <a:cubicBezTo>
                    <a:pt x="500" y="500"/>
                    <a:pt x="500" y="500"/>
                    <a:pt x="500" y="500"/>
                  </a:cubicBezTo>
                  <a:cubicBezTo>
                    <a:pt x="1000" y="500"/>
                    <a:pt x="1000" y="500"/>
                    <a:pt x="1000" y="500"/>
                  </a:cubicBezTo>
                  <a:lnTo>
                    <a:pt x="1000" y="375"/>
                  </a:lnTo>
                  <a:close/>
                  <a:moveTo>
                    <a:pt x="500" y="500"/>
                  </a:moveTo>
                  <a:cubicBezTo>
                    <a:pt x="0" y="500"/>
                    <a:pt x="0" y="500"/>
                    <a:pt x="0" y="500"/>
                  </a:cubicBezTo>
                  <a:cubicBezTo>
                    <a:pt x="0" y="3750"/>
                    <a:pt x="0" y="3750"/>
                    <a:pt x="0" y="3750"/>
                  </a:cubicBezTo>
                  <a:cubicBezTo>
                    <a:pt x="2750" y="3750"/>
                    <a:pt x="2750" y="3750"/>
                    <a:pt x="2750" y="3750"/>
                  </a:cubicBezTo>
                  <a:cubicBezTo>
                    <a:pt x="2750" y="500"/>
                    <a:pt x="2750" y="500"/>
                    <a:pt x="2750" y="500"/>
                  </a:cubicBezTo>
                  <a:cubicBezTo>
                    <a:pt x="2250" y="500"/>
                    <a:pt x="2250" y="500"/>
                    <a:pt x="2250" y="500"/>
                  </a:cubicBezTo>
                  <a:moveTo>
                    <a:pt x="2375" y="1750"/>
                  </a:moveTo>
                  <a:cubicBezTo>
                    <a:pt x="1375" y="1750"/>
                    <a:pt x="1375" y="1750"/>
                    <a:pt x="1375" y="1750"/>
                  </a:cubicBezTo>
                  <a:moveTo>
                    <a:pt x="2375" y="2500"/>
                  </a:moveTo>
                  <a:cubicBezTo>
                    <a:pt x="1375" y="2500"/>
                    <a:pt x="1375" y="2500"/>
                    <a:pt x="1375" y="2500"/>
                  </a:cubicBezTo>
                  <a:moveTo>
                    <a:pt x="2375" y="3250"/>
                  </a:moveTo>
                  <a:cubicBezTo>
                    <a:pt x="1375" y="3250"/>
                    <a:pt x="1375" y="3250"/>
                    <a:pt x="1375" y="3250"/>
                  </a:cubicBezTo>
                  <a:moveTo>
                    <a:pt x="500" y="1500"/>
                  </a:moveTo>
                  <a:cubicBezTo>
                    <a:pt x="750" y="1750"/>
                    <a:pt x="750" y="1750"/>
                    <a:pt x="750" y="1750"/>
                  </a:cubicBezTo>
                  <a:cubicBezTo>
                    <a:pt x="1125" y="1375"/>
                    <a:pt x="1125" y="1375"/>
                    <a:pt x="1125" y="1375"/>
                  </a:cubicBezTo>
                  <a:moveTo>
                    <a:pt x="500" y="2250"/>
                  </a:moveTo>
                  <a:cubicBezTo>
                    <a:pt x="750" y="2500"/>
                    <a:pt x="750" y="2500"/>
                    <a:pt x="750" y="2500"/>
                  </a:cubicBezTo>
                  <a:cubicBezTo>
                    <a:pt x="1125" y="2125"/>
                    <a:pt x="1125" y="2125"/>
                    <a:pt x="1125" y="2125"/>
                  </a:cubicBezTo>
                  <a:moveTo>
                    <a:pt x="500" y="3000"/>
                  </a:moveTo>
                  <a:cubicBezTo>
                    <a:pt x="750" y="3250"/>
                    <a:pt x="750" y="3250"/>
                    <a:pt x="750" y="3250"/>
                  </a:cubicBezTo>
                  <a:cubicBezTo>
                    <a:pt x="1125" y="2875"/>
                    <a:pt x="1125" y="2875"/>
                    <a:pt x="1125" y="2875"/>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cxnSp>
        <p:nvCxnSpPr>
          <p:cNvPr id="189" name="Straight Arrow Connector 188" descr="Security policy chosen by administrator">
            <a:extLst>
              <a:ext uri="{FF2B5EF4-FFF2-40B4-BE49-F238E27FC236}">
                <a16:creationId xmlns:a16="http://schemas.microsoft.com/office/drawing/2014/main" id="{7EC7C53D-4148-A340-91F7-A819FDDB10D3}"/>
              </a:ext>
            </a:extLst>
          </p:cNvPr>
          <p:cNvCxnSpPr>
            <a:cxnSpLocks/>
          </p:cNvCxnSpPr>
          <p:nvPr/>
        </p:nvCxnSpPr>
        <p:spPr>
          <a:xfrm flipH="1">
            <a:off x="7512761" y="4032564"/>
            <a:ext cx="2286000" cy="0"/>
          </a:xfrm>
          <a:prstGeom prst="straightConnector1">
            <a:avLst/>
          </a:prstGeom>
          <a:ln w="22225">
            <a:solidFill>
              <a:srgbClr val="0078D4"/>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nvGrpSpPr>
          <p:cNvPr id="5" name="Group 4" descr="Cloud service">
            <a:extLst>
              <a:ext uri="{FF2B5EF4-FFF2-40B4-BE49-F238E27FC236}">
                <a16:creationId xmlns:a16="http://schemas.microsoft.com/office/drawing/2014/main" id="{72971EE5-17A7-43CE-913C-3930654ACA1A}"/>
              </a:ext>
            </a:extLst>
          </p:cNvPr>
          <p:cNvGrpSpPr/>
          <p:nvPr/>
        </p:nvGrpSpPr>
        <p:grpSpPr>
          <a:xfrm>
            <a:off x="4814510" y="3151105"/>
            <a:ext cx="2314756" cy="1464746"/>
            <a:chOff x="3376795" y="2868600"/>
            <a:chExt cx="2599273" cy="1644784"/>
          </a:xfrm>
        </p:grpSpPr>
        <p:sp>
          <p:nvSpPr>
            <p:cNvPr id="120" name="cloud" title="Icon of a cloud">
              <a:extLst>
                <a:ext uri="{FF2B5EF4-FFF2-40B4-BE49-F238E27FC236}">
                  <a16:creationId xmlns:a16="http://schemas.microsoft.com/office/drawing/2014/main" id="{49DEA8D3-9ED3-4E96-8F5D-B5E72C98BB64}"/>
                </a:ext>
              </a:extLst>
            </p:cNvPr>
            <p:cNvSpPr>
              <a:spLocks noChangeAspect="1"/>
            </p:cNvSpPr>
            <p:nvPr/>
          </p:nvSpPr>
          <p:spPr bwMode="auto">
            <a:xfrm>
              <a:off x="3376795" y="2868600"/>
              <a:ext cx="2599273" cy="1644784"/>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noFill/>
            <a:ln w="19050" cap="sq">
              <a:solidFill>
                <a:srgbClr val="0078D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33" name="Rectangle 132">
              <a:extLst>
                <a:ext uri="{FF2B5EF4-FFF2-40B4-BE49-F238E27FC236}">
                  <a16:creationId xmlns:a16="http://schemas.microsoft.com/office/drawing/2014/main" id="{2012E5A5-2405-1D47-ABC7-02643122A7C1}"/>
                </a:ext>
              </a:extLst>
            </p:cNvPr>
            <p:cNvSpPr/>
            <p:nvPr/>
          </p:nvSpPr>
          <p:spPr>
            <a:xfrm>
              <a:off x="3647488" y="3444389"/>
              <a:ext cx="1941154" cy="400110"/>
            </a:xfrm>
            <a:prstGeom prst="rect">
              <a:avLst/>
            </a:prstGeom>
          </p:spPr>
          <p:txBody>
            <a:bodyPr wrap="square">
              <a:spAutoFit/>
            </a:bodyPr>
            <a:lstStyle/>
            <a:p>
              <a:pPr marL="0" lvl="1" algn="ctr" defTabSz="914191">
                <a:spcAft>
                  <a:spcPts val="1199"/>
                </a:spcAft>
                <a:buSzPct val="90000"/>
              </a:pPr>
              <a:r>
                <a:rPr lang="en-US" sz="2000">
                  <a:solidFill>
                    <a:srgbClr val="0078D4"/>
                  </a:solidFill>
                  <a:latin typeface="Segoe UI Semibold"/>
                </a:rPr>
                <a:t>OCPS + SPA</a:t>
              </a:r>
            </a:p>
          </p:txBody>
        </p:sp>
        <p:sp>
          <p:nvSpPr>
            <p:cNvPr id="2" name="Processing_E9F5" title="Icon of two interlocked gears">
              <a:extLst>
                <a:ext uri="{FF2B5EF4-FFF2-40B4-BE49-F238E27FC236}">
                  <a16:creationId xmlns:a16="http://schemas.microsoft.com/office/drawing/2014/main" id="{FA87F729-A9B0-474B-9164-D1E4AE592439}"/>
                </a:ext>
              </a:extLst>
            </p:cNvPr>
            <p:cNvSpPr>
              <a:spLocks noChangeAspect="1" noEditPoints="1"/>
            </p:cNvSpPr>
            <p:nvPr/>
          </p:nvSpPr>
          <p:spPr bwMode="auto">
            <a:xfrm flipV="1">
              <a:off x="4443771" y="3887970"/>
              <a:ext cx="419963" cy="365760"/>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noFill/>
            <a:ln w="19050" cap="flat">
              <a:solidFill>
                <a:srgbClr val="0078D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
        <p:nvSpPr>
          <p:cNvPr id="3" name="Title 16">
            <a:extLst>
              <a:ext uri="{FF2B5EF4-FFF2-40B4-BE49-F238E27FC236}">
                <a16:creationId xmlns:a16="http://schemas.microsoft.com/office/drawing/2014/main" id="{F54D956B-A7BE-4963-B20F-35C46DF64E83}"/>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Safe configuration anywhere</a:t>
            </a:r>
            <a:endParaRPr kumimoji="0" lang="en-US" sz="2000" b="0" i="0" u="none" strike="noStrike" kern="1200" cap="none" spc="-50" normalizeH="0" baseline="0" noProof="0">
              <a:ln w="3175">
                <a:noFill/>
              </a:ln>
              <a:solidFill>
                <a:schemeClr val="tx1"/>
              </a:solidFill>
              <a:effectLst/>
              <a:uLnTx/>
              <a:uFillTx/>
              <a:latin typeface="+mn-lt"/>
              <a:ea typeface="+mn-ea"/>
              <a:cs typeface="Segoe UI" pitchFamily="34" charset="0"/>
            </a:endParaRPr>
          </a:p>
        </p:txBody>
      </p:sp>
      <p:grpSp>
        <p:nvGrpSpPr>
          <p:cNvPr id="30" name="Group 29">
            <a:extLst>
              <a:ext uri="{FF2B5EF4-FFF2-40B4-BE49-F238E27FC236}">
                <a16:creationId xmlns:a16="http://schemas.microsoft.com/office/drawing/2014/main" id="{C25878AC-FB03-4998-A78C-EEAB8B1EF7C1}"/>
              </a:ext>
              <a:ext uri="{C183D7F6-B498-43B3-948B-1728B52AA6E4}">
                <adec:decorative xmlns:adec="http://schemas.microsoft.com/office/drawing/2017/decorative" val="1"/>
              </a:ext>
            </a:extLst>
          </p:cNvPr>
          <p:cNvGrpSpPr/>
          <p:nvPr/>
        </p:nvGrpSpPr>
        <p:grpSpPr>
          <a:xfrm>
            <a:off x="331400" y="2515769"/>
            <a:ext cx="1196087" cy="1140422"/>
            <a:chOff x="355590" y="2443199"/>
            <a:chExt cx="1196087" cy="1140422"/>
          </a:xfrm>
        </p:grpSpPr>
        <p:sp>
          <p:nvSpPr>
            <p:cNvPr id="9" name="Rectangle 8">
              <a:extLst>
                <a:ext uri="{FF2B5EF4-FFF2-40B4-BE49-F238E27FC236}">
                  <a16:creationId xmlns:a16="http://schemas.microsoft.com/office/drawing/2014/main" id="{259CF64F-3D65-4C6B-8885-A12D5C538A15}"/>
                </a:ext>
              </a:extLst>
            </p:cNvPr>
            <p:cNvSpPr/>
            <p:nvPr/>
          </p:nvSpPr>
          <p:spPr>
            <a:xfrm>
              <a:off x="355590" y="3183511"/>
              <a:ext cx="1196087" cy="400110"/>
            </a:xfrm>
            <a:prstGeom prst="rect">
              <a:avLst/>
            </a:prstGeom>
          </p:spPr>
          <p:txBody>
            <a:bodyPr wrap="square">
              <a:spAutoFit/>
            </a:bodyPr>
            <a:lstStyle/>
            <a:p>
              <a:pPr marL="0" lvl="1" algn="ctr" defTabSz="914191">
                <a:spcAft>
                  <a:spcPts val="1199"/>
                </a:spcAft>
                <a:buSzPct val="90000"/>
              </a:pPr>
              <a:r>
                <a:rPr lang="en-US" sz="2000">
                  <a:latin typeface="Segoe UI Semibold"/>
                </a:rPr>
                <a:t>User</a:t>
              </a:r>
            </a:p>
          </p:txBody>
        </p:sp>
        <p:sp>
          <p:nvSpPr>
            <p:cNvPr id="10" name="people_4" title="Icon of a person">
              <a:extLst>
                <a:ext uri="{FF2B5EF4-FFF2-40B4-BE49-F238E27FC236}">
                  <a16:creationId xmlns:a16="http://schemas.microsoft.com/office/drawing/2014/main" id="{A3CB59BE-CCDC-48C6-858E-3876652FB001}"/>
                </a:ext>
              </a:extLst>
            </p:cNvPr>
            <p:cNvSpPr>
              <a:spLocks noChangeAspect="1" noEditPoints="1"/>
            </p:cNvSpPr>
            <p:nvPr/>
          </p:nvSpPr>
          <p:spPr bwMode="auto">
            <a:xfrm>
              <a:off x="662777" y="2443199"/>
              <a:ext cx="581713" cy="650344"/>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29674453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left)">
                                      <p:cBhvr>
                                        <p:cTn id="7" dur="500"/>
                                        <p:tgtEl>
                                          <p:spTgt spid="77"/>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1"/>
                                        </p:tgtEl>
                                        <p:attrNameLst>
                                          <p:attrName>style.visibility</p:attrName>
                                        </p:attrNameLst>
                                      </p:cBhvr>
                                      <p:to>
                                        <p:strVal val="visible"/>
                                      </p:to>
                                    </p:set>
                                    <p:animEffect transition="in" filter="wipe(left)">
                                      <p:cBhvr>
                                        <p:cTn id="18" dur="500"/>
                                        <p:tgtEl>
                                          <p:spTgt spid="141"/>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10"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189"/>
                                        </p:tgtEl>
                                        <p:attrNameLst>
                                          <p:attrName>style.visibility</p:attrName>
                                        </p:attrNameLst>
                                      </p:cBhvr>
                                      <p:to>
                                        <p:strVal val="visible"/>
                                      </p:to>
                                    </p:set>
                                    <p:animEffect transition="in" filter="wipe(right)">
                                      <p:cBhvr>
                                        <p:cTn id="32" dur="500"/>
                                        <p:tgtEl>
                                          <p:spTgt spid="189"/>
                                        </p:tgtEl>
                                      </p:cBhvr>
                                    </p:animEffect>
                                  </p:childTnLst>
                                </p:cTn>
                              </p:par>
                              <p:par>
                                <p:cTn id="33" presetID="10"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22" presetClass="entr" presetSubtype="2" fill="hold" nodeType="withEffect">
                                  <p:stCondLst>
                                    <p:cond delay="0"/>
                                  </p:stCondLst>
                                  <p:childTnLst>
                                    <p:set>
                                      <p:cBhvr>
                                        <p:cTn id="37" dur="1" fill="hold">
                                          <p:stCondLst>
                                            <p:cond delay="0"/>
                                          </p:stCondLst>
                                        </p:cTn>
                                        <p:tgtEl>
                                          <p:spTgt spid="76"/>
                                        </p:tgtEl>
                                        <p:attrNameLst>
                                          <p:attrName>style.visibility</p:attrName>
                                        </p:attrNameLst>
                                      </p:cBhvr>
                                      <p:to>
                                        <p:strVal val="visible"/>
                                      </p:to>
                                    </p:set>
                                    <p:animEffect transition="in" filter="wipe(right)">
                                      <p:cBhvr>
                                        <p:cTn id="38" dur="500"/>
                                        <p:tgtEl>
                                          <p:spTgt spid="76"/>
                                        </p:tgtEl>
                                      </p:cBhvr>
                                    </p:animEffect>
                                  </p:childTnLst>
                                </p:cTn>
                              </p:par>
                              <p:par>
                                <p:cTn id="39" presetID="10"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1.875E-6 0 L -1.875E-6 0.21597 " pathEditMode="relative" rAng="0" ptsTypes="AA">
                                      <p:cBhvr>
                                        <p:cTn id="45" dur="1000" fill="hold"/>
                                        <p:tgtEl>
                                          <p:spTgt spid="30"/>
                                        </p:tgtEl>
                                        <p:attrNameLst>
                                          <p:attrName>ppt_x</p:attrName>
                                          <p:attrName>ppt_y</p:attrName>
                                        </p:attrNameLst>
                                      </p:cBhvr>
                                      <p:rCtr x="0" y="10787"/>
                                    </p:animMotion>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nodeType="clickEffect">
                                  <p:stCondLst>
                                    <p:cond delay="0"/>
                                  </p:stCondLst>
                                  <p:childTnLst>
                                    <p:set>
                                      <p:cBhvr>
                                        <p:cTn id="53" dur="1" fill="hold">
                                          <p:stCondLst>
                                            <p:cond delay="0"/>
                                          </p:stCondLst>
                                        </p:cTn>
                                        <p:tgtEl>
                                          <p:spTgt spid="181"/>
                                        </p:tgtEl>
                                        <p:attrNameLst>
                                          <p:attrName>style.visibility</p:attrName>
                                        </p:attrNameLst>
                                      </p:cBhvr>
                                      <p:to>
                                        <p:strVal val="visible"/>
                                      </p:to>
                                    </p:set>
                                    <p:animEffect transition="in" filter="wipe(right)">
                                      <p:cBhvr>
                                        <p:cTn id="54" dur="500"/>
                                        <p:tgtEl>
                                          <p:spTgt spid="181"/>
                                        </p:tgtEl>
                                      </p:cBhvr>
                                    </p:animEffect>
                                  </p:childTnLst>
                                </p:cTn>
                              </p:par>
                              <p:par>
                                <p:cTn id="55" presetID="10" presetClass="entr" presetSubtype="0"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5215" y="2534625"/>
            <a:ext cx="10586139" cy="997196"/>
          </a:xfrm>
        </p:spPr>
        <p:txBody>
          <a:bodyPr/>
          <a:lstStyle/>
          <a:p>
            <a:r>
              <a:rPr lang="en-US"/>
              <a:t>Demo – Security Policy Advisor recommendations</a:t>
            </a:r>
          </a:p>
        </p:txBody>
      </p:sp>
    </p:spTree>
    <p:extLst>
      <p:ext uri="{BB962C8B-B14F-4D97-AF65-F5344CB8AC3E}">
        <p14:creationId xmlns:p14="http://schemas.microsoft.com/office/powerpoint/2010/main" val="183188107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Integrated protection</a:t>
            </a:r>
          </a:p>
        </p:txBody>
      </p:sp>
    </p:spTree>
    <p:extLst>
      <p:ext uri="{BB962C8B-B14F-4D97-AF65-F5344CB8AC3E}">
        <p14:creationId xmlns:p14="http://schemas.microsoft.com/office/powerpoint/2010/main" val="379937712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D3F15938-4729-4020-A756-B4A9CC834CDD}"/>
              </a:ext>
            </a:extLst>
          </p:cNvPr>
          <p:cNvSpPr/>
          <p:nvPr/>
        </p:nvSpPr>
        <p:spPr>
          <a:xfrm>
            <a:off x="588262" y="1688210"/>
            <a:ext cx="5186609" cy="2616101"/>
          </a:xfrm>
          <a:prstGeom prst="rect">
            <a:avLst/>
          </a:prstGeom>
        </p:spPr>
        <p:txBody>
          <a:bodyPr wrap="square" lIns="0" tIns="0" rIns="0" bIns="0">
            <a:spAutoFit/>
          </a:bodyPr>
          <a:lstStyle/>
          <a:p>
            <a:pPr defTabSz="894257" fontAlgn="base">
              <a:spcBef>
                <a:spcPct val="0"/>
              </a:spcBef>
              <a:spcAft>
                <a:spcPts val="1765"/>
              </a:spcAft>
              <a:buClr>
                <a:srgbClr val="0078D4"/>
              </a:buClr>
              <a:defRPr/>
            </a:pPr>
            <a:r>
              <a:rPr lang="en-US" sz="2000" kern="0">
                <a:solidFill>
                  <a:srgbClr val="0078D4"/>
                </a:solidFill>
                <a:latin typeface="Segoe UI Semibold" panose="020B0702040204020203" pitchFamily="34" charset="0"/>
                <a:cs typeface="Segoe UI Semibold" panose="020B0702040204020203" pitchFamily="34" charset="0"/>
              </a:rPr>
              <a:t>Users stay protected and productive</a:t>
            </a:r>
            <a:r>
              <a:rPr lang="en-US" sz="2000" kern="0">
                <a:solidFill>
                  <a:srgbClr val="2F2F2F"/>
                </a:solidFill>
                <a:cs typeface="Segoe UI Semibold" panose="020B0702040204020203" pitchFamily="34" charset="0"/>
              </a:rPr>
              <a:t> with container-based isolation</a:t>
            </a:r>
          </a:p>
          <a:p>
            <a:pPr defTabSz="894257" fontAlgn="base">
              <a:spcBef>
                <a:spcPct val="0"/>
              </a:spcBef>
              <a:spcAft>
                <a:spcPts val="1765"/>
              </a:spcAft>
              <a:buClr>
                <a:srgbClr val="0078D4"/>
              </a:buClr>
              <a:defRPr/>
            </a:pPr>
            <a:r>
              <a:rPr lang="en-US" sz="2000" kern="0">
                <a:solidFill>
                  <a:srgbClr val="0078D4"/>
                </a:solidFill>
                <a:latin typeface="Segoe UI Semibold" panose="020B0702040204020203" pitchFamily="34" charset="0"/>
                <a:cs typeface="Segoe UI Semibold" panose="020B0702040204020203" pitchFamily="34" charset="0"/>
              </a:rPr>
              <a:t>Protect users against zero-day exploits</a:t>
            </a:r>
            <a:r>
              <a:rPr lang="en-US" sz="2000" kern="0">
                <a:solidFill>
                  <a:srgbClr val="2F2F2F"/>
                </a:solidFill>
                <a:cs typeface="Segoe UI Semibold" panose="020B0702040204020203" pitchFamily="34" charset="0"/>
              </a:rPr>
              <a:t> and advanced attacks</a:t>
            </a:r>
          </a:p>
          <a:p>
            <a:pPr defTabSz="894257" fontAlgn="base">
              <a:spcBef>
                <a:spcPct val="0"/>
              </a:spcBef>
              <a:spcAft>
                <a:spcPts val="1765"/>
              </a:spcAft>
              <a:buClr>
                <a:srgbClr val="0078D4"/>
              </a:buClr>
              <a:defRPr/>
            </a:pPr>
            <a:r>
              <a:rPr lang="en-US" sz="2000" kern="0">
                <a:solidFill>
                  <a:srgbClr val="0078D4"/>
                </a:solidFill>
                <a:latin typeface="Segoe UI Semibold" panose="020B0702040204020203" pitchFamily="34" charset="0"/>
                <a:cs typeface="Segoe UI Semibold" panose="020B0702040204020203" pitchFamily="34" charset="0"/>
              </a:rPr>
              <a:t>Microsoft Security Graph gets stronger</a:t>
            </a:r>
            <a:r>
              <a:rPr lang="en-US" sz="2000" kern="0">
                <a:solidFill>
                  <a:srgbClr val="2F2F2F"/>
                </a:solidFill>
                <a:cs typeface="Segoe UI Semibold" panose="020B0702040204020203" pitchFamily="34" charset="0"/>
              </a:rPr>
              <a:t> with every malicious attack contained, benefiting everyone</a:t>
            </a:r>
            <a:endParaRPr lang="en-US" sz="2800" kern="0">
              <a:solidFill>
                <a:srgbClr val="2F2F2F"/>
              </a:solidFill>
              <a:cs typeface="Segoe UI Semibold" panose="020B0702040204020203" pitchFamily="34" charset="0"/>
            </a:endParaRPr>
          </a:p>
        </p:txBody>
      </p:sp>
      <p:sp>
        <p:nvSpPr>
          <p:cNvPr id="10" name="TextBox 9">
            <a:extLst>
              <a:ext uri="{FF2B5EF4-FFF2-40B4-BE49-F238E27FC236}">
                <a16:creationId xmlns:a16="http://schemas.microsoft.com/office/drawing/2014/main" id="{CF83FF6C-6E5B-4B16-8788-1C4294DD1D66}"/>
              </a:ext>
            </a:extLst>
          </p:cNvPr>
          <p:cNvSpPr txBox="1"/>
          <p:nvPr/>
        </p:nvSpPr>
        <p:spPr>
          <a:xfrm>
            <a:off x="7945331" y="6339944"/>
            <a:ext cx="3881802" cy="338554"/>
          </a:xfrm>
          <a:prstGeom prst="rect">
            <a:avLst/>
          </a:prstGeom>
          <a:noFill/>
        </p:spPr>
        <p:txBody>
          <a:bodyPr wrap="square" lIns="0" rtlCol="0">
            <a:spAutoFit/>
          </a:bodyPr>
          <a:lstStyle/>
          <a:p>
            <a:pPr algn="r">
              <a:defRPr/>
            </a:pPr>
            <a:r>
              <a:rPr lang="en-US" sz="800">
                <a:solidFill>
                  <a:srgbClr val="2F2F2F"/>
                </a:solidFill>
                <a:latin typeface="Segoe UI" panose="020B0502040204020203" pitchFamily="34" charset="0"/>
                <a:cs typeface="Segoe UI" panose="020B0502040204020203" pitchFamily="34" charset="0"/>
              </a:rPr>
              <a:t>Learn more about </a:t>
            </a:r>
            <a:r>
              <a:rPr lang="en-US" sz="800">
                <a:solidFill>
                  <a:srgbClr val="2F2F2F"/>
                </a:solidFill>
                <a:latin typeface="Segoe UI" panose="020B0502040204020203" pitchFamily="34" charset="0"/>
                <a:cs typeface="Segoe UI" panose="020B0502040204020203" pitchFamily="34" charset="0"/>
                <a:hlinkClick r:id="rId4"/>
              </a:rPr>
              <a:t>Application Guard</a:t>
            </a:r>
            <a:r>
              <a:rPr lang="en-US" sz="800">
                <a:solidFill>
                  <a:srgbClr val="2F2F2F"/>
                </a:solidFill>
                <a:latin typeface="Segoe UI" panose="020B0502040204020203" pitchFamily="34" charset="0"/>
                <a:cs typeface="Segoe UI" panose="020B0502040204020203" pitchFamily="34" charset="0"/>
              </a:rPr>
              <a:t>. Requires CPU virtualization extensions, Windows 10, and Microsoft Edge. Learn more about </a:t>
            </a:r>
            <a:r>
              <a:rPr lang="en-US" sz="800">
                <a:solidFill>
                  <a:srgbClr val="2F2F2F"/>
                </a:solidFill>
                <a:latin typeface="Segoe UI" panose="020B0502040204020203" pitchFamily="34" charset="0"/>
                <a:cs typeface="Segoe UI" panose="020B0502040204020203" pitchFamily="34" charset="0"/>
                <a:hlinkClick r:id="rId5"/>
              </a:rPr>
              <a:t>system requirements</a:t>
            </a:r>
            <a:r>
              <a:rPr lang="en-US" sz="800">
                <a:solidFill>
                  <a:srgbClr val="2F2F2F"/>
                </a:solidFill>
                <a:latin typeface="Segoe UI" panose="020B0502040204020203" pitchFamily="34" charset="0"/>
                <a:cs typeface="Segoe UI" panose="020B0502040204020203" pitchFamily="34" charset="0"/>
              </a:rPr>
              <a:t>.</a:t>
            </a:r>
            <a:endParaRPr lang="en-US" sz="800">
              <a:solidFill>
                <a:srgbClr val="0078D7"/>
              </a:solidFill>
              <a:latin typeface="Segoe UI" panose="020B0502040204020203" pitchFamily="34" charset="0"/>
              <a:cs typeface="Segoe UI" panose="020B0502040204020203" pitchFamily="34" charset="0"/>
            </a:endParaRPr>
          </a:p>
        </p:txBody>
      </p:sp>
      <p:sp>
        <p:nvSpPr>
          <p:cNvPr id="4" name="Title 16">
            <a:extLst>
              <a:ext uri="{FF2B5EF4-FFF2-40B4-BE49-F238E27FC236}">
                <a16:creationId xmlns:a16="http://schemas.microsoft.com/office/drawing/2014/main" id="{99DC01FC-AADD-4E16-AAED-C4D04195D661}"/>
              </a:ext>
            </a:extLst>
          </p:cNvPr>
          <p:cNvSpPr txBox="1">
            <a:spLocks noGrp="1"/>
          </p:cNvSpPr>
          <p:nvPr>
            <p:ph type="title" idx="4294967295"/>
          </p:nvPr>
        </p:nvSpPr>
        <p:spPr>
          <a:xfrm>
            <a:off x="588263" y="457200"/>
            <a:ext cx="11018520" cy="86177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Application Guard for Office</a:t>
            </a:r>
            <a:b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br>
            <a:r>
              <a:rPr kumimoji="0" lang="en-US" sz="2000" b="0" i="0" u="none" strike="noStrike" kern="1200" cap="none" spc="0" normalizeH="0" baseline="0" noProof="0">
                <a:ln w="3175">
                  <a:noFill/>
                </a:ln>
                <a:solidFill>
                  <a:schemeClr val="tx1"/>
                </a:solidFill>
                <a:effectLst/>
                <a:uLnTx/>
                <a:uFillTx/>
                <a:latin typeface="+mn-lt"/>
                <a:ea typeface="+mn-ea"/>
                <a:cs typeface="Segoe UI" pitchFamily="34" charset="0"/>
              </a:rPr>
              <a:t>Public preview for Microsoft 365 E5 and Microsoft 365 E5 Security customers</a:t>
            </a:r>
          </a:p>
        </p:txBody>
      </p:sp>
      <p:grpSp>
        <p:nvGrpSpPr>
          <p:cNvPr id="35" name="Group 34">
            <a:extLst>
              <a:ext uri="{FF2B5EF4-FFF2-40B4-BE49-F238E27FC236}">
                <a16:creationId xmlns:a16="http://schemas.microsoft.com/office/drawing/2014/main" id="{F0C156B6-E875-4D43-9B4D-37CB6B26338C}"/>
              </a:ext>
              <a:ext uri="{C183D7F6-B498-43B3-948B-1728B52AA6E4}">
                <adec:decorative xmlns:adec="http://schemas.microsoft.com/office/drawing/2017/decorative" val="1"/>
              </a:ext>
            </a:extLst>
          </p:cNvPr>
          <p:cNvGrpSpPr/>
          <p:nvPr/>
        </p:nvGrpSpPr>
        <p:grpSpPr>
          <a:xfrm>
            <a:off x="588263" y="4526221"/>
            <a:ext cx="5197494" cy="975929"/>
            <a:chOff x="588263" y="4381501"/>
            <a:chExt cx="5197494" cy="975929"/>
          </a:xfrm>
        </p:grpSpPr>
        <p:sp>
          <p:nvSpPr>
            <p:cNvPr id="36" name="Rectangle 35">
              <a:extLst>
                <a:ext uri="{FF2B5EF4-FFF2-40B4-BE49-F238E27FC236}">
                  <a16:creationId xmlns:a16="http://schemas.microsoft.com/office/drawing/2014/main" id="{1F8019AB-0B53-4FF6-9DBF-6FED835DB553}"/>
                </a:ext>
              </a:extLst>
            </p:cNvPr>
            <p:cNvSpPr/>
            <p:nvPr/>
          </p:nvSpPr>
          <p:spPr>
            <a:xfrm>
              <a:off x="588263" y="4541822"/>
              <a:ext cx="5197494" cy="815608"/>
            </a:xfrm>
            <a:prstGeom prst="rect">
              <a:avLst/>
            </a:prstGeom>
          </p:spPr>
          <p:txBody>
            <a:bodyPr wrap="square" lIns="0" tIns="0" rIns="0" bIns="0">
              <a:spAutoFit/>
            </a:bodyPr>
            <a:lstStyle/>
            <a:p>
              <a:pPr defTabSz="894429" fontAlgn="base">
                <a:spcBef>
                  <a:spcPct val="0"/>
                </a:spcBef>
                <a:buClr>
                  <a:srgbClr val="0078D4"/>
                </a:buClr>
                <a:defRPr/>
              </a:pPr>
              <a:r>
                <a:rPr lang="en-US" sz="1600">
                  <a:solidFill>
                    <a:srgbClr val="0078D4"/>
                  </a:solidFill>
                  <a:latin typeface="+mj-lt"/>
                  <a:cs typeface="Segoe UI Semibold" panose="020B0702040204020203" pitchFamily="34" charset="0"/>
                </a:rPr>
                <a:t>What’s New</a:t>
              </a:r>
            </a:p>
            <a:p>
              <a:pPr marL="285750" indent="-285750" defTabSz="894429" fontAlgn="base">
                <a:spcBef>
                  <a:spcPct val="0"/>
                </a:spcBef>
                <a:spcAft>
                  <a:spcPts val="600"/>
                </a:spcAft>
                <a:buClr>
                  <a:srgbClr val="0078D4"/>
                </a:buClr>
                <a:buFont typeface="Arial" panose="020B0604020202020204" pitchFamily="34" charset="0"/>
                <a:buChar char="•"/>
                <a:defRPr/>
              </a:pPr>
              <a:r>
                <a:rPr lang="en-US" sz="1600">
                  <a:solidFill>
                    <a:srgbClr val="2F2F2F"/>
                  </a:solidFill>
                  <a:cs typeface="Segoe UI Semibold" panose="020B0702040204020203" pitchFamily="34" charset="0"/>
                </a:rPr>
                <a:t>Public preview</a:t>
              </a:r>
            </a:p>
            <a:p>
              <a:pPr marL="285750" indent="-285750" defTabSz="894429" fontAlgn="base">
                <a:spcBef>
                  <a:spcPct val="0"/>
                </a:spcBef>
                <a:spcAft>
                  <a:spcPts val="600"/>
                </a:spcAft>
                <a:buClr>
                  <a:srgbClr val="0078D4"/>
                </a:buClr>
                <a:buFont typeface="Arial" panose="020B0604020202020204" pitchFamily="34" charset="0"/>
                <a:buChar char="•"/>
                <a:defRPr/>
              </a:pPr>
              <a:r>
                <a:rPr lang="en-US" sz="1600">
                  <a:solidFill>
                    <a:srgbClr val="2F2F2F"/>
                  </a:solidFill>
                  <a:cs typeface="Segoe UI Semibold" panose="020B0702040204020203" pitchFamily="34" charset="0"/>
                </a:rPr>
                <a:t>Experience improvements</a:t>
              </a:r>
            </a:p>
          </p:txBody>
        </p:sp>
        <p:cxnSp>
          <p:nvCxnSpPr>
            <p:cNvPr id="37" name="Straight Connector 36">
              <a:extLst>
                <a:ext uri="{FF2B5EF4-FFF2-40B4-BE49-F238E27FC236}">
                  <a16:creationId xmlns:a16="http://schemas.microsoft.com/office/drawing/2014/main" id="{F191914E-4725-4C10-B336-C4430E1137B5}"/>
                </a:ext>
              </a:extLst>
            </p:cNvPr>
            <p:cNvCxnSpPr>
              <a:cxnSpLocks/>
            </p:cNvCxnSpPr>
            <p:nvPr/>
          </p:nvCxnSpPr>
          <p:spPr>
            <a:xfrm>
              <a:off x="593271" y="4381501"/>
              <a:ext cx="4898572" cy="0"/>
            </a:xfrm>
            <a:prstGeom prst="line">
              <a:avLst/>
            </a:prstGeom>
            <a:ln>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52" name="Group 51" descr="Image of Word opened a file in Application Guard">
            <a:extLst>
              <a:ext uri="{FF2B5EF4-FFF2-40B4-BE49-F238E27FC236}">
                <a16:creationId xmlns:a16="http://schemas.microsoft.com/office/drawing/2014/main" id="{1CC6C27F-9F4F-4F3B-A79F-BFDCD9B3273A}"/>
              </a:ext>
            </a:extLst>
          </p:cNvPr>
          <p:cNvGrpSpPr/>
          <p:nvPr/>
        </p:nvGrpSpPr>
        <p:grpSpPr>
          <a:xfrm>
            <a:off x="6745971" y="1824108"/>
            <a:ext cx="4972567" cy="3335287"/>
            <a:chOff x="6745971" y="1824108"/>
            <a:chExt cx="4972567" cy="3335287"/>
          </a:xfrm>
        </p:grpSpPr>
        <p:pic>
          <p:nvPicPr>
            <p:cNvPr id="6" name="Picture 5">
              <a:extLst>
                <a:ext uri="{FF2B5EF4-FFF2-40B4-BE49-F238E27FC236}">
                  <a16:creationId xmlns:a16="http://schemas.microsoft.com/office/drawing/2014/main" id="{069D8923-F8F4-4A72-ABFD-65A00AD9D4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5971" y="1824108"/>
              <a:ext cx="4972567" cy="3335287"/>
            </a:xfrm>
            <a:prstGeom prst="rect">
              <a:avLst/>
            </a:prstGeom>
          </p:spPr>
        </p:pic>
        <p:sp>
          <p:nvSpPr>
            <p:cNvPr id="7" name="Rectangle 6">
              <a:extLst>
                <a:ext uri="{FF2B5EF4-FFF2-40B4-BE49-F238E27FC236}">
                  <a16:creationId xmlns:a16="http://schemas.microsoft.com/office/drawing/2014/main" id="{F93DD9A8-116B-4B0E-A90F-DD6CC2204199}"/>
                </a:ext>
              </a:extLst>
            </p:cNvPr>
            <p:cNvSpPr/>
            <p:nvPr/>
          </p:nvSpPr>
          <p:spPr bwMode="auto">
            <a:xfrm>
              <a:off x="10428232" y="1850834"/>
              <a:ext cx="586958" cy="100112"/>
            </a:xfrm>
            <a:prstGeom prst="rect">
              <a:avLst/>
            </a:prstGeom>
            <a:solidFill>
              <a:srgbClr val="2B579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48" name="Graphic 47">
              <a:extLst>
                <a:ext uri="{FF2B5EF4-FFF2-40B4-BE49-F238E27FC236}">
                  <a16:creationId xmlns:a16="http://schemas.microsoft.com/office/drawing/2014/main" id="{A59E9BF0-4EF6-4E7D-AEB6-F8D375D6B57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98290" y="1836144"/>
              <a:ext cx="115085" cy="128114"/>
            </a:xfrm>
            <a:prstGeom prst="rect">
              <a:avLst/>
            </a:prstGeom>
          </p:spPr>
        </p:pic>
      </p:grpSp>
      <p:pic>
        <p:nvPicPr>
          <p:cNvPr id="5" name="Picture 4">
            <a:extLst>
              <a:ext uri="{FF2B5EF4-FFF2-40B4-BE49-F238E27FC236}">
                <a16:creationId xmlns:a16="http://schemas.microsoft.com/office/drawing/2014/main" id="{6D068702-2E34-4CA4-A61D-2D97CB75A0C5}"/>
              </a:ext>
              <a:ext uri="{C183D7F6-B498-43B3-948B-1728B52AA6E4}">
                <adec:decorative xmlns:adec="http://schemas.microsoft.com/office/drawing/2017/decorative" val="1"/>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a:stretch/>
        </p:blipFill>
        <p:spPr>
          <a:xfrm>
            <a:off x="5232828" y="1540000"/>
            <a:ext cx="7455266" cy="4616589"/>
          </a:xfrm>
          <a:custGeom>
            <a:avLst/>
            <a:gdLst>
              <a:gd name="connsiteX0" fmla="*/ 1519441 w 7455266"/>
              <a:gd name="connsiteY0" fmla="*/ 289361 h 4616589"/>
              <a:gd name="connsiteX1" fmla="*/ 1519441 w 7455266"/>
              <a:gd name="connsiteY1" fmla="*/ 3617966 h 4616589"/>
              <a:gd name="connsiteX2" fmla="*/ 6484709 w 7455266"/>
              <a:gd name="connsiteY2" fmla="*/ 3617966 h 4616589"/>
              <a:gd name="connsiteX3" fmla="*/ 6484709 w 7455266"/>
              <a:gd name="connsiteY3" fmla="*/ 289361 h 4616589"/>
              <a:gd name="connsiteX4" fmla="*/ 0 w 7455266"/>
              <a:gd name="connsiteY4" fmla="*/ 0 h 4616589"/>
              <a:gd name="connsiteX5" fmla="*/ 7455266 w 7455266"/>
              <a:gd name="connsiteY5" fmla="*/ 0 h 4616589"/>
              <a:gd name="connsiteX6" fmla="*/ 7455266 w 7455266"/>
              <a:gd name="connsiteY6" fmla="*/ 4616589 h 4616589"/>
              <a:gd name="connsiteX7" fmla="*/ 0 w 7455266"/>
              <a:gd name="connsiteY7" fmla="*/ 4616589 h 461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55266" h="4616589">
                <a:moveTo>
                  <a:pt x="1519441" y="289361"/>
                </a:moveTo>
                <a:lnTo>
                  <a:pt x="1519441" y="3617966"/>
                </a:lnTo>
                <a:lnTo>
                  <a:pt x="6484709" y="3617966"/>
                </a:lnTo>
                <a:lnTo>
                  <a:pt x="6484709" y="289361"/>
                </a:lnTo>
                <a:close/>
                <a:moveTo>
                  <a:pt x="0" y="0"/>
                </a:moveTo>
                <a:lnTo>
                  <a:pt x="7455266" y="0"/>
                </a:lnTo>
                <a:lnTo>
                  <a:pt x="7455266" y="4616589"/>
                </a:lnTo>
                <a:lnTo>
                  <a:pt x="0" y="4616589"/>
                </a:lnTo>
                <a:close/>
              </a:path>
            </a:pathLst>
          </a:custGeom>
        </p:spPr>
      </p:pic>
      <p:sp>
        <p:nvSpPr>
          <p:cNvPr id="53" name="Oval 52" descr="Application Guard icon clicked">
            <a:extLst>
              <a:ext uri="{FF2B5EF4-FFF2-40B4-BE49-F238E27FC236}">
                <a16:creationId xmlns:a16="http://schemas.microsoft.com/office/drawing/2014/main" id="{C743C463-FEF1-41BE-867D-B1341CF65059}"/>
              </a:ext>
            </a:extLst>
          </p:cNvPr>
          <p:cNvSpPr/>
          <p:nvPr/>
        </p:nvSpPr>
        <p:spPr bwMode="auto">
          <a:xfrm>
            <a:off x="10831774" y="1769660"/>
            <a:ext cx="250209" cy="250209"/>
          </a:xfrm>
          <a:prstGeom prst="ellipse">
            <a:avLst/>
          </a:prstGeom>
          <a:noFill/>
          <a:ln w="381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56" name="Straight Arrow Connector 55" descr="magnify Application Guard for Office call out">
            <a:extLst>
              <a:ext uri="{FF2B5EF4-FFF2-40B4-BE49-F238E27FC236}">
                <a16:creationId xmlns:a16="http://schemas.microsoft.com/office/drawing/2014/main" id="{03683FB9-2CB0-4D01-B9BB-CFDA989887B4}"/>
              </a:ext>
            </a:extLst>
          </p:cNvPr>
          <p:cNvCxnSpPr>
            <a:cxnSpLocks/>
            <a:stCxn id="53" idx="3"/>
          </p:cNvCxnSpPr>
          <p:nvPr/>
        </p:nvCxnSpPr>
        <p:spPr>
          <a:xfrm flipH="1">
            <a:off x="10420709" y="1983227"/>
            <a:ext cx="447707" cy="340154"/>
          </a:xfrm>
          <a:prstGeom prst="straightConnector1">
            <a:avLst/>
          </a:prstGeom>
          <a:ln w="3810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pic>
        <p:nvPicPr>
          <p:cNvPr id="12" name="Picture 11" descr="magnified Application Guard for Office callout">
            <a:extLst>
              <a:ext uri="{FF2B5EF4-FFF2-40B4-BE49-F238E27FC236}">
                <a16:creationId xmlns:a16="http://schemas.microsoft.com/office/drawing/2014/main" id="{E5810775-4DAA-48CE-B362-542F9C70CB38}"/>
              </a:ext>
            </a:extLst>
          </p:cNvPr>
          <p:cNvPicPr>
            <a:picLocks noChangeAspect="1"/>
          </p:cNvPicPr>
          <p:nvPr/>
        </p:nvPicPr>
        <p:blipFill>
          <a:blip r:embed="rId10"/>
          <a:stretch>
            <a:fillRect/>
          </a:stretch>
        </p:blipFill>
        <p:spPr>
          <a:xfrm>
            <a:off x="8734466" y="2375139"/>
            <a:ext cx="2885588" cy="20891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10410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967CC8C-7319-4E88-933D-4E60FEEE2DD9}"/>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745971" y="2621370"/>
            <a:ext cx="4972567" cy="2551714"/>
          </a:xfrm>
          <a:prstGeom prst="rect">
            <a:avLst/>
          </a:prstGeom>
        </p:spPr>
      </p:pic>
      <p:pic>
        <p:nvPicPr>
          <p:cNvPr id="24" name="Picture 23">
            <a:extLst>
              <a:ext uri="{FF2B5EF4-FFF2-40B4-BE49-F238E27FC236}">
                <a16:creationId xmlns:a16="http://schemas.microsoft.com/office/drawing/2014/main" id="{6FD3169A-F5CB-4CBD-8E9A-715525FF8A79}"/>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745971" y="5060385"/>
            <a:ext cx="4972567" cy="101120"/>
          </a:xfrm>
          <a:prstGeom prst="rect">
            <a:avLst/>
          </a:prstGeom>
        </p:spPr>
      </p:pic>
      <p:sp>
        <p:nvSpPr>
          <p:cNvPr id="6" name="Rectangle 5">
            <a:extLst>
              <a:ext uri="{FF2B5EF4-FFF2-40B4-BE49-F238E27FC236}">
                <a16:creationId xmlns:a16="http://schemas.microsoft.com/office/drawing/2014/main" id="{5B8DE276-DA29-4F3B-8D7A-695011FF722A}"/>
              </a:ext>
              <a:ext uri="{C183D7F6-B498-43B3-948B-1728B52AA6E4}">
                <adec:decorative xmlns:adec="http://schemas.microsoft.com/office/drawing/2017/decorative" val="1"/>
              </a:ext>
            </a:extLst>
          </p:cNvPr>
          <p:cNvSpPr/>
          <p:nvPr/>
        </p:nvSpPr>
        <p:spPr bwMode="auto">
          <a:xfrm>
            <a:off x="10428232" y="1850834"/>
            <a:ext cx="586958" cy="100112"/>
          </a:xfrm>
          <a:prstGeom prst="rect">
            <a:avLst/>
          </a:prstGeom>
          <a:solidFill>
            <a:srgbClr val="2B579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8" name="Rectangle 37">
            <a:extLst>
              <a:ext uri="{FF2B5EF4-FFF2-40B4-BE49-F238E27FC236}">
                <a16:creationId xmlns:a16="http://schemas.microsoft.com/office/drawing/2014/main" id="{D3F15938-4729-4020-A756-B4A9CC834CDD}"/>
              </a:ext>
            </a:extLst>
          </p:cNvPr>
          <p:cNvSpPr/>
          <p:nvPr/>
        </p:nvSpPr>
        <p:spPr>
          <a:xfrm>
            <a:off x="588262" y="1688210"/>
            <a:ext cx="5665665" cy="2308324"/>
          </a:xfrm>
          <a:prstGeom prst="rect">
            <a:avLst/>
          </a:prstGeom>
        </p:spPr>
        <p:txBody>
          <a:bodyPr wrap="square" lIns="0" tIns="0" rIns="0" bIns="0">
            <a:spAutoFit/>
          </a:bodyPr>
          <a:lstStyle/>
          <a:p>
            <a:pPr defTabSz="894257" fontAlgn="base">
              <a:spcBef>
                <a:spcPct val="0"/>
              </a:spcBef>
              <a:spcAft>
                <a:spcPts val="1765"/>
              </a:spcAft>
              <a:buClr>
                <a:srgbClr val="0078D4"/>
              </a:buClr>
              <a:defRPr/>
            </a:pPr>
            <a:r>
              <a:rPr lang="en-US" sz="2000" kern="0">
                <a:solidFill>
                  <a:srgbClr val="0078D4"/>
                </a:solidFill>
                <a:latin typeface="Segoe UI Semibold" panose="020B0702040204020203" pitchFamily="34" charset="0"/>
                <a:cs typeface="Segoe UI Semibold" panose="020B0702040204020203" pitchFamily="34" charset="0"/>
              </a:rPr>
              <a:t>Desktop users can verify external documents are safe</a:t>
            </a:r>
            <a:r>
              <a:rPr lang="en-US" sz="2000" kern="0">
                <a:solidFill>
                  <a:srgbClr val="0078D4"/>
                </a:solidFill>
                <a:cs typeface="Segoe UI Semibold" panose="020B0702040204020203" pitchFamily="34" charset="0"/>
              </a:rPr>
              <a:t> </a:t>
            </a:r>
            <a:r>
              <a:rPr lang="en-US" sz="2000" kern="0">
                <a:solidFill>
                  <a:srgbClr val="2F2F2F"/>
                </a:solidFill>
                <a:cs typeface="Segoe UI Semibold" panose="020B0702040204020203" pitchFamily="34" charset="0"/>
              </a:rPr>
              <a:t>no matter the source</a:t>
            </a:r>
          </a:p>
          <a:p>
            <a:pPr defTabSz="894257" fontAlgn="base">
              <a:spcBef>
                <a:spcPct val="0"/>
              </a:spcBef>
              <a:spcAft>
                <a:spcPts val="1765"/>
              </a:spcAft>
              <a:buClr>
                <a:srgbClr val="0078D4"/>
              </a:buClr>
              <a:defRPr/>
            </a:pPr>
            <a:r>
              <a:rPr lang="en-US" sz="2000" kern="0">
                <a:solidFill>
                  <a:srgbClr val="0078D4"/>
                </a:solidFill>
                <a:latin typeface="Segoe UI Semibold" panose="020B0702040204020203" pitchFamily="34" charset="0"/>
                <a:cs typeface="Segoe UI Semibold" panose="020B0702040204020203" pitchFamily="34" charset="0"/>
              </a:rPr>
              <a:t>Leverage Microsoft 365 Defender cloud </a:t>
            </a:r>
            <a:r>
              <a:rPr lang="en-US" sz="2000" kern="0">
                <a:solidFill>
                  <a:srgbClr val="2F2F2F"/>
                </a:solidFill>
                <a:cs typeface="Segoe UI Semibold" panose="020B0702040204020203" pitchFamily="34" charset="0"/>
              </a:rPr>
              <a:t>for the latest detections</a:t>
            </a:r>
          </a:p>
          <a:p>
            <a:pPr defTabSz="894257" fontAlgn="base">
              <a:spcBef>
                <a:spcPct val="0"/>
              </a:spcBef>
              <a:spcAft>
                <a:spcPts val="1765"/>
              </a:spcAft>
              <a:buClr>
                <a:srgbClr val="0078D4"/>
              </a:buClr>
              <a:defRPr/>
            </a:pPr>
            <a:r>
              <a:rPr lang="en-US" sz="2000" kern="0">
                <a:solidFill>
                  <a:srgbClr val="0078D4"/>
                </a:solidFill>
                <a:latin typeface="Segoe UI Semibold" panose="020B0702040204020203" pitchFamily="34" charset="0"/>
                <a:cs typeface="Segoe UI Semibold" panose="020B0702040204020203" pitchFamily="34" charset="0"/>
              </a:rPr>
              <a:t>Verify documents are safe</a:t>
            </a:r>
            <a:r>
              <a:rPr lang="en-US" sz="2000" kern="0">
                <a:solidFill>
                  <a:srgbClr val="0078D4"/>
                </a:solidFill>
                <a:cs typeface="Segoe UI Semibold" panose="020B0702040204020203" pitchFamily="34" charset="0"/>
              </a:rPr>
              <a:t> </a:t>
            </a:r>
            <a:r>
              <a:rPr lang="en-US" sz="2000" kern="0">
                <a:solidFill>
                  <a:srgbClr val="2F2F2F"/>
                </a:solidFill>
                <a:cs typeface="Segoe UI Semibold" panose="020B0702040204020203" pitchFamily="34" charset="0"/>
              </a:rPr>
              <a:t>before leaving Protected View or Application Guard</a:t>
            </a:r>
          </a:p>
        </p:txBody>
      </p:sp>
      <p:pic>
        <p:nvPicPr>
          <p:cNvPr id="35" name="Picture 34">
            <a:extLst>
              <a:ext uri="{FF2B5EF4-FFF2-40B4-BE49-F238E27FC236}">
                <a16:creationId xmlns:a16="http://schemas.microsoft.com/office/drawing/2014/main" id="{BF33C4A3-C3FE-424A-8599-DC9C74E25FD7}"/>
              </a:ext>
              <a:ext uri="{C183D7F6-B498-43B3-948B-1728B52AA6E4}">
                <adec:decorative xmlns:adec="http://schemas.microsoft.com/office/drawing/2017/decorative" val="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6750277" y="2504493"/>
            <a:ext cx="4969444" cy="117227"/>
          </a:xfrm>
          <a:prstGeom prst="rect">
            <a:avLst/>
          </a:prstGeom>
          <a:effectLst/>
        </p:spPr>
      </p:pic>
      <p:sp>
        <p:nvSpPr>
          <p:cNvPr id="36" name="TextBox 35">
            <a:extLst>
              <a:ext uri="{FF2B5EF4-FFF2-40B4-BE49-F238E27FC236}">
                <a16:creationId xmlns:a16="http://schemas.microsoft.com/office/drawing/2014/main" id="{BA09E887-4287-5445-A8BD-2E73B260F32D}"/>
              </a:ext>
            </a:extLst>
          </p:cNvPr>
          <p:cNvSpPr txBox="1"/>
          <p:nvPr/>
        </p:nvSpPr>
        <p:spPr>
          <a:xfrm>
            <a:off x="4438420" y="6463126"/>
            <a:ext cx="7388713" cy="215444"/>
          </a:xfrm>
          <a:prstGeom prst="rect">
            <a:avLst/>
          </a:prstGeom>
          <a:noFill/>
        </p:spPr>
        <p:txBody>
          <a:bodyPr wrap="square" lIns="0" rtlCol="0">
            <a:spAutoFit/>
          </a:bodyPr>
          <a:lstStyle/>
          <a:p>
            <a:pPr algn="r">
              <a:defRPr/>
            </a:pPr>
            <a:r>
              <a:rPr lang="en-US" sz="800">
                <a:solidFill>
                  <a:srgbClr val="2F2F2F"/>
                </a:solidFill>
                <a:latin typeface="Segoe UI" panose="020B0502040204020203" pitchFamily="34" charset="0"/>
                <a:cs typeface="Segoe UI" panose="020B0502040204020203" pitchFamily="34" charset="0"/>
              </a:rPr>
              <a:t>Learn more about </a:t>
            </a:r>
            <a:r>
              <a:rPr lang="en-US" sz="800">
                <a:solidFill>
                  <a:srgbClr val="2F2F2F"/>
                </a:solidFill>
                <a:latin typeface="Segoe UI" panose="020B0502040204020203" pitchFamily="34" charset="0"/>
                <a:cs typeface="Segoe UI" panose="020B0502040204020203" pitchFamily="34" charset="0"/>
                <a:hlinkClick r:id="rId6"/>
              </a:rPr>
              <a:t>Safe Documents</a:t>
            </a:r>
            <a:endParaRPr lang="en-US" sz="800">
              <a:solidFill>
                <a:srgbClr val="0078D7"/>
              </a:solidFill>
              <a:latin typeface="Segoe UI" panose="020B0502040204020203" pitchFamily="34" charset="0"/>
              <a:cs typeface="Segoe UI" panose="020B0502040204020203" pitchFamily="34" charset="0"/>
            </a:endParaRPr>
          </a:p>
        </p:txBody>
      </p:sp>
      <p:sp>
        <p:nvSpPr>
          <p:cNvPr id="3" name="Title 16">
            <a:extLst>
              <a:ext uri="{FF2B5EF4-FFF2-40B4-BE49-F238E27FC236}">
                <a16:creationId xmlns:a16="http://schemas.microsoft.com/office/drawing/2014/main" id="{2B246EB2-8FAF-4707-99D4-B8306510BA38}"/>
              </a:ext>
            </a:extLst>
          </p:cNvPr>
          <p:cNvSpPr txBox="1">
            <a:spLocks noGrp="1"/>
          </p:cNvSpPr>
          <p:nvPr>
            <p:ph type="title" idx="4294967295"/>
          </p:nvPr>
        </p:nvSpPr>
        <p:spPr>
          <a:xfrm>
            <a:off x="588263" y="457200"/>
            <a:ext cx="11018520" cy="86177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Safe Documents</a:t>
            </a:r>
            <a:b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br>
            <a:r>
              <a:rPr kumimoji="0" lang="en-US" sz="2000" b="0" i="0" u="none" strike="noStrike" kern="1200" cap="none" spc="0" normalizeH="0" baseline="0" noProof="0">
                <a:ln w="3175">
                  <a:noFill/>
                </a:ln>
                <a:solidFill>
                  <a:schemeClr val="tx1"/>
                </a:solidFill>
                <a:effectLst/>
                <a:uLnTx/>
                <a:uFillTx/>
                <a:latin typeface="+mn-lt"/>
                <a:ea typeface="+mn-ea"/>
                <a:cs typeface="Segoe UI" pitchFamily="34" charset="0"/>
              </a:rPr>
              <a:t>Generally available for Microsoft 365 E5 or Microsoft 365 E5 Security customers</a:t>
            </a:r>
          </a:p>
        </p:txBody>
      </p:sp>
      <p:pic>
        <p:nvPicPr>
          <p:cNvPr id="5" name="Picture 4">
            <a:extLst>
              <a:ext uri="{FF2B5EF4-FFF2-40B4-BE49-F238E27FC236}">
                <a16:creationId xmlns:a16="http://schemas.microsoft.com/office/drawing/2014/main" id="{79E21D42-54E1-40EC-80ED-2166AF566A63}"/>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6745971" y="1824109"/>
            <a:ext cx="4972567" cy="680272"/>
          </a:xfrm>
          <a:prstGeom prst="rect">
            <a:avLst/>
          </a:prstGeom>
        </p:spPr>
      </p:pic>
      <p:pic>
        <p:nvPicPr>
          <p:cNvPr id="4" name="Picture 3" descr="Safe Documents detection of a malicious file">
            <a:extLst>
              <a:ext uri="{FF2B5EF4-FFF2-40B4-BE49-F238E27FC236}">
                <a16:creationId xmlns:a16="http://schemas.microsoft.com/office/drawing/2014/main" id="{168FFA00-8984-4FC5-809C-5A51AE4D8593}"/>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a:stretch/>
        </p:blipFill>
        <p:spPr>
          <a:xfrm>
            <a:off x="5232828" y="1540000"/>
            <a:ext cx="7455266" cy="4616589"/>
          </a:xfrm>
          <a:custGeom>
            <a:avLst/>
            <a:gdLst>
              <a:gd name="connsiteX0" fmla="*/ 1519441 w 7455266"/>
              <a:gd name="connsiteY0" fmla="*/ 289361 h 4616589"/>
              <a:gd name="connsiteX1" fmla="*/ 1519441 w 7455266"/>
              <a:gd name="connsiteY1" fmla="*/ 3617966 h 4616589"/>
              <a:gd name="connsiteX2" fmla="*/ 6484709 w 7455266"/>
              <a:gd name="connsiteY2" fmla="*/ 3617966 h 4616589"/>
              <a:gd name="connsiteX3" fmla="*/ 6484709 w 7455266"/>
              <a:gd name="connsiteY3" fmla="*/ 289361 h 4616589"/>
              <a:gd name="connsiteX4" fmla="*/ 0 w 7455266"/>
              <a:gd name="connsiteY4" fmla="*/ 0 h 4616589"/>
              <a:gd name="connsiteX5" fmla="*/ 7455266 w 7455266"/>
              <a:gd name="connsiteY5" fmla="*/ 0 h 4616589"/>
              <a:gd name="connsiteX6" fmla="*/ 7455266 w 7455266"/>
              <a:gd name="connsiteY6" fmla="*/ 4616589 h 4616589"/>
              <a:gd name="connsiteX7" fmla="*/ 0 w 7455266"/>
              <a:gd name="connsiteY7" fmla="*/ 4616589 h 461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55266" h="4616589">
                <a:moveTo>
                  <a:pt x="1519441" y="289361"/>
                </a:moveTo>
                <a:lnTo>
                  <a:pt x="1519441" y="3617966"/>
                </a:lnTo>
                <a:lnTo>
                  <a:pt x="6484709" y="3617966"/>
                </a:lnTo>
                <a:lnTo>
                  <a:pt x="6484709" y="289361"/>
                </a:lnTo>
                <a:close/>
                <a:moveTo>
                  <a:pt x="0" y="0"/>
                </a:moveTo>
                <a:lnTo>
                  <a:pt x="7455266" y="0"/>
                </a:lnTo>
                <a:lnTo>
                  <a:pt x="7455266" y="4616589"/>
                </a:lnTo>
                <a:lnTo>
                  <a:pt x="0" y="4616589"/>
                </a:lnTo>
                <a:close/>
              </a:path>
            </a:pathLst>
          </a:custGeom>
        </p:spPr>
      </p:pic>
      <p:pic>
        <p:nvPicPr>
          <p:cNvPr id="25" name="Picture 24" descr="Red bar informing the user that a malicious file has been detected">
            <a:extLst>
              <a:ext uri="{FF2B5EF4-FFF2-40B4-BE49-F238E27FC236}">
                <a16:creationId xmlns:a16="http://schemas.microsoft.com/office/drawing/2014/main" id="{FC6E9EEB-C3A6-4033-8DC6-AAECFFBBF1FC}"/>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a:stretch/>
        </p:blipFill>
        <p:spPr>
          <a:xfrm>
            <a:off x="6339208" y="2898526"/>
            <a:ext cx="5776987" cy="241243"/>
          </a:xfrm>
          <a:prstGeom prst="rect">
            <a:avLst/>
          </a:prstGeom>
          <a:effectLst>
            <a:outerShdw blurRad="50800" dist="38100" dir="2700000" algn="tl" rotWithShape="0">
              <a:prstClr val="black">
                <a:alpha val="40000"/>
              </a:prstClr>
            </a:outerShdw>
          </a:effectLst>
        </p:spPr>
      </p:pic>
      <p:sp>
        <p:nvSpPr>
          <p:cNvPr id="7" name="Oval 6">
            <a:extLst>
              <a:ext uri="{FF2B5EF4-FFF2-40B4-BE49-F238E27FC236}">
                <a16:creationId xmlns:a16="http://schemas.microsoft.com/office/drawing/2014/main" id="{E9A2A6F2-E935-4664-B411-ABD295D2581C}"/>
              </a:ext>
              <a:ext uri="{C183D7F6-B498-43B3-948B-1728B52AA6E4}">
                <adec:decorative xmlns:adec="http://schemas.microsoft.com/office/drawing/2017/decorative" val="1"/>
              </a:ext>
            </a:extLst>
          </p:cNvPr>
          <p:cNvSpPr/>
          <p:nvPr/>
        </p:nvSpPr>
        <p:spPr bwMode="auto">
          <a:xfrm>
            <a:off x="6661380" y="2425768"/>
            <a:ext cx="2980092" cy="265317"/>
          </a:xfrm>
          <a:prstGeom prst="ellipse">
            <a:avLst/>
          </a:prstGeom>
          <a:noFill/>
          <a:ln w="381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31" name="Group 30">
            <a:extLst>
              <a:ext uri="{FF2B5EF4-FFF2-40B4-BE49-F238E27FC236}">
                <a16:creationId xmlns:a16="http://schemas.microsoft.com/office/drawing/2014/main" id="{2A593EB1-02D7-44E4-9F7D-11A8C79B1ED2}"/>
              </a:ext>
              <a:ext uri="{C183D7F6-B498-43B3-948B-1728B52AA6E4}">
                <adec:decorative xmlns:adec="http://schemas.microsoft.com/office/drawing/2017/decorative" val="1"/>
              </a:ext>
            </a:extLst>
          </p:cNvPr>
          <p:cNvGrpSpPr/>
          <p:nvPr/>
        </p:nvGrpSpPr>
        <p:grpSpPr>
          <a:xfrm>
            <a:off x="588263" y="4526221"/>
            <a:ext cx="5197494" cy="975929"/>
            <a:chOff x="588263" y="4381501"/>
            <a:chExt cx="5197494" cy="975929"/>
          </a:xfrm>
        </p:grpSpPr>
        <p:sp>
          <p:nvSpPr>
            <p:cNvPr id="32" name="Rectangle 31">
              <a:extLst>
                <a:ext uri="{FF2B5EF4-FFF2-40B4-BE49-F238E27FC236}">
                  <a16:creationId xmlns:a16="http://schemas.microsoft.com/office/drawing/2014/main" id="{A1E9BD92-BD70-4A86-AEA7-FE1CBA8FF967}"/>
                </a:ext>
              </a:extLst>
            </p:cNvPr>
            <p:cNvSpPr/>
            <p:nvPr/>
          </p:nvSpPr>
          <p:spPr>
            <a:xfrm>
              <a:off x="588263" y="4541822"/>
              <a:ext cx="5197494" cy="815608"/>
            </a:xfrm>
            <a:prstGeom prst="rect">
              <a:avLst/>
            </a:prstGeom>
          </p:spPr>
          <p:txBody>
            <a:bodyPr wrap="square" lIns="0" tIns="0" rIns="0" bIns="0">
              <a:spAutoFit/>
            </a:bodyPr>
            <a:lstStyle/>
            <a:p>
              <a:pPr defTabSz="894429" fontAlgn="base">
                <a:spcBef>
                  <a:spcPct val="0"/>
                </a:spcBef>
                <a:buClr>
                  <a:srgbClr val="0078D4"/>
                </a:buClr>
                <a:defRPr/>
              </a:pPr>
              <a:r>
                <a:rPr lang="en-US" sz="1600">
                  <a:solidFill>
                    <a:srgbClr val="0078D4"/>
                  </a:solidFill>
                  <a:latin typeface="+mj-lt"/>
                  <a:cs typeface="Segoe UI Semibold" panose="020B0702040204020203" pitchFamily="34" charset="0"/>
                </a:rPr>
                <a:t>What’s New</a:t>
              </a:r>
            </a:p>
            <a:p>
              <a:pPr marL="285750" indent="-285750" defTabSz="894429" fontAlgn="base">
                <a:spcBef>
                  <a:spcPct val="0"/>
                </a:spcBef>
                <a:spcAft>
                  <a:spcPts val="600"/>
                </a:spcAft>
                <a:buClr>
                  <a:srgbClr val="0078D4"/>
                </a:buClr>
                <a:buFont typeface="Arial" panose="020B0604020202020204" pitchFamily="34" charset="0"/>
                <a:buChar char="•"/>
                <a:defRPr/>
              </a:pPr>
              <a:r>
                <a:rPr lang="en-US" sz="1600">
                  <a:solidFill>
                    <a:srgbClr val="2F2F2F"/>
                  </a:solidFill>
                  <a:cs typeface="Segoe UI Semibold" panose="020B0702040204020203" pitchFamily="34" charset="0"/>
                </a:rPr>
                <a:t>Generally available</a:t>
              </a:r>
            </a:p>
            <a:p>
              <a:pPr marL="285750" indent="-285750" defTabSz="894429" fontAlgn="base">
                <a:spcBef>
                  <a:spcPct val="0"/>
                </a:spcBef>
                <a:spcAft>
                  <a:spcPts val="600"/>
                </a:spcAft>
                <a:buClr>
                  <a:srgbClr val="0078D4"/>
                </a:buClr>
                <a:buFont typeface="Arial" panose="020B0604020202020204" pitchFamily="34" charset="0"/>
                <a:buChar char="•"/>
                <a:defRPr/>
              </a:pPr>
              <a:r>
                <a:rPr lang="en-US" sz="1600">
                  <a:solidFill>
                    <a:srgbClr val="2F2F2F"/>
                  </a:solidFill>
                  <a:cs typeface="Segoe UI Semibold" panose="020B0702040204020203" pitchFamily="34" charset="0"/>
                </a:rPr>
                <a:t>Integrated with Application Guard</a:t>
              </a:r>
            </a:p>
          </p:txBody>
        </p:sp>
        <p:cxnSp>
          <p:nvCxnSpPr>
            <p:cNvPr id="37" name="Straight Connector 36">
              <a:extLst>
                <a:ext uri="{FF2B5EF4-FFF2-40B4-BE49-F238E27FC236}">
                  <a16:creationId xmlns:a16="http://schemas.microsoft.com/office/drawing/2014/main" id="{C287AE89-DAB3-4552-9ABA-10EF42CE4ECF}"/>
                </a:ext>
              </a:extLst>
            </p:cNvPr>
            <p:cNvCxnSpPr>
              <a:cxnSpLocks/>
            </p:cNvCxnSpPr>
            <p:nvPr/>
          </p:nvCxnSpPr>
          <p:spPr>
            <a:xfrm>
              <a:off x="593271" y="4381501"/>
              <a:ext cx="4898572" cy="0"/>
            </a:xfrm>
            <a:prstGeom prst="line">
              <a:avLst/>
            </a:prstGeom>
            <a:ln>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5616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Straight Connector 58" descr="Partition for Application Guard container">
            <a:extLst>
              <a:ext uri="{FF2B5EF4-FFF2-40B4-BE49-F238E27FC236}">
                <a16:creationId xmlns:a16="http://schemas.microsoft.com/office/drawing/2014/main" id="{5E73B203-44E5-424B-B616-D3FA1CD1511A}"/>
              </a:ext>
            </a:extLst>
          </p:cNvPr>
          <p:cNvCxnSpPr>
            <a:cxnSpLocks/>
          </p:cNvCxnSpPr>
          <p:nvPr/>
        </p:nvCxnSpPr>
        <p:spPr>
          <a:xfrm>
            <a:off x="4924148" y="1420427"/>
            <a:ext cx="0" cy="5007006"/>
          </a:xfrm>
          <a:prstGeom prst="line">
            <a:avLst/>
          </a:prstGeom>
          <a:solidFill>
            <a:schemeClr val="bg1"/>
          </a:solidFill>
          <a:ln w="19050">
            <a:solidFill>
              <a:srgbClr val="A3A3A3"/>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0" name="Straight Connector 9" descr="partition for host machine">
            <a:extLst>
              <a:ext uri="{FF2B5EF4-FFF2-40B4-BE49-F238E27FC236}">
                <a16:creationId xmlns:a16="http://schemas.microsoft.com/office/drawing/2014/main" id="{29B997EF-9424-4B3C-993E-14635DF012AF}"/>
              </a:ext>
            </a:extLst>
          </p:cNvPr>
          <p:cNvCxnSpPr>
            <a:cxnSpLocks/>
          </p:cNvCxnSpPr>
          <p:nvPr/>
        </p:nvCxnSpPr>
        <p:spPr>
          <a:xfrm>
            <a:off x="7812350" y="1420427"/>
            <a:ext cx="0" cy="5007006"/>
          </a:xfrm>
          <a:prstGeom prst="line">
            <a:avLst/>
          </a:prstGeom>
          <a:solidFill>
            <a:schemeClr val="bg1"/>
          </a:solidFill>
          <a:ln w="19050">
            <a:solidFill>
              <a:srgbClr val="A3A3A3"/>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90" name="shield_3" title="Icon of a shield with an exclamation point inside">
            <a:extLst>
              <a:ext uri="{FF2B5EF4-FFF2-40B4-BE49-F238E27FC236}">
                <a16:creationId xmlns:a16="http://schemas.microsoft.com/office/drawing/2014/main" id="{F2FD7930-6732-0542-9E33-70CE93EAF1AF}"/>
              </a:ext>
            </a:extLst>
          </p:cNvPr>
          <p:cNvSpPr>
            <a:spLocks noChangeAspect="1" noEditPoints="1"/>
          </p:cNvSpPr>
          <p:nvPr/>
        </p:nvSpPr>
        <p:spPr bwMode="auto">
          <a:xfrm>
            <a:off x="3872393" y="4722336"/>
            <a:ext cx="588638" cy="596593"/>
          </a:xfrm>
          <a:custGeom>
            <a:avLst/>
            <a:gdLst>
              <a:gd name="T0" fmla="*/ 55 w 322"/>
              <a:gd name="T1" fmla="*/ 246 h 329"/>
              <a:gd name="T2" fmla="*/ 4 w 322"/>
              <a:gd name="T3" fmla="*/ 101 h 329"/>
              <a:gd name="T4" fmla="*/ 4 w 322"/>
              <a:gd name="T5" fmla="*/ 44 h 329"/>
              <a:gd name="T6" fmla="*/ 72 w 322"/>
              <a:gd name="T7" fmla="*/ 34 h 329"/>
              <a:gd name="T8" fmla="*/ 161 w 322"/>
              <a:gd name="T9" fmla="*/ 0 h 329"/>
              <a:gd name="T10" fmla="*/ 250 w 322"/>
              <a:gd name="T11" fmla="*/ 34 h 329"/>
              <a:gd name="T12" fmla="*/ 318 w 322"/>
              <a:gd name="T13" fmla="*/ 44 h 329"/>
              <a:gd name="T14" fmla="*/ 318 w 322"/>
              <a:gd name="T15" fmla="*/ 101 h 329"/>
              <a:gd name="T16" fmla="*/ 267 w 322"/>
              <a:gd name="T17" fmla="*/ 246 h 329"/>
              <a:gd name="T18" fmla="*/ 161 w 322"/>
              <a:gd name="T19" fmla="*/ 329 h 329"/>
              <a:gd name="T20" fmla="*/ 55 w 322"/>
              <a:gd name="T21" fmla="*/ 246 h 329"/>
              <a:gd name="T22" fmla="*/ 161 w 322"/>
              <a:gd name="T23" fmla="*/ 53 h 329"/>
              <a:gd name="T24" fmla="*/ 161 w 322"/>
              <a:gd name="T25" fmla="*/ 207 h 329"/>
              <a:gd name="T26" fmla="*/ 161 w 322"/>
              <a:gd name="T27" fmla="*/ 231 h 329"/>
              <a:gd name="T28" fmla="*/ 161 w 322"/>
              <a:gd name="T29" fmla="*/ 25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 h="329">
                <a:moveTo>
                  <a:pt x="55" y="246"/>
                </a:moveTo>
                <a:cubicBezTo>
                  <a:pt x="0" y="179"/>
                  <a:pt x="4" y="101"/>
                  <a:pt x="4" y="101"/>
                </a:cubicBezTo>
                <a:cubicBezTo>
                  <a:pt x="4" y="44"/>
                  <a:pt x="4" y="44"/>
                  <a:pt x="4" y="44"/>
                </a:cubicBezTo>
                <a:cubicBezTo>
                  <a:pt x="4" y="44"/>
                  <a:pt x="38" y="45"/>
                  <a:pt x="72" y="34"/>
                </a:cubicBezTo>
                <a:cubicBezTo>
                  <a:pt x="107" y="22"/>
                  <a:pt x="124" y="0"/>
                  <a:pt x="161" y="0"/>
                </a:cubicBezTo>
                <a:cubicBezTo>
                  <a:pt x="198" y="0"/>
                  <a:pt x="215" y="22"/>
                  <a:pt x="250" y="34"/>
                </a:cubicBezTo>
                <a:cubicBezTo>
                  <a:pt x="284" y="45"/>
                  <a:pt x="318" y="44"/>
                  <a:pt x="318" y="44"/>
                </a:cubicBezTo>
                <a:cubicBezTo>
                  <a:pt x="318" y="101"/>
                  <a:pt x="318" y="101"/>
                  <a:pt x="318" y="101"/>
                </a:cubicBezTo>
                <a:cubicBezTo>
                  <a:pt x="318" y="101"/>
                  <a:pt x="322" y="179"/>
                  <a:pt x="267" y="246"/>
                </a:cubicBezTo>
                <a:cubicBezTo>
                  <a:pt x="234" y="286"/>
                  <a:pt x="161" y="329"/>
                  <a:pt x="161" y="329"/>
                </a:cubicBezTo>
                <a:cubicBezTo>
                  <a:pt x="161" y="329"/>
                  <a:pt x="88" y="286"/>
                  <a:pt x="55" y="246"/>
                </a:cubicBezTo>
                <a:close/>
                <a:moveTo>
                  <a:pt x="161" y="53"/>
                </a:moveTo>
                <a:cubicBezTo>
                  <a:pt x="161" y="207"/>
                  <a:pt x="161" y="207"/>
                  <a:pt x="161" y="207"/>
                </a:cubicBezTo>
                <a:moveTo>
                  <a:pt x="161" y="231"/>
                </a:moveTo>
                <a:cubicBezTo>
                  <a:pt x="161" y="251"/>
                  <a:pt x="161" y="251"/>
                  <a:pt x="161" y="251"/>
                </a:cubicBezTo>
              </a:path>
            </a:pathLst>
          </a:custGeom>
          <a:noFill/>
          <a:ln w="19050" cap="sq">
            <a:solidFill>
              <a:srgbClr val="A3A3A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endParaRPr lang="en-US" sz="1836">
              <a:solidFill>
                <a:srgbClr val="E6E6E6"/>
              </a:solidFill>
              <a:latin typeface="Segoe UI"/>
            </a:endParaRPr>
          </a:p>
        </p:txBody>
      </p:sp>
      <p:sp>
        <p:nvSpPr>
          <p:cNvPr id="194" name="Rectangle 193">
            <a:hlinkClick r:id="rId3"/>
            <a:extLst>
              <a:ext uri="{FF2B5EF4-FFF2-40B4-BE49-F238E27FC236}">
                <a16:creationId xmlns:a16="http://schemas.microsoft.com/office/drawing/2014/main" id="{3B490390-EADE-CD49-98DA-86EE181AF869}"/>
              </a:ext>
            </a:extLst>
          </p:cNvPr>
          <p:cNvSpPr/>
          <p:nvPr/>
        </p:nvSpPr>
        <p:spPr>
          <a:xfrm>
            <a:off x="5334345" y="5557769"/>
            <a:ext cx="2025532" cy="338554"/>
          </a:xfrm>
          <a:prstGeom prst="rect">
            <a:avLst/>
          </a:prstGeom>
        </p:spPr>
        <p:txBody>
          <a:bodyPr wrap="square" lIns="0" rIns="0">
            <a:spAutoFit/>
          </a:bodyPr>
          <a:lstStyle/>
          <a:p>
            <a:pPr marL="0" lvl="1" algn="ctr" defTabSz="914191">
              <a:spcAft>
                <a:spcPts val="400"/>
              </a:spcAft>
              <a:buSzPct val="90000"/>
            </a:pPr>
            <a:r>
              <a:rPr lang="en-US" sz="1600">
                <a:gradFill>
                  <a:gsLst>
                    <a:gs pos="1250">
                      <a:srgbClr val="2F2F2F"/>
                    </a:gs>
                    <a:gs pos="100000">
                      <a:srgbClr val="2F2F2F"/>
                    </a:gs>
                  </a:gsLst>
                  <a:lin ang="5400000" scaled="0"/>
                </a:gradFill>
                <a:latin typeface="Segoe UI "/>
              </a:rPr>
              <a:t>Device Hardware</a:t>
            </a:r>
          </a:p>
        </p:txBody>
      </p:sp>
      <p:cxnSp>
        <p:nvCxnSpPr>
          <p:cNvPr id="196" name="Straight Arrow Connector 195" descr="File opened in Application Guard container">
            <a:extLst>
              <a:ext uri="{FF2B5EF4-FFF2-40B4-BE49-F238E27FC236}">
                <a16:creationId xmlns:a16="http://schemas.microsoft.com/office/drawing/2014/main" id="{E5D152F4-B711-A54C-887A-261F1DCCD7AB}"/>
              </a:ext>
            </a:extLst>
          </p:cNvPr>
          <p:cNvCxnSpPr>
            <a:cxnSpLocks/>
          </p:cNvCxnSpPr>
          <p:nvPr/>
        </p:nvCxnSpPr>
        <p:spPr>
          <a:xfrm flipH="1">
            <a:off x="4574665" y="5014206"/>
            <a:ext cx="1096237" cy="0"/>
          </a:xfrm>
          <a:prstGeom prst="straightConnector1">
            <a:avLst/>
          </a:prstGeom>
          <a:ln w="22225">
            <a:solidFill>
              <a:schemeClr val="accent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97" name="Straight Arrow Connector 196" descr="File opened in host machine">
            <a:extLst>
              <a:ext uri="{FF2B5EF4-FFF2-40B4-BE49-F238E27FC236}">
                <a16:creationId xmlns:a16="http://schemas.microsoft.com/office/drawing/2014/main" id="{9A916B6A-7C95-DC45-9BFA-CC23FA0A792D}"/>
              </a:ext>
            </a:extLst>
          </p:cNvPr>
          <p:cNvCxnSpPr>
            <a:cxnSpLocks/>
          </p:cNvCxnSpPr>
          <p:nvPr/>
        </p:nvCxnSpPr>
        <p:spPr>
          <a:xfrm>
            <a:off x="6989369" y="5015251"/>
            <a:ext cx="1114652" cy="0"/>
          </a:xfrm>
          <a:prstGeom prst="straightConnector1">
            <a:avLst/>
          </a:prstGeom>
          <a:ln w="22225">
            <a:solidFill>
              <a:schemeClr val="accent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04" name="Laptop_E770" title="Icon of a laptop">
            <a:extLst>
              <a:ext uri="{FF2B5EF4-FFF2-40B4-BE49-F238E27FC236}">
                <a16:creationId xmlns:a16="http://schemas.microsoft.com/office/drawing/2014/main" id="{76654D06-7ECF-4049-BF37-AE6F8D395C61}"/>
              </a:ext>
            </a:extLst>
          </p:cNvPr>
          <p:cNvSpPr>
            <a:spLocks noChangeAspect="1" noEditPoints="1"/>
          </p:cNvSpPr>
          <p:nvPr/>
        </p:nvSpPr>
        <p:spPr bwMode="auto">
          <a:xfrm>
            <a:off x="5687878" y="4492535"/>
            <a:ext cx="1318467" cy="879783"/>
          </a:xfrm>
          <a:custGeom>
            <a:avLst/>
            <a:gdLst>
              <a:gd name="T0" fmla="*/ 3250 w 3750"/>
              <a:gd name="T1" fmla="*/ 1750 h 2500"/>
              <a:gd name="T2" fmla="*/ 500 w 3750"/>
              <a:gd name="T3" fmla="*/ 1750 h 2500"/>
              <a:gd name="T4" fmla="*/ 500 w 3750"/>
              <a:gd name="T5" fmla="*/ 0 h 2500"/>
              <a:gd name="T6" fmla="*/ 3250 w 3750"/>
              <a:gd name="T7" fmla="*/ 0 h 2500"/>
              <a:gd name="T8" fmla="*/ 3250 w 3750"/>
              <a:gd name="T9" fmla="*/ 1750 h 2500"/>
              <a:gd name="T10" fmla="*/ 0 w 3750"/>
              <a:gd name="T11" fmla="*/ 2375 h 2500"/>
              <a:gd name="T12" fmla="*/ 125 w 3750"/>
              <a:gd name="T13" fmla="*/ 2500 h 2500"/>
              <a:gd name="T14" fmla="*/ 3625 w 3750"/>
              <a:gd name="T15" fmla="*/ 2500 h 2500"/>
              <a:gd name="T16" fmla="*/ 3750 w 3750"/>
              <a:gd name="T17" fmla="*/ 2375 h 2500"/>
              <a:gd name="T18" fmla="*/ 3688 w 3750"/>
              <a:gd name="T19" fmla="*/ 2187 h 2500"/>
              <a:gd name="T20" fmla="*/ 3250 w 3750"/>
              <a:gd name="T21" fmla="*/ 1750 h 2500"/>
              <a:gd name="T22" fmla="*/ 500 w 3750"/>
              <a:gd name="T23" fmla="*/ 1750 h 2500"/>
              <a:gd name="T24" fmla="*/ 63 w 3750"/>
              <a:gd name="T25" fmla="*/ 2187 h 2500"/>
              <a:gd name="T26" fmla="*/ 0 w 3750"/>
              <a:gd name="T27" fmla="*/ 2375 h 2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50" h="2500">
                <a:moveTo>
                  <a:pt x="3250" y="1750"/>
                </a:moveTo>
                <a:cubicBezTo>
                  <a:pt x="500" y="1750"/>
                  <a:pt x="500" y="1750"/>
                  <a:pt x="500" y="1750"/>
                </a:cubicBezTo>
                <a:cubicBezTo>
                  <a:pt x="500" y="0"/>
                  <a:pt x="500" y="0"/>
                  <a:pt x="500" y="0"/>
                </a:cubicBezTo>
                <a:cubicBezTo>
                  <a:pt x="3250" y="0"/>
                  <a:pt x="3250" y="0"/>
                  <a:pt x="3250" y="0"/>
                </a:cubicBezTo>
                <a:lnTo>
                  <a:pt x="3250" y="1750"/>
                </a:lnTo>
                <a:close/>
                <a:moveTo>
                  <a:pt x="0" y="2375"/>
                </a:moveTo>
                <a:cubicBezTo>
                  <a:pt x="0" y="2444"/>
                  <a:pt x="56" y="2500"/>
                  <a:pt x="125" y="2500"/>
                </a:cubicBezTo>
                <a:cubicBezTo>
                  <a:pt x="3625" y="2500"/>
                  <a:pt x="3625" y="2500"/>
                  <a:pt x="3625" y="2500"/>
                </a:cubicBezTo>
                <a:cubicBezTo>
                  <a:pt x="3694" y="2500"/>
                  <a:pt x="3750" y="2444"/>
                  <a:pt x="3750" y="2375"/>
                </a:cubicBezTo>
                <a:cubicBezTo>
                  <a:pt x="3750" y="2302"/>
                  <a:pt x="3726" y="2235"/>
                  <a:pt x="3688" y="2187"/>
                </a:cubicBezTo>
                <a:cubicBezTo>
                  <a:pt x="3250" y="1750"/>
                  <a:pt x="3250" y="1750"/>
                  <a:pt x="3250" y="1750"/>
                </a:cubicBezTo>
                <a:cubicBezTo>
                  <a:pt x="500" y="1750"/>
                  <a:pt x="500" y="1750"/>
                  <a:pt x="500" y="1750"/>
                </a:cubicBezTo>
                <a:cubicBezTo>
                  <a:pt x="63" y="2187"/>
                  <a:pt x="63" y="2187"/>
                  <a:pt x="63" y="2187"/>
                </a:cubicBezTo>
                <a:cubicBezTo>
                  <a:pt x="24" y="2235"/>
                  <a:pt x="0" y="2302"/>
                  <a:pt x="0" y="2375"/>
                </a:cubicBezTo>
                <a:close/>
              </a:path>
            </a:pathLst>
          </a:custGeom>
          <a:noFill/>
          <a:ln w="19050" cap="sq">
            <a:solidFill>
              <a:srgbClr val="A3A3A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05" name="Page2_E7C3" title="Icon of a document">
            <a:extLst>
              <a:ext uri="{FF2B5EF4-FFF2-40B4-BE49-F238E27FC236}">
                <a16:creationId xmlns:a16="http://schemas.microsoft.com/office/drawing/2014/main" id="{068587AD-0A88-EF48-9135-D775475D3C0E}"/>
              </a:ext>
            </a:extLst>
          </p:cNvPr>
          <p:cNvSpPr>
            <a:spLocks noChangeAspect="1" noEditPoints="1"/>
          </p:cNvSpPr>
          <p:nvPr/>
        </p:nvSpPr>
        <p:spPr bwMode="auto">
          <a:xfrm>
            <a:off x="6103986" y="4195187"/>
            <a:ext cx="486250" cy="607592"/>
          </a:xfrm>
          <a:custGeom>
            <a:avLst/>
            <a:gdLst>
              <a:gd name="T0" fmla="*/ 3310 w 3310"/>
              <a:gd name="T1" fmla="*/ 1102 h 4136"/>
              <a:gd name="T2" fmla="*/ 2206 w 3310"/>
              <a:gd name="T3" fmla="*/ 1102 h 4136"/>
              <a:gd name="T4" fmla="*/ 2206 w 3310"/>
              <a:gd name="T5" fmla="*/ 0 h 4136"/>
              <a:gd name="T6" fmla="*/ 3310 w 3310"/>
              <a:gd name="T7" fmla="*/ 1102 h 4136"/>
              <a:gd name="T8" fmla="*/ 2206 w 3310"/>
              <a:gd name="T9" fmla="*/ 0 h 4136"/>
              <a:gd name="T10" fmla="*/ 0 w 3310"/>
              <a:gd name="T11" fmla="*/ 0 h 4136"/>
              <a:gd name="T12" fmla="*/ 0 w 3310"/>
              <a:gd name="T13" fmla="*/ 4136 h 4136"/>
              <a:gd name="T14" fmla="*/ 3310 w 3310"/>
              <a:gd name="T15" fmla="*/ 4136 h 4136"/>
              <a:gd name="T16" fmla="*/ 3310 w 3310"/>
              <a:gd name="T17" fmla="*/ 1102 h 4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10" h="4136">
                <a:moveTo>
                  <a:pt x="3310" y="1102"/>
                </a:moveTo>
                <a:lnTo>
                  <a:pt x="2206" y="1102"/>
                </a:lnTo>
                <a:lnTo>
                  <a:pt x="2206" y="0"/>
                </a:lnTo>
                <a:moveTo>
                  <a:pt x="3310" y="1102"/>
                </a:moveTo>
                <a:lnTo>
                  <a:pt x="2206" y="0"/>
                </a:lnTo>
                <a:lnTo>
                  <a:pt x="0" y="0"/>
                </a:lnTo>
                <a:lnTo>
                  <a:pt x="0" y="4136"/>
                </a:lnTo>
                <a:lnTo>
                  <a:pt x="3310" y="4136"/>
                </a:lnTo>
                <a:lnTo>
                  <a:pt x="3310" y="1102"/>
                </a:lnTo>
              </a:path>
            </a:pathLst>
          </a:custGeom>
          <a:solidFill>
            <a:schemeClr val="bg1"/>
          </a:solidFill>
          <a:ln w="22225" cap="rnd">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6" name="Database_EFC7" title="Icon of a cylinder">
            <a:extLst>
              <a:ext uri="{FF2B5EF4-FFF2-40B4-BE49-F238E27FC236}">
                <a16:creationId xmlns:a16="http://schemas.microsoft.com/office/drawing/2014/main" id="{24914448-C22C-6944-BFBF-989BDDEFFD34}"/>
              </a:ext>
            </a:extLst>
          </p:cNvPr>
          <p:cNvSpPr>
            <a:spLocks noChangeAspect="1" noEditPoints="1"/>
          </p:cNvSpPr>
          <p:nvPr/>
        </p:nvSpPr>
        <p:spPr bwMode="auto">
          <a:xfrm>
            <a:off x="2179797" y="3930454"/>
            <a:ext cx="1527168" cy="1985074"/>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noFill/>
          <a:ln w="19050" cap="sq">
            <a:solidFill>
              <a:srgbClr val="A3A3A3"/>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7" name="Rectangle 206">
            <a:hlinkClick r:id="rId3"/>
            <a:extLst>
              <a:ext uri="{FF2B5EF4-FFF2-40B4-BE49-F238E27FC236}">
                <a16:creationId xmlns:a16="http://schemas.microsoft.com/office/drawing/2014/main" id="{974C38DB-43CB-764C-9620-3B82A0F3EAB8}"/>
              </a:ext>
            </a:extLst>
          </p:cNvPr>
          <p:cNvSpPr/>
          <p:nvPr/>
        </p:nvSpPr>
        <p:spPr>
          <a:xfrm>
            <a:off x="1930615" y="6049912"/>
            <a:ext cx="2025532" cy="584775"/>
          </a:xfrm>
          <a:prstGeom prst="rect">
            <a:avLst/>
          </a:prstGeom>
        </p:spPr>
        <p:txBody>
          <a:bodyPr wrap="square" lIns="0" rIns="0">
            <a:spAutoFit/>
          </a:bodyPr>
          <a:lstStyle/>
          <a:p>
            <a:pPr marL="0" lvl="1" algn="ctr" defTabSz="914191">
              <a:spcAft>
                <a:spcPts val="400"/>
              </a:spcAft>
              <a:buSzPct val="90000"/>
            </a:pPr>
            <a:r>
              <a:rPr lang="en-US" sz="1600">
                <a:gradFill>
                  <a:gsLst>
                    <a:gs pos="1250">
                      <a:srgbClr val="2F2F2F"/>
                    </a:gs>
                    <a:gs pos="100000">
                      <a:srgbClr val="2F2F2F"/>
                    </a:gs>
                  </a:gsLst>
                  <a:lin ang="5400000" scaled="0"/>
                </a:gradFill>
                <a:latin typeface="Segoe UI Semibold" panose="020B0702040204020203" pitchFamily="34" charset="0"/>
                <a:cs typeface="Segoe UI Semibold" panose="020B0702040204020203" pitchFamily="34" charset="0"/>
              </a:rPr>
              <a:t>Application Guard Container</a:t>
            </a:r>
          </a:p>
        </p:txBody>
      </p:sp>
      <p:sp>
        <p:nvSpPr>
          <p:cNvPr id="211" name="Title 1">
            <a:extLst>
              <a:ext uri="{FF2B5EF4-FFF2-40B4-BE49-F238E27FC236}">
                <a16:creationId xmlns:a16="http://schemas.microsoft.com/office/drawing/2014/main" id="{AF5D38D8-BD4B-5D4B-A0AF-97CB7B1A8516}"/>
              </a:ext>
            </a:extLst>
          </p:cNvPr>
          <p:cNvSpPr txBox="1">
            <a:spLocks/>
          </p:cNvSpPr>
          <p:nvPr/>
        </p:nvSpPr>
        <p:spPr>
          <a:xfrm>
            <a:off x="634662" y="1882437"/>
            <a:ext cx="1771611" cy="246221"/>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marL="0" marR="0" lvl="0" indent="0" algn="r" defTabSz="951304"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solidFill>
                  <a:schemeClr val="tx1"/>
                </a:solidFill>
                <a:effectLst/>
                <a:uLnTx/>
                <a:uFillTx/>
                <a:latin typeface="+mn-lt"/>
                <a:ea typeface="+mn-ea"/>
                <a:cs typeface="Segoe UI Semibold" panose="020B0702040204020203" pitchFamily="34" charset="0"/>
              </a:rPr>
              <a:t>Office</a:t>
            </a:r>
          </a:p>
        </p:txBody>
      </p:sp>
      <p:grpSp>
        <p:nvGrpSpPr>
          <p:cNvPr id="8" name="Group 7" descr="Office icon">
            <a:extLst>
              <a:ext uri="{FF2B5EF4-FFF2-40B4-BE49-F238E27FC236}">
                <a16:creationId xmlns:a16="http://schemas.microsoft.com/office/drawing/2014/main" id="{05E330CC-58C9-4522-A47C-DE1C529548FC}"/>
              </a:ext>
            </a:extLst>
          </p:cNvPr>
          <p:cNvGrpSpPr/>
          <p:nvPr/>
        </p:nvGrpSpPr>
        <p:grpSpPr>
          <a:xfrm>
            <a:off x="2572409" y="1626872"/>
            <a:ext cx="757354" cy="757350"/>
            <a:chOff x="2572409" y="1626872"/>
            <a:chExt cx="757354" cy="757350"/>
          </a:xfrm>
        </p:grpSpPr>
        <p:sp>
          <p:nvSpPr>
            <p:cNvPr id="212" name="Rectangle: Rounded Corners 54">
              <a:extLst>
                <a:ext uri="{FF2B5EF4-FFF2-40B4-BE49-F238E27FC236}">
                  <a16:creationId xmlns:a16="http://schemas.microsoft.com/office/drawing/2014/main" id="{AA62CC4C-9FBB-FB46-8BBE-5271003409C9}"/>
                </a:ext>
              </a:extLst>
            </p:cNvPr>
            <p:cNvSpPr/>
            <p:nvPr/>
          </p:nvSpPr>
          <p:spPr bwMode="auto">
            <a:xfrm>
              <a:off x="2572409" y="1626872"/>
              <a:ext cx="757354" cy="757350"/>
            </a:xfrm>
            <a:prstGeom prst="roundRect">
              <a:avLst>
                <a:gd name="adj" fmla="val 3125"/>
              </a:avLst>
            </a:prstGeom>
            <a:solidFill>
              <a:schemeClr val="bg1"/>
            </a:solidFill>
            <a:ln w="19050">
              <a:solidFill>
                <a:srgbClr val="A3A3A3"/>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224" b="0" i="0" u="none" strike="noStrike" kern="1200" cap="none" spc="0" normalizeH="0" baseline="0" noProof="0">
                <a:ln>
                  <a:noFill/>
                </a:ln>
                <a:solidFill>
                  <a:srgbClr val="505050"/>
                </a:solidFill>
                <a:effectLst/>
                <a:uLnTx/>
                <a:uFillTx/>
                <a:latin typeface="Segoe UI"/>
                <a:ea typeface="+mn-ea"/>
                <a:cs typeface="Segoe UI" pitchFamily="34" charset="0"/>
              </a:endParaRPr>
            </a:p>
          </p:txBody>
        </p:sp>
        <p:pic>
          <p:nvPicPr>
            <p:cNvPr id="210" name="Picture 209">
              <a:extLst>
                <a:ext uri="{FF2B5EF4-FFF2-40B4-BE49-F238E27FC236}">
                  <a16:creationId xmlns:a16="http://schemas.microsoft.com/office/drawing/2014/main" id="{B09698EF-26E5-E940-A454-AFB3B3C89DCE}"/>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738543" y="1752489"/>
              <a:ext cx="425083" cy="506118"/>
            </a:xfrm>
            <a:prstGeom prst="rect">
              <a:avLst/>
            </a:prstGeom>
          </p:spPr>
        </p:pic>
      </p:grpSp>
      <p:sp>
        <p:nvSpPr>
          <p:cNvPr id="216" name="Title 1">
            <a:extLst>
              <a:ext uri="{FF2B5EF4-FFF2-40B4-BE49-F238E27FC236}">
                <a16:creationId xmlns:a16="http://schemas.microsoft.com/office/drawing/2014/main" id="{6B2F0D71-6F07-EB4A-83B5-6569D0F19E41}"/>
              </a:ext>
            </a:extLst>
          </p:cNvPr>
          <p:cNvSpPr txBox="1">
            <a:spLocks/>
          </p:cNvSpPr>
          <p:nvPr/>
        </p:nvSpPr>
        <p:spPr>
          <a:xfrm>
            <a:off x="620655" y="2661623"/>
            <a:ext cx="1820322" cy="492443"/>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marL="0" marR="0" lvl="0" indent="0" algn="r" defTabSz="951304"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solidFill>
                  <a:schemeClr val="tx1"/>
                </a:solidFill>
                <a:effectLst/>
                <a:uLnTx/>
                <a:uFillTx/>
                <a:latin typeface="+mn-lt"/>
                <a:ea typeface="+mn-ea"/>
                <a:cs typeface="Segoe UI Semibold" panose="020B0702040204020203" pitchFamily="34" charset="0"/>
              </a:rPr>
              <a:t>Windows Platform </a:t>
            </a:r>
          </a:p>
          <a:p>
            <a:pPr marL="0" marR="0" lvl="0" indent="0" algn="r" defTabSz="951304"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solidFill>
                  <a:schemeClr val="tx1"/>
                </a:solidFill>
                <a:effectLst/>
                <a:uLnTx/>
                <a:uFillTx/>
                <a:latin typeface="+mn-lt"/>
                <a:ea typeface="+mn-ea"/>
                <a:cs typeface="Segoe UI Semibold" panose="020B0702040204020203" pitchFamily="34" charset="0"/>
              </a:rPr>
              <a:t>Services </a:t>
            </a:r>
          </a:p>
        </p:txBody>
      </p:sp>
      <p:grpSp>
        <p:nvGrpSpPr>
          <p:cNvPr id="7" name="Group 6" descr="Windows icon">
            <a:extLst>
              <a:ext uri="{FF2B5EF4-FFF2-40B4-BE49-F238E27FC236}">
                <a16:creationId xmlns:a16="http://schemas.microsoft.com/office/drawing/2014/main" id="{E798ED5B-3641-41A7-87D4-6066EC1E0535}"/>
              </a:ext>
            </a:extLst>
          </p:cNvPr>
          <p:cNvGrpSpPr/>
          <p:nvPr/>
        </p:nvGrpSpPr>
        <p:grpSpPr>
          <a:xfrm>
            <a:off x="2564708" y="2529170"/>
            <a:ext cx="757354" cy="757349"/>
            <a:chOff x="2564708" y="2529170"/>
            <a:chExt cx="757354" cy="757349"/>
          </a:xfrm>
        </p:grpSpPr>
        <p:sp>
          <p:nvSpPr>
            <p:cNvPr id="217" name="Rectangle: Rounded Corners 59">
              <a:extLst>
                <a:ext uri="{FF2B5EF4-FFF2-40B4-BE49-F238E27FC236}">
                  <a16:creationId xmlns:a16="http://schemas.microsoft.com/office/drawing/2014/main" id="{20731C7B-2232-4847-856F-B28B2102E5A3}"/>
                </a:ext>
              </a:extLst>
            </p:cNvPr>
            <p:cNvSpPr/>
            <p:nvPr/>
          </p:nvSpPr>
          <p:spPr bwMode="auto">
            <a:xfrm>
              <a:off x="2564708" y="2529170"/>
              <a:ext cx="757354" cy="757349"/>
            </a:xfrm>
            <a:prstGeom prst="roundRect">
              <a:avLst>
                <a:gd name="adj" fmla="val 3125"/>
              </a:avLst>
            </a:prstGeom>
            <a:solidFill>
              <a:srgbClr val="0078D4">
                <a:alpha val="1000"/>
              </a:srgbClr>
            </a:solidFill>
            <a:ln w="19050">
              <a:solidFill>
                <a:srgbClr val="A3A3A3"/>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224" b="0" i="0" u="none" strike="noStrike" kern="1200" cap="none" spc="0" normalizeH="0" baseline="0" noProof="0">
                <a:ln>
                  <a:noFill/>
                </a:ln>
                <a:solidFill>
                  <a:srgbClr val="505050"/>
                </a:solidFill>
                <a:effectLst/>
                <a:uLnTx/>
                <a:uFillTx/>
                <a:latin typeface="Segoe UI"/>
                <a:ea typeface="+mn-ea"/>
                <a:cs typeface="Segoe UI" pitchFamily="34" charset="0"/>
              </a:endParaRPr>
            </a:p>
          </p:txBody>
        </p:sp>
        <p:pic>
          <p:nvPicPr>
            <p:cNvPr id="215" name="Picture 214">
              <a:extLst>
                <a:ext uri="{FF2B5EF4-FFF2-40B4-BE49-F238E27FC236}">
                  <a16:creationId xmlns:a16="http://schemas.microsoft.com/office/drawing/2014/main" id="{6F2CB6CD-515B-3C49-B306-A638CC51B3DC}"/>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715535" y="2702343"/>
              <a:ext cx="455693" cy="411014"/>
            </a:xfrm>
            <a:prstGeom prst="rect">
              <a:avLst/>
            </a:prstGeom>
          </p:spPr>
        </p:pic>
      </p:grpSp>
      <p:sp>
        <p:nvSpPr>
          <p:cNvPr id="232" name="Title 1">
            <a:extLst>
              <a:ext uri="{FF2B5EF4-FFF2-40B4-BE49-F238E27FC236}">
                <a16:creationId xmlns:a16="http://schemas.microsoft.com/office/drawing/2014/main" id="{B4FED841-ABF9-4242-95B8-D3C4F14A0004}"/>
              </a:ext>
            </a:extLst>
          </p:cNvPr>
          <p:cNvSpPr txBox="1">
            <a:spLocks/>
          </p:cNvSpPr>
          <p:nvPr/>
        </p:nvSpPr>
        <p:spPr>
          <a:xfrm>
            <a:off x="636557" y="3693072"/>
            <a:ext cx="1765021" cy="246221"/>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marL="0" marR="0" lvl="0" indent="0" algn="r" defTabSz="951304"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solidFill>
                  <a:schemeClr val="tx1"/>
                </a:solidFill>
                <a:effectLst/>
                <a:uLnTx/>
                <a:uFillTx/>
                <a:latin typeface="+mn-lt"/>
                <a:ea typeface="+mn-ea"/>
                <a:cs typeface="Segoe UI Semibold" panose="020B0702040204020203" pitchFamily="34" charset="0"/>
              </a:rPr>
              <a:t>Kernel</a:t>
            </a:r>
          </a:p>
        </p:txBody>
      </p:sp>
      <p:grpSp>
        <p:nvGrpSpPr>
          <p:cNvPr id="6" name="Group 5" descr="Kernel icon">
            <a:extLst>
              <a:ext uri="{FF2B5EF4-FFF2-40B4-BE49-F238E27FC236}">
                <a16:creationId xmlns:a16="http://schemas.microsoft.com/office/drawing/2014/main" id="{71BE0235-C2D2-4A4B-80E9-516DE26EF340}"/>
              </a:ext>
            </a:extLst>
          </p:cNvPr>
          <p:cNvGrpSpPr/>
          <p:nvPr/>
        </p:nvGrpSpPr>
        <p:grpSpPr>
          <a:xfrm>
            <a:off x="2572409" y="3437507"/>
            <a:ext cx="757353" cy="757350"/>
            <a:chOff x="2572409" y="3437507"/>
            <a:chExt cx="757353" cy="757350"/>
          </a:xfrm>
        </p:grpSpPr>
        <p:sp>
          <p:nvSpPr>
            <p:cNvPr id="233" name="Rectangle: Rounded Corners 73">
              <a:extLst>
                <a:ext uri="{FF2B5EF4-FFF2-40B4-BE49-F238E27FC236}">
                  <a16:creationId xmlns:a16="http://schemas.microsoft.com/office/drawing/2014/main" id="{E1A39E4A-1CFC-B040-A389-B134417CCBBB}"/>
                </a:ext>
              </a:extLst>
            </p:cNvPr>
            <p:cNvSpPr/>
            <p:nvPr/>
          </p:nvSpPr>
          <p:spPr bwMode="auto">
            <a:xfrm>
              <a:off x="2572409" y="3437507"/>
              <a:ext cx="757353" cy="757350"/>
            </a:xfrm>
            <a:prstGeom prst="roundRect">
              <a:avLst>
                <a:gd name="adj" fmla="val 3125"/>
              </a:avLst>
            </a:prstGeom>
            <a:solidFill>
              <a:schemeClr val="bg1"/>
            </a:solidFill>
            <a:ln w="19050">
              <a:solidFill>
                <a:srgbClr val="A3A3A3"/>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224" b="0" i="0" u="none" strike="noStrike" kern="1200" cap="none" spc="0" normalizeH="0" baseline="0" noProof="0">
                <a:ln>
                  <a:noFill/>
                </a:ln>
                <a:solidFill>
                  <a:srgbClr val="505050"/>
                </a:solidFill>
                <a:effectLst/>
                <a:uLnTx/>
                <a:uFillTx/>
                <a:latin typeface="Segoe UI"/>
                <a:ea typeface="+mn-ea"/>
                <a:cs typeface="Segoe UI" pitchFamily="34" charset="0"/>
              </a:endParaRPr>
            </a:p>
          </p:txBody>
        </p:sp>
        <p:grpSp>
          <p:nvGrpSpPr>
            <p:cNvPr id="222" name="Group 221">
              <a:extLst>
                <a:ext uri="{FF2B5EF4-FFF2-40B4-BE49-F238E27FC236}">
                  <a16:creationId xmlns:a16="http://schemas.microsoft.com/office/drawing/2014/main" id="{BDD8F0BF-49B0-DB4D-9EE3-37EC92521070}"/>
                </a:ext>
              </a:extLst>
            </p:cNvPr>
            <p:cNvGrpSpPr/>
            <p:nvPr/>
          </p:nvGrpSpPr>
          <p:grpSpPr>
            <a:xfrm>
              <a:off x="2708566" y="3595221"/>
              <a:ext cx="486582" cy="441920"/>
              <a:chOff x="4689206" y="4402092"/>
              <a:chExt cx="517572" cy="517572"/>
            </a:xfrm>
          </p:grpSpPr>
          <p:sp>
            <p:nvSpPr>
              <p:cNvPr id="223" name="Oval 222">
                <a:extLst>
                  <a:ext uri="{FF2B5EF4-FFF2-40B4-BE49-F238E27FC236}">
                    <a16:creationId xmlns:a16="http://schemas.microsoft.com/office/drawing/2014/main" id="{ED2458F9-096F-D746-946D-98B990AC3962}"/>
                  </a:ext>
                </a:extLst>
              </p:cNvPr>
              <p:cNvSpPr/>
              <p:nvPr/>
            </p:nvSpPr>
            <p:spPr bwMode="auto">
              <a:xfrm>
                <a:off x="4888098" y="4402092"/>
                <a:ext cx="119787" cy="517572"/>
              </a:xfrm>
              <a:prstGeom prst="ellipse">
                <a:avLst/>
              </a:prstGeom>
              <a:no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sp>
            <p:nvSpPr>
              <p:cNvPr id="224" name="Oval 223">
                <a:extLst>
                  <a:ext uri="{FF2B5EF4-FFF2-40B4-BE49-F238E27FC236}">
                    <a16:creationId xmlns:a16="http://schemas.microsoft.com/office/drawing/2014/main" id="{C0C40CE1-8A41-194A-B733-32CA370E3FE4}"/>
                  </a:ext>
                </a:extLst>
              </p:cNvPr>
              <p:cNvSpPr/>
              <p:nvPr/>
            </p:nvSpPr>
            <p:spPr bwMode="auto">
              <a:xfrm rot="2700000">
                <a:off x="4891569" y="4421894"/>
                <a:ext cx="112845" cy="477969"/>
              </a:xfrm>
              <a:prstGeom prst="ellipse">
                <a:avLst/>
              </a:prstGeom>
              <a:no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sp>
            <p:nvSpPr>
              <p:cNvPr id="225" name="Oval 224">
                <a:extLst>
                  <a:ext uri="{FF2B5EF4-FFF2-40B4-BE49-F238E27FC236}">
                    <a16:creationId xmlns:a16="http://schemas.microsoft.com/office/drawing/2014/main" id="{A082EC32-3B03-8E4E-B746-5934C2444504}"/>
                  </a:ext>
                </a:extLst>
              </p:cNvPr>
              <p:cNvSpPr/>
              <p:nvPr/>
            </p:nvSpPr>
            <p:spPr bwMode="auto">
              <a:xfrm rot="5400000">
                <a:off x="4888098" y="4402092"/>
                <a:ext cx="119787" cy="517572"/>
              </a:xfrm>
              <a:prstGeom prst="ellipse">
                <a:avLst/>
              </a:prstGeom>
              <a:no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sp>
            <p:nvSpPr>
              <p:cNvPr id="226" name="Oval 225">
                <a:extLst>
                  <a:ext uri="{FF2B5EF4-FFF2-40B4-BE49-F238E27FC236}">
                    <a16:creationId xmlns:a16="http://schemas.microsoft.com/office/drawing/2014/main" id="{2E171A35-716C-484B-BCEE-0E89C7F40C79}"/>
                  </a:ext>
                </a:extLst>
              </p:cNvPr>
              <p:cNvSpPr/>
              <p:nvPr/>
            </p:nvSpPr>
            <p:spPr bwMode="auto">
              <a:xfrm rot="18900000" flipH="1">
                <a:off x="4891569" y="4421894"/>
                <a:ext cx="112845" cy="477969"/>
              </a:xfrm>
              <a:prstGeom prst="ellipse">
                <a:avLst/>
              </a:prstGeom>
              <a:no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sp>
            <p:nvSpPr>
              <p:cNvPr id="227" name="Oval 226">
                <a:extLst>
                  <a:ext uri="{FF2B5EF4-FFF2-40B4-BE49-F238E27FC236}">
                    <a16:creationId xmlns:a16="http://schemas.microsoft.com/office/drawing/2014/main" id="{BDC5A7D8-BC71-1C4D-917B-1918F8D6E51F}"/>
                  </a:ext>
                </a:extLst>
              </p:cNvPr>
              <p:cNvSpPr/>
              <p:nvPr/>
            </p:nvSpPr>
            <p:spPr bwMode="auto">
              <a:xfrm>
                <a:off x="4908358" y="4623949"/>
                <a:ext cx="76506" cy="74999"/>
              </a:xfrm>
              <a:prstGeom prst="ellipse">
                <a:avLst/>
              </a:prstGeom>
              <a:solidFill>
                <a:srgbClr val="0078D7"/>
              </a:solid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sp>
            <p:nvSpPr>
              <p:cNvPr id="228" name="Oval 227">
                <a:extLst>
                  <a:ext uri="{FF2B5EF4-FFF2-40B4-BE49-F238E27FC236}">
                    <a16:creationId xmlns:a16="http://schemas.microsoft.com/office/drawing/2014/main" id="{55A9DFCA-A4D4-4C4E-97F7-6517BC45EAD6}"/>
                  </a:ext>
                </a:extLst>
              </p:cNvPr>
              <p:cNvSpPr/>
              <p:nvPr/>
            </p:nvSpPr>
            <p:spPr bwMode="auto">
              <a:xfrm flipH="1">
                <a:off x="5073342" y="4476717"/>
                <a:ext cx="28597" cy="28597"/>
              </a:xfrm>
              <a:prstGeom prst="ellipse">
                <a:avLst/>
              </a:prstGeom>
              <a:solidFill>
                <a:srgbClr val="0078D7"/>
              </a:solid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sp>
            <p:nvSpPr>
              <p:cNvPr id="229" name="Oval 228">
                <a:extLst>
                  <a:ext uri="{FF2B5EF4-FFF2-40B4-BE49-F238E27FC236}">
                    <a16:creationId xmlns:a16="http://schemas.microsoft.com/office/drawing/2014/main" id="{6218DF49-8B55-5942-B2E5-77F290546972}"/>
                  </a:ext>
                </a:extLst>
              </p:cNvPr>
              <p:cNvSpPr/>
              <p:nvPr/>
            </p:nvSpPr>
            <p:spPr bwMode="auto">
              <a:xfrm flipH="1">
                <a:off x="5104227" y="4692906"/>
                <a:ext cx="28597" cy="28597"/>
              </a:xfrm>
              <a:prstGeom prst="ellipse">
                <a:avLst/>
              </a:prstGeom>
              <a:solidFill>
                <a:srgbClr val="0078D7"/>
              </a:solid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sp>
            <p:nvSpPr>
              <p:cNvPr id="230" name="Oval 229">
                <a:extLst>
                  <a:ext uri="{FF2B5EF4-FFF2-40B4-BE49-F238E27FC236}">
                    <a16:creationId xmlns:a16="http://schemas.microsoft.com/office/drawing/2014/main" id="{AEFD9F79-9F95-4E40-8DC4-900475903BFD}"/>
                  </a:ext>
                </a:extLst>
              </p:cNvPr>
              <p:cNvSpPr/>
              <p:nvPr/>
            </p:nvSpPr>
            <p:spPr bwMode="auto">
              <a:xfrm flipH="1">
                <a:off x="4893757" y="4843895"/>
                <a:ext cx="28597" cy="28597"/>
              </a:xfrm>
              <a:prstGeom prst="ellipse">
                <a:avLst/>
              </a:prstGeom>
              <a:solidFill>
                <a:srgbClr val="0078D7"/>
              </a:solid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sp>
            <p:nvSpPr>
              <p:cNvPr id="231" name="Oval 230">
                <a:extLst>
                  <a:ext uri="{FF2B5EF4-FFF2-40B4-BE49-F238E27FC236}">
                    <a16:creationId xmlns:a16="http://schemas.microsoft.com/office/drawing/2014/main" id="{9F1A2B99-0C99-FC40-9A6A-5E9426EC3080}"/>
                  </a:ext>
                </a:extLst>
              </p:cNvPr>
              <p:cNvSpPr/>
              <p:nvPr/>
            </p:nvSpPr>
            <p:spPr bwMode="auto">
              <a:xfrm flipH="1">
                <a:off x="4775940" y="4538485"/>
                <a:ext cx="28597" cy="28597"/>
              </a:xfrm>
              <a:prstGeom prst="ellipse">
                <a:avLst/>
              </a:prstGeom>
              <a:solidFill>
                <a:srgbClr val="0078D7"/>
              </a:solid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grpSp>
      </p:grpSp>
      <p:sp>
        <p:nvSpPr>
          <p:cNvPr id="238" name="Database_EFC7" title="Icon of a cylinder">
            <a:extLst>
              <a:ext uri="{FF2B5EF4-FFF2-40B4-BE49-F238E27FC236}">
                <a16:creationId xmlns:a16="http://schemas.microsoft.com/office/drawing/2014/main" id="{F630152A-4734-0540-9756-BD964B2FB581}"/>
              </a:ext>
            </a:extLst>
          </p:cNvPr>
          <p:cNvSpPr>
            <a:spLocks noChangeAspect="1" noEditPoints="1"/>
          </p:cNvSpPr>
          <p:nvPr/>
        </p:nvSpPr>
        <p:spPr bwMode="auto">
          <a:xfrm>
            <a:off x="8435142" y="3930454"/>
            <a:ext cx="1527168" cy="1985074"/>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noFill/>
          <a:ln w="19050" cap="sq">
            <a:solidFill>
              <a:srgbClr val="A3A3A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9" name="Rectangle 238">
            <a:hlinkClick r:id="rId3"/>
            <a:extLst>
              <a:ext uri="{FF2B5EF4-FFF2-40B4-BE49-F238E27FC236}">
                <a16:creationId xmlns:a16="http://schemas.microsoft.com/office/drawing/2014/main" id="{E3E21ECE-CE64-B543-B77A-E1CA98B5B330}"/>
              </a:ext>
            </a:extLst>
          </p:cNvPr>
          <p:cNvSpPr/>
          <p:nvPr/>
        </p:nvSpPr>
        <p:spPr>
          <a:xfrm>
            <a:off x="8185960" y="6049912"/>
            <a:ext cx="2025532" cy="338554"/>
          </a:xfrm>
          <a:prstGeom prst="rect">
            <a:avLst/>
          </a:prstGeom>
        </p:spPr>
        <p:txBody>
          <a:bodyPr wrap="square" lIns="0" rIns="0">
            <a:spAutoFit/>
          </a:bodyPr>
          <a:lstStyle/>
          <a:p>
            <a:pPr marL="0" lvl="1" algn="ctr" defTabSz="914191">
              <a:spcAft>
                <a:spcPts val="400"/>
              </a:spcAft>
              <a:buSzPct val="90000"/>
            </a:pPr>
            <a:r>
              <a:rPr lang="en-US" sz="1600">
                <a:gradFill>
                  <a:gsLst>
                    <a:gs pos="1250">
                      <a:srgbClr val="2F2F2F"/>
                    </a:gs>
                    <a:gs pos="100000">
                      <a:srgbClr val="2F2F2F"/>
                    </a:gs>
                  </a:gsLst>
                  <a:lin ang="5400000" scaled="0"/>
                </a:gradFill>
                <a:latin typeface="Segoe UI Semibold" panose="020B0702040204020203" pitchFamily="34" charset="0"/>
                <a:cs typeface="Segoe UI Semibold" panose="020B0702040204020203" pitchFamily="34" charset="0"/>
              </a:rPr>
              <a:t>Host</a:t>
            </a:r>
          </a:p>
        </p:txBody>
      </p:sp>
      <p:sp>
        <p:nvSpPr>
          <p:cNvPr id="262" name="Title 1">
            <a:extLst>
              <a:ext uri="{FF2B5EF4-FFF2-40B4-BE49-F238E27FC236}">
                <a16:creationId xmlns:a16="http://schemas.microsoft.com/office/drawing/2014/main" id="{D66199EB-CE9E-314F-9A8C-3CF9A833D5A6}"/>
              </a:ext>
            </a:extLst>
          </p:cNvPr>
          <p:cNvSpPr txBox="1">
            <a:spLocks/>
          </p:cNvSpPr>
          <p:nvPr/>
        </p:nvSpPr>
        <p:spPr>
          <a:xfrm>
            <a:off x="9751024" y="1882437"/>
            <a:ext cx="1742408" cy="246221"/>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marL="0" marR="0" lvl="0" indent="0" defTabSz="951304"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solidFill>
                  <a:schemeClr val="tx1"/>
                </a:solidFill>
                <a:effectLst/>
                <a:uLnTx/>
                <a:uFillTx/>
                <a:latin typeface="+mn-lt"/>
                <a:ea typeface="+mn-ea"/>
                <a:cs typeface="Segoe UI Semibold" panose="020B0702040204020203" pitchFamily="34" charset="0"/>
              </a:rPr>
              <a:t>Office</a:t>
            </a:r>
          </a:p>
        </p:txBody>
      </p:sp>
      <p:grpSp>
        <p:nvGrpSpPr>
          <p:cNvPr id="5" name="Group 4" descr="Office icon">
            <a:extLst>
              <a:ext uri="{FF2B5EF4-FFF2-40B4-BE49-F238E27FC236}">
                <a16:creationId xmlns:a16="http://schemas.microsoft.com/office/drawing/2014/main" id="{452C552E-3B2A-44A2-9272-E8D68A666AD0}"/>
              </a:ext>
            </a:extLst>
          </p:cNvPr>
          <p:cNvGrpSpPr/>
          <p:nvPr/>
        </p:nvGrpSpPr>
        <p:grpSpPr>
          <a:xfrm>
            <a:off x="8827755" y="1626872"/>
            <a:ext cx="757354" cy="757350"/>
            <a:chOff x="8827755" y="1626872"/>
            <a:chExt cx="757354" cy="757350"/>
          </a:xfrm>
        </p:grpSpPr>
        <p:sp>
          <p:nvSpPr>
            <p:cNvPr id="263" name="Rectangle: Rounded Corners 54">
              <a:extLst>
                <a:ext uri="{FF2B5EF4-FFF2-40B4-BE49-F238E27FC236}">
                  <a16:creationId xmlns:a16="http://schemas.microsoft.com/office/drawing/2014/main" id="{BB54189E-0420-A94F-A593-3D4F1020F6D1}"/>
                </a:ext>
              </a:extLst>
            </p:cNvPr>
            <p:cNvSpPr/>
            <p:nvPr/>
          </p:nvSpPr>
          <p:spPr bwMode="auto">
            <a:xfrm>
              <a:off x="8827755" y="1626872"/>
              <a:ext cx="757354" cy="757350"/>
            </a:xfrm>
            <a:prstGeom prst="roundRect">
              <a:avLst>
                <a:gd name="adj" fmla="val 3125"/>
              </a:avLst>
            </a:prstGeom>
            <a:solidFill>
              <a:schemeClr val="bg1"/>
            </a:solidFill>
            <a:ln w="19050" cmpd="sng">
              <a:solidFill>
                <a:srgbClr val="A3A3A3"/>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224" b="0" i="0" u="none" strike="noStrike" kern="1200" cap="none" spc="0" normalizeH="0" baseline="0" noProof="0">
                <a:ln>
                  <a:noFill/>
                </a:ln>
                <a:solidFill>
                  <a:srgbClr val="505050"/>
                </a:solidFill>
                <a:effectLst/>
                <a:uLnTx/>
                <a:uFillTx/>
                <a:latin typeface="Segoe UI"/>
                <a:ea typeface="+mn-ea"/>
                <a:cs typeface="Segoe UI" pitchFamily="34" charset="0"/>
              </a:endParaRPr>
            </a:p>
          </p:txBody>
        </p:sp>
        <p:pic>
          <p:nvPicPr>
            <p:cNvPr id="261" name="Picture 260">
              <a:extLst>
                <a:ext uri="{FF2B5EF4-FFF2-40B4-BE49-F238E27FC236}">
                  <a16:creationId xmlns:a16="http://schemas.microsoft.com/office/drawing/2014/main" id="{2D09BDA1-DBB6-B141-867F-F0E998800D2E}"/>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993888" y="1752489"/>
              <a:ext cx="425083" cy="506118"/>
            </a:xfrm>
            <a:prstGeom prst="rect">
              <a:avLst/>
            </a:prstGeom>
          </p:spPr>
        </p:pic>
      </p:grpSp>
      <p:sp>
        <p:nvSpPr>
          <p:cNvPr id="258" name="Title 1">
            <a:extLst>
              <a:ext uri="{FF2B5EF4-FFF2-40B4-BE49-F238E27FC236}">
                <a16:creationId xmlns:a16="http://schemas.microsoft.com/office/drawing/2014/main" id="{92D97CF5-C2B2-E143-B6E1-31F9AEC00A2E}"/>
              </a:ext>
            </a:extLst>
          </p:cNvPr>
          <p:cNvSpPr txBox="1">
            <a:spLocks/>
          </p:cNvSpPr>
          <p:nvPr/>
        </p:nvSpPr>
        <p:spPr>
          <a:xfrm>
            <a:off x="9751023" y="2661623"/>
            <a:ext cx="1790316" cy="492443"/>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marL="0" marR="0" lvl="0" indent="0" defTabSz="951304"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solidFill>
                  <a:schemeClr val="tx1"/>
                </a:solidFill>
                <a:effectLst/>
                <a:uLnTx/>
                <a:uFillTx/>
                <a:latin typeface="+mn-lt"/>
                <a:ea typeface="+mn-ea"/>
                <a:cs typeface="Segoe UI Semibold" panose="020B0702040204020203" pitchFamily="34" charset="0"/>
              </a:rPr>
              <a:t>Windows Platform </a:t>
            </a:r>
          </a:p>
          <a:p>
            <a:pPr marL="0" marR="0" lvl="0" indent="0" defTabSz="951304"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solidFill>
                  <a:schemeClr val="tx1"/>
                </a:solidFill>
                <a:effectLst/>
                <a:uLnTx/>
                <a:uFillTx/>
                <a:latin typeface="+mn-lt"/>
                <a:ea typeface="+mn-ea"/>
                <a:cs typeface="Segoe UI Semibold" panose="020B0702040204020203" pitchFamily="34" charset="0"/>
              </a:rPr>
              <a:t>Services </a:t>
            </a:r>
          </a:p>
        </p:txBody>
      </p:sp>
      <p:grpSp>
        <p:nvGrpSpPr>
          <p:cNvPr id="4" name="Group 3" descr="Windows icon">
            <a:extLst>
              <a:ext uri="{FF2B5EF4-FFF2-40B4-BE49-F238E27FC236}">
                <a16:creationId xmlns:a16="http://schemas.microsoft.com/office/drawing/2014/main" id="{920DBDDC-C66C-4E40-AEDC-C6A8BDAA5D9F}"/>
              </a:ext>
            </a:extLst>
          </p:cNvPr>
          <p:cNvGrpSpPr/>
          <p:nvPr/>
        </p:nvGrpSpPr>
        <p:grpSpPr>
          <a:xfrm>
            <a:off x="8820054" y="2529170"/>
            <a:ext cx="757354" cy="757349"/>
            <a:chOff x="8820054" y="2529170"/>
            <a:chExt cx="757354" cy="757349"/>
          </a:xfrm>
        </p:grpSpPr>
        <p:sp>
          <p:nvSpPr>
            <p:cNvPr id="259" name="Rectangle: Rounded Corners 59">
              <a:extLst>
                <a:ext uri="{FF2B5EF4-FFF2-40B4-BE49-F238E27FC236}">
                  <a16:creationId xmlns:a16="http://schemas.microsoft.com/office/drawing/2014/main" id="{7CF62C90-9697-EA4C-A82E-DBDBF3933C59}"/>
                </a:ext>
              </a:extLst>
            </p:cNvPr>
            <p:cNvSpPr/>
            <p:nvPr/>
          </p:nvSpPr>
          <p:spPr bwMode="auto">
            <a:xfrm>
              <a:off x="8820054" y="2529170"/>
              <a:ext cx="757354" cy="757349"/>
            </a:xfrm>
            <a:prstGeom prst="roundRect">
              <a:avLst>
                <a:gd name="adj" fmla="val 3125"/>
              </a:avLst>
            </a:prstGeom>
            <a:solidFill>
              <a:srgbClr val="0078D4">
                <a:alpha val="1000"/>
              </a:srgbClr>
            </a:solidFill>
            <a:ln w="19050">
              <a:solidFill>
                <a:srgbClr val="A3A3A3"/>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224" b="0" i="0" u="none" strike="noStrike" kern="1200" cap="none" spc="0" normalizeH="0" baseline="0" noProof="0">
                <a:ln>
                  <a:noFill/>
                </a:ln>
                <a:solidFill>
                  <a:srgbClr val="505050"/>
                </a:solidFill>
                <a:effectLst/>
                <a:uLnTx/>
                <a:uFillTx/>
                <a:latin typeface="Segoe UI"/>
                <a:ea typeface="+mn-ea"/>
                <a:cs typeface="Segoe UI" pitchFamily="34" charset="0"/>
              </a:endParaRPr>
            </a:p>
          </p:txBody>
        </p:sp>
        <p:pic>
          <p:nvPicPr>
            <p:cNvPr id="257" name="Picture 256">
              <a:extLst>
                <a:ext uri="{FF2B5EF4-FFF2-40B4-BE49-F238E27FC236}">
                  <a16:creationId xmlns:a16="http://schemas.microsoft.com/office/drawing/2014/main" id="{C7EEE79A-F8AD-DC47-BB69-A32F2468F8D0}"/>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8970880" y="2702343"/>
              <a:ext cx="455693" cy="411014"/>
            </a:xfrm>
            <a:prstGeom prst="rect">
              <a:avLst/>
            </a:prstGeom>
          </p:spPr>
        </p:pic>
      </p:grpSp>
      <p:sp>
        <p:nvSpPr>
          <p:cNvPr id="244" name="Title 1">
            <a:extLst>
              <a:ext uri="{FF2B5EF4-FFF2-40B4-BE49-F238E27FC236}">
                <a16:creationId xmlns:a16="http://schemas.microsoft.com/office/drawing/2014/main" id="{540D00D4-F029-D742-B083-5F2339B81003}"/>
              </a:ext>
            </a:extLst>
          </p:cNvPr>
          <p:cNvSpPr txBox="1">
            <a:spLocks/>
          </p:cNvSpPr>
          <p:nvPr/>
        </p:nvSpPr>
        <p:spPr>
          <a:xfrm>
            <a:off x="9751023" y="3693072"/>
            <a:ext cx="1735926" cy="246221"/>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marL="0" marR="0" lvl="0" indent="0" defTabSz="951304"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solidFill>
                  <a:schemeClr val="tx1"/>
                </a:solidFill>
                <a:effectLst/>
                <a:uLnTx/>
                <a:uFillTx/>
                <a:latin typeface="+mn-lt"/>
                <a:ea typeface="+mn-ea"/>
                <a:cs typeface="Segoe UI Semibold" panose="020B0702040204020203" pitchFamily="34" charset="0"/>
              </a:rPr>
              <a:t>Kernel</a:t>
            </a:r>
          </a:p>
        </p:txBody>
      </p:sp>
      <p:grpSp>
        <p:nvGrpSpPr>
          <p:cNvPr id="3" name="Group 2" descr="kernel icon">
            <a:extLst>
              <a:ext uri="{FF2B5EF4-FFF2-40B4-BE49-F238E27FC236}">
                <a16:creationId xmlns:a16="http://schemas.microsoft.com/office/drawing/2014/main" id="{F241B9F8-BA4C-4194-B23A-307EE59245C0}"/>
              </a:ext>
            </a:extLst>
          </p:cNvPr>
          <p:cNvGrpSpPr/>
          <p:nvPr/>
        </p:nvGrpSpPr>
        <p:grpSpPr>
          <a:xfrm>
            <a:off x="8827754" y="3437507"/>
            <a:ext cx="757353" cy="757350"/>
            <a:chOff x="8827754" y="3437507"/>
            <a:chExt cx="757353" cy="757350"/>
          </a:xfrm>
        </p:grpSpPr>
        <p:sp>
          <p:nvSpPr>
            <p:cNvPr id="245" name="Rectangle: Rounded Corners 73">
              <a:extLst>
                <a:ext uri="{FF2B5EF4-FFF2-40B4-BE49-F238E27FC236}">
                  <a16:creationId xmlns:a16="http://schemas.microsoft.com/office/drawing/2014/main" id="{92EFA72B-99A8-DB45-9689-E4A588C66305}"/>
                </a:ext>
              </a:extLst>
            </p:cNvPr>
            <p:cNvSpPr/>
            <p:nvPr/>
          </p:nvSpPr>
          <p:spPr bwMode="auto">
            <a:xfrm>
              <a:off x="8827754" y="3437507"/>
              <a:ext cx="757353" cy="757350"/>
            </a:xfrm>
            <a:prstGeom prst="roundRect">
              <a:avLst>
                <a:gd name="adj" fmla="val 3125"/>
              </a:avLst>
            </a:prstGeom>
            <a:solidFill>
              <a:schemeClr val="bg1"/>
            </a:solidFill>
            <a:ln w="19050">
              <a:solidFill>
                <a:srgbClr val="A3A3A3"/>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224" b="0" i="0" u="none" strike="noStrike" kern="1200" cap="none" spc="0" normalizeH="0" baseline="0" noProof="0">
                <a:ln>
                  <a:noFill/>
                </a:ln>
                <a:solidFill>
                  <a:srgbClr val="505050"/>
                </a:solidFill>
                <a:effectLst/>
                <a:uLnTx/>
                <a:uFillTx/>
                <a:latin typeface="Segoe UI"/>
                <a:ea typeface="+mn-ea"/>
                <a:cs typeface="Segoe UI" pitchFamily="34" charset="0"/>
              </a:endParaRPr>
            </a:p>
          </p:txBody>
        </p:sp>
        <p:grpSp>
          <p:nvGrpSpPr>
            <p:cNvPr id="246" name="Group 245">
              <a:extLst>
                <a:ext uri="{FF2B5EF4-FFF2-40B4-BE49-F238E27FC236}">
                  <a16:creationId xmlns:a16="http://schemas.microsoft.com/office/drawing/2014/main" id="{85CC97DD-AD88-F74A-B8C8-92939317F054}"/>
                </a:ext>
              </a:extLst>
            </p:cNvPr>
            <p:cNvGrpSpPr/>
            <p:nvPr/>
          </p:nvGrpSpPr>
          <p:grpSpPr>
            <a:xfrm>
              <a:off x="8963911" y="3595221"/>
              <a:ext cx="486582" cy="441920"/>
              <a:chOff x="4689206" y="4402092"/>
              <a:chExt cx="517572" cy="517572"/>
            </a:xfrm>
          </p:grpSpPr>
          <p:sp>
            <p:nvSpPr>
              <p:cNvPr id="247" name="Oval 246">
                <a:extLst>
                  <a:ext uri="{FF2B5EF4-FFF2-40B4-BE49-F238E27FC236}">
                    <a16:creationId xmlns:a16="http://schemas.microsoft.com/office/drawing/2014/main" id="{905F164C-7A0B-224E-804B-929C10FAAF2E}"/>
                  </a:ext>
                </a:extLst>
              </p:cNvPr>
              <p:cNvSpPr/>
              <p:nvPr/>
            </p:nvSpPr>
            <p:spPr bwMode="auto">
              <a:xfrm>
                <a:off x="4888098" y="4402092"/>
                <a:ext cx="119787" cy="517572"/>
              </a:xfrm>
              <a:prstGeom prst="ellipse">
                <a:avLst/>
              </a:prstGeom>
              <a:no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sp>
            <p:nvSpPr>
              <p:cNvPr id="248" name="Oval 247">
                <a:extLst>
                  <a:ext uri="{FF2B5EF4-FFF2-40B4-BE49-F238E27FC236}">
                    <a16:creationId xmlns:a16="http://schemas.microsoft.com/office/drawing/2014/main" id="{88ECAD57-6CEA-9449-B962-443648A4B354}"/>
                  </a:ext>
                </a:extLst>
              </p:cNvPr>
              <p:cNvSpPr/>
              <p:nvPr/>
            </p:nvSpPr>
            <p:spPr bwMode="auto">
              <a:xfrm rot="2700000">
                <a:off x="4891569" y="4421894"/>
                <a:ext cx="112845" cy="477969"/>
              </a:xfrm>
              <a:prstGeom prst="ellipse">
                <a:avLst/>
              </a:prstGeom>
              <a:no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sp>
            <p:nvSpPr>
              <p:cNvPr id="249" name="Oval 248">
                <a:extLst>
                  <a:ext uri="{FF2B5EF4-FFF2-40B4-BE49-F238E27FC236}">
                    <a16:creationId xmlns:a16="http://schemas.microsoft.com/office/drawing/2014/main" id="{01F55F15-5B7E-8146-B16A-E63F435A853F}"/>
                  </a:ext>
                </a:extLst>
              </p:cNvPr>
              <p:cNvSpPr/>
              <p:nvPr/>
            </p:nvSpPr>
            <p:spPr bwMode="auto">
              <a:xfrm rot="5400000">
                <a:off x="4888098" y="4402092"/>
                <a:ext cx="119787" cy="517572"/>
              </a:xfrm>
              <a:prstGeom prst="ellipse">
                <a:avLst/>
              </a:prstGeom>
              <a:no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sp>
            <p:nvSpPr>
              <p:cNvPr id="250" name="Oval 249">
                <a:extLst>
                  <a:ext uri="{FF2B5EF4-FFF2-40B4-BE49-F238E27FC236}">
                    <a16:creationId xmlns:a16="http://schemas.microsoft.com/office/drawing/2014/main" id="{3ADEFD12-DA1D-AC4A-8056-28CAAC45BEBA}"/>
                  </a:ext>
                </a:extLst>
              </p:cNvPr>
              <p:cNvSpPr/>
              <p:nvPr/>
            </p:nvSpPr>
            <p:spPr bwMode="auto">
              <a:xfrm rot="18900000" flipH="1">
                <a:off x="4891569" y="4421894"/>
                <a:ext cx="112845" cy="477969"/>
              </a:xfrm>
              <a:prstGeom prst="ellipse">
                <a:avLst/>
              </a:prstGeom>
              <a:no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sp>
            <p:nvSpPr>
              <p:cNvPr id="251" name="Oval 250">
                <a:extLst>
                  <a:ext uri="{FF2B5EF4-FFF2-40B4-BE49-F238E27FC236}">
                    <a16:creationId xmlns:a16="http://schemas.microsoft.com/office/drawing/2014/main" id="{C9E3E479-F8E5-9B47-9639-C41FF914084A}"/>
                  </a:ext>
                </a:extLst>
              </p:cNvPr>
              <p:cNvSpPr/>
              <p:nvPr/>
            </p:nvSpPr>
            <p:spPr bwMode="auto">
              <a:xfrm>
                <a:off x="4908358" y="4623949"/>
                <a:ext cx="76506" cy="74999"/>
              </a:xfrm>
              <a:prstGeom prst="ellipse">
                <a:avLst/>
              </a:prstGeom>
              <a:solidFill>
                <a:srgbClr val="0078D7"/>
              </a:solid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sp>
            <p:nvSpPr>
              <p:cNvPr id="252" name="Oval 251">
                <a:extLst>
                  <a:ext uri="{FF2B5EF4-FFF2-40B4-BE49-F238E27FC236}">
                    <a16:creationId xmlns:a16="http://schemas.microsoft.com/office/drawing/2014/main" id="{B525AF51-A2B3-7647-8E85-A4926F672022}"/>
                  </a:ext>
                </a:extLst>
              </p:cNvPr>
              <p:cNvSpPr/>
              <p:nvPr/>
            </p:nvSpPr>
            <p:spPr bwMode="auto">
              <a:xfrm flipH="1">
                <a:off x="5073342" y="4476717"/>
                <a:ext cx="28597" cy="28597"/>
              </a:xfrm>
              <a:prstGeom prst="ellipse">
                <a:avLst/>
              </a:prstGeom>
              <a:solidFill>
                <a:srgbClr val="0078D7"/>
              </a:solid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sp>
            <p:nvSpPr>
              <p:cNvPr id="253" name="Oval 252">
                <a:extLst>
                  <a:ext uri="{FF2B5EF4-FFF2-40B4-BE49-F238E27FC236}">
                    <a16:creationId xmlns:a16="http://schemas.microsoft.com/office/drawing/2014/main" id="{310156A5-CB05-6E4C-91BF-E4C5BDA90A70}"/>
                  </a:ext>
                </a:extLst>
              </p:cNvPr>
              <p:cNvSpPr/>
              <p:nvPr/>
            </p:nvSpPr>
            <p:spPr bwMode="auto">
              <a:xfrm flipH="1">
                <a:off x="5104227" y="4692906"/>
                <a:ext cx="28597" cy="28597"/>
              </a:xfrm>
              <a:prstGeom prst="ellipse">
                <a:avLst/>
              </a:prstGeom>
              <a:solidFill>
                <a:srgbClr val="0078D7"/>
              </a:solid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sp>
            <p:nvSpPr>
              <p:cNvPr id="254" name="Oval 253">
                <a:extLst>
                  <a:ext uri="{FF2B5EF4-FFF2-40B4-BE49-F238E27FC236}">
                    <a16:creationId xmlns:a16="http://schemas.microsoft.com/office/drawing/2014/main" id="{18C5EB24-486C-8240-A4CA-AF22E9051438}"/>
                  </a:ext>
                </a:extLst>
              </p:cNvPr>
              <p:cNvSpPr/>
              <p:nvPr/>
            </p:nvSpPr>
            <p:spPr bwMode="auto">
              <a:xfrm flipH="1">
                <a:off x="4893757" y="4843895"/>
                <a:ext cx="28597" cy="28597"/>
              </a:xfrm>
              <a:prstGeom prst="ellipse">
                <a:avLst/>
              </a:prstGeom>
              <a:solidFill>
                <a:srgbClr val="0078D7"/>
              </a:solid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sp>
            <p:nvSpPr>
              <p:cNvPr id="255" name="Oval 254">
                <a:extLst>
                  <a:ext uri="{FF2B5EF4-FFF2-40B4-BE49-F238E27FC236}">
                    <a16:creationId xmlns:a16="http://schemas.microsoft.com/office/drawing/2014/main" id="{314F8E82-59CC-0443-98CC-1786C023DC23}"/>
                  </a:ext>
                </a:extLst>
              </p:cNvPr>
              <p:cNvSpPr/>
              <p:nvPr/>
            </p:nvSpPr>
            <p:spPr bwMode="auto">
              <a:xfrm flipH="1">
                <a:off x="4775940" y="4538485"/>
                <a:ext cx="28597" cy="28597"/>
              </a:xfrm>
              <a:prstGeom prst="ellipse">
                <a:avLst/>
              </a:prstGeom>
              <a:solidFill>
                <a:srgbClr val="0078D7"/>
              </a:solid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grpSp>
      </p:grpSp>
      <p:sp>
        <p:nvSpPr>
          <p:cNvPr id="2" name="Title 16">
            <a:extLst>
              <a:ext uri="{FF2B5EF4-FFF2-40B4-BE49-F238E27FC236}">
                <a16:creationId xmlns:a16="http://schemas.microsoft.com/office/drawing/2014/main" id="{84AB86F6-954C-410A-B3EB-FEE3EBA5F047}"/>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Application Guard isolation</a:t>
            </a:r>
            <a:endParaRPr kumimoji="0" lang="en-US" sz="2000" b="0" i="0" u="none" strike="noStrike" kern="1200" cap="none" spc="-50" normalizeH="0" baseline="0" noProof="0">
              <a:ln w="3175">
                <a:noFill/>
              </a:ln>
              <a:solidFill>
                <a:schemeClr val="tx1"/>
              </a:solidFill>
              <a:effectLst/>
              <a:uLnTx/>
              <a:uFillTx/>
              <a:latin typeface="+mn-lt"/>
              <a:ea typeface="+mn-ea"/>
              <a:cs typeface="Segoe UI" pitchFamily="34" charset="0"/>
            </a:endParaRPr>
          </a:p>
        </p:txBody>
      </p:sp>
      <p:sp>
        <p:nvSpPr>
          <p:cNvPr id="66" name="Rectangle 65">
            <a:hlinkClick r:id="rId3"/>
            <a:extLst>
              <a:ext uri="{FF2B5EF4-FFF2-40B4-BE49-F238E27FC236}">
                <a16:creationId xmlns:a16="http://schemas.microsoft.com/office/drawing/2014/main" id="{F402C1F4-6BD2-4583-BE9E-D342347945D4}"/>
              </a:ext>
            </a:extLst>
          </p:cNvPr>
          <p:cNvSpPr/>
          <p:nvPr/>
        </p:nvSpPr>
        <p:spPr>
          <a:xfrm>
            <a:off x="5334345" y="3720291"/>
            <a:ext cx="2025532" cy="338554"/>
          </a:xfrm>
          <a:prstGeom prst="rect">
            <a:avLst/>
          </a:prstGeom>
        </p:spPr>
        <p:txBody>
          <a:bodyPr wrap="square" lIns="0" rIns="0">
            <a:spAutoFit/>
          </a:bodyPr>
          <a:lstStyle/>
          <a:p>
            <a:pPr marL="0" lvl="1" algn="ctr" defTabSz="914191">
              <a:spcAft>
                <a:spcPts val="400"/>
              </a:spcAft>
              <a:buSzPct val="90000"/>
            </a:pPr>
            <a:r>
              <a:rPr lang="en-US" sz="1600">
                <a:gradFill>
                  <a:gsLst>
                    <a:gs pos="1250">
                      <a:srgbClr val="2F2F2F"/>
                    </a:gs>
                    <a:gs pos="100000">
                      <a:srgbClr val="2F2F2F"/>
                    </a:gs>
                  </a:gsLst>
                  <a:lin ang="5400000" scaled="0"/>
                </a:gradFill>
                <a:latin typeface="Segoe UI "/>
              </a:rPr>
              <a:t>Hypervisor (Hyper-V)</a:t>
            </a:r>
          </a:p>
        </p:txBody>
      </p:sp>
      <p:sp>
        <p:nvSpPr>
          <p:cNvPr id="70" name="Page2_E7C3" title="Icon of a document">
            <a:extLst>
              <a:ext uri="{FF2B5EF4-FFF2-40B4-BE49-F238E27FC236}">
                <a16:creationId xmlns:a16="http://schemas.microsoft.com/office/drawing/2014/main" id="{57FE0D88-36CE-41F2-9C58-42D52D3B844B}"/>
              </a:ext>
            </a:extLst>
          </p:cNvPr>
          <p:cNvSpPr>
            <a:spLocks noChangeAspect="1" noEditPoints="1"/>
          </p:cNvSpPr>
          <p:nvPr/>
        </p:nvSpPr>
        <p:spPr bwMode="auto">
          <a:xfrm>
            <a:off x="6103986" y="4195187"/>
            <a:ext cx="486250" cy="607592"/>
          </a:xfrm>
          <a:custGeom>
            <a:avLst/>
            <a:gdLst>
              <a:gd name="T0" fmla="*/ 3310 w 3310"/>
              <a:gd name="T1" fmla="*/ 1102 h 4136"/>
              <a:gd name="T2" fmla="*/ 2206 w 3310"/>
              <a:gd name="T3" fmla="*/ 1102 h 4136"/>
              <a:gd name="T4" fmla="*/ 2206 w 3310"/>
              <a:gd name="T5" fmla="*/ 0 h 4136"/>
              <a:gd name="T6" fmla="*/ 3310 w 3310"/>
              <a:gd name="T7" fmla="*/ 1102 h 4136"/>
              <a:gd name="T8" fmla="*/ 2206 w 3310"/>
              <a:gd name="T9" fmla="*/ 0 h 4136"/>
              <a:gd name="T10" fmla="*/ 0 w 3310"/>
              <a:gd name="T11" fmla="*/ 0 h 4136"/>
              <a:gd name="T12" fmla="*/ 0 w 3310"/>
              <a:gd name="T13" fmla="*/ 4136 h 4136"/>
              <a:gd name="T14" fmla="*/ 3310 w 3310"/>
              <a:gd name="T15" fmla="*/ 4136 h 4136"/>
              <a:gd name="T16" fmla="*/ 3310 w 3310"/>
              <a:gd name="T17" fmla="*/ 1102 h 4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10" h="4136">
                <a:moveTo>
                  <a:pt x="3310" y="1102"/>
                </a:moveTo>
                <a:lnTo>
                  <a:pt x="2206" y="1102"/>
                </a:lnTo>
                <a:lnTo>
                  <a:pt x="2206" y="0"/>
                </a:lnTo>
                <a:moveTo>
                  <a:pt x="3310" y="1102"/>
                </a:moveTo>
                <a:lnTo>
                  <a:pt x="2206" y="0"/>
                </a:lnTo>
                <a:lnTo>
                  <a:pt x="0" y="0"/>
                </a:lnTo>
                <a:lnTo>
                  <a:pt x="0" y="4136"/>
                </a:lnTo>
                <a:lnTo>
                  <a:pt x="3310" y="4136"/>
                </a:lnTo>
                <a:lnTo>
                  <a:pt x="3310" y="1102"/>
                </a:lnTo>
              </a:path>
            </a:pathLst>
          </a:custGeom>
          <a:solidFill>
            <a:schemeClr val="bg1"/>
          </a:solidFill>
          <a:ln w="22225" cap="rnd">
            <a:solidFill>
              <a:srgbClr val="00B05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2863016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wipe(left)">
                                      <p:cBhvr>
                                        <p:cTn id="7" dur="500"/>
                                        <p:tgtEl>
                                          <p:spTgt spid="19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38"/>
                                        </p:tgtEl>
                                        <p:attrNameLst>
                                          <p:attrName>style.visibility</p:attrName>
                                        </p:attrNameLst>
                                      </p:cBhvr>
                                      <p:to>
                                        <p:strVal val="visible"/>
                                      </p:to>
                                    </p:set>
                                    <p:animEffect transition="in" filter="wipe(down)">
                                      <p:cBhvr>
                                        <p:cTn id="11" dur="500"/>
                                        <p:tgtEl>
                                          <p:spTgt spid="238"/>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39"/>
                                        </p:tgtEl>
                                        <p:attrNameLst>
                                          <p:attrName>style.visibility</p:attrName>
                                        </p:attrNameLst>
                                      </p:cBhvr>
                                      <p:to>
                                        <p:strVal val="visible"/>
                                      </p:to>
                                    </p:set>
                                    <p:animEffect transition="in" filter="fade">
                                      <p:cBhvr>
                                        <p:cTn id="17" dur="500"/>
                                        <p:tgtEl>
                                          <p:spTgt spid="239"/>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64" presetClass="path" presetSubtype="0" accel="50000" decel="50000" fill="hold" nodeType="withEffect">
                                  <p:stCondLst>
                                    <p:cond delay="0"/>
                                  </p:stCondLst>
                                  <p:childTnLst>
                                    <p:animMotion origin="layout" path="M 1.875E-6 0.04954 L 1.875E-6 -4.44444E-6 " pathEditMode="relative" rAng="0" ptsTypes="AA">
                                      <p:cBhvr>
                                        <p:cTn id="23" dur="500" fill="hold"/>
                                        <p:tgtEl>
                                          <p:spTgt spid="3"/>
                                        </p:tgtEl>
                                        <p:attrNameLst>
                                          <p:attrName>ppt_x</p:attrName>
                                          <p:attrName>ppt_y</p:attrName>
                                        </p:attrNameLst>
                                      </p:cBhvr>
                                      <p:rCtr x="0" y="-2454"/>
                                    </p:animMotion>
                                  </p:childTnLst>
                                </p:cTn>
                              </p:par>
                              <p:par>
                                <p:cTn id="24" presetID="10" presetClass="entr" presetSubtype="0" fill="hold" grpId="0" nodeType="withEffect">
                                  <p:stCondLst>
                                    <p:cond delay="0"/>
                                  </p:stCondLst>
                                  <p:childTnLst>
                                    <p:set>
                                      <p:cBhvr>
                                        <p:cTn id="25" dur="1" fill="hold">
                                          <p:stCondLst>
                                            <p:cond delay="0"/>
                                          </p:stCondLst>
                                        </p:cTn>
                                        <p:tgtEl>
                                          <p:spTgt spid="244"/>
                                        </p:tgtEl>
                                        <p:attrNameLst>
                                          <p:attrName>style.visibility</p:attrName>
                                        </p:attrNameLst>
                                      </p:cBhvr>
                                      <p:to>
                                        <p:strVal val="visible"/>
                                      </p:to>
                                    </p:set>
                                    <p:animEffect transition="in" filter="fade">
                                      <p:cBhvr>
                                        <p:cTn id="26" dur="500"/>
                                        <p:tgtEl>
                                          <p:spTgt spid="244"/>
                                        </p:tgtEl>
                                      </p:cBhvr>
                                    </p:animEffect>
                                  </p:childTnLst>
                                </p:cTn>
                              </p:par>
                              <p:par>
                                <p:cTn id="27" presetID="10" presetClass="entr" presetSubtype="0" fill="hold" nodeType="withEffect">
                                  <p:stCondLst>
                                    <p:cond delay="35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64" presetClass="path" presetSubtype="0" accel="50000" decel="50000" fill="hold" nodeType="withEffect">
                                  <p:stCondLst>
                                    <p:cond delay="350"/>
                                  </p:stCondLst>
                                  <p:childTnLst>
                                    <p:animMotion origin="layout" path="M 1.875E-6 0.04954 L 1.875E-6 -4.44444E-6 " pathEditMode="relative" rAng="0" ptsTypes="AA">
                                      <p:cBhvr>
                                        <p:cTn id="31" dur="500" fill="hold"/>
                                        <p:tgtEl>
                                          <p:spTgt spid="4"/>
                                        </p:tgtEl>
                                        <p:attrNameLst>
                                          <p:attrName>ppt_x</p:attrName>
                                          <p:attrName>ppt_y</p:attrName>
                                        </p:attrNameLst>
                                      </p:cBhvr>
                                      <p:rCtr x="0" y="-2454"/>
                                    </p:animMotion>
                                  </p:childTnLst>
                                </p:cTn>
                              </p:par>
                              <p:par>
                                <p:cTn id="32" presetID="10" presetClass="entr" presetSubtype="0" fill="hold" grpId="0" nodeType="withEffect">
                                  <p:stCondLst>
                                    <p:cond delay="350"/>
                                  </p:stCondLst>
                                  <p:childTnLst>
                                    <p:set>
                                      <p:cBhvr>
                                        <p:cTn id="33" dur="1" fill="hold">
                                          <p:stCondLst>
                                            <p:cond delay="0"/>
                                          </p:stCondLst>
                                        </p:cTn>
                                        <p:tgtEl>
                                          <p:spTgt spid="258"/>
                                        </p:tgtEl>
                                        <p:attrNameLst>
                                          <p:attrName>style.visibility</p:attrName>
                                        </p:attrNameLst>
                                      </p:cBhvr>
                                      <p:to>
                                        <p:strVal val="visible"/>
                                      </p:to>
                                    </p:set>
                                    <p:animEffect transition="in" filter="fade">
                                      <p:cBhvr>
                                        <p:cTn id="34" dur="500"/>
                                        <p:tgtEl>
                                          <p:spTgt spid="258"/>
                                        </p:tgtEl>
                                      </p:cBhvr>
                                    </p:animEffect>
                                  </p:childTnLst>
                                </p:cTn>
                              </p:par>
                              <p:par>
                                <p:cTn id="35" presetID="10" presetClass="entr" presetSubtype="0" fill="hold" nodeType="withEffect">
                                  <p:stCondLst>
                                    <p:cond delay="70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par>
                                <p:cTn id="38" presetID="64" presetClass="path" presetSubtype="0" accel="50000" decel="50000" fill="hold" nodeType="withEffect">
                                  <p:stCondLst>
                                    <p:cond delay="700"/>
                                  </p:stCondLst>
                                  <p:childTnLst>
                                    <p:animMotion origin="layout" path="M 1.875E-6 0.04954 L 1.875E-6 -4.44444E-6 " pathEditMode="relative" rAng="0" ptsTypes="AA">
                                      <p:cBhvr>
                                        <p:cTn id="39" dur="500" fill="hold"/>
                                        <p:tgtEl>
                                          <p:spTgt spid="5"/>
                                        </p:tgtEl>
                                        <p:attrNameLst>
                                          <p:attrName>ppt_x</p:attrName>
                                          <p:attrName>ppt_y</p:attrName>
                                        </p:attrNameLst>
                                      </p:cBhvr>
                                      <p:rCtr x="0" y="-2454"/>
                                    </p:animMotion>
                                  </p:childTnLst>
                                </p:cTn>
                              </p:par>
                              <p:par>
                                <p:cTn id="40" presetID="10" presetClass="entr" presetSubtype="0" fill="hold" grpId="0" nodeType="withEffect">
                                  <p:stCondLst>
                                    <p:cond delay="700"/>
                                  </p:stCondLst>
                                  <p:childTnLst>
                                    <p:set>
                                      <p:cBhvr>
                                        <p:cTn id="41" dur="1" fill="hold">
                                          <p:stCondLst>
                                            <p:cond delay="0"/>
                                          </p:stCondLst>
                                        </p:cTn>
                                        <p:tgtEl>
                                          <p:spTgt spid="262"/>
                                        </p:tgtEl>
                                        <p:attrNameLst>
                                          <p:attrName>style.visibility</p:attrName>
                                        </p:attrNameLst>
                                      </p:cBhvr>
                                      <p:to>
                                        <p:strVal val="visible"/>
                                      </p:to>
                                    </p:set>
                                    <p:animEffect transition="in" filter="fade">
                                      <p:cBhvr>
                                        <p:cTn id="42" dur="500"/>
                                        <p:tgtEl>
                                          <p:spTgt spid="26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fade">
                                      <p:cBhvr>
                                        <p:cTn id="47" dur="1000"/>
                                        <p:tgtEl>
                                          <p:spTgt spid="70"/>
                                        </p:tgtEl>
                                      </p:cBhvr>
                                    </p:animEffect>
                                  </p:childTnLst>
                                </p:cTn>
                              </p:par>
                              <p:par>
                                <p:cTn id="48" presetID="43" presetClass="path" presetSubtype="0" accel="50000" decel="50000" fill="hold" grpId="1" nodeType="withEffect">
                                  <p:stCondLst>
                                    <p:cond delay="500"/>
                                  </p:stCondLst>
                                  <p:childTnLst>
                                    <p:animMotion origin="layout" path="M -2.91667E-6 1.48148E-6 L 0.08308 1.48148E-6 C 0.12019 1.48148E-6 0.16615 -0.10046 0.16615 -0.18195 L 0.16615 -0.3632 " pathEditMode="relative" rAng="0" ptsTypes="AAAA">
                                      <p:cBhvr>
                                        <p:cTn id="49" dur="1000" fill="hold"/>
                                        <p:tgtEl>
                                          <p:spTgt spid="70"/>
                                        </p:tgtEl>
                                        <p:attrNameLst>
                                          <p:attrName>ppt_x</p:attrName>
                                          <p:attrName>ppt_y</p:attrName>
                                        </p:attrNameLst>
                                      </p:cBhvr>
                                      <p:rCtr x="8307" y="-18171"/>
                                    </p:animMotion>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05"/>
                                        </p:tgtEl>
                                        <p:attrNameLst>
                                          <p:attrName>style.visibility</p:attrName>
                                        </p:attrNameLst>
                                      </p:cBhvr>
                                      <p:to>
                                        <p:strVal val="visible"/>
                                      </p:to>
                                    </p:set>
                                    <p:animEffect transition="in" filter="fade">
                                      <p:cBhvr>
                                        <p:cTn id="54" dur="1000"/>
                                        <p:tgtEl>
                                          <p:spTgt spid="20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66"/>
                                        </p:tgtEl>
                                        <p:attrNameLst>
                                          <p:attrName>style.visibility</p:attrName>
                                        </p:attrNameLst>
                                      </p:cBhvr>
                                      <p:to>
                                        <p:strVal val="visible"/>
                                      </p:to>
                                    </p:set>
                                    <p:animEffect transition="in" filter="fade">
                                      <p:cBhvr>
                                        <p:cTn id="59" dur="500"/>
                                        <p:tgtEl>
                                          <p:spTgt spid="66"/>
                                        </p:tgtEl>
                                      </p:cBhvr>
                                    </p:animEffect>
                                  </p:childTnLst>
                                </p:cTn>
                              </p:par>
                              <p:par>
                                <p:cTn id="60" presetID="22" presetClass="entr" presetSubtype="2" fill="hold" nodeType="withEffect">
                                  <p:stCondLst>
                                    <p:cond delay="0"/>
                                  </p:stCondLst>
                                  <p:childTnLst>
                                    <p:set>
                                      <p:cBhvr>
                                        <p:cTn id="61" dur="1" fill="hold">
                                          <p:stCondLst>
                                            <p:cond delay="0"/>
                                          </p:stCondLst>
                                        </p:cTn>
                                        <p:tgtEl>
                                          <p:spTgt spid="196"/>
                                        </p:tgtEl>
                                        <p:attrNameLst>
                                          <p:attrName>style.visibility</p:attrName>
                                        </p:attrNameLst>
                                      </p:cBhvr>
                                      <p:to>
                                        <p:strVal val="visible"/>
                                      </p:to>
                                    </p:set>
                                    <p:animEffect transition="in" filter="wipe(right)">
                                      <p:cBhvr>
                                        <p:cTn id="62" dur="500"/>
                                        <p:tgtEl>
                                          <p:spTgt spid="19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90"/>
                                        </p:tgtEl>
                                        <p:attrNameLst>
                                          <p:attrName>style.visibility</p:attrName>
                                        </p:attrNameLst>
                                      </p:cBhvr>
                                      <p:to>
                                        <p:strVal val="visible"/>
                                      </p:to>
                                    </p:set>
                                    <p:animEffect transition="in" filter="fade">
                                      <p:cBhvr>
                                        <p:cTn id="65" dur="500"/>
                                        <p:tgtEl>
                                          <p:spTgt spid="190"/>
                                        </p:tgtEl>
                                      </p:cBhvr>
                                    </p:animEffect>
                                  </p:childTnLst>
                                </p:cTn>
                              </p:par>
                            </p:childTnLst>
                          </p:cTn>
                        </p:par>
                        <p:par>
                          <p:cTn id="66" fill="hold">
                            <p:stCondLst>
                              <p:cond delay="500"/>
                            </p:stCondLst>
                            <p:childTnLst>
                              <p:par>
                                <p:cTn id="67" presetID="22" presetClass="entr" presetSubtype="4" fill="hold" grpId="0" nodeType="afterEffect">
                                  <p:stCondLst>
                                    <p:cond delay="0"/>
                                  </p:stCondLst>
                                  <p:childTnLst>
                                    <p:set>
                                      <p:cBhvr>
                                        <p:cTn id="68" dur="1" fill="hold">
                                          <p:stCondLst>
                                            <p:cond delay="0"/>
                                          </p:stCondLst>
                                        </p:cTn>
                                        <p:tgtEl>
                                          <p:spTgt spid="206"/>
                                        </p:tgtEl>
                                        <p:attrNameLst>
                                          <p:attrName>style.visibility</p:attrName>
                                        </p:attrNameLst>
                                      </p:cBhvr>
                                      <p:to>
                                        <p:strVal val="visible"/>
                                      </p:to>
                                    </p:set>
                                    <p:animEffect transition="in" filter="wipe(down)">
                                      <p:cBhvr>
                                        <p:cTn id="69" dur="500"/>
                                        <p:tgtEl>
                                          <p:spTgt spid="206"/>
                                        </p:tgtEl>
                                      </p:cBhvr>
                                    </p:animEffect>
                                  </p:childTnLst>
                                </p:cTn>
                              </p:par>
                              <p:par>
                                <p:cTn id="70" presetID="22" presetClass="entr" presetSubtype="4" fill="hold" nodeType="withEffect">
                                  <p:stCondLst>
                                    <p:cond delay="0"/>
                                  </p:stCondLst>
                                  <p:childTnLst>
                                    <p:set>
                                      <p:cBhvr>
                                        <p:cTn id="71" dur="1" fill="hold">
                                          <p:stCondLst>
                                            <p:cond delay="0"/>
                                          </p:stCondLst>
                                        </p:cTn>
                                        <p:tgtEl>
                                          <p:spTgt spid="59"/>
                                        </p:tgtEl>
                                        <p:attrNameLst>
                                          <p:attrName>style.visibility</p:attrName>
                                        </p:attrNameLst>
                                      </p:cBhvr>
                                      <p:to>
                                        <p:strVal val="visible"/>
                                      </p:to>
                                    </p:set>
                                    <p:animEffect transition="in" filter="wipe(down)">
                                      <p:cBhvr>
                                        <p:cTn id="72" dur="500"/>
                                        <p:tgtEl>
                                          <p:spTgt spid="59"/>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07"/>
                                        </p:tgtEl>
                                        <p:attrNameLst>
                                          <p:attrName>style.visibility</p:attrName>
                                        </p:attrNameLst>
                                      </p:cBhvr>
                                      <p:to>
                                        <p:strVal val="visible"/>
                                      </p:to>
                                    </p:set>
                                    <p:animEffect transition="in" filter="fade">
                                      <p:cBhvr>
                                        <p:cTn id="75" dur="500"/>
                                        <p:tgtEl>
                                          <p:spTgt spid="207"/>
                                        </p:tgtEl>
                                      </p:cBhvr>
                                    </p:animEffect>
                                  </p:childTnLst>
                                </p:cTn>
                              </p:par>
                            </p:childTnLst>
                          </p:cTn>
                        </p:par>
                        <p:par>
                          <p:cTn id="76" fill="hold">
                            <p:stCondLst>
                              <p:cond delay="1000"/>
                            </p:stCondLst>
                            <p:childTnLst>
                              <p:par>
                                <p:cTn id="77" presetID="10" presetClass="entr" presetSubtype="0" fill="hold" nodeType="afterEffect">
                                  <p:stCondLst>
                                    <p:cond delay="0"/>
                                  </p:stCondLst>
                                  <p:childTnLst>
                                    <p:set>
                                      <p:cBhvr>
                                        <p:cTn id="78" dur="1" fill="hold">
                                          <p:stCondLst>
                                            <p:cond delay="0"/>
                                          </p:stCondLst>
                                        </p:cTn>
                                        <p:tgtEl>
                                          <p:spTgt spid="6"/>
                                        </p:tgtEl>
                                        <p:attrNameLst>
                                          <p:attrName>style.visibility</p:attrName>
                                        </p:attrNameLst>
                                      </p:cBhvr>
                                      <p:to>
                                        <p:strVal val="visible"/>
                                      </p:to>
                                    </p:set>
                                    <p:animEffect transition="in" filter="fade">
                                      <p:cBhvr>
                                        <p:cTn id="79" dur="500"/>
                                        <p:tgtEl>
                                          <p:spTgt spid="6"/>
                                        </p:tgtEl>
                                      </p:cBhvr>
                                    </p:animEffect>
                                  </p:childTnLst>
                                </p:cTn>
                              </p:par>
                              <p:par>
                                <p:cTn id="80" presetID="64" presetClass="path" presetSubtype="0" accel="50000" decel="50000" fill="hold" nodeType="withEffect">
                                  <p:stCondLst>
                                    <p:cond delay="0"/>
                                  </p:stCondLst>
                                  <p:childTnLst>
                                    <p:animMotion origin="layout" path="M 1.875E-6 0.04954 L 1.875E-6 -4.44444E-6 " pathEditMode="relative" rAng="0" ptsTypes="AA">
                                      <p:cBhvr>
                                        <p:cTn id="81" dur="500" fill="hold"/>
                                        <p:tgtEl>
                                          <p:spTgt spid="6"/>
                                        </p:tgtEl>
                                        <p:attrNameLst>
                                          <p:attrName>ppt_x</p:attrName>
                                          <p:attrName>ppt_y</p:attrName>
                                        </p:attrNameLst>
                                      </p:cBhvr>
                                      <p:rCtr x="0" y="-2454"/>
                                    </p:animMotion>
                                  </p:childTnLst>
                                </p:cTn>
                              </p:par>
                              <p:par>
                                <p:cTn id="82" presetID="10" presetClass="entr" presetSubtype="0" fill="hold" grpId="0" nodeType="withEffect">
                                  <p:stCondLst>
                                    <p:cond delay="0"/>
                                  </p:stCondLst>
                                  <p:childTnLst>
                                    <p:set>
                                      <p:cBhvr>
                                        <p:cTn id="83" dur="1" fill="hold">
                                          <p:stCondLst>
                                            <p:cond delay="0"/>
                                          </p:stCondLst>
                                        </p:cTn>
                                        <p:tgtEl>
                                          <p:spTgt spid="232"/>
                                        </p:tgtEl>
                                        <p:attrNameLst>
                                          <p:attrName>style.visibility</p:attrName>
                                        </p:attrNameLst>
                                      </p:cBhvr>
                                      <p:to>
                                        <p:strVal val="visible"/>
                                      </p:to>
                                    </p:set>
                                    <p:animEffect transition="in" filter="fade">
                                      <p:cBhvr>
                                        <p:cTn id="84" dur="500"/>
                                        <p:tgtEl>
                                          <p:spTgt spid="232"/>
                                        </p:tgtEl>
                                      </p:cBhvr>
                                    </p:animEffect>
                                  </p:childTnLst>
                                </p:cTn>
                              </p:par>
                              <p:par>
                                <p:cTn id="85" presetID="10" presetClass="entr" presetSubtype="0" fill="hold" nodeType="withEffect">
                                  <p:stCondLst>
                                    <p:cond delay="350"/>
                                  </p:stCondLst>
                                  <p:childTnLst>
                                    <p:set>
                                      <p:cBhvr>
                                        <p:cTn id="86" dur="1" fill="hold">
                                          <p:stCondLst>
                                            <p:cond delay="0"/>
                                          </p:stCondLst>
                                        </p:cTn>
                                        <p:tgtEl>
                                          <p:spTgt spid="7"/>
                                        </p:tgtEl>
                                        <p:attrNameLst>
                                          <p:attrName>style.visibility</p:attrName>
                                        </p:attrNameLst>
                                      </p:cBhvr>
                                      <p:to>
                                        <p:strVal val="visible"/>
                                      </p:to>
                                    </p:set>
                                    <p:animEffect transition="in" filter="fade">
                                      <p:cBhvr>
                                        <p:cTn id="87" dur="500"/>
                                        <p:tgtEl>
                                          <p:spTgt spid="7"/>
                                        </p:tgtEl>
                                      </p:cBhvr>
                                    </p:animEffect>
                                  </p:childTnLst>
                                </p:cTn>
                              </p:par>
                              <p:par>
                                <p:cTn id="88" presetID="64" presetClass="path" presetSubtype="0" accel="50000" decel="50000" fill="hold" nodeType="withEffect">
                                  <p:stCondLst>
                                    <p:cond delay="350"/>
                                  </p:stCondLst>
                                  <p:childTnLst>
                                    <p:animMotion origin="layout" path="M 1.875E-6 0.04954 L 1.875E-6 -4.44444E-6 " pathEditMode="relative" rAng="0" ptsTypes="AA">
                                      <p:cBhvr>
                                        <p:cTn id="89" dur="500" fill="hold"/>
                                        <p:tgtEl>
                                          <p:spTgt spid="7"/>
                                        </p:tgtEl>
                                        <p:attrNameLst>
                                          <p:attrName>ppt_x</p:attrName>
                                          <p:attrName>ppt_y</p:attrName>
                                        </p:attrNameLst>
                                      </p:cBhvr>
                                      <p:rCtr x="0" y="-2454"/>
                                    </p:animMotion>
                                  </p:childTnLst>
                                </p:cTn>
                              </p:par>
                              <p:par>
                                <p:cTn id="90" presetID="10" presetClass="entr" presetSubtype="0" fill="hold" grpId="0" nodeType="withEffect">
                                  <p:stCondLst>
                                    <p:cond delay="350"/>
                                  </p:stCondLst>
                                  <p:childTnLst>
                                    <p:set>
                                      <p:cBhvr>
                                        <p:cTn id="91" dur="1" fill="hold">
                                          <p:stCondLst>
                                            <p:cond delay="0"/>
                                          </p:stCondLst>
                                        </p:cTn>
                                        <p:tgtEl>
                                          <p:spTgt spid="216"/>
                                        </p:tgtEl>
                                        <p:attrNameLst>
                                          <p:attrName>style.visibility</p:attrName>
                                        </p:attrNameLst>
                                      </p:cBhvr>
                                      <p:to>
                                        <p:strVal val="visible"/>
                                      </p:to>
                                    </p:set>
                                    <p:animEffect transition="in" filter="fade">
                                      <p:cBhvr>
                                        <p:cTn id="92" dur="500"/>
                                        <p:tgtEl>
                                          <p:spTgt spid="216"/>
                                        </p:tgtEl>
                                      </p:cBhvr>
                                    </p:animEffect>
                                  </p:childTnLst>
                                </p:cTn>
                              </p:par>
                              <p:par>
                                <p:cTn id="93" presetID="10" presetClass="entr" presetSubtype="0" fill="hold" nodeType="withEffect">
                                  <p:stCondLst>
                                    <p:cond delay="700"/>
                                  </p:stCondLst>
                                  <p:childTnLst>
                                    <p:set>
                                      <p:cBhvr>
                                        <p:cTn id="94" dur="1" fill="hold">
                                          <p:stCondLst>
                                            <p:cond delay="0"/>
                                          </p:stCondLst>
                                        </p:cTn>
                                        <p:tgtEl>
                                          <p:spTgt spid="8"/>
                                        </p:tgtEl>
                                        <p:attrNameLst>
                                          <p:attrName>style.visibility</p:attrName>
                                        </p:attrNameLst>
                                      </p:cBhvr>
                                      <p:to>
                                        <p:strVal val="visible"/>
                                      </p:to>
                                    </p:set>
                                    <p:animEffect transition="in" filter="fade">
                                      <p:cBhvr>
                                        <p:cTn id="95" dur="500"/>
                                        <p:tgtEl>
                                          <p:spTgt spid="8"/>
                                        </p:tgtEl>
                                      </p:cBhvr>
                                    </p:animEffect>
                                  </p:childTnLst>
                                </p:cTn>
                              </p:par>
                              <p:par>
                                <p:cTn id="96" presetID="64" presetClass="path" presetSubtype="0" accel="50000" decel="50000" fill="hold" nodeType="withEffect">
                                  <p:stCondLst>
                                    <p:cond delay="700"/>
                                  </p:stCondLst>
                                  <p:childTnLst>
                                    <p:animMotion origin="layout" path="M 1.875E-6 0.04954 L 1.875E-6 -4.44444E-6 " pathEditMode="relative" rAng="0" ptsTypes="AA">
                                      <p:cBhvr>
                                        <p:cTn id="97" dur="500" fill="hold"/>
                                        <p:tgtEl>
                                          <p:spTgt spid="8"/>
                                        </p:tgtEl>
                                        <p:attrNameLst>
                                          <p:attrName>ppt_x</p:attrName>
                                          <p:attrName>ppt_y</p:attrName>
                                        </p:attrNameLst>
                                      </p:cBhvr>
                                      <p:rCtr x="0" y="-2454"/>
                                    </p:animMotion>
                                  </p:childTnLst>
                                </p:cTn>
                              </p:par>
                              <p:par>
                                <p:cTn id="98" presetID="10" presetClass="entr" presetSubtype="0" fill="hold" grpId="0" nodeType="withEffect">
                                  <p:stCondLst>
                                    <p:cond delay="700"/>
                                  </p:stCondLst>
                                  <p:childTnLst>
                                    <p:set>
                                      <p:cBhvr>
                                        <p:cTn id="99" dur="1" fill="hold">
                                          <p:stCondLst>
                                            <p:cond delay="0"/>
                                          </p:stCondLst>
                                        </p:cTn>
                                        <p:tgtEl>
                                          <p:spTgt spid="211"/>
                                        </p:tgtEl>
                                        <p:attrNameLst>
                                          <p:attrName>style.visibility</p:attrName>
                                        </p:attrNameLst>
                                      </p:cBhvr>
                                      <p:to>
                                        <p:strVal val="visible"/>
                                      </p:to>
                                    </p:set>
                                    <p:animEffect transition="in" filter="fade">
                                      <p:cBhvr>
                                        <p:cTn id="100" dur="500"/>
                                        <p:tgtEl>
                                          <p:spTgt spid="211"/>
                                        </p:tgtEl>
                                      </p:cBhvr>
                                    </p:animEffect>
                                  </p:childTnLst>
                                </p:cTn>
                              </p:par>
                            </p:childTnLst>
                          </p:cTn>
                        </p:par>
                        <p:par>
                          <p:cTn id="101" fill="hold">
                            <p:stCondLst>
                              <p:cond delay="2200"/>
                            </p:stCondLst>
                            <p:childTnLst>
                              <p:par>
                                <p:cTn id="102" presetID="43" presetClass="path" presetSubtype="0" accel="50000" decel="50000" fill="hold" grpId="1" nodeType="afterEffect">
                                  <p:stCondLst>
                                    <p:cond delay="0"/>
                                  </p:stCondLst>
                                  <p:childTnLst>
                                    <p:animMotion origin="layout" path="M -0.00026 0.00023 L -0.10468 0.00023 C -0.15156 0.00023 -0.20898 -0.1 -0.20898 -0.18125 L -0.20898 -0.36158 " pathEditMode="relative" rAng="0" ptsTypes="AAAA">
                                      <p:cBhvr>
                                        <p:cTn id="103" dur="1000" fill="hold"/>
                                        <p:tgtEl>
                                          <p:spTgt spid="205"/>
                                        </p:tgtEl>
                                        <p:attrNameLst>
                                          <p:attrName>ppt_x</p:attrName>
                                          <p:attrName>ppt_y</p:attrName>
                                        </p:attrNameLst>
                                      </p:cBhvr>
                                      <p:rCtr x="-10443" y="-181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animBg="1"/>
      <p:bldP spid="205" grpId="0" animBg="1"/>
      <p:bldP spid="205" grpId="1" animBg="1"/>
      <p:bldP spid="206" grpId="0" animBg="1"/>
      <p:bldP spid="207" grpId="0"/>
      <p:bldP spid="211" grpId="0"/>
      <p:bldP spid="216" grpId="0"/>
      <p:bldP spid="232" grpId="0"/>
      <p:bldP spid="238" grpId="0" animBg="1"/>
      <p:bldP spid="239" grpId="0"/>
      <p:bldP spid="262" grpId="0"/>
      <p:bldP spid="258" grpId="0"/>
      <p:bldP spid="244" grpId="0"/>
      <p:bldP spid="66" grpId="0"/>
      <p:bldP spid="70" grpId="0" animBg="1"/>
      <p:bldP spid="7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7BF15BD-001C-49B3-9A01-B39DEDA47564}"/>
              </a:ext>
            </a:extLst>
          </p:cNvPr>
          <p:cNvSpPr>
            <a:spLocks noGrp="1"/>
          </p:cNvSpPr>
          <p:nvPr>
            <p:ph type="title"/>
          </p:nvPr>
        </p:nvSpPr>
        <p:spPr>
          <a:xfrm>
            <a:off x="585216" y="2309812"/>
            <a:ext cx="3182027" cy="553998"/>
          </a:xfrm>
        </p:spPr>
        <p:txBody>
          <a:bodyPr/>
          <a:lstStyle/>
          <a:p>
            <a:r>
              <a:rPr lang="en-US"/>
              <a:t>Agenda</a:t>
            </a:r>
          </a:p>
        </p:txBody>
      </p:sp>
      <p:sp>
        <p:nvSpPr>
          <p:cNvPr id="7" name="Text Placeholder 6">
            <a:extLst>
              <a:ext uri="{FF2B5EF4-FFF2-40B4-BE49-F238E27FC236}">
                <a16:creationId xmlns:a16="http://schemas.microsoft.com/office/drawing/2014/main" id="{61F6BD0B-C4D8-42DE-A3A7-50D8219CE639}"/>
              </a:ext>
            </a:extLst>
          </p:cNvPr>
          <p:cNvSpPr>
            <a:spLocks noGrp="1"/>
          </p:cNvSpPr>
          <p:nvPr>
            <p:ph type="body" sz="quarter" idx="11"/>
          </p:nvPr>
        </p:nvSpPr>
        <p:spPr>
          <a:xfrm>
            <a:off x="4354523" y="2309812"/>
            <a:ext cx="7254865" cy="2909514"/>
          </a:xfrm>
        </p:spPr>
        <p:txBody>
          <a:bodyPr/>
          <a:lstStyle/>
          <a:p>
            <a:r>
              <a:rPr lang="en-US"/>
              <a:t>Secure defaults</a:t>
            </a:r>
          </a:p>
          <a:p>
            <a:endParaRPr lang="en-US"/>
          </a:p>
          <a:p>
            <a:r>
              <a:rPr lang="en-US"/>
              <a:t>Secure configuration</a:t>
            </a:r>
          </a:p>
          <a:p>
            <a:endParaRPr lang="en-US"/>
          </a:p>
          <a:p>
            <a:r>
              <a:rPr lang="en-US"/>
              <a:t>Integrated protection</a:t>
            </a:r>
          </a:p>
        </p:txBody>
      </p:sp>
    </p:spTree>
    <p:extLst>
      <p:ext uri="{BB962C8B-B14F-4D97-AF65-F5344CB8AC3E}">
        <p14:creationId xmlns:p14="http://schemas.microsoft.com/office/powerpoint/2010/main" val="417856549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102">
            <a:hlinkClick r:id="rId3"/>
            <a:extLst>
              <a:ext uri="{FF2B5EF4-FFF2-40B4-BE49-F238E27FC236}">
                <a16:creationId xmlns:a16="http://schemas.microsoft.com/office/drawing/2014/main" id="{5AE54BEF-9CCE-44CA-A815-452C2738A834}"/>
              </a:ext>
            </a:extLst>
          </p:cNvPr>
          <p:cNvSpPr/>
          <p:nvPr/>
        </p:nvSpPr>
        <p:spPr>
          <a:xfrm>
            <a:off x="5715912" y="1210104"/>
            <a:ext cx="1262398" cy="338554"/>
          </a:xfrm>
          <a:prstGeom prst="rect">
            <a:avLst/>
          </a:prstGeom>
        </p:spPr>
        <p:txBody>
          <a:bodyPr wrap="square" lIns="0" rIns="0">
            <a:spAutoFit/>
          </a:bodyPr>
          <a:lstStyle/>
          <a:p>
            <a:pPr marL="0" lvl="1" algn="ctr" defTabSz="914191">
              <a:spcAft>
                <a:spcPts val="400"/>
              </a:spcAft>
              <a:buSzPct val="90000"/>
            </a:pPr>
            <a:r>
              <a:rPr lang="en-US" sz="1600">
                <a:solidFill>
                  <a:srgbClr val="00B050"/>
                </a:solidFill>
                <a:latin typeface="Segoe UI Semibold" panose="020B0702040204020203" pitchFamily="34" charset="0"/>
                <a:cs typeface="Segoe UI Semibold" panose="020B0702040204020203" pitchFamily="34" charset="0"/>
              </a:rPr>
              <a:t>No threats</a:t>
            </a:r>
          </a:p>
        </p:txBody>
      </p:sp>
      <p:sp>
        <p:nvSpPr>
          <p:cNvPr id="164" name="Page2_E7C3" title="Icon of a document">
            <a:extLst>
              <a:ext uri="{FF2B5EF4-FFF2-40B4-BE49-F238E27FC236}">
                <a16:creationId xmlns:a16="http://schemas.microsoft.com/office/drawing/2014/main" id="{14385A0B-FC8F-3645-B8B4-F5CD5ACB2164}"/>
              </a:ext>
            </a:extLst>
          </p:cNvPr>
          <p:cNvSpPr>
            <a:spLocks noChangeAspect="1" noEditPoints="1"/>
          </p:cNvSpPr>
          <p:nvPr/>
        </p:nvSpPr>
        <p:spPr bwMode="auto">
          <a:xfrm>
            <a:off x="3555884" y="1716432"/>
            <a:ext cx="486250" cy="607592"/>
          </a:xfrm>
          <a:custGeom>
            <a:avLst/>
            <a:gdLst>
              <a:gd name="T0" fmla="*/ 3310 w 3310"/>
              <a:gd name="T1" fmla="*/ 1102 h 4136"/>
              <a:gd name="T2" fmla="*/ 2206 w 3310"/>
              <a:gd name="T3" fmla="*/ 1102 h 4136"/>
              <a:gd name="T4" fmla="*/ 2206 w 3310"/>
              <a:gd name="T5" fmla="*/ 0 h 4136"/>
              <a:gd name="T6" fmla="*/ 3310 w 3310"/>
              <a:gd name="T7" fmla="*/ 1102 h 4136"/>
              <a:gd name="T8" fmla="*/ 2206 w 3310"/>
              <a:gd name="T9" fmla="*/ 0 h 4136"/>
              <a:gd name="T10" fmla="*/ 0 w 3310"/>
              <a:gd name="T11" fmla="*/ 0 h 4136"/>
              <a:gd name="T12" fmla="*/ 0 w 3310"/>
              <a:gd name="T13" fmla="*/ 4136 h 4136"/>
              <a:gd name="T14" fmla="*/ 3310 w 3310"/>
              <a:gd name="T15" fmla="*/ 4136 h 4136"/>
              <a:gd name="T16" fmla="*/ 3310 w 3310"/>
              <a:gd name="T17" fmla="*/ 1102 h 4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10" h="4136">
                <a:moveTo>
                  <a:pt x="3310" y="1102"/>
                </a:moveTo>
                <a:lnTo>
                  <a:pt x="2206" y="1102"/>
                </a:lnTo>
                <a:lnTo>
                  <a:pt x="2206" y="0"/>
                </a:lnTo>
                <a:moveTo>
                  <a:pt x="3310" y="1102"/>
                </a:moveTo>
                <a:lnTo>
                  <a:pt x="2206" y="0"/>
                </a:lnTo>
                <a:lnTo>
                  <a:pt x="0" y="0"/>
                </a:lnTo>
                <a:lnTo>
                  <a:pt x="0" y="4136"/>
                </a:lnTo>
                <a:lnTo>
                  <a:pt x="3310" y="4136"/>
                </a:lnTo>
                <a:lnTo>
                  <a:pt x="3310" y="1102"/>
                </a:lnTo>
              </a:path>
            </a:pathLst>
          </a:custGeom>
          <a:solidFill>
            <a:schemeClr val="bg1"/>
          </a:solidFill>
          <a:ln w="22225" cap="rnd">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F780F"/>
              </a:solidFill>
              <a:effectLst/>
              <a:uLnTx/>
              <a:uFillTx/>
              <a:latin typeface="Segoe UI"/>
              <a:ea typeface="+mn-ea"/>
              <a:cs typeface="+mn-cs"/>
            </a:endParaRPr>
          </a:p>
        </p:txBody>
      </p:sp>
      <p:sp>
        <p:nvSpPr>
          <p:cNvPr id="193" name="Database_EFC7" title="Icon of a cylinder">
            <a:extLst>
              <a:ext uri="{FF2B5EF4-FFF2-40B4-BE49-F238E27FC236}">
                <a16:creationId xmlns:a16="http://schemas.microsoft.com/office/drawing/2014/main" id="{7F182D7B-B7E2-204D-B5CE-BD9D1A21727A}"/>
              </a:ext>
            </a:extLst>
          </p:cNvPr>
          <p:cNvSpPr>
            <a:spLocks noChangeAspect="1" noEditPoints="1"/>
          </p:cNvSpPr>
          <p:nvPr/>
        </p:nvSpPr>
        <p:spPr bwMode="auto">
          <a:xfrm>
            <a:off x="2179797" y="3930454"/>
            <a:ext cx="1527168" cy="1985074"/>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noFill/>
          <a:ln w="19050" cap="sq">
            <a:solidFill>
              <a:srgbClr val="A3A3A3"/>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8" name="Rectangle: Rounded Corners 54">
            <a:extLst>
              <a:ext uri="{FF2B5EF4-FFF2-40B4-BE49-F238E27FC236}">
                <a16:creationId xmlns:a16="http://schemas.microsoft.com/office/drawing/2014/main" id="{83AA69A2-13E8-9B4D-BA5F-2D15C1944489}"/>
              </a:ext>
              <a:ext uri="{C183D7F6-B498-43B3-948B-1728B52AA6E4}">
                <adec:decorative xmlns:adec="http://schemas.microsoft.com/office/drawing/2017/decorative" val="1"/>
              </a:ext>
            </a:extLst>
          </p:cNvPr>
          <p:cNvSpPr/>
          <p:nvPr/>
        </p:nvSpPr>
        <p:spPr bwMode="auto">
          <a:xfrm>
            <a:off x="2572409" y="1626872"/>
            <a:ext cx="757354" cy="757350"/>
          </a:xfrm>
          <a:prstGeom prst="roundRect">
            <a:avLst>
              <a:gd name="adj" fmla="val 3125"/>
            </a:avLst>
          </a:prstGeom>
          <a:solidFill>
            <a:schemeClr val="bg1"/>
          </a:solidFill>
          <a:ln w="19050">
            <a:solidFill>
              <a:srgbClr val="A3A3A3"/>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224" b="0" i="0" u="none" strike="noStrike" kern="1200" cap="none" spc="0" normalizeH="0" baseline="0" noProof="0">
              <a:ln>
                <a:noFill/>
              </a:ln>
              <a:solidFill>
                <a:srgbClr val="505050"/>
              </a:solidFill>
              <a:effectLst/>
              <a:uLnTx/>
              <a:uFillTx/>
              <a:latin typeface="Segoe UI"/>
              <a:ea typeface="+mn-ea"/>
              <a:cs typeface="Segoe UI" pitchFamily="34" charset="0"/>
            </a:endParaRPr>
          </a:p>
        </p:txBody>
      </p:sp>
      <p:pic>
        <p:nvPicPr>
          <p:cNvPr id="216" name="Picture 215">
            <a:extLst>
              <a:ext uri="{FF2B5EF4-FFF2-40B4-BE49-F238E27FC236}">
                <a16:creationId xmlns:a16="http://schemas.microsoft.com/office/drawing/2014/main" id="{5A0F0DCC-DF89-F640-9105-0806B9C8BB1D}"/>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738543" y="1752489"/>
            <a:ext cx="425083" cy="506118"/>
          </a:xfrm>
          <a:prstGeom prst="rect">
            <a:avLst/>
          </a:prstGeom>
        </p:spPr>
      </p:pic>
      <p:sp>
        <p:nvSpPr>
          <p:cNvPr id="214" name="Rectangle: Rounded Corners 59">
            <a:extLst>
              <a:ext uri="{FF2B5EF4-FFF2-40B4-BE49-F238E27FC236}">
                <a16:creationId xmlns:a16="http://schemas.microsoft.com/office/drawing/2014/main" id="{A3AE7E1A-A77A-DA46-AF03-7DD4EC935C2D}"/>
              </a:ext>
              <a:ext uri="{C183D7F6-B498-43B3-948B-1728B52AA6E4}">
                <adec:decorative xmlns:adec="http://schemas.microsoft.com/office/drawing/2017/decorative" val="1"/>
              </a:ext>
            </a:extLst>
          </p:cNvPr>
          <p:cNvSpPr/>
          <p:nvPr/>
        </p:nvSpPr>
        <p:spPr bwMode="auto">
          <a:xfrm>
            <a:off x="2564708" y="2529176"/>
            <a:ext cx="757354" cy="757350"/>
          </a:xfrm>
          <a:prstGeom prst="roundRect">
            <a:avLst>
              <a:gd name="adj" fmla="val 3125"/>
            </a:avLst>
          </a:prstGeom>
          <a:solidFill>
            <a:srgbClr val="0078D4">
              <a:alpha val="1000"/>
            </a:srgbClr>
          </a:solidFill>
          <a:ln w="19050">
            <a:solidFill>
              <a:srgbClr val="A3A3A3"/>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224" b="0" i="0" u="none" strike="noStrike" kern="1200" cap="none" spc="0" normalizeH="0" baseline="0" noProof="0">
              <a:ln>
                <a:noFill/>
              </a:ln>
              <a:solidFill>
                <a:srgbClr val="505050"/>
              </a:solidFill>
              <a:effectLst/>
              <a:uLnTx/>
              <a:uFillTx/>
              <a:latin typeface="Segoe UI"/>
              <a:ea typeface="+mn-ea"/>
              <a:cs typeface="Segoe UI" pitchFamily="34" charset="0"/>
            </a:endParaRPr>
          </a:p>
        </p:txBody>
      </p:sp>
      <p:pic>
        <p:nvPicPr>
          <p:cNvPr id="212" name="Picture 211">
            <a:extLst>
              <a:ext uri="{FF2B5EF4-FFF2-40B4-BE49-F238E27FC236}">
                <a16:creationId xmlns:a16="http://schemas.microsoft.com/office/drawing/2014/main" id="{F8D72508-C096-6647-BED3-2BC222490DAA}"/>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715535" y="2702343"/>
            <a:ext cx="455693" cy="411014"/>
          </a:xfrm>
          <a:prstGeom prst="rect">
            <a:avLst/>
          </a:prstGeom>
        </p:spPr>
      </p:pic>
      <p:sp>
        <p:nvSpPr>
          <p:cNvPr id="200" name="Rectangle: Rounded Corners 73">
            <a:extLst>
              <a:ext uri="{FF2B5EF4-FFF2-40B4-BE49-F238E27FC236}">
                <a16:creationId xmlns:a16="http://schemas.microsoft.com/office/drawing/2014/main" id="{35DCC461-0CEB-254E-8085-76A304418BEA}"/>
              </a:ext>
              <a:ext uri="{C183D7F6-B498-43B3-948B-1728B52AA6E4}">
                <adec:decorative xmlns:adec="http://schemas.microsoft.com/office/drawing/2017/decorative" val="1"/>
              </a:ext>
            </a:extLst>
          </p:cNvPr>
          <p:cNvSpPr/>
          <p:nvPr/>
        </p:nvSpPr>
        <p:spPr bwMode="auto">
          <a:xfrm>
            <a:off x="2572409" y="3437507"/>
            <a:ext cx="757353" cy="757350"/>
          </a:xfrm>
          <a:prstGeom prst="roundRect">
            <a:avLst>
              <a:gd name="adj" fmla="val 3125"/>
            </a:avLst>
          </a:prstGeom>
          <a:solidFill>
            <a:schemeClr val="bg1"/>
          </a:solidFill>
          <a:ln w="19050">
            <a:solidFill>
              <a:srgbClr val="A3A3A3"/>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224" b="0" i="0" u="none" strike="noStrike" kern="1200" cap="none" spc="0" normalizeH="0" baseline="0" noProof="0">
              <a:ln>
                <a:noFill/>
              </a:ln>
              <a:solidFill>
                <a:srgbClr val="505050"/>
              </a:solidFill>
              <a:effectLst/>
              <a:uLnTx/>
              <a:uFillTx/>
              <a:latin typeface="Segoe UI"/>
              <a:ea typeface="+mn-ea"/>
              <a:cs typeface="Segoe UI" pitchFamily="34" charset="0"/>
            </a:endParaRPr>
          </a:p>
        </p:txBody>
      </p:sp>
      <p:grpSp>
        <p:nvGrpSpPr>
          <p:cNvPr id="2" name="Group 1">
            <a:extLst>
              <a:ext uri="{FF2B5EF4-FFF2-40B4-BE49-F238E27FC236}">
                <a16:creationId xmlns:a16="http://schemas.microsoft.com/office/drawing/2014/main" id="{29AA8230-2D71-4F13-937A-45BA09653446}"/>
              </a:ext>
              <a:ext uri="{C183D7F6-B498-43B3-948B-1728B52AA6E4}">
                <adec:decorative xmlns:adec="http://schemas.microsoft.com/office/drawing/2017/decorative" val="1"/>
              </a:ext>
            </a:extLst>
          </p:cNvPr>
          <p:cNvGrpSpPr/>
          <p:nvPr/>
        </p:nvGrpSpPr>
        <p:grpSpPr>
          <a:xfrm>
            <a:off x="2708565" y="3591506"/>
            <a:ext cx="486582" cy="449350"/>
            <a:chOff x="2708565" y="3591506"/>
            <a:chExt cx="486582" cy="449350"/>
          </a:xfrm>
        </p:grpSpPr>
        <p:sp>
          <p:nvSpPr>
            <p:cNvPr id="202" name="Oval 201">
              <a:extLst>
                <a:ext uri="{FF2B5EF4-FFF2-40B4-BE49-F238E27FC236}">
                  <a16:creationId xmlns:a16="http://schemas.microsoft.com/office/drawing/2014/main" id="{D526887E-9B45-854C-9EAF-45B6A79C06D9}"/>
                </a:ext>
              </a:extLst>
            </p:cNvPr>
            <p:cNvSpPr/>
            <p:nvPr/>
          </p:nvSpPr>
          <p:spPr bwMode="auto">
            <a:xfrm>
              <a:off x="2895549" y="3595221"/>
              <a:ext cx="112615" cy="441920"/>
            </a:xfrm>
            <a:prstGeom prst="ellipse">
              <a:avLst/>
            </a:prstGeom>
            <a:no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sp>
          <p:nvSpPr>
            <p:cNvPr id="203" name="Oval 202">
              <a:extLst>
                <a:ext uri="{FF2B5EF4-FFF2-40B4-BE49-F238E27FC236}">
                  <a16:creationId xmlns:a16="http://schemas.microsoft.com/office/drawing/2014/main" id="{DEE803E3-955F-DF4A-913D-222869CBC002}"/>
                </a:ext>
              </a:extLst>
            </p:cNvPr>
            <p:cNvSpPr/>
            <p:nvPr/>
          </p:nvSpPr>
          <p:spPr bwMode="auto">
            <a:xfrm rot="2700000">
              <a:off x="2903681" y="3591506"/>
              <a:ext cx="96351" cy="449350"/>
            </a:xfrm>
            <a:prstGeom prst="ellipse">
              <a:avLst/>
            </a:prstGeom>
            <a:no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sp>
          <p:nvSpPr>
            <p:cNvPr id="204" name="Oval 203">
              <a:extLst>
                <a:ext uri="{FF2B5EF4-FFF2-40B4-BE49-F238E27FC236}">
                  <a16:creationId xmlns:a16="http://schemas.microsoft.com/office/drawing/2014/main" id="{5770D63B-079C-954E-94E7-2F772A7958B7}"/>
                </a:ext>
              </a:extLst>
            </p:cNvPr>
            <p:cNvSpPr/>
            <p:nvPr/>
          </p:nvSpPr>
          <p:spPr bwMode="auto">
            <a:xfrm rot="5400000">
              <a:off x="2900717" y="3572890"/>
              <a:ext cx="102278" cy="486582"/>
            </a:xfrm>
            <a:prstGeom prst="ellipse">
              <a:avLst/>
            </a:prstGeom>
            <a:no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sp>
          <p:nvSpPr>
            <p:cNvPr id="205" name="Oval 204">
              <a:extLst>
                <a:ext uri="{FF2B5EF4-FFF2-40B4-BE49-F238E27FC236}">
                  <a16:creationId xmlns:a16="http://schemas.microsoft.com/office/drawing/2014/main" id="{406E6DB4-D81E-7E4D-A373-788EF8AA20CA}"/>
                </a:ext>
              </a:extLst>
            </p:cNvPr>
            <p:cNvSpPr/>
            <p:nvPr/>
          </p:nvSpPr>
          <p:spPr bwMode="auto">
            <a:xfrm rot="18900000" flipH="1">
              <a:off x="2903681" y="3591506"/>
              <a:ext cx="96351" cy="449350"/>
            </a:xfrm>
            <a:prstGeom prst="ellipse">
              <a:avLst/>
            </a:prstGeom>
            <a:no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sp>
          <p:nvSpPr>
            <p:cNvPr id="206" name="Oval 205">
              <a:extLst>
                <a:ext uri="{FF2B5EF4-FFF2-40B4-BE49-F238E27FC236}">
                  <a16:creationId xmlns:a16="http://schemas.microsoft.com/office/drawing/2014/main" id="{99480F84-E8A2-BE4D-9D67-947A64E48CCE}"/>
                </a:ext>
              </a:extLst>
            </p:cNvPr>
            <p:cNvSpPr/>
            <p:nvPr/>
          </p:nvSpPr>
          <p:spPr bwMode="auto">
            <a:xfrm>
              <a:off x="2914596" y="3784650"/>
              <a:ext cx="71925" cy="64037"/>
            </a:xfrm>
            <a:prstGeom prst="ellipse">
              <a:avLst/>
            </a:prstGeom>
            <a:solidFill>
              <a:srgbClr val="0078D7"/>
            </a:solid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sp>
          <p:nvSpPr>
            <p:cNvPr id="207" name="Oval 206">
              <a:extLst>
                <a:ext uri="{FF2B5EF4-FFF2-40B4-BE49-F238E27FC236}">
                  <a16:creationId xmlns:a16="http://schemas.microsoft.com/office/drawing/2014/main" id="{84D3A921-5623-994D-9BEB-4275A017F7BF}"/>
                </a:ext>
              </a:extLst>
            </p:cNvPr>
            <p:cNvSpPr/>
            <p:nvPr/>
          </p:nvSpPr>
          <p:spPr bwMode="auto">
            <a:xfrm flipH="1">
              <a:off x="3069702" y="3658938"/>
              <a:ext cx="26885" cy="24417"/>
            </a:xfrm>
            <a:prstGeom prst="ellipse">
              <a:avLst/>
            </a:prstGeom>
            <a:solidFill>
              <a:srgbClr val="0078D7"/>
            </a:solid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sp>
          <p:nvSpPr>
            <p:cNvPr id="208" name="Oval 207">
              <a:extLst>
                <a:ext uri="{FF2B5EF4-FFF2-40B4-BE49-F238E27FC236}">
                  <a16:creationId xmlns:a16="http://schemas.microsoft.com/office/drawing/2014/main" id="{1A68EBBF-88E6-7648-849B-805766043B10}"/>
                </a:ext>
              </a:extLst>
            </p:cNvPr>
            <p:cNvSpPr/>
            <p:nvPr/>
          </p:nvSpPr>
          <p:spPr bwMode="auto">
            <a:xfrm flipH="1">
              <a:off x="3098737" y="3843528"/>
              <a:ext cx="26885" cy="24417"/>
            </a:xfrm>
            <a:prstGeom prst="ellipse">
              <a:avLst/>
            </a:prstGeom>
            <a:solidFill>
              <a:srgbClr val="0078D7"/>
            </a:solid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sp>
          <p:nvSpPr>
            <p:cNvPr id="209" name="Oval 208">
              <a:extLst>
                <a:ext uri="{FF2B5EF4-FFF2-40B4-BE49-F238E27FC236}">
                  <a16:creationId xmlns:a16="http://schemas.microsoft.com/office/drawing/2014/main" id="{2CC2FDC9-4776-1143-B8A9-F1ED2973EA45}"/>
                </a:ext>
              </a:extLst>
            </p:cNvPr>
            <p:cNvSpPr/>
            <p:nvPr/>
          </p:nvSpPr>
          <p:spPr bwMode="auto">
            <a:xfrm flipH="1">
              <a:off x="2900869" y="3972447"/>
              <a:ext cx="26885" cy="24417"/>
            </a:xfrm>
            <a:prstGeom prst="ellipse">
              <a:avLst/>
            </a:prstGeom>
            <a:solidFill>
              <a:srgbClr val="0078D7"/>
            </a:solid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sp>
          <p:nvSpPr>
            <p:cNvPr id="210" name="Oval 209">
              <a:extLst>
                <a:ext uri="{FF2B5EF4-FFF2-40B4-BE49-F238E27FC236}">
                  <a16:creationId xmlns:a16="http://schemas.microsoft.com/office/drawing/2014/main" id="{F54794B1-1852-F144-9987-4F7E0754791F}"/>
                </a:ext>
              </a:extLst>
            </p:cNvPr>
            <p:cNvSpPr/>
            <p:nvPr/>
          </p:nvSpPr>
          <p:spPr bwMode="auto">
            <a:xfrm flipH="1">
              <a:off x="2790107" y="3711678"/>
              <a:ext cx="26885" cy="24417"/>
            </a:xfrm>
            <a:prstGeom prst="ellipse">
              <a:avLst/>
            </a:prstGeom>
            <a:solidFill>
              <a:srgbClr val="0078D7"/>
            </a:solid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grpSp>
      <p:sp>
        <p:nvSpPr>
          <p:cNvPr id="167" name="Database_EFC7" title="Icon of a cylinder">
            <a:extLst>
              <a:ext uri="{FF2B5EF4-FFF2-40B4-BE49-F238E27FC236}">
                <a16:creationId xmlns:a16="http://schemas.microsoft.com/office/drawing/2014/main" id="{4E7BDE17-443A-C640-B3A0-071AA71B0FB3}"/>
              </a:ext>
            </a:extLst>
          </p:cNvPr>
          <p:cNvSpPr>
            <a:spLocks noChangeAspect="1" noEditPoints="1"/>
          </p:cNvSpPr>
          <p:nvPr/>
        </p:nvSpPr>
        <p:spPr bwMode="auto">
          <a:xfrm>
            <a:off x="8435142" y="3930454"/>
            <a:ext cx="1527168" cy="1985074"/>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noFill/>
          <a:ln w="19050" cap="sq">
            <a:solidFill>
              <a:srgbClr val="A3A3A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2" name="Rectangle: Rounded Corners 54">
            <a:extLst>
              <a:ext uri="{FF2B5EF4-FFF2-40B4-BE49-F238E27FC236}">
                <a16:creationId xmlns:a16="http://schemas.microsoft.com/office/drawing/2014/main" id="{BAD2B677-BD0E-224F-BF08-4622E9DEFA0E}"/>
              </a:ext>
              <a:ext uri="{C183D7F6-B498-43B3-948B-1728B52AA6E4}">
                <adec:decorative xmlns:adec="http://schemas.microsoft.com/office/drawing/2017/decorative" val="1"/>
              </a:ext>
            </a:extLst>
          </p:cNvPr>
          <p:cNvSpPr/>
          <p:nvPr/>
        </p:nvSpPr>
        <p:spPr bwMode="auto">
          <a:xfrm>
            <a:off x="8827755" y="1626872"/>
            <a:ext cx="757354" cy="757350"/>
          </a:xfrm>
          <a:prstGeom prst="roundRect">
            <a:avLst>
              <a:gd name="adj" fmla="val 3125"/>
            </a:avLst>
          </a:prstGeom>
          <a:solidFill>
            <a:schemeClr val="bg1"/>
          </a:solidFill>
          <a:ln w="19050" cmpd="sng">
            <a:solidFill>
              <a:srgbClr val="A3A3A3"/>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224" b="0" i="0" u="none" strike="noStrike" kern="1200" cap="none" spc="0" normalizeH="0" baseline="0" noProof="0">
              <a:ln>
                <a:noFill/>
              </a:ln>
              <a:solidFill>
                <a:srgbClr val="505050"/>
              </a:solidFill>
              <a:effectLst/>
              <a:uLnTx/>
              <a:uFillTx/>
              <a:latin typeface="Segoe UI"/>
              <a:ea typeface="+mn-ea"/>
              <a:cs typeface="Segoe UI" pitchFamily="34" charset="0"/>
            </a:endParaRPr>
          </a:p>
        </p:txBody>
      </p:sp>
      <p:pic>
        <p:nvPicPr>
          <p:cNvPr id="190" name="Picture 189">
            <a:extLst>
              <a:ext uri="{FF2B5EF4-FFF2-40B4-BE49-F238E27FC236}">
                <a16:creationId xmlns:a16="http://schemas.microsoft.com/office/drawing/2014/main" id="{49EA53D3-4898-ED45-B81E-0CE6EE8AF048}"/>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993888" y="1752489"/>
            <a:ext cx="425083" cy="506118"/>
          </a:xfrm>
          <a:prstGeom prst="rect">
            <a:avLst/>
          </a:prstGeom>
        </p:spPr>
      </p:pic>
      <p:sp>
        <p:nvSpPr>
          <p:cNvPr id="188" name="Rectangle: Rounded Corners 59">
            <a:extLst>
              <a:ext uri="{FF2B5EF4-FFF2-40B4-BE49-F238E27FC236}">
                <a16:creationId xmlns:a16="http://schemas.microsoft.com/office/drawing/2014/main" id="{6810C796-8B8D-C842-B3D2-4855F4B7AE6A}"/>
              </a:ext>
              <a:ext uri="{C183D7F6-B498-43B3-948B-1728B52AA6E4}">
                <adec:decorative xmlns:adec="http://schemas.microsoft.com/office/drawing/2017/decorative" val="1"/>
              </a:ext>
            </a:extLst>
          </p:cNvPr>
          <p:cNvSpPr/>
          <p:nvPr/>
        </p:nvSpPr>
        <p:spPr bwMode="auto">
          <a:xfrm>
            <a:off x="8820054" y="2529176"/>
            <a:ext cx="757354" cy="757350"/>
          </a:xfrm>
          <a:prstGeom prst="roundRect">
            <a:avLst>
              <a:gd name="adj" fmla="val 3125"/>
            </a:avLst>
          </a:prstGeom>
          <a:solidFill>
            <a:srgbClr val="0078D4">
              <a:alpha val="1000"/>
            </a:srgbClr>
          </a:solidFill>
          <a:ln w="19050">
            <a:solidFill>
              <a:srgbClr val="A3A3A3"/>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224" b="0" i="0" u="none" strike="noStrike" kern="1200" cap="none" spc="0" normalizeH="0" baseline="0" noProof="0">
              <a:ln>
                <a:noFill/>
              </a:ln>
              <a:solidFill>
                <a:srgbClr val="505050"/>
              </a:solidFill>
              <a:effectLst/>
              <a:uLnTx/>
              <a:uFillTx/>
              <a:latin typeface="Segoe UI"/>
              <a:ea typeface="+mn-ea"/>
              <a:cs typeface="Segoe UI" pitchFamily="34" charset="0"/>
            </a:endParaRPr>
          </a:p>
        </p:txBody>
      </p:sp>
      <p:pic>
        <p:nvPicPr>
          <p:cNvPr id="186" name="Picture 185" descr="Windows icon">
            <a:extLst>
              <a:ext uri="{FF2B5EF4-FFF2-40B4-BE49-F238E27FC236}">
                <a16:creationId xmlns:a16="http://schemas.microsoft.com/office/drawing/2014/main" id="{084CC8A4-D43A-1944-99A1-9C8734ADA0E5}"/>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8970880" y="2702343"/>
            <a:ext cx="455693" cy="411014"/>
          </a:xfrm>
          <a:prstGeom prst="rect">
            <a:avLst/>
          </a:prstGeom>
        </p:spPr>
      </p:pic>
      <p:sp>
        <p:nvSpPr>
          <p:cNvPr id="174" name="Rectangle: Rounded Corners 73">
            <a:extLst>
              <a:ext uri="{FF2B5EF4-FFF2-40B4-BE49-F238E27FC236}">
                <a16:creationId xmlns:a16="http://schemas.microsoft.com/office/drawing/2014/main" id="{B8E16EA9-C305-8A44-BE72-13E601B3E1FD}"/>
              </a:ext>
              <a:ext uri="{C183D7F6-B498-43B3-948B-1728B52AA6E4}">
                <adec:decorative xmlns:adec="http://schemas.microsoft.com/office/drawing/2017/decorative" val="1"/>
              </a:ext>
            </a:extLst>
          </p:cNvPr>
          <p:cNvSpPr/>
          <p:nvPr/>
        </p:nvSpPr>
        <p:spPr bwMode="auto">
          <a:xfrm>
            <a:off x="8827754" y="3437507"/>
            <a:ext cx="757353" cy="757350"/>
          </a:xfrm>
          <a:prstGeom prst="roundRect">
            <a:avLst>
              <a:gd name="adj" fmla="val 3125"/>
            </a:avLst>
          </a:prstGeom>
          <a:solidFill>
            <a:schemeClr val="bg1"/>
          </a:solidFill>
          <a:ln w="19050">
            <a:solidFill>
              <a:srgbClr val="A3A3A3"/>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224" b="0" i="0" u="none" strike="noStrike" kern="1200" cap="none" spc="0" normalizeH="0" baseline="0" noProof="0">
              <a:ln>
                <a:noFill/>
              </a:ln>
              <a:solidFill>
                <a:srgbClr val="505050"/>
              </a:solidFill>
              <a:effectLst/>
              <a:uLnTx/>
              <a:uFillTx/>
              <a:latin typeface="Segoe UI"/>
              <a:ea typeface="+mn-ea"/>
              <a:cs typeface="Segoe UI" pitchFamily="34" charset="0"/>
            </a:endParaRPr>
          </a:p>
        </p:txBody>
      </p:sp>
      <p:grpSp>
        <p:nvGrpSpPr>
          <p:cNvPr id="3" name="Group 2" descr="kernel icon&#10;">
            <a:extLst>
              <a:ext uri="{FF2B5EF4-FFF2-40B4-BE49-F238E27FC236}">
                <a16:creationId xmlns:a16="http://schemas.microsoft.com/office/drawing/2014/main" id="{7598104E-D575-487A-A58B-52B2FE4595E2}"/>
              </a:ext>
            </a:extLst>
          </p:cNvPr>
          <p:cNvGrpSpPr/>
          <p:nvPr/>
        </p:nvGrpSpPr>
        <p:grpSpPr>
          <a:xfrm>
            <a:off x="8963910" y="3591506"/>
            <a:ext cx="486582" cy="449350"/>
            <a:chOff x="8963910" y="3591506"/>
            <a:chExt cx="486582" cy="449350"/>
          </a:xfrm>
        </p:grpSpPr>
        <p:sp>
          <p:nvSpPr>
            <p:cNvPr id="176" name="Oval 175">
              <a:extLst>
                <a:ext uri="{FF2B5EF4-FFF2-40B4-BE49-F238E27FC236}">
                  <a16:creationId xmlns:a16="http://schemas.microsoft.com/office/drawing/2014/main" id="{D7A9812B-94A1-6049-9345-0036272D6138}"/>
                </a:ext>
              </a:extLst>
            </p:cNvPr>
            <p:cNvSpPr/>
            <p:nvPr/>
          </p:nvSpPr>
          <p:spPr bwMode="auto">
            <a:xfrm>
              <a:off x="9150894" y="3595221"/>
              <a:ext cx="112615" cy="441920"/>
            </a:xfrm>
            <a:prstGeom prst="ellipse">
              <a:avLst/>
            </a:prstGeom>
            <a:no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sp>
          <p:nvSpPr>
            <p:cNvPr id="177" name="Oval 176">
              <a:extLst>
                <a:ext uri="{FF2B5EF4-FFF2-40B4-BE49-F238E27FC236}">
                  <a16:creationId xmlns:a16="http://schemas.microsoft.com/office/drawing/2014/main" id="{29E50AAF-D7FE-E44E-B2D0-F8F405D156FB}"/>
                </a:ext>
              </a:extLst>
            </p:cNvPr>
            <p:cNvSpPr/>
            <p:nvPr/>
          </p:nvSpPr>
          <p:spPr bwMode="auto">
            <a:xfrm rot="2700000">
              <a:off x="9159026" y="3591506"/>
              <a:ext cx="96351" cy="449350"/>
            </a:xfrm>
            <a:prstGeom prst="ellipse">
              <a:avLst/>
            </a:prstGeom>
            <a:no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sp>
          <p:nvSpPr>
            <p:cNvPr id="178" name="Oval 177">
              <a:extLst>
                <a:ext uri="{FF2B5EF4-FFF2-40B4-BE49-F238E27FC236}">
                  <a16:creationId xmlns:a16="http://schemas.microsoft.com/office/drawing/2014/main" id="{14CE6FBC-4A8F-1940-99F4-AD22BDBFFB46}"/>
                </a:ext>
              </a:extLst>
            </p:cNvPr>
            <p:cNvSpPr/>
            <p:nvPr/>
          </p:nvSpPr>
          <p:spPr bwMode="auto">
            <a:xfrm rot="5400000">
              <a:off x="9156062" y="3572890"/>
              <a:ext cx="102278" cy="486582"/>
            </a:xfrm>
            <a:prstGeom prst="ellipse">
              <a:avLst/>
            </a:prstGeom>
            <a:no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sp>
          <p:nvSpPr>
            <p:cNvPr id="179" name="Oval 178">
              <a:extLst>
                <a:ext uri="{FF2B5EF4-FFF2-40B4-BE49-F238E27FC236}">
                  <a16:creationId xmlns:a16="http://schemas.microsoft.com/office/drawing/2014/main" id="{97AC9B55-33BC-A444-B071-B1DD71D54731}"/>
                </a:ext>
              </a:extLst>
            </p:cNvPr>
            <p:cNvSpPr/>
            <p:nvPr/>
          </p:nvSpPr>
          <p:spPr bwMode="auto">
            <a:xfrm rot="18900000" flipH="1">
              <a:off x="9159026" y="3591506"/>
              <a:ext cx="96351" cy="449350"/>
            </a:xfrm>
            <a:prstGeom prst="ellipse">
              <a:avLst/>
            </a:prstGeom>
            <a:no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sp>
          <p:nvSpPr>
            <p:cNvPr id="180" name="Oval 179">
              <a:extLst>
                <a:ext uri="{FF2B5EF4-FFF2-40B4-BE49-F238E27FC236}">
                  <a16:creationId xmlns:a16="http://schemas.microsoft.com/office/drawing/2014/main" id="{F343E5AF-0013-C347-96E3-230FB7D6F0D6}"/>
                </a:ext>
              </a:extLst>
            </p:cNvPr>
            <p:cNvSpPr/>
            <p:nvPr/>
          </p:nvSpPr>
          <p:spPr bwMode="auto">
            <a:xfrm>
              <a:off x="9169941" y="3784650"/>
              <a:ext cx="71925" cy="64037"/>
            </a:xfrm>
            <a:prstGeom prst="ellipse">
              <a:avLst/>
            </a:prstGeom>
            <a:solidFill>
              <a:srgbClr val="0078D7"/>
            </a:solid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sp>
          <p:nvSpPr>
            <p:cNvPr id="181" name="Oval 180">
              <a:extLst>
                <a:ext uri="{FF2B5EF4-FFF2-40B4-BE49-F238E27FC236}">
                  <a16:creationId xmlns:a16="http://schemas.microsoft.com/office/drawing/2014/main" id="{DDE2DBCB-FFD9-494E-BDDC-639B65B07A54}"/>
                </a:ext>
              </a:extLst>
            </p:cNvPr>
            <p:cNvSpPr/>
            <p:nvPr/>
          </p:nvSpPr>
          <p:spPr bwMode="auto">
            <a:xfrm flipH="1">
              <a:off x="9325047" y="3658938"/>
              <a:ext cx="26885" cy="24417"/>
            </a:xfrm>
            <a:prstGeom prst="ellipse">
              <a:avLst/>
            </a:prstGeom>
            <a:solidFill>
              <a:srgbClr val="0078D7"/>
            </a:solid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sp>
          <p:nvSpPr>
            <p:cNvPr id="182" name="Oval 181">
              <a:extLst>
                <a:ext uri="{FF2B5EF4-FFF2-40B4-BE49-F238E27FC236}">
                  <a16:creationId xmlns:a16="http://schemas.microsoft.com/office/drawing/2014/main" id="{F56D11C8-927A-E24D-85A8-B1912B79F5C3}"/>
                </a:ext>
              </a:extLst>
            </p:cNvPr>
            <p:cNvSpPr/>
            <p:nvPr/>
          </p:nvSpPr>
          <p:spPr bwMode="auto">
            <a:xfrm flipH="1">
              <a:off x="9354082" y="3843528"/>
              <a:ext cx="26885" cy="24417"/>
            </a:xfrm>
            <a:prstGeom prst="ellipse">
              <a:avLst/>
            </a:prstGeom>
            <a:solidFill>
              <a:srgbClr val="0078D7"/>
            </a:solid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sp>
          <p:nvSpPr>
            <p:cNvPr id="183" name="Oval 182">
              <a:extLst>
                <a:ext uri="{FF2B5EF4-FFF2-40B4-BE49-F238E27FC236}">
                  <a16:creationId xmlns:a16="http://schemas.microsoft.com/office/drawing/2014/main" id="{9912B77E-DFAE-2149-B2A5-8CEAEEB47C59}"/>
                </a:ext>
              </a:extLst>
            </p:cNvPr>
            <p:cNvSpPr/>
            <p:nvPr/>
          </p:nvSpPr>
          <p:spPr bwMode="auto">
            <a:xfrm flipH="1">
              <a:off x="9156214" y="3972447"/>
              <a:ext cx="26885" cy="24417"/>
            </a:xfrm>
            <a:prstGeom prst="ellipse">
              <a:avLst/>
            </a:prstGeom>
            <a:solidFill>
              <a:srgbClr val="0078D7"/>
            </a:solid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sp>
          <p:nvSpPr>
            <p:cNvPr id="184" name="Oval 183">
              <a:extLst>
                <a:ext uri="{FF2B5EF4-FFF2-40B4-BE49-F238E27FC236}">
                  <a16:creationId xmlns:a16="http://schemas.microsoft.com/office/drawing/2014/main" id="{0B9E3B2E-4382-4946-A5DB-8E761A0FA752}"/>
                </a:ext>
              </a:extLst>
            </p:cNvPr>
            <p:cNvSpPr/>
            <p:nvPr/>
          </p:nvSpPr>
          <p:spPr bwMode="auto">
            <a:xfrm flipH="1">
              <a:off x="9045452" y="3711678"/>
              <a:ext cx="26885" cy="24417"/>
            </a:xfrm>
            <a:prstGeom prst="ellipse">
              <a:avLst/>
            </a:prstGeom>
            <a:solidFill>
              <a:srgbClr val="0078D7"/>
            </a:solid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grpSp>
      <p:sp>
        <p:nvSpPr>
          <p:cNvPr id="80" name="Rectangle 79">
            <a:hlinkClick r:id="rId3"/>
            <a:extLst>
              <a:ext uri="{FF2B5EF4-FFF2-40B4-BE49-F238E27FC236}">
                <a16:creationId xmlns:a16="http://schemas.microsoft.com/office/drawing/2014/main" id="{580160BB-5CD1-4BF7-B0BF-972E483BA0E8}"/>
              </a:ext>
            </a:extLst>
          </p:cNvPr>
          <p:cNvSpPr/>
          <p:nvPr/>
        </p:nvSpPr>
        <p:spPr>
          <a:xfrm>
            <a:off x="1930615" y="6049912"/>
            <a:ext cx="2025532" cy="584775"/>
          </a:xfrm>
          <a:prstGeom prst="rect">
            <a:avLst/>
          </a:prstGeom>
        </p:spPr>
        <p:txBody>
          <a:bodyPr wrap="square" lIns="0" rIns="0">
            <a:spAutoFit/>
          </a:bodyPr>
          <a:lstStyle/>
          <a:p>
            <a:pPr marL="0" lvl="1" algn="ctr" defTabSz="914191">
              <a:spcAft>
                <a:spcPts val="400"/>
              </a:spcAft>
              <a:buSzPct val="90000"/>
            </a:pPr>
            <a:r>
              <a:rPr lang="en-US" sz="1600">
                <a:gradFill>
                  <a:gsLst>
                    <a:gs pos="1250">
                      <a:srgbClr val="2F2F2F"/>
                    </a:gs>
                    <a:gs pos="100000">
                      <a:srgbClr val="2F2F2F"/>
                    </a:gs>
                  </a:gsLst>
                  <a:lin ang="5400000" scaled="0"/>
                </a:gradFill>
                <a:latin typeface="Segoe UI Semibold" panose="020B0702040204020203" pitchFamily="34" charset="0"/>
                <a:cs typeface="Segoe UI Semibold" panose="020B0702040204020203" pitchFamily="34" charset="0"/>
              </a:rPr>
              <a:t>Application Guard Container</a:t>
            </a:r>
          </a:p>
        </p:txBody>
      </p:sp>
      <p:sp>
        <p:nvSpPr>
          <p:cNvPr id="81" name="Title 1">
            <a:extLst>
              <a:ext uri="{FF2B5EF4-FFF2-40B4-BE49-F238E27FC236}">
                <a16:creationId xmlns:a16="http://schemas.microsoft.com/office/drawing/2014/main" id="{F5B953FB-3224-4DCE-8EA2-2EC0AFDA19AE}"/>
              </a:ext>
            </a:extLst>
          </p:cNvPr>
          <p:cNvSpPr txBox="1">
            <a:spLocks/>
          </p:cNvSpPr>
          <p:nvPr/>
        </p:nvSpPr>
        <p:spPr>
          <a:xfrm>
            <a:off x="634662" y="1882437"/>
            <a:ext cx="1771611" cy="246221"/>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marL="0" marR="0" lvl="0" indent="0" algn="r" defTabSz="951304"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solidFill>
                  <a:schemeClr val="tx1"/>
                </a:solidFill>
                <a:effectLst/>
                <a:uLnTx/>
                <a:uFillTx/>
                <a:latin typeface="+mn-lt"/>
                <a:ea typeface="+mn-ea"/>
                <a:cs typeface="Segoe UI Semibold" panose="020B0702040204020203" pitchFamily="34" charset="0"/>
              </a:rPr>
              <a:t>Office</a:t>
            </a:r>
          </a:p>
        </p:txBody>
      </p:sp>
      <p:sp>
        <p:nvSpPr>
          <p:cNvPr id="82" name="Title 1">
            <a:extLst>
              <a:ext uri="{FF2B5EF4-FFF2-40B4-BE49-F238E27FC236}">
                <a16:creationId xmlns:a16="http://schemas.microsoft.com/office/drawing/2014/main" id="{FD57C512-10FF-4621-9422-E3C9746A8729}"/>
              </a:ext>
            </a:extLst>
          </p:cNvPr>
          <p:cNvSpPr txBox="1">
            <a:spLocks/>
          </p:cNvSpPr>
          <p:nvPr/>
        </p:nvSpPr>
        <p:spPr>
          <a:xfrm>
            <a:off x="620655" y="2661623"/>
            <a:ext cx="1820322" cy="492443"/>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marL="0" marR="0" lvl="0" indent="0" algn="r" defTabSz="951304"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solidFill>
                  <a:schemeClr val="tx1"/>
                </a:solidFill>
                <a:effectLst/>
                <a:uLnTx/>
                <a:uFillTx/>
                <a:latin typeface="+mn-lt"/>
                <a:ea typeface="+mn-ea"/>
                <a:cs typeface="Segoe UI Semibold" panose="020B0702040204020203" pitchFamily="34" charset="0"/>
              </a:rPr>
              <a:t>Windows Platform </a:t>
            </a:r>
          </a:p>
          <a:p>
            <a:pPr marL="0" marR="0" lvl="0" indent="0" algn="r" defTabSz="951304"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solidFill>
                  <a:schemeClr val="tx1"/>
                </a:solidFill>
                <a:effectLst/>
                <a:uLnTx/>
                <a:uFillTx/>
                <a:latin typeface="+mn-lt"/>
                <a:ea typeface="+mn-ea"/>
                <a:cs typeface="Segoe UI Semibold" panose="020B0702040204020203" pitchFamily="34" charset="0"/>
              </a:rPr>
              <a:t>Services </a:t>
            </a:r>
          </a:p>
        </p:txBody>
      </p:sp>
      <p:sp>
        <p:nvSpPr>
          <p:cNvPr id="83" name="Title 1">
            <a:extLst>
              <a:ext uri="{FF2B5EF4-FFF2-40B4-BE49-F238E27FC236}">
                <a16:creationId xmlns:a16="http://schemas.microsoft.com/office/drawing/2014/main" id="{7D12CD6A-180A-4A6A-99B1-7C4248FAC8E2}"/>
              </a:ext>
            </a:extLst>
          </p:cNvPr>
          <p:cNvSpPr txBox="1">
            <a:spLocks/>
          </p:cNvSpPr>
          <p:nvPr/>
        </p:nvSpPr>
        <p:spPr>
          <a:xfrm>
            <a:off x="636557" y="3693072"/>
            <a:ext cx="1765021" cy="246221"/>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marL="0" marR="0" lvl="0" indent="0" algn="r" defTabSz="951304"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solidFill>
                  <a:schemeClr val="tx1"/>
                </a:solidFill>
                <a:effectLst/>
                <a:uLnTx/>
                <a:uFillTx/>
                <a:latin typeface="+mn-lt"/>
                <a:ea typeface="+mn-ea"/>
                <a:cs typeface="Segoe UI Semibold" panose="020B0702040204020203" pitchFamily="34" charset="0"/>
              </a:rPr>
              <a:t>Kernel</a:t>
            </a:r>
          </a:p>
        </p:txBody>
      </p:sp>
      <p:sp>
        <p:nvSpPr>
          <p:cNvPr id="84" name="Rectangle 83">
            <a:hlinkClick r:id="rId3"/>
            <a:extLst>
              <a:ext uri="{FF2B5EF4-FFF2-40B4-BE49-F238E27FC236}">
                <a16:creationId xmlns:a16="http://schemas.microsoft.com/office/drawing/2014/main" id="{B448D1FF-8E2E-4C83-A223-F40D8EB5D436}"/>
              </a:ext>
            </a:extLst>
          </p:cNvPr>
          <p:cNvSpPr/>
          <p:nvPr/>
        </p:nvSpPr>
        <p:spPr>
          <a:xfrm>
            <a:off x="8185960" y="6049912"/>
            <a:ext cx="2025532" cy="338554"/>
          </a:xfrm>
          <a:prstGeom prst="rect">
            <a:avLst/>
          </a:prstGeom>
        </p:spPr>
        <p:txBody>
          <a:bodyPr wrap="square" lIns="0" rIns="0">
            <a:spAutoFit/>
          </a:bodyPr>
          <a:lstStyle/>
          <a:p>
            <a:pPr marL="0" lvl="1" algn="ctr" defTabSz="914191">
              <a:spcAft>
                <a:spcPts val="400"/>
              </a:spcAft>
              <a:buSzPct val="90000"/>
            </a:pPr>
            <a:r>
              <a:rPr lang="en-US" sz="1600">
                <a:gradFill>
                  <a:gsLst>
                    <a:gs pos="1250">
                      <a:srgbClr val="2F2F2F"/>
                    </a:gs>
                    <a:gs pos="100000">
                      <a:srgbClr val="2F2F2F"/>
                    </a:gs>
                  </a:gsLst>
                  <a:lin ang="5400000" scaled="0"/>
                </a:gradFill>
                <a:latin typeface="Segoe UI Semibold" panose="020B0702040204020203" pitchFamily="34" charset="0"/>
                <a:cs typeface="Segoe UI Semibold" panose="020B0702040204020203" pitchFamily="34" charset="0"/>
              </a:rPr>
              <a:t>Host</a:t>
            </a:r>
          </a:p>
        </p:txBody>
      </p:sp>
      <p:sp>
        <p:nvSpPr>
          <p:cNvPr id="85" name="Title 1">
            <a:extLst>
              <a:ext uri="{FF2B5EF4-FFF2-40B4-BE49-F238E27FC236}">
                <a16:creationId xmlns:a16="http://schemas.microsoft.com/office/drawing/2014/main" id="{E150A64A-0CBA-4FB0-A6F7-AE4D13C007F1}"/>
              </a:ext>
            </a:extLst>
          </p:cNvPr>
          <p:cNvSpPr txBox="1">
            <a:spLocks/>
          </p:cNvSpPr>
          <p:nvPr/>
        </p:nvSpPr>
        <p:spPr>
          <a:xfrm>
            <a:off x="9751024" y="1882437"/>
            <a:ext cx="1742408" cy="246221"/>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marL="0" marR="0" lvl="0" indent="0" defTabSz="951304"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solidFill>
                  <a:schemeClr val="tx1"/>
                </a:solidFill>
                <a:effectLst/>
                <a:uLnTx/>
                <a:uFillTx/>
                <a:latin typeface="+mn-lt"/>
                <a:ea typeface="+mn-ea"/>
                <a:cs typeface="Segoe UI Semibold" panose="020B0702040204020203" pitchFamily="34" charset="0"/>
              </a:rPr>
              <a:t>Office</a:t>
            </a:r>
          </a:p>
        </p:txBody>
      </p:sp>
      <p:sp>
        <p:nvSpPr>
          <p:cNvPr id="86" name="Title 1">
            <a:extLst>
              <a:ext uri="{FF2B5EF4-FFF2-40B4-BE49-F238E27FC236}">
                <a16:creationId xmlns:a16="http://schemas.microsoft.com/office/drawing/2014/main" id="{7D60DD89-BB23-4F78-BEFC-45E46187052A}"/>
              </a:ext>
            </a:extLst>
          </p:cNvPr>
          <p:cNvSpPr txBox="1">
            <a:spLocks/>
          </p:cNvSpPr>
          <p:nvPr/>
        </p:nvSpPr>
        <p:spPr>
          <a:xfrm>
            <a:off x="9751023" y="2661623"/>
            <a:ext cx="1790316" cy="492443"/>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marL="0" marR="0" lvl="0" indent="0" defTabSz="951304"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solidFill>
                  <a:schemeClr val="tx1"/>
                </a:solidFill>
                <a:effectLst/>
                <a:uLnTx/>
                <a:uFillTx/>
                <a:latin typeface="+mn-lt"/>
                <a:ea typeface="+mn-ea"/>
                <a:cs typeface="Segoe UI Semibold" panose="020B0702040204020203" pitchFamily="34" charset="0"/>
              </a:rPr>
              <a:t>Windows Platform </a:t>
            </a:r>
          </a:p>
          <a:p>
            <a:pPr marL="0" marR="0" lvl="0" indent="0" defTabSz="951304"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solidFill>
                  <a:schemeClr val="tx1"/>
                </a:solidFill>
                <a:effectLst/>
                <a:uLnTx/>
                <a:uFillTx/>
                <a:latin typeface="+mn-lt"/>
                <a:ea typeface="+mn-ea"/>
                <a:cs typeface="Segoe UI Semibold" panose="020B0702040204020203" pitchFamily="34" charset="0"/>
              </a:rPr>
              <a:t>Services </a:t>
            </a:r>
          </a:p>
        </p:txBody>
      </p:sp>
      <p:sp>
        <p:nvSpPr>
          <p:cNvPr id="87" name="Title 1">
            <a:extLst>
              <a:ext uri="{FF2B5EF4-FFF2-40B4-BE49-F238E27FC236}">
                <a16:creationId xmlns:a16="http://schemas.microsoft.com/office/drawing/2014/main" id="{771224C0-EE54-40F2-91F1-A83729375921}"/>
              </a:ext>
            </a:extLst>
          </p:cNvPr>
          <p:cNvSpPr txBox="1">
            <a:spLocks/>
          </p:cNvSpPr>
          <p:nvPr/>
        </p:nvSpPr>
        <p:spPr>
          <a:xfrm>
            <a:off x="9751023" y="3693072"/>
            <a:ext cx="1735926" cy="246221"/>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marL="0" marR="0" lvl="0" indent="0" defTabSz="951304"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solidFill>
                  <a:schemeClr val="tx1"/>
                </a:solidFill>
                <a:effectLst/>
                <a:uLnTx/>
                <a:uFillTx/>
                <a:latin typeface="+mn-lt"/>
                <a:ea typeface="+mn-ea"/>
                <a:cs typeface="Segoe UI Semibold" panose="020B0702040204020203" pitchFamily="34" charset="0"/>
              </a:rPr>
              <a:t>Kernel</a:t>
            </a:r>
          </a:p>
        </p:txBody>
      </p:sp>
      <p:sp>
        <p:nvSpPr>
          <p:cNvPr id="88" name="shield_3" title="Icon of a shield with an exclamation point inside">
            <a:extLst>
              <a:ext uri="{FF2B5EF4-FFF2-40B4-BE49-F238E27FC236}">
                <a16:creationId xmlns:a16="http://schemas.microsoft.com/office/drawing/2014/main" id="{F2887448-312B-46E9-A0FB-4D6D8CB640A0}"/>
              </a:ext>
            </a:extLst>
          </p:cNvPr>
          <p:cNvSpPr>
            <a:spLocks noChangeAspect="1" noEditPoints="1"/>
          </p:cNvSpPr>
          <p:nvPr/>
        </p:nvSpPr>
        <p:spPr bwMode="auto">
          <a:xfrm>
            <a:off x="3872393" y="4722336"/>
            <a:ext cx="588638" cy="596593"/>
          </a:xfrm>
          <a:custGeom>
            <a:avLst/>
            <a:gdLst>
              <a:gd name="T0" fmla="*/ 55 w 322"/>
              <a:gd name="T1" fmla="*/ 246 h 329"/>
              <a:gd name="T2" fmla="*/ 4 w 322"/>
              <a:gd name="T3" fmla="*/ 101 h 329"/>
              <a:gd name="T4" fmla="*/ 4 w 322"/>
              <a:gd name="T5" fmla="*/ 44 h 329"/>
              <a:gd name="T6" fmla="*/ 72 w 322"/>
              <a:gd name="T7" fmla="*/ 34 h 329"/>
              <a:gd name="T8" fmla="*/ 161 w 322"/>
              <a:gd name="T9" fmla="*/ 0 h 329"/>
              <a:gd name="T10" fmla="*/ 250 w 322"/>
              <a:gd name="T11" fmla="*/ 34 h 329"/>
              <a:gd name="T12" fmla="*/ 318 w 322"/>
              <a:gd name="T13" fmla="*/ 44 h 329"/>
              <a:gd name="T14" fmla="*/ 318 w 322"/>
              <a:gd name="T15" fmla="*/ 101 h 329"/>
              <a:gd name="T16" fmla="*/ 267 w 322"/>
              <a:gd name="T17" fmla="*/ 246 h 329"/>
              <a:gd name="T18" fmla="*/ 161 w 322"/>
              <a:gd name="T19" fmla="*/ 329 h 329"/>
              <a:gd name="T20" fmla="*/ 55 w 322"/>
              <a:gd name="T21" fmla="*/ 246 h 329"/>
              <a:gd name="T22" fmla="*/ 161 w 322"/>
              <a:gd name="T23" fmla="*/ 53 h 329"/>
              <a:gd name="T24" fmla="*/ 161 w 322"/>
              <a:gd name="T25" fmla="*/ 207 h 329"/>
              <a:gd name="T26" fmla="*/ 161 w 322"/>
              <a:gd name="T27" fmla="*/ 231 h 329"/>
              <a:gd name="T28" fmla="*/ 161 w 322"/>
              <a:gd name="T29" fmla="*/ 25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 h="329">
                <a:moveTo>
                  <a:pt x="55" y="246"/>
                </a:moveTo>
                <a:cubicBezTo>
                  <a:pt x="0" y="179"/>
                  <a:pt x="4" y="101"/>
                  <a:pt x="4" y="101"/>
                </a:cubicBezTo>
                <a:cubicBezTo>
                  <a:pt x="4" y="44"/>
                  <a:pt x="4" y="44"/>
                  <a:pt x="4" y="44"/>
                </a:cubicBezTo>
                <a:cubicBezTo>
                  <a:pt x="4" y="44"/>
                  <a:pt x="38" y="45"/>
                  <a:pt x="72" y="34"/>
                </a:cubicBezTo>
                <a:cubicBezTo>
                  <a:pt x="107" y="22"/>
                  <a:pt x="124" y="0"/>
                  <a:pt x="161" y="0"/>
                </a:cubicBezTo>
                <a:cubicBezTo>
                  <a:pt x="198" y="0"/>
                  <a:pt x="215" y="22"/>
                  <a:pt x="250" y="34"/>
                </a:cubicBezTo>
                <a:cubicBezTo>
                  <a:pt x="284" y="45"/>
                  <a:pt x="318" y="44"/>
                  <a:pt x="318" y="44"/>
                </a:cubicBezTo>
                <a:cubicBezTo>
                  <a:pt x="318" y="101"/>
                  <a:pt x="318" y="101"/>
                  <a:pt x="318" y="101"/>
                </a:cubicBezTo>
                <a:cubicBezTo>
                  <a:pt x="318" y="101"/>
                  <a:pt x="322" y="179"/>
                  <a:pt x="267" y="246"/>
                </a:cubicBezTo>
                <a:cubicBezTo>
                  <a:pt x="234" y="286"/>
                  <a:pt x="161" y="329"/>
                  <a:pt x="161" y="329"/>
                </a:cubicBezTo>
                <a:cubicBezTo>
                  <a:pt x="161" y="329"/>
                  <a:pt x="88" y="286"/>
                  <a:pt x="55" y="246"/>
                </a:cubicBezTo>
                <a:close/>
                <a:moveTo>
                  <a:pt x="161" y="53"/>
                </a:moveTo>
                <a:cubicBezTo>
                  <a:pt x="161" y="207"/>
                  <a:pt x="161" y="207"/>
                  <a:pt x="161" y="207"/>
                </a:cubicBezTo>
                <a:moveTo>
                  <a:pt x="161" y="231"/>
                </a:moveTo>
                <a:cubicBezTo>
                  <a:pt x="161" y="251"/>
                  <a:pt x="161" y="251"/>
                  <a:pt x="161" y="251"/>
                </a:cubicBezTo>
              </a:path>
            </a:pathLst>
          </a:custGeom>
          <a:noFill/>
          <a:ln w="19050" cap="sq">
            <a:solidFill>
              <a:srgbClr val="A3A3A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endParaRPr lang="en-US" sz="1836">
              <a:solidFill>
                <a:srgbClr val="E6E6E6"/>
              </a:solidFill>
              <a:latin typeface="Segoe UI"/>
            </a:endParaRPr>
          </a:p>
        </p:txBody>
      </p:sp>
      <p:sp>
        <p:nvSpPr>
          <p:cNvPr id="89" name="Rectangle 88">
            <a:hlinkClick r:id="rId3"/>
            <a:extLst>
              <a:ext uri="{FF2B5EF4-FFF2-40B4-BE49-F238E27FC236}">
                <a16:creationId xmlns:a16="http://schemas.microsoft.com/office/drawing/2014/main" id="{4E26C534-9A2B-45B3-9146-54817071DD42}"/>
              </a:ext>
            </a:extLst>
          </p:cNvPr>
          <p:cNvSpPr/>
          <p:nvPr/>
        </p:nvSpPr>
        <p:spPr>
          <a:xfrm>
            <a:off x="5334345" y="5557769"/>
            <a:ext cx="2025532" cy="338554"/>
          </a:xfrm>
          <a:prstGeom prst="rect">
            <a:avLst/>
          </a:prstGeom>
        </p:spPr>
        <p:txBody>
          <a:bodyPr wrap="square" lIns="0" rIns="0">
            <a:spAutoFit/>
          </a:bodyPr>
          <a:lstStyle/>
          <a:p>
            <a:pPr marL="0" lvl="1" algn="ctr" defTabSz="914191">
              <a:spcAft>
                <a:spcPts val="400"/>
              </a:spcAft>
              <a:buSzPct val="90000"/>
            </a:pPr>
            <a:r>
              <a:rPr lang="en-US" sz="1600">
                <a:gradFill>
                  <a:gsLst>
                    <a:gs pos="1250">
                      <a:srgbClr val="2F2F2F"/>
                    </a:gs>
                    <a:gs pos="100000">
                      <a:srgbClr val="2F2F2F"/>
                    </a:gs>
                  </a:gsLst>
                  <a:lin ang="5400000" scaled="0"/>
                </a:gradFill>
                <a:latin typeface="Segoe UI "/>
              </a:rPr>
              <a:t>Device Hardware</a:t>
            </a:r>
          </a:p>
        </p:txBody>
      </p:sp>
      <p:cxnSp>
        <p:nvCxnSpPr>
          <p:cNvPr id="90" name="Straight Arrow Connector 89" descr="file opened in Application Guard">
            <a:extLst>
              <a:ext uri="{FF2B5EF4-FFF2-40B4-BE49-F238E27FC236}">
                <a16:creationId xmlns:a16="http://schemas.microsoft.com/office/drawing/2014/main" id="{0A462A89-126F-4084-A4CA-A5B05DBF4C6C}"/>
              </a:ext>
            </a:extLst>
          </p:cNvPr>
          <p:cNvCxnSpPr>
            <a:cxnSpLocks/>
          </p:cNvCxnSpPr>
          <p:nvPr/>
        </p:nvCxnSpPr>
        <p:spPr>
          <a:xfrm flipH="1">
            <a:off x="4574665" y="5014206"/>
            <a:ext cx="1096237" cy="0"/>
          </a:xfrm>
          <a:prstGeom prst="straightConnector1">
            <a:avLst/>
          </a:prstGeom>
          <a:ln w="22225">
            <a:solidFill>
              <a:schemeClr val="accent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descr="File opened in host">
            <a:extLst>
              <a:ext uri="{FF2B5EF4-FFF2-40B4-BE49-F238E27FC236}">
                <a16:creationId xmlns:a16="http://schemas.microsoft.com/office/drawing/2014/main" id="{17C77C8C-922F-4F8B-BF68-326C281EF025}"/>
              </a:ext>
            </a:extLst>
          </p:cNvPr>
          <p:cNvCxnSpPr>
            <a:cxnSpLocks/>
          </p:cNvCxnSpPr>
          <p:nvPr/>
        </p:nvCxnSpPr>
        <p:spPr>
          <a:xfrm>
            <a:off x="6989369" y="5015251"/>
            <a:ext cx="1114652" cy="0"/>
          </a:xfrm>
          <a:prstGeom prst="straightConnector1">
            <a:avLst/>
          </a:prstGeom>
          <a:ln w="22225">
            <a:solidFill>
              <a:schemeClr val="accent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92" name="Laptop_E770" title="Icon of a laptop">
            <a:extLst>
              <a:ext uri="{FF2B5EF4-FFF2-40B4-BE49-F238E27FC236}">
                <a16:creationId xmlns:a16="http://schemas.microsoft.com/office/drawing/2014/main" id="{828A9042-64B6-47EF-B4FC-15C548D21F12}"/>
              </a:ext>
            </a:extLst>
          </p:cNvPr>
          <p:cNvSpPr>
            <a:spLocks noChangeAspect="1" noEditPoints="1"/>
          </p:cNvSpPr>
          <p:nvPr/>
        </p:nvSpPr>
        <p:spPr bwMode="auto">
          <a:xfrm>
            <a:off x="5687878" y="4492535"/>
            <a:ext cx="1318467" cy="879783"/>
          </a:xfrm>
          <a:custGeom>
            <a:avLst/>
            <a:gdLst>
              <a:gd name="T0" fmla="*/ 3250 w 3750"/>
              <a:gd name="T1" fmla="*/ 1750 h 2500"/>
              <a:gd name="T2" fmla="*/ 500 w 3750"/>
              <a:gd name="T3" fmla="*/ 1750 h 2500"/>
              <a:gd name="T4" fmla="*/ 500 w 3750"/>
              <a:gd name="T5" fmla="*/ 0 h 2500"/>
              <a:gd name="T6" fmla="*/ 3250 w 3750"/>
              <a:gd name="T7" fmla="*/ 0 h 2500"/>
              <a:gd name="T8" fmla="*/ 3250 w 3750"/>
              <a:gd name="T9" fmla="*/ 1750 h 2500"/>
              <a:gd name="T10" fmla="*/ 0 w 3750"/>
              <a:gd name="T11" fmla="*/ 2375 h 2500"/>
              <a:gd name="T12" fmla="*/ 125 w 3750"/>
              <a:gd name="T13" fmla="*/ 2500 h 2500"/>
              <a:gd name="T14" fmla="*/ 3625 w 3750"/>
              <a:gd name="T15" fmla="*/ 2500 h 2500"/>
              <a:gd name="T16" fmla="*/ 3750 w 3750"/>
              <a:gd name="T17" fmla="*/ 2375 h 2500"/>
              <a:gd name="T18" fmla="*/ 3688 w 3750"/>
              <a:gd name="T19" fmla="*/ 2187 h 2500"/>
              <a:gd name="T20" fmla="*/ 3250 w 3750"/>
              <a:gd name="T21" fmla="*/ 1750 h 2500"/>
              <a:gd name="T22" fmla="*/ 500 w 3750"/>
              <a:gd name="T23" fmla="*/ 1750 h 2500"/>
              <a:gd name="T24" fmla="*/ 63 w 3750"/>
              <a:gd name="T25" fmla="*/ 2187 h 2500"/>
              <a:gd name="T26" fmla="*/ 0 w 3750"/>
              <a:gd name="T27" fmla="*/ 2375 h 2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50" h="2500">
                <a:moveTo>
                  <a:pt x="3250" y="1750"/>
                </a:moveTo>
                <a:cubicBezTo>
                  <a:pt x="500" y="1750"/>
                  <a:pt x="500" y="1750"/>
                  <a:pt x="500" y="1750"/>
                </a:cubicBezTo>
                <a:cubicBezTo>
                  <a:pt x="500" y="0"/>
                  <a:pt x="500" y="0"/>
                  <a:pt x="500" y="0"/>
                </a:cubicBezTo>
                <a:cubicBezTo>
                  <a:pt x="3250" y="0"/>
                  <a:pt x="3250" y="0"/>
                  <a:pt x="3250" y="0"/>
                </a:cubicBezTo>
                <a:lnTo>
                  <a:pt x="3250" y="1750"/>
                </a:lnTo>
                <a:close/>
                <a:moveTo>
                  <a:pt x="0" y="2375"/>
                </a:moveTo>
                <a:cubicBezTo>
                  <a:pt x="0" y="2444"/>
                  <a:pt x="56" y="2500"/>
                  <a:pt x="125" y="2500"/>
                </a:cubicBezTo>
                <a:cubicBezTo>
                  <a:pt x="3625" y="2500"/>
                  <a:pt x="3625" y="2500"/>
                  <a:pt x="3625" y="2500"/>
                </a:cubicBezTo>
                <a:cubicBezTo>
                  <a:pt x="3694" y="2500"/>
                  <a:pt x="3750" y="2444"/>
                  <a:pt x="3750" y="2375"/>
                </a:cubicBezTo>
                <a:cubicBezTo>
                  <a:pt x="3750" y="2302"/>
                  <a:pt x="3726" y="2235"/>
                  <a:pt x="3688" y="2187"/>
                </a:cubicBezTo>
                <a:cubicBezTo>
                  <a:pt x="3250" y="1750"/>
                  <a:pt x="3250" y="1750"/>
                  <a:pt x="3250" y="1750"/>
                </a:cubicBezTo>
                <a:cubicBezTo>
                  <a:pt x="500" y="1750"/>
                  <a:pt x="500" y="1750"/>
                  <a:pt x="500" y="1750"/>
                </a:cubicBezTo>
                <a:cubicBezTo>
                  <a:pt x="63" y="2187"/>
                  <a:pt x="63" y="2187"/>
                  <a:pt x="63" y="2187"/>
                </a:cubicBezTo>
                <a:cubicBezTo>
                  <a:pt x="24" y="2235"/>
                  <a:pt x="0" y="2302"/>
                  <a:pt x="0" y="2375"/>
                </a:cubicBezTo>
                <a:close/>
              </a:path>
            </a:pathLst>
          </a:custGeom>
          <a:noFill/>
          <a:ln w="19050" cap="sq">
            <a:solidFill>
              <a:srgbClr val="A3A3A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4" name="Rectangle 93">
            <a:hlinkClick r:id="rId3"/>
            <a:extLst>
              <a:ext uri="{FF2B5EF4-FFF2-40B4-BE49-F238E27FC236}">
                <a16:creationId xmlns:a16="http://schemas.microsoft.com/office/drawing/2014/main" id="{11A841EC-D56A-43B2-B275-FD55FD5340D1}"/>
              </a:ext>
            </a:extLst>
          </p:cNvPr>
          <p:cNvSpPr/>
          <p:nvPr/>
        </p:nvSpPr>
        <p:spPr>
          <a:xfrm>
            <a:off x="5334345" y="4013258"/>
            <a:ext cx="2025532" cy="338554"/>
          </a:xfrm>
          <a:prstGeom prst="rect">
            <a:avLst/>
          </a:prstGeom>
        </p:spPr>
        <p:txBody>
          <a:bodyPr wrap="square" lIns="0" rIns="0">
            <a:spAutoFit/>
          </a:bodyPr>
          <a:lstStyle/>
          <a:p>
            <a:pPr marL="0" lvl="1" algn="ctr" defTabSz="914191">
              <a:spcAft>
                <a:spcPts val="400"/>
              </a:spcAft>
              <a:buSzPct val="90000"/>
            </a:pPr>
            <a:r>
              <a:rPr lang="en-US" sz="1600">
                <a:gradFill>
                  <a:gsLst>
                    <a:gs pos="1250">
                      <a:srgbClr val="2F2F2F"/>
                    </a:gs>
                    <a:gs pos="100000">
                      <a:srgbClr val="2F2F2F"/>
                    </a:gs>
                  </a:gsLst>
                  <a:lin ang="5400000" scaled="0"/>
                </a:gradFill>
                <a:latin typeface="Segoe UI "/>
              </a:rPr>
              <a:t>Hypervisor (Hyper-V)</a:t>
            </a:r>
          </a:p>
        </p:txBody>
      </p:sp>
      <p:sp>
        <p:nvSpPr>
          <p:cNvPr id="97" name="Rectangle 96">
            <a:hlinkClick r:id="rId3"/>
            <a:extLst>
              <a:ext uri="{FF2B5EF4-FFF2-40B4-BE49-F238E27FC236}">
                <a16:creationId xmlns:a16="http://schemas.microsoft.com/office/drawing/2014/main" id="{89897C1D-DEF7-4E6D-AC6E-A3E7D4CEBE51}"/>
              </a:ext>
            </a:extLst>
          </p:cNvPr>
          <p:cNvSpPr/>
          <p:nvPr/>
        </p:nvSpPr>
        <p:spPr>
          <a:xfrm>
            <a:off x="5334345" y="2460377"/>
            <a:ext cx="2025532" cy="338554"/>
          </a:xfrm>
          <a:prstGeom prst="rect">
            <a:avLst/>
          </a:prstGeom>
        </p:spPr>
        <p:txBody>
          <a:bodyPr wrap="square" lIns="0" rIns="0">
            <a:spAutoFit/>
          </a:bodyPr>
          <a:lstStyle/>
          <a:p>
            <a:pPr marL="0" lvl="1" algn="ctr" defTabSz="914191">
              <a:spcAft>
                <a:spcPts val="400"/>
              </a:spcAft>
              <a:buSzPct val="90000"/>
            </a:pPr>
            <a:r>
              <a:rPr lang="en-US" sz="1600">
                <a:gradFill>
                  <a:gsLst>
                    <a:gs pos="1250">
                      <a:srgbClr val="2F2F2F"/>
                    </a:gs>
                    <a:gs pos="100000">
                      <a:srgbClr val="2F2F2F"/>
                    </a:gs>
                  </a:gsLst>
                  <a:lin ang="5400000" scaled="0"/>
                </a:gradFill>
                <a:latin typeface="Segoe UI Semibold" panose="020B0702040204020203" pitchFamily="34" charset="0"/>
                <a:cs typeface="Segoe UI Semibold" panose="020B0702040204020203" pitchFamily="34" charset="0"/>
              </a:rPr>
              <a:t>Safe Documents</a:t>
            </a:r>
          </a:p>
        </p:txBody>
      </p:sp>
      <p:sp>
        <p:nvSpPr>
          <p:cNvPr id="4" name="Title 16">
            <a:extLst>
              <a:ext uri="{FF2B5EF4-FFF2-40B4-BE49-F238E27FC236}">
                <a16:creationId xmlns:a16="http://schemas.microsoft.com/office/drawing/2014/main" id="{37BF9AAE-629E-47A2-9D11-29B8F9E3A97A}"/>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Safe Documents verification</a:t>
            </a:r>
            <a:endParaRPr kumimoji="0" lang="en-US" sz="2000" b="0" i="0" u="none" strike="noStrike" kern="1200" cap="none" spc="-50" normalizeH="0" baseline="0" noProof="0">
              <a:ln w="3175">
                <a:noFill/>
              </a:ln>
              <a:solidFill>
                <a:schemeClr val="tx1"/>
              </a:solidFill>
              <a:effectLst/>
              <a:uLnTx/>
              <a:uFillTx/>
              <a:latin typeface="+mn-lt"/>
              <a:ea typeface="+mn-ea"/>
              <a:cs typeface="Segoe UI" pitchFamily="34" charset="0"/>
            </a:endParaRPr>
          </a:p>
        </p:txBody>
      </p:sp>
      <p:sp>
        <p:nvSpPr>
          <p:cNvPr id="96" name="Rectangle: Rounded Corners 59">
            <a:extLst>
              <a:ext uri="{FF2B5EF4-FFF2-40B4-BE49-F238E27FC236}">
                <a16:creationId xmlns:a16="http://schemas.microsoft.com/office/drawing/2014/main" id="{143166D9-F345-4030-9812-419CA55BA09B}"/>
              </a:ext>
              <a:ext uri="{C183D7F6-B498-43B3-948B-1728B52AA6E4}">
                <adec:decorative xmlns:adec="http://schemas.microsoft.com/office/drawing/2017/decorative" val="1"/>
              </a:ext>
            </a:extLst>
          </p:cNvPr>
          <p:cNvSpPr/>
          <p:nvPr/>
        </p:nvSpPr>
        <p:spPr bwMode="auto">
          <a:xfrm>
            <a:off x="5756746" y="1626872"/>
            <a:ext cx="1180730" cy="757350"/>
          </a:xfrm>
          <a:prstGeom prst="roundRect">
            <a:avLst>
              <a:gd name="adj" fmla="val 3125"/>
            </a:avLst>
          </a:prstGeom>
          <a:solidFill>
            <a:schemeClr val="bg1"/>
          </a:solidFill>
          <a:ln w="19050">
            <a:solidFill>
              <a:srgbClr val="A3A3A3"/>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224" b="0" i="0" u="none" strike="noStrike" kern="1200" cap="none" spc="0" normalizeH="0" baseline="0" noProof="0">
              <a:ln>
                <a:noFill/>
              </a:ln>
              <a:solidFill>
                <a:srgbClr val="505050"/>
              </a:solidFill>
              <a:effectLst/>
              <a:uLnTx/>
              <a:uFillTx/>
              <a:latin typeface="Segoe UI"/>
              <a:ea typeface="+mn-ea"/>
              <a:cs typeface="Segoe UI" pitchFamily="34" charset="0"/>
            </a:endParaRPr>
          </a:p>
        </p:txBody>
      </p:sp>
      <p:sp>
        <p:nvSpPr>
          <p:cNvPr id="5" name="Freeform 13" title="Icon of a cloud">
            <a:extLst>
              <a:ext uri="{FF2B5EF4-FFF2-40B4-BE49-F238E27FC236}">
                <a16:creationId xmlns:a16="http://schemas.microsoft.com/office/drawing/2014/main" id="{08D6F00C-44A2-40F6-849C-AC7425C88FA5}"/>
              </a:ext>
            </a:extLst>
          </p:cNvPr>
          <p:cNvSpPr>
            <a:spLocks noChangeAspect="1"/>
          </p:cNvSpPr>
          <p:nvPr/>
        </p:nvSpPr>
        <p:spPr bwMode="auto">
          <a:xfrm>
            <a:off x="5885346" y="1736738"/>
            <a:ext cx="923531" cy="506613"/>
          </a:xfrm>
          <a:custGeom>
            <a:avLst/>
            <a:gdLst>
              <a:gd name="T0" fmla="*/ 384 w 771"/>
              <a:gd name="T1" fmla="*/ 0 h 422"/>
              <a:gd name="T2" fmla="*/ 549 w 771"/>
              <a:gd name="T3" fmla="*/ 110 h 422"/>
              <a:gd name="T4" fmla="*/ 551 w 771"/>
              <a:gd name="T5" fmla="*/ 115 h 422"/>
              <a:gd name="T6" fmla="*/ 565 w 771"/>
              <a:gd name="T7" fmla="*/ 110 h 422"/>
              <a:gd name="T8" fmla="*/ 612 w 771"/>
              <a:gd name="T9" fmla="*/ 103 h 422"/>
              <a:gd name="T10" fmla="*/ 771 w 771"/>
              <a:gd name="T11" fmla="*/ 262 h 422"/>
              <a:gd name="T12" fmla="*/ 628 w 771"/>
              <a:gd name="T13" fmla="*/ 420 h 422"/>
              <a:gd name="T14" fmla="*/ 616 w 771"/>
              <a:gd name="T15" fmla="*/ 421 h 422"/>
              <a:gd name="T16" fmla="*/ 610 w 771"/>
              <a:gd name="T17" fmla="*/ 421 h 422"/>
              <a:gd name="T18" fmla="*/ 98 w 771"/>
              <a:gd name="T19" fmla="*/ 421 h 422"/>
              <a:gd name="T20" fmla="*/ 91 w 771"/>
              <a:gd name="T21" fmla="*/ 422 h 422"/>
              <a:gd name="T22" fmla="*/ 74 w 771"/>
              <a:gd name="T23" fmla="*/ 419 h 422"/>
              <a:gd name="T24" fmla="*/ 12 w 771"/>
              <a:gd name="T25" fmla="*/ 312 h 422"/>
              <a:gd name="T26" fmla="*/ 101 w 771"/>
              <a:gd name="T27" fmla="*/ 247 h 422"/>
              <a:gd name="T28" fmla="*/ 108 w 771"/>
              <a:gd name="T29" fmla="*/ 249 h 422"/>
              <a:gd name="T30" fmla="*/ 106 w 771"/>
              <a:gd name="T31" fmla="*/ 238 h 422"/>
              <a:gd name="T32" fmla="*/ 119 w 771"/>
              <a:gd name="T33" fmla="*/ 179 h 422"/>
              <a:gd name="T34" fmla="*/ 201 w 771"/>
              <a:gd name="T35" fmla="*/ 128 h 422"/>
              <a:gd name="T36" fmla="*/ 213 w 771"/>
              <a:gd name="T37" fmla="*/ 128 h 422"/>
              <a:gd name="T38" fmla="*/ 213 w 771"/>
              <a:gd name="T39" fmla="*/ 127 h 422"/>
              <a:gd name="T40" fmla="*/ 384 w 771"/>
              <a:gd name="T41"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1" h="422">
                <a:moveTo>
                  <a:pt x="384" y="0"/>
                </a:moveTo>
                <a:cubicBezTo>
                  <a:pt x="458" y="0"/>
                  <a:pt x="522" y="46"/>
                  <a:pt x="549" y="110"/>
                </a:cubicBezTo>
                <a:cubicBezTo>
                  <a:pt x="551" y="115"/>
                  <a:pt x="551" y="115"/>
                  <a:pt x="551" y="115"/>
                </a:cubicBezTo>
                <a:cubicBezTo>
                  <a:pt x="565" y="110"/>
                  <a:pt x="565" y="110"/>
                  <a:pt x="565" y="110"/>
                </a:cubicBezTo>
                <a:cubicBezTo>
                  <a:pt x="580" y="105"/>
                  <a:pt x="596" y="103"/>
                  <a:pt x="612" y="103"/>
                </a:cubicBezTo>
                <a:cubicBezTo>
                  <a:pt x="700" y="103"/>
                  <a:pt x="771" y="174"/>
                  <a:pt x="771" y="262"/>
                </a:cubicBezTo>
                <a:cubicBezTo>
                  <a:pt x="771" y="344"/>
                  <a:pt x="708" y="412"/>
                  <a:pt x="628" y="420"/>
                </a:cubicBezTo>
                <a:cubicBezTo>
                  <a:pt x="616" y="421"/>
                  <a:pt x="616" y="421"/>
                  <a:pt x="616" y="421"/>
                </a:cubicBezTo>
                <a:cubicBezTo>
                  <a:pt x="610" y="421"/>
                  <a:pt x="610" y="421"/>
                  <a:pt x="610" y="421"/>
                </a:cubicBezTo>
                <a:cubicBezTo>
                  <a:pt x="98" y="421"/>
                  <a:pt x="98" y="421"/>
                  <a:pt x="98" y="421"/>
                </a:cubicBezTo>
                <a:cubicBezTo>
                  <a:pt x="91" y="422"/>
                  <a:pt x="91" y="422"/>
                  <a:pt x="91" y="422"/>
                </a:cubicBezTo>
                <a:cubicBezTo>
                  <a:pt x="85" y="421"/>
                  <a:pt x="79" y="420"/>
                  <a:pt x="74" y="419"/>
                </a:cubicBezTo>
                <a:cubicBezTo>
                  <a:pt x="27" y="406"/>
                  <a:pt x="0" y="359"/>
                  <a:pt x="12" y="312"/>
                </a:cubicBezTo>
                <a:cubicBezTo>
                  <a:pt x="23" y="271"/>
                  <a:pt x="61" y="245"/>
                  <a:pt x="101" y="247"/>
                </a:cubicBezTo>
                <a:cubicBezTo>
                  <a:pt x="108" y="249"/>
                  <a:pt x="108" y="249"/>
                  <a:pt x="108" y="249"/>
                </a:cubicBezTo>
                <a:cubicBezTo>
                  <a:pt x="106" y="238"/>
                  <a:pt x="106" y="238"/>
                  <a:pt x="106" y="238"/>
                </a:cubicBezTo>
                <a:cubicBezTo>
                  <a:pt x="105" y="218"/>
                  <a:pt x="109" y="198"/>
                  <a:pt x="119" y="179"/>
                </a:cubicBezTo>
                <a:cubicBezTo>
                  <a:pt x="137" y="148"/>
                  <a:pt x="168" y="130"/>
                  <a:pt x="201" y="128"/>
                </a:cubicBezTo>
                <a:cubicBezTo>
                  <a:pt x="213" y="128"/>
                  <a:pt x="213" y="128"/>
                  <a:pt x="213" y="128"/>
                </a:cubicBezTo>
                <a:cubicBezTo>
                  <a:pt x="213" y="127"/>
                  <a:pt x="213" y="127"/>
                  <a:pt x="213" y="127"/>
                </a:cubicBezTo>
                <a:cubicBezTo>
                  <a:pt x="236" y="53"/>
                  <a:pt x="304" y="0"/>
                  <a:pt x="384" y="0"/>
                </a:cubicBezTo>
                <a:close/>
              </a:path>
            </a:pathLst>
          </a:custGeom>
          <a:noFill/>
          <a:ln w="2222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
        <p:nvSpPr>
          <p:cNvPr id="104" name="Page2_E7C3" title="Icon of a document">
            <a:extLst>
              <a:ext uri="{FF2B5EF4-FFF2-40B4-BE49-F238E27FC236}">
                <a16:creationId xmlns:a16="http://schemas.microsoft.com/office/drawing/2014/main" id="{337A5A78-8E5C-4E68-B68E-53BF6B8BA3AA}"/>
              </a:ext>
            </a:extLst>
          </p:cNvPr>
          <p:cNvSpPr>
            <a:spLocks noChangeAspect="1" noEditPoints="1"/>
          </p:cNvSpPr>
          <p:nvPr/>
        </p:nvSpPr>
        <p:spPr bwMode="auto">
          <a:xfrm>
            <a:off x="3555884" y="1716432"/>
            <a:ext cx="486250" cy="607592"/>
          </a:xfrm>
          <a:custGeom>
            <a:avLst/>
            <a:gdLst>
              <a:gd name="T0" fmla="*/ 3310 w 3310"/>
              <a:gd name="T1" fmla="*/ 1102 h 4136"/>
              <a:gd name="T2" fmla="*/ 2206 w 3310"/>
              <a:gd name="T3" fmla="*/ 1102 h 4136"/>
              <a:gd name="T4" fmla="*/ 2206 w 3310"/>
              <a:gd name="T5" fmla="*/ 0 h 4136"/>
              <a:gd name="T6" fmla="*/ 3310 w 3310"/>
              <a:gd name="T7" fmla="*/ 1102 h 4136"/>
              <a:gd name="T8" fmla="*/ 2206 w 3310"/>
              <a:gd name="T9" fmla="*/ 0 h 4136"/>
              <a:gd name="T10" fmla="*/ 0 w 3310"/>
              <a:gd name="T11" fmla="*/ 0 h 4136"/>
              <a:gd name="T12" fmla="*/ 0 w 3310"/>
              <a:gd name="T13" fmla="*/ 4136 h 4136"/>
              <a:gd name="T14" fmla="*/ 3310 w 3310"/>
              <a:gd name="T15" fmla="*/ 4136 h 4136"/>
              <a:gd name="T16" fmla="*/ 3310 w 3310"/>
              <a:gd name="T17" fmla="*/ 1102 h 4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10" h="4136">
                <a:moveTo>
                  <a:pt x="3310" y="1102"/>
                </a:moveTo>
                <a:lnTo>
                  <a:pt x="2206" y="1102"/>
                </a:lnTo>
                <a:lnTo>
                  <a:pt x="2206" y="0"/>
                </a:lnTo>
                <a:moveTo>
                  <a:pt x="3310" y="1102"/>
                </a:moveTo>
                <a:lnTo>
                  <a:pt x="2206" y="0"/>
                </a:lnTo>
                <a:lnTo>
                  <a:pt x="0" y="0"/>
                </a:lnTo>
                <a:lnTo>
                  <a:pt x="0" y="4136"/>
                </a:lnTo>
                <a:lnTo>
                  <a:pt x="3310" y="4136"/>
                </a:lnTo>
                <a:lnTo>
                  <a:pt x="3310" y="1102"/>
                </a:lnTo>
              </a:path>
            </a:pathLst>
          </a:custGeom>
          <a:solidFill>
            <a:schemeClr val="bg1"/>
          </a:solidFill>
          <a:ln w="22225" cap="rnd">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F780F"/>
              </a:solidFill>
              <a:effectLst/>
              <a:uLnTx/>
              <a:uFillTx/>
              <a:latin typeface="Segoe UI"/>
              <a:ea typeface="+mn-ea"/>
              <a:cs typeface="+mn-cs"/>
            </a:endParaRPr>
          </a:p>
        </p:txBody>
      </p:sp>
      <p:cxnSp>
        <p:nvCxnSpPr>
          <p:cNvPr id="55" name="Straight Connector 54" descr="Application Guard container partition&#10;">
            <a:extLst>
              <a:ext uri="{FF2B5EF4-FFF2-40B4-BE49-F238E27FC236}">
                <a16:creationId xmlns:a16="http://schemas.microsoft.com/office/drawing/2014/main" id="{C8C15D6D-C346-4A4D-A6F8-E1BE95F10E8E}"/>
              </a:ext>
            </a:extLst>
          </p:cNvPr>
          <p:cNvCxnSpPr>
            <a:cxnSpLocks/>
          </p:cNvCxnSpPr>
          <p:nvPr/>
        </p:nvCxnSpPr>
        <p:spPr>
          <a:xfrm>
            <a:off x="4924148" y="1420427"/>
            <a:ext cx="0" cy="5007006"/>
          </a:xfrm>
          <a:prstGeom prst="line">
            <a:avLst/>
          </a:prstGeom>
          <a:solidFill>
            <a:schemeClr val="bg1"/>
          </a:solidFill>
          <a:ln w="19050">
            <a:solidFill>
              <a:srgbClr val="A3A3A3"/>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56" name="Straight Connector 55" descr="Host machine partition&#10;">
            <a:extLst>
              <a:ext uri="{FF2B5EF4-FFF2-40B4-BE49-F238E27FC236}">
                <a16:creationId xmlns:a16="http://schemas.microsoft.com/office/drawing/2014/main" id="{F595DF63-B8E0-4341-883D-92D2506FE207}"/>
              </a:ext>
            </a:extLst>
          </p:cNvPr>
          <p:cNvCxnSpPr>
            <a:cxnSpLocks/>
          </p:cNvCxnSpPr>
          <p:nvPr/>
        </p:nvCxnSpPr>
        <p:spPr>
          <a:xfrm>
            <a:off x="7812350" y="1420427"/>
            <a:ext cx="0" cy="5007006"/>
          </a:xfrm>
          <a:prstGeom prst="line">
            <a:avLst/>
          </a:prstGeom>
          <a:solidFill>
            <a:schemeClr val="bg1"/>
          </a:solidFill>
          <a:ln w="19050">
            <a:solidFill>
              <a:srgbClr val="A3A3A3"/>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9014676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1.45833E-6 -4.44444E-6 L 0.21002 -4.44444E-6 " pathEditMode="relative" rAng="0" ptsTypes="AA">
                                      <p:cBhvr>
                                        <p:cTn id="6" dur="1500" fill="hold"/>
                                        <p:tgtEl>
                                          <p:spTgt spid="104"/>
                                        </p:tgtEl>
                                        <p:attrNameLst>
                                          <p:attrName>ppt_x</p:attrName>
                                          <p:attrName>ppt_y</p:attrName>
                                        </p:attrNameLst>
                                      </p:cBhvr>
                                      <p:rCtr x="10495" y="0"/>
                                    </p:animMotion>
                                  </p:childTnLst>
                                </p:cTn>
                              </p:par>
                            </p:childTnLst>
                          </p:cTn>
                        </p:par>
                        <p:par>
                          <p:cTn id="7" fill="hold">
                            <p:stCondLst>
                              <p:cond delay="1500"/>
                            </p:stCondLst>
                            <p:childTnLst>
                              <p:par>
                                <p:cTn id="8" presetID="53" presetClass="exit" presetSubtype="32" fill="hold" grpId="1" nodeType="afterEffect">
                                  <p:stCondLst>
                                    <p:cond delay="0"/>
                                  </p:stCondLst>
                                  <p:childTnLst>
                                    <p:anim calcmode="lin" valueType="num">
                                      <p:cBhvr>
                                        <p:cTn id="9" dur="500"/>
                                        <p:tgtEl>
                                          <p:spTgt spid="104"/>
                                        </p:tgtEl>
                                        <p:attrNameLst>
                                          <p:attrName>ppt_w</p:attrName>
                                        </p:attrNameLst>
                                      </p:cBhvr>
                                      <p:tavLst>
                                        <p:tav tm="0">
                                          <p:val>
                                            <p:strVal val="ppt_w"/>
                                          </p:val>
                                        </p:tav>
                                        <p:tav tm="100000">
                                          <p:val>
                                            <p:fltVal val="0"/>
                                          </p:val>
                                        </p:tav>
                                      </p:tavLst>
                                    </p:anim>
                                    <p:anim calcmode="lin" valueType="num">
                                      <p:cBhvr>
                                        <p:cTn id="10" dur="500"/>
                                        <p:tgtEl>
                                          <p:spTgt spid="104"/>
                                        </p:tgtEl>
                                        <p:attrNameLst>
                                          <p:attrName>ppt_h</p:attrName>
                                        </p:attrNameLst>
                                      </p:cBhvr>
                                      <p:tavLst>
                                        <p:tav tm="0">
                                          <p:val>
                                            <p:strVal val="ppt_h"/>
                                          </p:val>
                                        </p:tav>
                                        <p:tav tm="100000">
                                          <p:val>
                                            <p:fltVal val="0"/>
                                          </p:val>
                                        </p:tav>
                                      </p:tavLst>
                                    </p:anim>
                                    <p:animEffect transition="out" filter="fade">
                                      <p:cBhvr>
                                        <p:cTn id="11" dur="500"/>
                                        <p:tgtEl>
                                          <p:spTgt spid="104"/>
                                        </p:tgtEl>
                                      </p:cBhvr>
                                    </p:animEffect>
                                    <p:set>
                                      <p:cBhvr>
                                        <p:cTn id="12" dur="1" fill="hold">
                                          <p:stCondLst>
                                            <p:cond delay="499"/>
                                          </p:stCondLst>
                                        </p:cTn>
                                        <p:tgtEl>
                                          <p:spTgt spid="104"/>
                                        </p:tgtEl>
                                        <p:attrNameLst>
                                          <p:attrName>style.visibility</p:attrName>
                                        </p:attrNameLst>
                                      </p:cBhvr>
                                      <p:to>
                                        <p:strVal val="hidden"/>
                                      </p:to>
                                    </p:set>
                                  </p:childTnLst>
                                </p:cTn>
                              </p:par>
                              <p:par>
                                <p:cTn id="13" presetID="7" presetClass="emph" presetSubtype="2" fill="hold" nodeType="withEffect">
                                  <p:stCondLst>
                                    <p:cond delay="0"/>
                                  </p:stCondLst>
                                  <p:childTnLst>
                                    <p:animClr clrSpc="rgb" dir="cw">
                                      <p:cBhvr>
                                        <p:cTn id="14" dur="1500" fill="hold"/>
                                        <p:tgtEl>
                                          <p:spTgt spid="5"/>
                                        </p:tgtEl>
                                        <p:attrNameLst>
                                          <p:attrName>stroke.color</p:attrName>
                                        </p:attrNameLst>
                                      </p:cBhvr>
                                      <p:to>
                                        <a:srgbClr val="00B050"/>
                                      </p:to>
                                    </p:animClr>
                                    <p:set>
                                      <p:cBhvr>
                                        <p:cTn id="15" dur="1500" fill="hold"/>
                                        <p:tgtEl>
                                          <p:spTgt spid="5"/>
                                        </p:tgtEl>
                                        <p:attrNameLst>
                                          <p:attrName>stroke.on</p:attrName>
                                        </p:attrNameLst>
                                      </p:cBhvr>
                                      <p:to>
                                        <p:strVal val="true"/>
                                      </p:to>
                                    </p:set>
                                  </p:childTnLst>
                                </p:cTn>
                              </p:par>
                              <p:par>
                                <p:cTn id="16" presetID="10" presetClass="entr" presetSubtype="0" fill="hold" grpId="0" nodeType="withEffect">
                                  <p:stCondLst>
                                    <p:cond delay="0"/>
                                  </p:stCondLst>
                                  <p:childTnLst>
                                    <p:set>
                                      <p:cBhvr>
                                        <p:cTn id="17" dur="1" fill="hold">
                                          <p:stCondLst>
                                            <p:cond delay="0"/>
                                          </p:stCondLst>
                                        </p:cTn>
                                        <p:tgtEl>
                                          <p:spTgt spid="103"/>
                                        </p:tgtEl>
                                        <p:attrNameLst>
                                          <p:attrName>style.visibility</p:attrName>
                                        </p:attrNameLst>
                                      </p:cBhvr>
                                      <p:to>
                                        <p:strVal val="visible"/>
                                      </p:to>
                                    </p:set>
                                    <p:animEffect transition="in" filter="fade">
                                      <p:cBhvr>
                                        <p:cTn id="18" dur="500"/>
                                        <p:tgtEl>
                                          <p:spTgt spid="103"/>
                                        </p:tgtEl>
                                      </p:cBhvr>
                                    </p:animEffect>
                                  </p:childTnLst>
                                </p:cTn>
                              </p:par>
                              <p:par>
                                <p:cTn id="19" presetID="64" presetClass="path" presetSubtype="0" accel="50000" decel="50000" fill="hold" grpId="1" nodeType="withEffect">
                                  <p:stCondLst>
                                    <p:cond delay="0"/>
                                  </p:stCondLst>
                                  <p:childTnLst>
                                    <p:animMotion origin="layout" path="M 0.00104 0.09329 L -2.91667E-6 2.59259E-6 " pathEditMode="relative" rAng="0" ptsTypes="AA">
                                      <p:cBhvr>
                                        <p:cTn id="20" dur="1500" fill="hold"/>
                                        <p:tgtEl>
                                          <p:spTgt spid="103"/>
                                        </p:tgtEl>
                                        <p:attrNameLst>
                                          <p:attrName>ppt_x</p:attrName>
                                          <p:attrName>ppt_y</p:attrName>
                                        </p:attrNameLst>
                                      </p:cBhvr>
                                      <p:rCtr x="0" y="-3079"/>
                                    </p:animMotion>
                                  </p:childTnLst>
                                </p:cTn>
                              </p:par>
                            </p:childTnLst>
                          </p:cTn>
                        </p:par>
                      </p:childTnLst>
                    </p:cTn>
                  </p:par>
                  <p:par>
                    <p:cTn id="21" fill="hold">
                      <p:stCondLst>
                        <p:cond delay="indefinite"/>
                      </p:stCondLst>
                      <p:childTnLst>
                        <p:par>
                          <p:cTn id="22" fill="hold">
                            <p:stCondLst>
                              <p:cond delay="0"/>
                            </p:stCondLst>
                            <p:childTnLst>
                              <p:par>
                                <p:cTn id="23" presetID="63" presetClass="path" presetSubtype="0" accel="50000" decel="50000" fill="hold" grpId="0" nodeType="clickEffect">
                                  <p:stCondLst>
                                    <p:cond delay="0"/>
                                  </p:stCondLst>
                                  <p:childTnLst>
                                    <p:animMotion origin="layout" path="M 1.45833E-6 -4.44444E-6 L 0.37995 -4.44444E-6 " pathEditMode="relative" rAng="0" ptsTypes="AA">
                                      <p:cBhvr>
                                        <p:cTn id="24" dur="2000" fill="hold"/>
                                        <p:tgtEl>
                                          <p:spTgt spid="164"/>
                                        </p:tgtEl>
                                        <p:attrNameLst>
                                          <p:attrName>ppt_x</p:attrName>
                                          <p:attrName>ppt_y</p:attrName>
                                        </p:attrNameLst>
                                      </p:cBhvr>
                                      <p:rCtr x="18997" y="0"/>
                                    </p:animMotion>
                                  </p:childTnLst>
                                </p:cTn>
                              </p:par>
                              <p:par>
                                <p:cTn id="25" presetID="7" presetClass="emph" presetSubtype="2" fill="hold" nodeType="withEffect">
                                  <p:stCondLst>
                                    <p:cond delay="0"/>
                                  </p:stCondLst>
                                  <p:childTnLst>
                                    <p:animClr clrSpc="rgb" dir="cw">
                                      <p:cBhvr>
                                        <p:cTn id="26" dur="2000" fill="hold"/>
                                        <p:tgtEl>
                                          <p:spTgt spid="164"/>
                                        </p:tgtEl>
                                        <p:attrNameLst>
                                          <p:attrName>stroke.color</p:attrName>
                                        </p:attrNameLst>
                                      </p:cBhvr>
                                      <p:to>
                                        <a:srgbClr val="00B050"/>
                                      </p:to>
                                    </p:animClr>
                                    <p:set>
                                      <p:cBhvr>
                                        <p:cTn id="27" dur="2000" fill="hold"/>
                                        <p:tgtEl>
                                          <p:spTgt spid="164"/>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3" grpId="1"/>
      <p:bldP spid="164" grpId="0" animBg="1"/>
      <p:bldP spid="104" grpId="0" animBg="1"/>
      <p:bldP spid="10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102">
            <a:hlinkClick r:id="rId3"/>
            <a:extLst>
              <a:ext uri="{FF2B5EF4-FFF2-40B4-BE49-F238E27FC236}">
                <a16:creationId xmlns:a16="http://schemas.microsoft.com/office/drawing/2014/main" id="{5AE54BEF-9CCE-44CA-A815-452C2738A834}"/>
              </a:ext>
            </a:extLst>
          </p:cNvPr>
          <p:cNvSpPr/>
          <p:nvPr/>
        </p:nvSpPr>
        <p:spPr>
          <a:xfrm>
            <a:off x="5578321" y="1210104"/>
            <a:ext cx="1530615" cy="338554"/>
          </a:xfrm>
          <a:prstGeom prst="rect">
            <a:avLst/>
          </a:prstGeom>
        </p:spPr>
        <p:txBody>
          <a:bodyPr wrap="square" lIns="0" rIns="0">
            <a:spAutoFit/>
          </a:bodyPr>
          <a:lstStyle/>
          <a:p>
            <a:pPr marL="0" lvl="1" algn="ctr" defTabSz="914191">
              <a:spcAft>
                <a:spcPts val="400"/>
              </a:spcAft>
              <a:buSzPct val="90000"/>
            </a:pPr>
            <a:r>
              <a:rPr lang="en-US" sz="1600">
                <a:solidFill>
                  <a:srgbClr val="FF0000"/>
                </a:solidFill>
                <a:latin typeface="Segoe UI Semibold" panose="020B0702040204020203" pitchFamily="34" charset="0"/>
                <a:cs typeface="Segoe UI Semibold" panose="020B0702040204020203" pitchFamily="34" charset="0"/>
              </a:rPr>
              <a:t>Threat detected</a:t>
            </a:r>
          </a:p>
        </p:txBody>
      </p:sp>
      <p:sp>
        <p:nvSpPr>
          <p:cNvPr id="6" name="Rectangle 5" descr="Cloud service">
            <a:extLst>
              <a:ext uri="{FF2B5EF4-FFF2-40B4-BE49-F238E27FC236}">
                <a16:creationId xmlns:a16="http://schemas.microsoft.com/office/drawing/2014/main" id="{B6C3D0F2-5042-4C19-8D93-F1E8CED0A5C7}"/>
              </a:ext>
            </a:extLst>
          </p:cNvPr>
          <p:cNvSpPr/>
          <p:nvPr/>
        </p:nvSpPr>
        <p:spPr bwMode="auto">
          <a:xfrm>
            <a:off x="5064711" y="1735584"/>
            <a:ext cx="2592279" cy="59480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64" name="Page2_E7C3" title="Icon of a document">
            <a:extLst>
              <a:ext uri="{FF2B5EF4-FFF2-40B4-BE49-F238E27FC236}">
                <a16:creationId xmlns:a16="http://schemas.microsoft.com/office/drawing/2014/main" id="{14385A0B-FC8F-3645-B8B4-F5CD5ACB2164}"/>
              </a:ext>
            </a:extLst>
          </p:cNvPr>
          <p:cNvSpPr>
            <a:spLocks noChangeAspect="1" noEditPoints="1"/>
          </p:cNvSpPr>
          <p:nvPr/>
        </p:nvSpPr>
        <p:spPr bwMode="auto">
          <a:xfrm>
            <a:off x="3555884" y="1716432"/>
            <a:ext cx="486250" cy="607592"/>
          </a:xfrm>
          <a:custGeom>
            <a:avLst/>
            <a:gdLst>
              <a:gd name="T0" fmla="*/ 3310 w 3310"/>
              <a:gd name="T1" fmla="*/ 1102 h 4136"/>
              <a:gd name="T2" fmla="*/ 2206 w 3310"/>
              <a:gd name="T3" fmla="*/ 1102 h 4136"/>
              <a:gd name="T4" fmla="*/ 2206 w 3310"/>
              <a:gd name="T5" fmla="*/ 0 h 4136"/>
              <a:gd name="T6" fmla="*/ 3310 w 3310"/>
              <a:gd name="T7" fmla="*/ 1102 h 4136"/>
              <a:gd name="T8" fmla="*/ 2206 w 3310"/>
              <a:gd name="T9" fmla="*/ 0 h 4136"/>
              <a:gd name="T10" fmla="*/ 0 w 3310"/>
              <a:gd name="T11" fmla="*/ 0 h 4136"/>
              <a:gd name="T12" fmla="*/ 0 w 3310"/>
              <a:gd name="T13" fmla="*/ 4136 h 4136"/>
              <a:gd name="T14" fmla="*/ 3310 w 3310"/>
              <a:gd name="T15" fmla="*/ 4136 h 4136"/>
              <a:gd name="T16" fmla="*/ 3310 w 3310"/>
              <a:gd name="T17" fmla="*/ 1102 h 4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10" h="4136">
                <a:moveTo>
                  <a:pt x="3310" y="1102"/>
                </a:moveTo>
                <a:lnTo>
                  <a:pt x="2206" y="1102"/>
                </a:lnTo>
                <a:lnTo>
                  <a:pt x="2206" y="0"/>
                </a:lnTo>
                <a:moveTo>
                  <a:pt x="3310" y="1102"/>
                </a:moveTo>
                <a:lnTo>
                  <a:pt x="2206" y="0"/>
                </a:lnTo>
                <a:lnTo>
                  <a:pt x="0" y="0"/>
                </a:lnTo>
                <a:lnTo>
                  <a:pt x="0" y="4136"/>
                </a:lnTo>
                <a:lnTo>
                  <a:pt x="3310" y="4136"/>
                </a:lnTo>
                <a:lnTo>
                  <a:pt x="3310" y="1102"/>
                </a:lnTo>
              </a:path>
            </a:pathLst>
          </a:custGeom>
          <a:solidFill>
            <a:schemeClr val="bg1"/>
          </a:solidFill>
          <a:ln w="22225" cap="rnd">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F780F"/>
              </a:solidFill>
              <a:effectLst/>
              <a:uLnTx/>
              <a:uFillTx/>
              <a:latin typeface="Segoe UI"/>
              <a:ea typeface="+mn-ea"/>
              <a:cs typeface="+mn-cs"/>
            </a:endParaRPr>
          </a:p>
        </p:txBody>
      </p:sp>
      <p:sp>
        <p:nvSpPr>
          <p:cNvPr id="193" name="Database_EFC7" title="Icon of a cylinder">
            <a:extLst>
              <a:ext uri="{FF2B5EF4-FFF2-40B4-BE49-F238E27FC236}">
                <a16:creationId xmlns:a16="http://schemas.microsoft.com/office/drawing/2014/main" id="{7F182D7B-B7E2-204D-B5CE-BD9D1A21727A}"/>
              </a:ext>
            </a:extLst>
          </p:cNvPr>
          <p:cNvSpPr>
            <a:spLocks noChangeAspect="1" noEditPoints="1"/>
          </p:cNvSpPr>
          <p:nvPr/>
        </p:nvSpPr>
        <p:spPr bwMode="auto">
          <a:xfrm>
            <a:off x="2179797" y="3930454"/>
            <a:ext cx="1527168" cy="1985074"/>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noFill/>
          <a:ln w="19050" cap="sq">
            <a:solidFill>
              <a:srgbClr val="A3A3A3"/>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8" name="Rectangle: Rounded Corners 54">
            <a:extLst>
              <a:ext uri="{FF2B5EF4-FFF2-40B4-BE49-F238E27FC236}">
                <a16:creationId xmlns:a16="http://schemas.microsoft.com/office/drawing/2014/main" id="{83AA69A2-13E8-9B4D-BA5F-2D15C1944489}"/>
              </a:ext>
              <a:ext uri="{C183D7F6-B498-43B3-948B-1728B52AA6E4}">
                <adec:decorative xmlns:adec="http://schemas.microsoft.com/office/drawing/2017/decorative" val="1"/>
              </a:ext>
            </a:extLst>
          </p:cNvPr>
          <p:cNvSpPr/>
          <p:nvPr/>
        </p:nvSpPr>
        <p:spPr bwMode="auto">
          <a:xfrm>
            <a:off x="2572409" y="1626872"/>
            <a:ext cx="757354" cy="757350"/>
          </a:xfrm>
          <a:prstGeom prst="roundRect">
            <a:avLst>
              <a:gd name="adj" fmla="val 3125"/>
            </a:avLst>
          </a:prstGeom>
          <a:solidFill>
            <a:schemeClr val="bg1"/>
          </a:solidFill>
          <a:ln w="19050">
            <a:solidFill>
              <a:srgbClr val="A3A3A3"/>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224" b="0" i="0" u="none" strike="noStrike" kern="1200" cap="none" spc="0" normalizeH="0" baseline="0" noProof="0">
              <a:ln>
                <a:noFill/>
              </a:ln>
              <a:solidFill>
                <a:srgbClr val="505050"/>
              </a:solidFill>
              <a:effectLst/>
              <a:uLnTx/>
              <a:uFillTx/>
              <a:latin typeface="Segoe UI"/>
              <a:ea typeface="+mn-ea"/>
              <a:cs typeface="Segoe UI" pitchFamily="34" charset="0"/>
            </a:endParaRPr>
          </a:p>
        </p:txBody>
      </p:sp>
      <p:pic>
        <p:nvPicPr>
          <p:cNvPr id="216" name="Picture 215" descr="Office icon">
            <a:extLst>
              <a:ext uri="{FF2B5EF4-FFF2-40B4-BE49-F238E27FC236}">
                <a16:creationId xmlns:a16="http://schemas.microsoft.com/office/drawing/2014/main" id="{5A0F0DCC-DF89-F640-9105-0806B9C8BB1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738543" y="1752489"/>
            <a:ext cx="425083" cy="506118"/>
          </a:xfrm>
          <a:prstGeom prst="rect">
            <a:avLst/>
          </a:prstGeom>
        </p:spPr>
      </p:pic>
      <p:sp>
        <p:nvSpPr>
          <p:cNvPr id="214" name="Rectangle: Rounded Corners 59">
            <a:extLst>
              <a:ext uri="{FF2B5EF4-FFF2-40B4-BE49-F238E27FC236}">
                <a16:creationId xmlns:a16="http://schemas.microsoft.com/office/drawing/2014/main" id="{A3AE7E1A-A77A-DA46-AF03-7DD4EC935C2D}"/>
              </a:ext>
              <a:ext uri="{C183D7F6-B498-43B3-948B-1728B52AA6E4}">
                <adec:decorative xmlns:adec="http://schemas.microsoft.com/office/drawing/2017/decorative" val="1"/>
              </a:ext>
            </a:extLst>
          </p:cNvPr>
          <p:cNvSpPr/>
          <p:nvPr/>
        </p:nvSpPr>
        <p:spPr bwMode="auto">
          <a:xfrm>
            <a:off x="2564708" y="2529176"/>
            <a:ext cx="757354" cy="757350"/>
          </a:xfrm>
          <a:prstGeom prst="roundRect">
            <a:avLst>
              <a:gd name="adj" fmla="val 3125"/>
            </a:avLst>
          </a:prstGeom>
          <a:solidFill>
            <a:srgbClr val="0078D4">
              <a:alpha val="1000"/>
            </a:srgbClr>
          </a:solidFill>
          <a:ln w="19050">
            <a:solidFill>
              <a:srgbClr val="A3A3A3"/>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224" b="0" i="0" u="none" strike="noStrike" kern="1200" cap="none" spc="0" normalizeH="0" baseline="0" noProof="0">
              <a:ln>
                <a:noFill/>
              </a:ln>
              <a:solidFill>
                <a:srgbClr val="505050"/>
              </a:solidFill>
              <a:effectLst/>
              <a:uLnTx/>
              <a:uFillTx/>
              <a:latin typeface="Segoe UI"/>
              <a:ea typeface="+mn-ea"/>
              <a:cs typeface="Segoe UI" pitchFamily="34" charset="0"/>
            </a:endParaRPr>
          </a:p>
        </p:txBody>
      </p:sp>
      <p:pic>
        <p:nvPicPr>
          <p:cNvPr id="212" name="Picture 211" descr="Windows icon">
            <a:extLst>
              <a:ext uri="{FF2B5EF4-FFF2-40B4-BE49-F238E27FC236}">
                <a16:creationId xmlns:a16="http://schemas.microsoft.com/office/drawing/2014/main" id="{F8D72508-C096-6647-BED3-2BC222490DA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715535" y="2702343"/>
            <a:ext cx="455693" cy="411014"/>
          </a:xfrm>
          <a:prstGeom prst="rect">
            <a:avLst/>
          </a:prstGeom>
        </p:spPr>
      </p:pic>
      <p:sp>
        <p:nvSpPr>
          <p:cNvPr id="200" name="Rectangle: Rounded Corners 73">
            <a:extLst>
              <a:ext uri="{FF2B5EF4-FFF2-40B4-BE49-F238E27FC236}">
                <a16:creationId xmlns:a16="http://schemas.microsoft.com/office/drawing/2014/main" id="{35DCC461-0CEB-254E-8085-76A304418BEA}"/>
              </a:ext>
              <a:ext uri="{C183D7F6-B498-43B3-948B-1728B52AA6E4}">
                <adec:decorative xmlns:adec="http://schemas.microsoft.com/office/drawing/2017/decorative" val="1"/>
              </a:ext>
            </a:extLst>
          </p:cNvPr>
          <p:cNvSpPr/>
          <p:nvPr/>
        </p:nvSpPr>
        <p:spPr bwMode="auto">
          <a:xfrm>
            <a:off x="2572409" y="3437507"/>
            <a:ext cx="757353" cy="757350"/>
          </a:xfrm>
          <a:prstGeom prst="roundRect">
            <a:avLst>
              <a:gd name="adj" fmla="val 3125"/>
            </a:avLst>
          </a:prstGeom>
          <a:solidFill>
            <a:schemeClr val="bg1"/>
          </a:solidFill>
          <a:ln w="19050">
            <a:solidFill>
              <a:srgbClr val="A3A3A3"/>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224" b="0" i="0" u="none" strike="noStrike" kern="1200" cap="none" spc="0" normalizeH="0" baseline="0" noProof="0">
              <a:ln>
                <a:noFill/>
              </a:ln>
              <a:solidFill>
                <a:srgbClr val="505050"/>
              </a:solidFill>
              <a:effectLst/>
              <a:uLnTx/>
              <a:uFillTx/>
              <a:latin typeface="Segoe UI"/>
              <a:ea typeface="+mn-ea"/>
              <a:cs typeface="Segoe UI" pitchFamily="34" charset="0"/>
            </a:endParaRPr>
          </a:p>
        </p:txBody>
      </p:sp>
      <p:grpSp>
        <p:nvGrpSpPr>
          <p:cNvPr id="2" name="Group 1" descr="kernel icon">
            <a:extLst>
              <a:ext uri="{FF2B5EF4-FFF2-40B4-BE49-F238E27FC236}">
                <a16:creationId xmlns:a16="http://schemas.microsoft.com/office/drawing/2014/main" id="{29AA8230-2D71-4F13-937A-45BA09653446}"/>
              </a:ext>
            </a:extLst>
          </p:cNvPr>
          <p:cNvGrpSpPr/>
          <p:nvPr/>
        </p:nvGrpSpPr>
        <p:grpSpPr>
          <a:xfrm>
            <a:off x="2708565" y="3591506"/>
            <a:ext cx="486582" cy="449350"/>
            <a:chOff x="2708565" y="3591506"/>
            <a:chExt cx="486582" cy="449350"/>
          </a:xfrm>
        </p:grpSpPr>
        <p:sp>
          <p:nvSpPr>
            <p:cNvPr id="202" name="Oval 201">
              <a:extLst>
                <a:ext uri="{FF2B5EF4-FFF2-40B4-BE49-F238E27FC236}">
                  <a16:creationId xmlns:a16="http://schemas.microsoft.com/office/drawing/2014/main" id="{D526887E-9B45-854C-9EAF-45B6A79C06D9}"/>
                </a:ext>
              </a:extLst>
            </p:cNvPr>
            <p:cNvSpPr/>
            <p:nvPr/>
          </p:nvSpPr>
          <p:spPr bwMode="auto">
            <a:xfrm>
              <a:off x="2895549" y="3595221"/>
              <a:ext cx="112615" cy="441920"/>
            </a:xfrm>
            <a:prstGeom prst="ellipse">
              <a:avLst/>
            </a:prstGeom>
            <a:no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sp>
          <p:nvSpPr>
            <p:cNvPr id="203" name="Oval 202">
              <a:extLst>
                <a:ext uri="{FF2B5EF4-FFF2-40B4-BE49-F238E27FC236}">
                  <a16:creationId xmlns:a16="http://schemas.microsoft.com/office/drawing/2014/main" id="{DEE803E3-955F-DF4A-913D-222869CBC002}"/>
                </a:ext>
              </a:extLst>
            </p:cNvPr>
            <p:cNvSpPr/>
            <p:nvPr/>
          </p:nvSpPr>
          <p:spPr bwMode="auto">
            <a:xfrm rot="2700000">
              <a:off x="2903681" y="3591506"/>
              <a:ext cx="96351" cy="449350"/>
            </a:xfrm>
            <a:prstGeom prst="ellipse">
              <a:avLst/>
            </a:prstGeom>
            <a:no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sp>
          <p:nvSpPr>
            <p:cNvPr id="204" name="Oval 203">
              <a:extLst>
                <a:ext uri="{FF2B5EF4-FFF2-40B4-BE49-F238E27FC236}">
                  <a16:creationId xmlns:a16="http://schemas.microsoft.com/office/drawing/2014/main" id="{5770D63B-079C-954E-94E7-2F772A7958B7}"/>
                </a:ext>
              </a:extLst>
            </p:cNvPr>
            <p:cNvSpPr/>
            <p:nvPr/>
          </p:nvSpPr>
          <p:spPr bwMode="auto">
            <a:xfrm rot="5400000">
              <a:off x="2900717" y="3572890"/>
              <a:ext cx="102278" cy="486582"/>
            </a:xfrm>
            <a:prstGeom prst="ellipse">
              <a:avLst/>
            </a:prstGeom>
            <a:no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sp>
          <p:nvSpPr>
            <p:cNvPr id="205" name="Oval 204">
              <a:extLst>
                <a:ext uri="{FF2B5EF4-FFF2-40B4-BE49-F238E27FC236}">
                  <a16:creationId xmlns:a16="http://schemas.microsoft.com/office/drawing/2014/main" id="{406E6DB4-D81E-7E4D-A373-788EF8AA20CA}"/>
                </a:ext>
              </a:extLst>
            </p:cNvPr>
            <p:cNvSpPr/>
            <p:nvPr/>
          </p:nvSpPr>
          <p:spPr bwMode="auto">
            <a:xfrm rot="18900000" flipH="1">
              <a:off x="2903681" y="3591506"/>
              <a:ext cx="96351" cy="449350"/>
            </a:xfrm>
            <a:prstGeom prst="ellipse">
              <a:avLst/>
            </a:prstGeom>
            <a:no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sp>
          <p:nvSpPr>
            <p:cNvPr id="206" name="Oval 205">
              <a:extLst>
                <a:ext uri="{FF2B5EF4-FFF2-40B4-BE49-F238E27FC236}">
                  <a16:creationId xmlns:a16="http://schemas.microsoft.com/office/drawing/2014/main" id="{99480F84-E8A2-BE4D-9D67-947A64E48CCE}"/>
                </a:ext>
              </a:extLst>
            </p:cNvPr>
            <p:cNvSpPr/>
            <p:nvPr/>
          </p:nvSpPr>
          <p:spPr bwMode="auto">
            <a:xfrm>
              <a:off x="2914596" y="3784650"/>
              <a:ext cx="71925" cy="64037"/>
            </a:xfrm>
            <a:prstGeom prst="ellipse">
              <a:avLst/>
            </a:prstGeom>
            <a:solidFill>
              <a:srgbClr val="0078D7"/>
            </a:solid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sp>
          <p:nvSpPr>
            <p:cNvPr id="207" name="Oval 206">
              <a:extLst>
                <a:ext uri="{FF2B5EF4-FFF2-40B4-BE49-F238E27FC236}">
                  <a16:creationId xmlns:a16="http://schemas.microsoft.com/office/drawing/2014/main" id="{84D3A921-5623-994D-9BEB-4275A017F7BF}"/>
                </a:ext>
              </a:extLst>
            </p:cNvPr>
            <p:cNvSpPr/>
            <p:nvPr/>
          </p:nvSpPr>
          <p:spPr bwMode="auto">
            <a:xfrm flipH="1">
              <a:off x="3069702" y="3658938"/>
              <a:ext cx="26885" cy="24417"/>
            </a:xfrm>
            <a:prstGeom prst="ellipse">
              <a:avLst/>
            </a:prstGeom>
            <a:solidFill>
              <a:srgbClr val="0078D7"/>
            </a:solid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sp>
          <p:nvSpPr>
            <p:cNvPr id="208" name="Oval 207">
              <a:extLst>
                <a:ext uri="{FF2B5EF4-FFF2-40B4-BE49-F238E27FC236}">
                  <a16:creationId xmlns:a16="http://schemas.microsoft.com/office/drawing/2014/main" id="{1A68EBBF-88E6-7648-849B-805766043B10}"/>
                </a:ext>
              </a:extLst>
            </p:cNvPr>
            <p:cNvSpPr/>
            <p:nvPr/>
          </p:nvSpPr>
          <p:spPr bwMode="auto">
            <a:xfrm flipH="1">
              <a:off x="3098737" y="3843528"/>
              <a:ext cx="26885" cy="24417"/>
            </a:xfrm>
            <a:prstGeom prst="ellipse">
              <a:avLst/>
            </a:prstGeom>
            <a:solidFill>
              <a:srgbClr val="0078D7"/>
            </a:solid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sp>
          <p:nvSpPr>
            <p:cNvPr id="209" name="Oval 208">
              <a:extLst>
                <a:ext uri="{FF2B5EF4-FFF2-40B4-BE49-F238E27FC236}">
                  <a16:creationId xmlns:a16="http://schemas.microsoft.com/office/drawing/2014/main" id="{2CC2FDC9-4776-1143-B8A9-F1ED2973EA45}"/>
                </a:ext>
              </a:extLst>
            </p:cNvPr>
            <p:cNvSpPr/>
            <p:nvPr/>
          </p:nvSpPr>
          <p:spPr bwMode="auto">
            <a:xfrm flipH="1">
              <a:off x="2900869" y="3972447"/>
              <a:ext cx="26885" cy="24417"/>
            </a:xfrm>
            <a:prstGeom prst="ellipse">
              <a:avLst/>
            </a:prstGeom>
            <a:solidFill>
              <a:srgbClr val="0078D7"/>
            </a:solid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sp>
          <p:nvSpPr>
            <p:cNvPr id="210" name="Oval 209">
              <a:extLst>
                <a:ext uri="{FF2B5EF4-FFF2-40B4-BE49-F238E27FC236}">
                  <a16:creationId xmlns:a16="http://schemas.microsoft.com/office/drawing/2014/main" id="{F54794B1-1852-F144-9987-4F7E0754791F}"/>
                </a:ext>
              </a:extLst>
            </p:cNvPr>
            <p:cNvSpPr/>
            <p:nvPr/>
          </p:nvSpPr>
          <p:spPr bwMode="auto">
            <a:xfrm flipH="1">
              <a:off x="2790107" y="3711678"/>
              <a:ext cx="26885" cy="24417"/>
            </a:xfrm>
            <a:prstGeom prst="ellipse">
              <a:avLst/>
            </a:prstGeom>
            <a:solidFill>
              <a:srgbClr val="0078D7"/>
            </a:solid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grpSp>
      <p:sp>
        <p:nvSpPr>
          <p:cNvPr id="167" name="Database_EFC7" title="Icon of a cylinder">
            <a:extLst>
              <a:ext uri="{FF2B5EF4-FFF2-40B4-BE49-F238E27FC236}">
                <a16:creationId xmlns:a16="http://schemas.microsoft.com/office/drawing/2014/main" id="{4E7BDE17-443A-C640-B3A0-071AA71B0FB3}"/>
              </a:ext>
            </a:extLst>
          </p:cNvPr>
          <p:cNvSpPr>
            <a:spLocks noChangeAspect="1" noEditPoints="1"/>
          </p:cNvSpPr>
          <p:nvPr/>
        </p:nvSpPr>
        <p:spPr bwMode="auto">
          <a:xfrm>
            <a:off x="8435142" y="3930454"/>
            <a:ext cx="1527168" cy="1985074"/>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noFill/>
          <a:ln w="19050" cap="sq">
            <a:solidFill>
              <a:srgbClr val="A3A3A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2" name="Rectangle: Rounded Corners 54">
            <a:extLst>
              <a:ext uri="{FF2B5EF4-FFF2-40B4-BE49-F238E27FC236}">
                <a16:creationId xmlns:a16="http://schemas.microsoft.com/office/drawing/2014/main" id="{BAD2B677-BD0E-224F-BF08-4622E9DEFA0E}"/>
              </a:ext>
              <a:ext uri="{C183D7F6-B498-43B3-948B-1728B52AA6E4}">
                <adec:decorative xmlns:adec="http://schemas.microsoft.com/office/drawing/2017/decorative" val="1"/>
              </a:ext>
            </a:extLst>
          </p:cNvPr>
          <p:cNvSpPr/>
          <p:nvPr/>
        </p:nvSpPr>
        <p:spPr bwMode="auto">
          <a:xfrm>
            <a:off x="8827755" y="1626872"/>
            <a:ext cx="757354" cy="757350"/>
          </a:xfrm>
          <a:prstGeom prst="roundRect">
            <a:avLst>
              <a:gd name="adj" fmla="val 3125"/>
            </a:avLst>
          </a:prstGeom>
          <a:solidFill>
            <a:schemeClr val="bg1"/>
          </a:solidFill>
          <a:ln w="19050" cmpd="sng">
            <a:solidFill>
              <a:srgbClr val="A3A3A3"/>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224" b="0" i="0" u="none" strike="noStrike" kern="1200" cap="none" spc="0" normalizeH="0" baseline="0" noProof="0">
              <a:ln>
                <a:noFill/>
              </a:ln>
              <a:solidFill>
                <a:srgbClr val="505050"/>
              </a:solidFill>
              <a:effectLst/>
              <a:uLnTx/>
              <a:uFillTx/>
              <a:latin typeface="Segoe UI"/>
              <a:ea typeface="+mn-ea"/>
              <a:cs typeface="Segoe UI" pitchFamily="34" charset="0"/>
            </a:endParaRPr>
          </a:p>
        </p:txBody>
      </p:sp>
      <p:pic>
        <p:nvPicPr>
          <p:cNvPr id="190" name="Picture 189" descr="Office icon">
            <a:extLst>
              <a:ext uri="{FF2B5EF4-FFF2-40B4-BE49-F238E27FC236}">
                <a16:creationId xmlns:a16="http://schemas.microsoft.com/office/drawing/2014/main" id="{49EA53D3-4898-ED45-B81E-0CE6EE8AF048}"/>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993888" y="1752489"/>
            <a:ext cx="425083" cy="506118"/>
          </a:xfrm>
          <a:prstGeom prst="rect">
            <a:avLst/>
          </a:prstGeom>
        </p:spPr>
      </p:pic>
      <p:sp>
        <p:nvSpPr>
          <p:cNvPr id="188" name="Rectangle: Rounded Corners 59">
            <a:extLst>
              <a:ext uri="{FF2B5EF4-FFF2-40B4-BE49-F238E27FC236}">
                <a16:creationId xmlns:a16="http://schemas.microsoft.com/office/drawing/2014/main" id="{6810C796-8B8D-C842-B3D2-4855F4B7AE6A}"/>
              </a:ext>
              <a:ext uri="{C183D7F6-B498-43B3-948B-1728B52AA6E4}">
                <adec:decorative xmlns:adec="http://schemas.microsoft.com/office/drawing/2017/decorative" val="1"/>
              </a:ext>
            </a:extLst>
          </p:cNvPr>
          <p:cNvSpPr/>
          <p:nvPr/>
        </p:nvSpPr>
        <p:spPr bwMode="auto">
          <a:xfrm>
            <a:off x="8820054" y="2529176"/>
            <a:ext cx="757354" cy="757350"/>
          </a:xfrm>
          <a:prstGeom prst="roundRect">
            <a:avLst>
              <a:gd name="adj" fmla="val 3125"/>
            </a:avLst>
          </a:prstGeom>
          <a:solidFill>
            <a:srgbClr val="0078D4">
              <a:alpha val="1000"/>
            </a:srgbClr>
          </a:solidFill>
          <a:ln w="19050">
            <a:solidFill>
              <a:srgbClr val="A3A3A3"/>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224" b="0" i="0" u="none" strike="noStrike" kern="1200" cap="none" spc="0" normalizeH="0" baseline="0" noProof="0">
              <a:ln>
                <a:noFill/>
              </a:ln>
              <a:solidFill>
                <a:srgbClr val="505050"/>
              </a:solidFill>
              <a:effectLst/>
              <a:uLnTx/>
              <a:uFillTx/>
              <a:latin typeface="Segoe UI"/>
              <a:ea typeface="+mn-ea"/>
              <a:cs typeface="Segoe UI" pitchFamily="34" charset="0"/>
            </a:endParaRPr>
          </a:p>
        </p:txBody>
      </p:sp>
      <p:pic>
        <p:nvPicPr>
          <p:cNvPr id="186" name="Picture 185" descr="Windows icon">
            <a:extLst>
              <a:ext uri="{FF2B5EF4-FFF2-40B4-BE49-F238E27FC236}">
                <a16:creationId xmlns:a16="http://schemas.microsoft.com/office/drawing/2014/main" id="{084CC8A4-D43A-1944-99A1-9C8734ADA0E5}"/>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8970880" y="2702343"/>
            <a:ext cx="455693" cy="411014"/>
          </a:xfrm>
          <a:prstGeom prst="rect">
            <a:avLst/>
          </a:prstGeom>
        </p:spPr>
      </p:pic>
      <p:sp>
        <p:nvSpPr>
          <p:cNvPr id="174" name="Rectangle: Rounded Corners 73">
            <a:extLst>
              <a:ext uri="{FF2B5EF4-FFF2-40B4-BE49-F238E27FC236}">
                <a16:creationId xmlns:a16="http://schemas.microsoft.com/office/drawing/2014/main" id="{B8E16EA9-C305-8A44-BE72-13E601B3E1FD}"/>
              </a:ext>
              <a:ext uri="{C183D7F6-B498-43B3-948B-1728B52AA6E4}">
                <adec:decorative xmlns:adec="http://schemas.microsoft.com/office/drawing/2017/decorative" val="1"/>
              </a:ext>
            </a:extLst>
          </p:cNvPr>
          <p:cNvSpPr/>
          <p:nvPr/>
        </p:nvSpPr>
        <p:spPr bwMode="auto">
          <a:xfrm>
            <a:off x="8827754" y="3437507"/>
            <a:ext cx="757353" cy="757350"/>
          </a:xfrm>
          <a:prstGeom prst="roundRect">
            <a:avLst>
              <a:gd name="adj" fmla="val 3125"/>
            </a:avLst>
          </a:prstGeom>
          <a:solidFill>
            <a:schemeClr val="bg1"/>
          </a:solidFill>
          <a:ln w="19050">
            <a:solidFill>
              <a:srgbClr val="A3A3A3"/>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224" b="0" i="0" u="none" strike="noStrike" kern="1200" cap="none" spc="0" normalizeH="0" baseline="0" noProof="0">
              <a:ln>
                <a:noFill/>
              </a:ln>
              <a:solidFill>
                <a:srgbClr val="505050"/>
              </a:solidFill>
              <a:effectLst/>
              <a:uLnTx/>
              <a:uFillTx/>
              <a:latin typeface="Segoe UI"/>
              <a:ea typeface="+mn-ea"/>
              <a:cs typeface="Segoe UI" pitchFamily="34" charset="0"/>
            </a:endParaRPr>
          </a:p>
        </p:txBody>
      </p:sp>
      <p:grpSp>
        <p:nvGrpSpPr>
          <p:cNvPr id="3" name="Group 2" descr="kernel icon">
            <a:extLst>
              <a:ext uri="{FF2B5EF4-FFF2-40B4-BE49-F238E27FC236}">
                <a16:creationId xmlns:a16="http://schemas.microsoft.com/office/drawing/2014/main" id="{7598104E-D575-487A-A58B-52B2FE4595E2}"/>
              </a:ext>
            </a:extLst>
          </p:cNvPr>
          <p:cNvGrpSpPr/>
          <p:nvPr/>
        </p:nvGrpSpPr>
        <p:grpSpPr>
          <a:xfrm>
            <a:off x="8963910" y="3591506"/>
            <a:ext cx="486582" cy="449350"/>
            <a:chOff x="8963910" y="3591506"/>
            <a:chExt cx="486582" cy="449350"/>
          </a:xfrm>
        </p:grpSpPr>
        <p:sp>
          <p:nvSpPr>
            <p:cNvPr id="176" name="Oval 175">
              <a:extLst>
                <a:ext uri="{FF2B5EF4-FFF2-40B4-BE49-F238E27FC236}">
                  <a16:creationId xmlns:a16="http://schemas.microsoft.com/office/drawing/2014/main" id="{D7A9812B-94A1-6049-9345-0036272D6138}"/>
                </a:ext>
              </a:extLst>
            </p:cNvPr>
            <p:cNvSpPr/>
            <p:nvPr/>
          </p:nvSpPr>
          <p:spPr bwMode="auto">
            <a:xfrm>
              <a:off x="9150894" y="3595221"/>
              <a:ext cx="112615" cy="441920"/>
            </a:xfrm>
            <a:prstGeom prst="ellipse">
              <a:avLst/>
            </a:prstGeom>
            <a:no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sp>
          <p:nvSpPr>
            <p:cNvPr id="177" name="Oval 176">
              <a:extLst>
                <a:ext uri="{FF2B5EF4-FFF2-40B4-BE49-F238E27FC236}">
                  <a16:creationId xmlns:a16="http://schemas.microsoft.com/office/drawing/2014/main" id="{29E50AAF-D7FE-E44E-B2D0-F8F405D156FB}"/>
                </a:ext>
              </a:extLst>
            </p:cNvPr>
            <p:cNvSpPr/>
            <p:nvPr/>
          </p:nvSpPr>
          <p:spPr bwMode="auto">
            <a:xfrm rot="2700000">
              <a:off x="9159026" y="3591506"/>
              <a:ext cx="96351" cy="449350"/>
            </a:xfrm>
            <a:prstGeom prst="ellipse">
              <a:avLst/>
            </a:prstGeom>
            <a:no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sp>
          <p:nvSpPr>
            <p:cNvPr id="178" name="Oval 177">
              <a:extLst>
                <a:ext uri="{FF2B5EF4-FFF2-40B4-BE49-F238E27FC236}">
                  <a16:creationId xmlns:a16="http://schemas.microsoft.com/office/drawing/2014/main" id="{14CE6FBC-4A8F-1940-99F4-AD22BDBFFB46}"/>
                </a:ext>
              </a:extLst>
            </p:cNvPr>
            <p:cNvSpPr/>
            <p:nvPr/>
          </p:nvSpPr>
          <p:spPr bwMode="auto">
            <a:xfrm rot="5400000">
              <a:off x="9156062" y="3572890"/>
              <a:ext cx="102278" cy="486582"/>
            </a:xfrm>
            <a:prstGeom prst="ellipse">
              <a:avLst/>
            </a:prstGeom>
            <a:no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sp>
          <p:nvSpPr>
            <p:cNvPr id="179" name="Oval 178">
              <a:extLst>
                <a:ext uri="{FF2B5EF4-FFF2-40B4-BE49-F238E27FC236}">
                  <a16:creationId xmlns:a16="http://schemas.microsoft.com/office/drawing/2014/main" id="{97AC9B55-33BC-A444-B071-B1DD71D54731}"/>
                </a:ext>
              </a:extLst>
            </p:cNvPr>
            <p:cNvSpPr/>
            <p:nvPr/>
          </p:nvSpPr>
          <p:spPr bwMode="auto">
            <a:xfrm rot="18900000" flipH="1">
              <a:off x="9159026" y="3591506"/>
              <a:ext cx="96351" cy="449350"/>
            </a:xfrm>
            <a:prstGeom prst="ellipse">
              <a:avLst/>
            </a:prstGeom>
            <a:no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sp>
          <p:nvSpPr>
            <p:cNvPr id="180" name="Oval 179">
              <a:extLst>
                <a:ext uri="{FF2B5EF4-FFF2-40B4-BE49-F238E27FC236}">
                  <a16:creationId xmlns:a16="http://schemas.microsoft.com/office/drawing/2014/main" id="{F343E5AF-0013-C347-96E3-230FB7D6F0D6}"/>
                </a:ext>
              </a:extLst>
            </p:cNvPr>
            <p:cNvSpPr/>
            <p:nvPr/>
          </p:nvSpPr>
          <p:spPr bwMode="auto">
            <a:xfrm>
              <a:off x="9169941" y="3784650"/>
              <a:ext cx="71925" cy="64037"/>
            </a:xfrm>
            <a:prstGeom prst="ellipse">
              <a:avLst/>
            </a:prstGeom>
            <a:solidFill>
              <a:srgbClr val="0078D7"/>
            </a:solid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sp>
          <p:nvSpPr>
            <p:cNvPr id="181" name="Oval 180">
              <a:extLst>
                <a:ext uri="{FF2B5EF4-FFF2-40B4-BE49-F238E27FC236}">
                  <a16:creationId xmlns:a16="http://schemas.microsoft.com/office/drawing/2014/main" id="{DDE2DBCB-FFD9-494E-BDDC-639B65B07A54}"/>
                </a:ext>
              </a:extLst>
            </p:cNvPr>
            <p:cNvSpPr/>
            <p:nvPr/>
          </p:nvSpPr>
          <p:spPr bwMode="auto">
            <a:xfrm flipH="1">
              <a:off x="9325047" y="3658938"/>
              <a:ext cx="26885" cy="24417"/>
            </a:xfrm>
            <a:prstGeom prst="ellipse">
              <a:avLst/>
            </a:prstGeom>
            <a:solidFill>
              <a:srgbClr val="0078D7"/>
            </a:solid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sp>
          <p:nvSpPr>
            <p:cNvPr id="182" name="Oval 181">
              <a:extLst>
                <a:ext uri="{FF2B5EF4-FFF2-40B4-BE49-F238E27FC236}">
                  <a16:creationId xmlns:a16="http://schemas.microsoft.com/office/drawing/2014/main" id="{F56D11C8-927A-E24D-85A8-B1912B79F5C3}"/>
                </a:ext>
              </a:extLst>
            </p:cNvPr>
            <p:cNvSpPr/>
            <p:nvPr/>
          </p:nvSpPr>
          <p:spPr bwMode="auto">
            <a:xfrm flipH="1">
              <a:off x="9354082" y="3843528"/>
              <a:ext cx="26885" cy="24417"/>
            </a:xfrm>
            <a:prstGeom prst="ellipse">
              <a:avLst/>
            </a:prstGeom>
            <a:solidFill>
              <a:srgbClr val="0078D7"/>
            </a:solid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sp>
          <p:nvSpPr>
            <p:cNvPr id="183" name="Oval 182">
              <a:extLst>
                <a:ext uri="{FF2B5EF4-FFF2-40B4-BE49-F238E27FC236}">
                  <a16:creationId xmlns:a16="http://schemas.microsoft.com/office/drawing/2014/main" id="{9912B77E-DFAE-2149-B2A5-8CEAEEB47C59}"/>
                </a:ext>
              </a:extLst>
            </p:cNvPr>
            <p:cNvSpPr/>
            <p:nvPr/>
          </p:nvSpPr>
          <p:spPr bwMode="auto">
            <a:xfrm flipH="1">
              <a:off x="9156214" y="3972447"/>
              <a:ext cx="26885" cy="24417"/>
            </a:xfrm>
            <a:prstGeom prst="ellipse">
              <a:avLst/>
            </a:prstGeom>
            <a:solidFill>
              <a:srgbClr val="0078D7"/>
            </a:solid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sp>
          <p:nvSpPr>
            <p:cNvPr id="184" name="Oval 183">
              <a:extLst>
                <a:ext uri="{FF2B5EF4-FFF2-40B4-BE49-F238E27FC236}">
                  <a16:creationId xmlns:a16="http://schemas.microsoft.com/office/drawing/2014/main" id="{0B9E3B2E-4382-4946-A5DB-8E761A0FA752}"/>
                </a:ext>
              </a:extLst>
            </p:cNvPr>
            <p:cNvSpPr/>
            <p:nvPr/>
          </p:nvSpPr>
          <p:spPr bwMode="auto">
            <a:xfrm flipH="1">
              <a:off x="9045452" y="3711678"/>
              <a:ext cx="26885" cy="24417"/>
            </a:xfrm>
            <a:prstGeom prst="ellipse">
              <a:avLst/>
            </a:prstGeom>
            <a:solidFill>
              <a:srgbClr val="0078D7"/>
            </a:solid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marL="0" marR="0" lvl="0" indent="0" algn="ctr" defTabSz="95094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3650">
                      <a:srgbClr val="353535"/>
                    </a:gs>
                    <a:gs pos="27000">
                      <a:srgbClr val="353535"/>
                    </a:gs>
                  </a:gsLst>
                  <a:lin ang="5400000" scaled="1"/>
                </a:gradFill>
                <a:effectLst/>
                <a:uLnTx/>
                <a:uFillTx/>
                <a:latin typeface="Calibri" panose="020F0502020204030204"/>
                <a:ea typeface="Segoe UI" pitchFamily="34" charset="0"/>
                <a:cs typeface="Segoe UI" pitchFamily="34" charset="0"/>
              </a:endParaRPr>
            </a:p>
          </p:txBody>
        </p:sp>
      </p:grpSp>
      <p:sp>
        <p:nvSpPr>
          <p:cNvPr id="80" name="Rectangle 79">
            <a:hlinkClick r:id="rId3"/>
            <a:extLst>
              <a:ext uri="{FF2B5EF4-FFF2-40B4-BE49-F238E27FC236}">
                <a16:creationId xmlns:a16="http://schemas.microsoft.com/office/drawing/2014/main" id="{580160BB-5CD1-4BF7-B0BF-972E483BA0E8}"/>
              </a:ext>
            </a:extLst>
          </p:cNvPr>
          <p:cNvSpPr/>
          <p:nvPr/>
        </p:nvSpPr>
        <p:spPr>
          <a:xfrm>
            <a:off x="1930615" y="6049912"/>
            <a:ext cx="2025532" cy="584775"/>
          </a:xfrm>
          <a:prstGeom prst="rect">
            <a:avLst/>
          </a:prstGeom>
        </p:spPr>
        <p:txBody>
          <a:bodyPr wrap="square" lIns="0" rIns="0">
            <a:spAutoFit/>
          </a:bodyPr>
          <a:lstStyle/>
          <a:p>
            <a:pPr marL="0" lvl="1" algn="ctr" defTabSz="914191">
              <a:spcAft>
                <a:spcPts val="400"/>
              </a:spcAft>
              <a:buSzPct val="90000"/>
            </a:pPr>
            <a:r>
              <a:rPr lang="en-US" sz="1600">
                <a:gradFill>
                  <a:gsLst>
                    <a:gs pos="1250">
                      <a:srgbClr val="2F2F2F"/>
                    </a:gs>
                    <a:gs pos="100000">
                      <a:srgbClr val="2F2F2F"/>
                    </a:gs>
                  </a:gsLst>
                  <a:lin ang="5400000" scaled="0"/>
                </a:gradFill>
                <a:latin typeface="Segoe UI Semibold" panose="020B0702040204020203" pitchFamily="34" charset="0"/>
                <a:cs typeface="Segoe UI Semibold" panose="020B0702040204020203" pitchFamily="34" charset="0"/>
              </a:rPr>
              <a:t>Application Guard Container</a:t>
            </a:r>
          </a:p>
        </p:txBody>
      </p:sp>
      <p:sp>
        <p:nvSpPr>
          <p:cNvPr id="81" name="Title 1">
            <a:extLst>
              <a:ext uri="{FF2B5EF4-FFF2-40B4-BE49-F238E27FC236}">
                <a16:creationId xmlns:a16="http://schemas.microsoft.com/office/drawing/2014/main" id="{F5B953FB-3224-4DCE-8EA2-2EC0AFDA19AE}"/>
              </a:ext>
            </a:extLst>
          </p:cNvPr>
          <p:cNvSpPr txBox="1">
            <a:spLocks/>
          </p:cNvSpPr>
          <p:nvPr/>
        </p:nvSpPr>
        <p:spPr>
          <a:xfrm>
            <a:off x="634662" y="1882437"/>
            <a:ext cx="1771611" cy="246221"/>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marL="0" marR="0" lvl="0" indent="0" algn="r" defTabSz="951304"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solidFill>
                  <a:schemeClr val="tx1"/>
                </a:solidFill>
                <a:effectLst/>
                <a:uLnTx/>
                <a:uFillTx/>
                <a:latin typeface="+mn-lt"/>
                <a:ea typeface="+mn-ea"/>
                <a:cs typeface="Segoe UI Semibold" panose="020B0702040204020203" pitchFamily="34" charset="0"/>
              </a:rPr>
              <a:t>Office</a:t>
            </a:r>
          </a:p>
        </p:txBody>
      </p:sp>
      <p:sp>
        <p:nvSpPr>
          <p:cNvPr id="82" name="Title 1">
            <a:extLst>
              <a:ext uri="{FF2B5EF4-FFF2-40B4-BE49-F238E27FC236}">
                <a16:creationId xmlns:a16="http://schemas.microsoft.com/office/drawing/2014/main" id="{FD57C512-10FF-4621-9422-E3C9746A8729}"/>
              </a:ext>
            </a:extLst>
          </p:cNvPr>
          <p:cNvSpPr txBox="1">
            <a:spLocks/>
          </p:cNvSpPr>
          <p:nvPr/>
        </p:nvSpPr>
        <p:spPr>
          <a:xfrm>
            <a:off x="620655" y="2661623"/>
            <a:ext cx="1820322" cy="492443"/>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marL="0" marR="0" lvl="0" indent="0" algn="r" defTabSz="951304"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solidFill>
                  <a:schemeClr val="tx1"/>
                </a:solidFill>
                <a:effectLst/>
                <a:uLnTx/>
                <a:uFillTx/>
                <a:latin typeface="+mn-lt"/>
                <a:ea typeface="+mn-ea"/>
                <a:cs typeface="Segoe UI Semibold" panose="020B0702040204020203" pitchFamily="34" charset="0"/>
              </a:rPr>
              <a:t>Windows Platform </a:t>
            </a:r>
          </a:p>
          <a:p>
            <a:pPr marL="0" marR="0" lvl="0" indent="0" algn="r" defTabSz="951304"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solidFill>
                  <a:schemeClr val="tx1"/>
                </a:solidFill>
                <a:effectLst/>
                <a:uLnTx/>
                <a:uFillTx/>
                <a:latin typeface="+mn-lt"/>
                <a:ea typeface="+mn-ea"/>
                <a:cs typeface="Segoe UI Semibold" panose="020B0702040204020203" pitchFamily="34" charset="0"/>
              </a:rPr>
              <a:t>Services </a:t>
            </a:r>
          </a:p>
        </p:txBody>
      </p:sp>
      <p:sp>
        <p:nvSpPr>
          <p:cNvPr id="83" name="Title 1">
            <a:extLst>
              <a:ext uri="{FF2B5EF4-FFF2-40B4-BE49-F238E27FC236}">
                <a16:creationId xmlns:a16="http://schemas.microsoft.com/office/drawing/2014/main" id="{7D12CD6A-180A-4A6A-99B1-7C4248FAC8E2}"/>
              </a:ext>
            </a:extLst>
          </p:cNvPr>
          <p:cNvSpPr txBox="1">
            <a:spLocks/>
          </p:cNvSpPr>
          <p:nvPr/>
        </p:nvSpPr>
        <p:spPr>
          <a:xfrm>
            <a:off x="636557" y="3693072"/>
            <a:ext cx="1765021" cy="246221"/>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marL="0" marR="0" lvl="0" indent="0" algn="r" defTabSz="951304"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solidFill>
                  <a:schemeClr val="tx1"/>
                </a:solidFill>
                <a:effectLst/>
                <a:uLnTx/>
                <a:uFillTx/>
                <a:latin typeface="+mn-lt"/>
                <a:ea typeface="+mn-ea"/>
                <a:cs typeface="Segoe UI Semibold" panose="020B0702040204020203" pitchFamily="34" charset="0"/>
              </a:rPr>
              <a:t>Kernel</a:t>
            </a:r>
          </a:p>
        </p:txBody>
      </p:sp>
      <p:sp>
        <p:nvSpPr>
          <p:cNvPr id="84" name="Rectangle 83">
            <a:hlinkClick r:id="rId3"/>
            <a:extLst>
              <a:ext uri="{FF2B5EF4-FFF2-40B4-BE49-F238E27FC236}">
                <a16:creationId xmlns:a16="http://schemas.microsoft.com/office/drawing/2014/main" id="{B448D1FF-8E2E-4C83-A223-F40D8EB5D436}"/>
              </a:ext>
            </a:extLst>
          </p:cNvPr>
          <p:cNvSpPr/>
          <p:nvPr/>
        </p:nvSpPr>
        <p:spPr>
          <a:xfrm>
            <a:off x="8185960" y="6049912"/>
            <a:ext cx="2025532" cy="338554"/>
          </a:xfrm>
          <a:prstGeom prst="rect">
            <a:avLst/>
          </a:prstGeom>
        </p:spPr>
        <p:txBody>
          <a:bodyPr wrap="square" lIns="0" rIns="0">
            <a:spAutoFit/>
          </a:bodyPr>
          <a:lstStyle/>
          <a:p>
            <a:pPr marL="0" lvl="1" algn="ctr" defTabSz="914191">
              <a:spcAft>
                <a:spcPts val="400"/>
              </a:spcAft>
              <a:buSzPct val="90000"/>
            </a:pPr>
            <a:r>
              <a:rPr lang="en-US" sz="1600">
                <a:gradFill>
                  <a:gsLst>
                    <a:gs pos="1250">
                      <a:srgbClr val="2F2F2F"/>
                    </a:gs>
                    <a:gs pos="100000">
                      <a:srgbClr val="2F2F2F"/>
                    </a:gs>
                  </a:gsLst>
                  <a:lin ang="5400000" scaled="0"/>
                </a:gradFill>
                <a:latin typeface="Segoe UI Semibold" panose="020B0702040204020203" pitchFamily="34" charset="0"/>
                <a:cs typeface="Segoe UI Semibold" panose="020B0702040204020203" pitchFamily="34" charset="0"/>
              </a:rPr>
              <a:t>Host</a:t>
            </a:r>
          </a:p>
        </p:txBody>
      </p:sp>
      <p:sp>
        <p:nvSpPr>
          <p:cNvPr id="85" name="Title 1">
            <a:extLst>
              <a:ext uri="{FF2B5EF4-FFF2-40B4-BE49-F238E27FC236}">
                <a16:creationId xmlns:a16="http://schemas.microsoft.com/office/drawing/2014/main" id="{E150A64A-0CBA-4FB0-A6F7-AE4D13C007F1}"/>
              </a:ext>
            </a:extLst>
          </p:cNvPr>
          <p:cNvSpPr txBox="1">
            <a:spLocks/>
          </p:cNvSpPr>
          <p:nvPr/>
        </p:nvSpPr>
        <p:spPr>
          <a:xfrm>
            <a:off x="9751024" y="1882437"/>
            <a:ext cx="1742408" cy="246221"/>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marL="0" marR="0" lvl="0" indent="0" defTabSz="951304"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solidFill>
                  <a:schemeClr val="tx1"/>
                </a:solidFill>
                <a:effectLst/>
                <a:uLnTx/>
                <a:uFillTx/>
                <a:latin typeface="+mn-lt"/>
                <a:ea typeface="+mn-ea"/>
                <a:cs typeface="Segoe UI Semibold" panose="020B0702040204020203" pitchFamily="34" charset="0"/>
              </a:rPr>
              <a:t>Office</a:t>
            </a:r>
          </a:p>
        </p:txBody>
      </p:sp>
      <p:sp>
        <p:nvSpPr>
          <p:cNvPr id="86" name="Title 1">
            <a:extLst>
              <a:ext uri="{FF2B5EF4-FFF2-40B4-BE49-F238E27FC236}">
                <a16:creationId xmlns:a16="http://schemas.microsoft.com/office/drawing/2014/main" id="{7D60DD89-BB23-4F78-BEFC-45E46187052A}"/>
              </a:ext>
            </a:extLst>
          </p:cNvPr>
          <p:cNvSpPr txBox="1">
            <a:spLocks/>
          </p:cNvSpPr>
          <p:nvPr/>
        </p:nvSpPr>
        <p:spPr>
          <a:xfrm>
            <a:off x="9751023" y="2661623"/>
            <a:ext cx="1790316" cy="492443"/>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marL="0" marR="0" lvl="0" indent="0" defTabSz="951304"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solidFill>
                  <a:schemeClr val="tx1"/>
                </a:solidFill>
                <a:effectLst/>
                <a:uLnTx/>
                <a:uFillTx/>
                <a:latin typeface="+mn-lt"/>
                <a:ea typeface="+mn-ea"/>
                <a:cs typeface="Segoe UI Semibold" panose="020B0702040204020203" pitchFamily="34" charset="0"/>
              </a:rPr>
              <a:t>Windows Platform </a:t>
            </a:r>
          </a:p>
          <a:p>
            <a:pPr marL="0" marR="0" lvl="0" indent="0" defTabSz="951304"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solidFill>
                  <a:schemeClr val="tx1"/>
                </a:solidFill>
                <a:effectLst/>
                <a:uLnTx/>
                <a:uFillTx/>
                <a:latin typeface="+mn-lt"/>
                <a:ea typeface="+mn-ea"/>
                <a:cs typeface="Segoe UI Semibold" panose="020B0702040204020203" pitchFamily="34" charset="0"/>
              </a:rPr>
              <a:t>Services </a:t>
            </a:r>
          </a:p>
        </p:txBody>
      </p:sp>
      <p:sp>
        <p:nvSpPr>
          <p:cNvPr id="87" name="Title 1">
            <a:extLst>
              <a:ext uri="{FF2B5EF4-FFF2-40B4-BE49-F238E27FC236}">
                <a16:creationId xmlns:a16="http://schemas.microsoft.com/office/drawing/2014/main" id="{771224C0-EE54-40F2-91F1-A83729375921}"/>
              </a:ext>
            </a:extLst>
          </p:cNvPr>
          <p:cNvSpPr txBox="1">
            <a:spLocks/>
          </p:cNvSpPr>
          <p:nvPr/>
        </p:nvSpPr>
        <p:spPr>
          <a:xfrm>
            <a:off x="9751023" y="3693072"/>
            <a:ext cx="1735926" cy="246221"/>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marL="0" marR="0" lvl="0" indent="0" defTabSz="951304"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solidFill>
                  <a:schemeClr val="tx1"/>
                </a:solidFill>
                <a:effectLst/>
                <a:uLnTx/>
                <a:uFillTx/>
                <a:latin typeface="+mn-lt"/>
                <a:ea typeface="+mn-ea"/>
                <a:cs typeface="Segoe UI Semibold" panose="020B0702040204020203" pitchFamily="34" charset="0"/>
              </a:rPr>
              <a:t>Kernel</a:t>
            </a:r>
          </a:p>
        </p:txBody>
      </p:sp>
      <p:sp>
        <p:nvSpPr>
          <p:cNvPr id="88" name="shield_3" title="Icon of a shield with an exclamation point inside">
            <a:extLst>
              <a:ext uri="{FF2B5EF4-FFF2-40B4-BE49-F238E27FC236}">
                <a16:creationId xmlns:a16="http://schemas.microsoft.com/office/drawing/2014/main" id="{F2887448-312B-46E9-A0FB-4D6D8CB640A0}"/>
              </a:ext>
            </a:extLst>
          </p:cNvPr>
          <p:cNvSpPr>
            <a:spLocks noChangeAspect="1" noEditPoints="1"/>
          </p:cNvSpPr>
          <p:nvPr/>
        </p:nvSpPr>
        <p:spPr bwMode="auto">
          <a:xfrm>
            <a:off x="3872393" y="4722336"/>
            <a:ext cx="588638" cy="596593"/>
          </a:xfrm>
          <a:custGeom>
            <a:avLst/>
            <a:gdLst>
              <a:gd name="T0" fmla="*/ 55 w 322"/>
              <a:gd name="T1" fmla="*/ 246 h 329"/>
              <a:gd name="T2" fmla="*/ 4 w 322"/>
              <a:gd name="T3" fmla="*/ 101 h 329"/>
              <a:gd name="T4" fmla="*/ 4 w 322"/>
              <a:gd name="T5" fmla="*/ 44 h 329"/>
              <a:gd name="T6" fmla="*/ 72 w 322"/>
              <a:gd name="T7" fmla="*/ 34 h 329"/>
              <a:gd name="T8" fmla="*/ 161 w 322"/>
              <a:gd name="T9" fmla="*/ 0 h 329"/>
              <a:gd name="T10" fmla="*/ 250 w 322"/>
              <a:gd name="T11" fmla="*/ 34 h 329"/>
              <a:gd name="T12" fmla="*/ 318 w 322"/>
              <a:gd name="T13" fmla="*/ 44 h 329"/>
              <a:gd name="T14" fmla="*/ 318 w 322"/>
              <a:gd name="T15" fmla="*/ 101 h 329"/>
              <a:gd name="T16" fmla="*/ 267 w 322"/>
              <a:gd name="T17" fmla="*/ 246 h 329"/>
              <a:gd name="T18" fmla="*/ 161 w 322"/>
              <a:gd name="T19" fmla="*/ 329 h 329"/>
              <a:gd name="T20" fmla="*/ 55 w 322"/>
              <a:gd name="T21" fmla="*/ 246 h 329"/>
              <a:gd name="T22" fmla="*/ 161 w 322"/>
              <a:gd name="T23" fmla="*/ 53 h 329"/>
              <a:gd name="T24" fmla="*/ 161 w 322"/>
              <a:gd name="T25" fmla="*/ 207 h 329"/>
              <a:gd name="T26" fmla="*/ 161 w 322"/>
              <a:gd name="T27" fmla="*/ 231 h 329"/>
              <a:gd name="T28" fmla="*/ 161 w 322"/>
              <a:gd name="T29" fmla="*/ 25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 h="329">
                <a:moveTo>
                  <a:pt x="55" y="246"/>
                </a:moveTo>
                <a:cubicBezTo>
                  <a:pt x="0" y="179"/>
                  <a:pt x="4" y="101"/>
                  <a:pt x="4" y="101"/>
                </a:cubicBezTo>
                <a:cubicBezTo>
                  <a:pt x="4" y="44"/>
                  <a:pt x="4" y="44"/>
                  <a:pt x="4" y="44"/>
                </a:cubicBezTo>
                <a:cubicBezTo>
                  <a:pt x="4" y="44"/>
                  <a:pt x="38" y="45"/>
                  <a:pt x="72" y="34"/>
                </a:cubicBezTo>
                <a:cubicBezTo>
                  <a:pt x="107" y="22"/>
                  <a:pt x="124" y="0"/>
                  <a:pt x="161" y="0"/>
                </a:cubicBezTo>
                <a:cubicBezTo>
                  <a:pt x="198" y="0"/>
                  <a:pt x="215" y="22"/>
                  <a:pt x="250" y="34"/>
                </a:cubicBezTo>
                <a:cubicBezTo>
                  <a:pt x="284" y="45"/>
                  <a:pt x="318" y="44"/>
                  <a:pt x="318" y="44"/>
                </a:cubicBezTo>
                <a:cubicBezTo>
                  <a:pt x="318" y="101"/>
                  <a:pt x="318" y="101"/>
                  <a:pt x="318" y="101"/>
                </a:cubicBezTo>
                <a:cubicBezTo>
                  <a:pt x="318" y="101"/>
                  <a:pt x="322" y="179"/>
                  <a:pt x="267" y="246"/>
                </a:cubicBezTo>
                <a:cubicBezTo>
                  <a:pt x="234" y="286"/>
                  <a:pt x="161" y="329"/>
                  <a:pt x="161" y="329"/>
                </a:cubicBezTo>
                <a:cubicBezTo>
                  <a:pt x="161" y="329"/>
                  <a:pt x="88" y="286"/>
                  <a:pt x="55" y="246"/>
                </a:cubicBezTo>
                <a:close/>
                <a:moveTo>
                  <a:pt x="161" y="53"/>
                </a:moveTo>
                <a:cubicBezTo>
                  <a:pt x="161" y="207"/>
                  <a:pt x="161" y="207"/>
                  <a:pt x="161" y="207"/>
                </a:cubicBezTo>
                <a:moveTo>
                  <a:pt x="161" y="231"/>
                </a:moveTo>
                <a:cubicBezTo>
                  <a:pt x="161" y="251"/>
                  <a:pt x="161" y="251"/>
                  <a:pt x="161" y="251"/>
                </a:cubicBezTo>
              </a:path>
            </a:pathLst>
          </a:custGeom>
          <a:noFill/>
          <a:ln w="19050" cap="sq">
            <a:solidFill>
              <a:srgbClr val="A3A3A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endParaRPr lang="en-US" sz="1836">
              <a:solidFill>
                <a:srgbClr val="E6E6E6"/>
              </a:solidFill>
              <a:latin typeface="Segoe UI"/>
            </a:endParaRPr>
          </a:p>
        </p:txBody>
      </p:sp>
      <p:sp>
        <p:nvSpPr>
          <p:cNvPr id="89" name="Rectangle 88">
            <a:hlinkClick r:id="rId3"/>
            <a:extLst>
              <a:ext uri="{FF2B5EF4-FFF2-40B4-BE49-F238E27FC236}">
                <a16:creationId xmlns:a16="http://schemas.microsoft.com/office/drawing/2014/main" id="{4E26C534-9A2B-45B3-9146-54817071DD42}"/>
              </a:ext>
            </a:extLst>
          </p:cNvPr>
          <p:cNvSpPr/>
          <p:nvPr/>
        </p:nvSpPr>
        <p:spPr>
          <a:xfrm>
            <a:off x="5334345" y="5557769"/>
            <a:ext cx="2025532" cy="338554"/>
          </a:xfrm>
          <a:prstGeom prst="rect">
            <a:avLst/>
          </a:prstGeom>
        </p:spPr>
        <p:txBody>
          <a:bodyPr wrap="square" lIns="0" rIns="0">
            <a:spAutoFit/>
          </a:bodyPr>
          <a:lstStyle/>
          <a:p>
            <a:pPr marL="0" lvl="1" algn="ctr" defTabSz="914191">
              <a:spcAft>
                <a:spcPts val="400"/>
              </a:spcAft>
              <a:buSzPct val="90000"/>
            </a:pPr>
            <a:r>
              <a:rPr lang="en-US" sz="1600">
                <a:gradFill>
                  <a:gsLst>
                    <a:gs pos="1250">
                      <a:srgbClr val="2F2F2F"/>
                    </a:gs>
                    <a:gs pos="100000">
                      <a:srgbClr val="2F2F2F"/>
                    </a:gs>
                  </a:gsLst>
                  <a:lin ang="5400000" scaled="0"/>
                </a:gradFill>
                <a:latin typeface="Segoe UI "/>
              </a:rPr>
              <a:t>Device Hardware</a:t>
            </a:r>
          </a:p>
        </p:txBody>
      </p:sp>
      <p:cxnSp>
        <p:nvCxnSpPr>
          <p:cNvPr id="90" name="Straight Arrow Connector 89" descr="file opened in Application Guard container">
            <a:extLst>
              <a:ext uri="{FF2B5EF4-FFF2-40B4-BE49-F238E27FC236}">
                <a16:creationId xmlns:a16="http://schemas.microsoft.com/office/drawing/2014/main" id="{0A462A89-126F-4084-A4CA-A5B05DBF4C6C}"/>
              </a:ext>
            </a:extLst>
          </p:cNvPr>
          <p:cNvCxnSpPr>
            <a:cxnSpLocks/>
          </p:cNvCxnSpPr>
          <p:nvPr/>
        </p:nvCxnSpPr>
        <p:spPr>
          <a:xfrm flipH="1">
            <a:off x="4574665" y="5014206"/>
            <a:ext cx="1096237" cy="0"/>
          </a:xfrm>
          <a:prstGeom prst="straightConnector1">
            <a:avLst/>
          </a:prstGeom>
          <a:ln w="22225">
            <a:solidFill>
              <a:schemeClr val="accent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descr="File opened in host machine">
            <a:extLst>
              <a:ext uri="{FF2B5EF4-FFF2-40B4-BE49-F238E27FC236}">
                <a16:creationId xmlns:a16="http://schemas.microsoft.com/office/drawing/2014/main" id="{17C77C8C-922F-4F8B-BF68-326C281EF025}"/>
              </a:ext>
            </a:extLst>
          </p:cNvPr>
          <p:cNvCxnSpPr>
            <a:cxnSpLocks/>
          </p:cNvCxnSpPr>
          <p:nvPr/>
        </p:nvCxnSpPr>
        <p:spPr>
          <a:xfrm>
            <a:off x="6989369" y="5015251"/>
            <a:ext cx="1114652" cy="0"/>
          </a:xfrm>
          <a:prstGeom prst="straightConnector1">
            <a:avLst/>
          </a:prstGeom>
          <a:ln w="22225">
            <a:solidFill>
              <a:schemeClr val="accent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92" name="Laptop_E770" title="Icon of a laptop">
            <a:extLst>
              <a:ext uri="{FF2B5EF4-FFF2-40B4-BE49-F238E27FC236}">
                <a16:creationId xmlns:a16="http://schemas.microsoft.com/office/drawing/2014/main" id="{828A9042-64B6-47EF-B4FC-15C548D21F12}"/>
              </a:ext>
            </a:extLst>
          </p:cNvPr>
          <p:cNvSpPr>
            <a:spLocks noChangeAspect="1" noEditPoints="1"/>
          </p:cNvSpPr>
          <p:nvPr/>
        </p:nvSpPr>
        <p:spPr bwMode="auto">
          <a:xfrm>
            <a:off x="5687878" y="4492535"/>
            <a:ext cx="1318467" cy="879783"/>
          </a:xfrm>
          <a:custGeom>
            <a:avLst/>
            <a:gdLst>
              <a:gd name="T0" fmla="*/ 3250 w 3750"/>
              <a:gd name="T1" fmla="*/ 1750 h 2500"/>
              <a:gd name="T2" fmla="*/ 500 w 3750"/>
              <a:gd name="T3" fmla="*/ 1750 h 2500"/>
              <a:gd name="T4" fmla="*/ 500 w 3750"/>
              <a:gd name="T5" fmla="*/ 0 h 2500"/>
              <a:gd name="T6" fmla="*/ 3250 w 3750"/>
              <a:gd name="T7" fmla="*/ 0 h 2500"/>
              <a:gd name="T8" fmla="*/ 3250 w 3750"/>
              <a:gd name="T9" fmla="*/ 1750 h 2500"/>
              <a:gd name="T10" fmla="*/ 0 w 3750"/>
              <a:gd name="T11" fmla="*/ 2375 h 2500"/>
              <a:gd name="T12" fmla="*/ 125 w 3750"/>
              <a:gd name="T13" fmla="*/ 2500 h 2500"/>
              <a:gd name="T14" fmla="*/ 3625 w 3750"/>
              <a:gd name="T15" fmla="*/ 2500 h 2500"/>
              <a:gd name="T16" fmla="*/ 3750 w 3750"/>
              <a:gd name="T17" fmla="*/ 2375 h 2500"/>
              <a:gd name="T18" fmla="*/ 3688 w 3750"/>
              <a:gd name="T19" fmla="*/ 2187 h 2500"/>
              <a:gd name="T20" fmla="*/ 3250 w 3750"/>
              <a:gd name="T21" fmla="*/ 1750 h 2500"/>
              <a:gd name="T22" fmla="*/ 500 w 3750"/>
              <a:gd name="T23" fmla="*/ 1750 h 2500"/>
              <a:gd name="T24" fmla="*/ 63 w 3750"/>
              <a:gd name="T25" fmla="*/ 2187 h 2500"/>
              <a:gd name="T26" fmla="*/ 0 w 3750"/>
              <a:gd name="T27" fmla="*/ 2375 h 2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50" h="2500">
                <a:moveTo>
                  <a:pt x="3250" y="1750"/>
                </a:moveTo>
                <a:cubicBezTo>
                  <a:pt x="500" y="1750"/>
                  <a:pt x="500" y="1750"/>
                  <a:pt x="500" y="1750"/>
                </a:cubicBezTo>
                <a:cubicBezTo>
                  <a:pt x="500" y="0"/>
                  <a:pt x="500" y="0"/>
                  <a:pt x="500" y="0"/>
                </a:cubicBezTo>
                <a:cubicBezTo>
                  <a:pt x="3250" y="0"/>
                  <a:pt x="3250" y="0"/>
                  <a:pt x="3250" y="0"/>
                </a:cubicBezTo>
                <a:lnTo>
                  <a:pt x="3250" y="1750"/>
                </a:lnTo>
                <a:close/>
                <a:moveTo>
                  <a:pt x="0" y="2375"/>
                </a:moveTo>
                <a:cubicBezTo>
                  <a:pt x="0" y="2444"/>
                  <a:pt x="56" y="2500"/>
                  <a:pt x="125" y="2500"/>
                </a:cubicBezTo>
                <a:cubicBezTo>
                  <a:pt x="3625" y="2500"/>
                  <a:pt x="3625" y="2500"/>
                  <a:pt x="3625" y="2500"/>
                </a:cubicBezTo>
                <a:cubicBezTo>
                  <a:pt x="3694" y="2500"/>
                  <a:pt x="3750" y="2444"/>
                  <a:pt x="3750" y="2375"/>
                </a:cubicBezTo>
                <a:cubicBezTo>
                  <a:pt x="3750" y="2302"/>
                  <a:pt x="3726" y="2235"/>
                  <a:pt x="3688" y="2187"/>
                </a:cubicBezTo>
                <a:cubicBezTo>
                  <a:pt x="3250" y="1750"/>
                  <a:pt x="3250" y="1750"/>
                  <a:pt x="3250" y="1750"/>
                </a:cubicBezTo>
                <a:cubicBezTo>
                  <a:pt x="500" y="1750"/>
                  <a:pt x="500" y="1750"/>
                  <a:pt x="500" y="1750"/>
                </a:cubicBezTo>
                <a:cubicBezTo>
                  <a:pt x="63" y="2187"/>
                  <a:pt x="63" y="2187"/>
                  <a:pt x="63" y="2187"/>
                </a:cubicBezTo>
                <a:cubicBezTo>
                  <a:pt x="24" y="2235"/>
                  <a:pt x="0" y="2302"/>
                  <a:pt x="0" y="2375"/>
                </a:cubicBezTo>
                <a:close/>
              </a:path>
            </a:pathLst>
          </a:custGeom>
          <a:noFill/>
          <a:ln w="19050" cap="sq">
            <a:solidFill>
              <a:srgbClr val="A3A3A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4" name="Rectangle 93">
            <a:hlinkClick r:id="rId3"/>
            <a:extLst>
              <a:ext uri="{FF2B5EF4-FFF2-40B4-BE49-F238E27FC236}">
                <a16:creationId xmlns:a16="http://schemas.microsoft.com/office/drawing/2014/main" id="{11A841EC-D56A-43B2-B275-FD55FD5340D1}"/>
              </a:ext>
            </a:extLst>
          </p:cNvPr>
          <p:cNvSpPr/>
          <p:nvPr/>
        </p:nvSpPr>
        <p:spPr>
          <a:xfrm>
            <a:off x="5334345" y="4013258"/>
            <a:ext cx="2025532" cy="338554"/>
          </a:xfrm>
          <a:prstGeom prst="rect">
            <a:avLst/>
          </a:prstGeom>
        </p:spPr>
        <p:txBody>
          <a:bodyPr wrap="square" lIns="0" rIns="0">
            <a:spAutoFit/>
          </a:bodyPr>
          <a:lstStyle/>
          <a:p>
            <a:pPr marL="0" lvl="1" algn="ctr" defTabSz="914191">
              <a:spcAft>
                <a:spcPts val="400"/>
              </a:spcAft>
              <a:buSzPct val="90000"/>
            </a:pPr>
            <a:r>
              <a:rPr lang="en-US" sz="1600">
                <a:gradFill>
                  <a:gsLst>
                    <a:gs pos="1250">
                      <a:srgbClr val="2F2F2F"/>
                    </a:gs>
                    <a:gs pos="100000">
                      <a:srgbClr val="2F2F2F"/>
                    </a:gs>
                  </a:gsLst>
                  <a:lin ang="5400000" scaled="0"/>
                </a:gradFill>
                <a:latin typeface="Segoe UI "/>
              </a:rPr>
              <a:t>Hypervisor (Hyper-V)</a:t>
            </a:r>
          </a:p>
        </p:txBody>
      </p:sp>
      <p:sp>
        <p:nvSpPr>
          <p:cNvPr id="97" name="Rectangle 96">
            <a:hlinkClick r:id="rId3"/>
            <a:extLst>
              <a:ext uri="{FF2B5EF4-FFF2-40B4-BE49-F238E27FC236}">
                <a16:creationId xmlns:a16="http://schemas.microsoft.com/office/drawing/2014/main" id="{89897C1D-DEF7-4E6D-AC6E-A3E7D4CEBE51}"/>
              </a:ext>
            </a:extLst>
          </p:cNvPr>
          <p:cNvSpPr/>
          <p:nvPr/>
        </p:nvSpPr>
        <p:spPr>
          <a:xfrm>
            <a:off x="5334345" y="2460377"/>
            <a:ext cx="2025532" cy="338554"/>
          </a:xfrm>
          <a:prstGeom prst="rect">
            <a:avLst/>
          </a:prstGeom>
        </p:spPr>
        <p:txBody>
          <a:bodyPr wrap="square" lIns="0" rIns="0">
            <a:spAutoFit/>
          </a:bodyPr>
          <a:lstStyle/>
          <a:p>
            <a:pPr marL="0" lvl="1" algn="ctr" defTabSz="914191">
              <a:spcAft>
                <a:spcPts val="400"/>
              </a:spcAft>
              <a:buSzPct val="90000"/>
            </a:pPr>
            <a:r>
              <a:rPr lang="en-US" sz="1600">
                <a:gradFill>
                  <a:gsLst>
                    <a:gs pos="1250">
                      <a:srgbClr val="2F2F2F"/>
                    </a:gs>
                    <a:gs pos="100000">
                      <a:srgbClr val="2F2F2F"/>
                    </a:gs>
                  </a:gsLst>
                  <a:lin ang="5400000" scaled="0"/>
                </a:gradFill>
                <a:latin typeface="Segoe UI Semibold" panose="020B0702040204020203" pitchFamily="34" charset="0"/>
                <a:cs typeface="Segoe UI Semibold" panose="020B0702040204020203" pitchFamily="34" charset="0"/>
              </a:rPr>
              <a:t>Safe Documents</a:t>
            </a:r>
          </a:p>
        </p:txBody>
      </p:sp>
      <p:sp>
        <p:nvSpPr>
          <p:cNvPr id="4" name="Title 16">
            <a:extLst>
              <a:ext uri="{FF2B5EF4-FFF2-40B4-BE49-F238E27FC236}">
                <a16:creationId xmlns:a16="http://schemas.microsoft.com/office/drawing/2014/main" id="{37BF9AAE-629E-47A2-9D11-29B8F9E3A97A}"/>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Safe Documents verification</a:t>
            </a:r>
            <a:endParaRPr kumimoji="0" lang="en-US" sz="2000" b="0" i="0" u="none" strike="noStrike" kern="1200" cap="none" spc="-50" normalizeH="0" baseline="0" noProof="0">
              <a:ln w="3175">
                <a:noFill/>
              </a:ln>
              <a:solidFill>
                <a:schemeClr val="tx1"/>
              </a:solidFill>
              <a:effectLst/>
              <a:uLnTx/>
              <a:uFillTx/>
              <a:latin typeface="+mn-lt"/>
              <a:ea typeface="+mn-ea"/>
              <a:cs typeface="Segoe UI" pitchFamily="34" charset="0"/>
            </a:endParaRPr>
          </a:p>
        </p:txBody>
      </p:sp>
      <p:sp>
        <p:nvSpPr>
          <p:cNvPr id="96" name="Rectangle: Rounded Corners 59">
            <a:extLst>
              <a:ext uri="{FF2B5EF4-FFF2-40B4-BE49-F238E27FC236}">
                <a16:creationId xmlns:a16="http://schemas.microsoft.com/office/drawing/2014/main" id="{143166D9-F345-4030-9812-419CA55BA09B}"/>
              </a:ext>
              <a:ext uri="{C183D7F6-B498-43B3-948B-1728B52AA6E4}">
                <adec:decorative xmlns:adec="http://schemas.microsoft.com/office/drawing/2017/decorative" val="1"/>
              </a:ext>
            </a:extLst>
          </p:cNvPr>
          <p:cNvSpPr/>
          <p:nvPr/>
        </p:nvSpPr>
        <p:spPr bwMode="auto">
          <a:xfrm>
            <a:off x="5756746" y="1626872"/>
            <a:ext cx="1180730" cy="757350"/>
          </a:xfrm>
          <a:prstGeom prst="roundRect">
            <a:avLst>
              <a:gd name="adj" fmla="val 3125"/>
            </a:avLst>
          </a:prstGeom>
          <a:solidFill>
            <a:schemeClr val="bg1"/>
          </a:solidFill>
          <a:ln w="19050">
            <a:solidFill>
              <a:srgbClr val="A3A3A3"/>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224" b="0" i="0" u="none" strike="noStrike" kern="1200" cap="none" spc="0" normalizeH="0" baseline="0" noProof="0">
              <a:ln>
                <a:noFill/>
              </a:ln>
              <a:solidFill>
                <a:srgbClr val="505050"/>
              </a:solidFill>
              <a:effectLst/>
              <a:uLnTx/>
              <a:uFillTx/>
              <a:latin typeface="Segoe UI"/>
              <a:ea typeface="+mn-ea"/>
              <a:cs typeface="Segoe UI" pitchFamily="34" charset="0"/>
            </a:endParaRPr>
          </a:p>
        </p:txBody>
      </p:sp>
      <p:sp>
        <p:nvSpPr>
          <p:cNvPr id="5" name="Freeform 13" title="Icon of a cloud">
            <a:extLst>
              <a:ext uri="{FF2B5EF4-FFF2-40B4-BE49-F238E27FC236}">
                <a16:creationId xmlns:a16="http://schemas.microsoft.com/office/drawing/2014/main" id="{08D6F00C-44A2-40F6-849C-AC7425C88FA5}"/>
              </a:ext>
            </a:extLst>
          </p:cNvPr>
          <p:cNvSpPr>
            <a:spLocks noChangeAspect="1"/>
          </p:cNvSpPr>
          <p:nvPr/>
        </p:nvSpPr>
        <p:spPr bwMode="auto">
          <a:xfrm>
            <a:off x="5885346" y="1736738"/>
            <a:ext cx="923531" cy="506613"/>
          </a:xfrm>
          <a:custGeom>
            <a:avLst/>
            <a:gdLst>
              <a:gd name="T0" fmla="*/ 384 w 771"/>
              <a:gd name="T1" fmla="*/ 0 h 422"/>
              <a:gd name="T2" fmla="*/ 549 w 771"/>
              <a:gd name="T3" fmla="*/ 110 h 422"/>
              <a:gd name="T4" fmla="*/ 551 w 771"/>
              <a:gd name="T5" fmla="*/ 115 h 422"/>
              <a:gd name="T6" fmla="*/ 565 w 771"/>
              <a:gd name="T7" fmla="*/ 110 h 422"/>
              <a:gd name="T8" fmla="*/ 612 w 771"/>
              <a:gd name="T9" fmla="*/ 103 h 422"/>
              <a:gd name="T10" fmla="*/ 771 w 771"/>
              <a:gd name="T11" fmla="*/ 262 h 422"/>
              <a:gd name="T12" fmla="*/ 628 w 771"/>
              <a:gd name="T13" fmla="*/ 420 h 422"/>
              <a:gd name="T14" fmla="*/ 616 w 771"/>
              <a:gd name="T15" fmla="*/ 421 h 422"/>
              <a:gd name="T16" fmla="*/ 610 w 771"/>
              <a:gd name="T17" fmla="*/ 421 h 422"/>
              <a:gd name="T18" fmla="*/ 98 w 771"/>
              <a:gd name="T19" fmla="*/ 421 h 422"/>
              <a:gd name="T20" fmla="*/ 91 w 771"/>
              <a:gd name="T21" fmla="*/ 422 h 422"/>
              <a:gd name="T22" fmla="*/ 74 w 771"/>
              <a:gd name="T23" fmla="*/ 419 h 422"/>
              <a:gd name="T24" fmla="*/ 12 w 771"/>
              <a:gd name="T25" fmla="*/ 312 h 422"/>
              <a:gd name="T26" fmla="*/ 101 w 771"/>
              <a:gd name="T27" fmla="*/ 247 h 422"/>
              <a:gd name="T28" fmla="*/ 108 w 771"/>
              <a:gd name="T29" fmla="*/ 249 h 422"/>
              <a:gd name="T30" fmla="*/ 106 w 771"/>
              <a:gd name="T31" fmla="*/ 238 h 422"/>
              <a:gd name="T32" fmla="*/ 119 w 771"/>
              <a:gd name="T33" fmla="*/ 179 h 422"/>
              <a:gd name="T34" fmla="*/ 201 w 771"/>
              <a:gd name="T35" fmla="*/ 128 h 422"/>
              <a:gd name="T36" fmla="*/ 213 w 771"/>
              <a:gd name="T37" fmla="*/ 128 h 422"/>
              <a:gd name="T38" fmla="*/ 213 w 771"/>
              <a:gd name="T39" fmla="*/ 127 h 422"/>
              <a:gd name="T40" fmla="*/ 384 w 771"/>
              <a:gd name="T41"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1" h="422">
                <a:moveTo>
                  <a:pt x="384" y="0"/>
                </a:moveTo>
                <a:cubicBezTo>
                  <a:pt x="458" y="0"/>
                  <a:pt x="522" y="46"/>
                  <a:pt x="549" y="110"/>
                </a:cubicBezTo>
                <a:cubicBezTo>
                  <a:pt x="551" y="115"/>
                  <a:pt x="551" y="115"/>
                  <a:pt x="551" y="115"/>
                </a:cubicBezTo>
                <a:cubicBezTo>
                  <a:pt x="565" y="110"/>
                  <a:pt x="565" y="110"/>
                  <a:pt x="565" y="110"/>
                </a:cubicBezTo>
                <a:cubicBezTo>
                  <a:pt x="580" y="105"/>
                  <a:pt x="596" y="103"/>
                  <a:pt x="612" y="103"/>
                </a:cubicBezTo>
                <a:cubicBezTo>
                  <a:pt x="700" y="103"/>
                  <a:pt x="771" y="174"/>
                  <a:pt x="771" y="262"/>
                </a:cubicBezTo>
                <a:cubicBezTo>
                  <a:pt x="771" y="344"/>
                  <a:pt x="708" y="412"/>
                  <a:pt x="628" y="420"/>
                </a:cubicBezTo>
                <a:cubicBezTo>
                  <a:pt x="616" y="421"/>
                  <a:pt x="616" y="421"/>
                  <a:pt x="616" y="421"/>
                </a:cubicBezTo>
                <a:cubicBezTo>
                  <a:pt x="610" y="421"/>
                  <a:pt x="610" y="421"/>
                  <a:pt x="610" y="421"/>
                </a:cubicBezTo>
                <a:cubicBezTo>
                  <a:pt x="98" y="421"/>
                  <a:pt x="98" y="421"/>
                  <a:pt x="98" y="421"/>
                </a:cubicBezTo>
                <a:cubicBezTo>
                  <a:pt x="91" y="422"/>
                  <a:pt x="91" y="422"/>
                  <a:pt x="91" y="422"/>
                </a:cubicBezTo>
                <a:cubicBezTo>
                  <a:pt x="85" y="421"/>
                  <a:pt x="79" y="420"/>
                  <a:pt x="74" y="419"/>
                </a:cubicBezTo>
                <a:cubicBezTo>
                  <a:pt x="27" y="406"/>
                  <a:pt x="0" y="359"/>
                  <a:pt x="12" y="312"/>
                </a:cubicBezTo>
                <a:cubicBezTo>
                  <a:pt x="23" y="271"/>
                  <a:pt x="61" y="245"/>
                  <a:pt x="101" y="247"/>
                </a:cubicBezTo>
                <a:cubicBezTo>
                  <a:pt x="108" y="249"/>
                  <a:pt x="108" y="249"/>
                  <a:pt x="108" y="249"/>
                </a:cubicBezTo>
                <a:cubicBezTo>
                  <a:pt x="106" y="238"/>
                  <a:pt x="106" y="238"/>
                  <a:pt x="106" y="238"/>
                </a:cubicBezTo>
                <a:cubicBezTo>
                  <a:pt x="105" y="218"/>
                  <a:pt x="109" y="198"/>
                  <a:pt x="119" y="179"/>
                </a:cubicBezTo>
                <a:cubicBezTo>
                  <a:pt x="137" y="148"/>
                  <a:pt x="168" y="130"/>
                  <a:pt x="201" y="128"/>
                </a:cubicBezTo>
                <a:cubicBezTo>
                  <a:pt x="213" y="128"/>
                  <a:pt x="213" y="128"/>
                  <a:pt x="213" y="128"/>
                </a:cubicBezTo>
                <a:cubicBezTo>
                  <a:pt x="213" y="127"/>
                  <a:pt x="213" y="127"/>
                  <a:pt x="213" y="127"/>
                </a:cubicBezTo>
                <a:cubicBezTo>
                  <a:pt x="236" y="53"/>
                  <a:pt x="304" y="0"/>
                  <a:pt x="384" y="0"/>
                </a:cubicBezTo>
                <a:close/>
              </a:path>
            </a:pathLst>
          </a:custGeom>
          <a:noFill/>
          <a:ln w="2222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
        <p:nvSpPr>
          <p:cNvPr id="104" name="Page2_E7C3" title="Icon of a document">
            <a:extLst>
              <a:ext uri="{FF2B5EF4-FFF2-40B4-BE49-F238E27FC236}">
                <a16:creationId xmlns:a16="http://schemas.microsoft.com/office/drawing/2014/main" id="{337A5A78-8E5C-4E68-B68E-53BF6B8BA3AA}"/>
              </a:ext>
            </a:extLst>
          </p:cNvPr>
          <p:cNvSpPr>
            <a:spLocks noChangeAspect="1" noEditPoints="1"/>
          </p:cNvSpPr>
          <p:nvPr/>
        </p:nvSpPr>
        <p:spPr bwMode="auto">
          <a:xfrm>
            <a:off x="3555884" y="1716432"/>
            <a:ext cx="486250" cy="607592"/>
          </a:xfrm>
          <a:custGeom>
            <a:avLst/>
            <a:gdLst>
              <a:gd name="T0" fmla="*/ 3310 w 3310"/>
              <a:gd name="T1" fmla="*/ 1102 h 4136"/>
              <a:gd name="T2" fmla="*/ 2206 w 3310"/>
              <a:gd name="T3" fmla="*/ 1102 h 4136"/>
              <a:gd name="T4" fmla="*/ 2206 w 3310"/>
              <a:gd name="T5" fmla="*/ 0 h 4136"/>
              <a:gd name="T6" fmla="*/ 3310 w 3310"/>
              <a:gd name="T7" fmla="*/ 1102 h 4136"/>
              <a:gd name="T8" fmla="*/ 2206 w 3310"/>
              <a:gd name="T9" fmla="*/ 0 h 4136"/>
              <a:gd name="T10" fmla="*/ 0 w 3310"/>
              <a:gd name="T11" fmla="*/ 0 h 4136"/>
              <a:gd name="T12" fmla="*/ 0 w 3310"/>
              <a:gd name="T13" fmla="*/ 4136 h 4136"/>
              <a:gd name="T14" fmla="*/ 3310 w 3310"/>
              <a:gd name="T15" fmla="*/ 4136 h 4136"/>
              <a:gd name="T16" fmla="*/ 3310 w 3310"/>
              <a:gd name="T17" fmla="*/ 1102 h 4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10" h="4136">
                <a:moveTo>
                  <a:pt x="3310" y="1102"/>
                </a:moveTo>
                <a:lnTo>
                  <a:pt x="2206" y="1102"/>
                </a:lnTo>
                <a:lnTo>
                  <a:pt x="2206" y="0"/>
                </a:lnTo>
                <a:moveTo>
                  <a:pt x="3310" y="1102"/>
                </a:moveTo>
                <a:lnTo>
                  <a:pt x="2206" y="0"/>
                </a:lnTo>
                <a:lnTo>
                  <a:pt x="0" y="0"/>
                </a:lnTo>
                <a:lnTo>
                  <a:pt x="0" y="4136"/>
                </a:lnTo>
                <a:lnTo>
                  <a:pt x="3310" y="4136"/>
                </a:lnTo>
                <a:lnTo>
                  <a:pt x="3310" y="1102"/>
                </a:lnTo>
              </a:path>
            </a:pathLst>
          </a:custGeom>
          <a:solidFill>
            <a:schemeClr val="bg1"/>
          </a:solidFill>
          <a:ln w="22225" cap="rnd">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F780F"/>
              </a:solidFill>
              <a:effectLst/>
              <a:uLnTx/>
              <a:uFillTx/>
              <a:latin typeface="Segoe UI"/>
              <a:ea typeface="+mn-ea"/>
              <a:cs typeface="+mn-cs"/>
            </a:endParaRPr>
          </a:p>
        </p:txBody>
      </p:sp>
      <p:cxnSp>
        <p:nvCxnSpPr>
          <p:cNvPr id="55" name="Straight Connector 54" descr="Application Guard container partition">
            <a:extLst>
              <a:ext uri="{FF2B5EF4-FFF2-40B4-BE49-F238E27FC236}">
                <a16:creationId xmlns:a16="http://schemas.microsoft.com/office/drawing/2014/main" id="{C8C15D6D-C346-4A4D-A6F8-E1BE95F10E8E}"/>
              </a:ext>
            </a:extLst>
          </p:cNvPr>
          <p:cNvCxnSpPr>
            <a:cxnSpLocks/>
          </p:cNvCxnSpPr>
          <p:nvPr/>
        </p:nvCxnSpPr>
        <p:spPr>
          <a:xfrm>
            <a:off x="4924148" y="1420427"/>
            <a:ext cx="0" cy="5007006"/>
          </a:xfrm>
          <a:prstGeom prst="line">
            <a:avLst/>
          </a:prstGeom>
          <a:solidFill>
            <a:schemeClr val="bg1"/>
          </a:solidFill>
          <a:ln w="19050">
            <a:solidFill>
              <a:srgbClr val="A3A3A3"/>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56" name="Straight Connector 55" descr="host machine partition">
            <a:extLst>
              <a:ext uri="{FF2B5EF4-FFF2-40B4-BE49-F238E27FC236}">
                <a16:creationId xmlns:a16="http://schemas.microsoft.com/office/drawing/2014/main" id="{F595DF63-B8E0-4341-883D-92D2506FE207}"/>
              </a:ext>
            </a:extLst>
          </p:cNvPr>
          <p:cNvCxnSpPr>
            <a:cxnSpLocks/>
          </p:cNvCxnSpPr>
          <p:nvPr/>
        </p:nvCxnSpPr>
        <p:spPr>
          <a:xfrm>
            <a:off x="7812350" y="1420427"/>
            <a:ext cx="0" cy="5007006"/>
          </a:xfrm>
          <a:prstGeom prst="line">
            <a:avLst/>
          </a:prstGeom>
          <a:solidFill>
            <a:schemeClr val="bg1"/>
          </a:solidFill>
          <a:ln w="19050">
            <a:solidFill>
              <a:srgbClr val="A3A3A3"/>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57" name="Rectangle 56">
            <a:hlinkClick r:id="rId3"/>
            <a:extLst>
              <a:ext uri="{FF2B5EF4-FFF2-40B4-BE49-F238E27FC236}">
                <a16:creationId xmlns:a16="http://schemas.microsoft.com/office/drawing/2014/main" id="{2B890C1C-F039-46B3-AF8B-8358399F8B45}"/>
              </a:ext>
            </a:extLst>
          </p:cNvPr>
          <p:cNvSpPr/>
          <p:nvPr/>
        </p:nvSpPr>
        <p:spPr>
          <a:xfrm>
            <a:off x="3555885" y="2426884"/>
            <a:ext cx="1199964" cy="1077218"/>
          </a:xfrm>
          <a:prstGeom prst="rect">
            <a:avLst/>
          </a:prstGeom>
        </p:spPr>
        <p:txBody>
          <a:bodyPr wrap="square" lIns="0" rIns="0">
            <a:spAutoFit/>
          </a:bodyPr>
          <a:lstStyle/>
          <a:p>
            <a:pPr marL="0" lvl="1" defTabSz="914191">
              <a:spcAft>
                <a:spcPts val="400"/>
              </a:spcAft>
              <a:buSzPct val="90000"/>
            </a:pPr>
            <a:r>
              <a:rPr lang="en-US" sz="1600">
                <a:solidFill>
                  <a:srgbClr val="FF0000"/>
                </a:solidFill>
                <a:latin typeface="Segoe UI Semibold" panose="020B0702040204020203" pitchFamily="34" charset="0"/>
                <a:cs typeface="Segoe UI Semibold" panose="020B0702040204020203" pitchFamily="34" charset="0"/>
              </a:rPr>
              <a:t>Document not allowed outside container</a:t>
            </a:r>
          </a:p>
        </p:txBody>
      </p:sp>
    </p:spTree>
    <p:extLst>
      <p:ext uri="{BB962C8B-B14F-4D97-AF65-F5344CB8AC3E}">
        <p14:creationId xmlns:p14="http://schemas.microsoft.com/office/powerpoint/2010/main" val="18572193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1.45833E-6 -4.44444E-6 L 0.21002 -4.44444E-6 " pathEditMode="relative" rAng="0" ptsTypes="AA">
                                      <p:cBhvr>
                                        <p:cTn id="6" dur="1500" fill="hold"/>
                                        <p:tgtEl>
                                          <p:spTgt spid="104"/>
                                        </p:tgtEl>
                                        <p:attrNameLst>
                                          <p:attrName>ppt_x</p:attrName>
                                          <p:attrName>ppt_y</p:attrName>
                                        </p:attrNameLst>
                                      </p:cBhvr>
                                      <p:rCtr x="10495" y="0"/>
                                    </p:animMotion>
                                  </p:childTnLst>
                                </p:cTn>
                              </p:par>
                            </p:childTnLst>
                          </p:cTn>
                        </p:par>
                        <p:par>
                          <p:cTn id="7" fill="hold">
                            <p:stCondLst>
                              <p:cond delay="1500"/>
                            </p:stCondLst>
                            <p:childTnLst>
                              <p:par>
                                <p:cTn id="8" presetID="53" presetClass="exit" presetSubtype="32" fill="hold" grpId="1" nodeType="afterEffect">
                                  <p:stCondLst>
                                    <p:cond delay="0"/>
                                  </p:stCondLst>
                                  <p:childTnLst>
                                    <p:anim calcmode="lin" valueType="num">
                                      <p:cBhvr>
                                        <p:cTn id="9" dur="500"/>
                                        <p:tgtEl>
                                          <p:spTgt spid="104"/>
                                        </p:tgtEl>
                                        <p:attrNameLst>
                                          <p:attrName>ppt_w</p:attrName>
                                        </p:attrNameLst>
                                      </p:cBhvr>
                                      <p:tavLst>
                                        <p:tav tm="0">
                                          <p:val>
                                            <p:strVal val="ppt_w"/>
                                          </p:val>
                                        </p:tav>
                                        <p:tav tm="100000">
                                          <p:val>
                                            <p:fltVal val="0"/>
                                          </p:val>
                                        </p:tav>
                                      </p:tavLst>
                                    </p:anim>
                                    <p:anim calcmode="lin" valueType="num">
                                      <p:cBhvr>
                                        <p:cTn id="10" dur="500"/>
                                        <p:tgtEl>
                                          <p:spTgt spid="104"/>
                                        </p:tgtEl>
                                        <p:attrNameLst>
                                          <p:attrName>ppt_h</p:attrName>
                                        </p:attrNameLst>
                                      </p:cBhvr>
                                      <p:tavLst>
                                        <p:tav tm="0">
                                          <p:val>
                                            <p:strVal val="ppt_h"/>
                                          </p:val>
                                        </p:tav>
                                        <p:tav tm="100000">
                                          <p:val>
                                            <p:fltVal val="0"/>
                                          </p:val>
                                        </p:tav>
                                      </p:tavLst>
                                    </p:anim>
                                    <p:animEffect transition="out" filter="fade">
                                      <p:cBhvr>
                                        <p:cTn id="11" dur="500"/>
                                        <p:tgtEl>
                                          <p:spTgt spid="104"/>
                                        </p:tgtEl>
                                      </p:cBhvr>
                                    </p:animEffect>
                                    <p:set>
                                      <p:cBhvr>
                                        <p:cTn id="12" dur="1" fill="hold">
                                          <p:stCondLst>
                                            <p:cond delay="499"/>
                                          </p:stCondLst>
                                        </p:cTn>
                                        <p:tgtEl>
                                          <p:spTgt spid="104"/>
                                        </p:tgtEl>
                                        <p:attrNameLst>
                                          <p:attrName>style.visibility</p:attrName>
                                        </p:attrNameLst>
                                      </p:cBhvr>
                                      <p:to>
                                        <p:strVal val="hidden"/>
                                      </p:to>
                                    </p:set>
                                  </p:childTnLst>
                                </p:cTn>
                              </p:par>
                              <p:par>
                                <p:cTn id="13" presetID="7" presetClass="emph" presetSubtype="2" fill="hold" nodeType="withEffect">
                                  <p:stCondLst>
                                    <p:cond delay="0"/>
                                  </p:stCondLst>
                                  <p:childTnLst>
                                    <p:animClr clrSpc="rgb" dir="cw">
                                      <p:cBhvr>
                                        <p:cTn id="14" dur="1500" fill="hold"/>
                                        <p:tgtEl>
                                          <p:spTgt spid="5"/>
                                        </p:tgtEl>
                                        <p:attrNameLst>
                                          <p:attrName>stroke.color</p:attrName>
                                        </p:attrNameLst>
                                      </p:cBhvr>
                                      <p:to>
                                        <a:srgbClr val="FF0000"/>
                                      </p:to>
                                    </p:animClr>
                                    <p:set>
                                      <p:cBhvr>
                                        <p:cTn id="15" dur="1500" fill="hold"/>
                                        <p:tgtEl>
                                          <p:spTgt spid="5"/>
                                        </p:tgtEl>
                                        <p:attrNameLst>
                                          <p:attrName>stroke.on</p:attrName>
                                        </p:attrNameLst>
                                      </p:cBhvr>
                                      <p:to>
                                        <p:strVal val="true"/>
                                      </p:to>
                                    </p:set>
                                  </p:childTnLst>
                                </p:cTn>
                              </p:par>
                              <p:par>
                                <p:cTn id="16" presetID="10" presetClass="entr" presetSubtype="0" fill="hold" grpId="0" nodeType="withEffect">
                                  <p:stCondLst>
                                    <p:cond delay="0"/>
                                  </p:stCondLst>
                                  <p:childTnLst>
                                    <p:set>
                                      <p:cBhvr>
                                        <p:cTn id="17" dur="1" fill="hold">
                                          <p:stCondLst>
                                            <p:cond delay="0"/>
                                          </p:stCondLst>
                                        </p:cTn>
                                        <p:tgtEl>
                                          <p:spTgt spid="103"/>
                                        </p:tgtEl>
                                        <p:attrNameLst>
                                          <p:attrName>style.visibility</p:attrName>
                                        </p:attrNameLst>
                                      </p:cBhvr>
                                      <p:to>
                                        <p:strVal val="visible"/>
                                      </p:to>
                                    </p:set>
                                    <p:animEffect transition="in" filter="fade">
                                      <p:cBhvr>
                                        <p:cTn id="18" dur="500"/>
                                        <p:tgtEl>
                                          <p:spTgt spid="103"/>
                                        </p:tgtEl>
                                      </p:cBhvr>
                                    </p:animEffect>
                                  </p:childTnLst>
                                </p:cTn>
                              </p:par>
                              <p:par>
                                <p:cTn id="19" presetID="64" presetClass="path" presetSubtype="0" accel="50000" decel="50000" fill="hold" grpId="1" nodeType="withEffect">
                                  <p:stCondLst>
                                    <p:cond delay="0"/>
                                  </p:stCondLst>
                                  <p:childTnLst>
                                    <p:animMotion origin="layout" path="M 0.00104 0.09328 L -2.5E-6 2.59259E-6 " pathEditMode="relative" rAng="0" ptsTypes="AA">
                                      <p:cBhvr>
                                        <p:cTn id="20" dur="1500" fill="hold"/>
                                        <p:tgtEl>
                                          <p:spTgt spid="103"/>
                                        </p:tgtEl>
                                        <p:attrNameLst>
                                          <p:attrName>ppt_x</p:attrName>
                                          <p:attrName>ppt_y</p:attrName>
                                        </p:attrNameLst>
                                      </p:cBhvr>
                                      <p:rCtr x="-52" y="-4676"/>
                                    </p:animMotion>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par>
                                <p:cTn id="26" presetID="26" presetClass="emph" presetSubtype="0" fill="hold" grpId="0" nodeType="withEffect">
                                  <p:stCondLst>
                                    <p:cond delay="0"/>
                                  </p:stCondLst>
                                  <p:childTnLst>
                                    <p:animEffect transition="out" filter="fade">
                                      <p:cBhvr>
                                        <p:cTn id="27" dur="500" tmFilter="0, 0; .2, .5; .8, .5; 1, 0"/>
                                        <p:tgtEl>
                                          <p:spTgt spid="164"/>
                                        </p:tgtEl>
                                      </p:cBhvr>
                                    </p:animEffect>
                                    <p:animScale>
                                      <p:cBhvr>
                                        <p:cTn id="28" dur="250" autoRev="1" fill="hold"/>
                                        <p:tgtEl>
                                          <p:spTgt spid="164"/>
                                        </p:tgtEl>
                                      </p:cBhvr>
                                      <p:by x="105000" y="105000"/>
                                    </p:animScale>
                                  </p:childTnLst>
                                </p:cTn>
                              </p:par>
                              <p:par>
                                <p:cTn id="29" presetID="26" presetClass="emph" presetSubtype="0" fill="hold" grpId="1" nodeType="withEffect">
                                  <p:stCondLst>
                                    <p:cond delay="0"/>
                                  </p:stCondLst>
                                  <p:childTnLst>
                                    <p:animEffect transition="out" filter="fade">
                                      <p:cBhvr>
                                        <p:cTn id="30" dur="500" tmFilter="0, 0; .2, .5; .8, .5; 1, 0"/>
                                        <p:tgtEl>
                                          <p:spTgt spid="57"/>
                                        </p:tgtEl>
                                      </p:cBhvr>
                                    </p:animEffect>
                                    <p:animScale>
                                      <p:cBhvr>
                                        <p:cTn id="31" dur="250" autoRev="1" fill="hold"/>
                                        <p:tgtEl>
                                          <p:spTgt spid="5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3" grpId="1"/>
      <p:bldP spid="164" grpId="0" animBg="1"/>
      <p:bldP spid="104" grpId="0" animBg="1"/>
      <p:bldP spid="104" grpId="1" animBg="1"/>
      <p:bldP spid="57" grpId="0"/>
      <p:bldP spid="57"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5215" y="2534625"/>
            <a:ext cx="10586139" cy="997196"/>
          </a:xfrm>
        </p:spPr>
        <p:txBody>
          <a:bodyPr/>
          <a:lstStyle/>
          <a:p>
            <a:r>
              <a:rPr lang="en-US"/>
              <a:t>Demo – Application Guard for Office + Safe Documents</a:t>
            </a:r>
          </a:p>
        </p:txBody>
      </p:sp>
    </p:spTree>
    <p:extLst>
      <p:ext uri="{BB962C8B-B14F-4D97-AF65-F5344CB8AC3E}">
        <p14:creationId xmlns:p14="http://schemas.microsoft.com/office/powerpoint/2010/main" val="237153495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6">
            <a:extLst>
              <a:ext uri="{FF2B5EF4-FFF2-40B4-BE49-F238E27FC236}">
                <a16:creationId xmlns:a16="http://schemas.microsoft.com/office/drawing/2014/main" id="{2C6940D0-4B8A-9545-BDB4-E90E3F18F268}"/>
              </a:ext>
            </a:extLst>
          </p:cNvPr>
          <p:cNvSpPr>
            <a:spLocks noGrp="1"/>
          </p:cNvSpPr>
          <p:nvPr>
            <p:ph type="title"/>
          </p:nvPr>
        </p:nvSpPr>
        <p:spPr>
          <a:xfrm>
            <a:off x="588263" y="457200"/>
            <a:ext cx="11018520" cy="553998"/>
          </a:xfrm>
        </p:spPr>
        <p:txBody>
          <a:bodyPr/>
          <a:lstStyle/>
          <a:p>
            <a:r>
              <a:rPr lang="en-US" sz="3600">
                <a:cs typeface="Segoe UI"/>
              </a:rPr>
              <a:t>Availability</a:t>
            </a:r>
            <a:endParaRPr lang="en-US">
              <a:cs typeface="Segoe UI"/>
            </a:endParaRPr>
          </a:p>
        </p:txBody>
      </p:sp>
      <p:grpSp>
        <p:nvGrpSpPr>
          <p:cNvPr id="3" name="Group 2" descr="Table with feature availabilty">
            <a:extLst>
              <a:ext uri="{FF2B5EF4-FFF2-40B4-BE49-F238E27FC236}">
                <a16:creationId xmlns:a16="http://schemas.microsoft.com/office/drawing/2014/main" id="{A931E686-E9B4-449E-89BB-5DA79D4582DF}"/>
              </a:ext>
            </a:extLst>
          </p:cNvPr>
          <p:cNvGrpSpPr/>
          <p:nvPr/>
        </p:nvGrpSpPr>
        <p:grpSpPr>
          <a:xfrm>
            <a:off x="588263" y="1684980"/>
            <a:ext cx="10999169" cy="4365100"/>
            <a:chOff x="588263" y="1329644"/>
            <a:chExt cx="10999169" cy="4365100"/>
          </a:xfrm>
        </p:grpSpPr>
        <p:sp>
          <p:nvSpPr>
            <p:cNvPr id="13" name="Rectangle 12">
              <a:extLst>
                <a:ext uri="{FF2B5EF4-FFF2-40B4-BE49-F238E27FC236}">
                  <a16:creationId xmlns:a16="http://schemas.microsoft.com/office/drawing/2014/main" id="{3F9411FA-3FEB-C948-BB9B-8529A8F3B3F5}"/>
                </a:ext>
              </a:extLst>
            </p:cNvPr>
            <p:cNvSpPr/>
            <p:nvPr/>
          </p:nvSpPr>
          <p:spPr>
            <a:xfrm>
              <a:off x="2611888" y="3288236"/>
              <a:ext cx="1829482" cy="614048"/>
            </a:xfrm>
            <a:prstGeom prst="rect">
              <a:avLst/>
            </a:prstGeom>
          </p:spPr>
          <p:txBody>
            <a:bodyPr wrap="square">
              <a:spAutoFit/>
            </a:bodyPr>
            <a:lstStyle/>
            <a:p>
              <a:pPr defTabSz="913841">
                <a:lnSpc>
                  <a:spcPct val="110000"/>
                </a:lnSpc>
                <a:defRPr/>
              </a:pPr>
              <a:r>
                <a:rPr lang="en-US" sz="1600" kern="0">
                  <a:solidFill>
                    <a:srgbClr val="0078D7"/>
                  </a:solidFill>
                  <a:latin typeface="Segoe UI" panose="020B0502040204020203" pitchFamily="34" charset="0"/>
                  <a:cs typeface="Segoe UI" panose="020B0502040204020203" pitchFamily="34" charset="0"/>
                </a:rPr>
                <a:t>Security Policy Advisor</a:t>
              </a:r>
            </a:p>
          </p:txBody>
        </p:sp>
        <p:sp>
          <p:nvSpPr>
            <p:cNvPr id="14" name="Rectangle 13">
              <a:extLst>
                <a:ext uri="{FF2B5EF4-FFF2-40B4-BE49-F238E27FC236}">
                  <a16:creationId xmlns:a16="http://schemas.microsoft.com/office/drawing/2014/main" id="{E8CC01BB-97CE-1744-9FE3-5D9FA23F16B5}"/>
                </a:ext>
              </a:extLst>
            </p:cNvPr>
            <p:cNvSpPr/>
            <p:nvPr/>
          </p:nvSpPr>
          <p:spPr>
            <a:xfrm>
              <a:off x="2611890" y="4151808"/>
              <a:ext cx="1829480" cy="614048"/>
            </a:xfrm>
            <a:prstGeom prst="rect">
              <a:avLst/>
            </a:prstGeom>
          </p:spPr>
          <p:txBody>
            <a:bodyPr wrap="square">
              <a:spAutoFit/>
            </a:bodyPr>
            <a:lstStyle/>
            <a:p>
              <a:pPr defTabSz="913841">
                <a:lnSpc>
                  <a:spcPct val="110000"/>
                </a:lnSpc>
                <a:defRPr/>
              </a:pPr>
              <a:r>
                <a:rPr lang="en-US" sz="1600" kern="0">
                  <a:solidFill>
                    <a:srgbClr val="0078D7"/>
                  </a:solidFill>
                  <a:latin typeface="Segoe UI" panose="020B0502040204020203" pitchFamily="34" charset="0"/>
                  <a:cs typeface="Segoe UI" panose="020B0502040204020203" pitchFamily="34" charset="0"/>
                </a:rPr>
                <a:t>Safe </a:t>
              </a:r>
            </a:p>
            <a:p>
              <a:pPr defTabSz="913841">
                <a:lnSpc>
                  <a:spcPct val="110000"/>
                </a:lnSpc>
                <a:defRPr/>
              </a:pPr>
              <a:r>
                <a:rPr lang="en-US" sz="1600" kern="0">
                  <a:solidFill>
                    <a:srgbClr val="0078D7"/>
                  </a:solidFill>
                  <a:latin typeface="Segoe UI" panose="020B0502040204020203" pitchFamily="34" charset="0"/>
                  <a:cs typeface="Segoe UI" panose="020B0502040204020203" pitchFamily="34" charset="0"/>
                </a:rPr>
                <a:t>Documents</a:t>
              </a:r>
            </a:p>
          </p:txBody>
        </p:sp>
        <p:sp>
          <p:nvSpPr>
            <p:cNvPr id="15" name="Rectangle 14">
              <a:extLst>
                <a:ext uri="{FF2B5EF4-FFF2-40B4-BE49-F238E27FC236}">
                  <a16:creationId xmlns:a16="http://schemas.microsoft.com/office/drawing/2014/main" id="{079767C6-C17B-AC47-A751-3E4DB4D6D1C2}"/>
                </a:ext>
              </a:extLst>
            </p:cNvPr>
            <p:cNvSpPr/>
            <p:nvPr/>
          </p:nvSpPr>
          <p:spPr>
            <a:xfrm>
              <a:off x="596950" y="3317954"/>
              <a:ext cx="3304336" cy="554606"/>
            </a:xfrm>
            <a:prstGeom prst="rect">
              <a:avLst/>
            </a:prstGeom>
          </p:spPr>
          <p:txBody>
            <a:bodyPr wrap="square" lIns="0" tIns="0" rIns="0" bIns="0" anchor="ctr">
              <a:noAutofit/>
            </a:bodyPr>
            <a:lstStyle/>
            <a:p>
              <a:pPr defTabSz="913841">
                <a:defRPr/>
              </a:pPr>
              <a:r>
                <a:rPr lang="en-US" sz="1600" kern="0">
                  <a:solidFill>
                    <a:srgbClr val="000000"/>
                  </a:solidFill>
                  <a:latin typeface="Segoe UI" panose="020B0502040204020203" pitchFamily="34" charset="0"/>
                  <a:ea typeface="Segoe UI Black" panose="020B0A02040204020203" pitchFamily="34" charset="0"/>
                  <a:cs typeface="Segoe UI" panose="020B0502040204020203" pitchFamily="34" charset="0"/>
                </a:rPr>
                <a:t>Secure </a:t>
              </a:r>
            </a:p>
            <a:p>
              <a:pPr defTabSz="913841">
                <a:defRPr/>
              </a:pPr>
              <a:r>
                <a:rPr lang="en-US" sz="1600" kern="0">
                  <a:solidFill>
                    <a:srgbClr val="000000"/>
                  </a:solidFill>
                  <a:latin typeface="Segoe UI" panose="020B0502040204020203" pitchFamily="34" charset="0"/>
                  <a:ea typeface="Segoe UI Black" panose="020B0A02040204020203" pitchFamily="34" charset="0"/>
                  <a:cs typeface="Segoe UI" panose="020B0502040204020203" pitchFamily="34" charset="0"/>
                </a:rPr>
                <a:t>Configurations</a:t>
              </a:r>
            </a:p>
          </p:txBody>
        </p:sp>
        <p:sp>
          <p:nvSpPr>
            <p:cNvPr id="16" name="Rectangle 15">
              <a:extLst>
                <a:ext uri="{FF2B5EF4-FFF2-40B4-BE49-F238E27FC236}">
                  <a16:creationId xmlns:a16="http://schemas.microsoft.com/office/drawing/2014/main" id="{6021EDA1-D4A8-7E46-AB42-5AFB7133DE70}"/>
                </a:ext>
              </a:extLst>
            </p:cNvPr>
            <p:cNvSpPr/>
            <p:nvPr/>
          </p:nvSpPr>
          <p:spPr>
            <a:xfrm>
              <a:off x="596950" y="4612219"/>
              <a:ext cx="2075183" cy="554606"/>
            </a:xfrm>
            <a:prstGeom prst="rect">
              <a:avLst/>
            </a:prstGeom>
          </p:spPr>
          <p:txBody>
            <a:bodyPr wrap="square" lIns="0" tIns="0" rIns="0" bIns="0" anchor="ctr">
              <a:noAutofit/>
            </a:bodyPr>
            <a:lstStyle/>
            <a:p>
              <a:pPr defTabSz="913841">
                <a:defRPr/>
              </a:pPr>
              <a:r>
                <a:rPr lang="en-US" sz="1600" kern="0">
                  <a:solidFill>
                    <a:srgbClr val="000000"/>
                  </a:solidFill>
                  <a:latin typeface="Segoe UI" panose="020B0502040204020203" pitchFamily="34" charset="0"/>
                  <a:ea typeface="Segoe UI Black" panose="020B0A02040204020203" pitchFamily="34" charset="0"/>
                  <a:cs typeface="Segoe UI" panose="020B0502040204020203" pitchFamily="34" charset="0"/>
                </a:rPr>
                <a:t>Integrated </a:t>
              </a:r>
            </a:p>
            <a:p>
              <a:pPr defTabSz="913841">
                <a:defRPr/>
              </a:pPr>
              <a:r>
                <a:rPr lang="en-US" sz="1600" kern="0">
                  <a:solidFill>
                    <a:srgbClr val="000000"/>
                  </a:solidFill>
                  <a:latin typeface="Segoe UI" panose="020B0502040204020203" pitchFamily="34" charset="0"/>
                  <a:ea typeface="Segoe UI Black" panose="020B0A02040204020203" pitchFamily="34" charset="0"/>
                  <a:cs typeface="Segoe UI" panose="020B0502040204020203" pitchFamily="34" charset="0"/>
                </a:rPr>
                <a:t>Protection</a:t>
              </a:r>
            </a:p>
          </p:txBody>
        </p:sp>
        <p:sp>
          <p:nvSpPr>
            <p:cNvPr id="18" name="Rectangle 17">
              <a:extLst>
                <a:ext uri="{FF2B5EF4-FFF2-40B4-BE49-F238E27FC236}">
                  <a16:creationId xmlns:a16="http://schemas.microsoft.com/office/drawing/2014/main" id="{EE80F0D1-88EA-1B4C-8C79-118C2A98DF73}"/>
                </a:ext>
              </a:extLst>
            </p:cNvPr>
            <p:cNvSpPr/>
            <p:nvPr/>
          </p:nvSpPr>
          <p:spPr>
            <a:xfrm>
              <a:off x="2611889" y="5015380"/>
              <a:ext cx="1829482" cy="612796"/>
            </a:xfrm>
            <a:prstGeom prst="rect">
              <a:avLst/>
            </a:prstGeom>
          </p:spPr>
          <p:txBody>
            <a:bodyPr wrap="square">
              <a:spAutoFit/>
            </a:bodyPr>
            <a:lstStyle/>
            <a:p>
              <a:pPr defTabSz="913841">
                <a:lnSpc>
                  <a:spcPct val="110000"/>
                </a:lnSpc>
                <a:defRPr/>
              </a:pPr>
              <a:r>
                <a:rPr lang="en-US" sz="1600" kern="0">
                  <a:solidFill>
                    <a:srgbClr val="0078D7"/>
                  </a:solidFill>
                  <a:latin typeface="Segoe UI" panose="020B0502040204020203" pitchFamily="34" charset="0"/>
                  <a:cs typeface="Segoe UI" panose="020B0502040204020203" pitchFamily="34" charset="0"/>
                </a:rPr>
                <a:t>Application Guard for Office</a:t>
              </a:r>
            </a:p>
          </p:txBody>
        </p:sp>
        <p:sp>
          <p:nvSpPr>
            <p:cNvPr id="21" name="Rectangle 20">
              <a:extLst>
                <a:ext uri="{FF2B5EF4-FFF2-40B4-BE49-F238E27FC236}">
                  <a16:creationId xmlns:a16="http://schemas.microsoft.com/office/drawing/2014/main" id="{0B0CFEF3-7E93-4E43-B3F1-2CBD05283EE4}"/>
                </a:ext>
              </a:extLst>
            </p:cNvPr>
            <p:cNvSpPr/>
            <p:nvPr/>
          </p:nvSpPr>
          <p:spPr>
            <a:xfrm>
              <a:off x="2611889" y="2424664"/>
              <a:ext cx="1998818" cy="614048"/>
            </a:xfrm>
            <a:prstGeom prst="rect">
              <a:avLst/>
            </a:prstGeom>
          </p:spPr>
          <p:txBody>
            <a:bodyPr wrap="square">
              <a:spAutoFit/>
            </a:bodyPr>
            <a:lstStyle/>
            <a:p>
              <a:pPr defTabSz="913841">
                <a:lnSpc>
                  <a:spcPct val="110000"/>
                </a:lnSpc>
                <a:defRPr/>
              </a:pPr>
              <a:r>
                <a:rPr lang="en-US" sz="1600" kern="0">
                  <a:solidFill>
                    <a:srgbClr val="0078D7"/>
                  </a:solidFill>
                  <a:latin typeface="Segoe UI" panose="020B0502040204020203" pitchFamily="34" charset="0"/>
                  <a:cs typeface="Segoe UI" panose="020B0502040204020203" pitchFamily="34" charset="0"/>
                </a:rPr>
                <a:t>Runtime AMSI scan for XLM Macros</a:t>
              </a:r>
            </a:p>
          </p:txBody>
        </p:sp>
        <p:sp>
          <p:nvSpPr>
            <p:cNvPr id="22" name="Rectangle 21">
              <a:extLst>
                <a:ext uri="{FF2B5EF4-FFF2-40B4-BE49-F238E27FC236}">
                  <a16:creationId xmlns:a16="http://schemas.microsoft.com/office/drawing/2014/main" id="{7D4EB9C4-F7F6-8043-93CE-905B12C5B5A2}"/>
                </a:ext>
              </a:extLst>
            </p:cNvPr>
            <p:cNvSpPr/>
            <p:nvPr/>
          </p:nvSpPr>
          <p:spPr>
            <a:xfrm>
              <a:off x="596950" y="2454385"/>
              <a:ext cx="3304336" cy="554606"/>
            </a:xfrm>
            <a:prstGeom prst="rect">
              <a:avLst/>
            </a:prstGeom>
          </p:spPr>
          <p:txBody>
            <a:bodyPr wrap="square" lIns="0" tIns="0" rIns="0" bIns="0" anchor="ctr">
              <a:noAutofit/>
            </a:bodyPr>
            <a:lstStyle/>
            <a:p>
              <a:pPr defTabSz="913841">
                <a:defRPr/>
              </a:pPr>
              <a:r>
                <a:rPr lang="en-US" sz="1600" kern="0">
                  <a:solidFill>
                    <a:srgbClr val="000000"/>
                  </a:solidFill>
                  <a:latin typeface="Segoe UI" panose="020B0502040204020203" pitchFamily="34" charset="0"/>
                  <a:ea typeface="Segoe UI Black" panose="020B0A02040204020203" pitchFamily="34" charset="0"/>
                  <a:cs typeface="Segoe UI" panose="020B0502040204020203" pitchFamily="34" charset="0"/>
                </a:rPr>
                <a:t>Secure Defaults</a:t>
              </a:r>
            </a:p>
          </p:txBody>
        </p:sp>
        <p:sp>
          <p:nvSpPr>
            <p:cNvPr id="23" name="Rectangle 22">
              <a:extLst>
                <a:ext uri="{FF2B5EF4-FFF2-40B4-BE49-F238E27FC236}">
                  <a16:creationId xmlns:a16="http://schemas.microsoft.com/office/drawing/2014/main" id="{9EC47946-64CC-964B-B4DC-25111A6680ED}"/>
                </a:ext>
              </a:extLst>
            </p:cNvPr>
            <p:cNvSpPr/>
            <p:nvPr/>
          </p:nvSpPr>
          <p:spPr>
            <a:xfrm>
              <a:off x="2649913" y="1580749"/>
              <a:ext cx="2064222" cy="341953"/>
            </a:xfrm>
            <a:prstGeom prst="rect">
              <a:avLst/>
            </a:prstGeom>
          </p:spPr>
          <p:txBody>
            <a:bodyPr wrap="square">
              <a:spAutoFit/>
            </a:bodyPr>
            <a:lstStyle/>
            <a:p>
              <a:pPr defTabSz="913841">
                <a:lnSpc>
                  <a:spcPct val="110000"/>
                </a:lnSpc>
                <a:defRPr/>
              </a:pPr>
              <a:r>
                <a:rPr lang="en-US" sz="1600" kern="0">
                  <a:solidFill>
                    <a:srgbClr val="000000"/>
                  </a:solidFill>
                  <a:latin typeface="+mj-lt"/>
                  <a:cs typeface="Segoe UI" panose="020B0502040204020203" pitchFamily="34" charset="0"/>
                </a:rPr>
                <a:t>Feature</a:t>
              </a:r>
            </a:p>
          </p:txBody>
        </p:sp>
        <p:sp>
          <p:nvSpPr>
            <p:cNvPr id="24" name="Rectangle 23">
              <a:extLst>
                <a:ext uri="{FF2B5EF4-FFF2-40B4-BE49-F238E27FC236}">
                  <a16:creationId xmlns:a16="http://schemas.microsoft.com/office/drawing/2014/main" id="{0616BF42-619E-AC4C-9241-6084D84E1962}"/>
                </a:ext>
              </a:extLst>
            </p:cNvPr>
            <p:cNvSpPr/>
            <p:nvPr/>
          </p:nvSpPr>
          <p:spPr>
            <a:xfrm>
              <a:off x="6055779" y="1377024"/>
              <a:ext cx="4040251" cy="341953"/>
            </a:xfrm>
            <a:prstGeom prst="rect">
              <a:avLst/>
            </a:prstGeom>
          </p:spPr>
          <p:txBody>
            <a:bodyPr wrap="square">
              <a:spAutoFit/>
            </a:bodyPr>
            <a:lstStyle/>
            <a:p>
              <a:pPr algn="ctr" defTabSz="913841">
                <a:lnSpc>
                  <a:spcPct val="110000"/>
                </a:lnSpc>
                <a:defRPr/>
              </a:pPr>
              <a:r>
                <a:rPr lang="en-US" sz="1600" kern="0">
                  <a:solidFill>
                    <a:srgbClr val="000000"/>
                  </a:solidFill>
                  <a:latin typeface="+mj-lt"/>
                  <a:cs typeface="Segoe UI" panose="020B0502040204020203" pitchFamily="34" charset="0"/>
                </a:rPr>
                <a:t>Available</a:t>
              </a:r>
            </a:p>
          </p:txBody>
        </p:sp>
        <p:sp>
          <p:nvSpPr>
            <p:cNvPr id="25" name="Rectangle 24">
              <a:extLst>
                <a:ext uri="{FF2B5EF4-FFF2-40B4-BE49-F238E27FC236}">
                  <a16:creationId xmlns:a16="http://schemas.microsoft.com/office/drawing/2014/main" id="{B2D28AAF-D679-2C48-B704-ACAC46C7519D}"/>
                </a:ext>
              </a:extLst>
            </p:cNvPr>
            <p:cNvSpPr/>
            <p:nvPr/>
          </p:nvSpPr>
          <p:spPr>
            <a:xfrm>
              <a:off x="4733357" y="3288235"/>
              <a:ext cx="1829482" cy="614048"/>
            </a:xfrm>
            <a:prstGeom prst="rect">
              <a:avLst/>
            </a:prstGeom>
          </p:spPr>
          <p:txBody>
            <a:bodyPr wrap="square">
              <a:spAutoFit/>
            </a:bodyPr>
            <a:lstStyle/>
            <a:p>
              <a:pPr defTabSz="913841">
                <a:lnSpc>
                  <a:spcPct val="110000"/>
                </a:lnSpc>
                <a:defRPr/>
              </a:pPr>
              <a:r>
                <a:rPr lang="en-US" sz="1600" kern="0">
                  <a:solidFill>
                    <a:srgbClr val="0078D7"/>
                  </a:solidFill>
                  <a:latin typeface="Segoe UI" panose="020B0502040204020203" pitchFamily="34" charset="0"/>
                  <a:cs typeface="Segoe UI" panose="020B0502040204020203" pitchFamily="34" charset="0"/>
                </a:rPr>
                <a:t>M365 </a:t>
              </a:r>
            </a:p>
            <a:p>
              <a:pPr defTabSz="913841">
                <a:lnSpc>
                  <a:spcPct val="110000"/>
                </a:lnSpc>
                <a:defRPr/>
              </a:pPr>
              <a:r>
                <a:rPr lang="en-US" sz="1600" kern="0">
                  <a:solidFill>
                    <a:srgbClr val="0078D7"/>
                  </a:solidFill>
                  <a:latin typeface="Segoe UI" panose="020B0502040204020203" pitchFamily="34" charset="0"/>
                  <a:cs typeface="Segoe UI" panose="020B0502040204020203" pitchFamily="34" charset="0"/>
                </a:rPr>
                <a:t>Enterprise</a:t>
              </a:r>
            </a:p>
          </p:txBody>
        </p:sp>
        <p:sp>
          <p:nvSpPr>
            <p:cNvPr id="26" name="Rectangle 25">
              <a:extLst>
                <a:ext uri="{FF2B5EF4-FFF2-40B4-BE49-F238E27FC236}">
                  <a16:creationId xmlns:a16="http://schemas.microsoft.com/office/drawing/2014/main" id="{CBCC6347-FA0C-4F47-A854-92D9EB5B7BE2}"/>
                </a:ext>
              </a:extLst>
            </p:cNvPr>
            <p:cNvSpPr/>
            <p:nvPr/>
          </p:nvSpPr>
          <p:spPr>
            <a:xfrm>
              <a:off x="4733359" y="4151806"/>
              <a:ext cx="1829480" cy="614048"/>
            </a:xfrm>
            <a:prstGeom prst="rect">
              <a:avLst/>
            </a:prstGeom>
          </p:spPr>
          <p:txBody>
            <a:bodyPr wrap="square">
              <a:spAutoFit/>
            </a:bodyPr>
            <a:lstStyle/>
            <a:p>
              <a:pPr defTabSz="913841">
                <a:lnSpc>
                  <a:spcPct val="110000"/>
                </a:lnSpc>
                <a:defRPr/>
              </a:pPr>
              <a:r>
                <a:rPr lang="en-US" sz="1600" kern="0">
                  <a:solidFill>
                    <a:srgbClr val="0078D7"/>
                  </a:solidFill>
                  <a:latin typeface="Segoe UI" panose="020B0502040204020203" pitchFamily="34" charset="0"/>
                  <a:cs typeface="Segoe UI" panose="020B0502040204020203" pitchFamily="34" charset="0"/>
                </a:rPr>
                <a:t>M365 E5, </a:t>
              </a:r>
            </a:p>
            <a:p>
              <a:pPr defTabSz="913841">
                <a:lnSpc>
                  <a:spcPct val="110000"/>
                </a:lnSpc>
                <a:defRPr/>
              </a:pPr>
              <a:r>
                <a:rPr lang="en-US" sz="1600" kern="0">
                  <a:solidFill>
                    <a:srgbClr val="0078D7"/>
                  </a:solidFill>
                  <a:latin typeface="Segoe UI" panose="020B0502040204020203" pitchFamily="34" charset="0"/>
                  <a:cs typeface="Segoe UI" panose="020B0502040204020203" pitchFamily="34" charset="0"/>
                </a:rPr>
                <a:t>M365 E5 Security</a:t>
              </a:r>
            </a:p>
          </p:txBody>
        </p:sp>
        <p:sp>
          <p:nvSpPr>
            <p:cNvPr id="27" name="Rectangle 26">
              <a:extLst>
                <a:ext uri="{FF2B5EF4-FFF2-40B4-BE49-F238E27FC236}">
                  <a16:creationId xmlns:a16="http://schemas.microsoft.com/office/drawing/2014/main" id="{ACD3CA8C-0E63-194E-A08E-9789C3ED6BEB}"/>
                </a:ext>
              </a:extLst>
            </p:cNvPr>
            <p:cNvSpPr/>
            <p:nvPr/>
          </p:nvSpPr>
          <p:spPr>
            <a:xfrm>
              <a:off x="4733358" y="5015377"/>
              <a:ext cx="1829482" cy="612796"/>
            </a:xfrm>
            <a:prstGeom prst="rect">
              <a:avLst/>
            </a:prstGeom>
          </p:spPr>
          <p:txBody>
            <a:bodyPr wrap="square">
              <a:spAutoFit/>
            </a:bodyPr>
            <a:lstStyle/>
            <a:p>
              <a:pPr defTabSz="913841">
                <a:lnSpc>
                  <a:spcPct val="110000"/>
                </a:lnSpc>
                <a:defRPr/>
              </a:pPr>
              <a:r>
                <a:rPr lang="en-US" sz="1600" kern="0">
                  <a:solidFill>
                    <a:srgbClr val="0078D7"/>
                  </a:solidFill>
                  <a:latin typeface="Segoe UI" panose="020B0502040204020203" pitchFamily="34" charset="0"/>
                  <a:cs typeface="Segoe UI" panose="020B0502040204020203" pitchFamily="34" charset="0"/>
                </a:rPr>
                <a:t>M365 E5, </a:t>
              </a:r>
            </a:p>
            <a:p>
              <a:pPr defTabSz="913841">
                <a:lnSpc>
                  <a:spcPct val="110000"/>
                </a:lnSpc>
                <a:defRPr/>
              </a:pPr>
              <a:r>
                <a:rPr lang="en-US" sz="1600" kern="0">
                  <a:solidFill>
                    <a:srgbClr val="0078D7"/>
                  </a:solidFill>
                  <a:latin typeface="Segoe UI" panose="020B0502040204020203" pitchFamily="34" charset="0"/>
                  <a:cs typeface="Segoe UI" panose="020B0502040204020203" pitchFamily="34" charset="0"/>
                </a:rPr>
                <a:t>M365 E5 Security</a:t>
              </a:r>
            </a:p>
          </p:txBody>
        </p:sp>
        <p:sp>
          <p:nvSpPr>
            <p:cNvPr id="28" name="Rectangle 27">
              <a:extLst>
                <a:ext uri="{FF2B5EF4-FFF2-40B4-BE49-F238E27FC236}">
                  <a16:creationId xmlns:a16="http://schemas.microsoft.com/office/drawing/2014/main" id="{ACCC3EE9-4A2C-8943-AFA7-5D66B4BC72E4}"/>
                </a:ext>
              </a:extLst>
            </p:cNvPr>
            <p:cNvSpPr/>
            <p:nvPr/>
          </p:nvSpPr>
          <p:spPr>
            <a:xfrm>
              <a:off x="4733358" y="2424664"/>
              <a:ext cx="1829482" cy="614048"/>
            </a:xfrm>
            <a:prstGeom prst="rect">
              <a:avLst/>
            </a:prstGeom>
          </p:spPr>
          <p:txBody>
            <a:bodyPr wrap="square">
              <a:spAutoFit/>
            </a:bodyPr>
            <a:lstStyle/>
            <a:p>
              <a:pPr defTabSz="913841">
                <a:lnSpc>
                  <a:spcPct val="110000"/>
                </a:lnSpc>
                <a:defRPr/>
              </a:pPr>
              <a:r>
                <a:rPr lang="en-US" sz="1600" kern="0">
                  <a:solidFill>
                    <a:srgbClr val="0078D7"/>
                  </a:solidFill>
                  <a:latin typeface="Segoe UI" panose="020B0502040204020203" pitchFamily="34" charset="0"/>
                  <a:cs typeface="Segoe UI" panose="020B0502040204020203" pitchFamily="34" charset="0"/>
                </a:rPr>
                <a:t>M365 apps </a:t>
              </a:r>
            </a:p>
            <a:p>
              <a:pPr defTabSz="913841">
                <a:lnSpc>
                  <a:spcPct val="110000"/>
                </a:lnSpc>
                <a:defRPr/>
              </a:pPr>
              <a:r>
                <a:rPr lang="en-US" sz="1600" kern="0">
                  <a:solidFill>
                    <a:srgbClr val="0078D7"/>
                  </a:solidFill>
                  <a:latin typeface="Segoe UI" panose="020B0502040204020203" pitchFamily="34" charset="0"/>
                  <a:cs typeface="Segoe UI" panose="020B0502040204020203" pitchFamily="34" charset="0"/>
                </a:rPr>
                <a:t>(all SKUs)</a:t>
              </a:r>
            </a:p>
          </p:txBody>
        </p:sp>
        <p:sp>
          <p:nvSpPr>
            <p:cNvPr id="33" name="Rectangle 32">
              <a:extLst>
                <a:ext uri="{FF2B5EF4-FFF2-40B4-BE49-F238E27FC236}">
                  <a16:creationId xmlns:a16="http://schemas.microsoft.com/office/drawing/2014/main" id="{DA581776-7AF2-5847-B5C0-92CA1B2C74EF}"/>
                </a:ext>
              </a:extLst>
            </p:cNvPr>
            <p:cNvSpPr/>
            <p:nvPr/>
          </p:nvSpPr>
          <p:spPr>
            <a:xfrm>
              <a:off x="6724200" y="3288234"/>
              <a:ext cx="2298848" cy="614048"/>
            </a:xfrm>
            <a:prstGeom prst="rect">
              <a:avLst/>
            </a:prstGeom>
          </p:spPr>
          <p:txBody>
            <a:bodyPr wrap="square">
              <a:spAutoFit/>
            </a:bodyPr>
            <a:lstStyle/>
            <a:p>
              <a:pPr defTabSz="913841">
                <a:lnSpc>
                  <a:spcPct val="110000"/>
                </a:lnSpc>
                <a:defRPr/>
              </a:pPr>
              <a:r>
                <a:rPr lang="en-US" sz="1600" kern="0">
                  <a:solidFill>
                    <a:srgbClr val="0078D7"/>
                  </a:solidFill>
                  <a:latin typeface="Segoe UI" panose="020B0502040204020203" pitchFamily="34" charset="0"/>
                  <a:cs typeface="Segoe UI" panose="020B0502040204020203" pitchFamily="34" charset="0"/>
                </a:rPr>
                <a:t>All channels</a:t>
              </a:r>
            </a:p>
            <a:p>
              <a:pPr defTabSz="913841">
                <a:lnSpc>
                  <a:spcPct val="110000"/>
                </a:lnSpc>
                <a:defRPr/>
              </a:pPr>
              <a:r>
                <a:rPr lang="en-US" sz="1600" kern="0">
                  <a:solidFill>
                    <a:srgbClr val="0078D7"/>
                  </a:solidFill>
                  <a:latin typeface="Segoe UI" panose="020B0502040204020203" pitchFamily="34" charset="0"/>
                  <a:cs typeface="Segoe UI" panose="020B0502040204020203" pitchFamily="34" charset="0"/>
                </a:rPr>
                <a:t>(Generally available)</a:t>
              </a:r>
            </a:p>
          </p:txBody>
        </p:sp>
        <p:sp>
          <p:nvSpPr>
            <p:cNvPr id="34" name="Rectangle 33">
              <a:extLst>
                <a:ext uri="{FF2B5EF4-FFF2-40B4-BE49-F238E27FC236}">
                  <a16:creationId xmlns:a16="http://schemas.microsoft.com/office/drawing/2014/main" id="{33CFCE6E-9C78-1242-A4C6-E14D109DD6C8}"/>
                </a:ext>
              </a:extLst>
            </p:cNvPr>
            <p:cNvSpPr/>
            <p:nvPr/>
          </p:nvSpPr>
          <p:spPr>
            <a:xfrm>
              <a:off x="6724202" y="4151805"/>
              <a:ext cx="2631796" cy="614048"/>
            </a:xfrm>
            <a:prstGeom prst="rect">
              <a:avLst/>
            </a:prstGeom>
          </p:spPr>
          <p:txBody>
            <a:bodyPr wrap="square">
              <a:spAutoFit/>
            </a:bodyPr>
            <a:lstStyle/>
            <a:p>
              <a:pPr defTabSz="913841">
                <a:lnSpc>
                  <a:spcPct val="110000"/>
                </a:lnSpc>
                <a:defRPr/>
              </a:pPr>
              <a:r>
                <a:rPr lang="en-US" sz="1600" kern="0">
                  <a:solidFill>
                    <a:srgbClr val="0078D7"/>
                  </a:solidFill>
                  <a:latin typeface="Segoe UI" panose="020B0502040204020203" pitchFamily="34" charset="0"/>
                  <a:cs typeface="Segoe UI" panose="020B0502040204020203" pitchFamily="34" charset="0"/>
                </a:rPr>
                <a:t>Monthly Enterprise channel</a:t>
              </a:r>
            </a:p>
            <a:p>
              <a:pPr defTabSz="913841">
                <a:lnSpc>
                  <a:spcPct val="110000"/>
                </a:lnSpc>
                <a:defRPr/>
              </a:pPr>
              <a:r>
                <a:rPr lang="en-US" sz="1600" kern="0">
                  <a:solidFill>
                    <a:srgbClr val="0078D7"/>
                  </a:solidFill>
                  <a:latin typeface="Segoe UI" panose="020B0502040204020203" pitchFamily="34" charset="0"/>
                  <a:cs typeface="Segoe UI" panose="020B0502040204020203" pitchFamily="34" charset="0"/>
                </a:rPr>
                <a:t>(Generally available)</a:t>
              </a:r>
            </a:p>
          </p:txBody>
        </p:sp>
        <p:sp>
          <p:nvSpPr>
            <p:cNvPr id="35" name="Rectangle 34">
              <a:extLst>
                <a:ext uri="{FF2B5EF4-FFF2-40B4-BE49-F238E27FC236}">
                  <a16:creationId xmlns:a16="http://schemas.microsoft.com/office/drawing/2014/main" id="{B7603940-037F-A547-A883-BD8C2EA67B4C}"/>
                </a:ext>
              </a:extLst>
            </p:cNvPr>
            <p:cNvSpPr/>
            <p:nvPr/>
          </p:nvSpPr>
          <p:spPr>
            <a:xfrm>
              <a:off x="6724201" y="5015376"/>
              <a:ext cx="1829482" cy="612796"/>
            </a:xfrm>
            <a:prstGeom prst="rect">
              <a:avLst/>
            </a:prstGeom>
          </p:spPr>
          <p:txBody>
            <a:bodyPr wrap="square">
              <a:spAutoFit/>
            </a:bodyPr>
            <a:lstStyle/>
            <a:p>
              <a:pPr defTabSz="913841">
                <a:lnSpc>
                  <a:spcPct val="110000"/>
                </a:lnSpc>
                <a:defRPr/>
              </a:pPr>
              <a:r>
                <a:rPr lang="en-US" sz="1600" kern="0">
                  <a:solidFill>
                    <a:srgbClr val="0078D7"/>
                  </a:solidFill>
                  <a:latin typeface="Segoe UI" panose="020B0502040204020203" pitchFamily="34" charset="0"/>
                  <a:cs typeface="Segoe UI" panose="020B0502040204020203" pitchFamily="34" charset="0"/>
                </a:rPr>
                <a:t>Beta channel</a:t>
              </a:r>
            </a:p>
            <a:p>
              <a:pPr defTabSz="913841">
                <a:lnSpc>
                  <a:spcPct val="110000"/>
                </a:lnSpc>
                <a:defRPr/>
              </a:pPr>
              <a:r>
                <a:rPr lang="en-US" sz="1600" kern="0">
                  <a:solidFill>
                    <a:srgbClr val="0078D7"/>
                  </a:solidFill>
                  <a:latin typeface="Segoe UI" panose="020B0502040204020203" pitchFamily="34" charset="0"/>
                  <a:cs typeface="Segoe UI" panose="020B0502040204020203" pitchFamily="34" charset="0"/>
                </a:rPr>
                <a:t>(preview)</a:t>
              </a:r>
            </a:p>
          </p:txBody>
        </p:sp>
        <p:sp>
          <p:nvSpPr>
            <p:cNvPr id="36" name="Rectangle 35">
              <a:extLst>
                <a:ext uri="{FF2B5EF4-FFF2-40B4-BE49-F238E27FC236}">
                  <a16:creationId xmlns:a16="http://schemas.microsoft.com/office/drawing/2014/main" id="{67D08219-81E6-034C-B241-EDBA743BE706}"/>
                </a:ext>
              </a:extLst>
            </p:cNvPr>
            <p:cNvSpPr/>
            <p:nvPr/>
          </p:nvSpPr>
          <p:spPr>
            <a:xfrm>
              <a:off x="6724201" y="2424663"/>
              <a:ext cx="1829482" cy="614048"/>
            </a:xfrm>
            <a:prstGeom prst="rect">
              <a:avLst/>
            </a:prstGeom>
          </p:spPr>
          <p:txBody>
            <a:bodyPr wrap="square">
              <a:spAutoFit/>
            </a:bodyPr>
            <a:lstStyle/>
            <a:p>
              <a:pPr defTabSz="913841">
                <a:lnSpc>
                  <a:spcPct val="110000"/>
                </a:lnSpc>
                <a:defRPr/>
              </a:pPr>
              <a:r>
                <a:rPr lang="en-US" sz="1600" kern="0">
                  <a:solidFill>
                    <a:srgbClr val="0078D7"/>
                  </a:solidFill>
                  <a:latin typeface="Segoe UI" panose="020B0502040204020203" pitchFamily="34" charset="0"/>
                  <a:cs typeface="Segoe UI" panose="020B0502040204020203" pitchFamily="34" charset="0"/>
                </a:rPr>
                <a:t>Beta channel</a:t>
              </a:r>
            </a:p>
            <a:p>
              <a:pPr defTabSz="913841">
                <a:lnSpc>
                  <a:spcPct val="110000"/>
                </a:lnSpc>
                <a:defRPr/>
              </a:pPr>
              <a:r>
                <a:rPr lang="en-US" sz="1600" kern="0">
                  <a:solidFill>
                    <a:srgbClr val="0078D7"/>
                  </a:solidFill>
                  <a:latin typeface="Segoe UI" panose="020B0502040204020203" pitchFamily="34" charset="0"/>
                  <a:cs typeface="Segoe UI" panose="020B0502040204020203" pitchFamily="34" charset="0"/>
                </a:rPr>
                <a:t>(preview)</a:t>
              </a:r>
            </a:p>
          </p:txBody>
        </p:sp>
        <p:sp>
          <p:nvSpPr>
            <p:cNvPr id="37" name="Rectangle 36">
              <a:extLst>
                <a:ext uri="{FF2B5EF4-FFF2-40B4-BE49-F238E27FC236}">
                  <a16:creationId xmlns:a16="http://schemas.microsoft.com/office/drawing/2014/main" id="{2ABD2B41-5EBD-FB47-8EA4-20F99A5CF16A}"/>
                </a:ext>
              </a:extLst>
            </p:cNvPr>
            <p:cNvSpPr/>
            <p:nvPr/>
          </p:nvSpPr>
          <p:spPr>
            <a:xfrm>
              <a:off x="9542084" y="3288234"/>
              <a:ext cx="990881" cy="341953"/>
            </a:xfrm>
            <a:prstGeom prst="rect">
              <a:avLst/>
            </a:prstGeom>
          </p:spPr>
          <p:txBody>
            <a:bodyPr wrap="square">
              <a:spAutoFit/>
            </a:bodyPr>
            <a:lstStyle/>
            <a:p>
              <a:pPr defTabSz="913841">
                <a:lnSpc>
                  <a:spcPct val="110000"/>
                </a:lnSpc>
                <a:defRPr/>
              </a:pPr>
              <a:r>
                <a:rPr lang="en-US" sz="1600" kern="0">
                  <a:solidFill>
                    <a:srgbClr val="0078D7"/>
                  </a:solidFill>
                  <a:latin typeface="Segoe UI" panose="020B0502040204020203" pitchFamily="34" charset="0"/>
                  <a:cs typeface="Segoe UI" panose="020B0502040204020203" pitchFamily="34" charset="0"/>
                </a:rPr>
                <a:t>Now</a:t>
              </a:r>
            </a:p>
          </p:txBody>
        </p:sp>
        <p:sp>
          <p:nvSpPr>
            <p:cNvPr id="38" name="Rectangle 37">
              <a:extLst>
                <a:ext uri="{FF2B5EF4-FFF2-40B4-BE49-F238E27FC236}">
                  <a16:creationId xmlns:a16="http://schemas.microsoft.com/office/drawing/2014/main" id="{BAE43655-5629-F846-9766-8724D9C8FB4B}"/>
                </a:ext>
              </a:extLst>
            </p:cNvPr>
            <p:cNvSpPr/>
            <p:nvPr/>
          </p:nvSpPr>
          <p:spPr>
            <a:xfrm>
              <a:off x="9542086" y="4151805"/>
              <a:ext cx="1268671" cy="341953"/>
            </a:xfrm>
            <a:prstGeom prst="rect">
              <a:avLst/>
            </a:prstGeom>
          </p:spPr>
          <p:txBody>
            <a:bodyPr wrap="square">
              <a:spAutoFit/>
            </a:bodyPr>
            <a:lstStyle/>
            <a:p>
              <a:pPr defTabSz="913841">
                <a:lnSpc>
                  <a:spcPct val="110000"/>
                </a:lnSpc>
                <a:defRPr/>
              </a:pPr>
              <a:r>
                <a:rPr lang="en-US" sz="1600" kern="0">
                  <a:solidFill>
                    <a:srgbClr val="0078D7"/>
                  </a:solidFill>
                  <a:latin typeface="Segoe UI" panose="020B0502040204020203" pitchFamily="34" charset="0"/>
                  <a:cs typeface="Segoe UI" panose="020B0502040204020203" pitchFamily="34" charset="0"/>
                </a:rPr>
                <a:t>Now</a:t>
              </a:r>
            </a:p>
          </p:txBody>
        </p:sp>
        <p:sp>
          <p:nvSpPr>
            <p:cNvPr id="39" name="Rectangle 38">
              <a:extLst>
                <a:ext uri="{FF2B5EF4-FFF2-40B4-BE49-F238E27FC236}">
                  <a16:creationId xmlns:a16="http://schemas.microsoft.com/office/drawing/2014/main" id="{BF1E2DAE-4D45-C54B-85BB-5759A1F48DB3}"/>
                </a:ext>
              </a:extLst>
            </p:cNvPr>
            <p:cNvSpPr/>
            <p:nvPr/>
          </p:nvSpPr>
          <p:spPr>
            <a:xfrm>
              <a:off x="9542085" y="5015376"/>
              <a:ext cx="881911" cy="341953"/>
            </a:xfrm>
            <a:prstGeom prst="rect">
              <a:avLst/>
            </a:prstGeom>
          </p:spPr>
          <p:txBody>
            <a:bodyPr wrap="square">
              <a:spAutoFit/>
            </a:bodyPr>
            <a:lstStyle/>
            <a:p>
              <a:pPr defTabSz="913841">
                <a:lnSpc>
                  <a:spcPct val="110000"/>
                </a:lnSpc>
                <a:defRPr/>
              </a:pPr>
              <a:r>
                <a:rPr lang="en-US" sz="1600" kern="0">
                  <a:solidFill>
                    <a:srgbClr val="0078D7"/>
                  </a:solidFill>
                  <a:latin typeface="Segoe UI" panose="020B0502040204020203" pitchFamily="34" charset="0"/>
                  <a:cs typeface="Segoe UI" panose="020B0502040204020203" pitchFamily="34" charset="0"/>
                </a:rPr>
                <a:t>Now</a:t>
              </a:r>
            </a:p>
          </p:txBody>
        </p:sp>
        <p:sp>
          <p:nvSpPr>
            <p:cNvPr id="40" name="Rectangle 39">
              <a:extLst>
                <a:ext uri="{FF2B5EF4-FFF2-40B4-BE49-F238E27FC236}">
                  <a16:creationId xmlns:a16="http://schemas.microsoft.com/office/drawing/2014/main" id="{7A3726CF-AC50-0F42-935A-F11DA7A83E0F}"/>
                </a:ext>
              </a:extLst>
            </p:cNvPr>
            <p:cNvSpPr/>
            <p:nvPr/>
          </p:nvSpPr>
          <p:spPr>
            <a:xfrm>
              <a:off x="9542085" y="2424663"/>
              <a:ext cx="1519987" cy="341953"/>
            </a:xfrm>
            <a:prstGeom prst="rect">
              <a:avLst/>
            </a:prstGeom>
          </p:spPr>
          <p:txBody>
            <a:bodyPr wrap="square">
              <a:spAutoFit/>
            </a:bodyPr>
            <a:lstStyle/>
            <a:p>
              <a:pPr defTabSz="913841">
                <a:lnSpc>
                  <a:spcPct val="110000"/>
                </a:lnSpc>
                <a:defRPr/>
              </a:pPr>
              <a:r>
                <a:rPr lang="en-US" sz="1600" kern="0">
                  <a:solidFill>
                    <a:srgbClr val="0078D7"/>
                  </a:solidFill>
                  <a:latin typeface="Segoe UI" panose="020B0502040204020203" pitchFamily="34" charset="0"/>
                  <a:cs typeface="Segoe UI" panose="020B0502040204020203" pitchFamily="34" charset="0"/>
                </a:rPr>
                <a:t>Coming soon</a:t>
              </a:r>
            </a:p>
          </p:txBody>
        </p:sp>
        <p:sp>
          <p:nvSpPr>
            <p:cNvPr id="42" name="Rectangle 41">
              <a:extLst>
                <a:ext uri="{FF2B5EF4-FFF2-40B4-BE49-F238E27FC236}">
                  <a16:creationId xmlns:a16="http://schemas.microsoft.com/office/drawing/2014/main" id="{5B3B83DA-F36D-A449-A469-31214162F458}"/>
                </a:ext>
              </a:extLst>
            </p:cNvPr>
            <p:cNvSpPr/>
            <p:nvPr/>
          </p:nvSpPr>
          <p:spPr>
            <a:xfrm>
              <a:off x="4733357" y="1850169"/>
              <a:ext cx="1829482" cy="341953"/>
            </a:xfrm>
            <a:prstGeom prst="rect">
              <a:avLst/>
            </a:prstGeom>
          </p:spPr>
          <p:txBody>
            <a:bodyPr wrap="square">
              <a:spAutoFit/>
            </a:bodyPr>
            <a:lstStyle/>
            <a:p>
              <a:pPr defTabSz="913841">
                <a:lnSpc>
                  <a:spcPct val="110000"/>
                </a:lnSpc>
                <a:defRPr/>
              </a:pPr>
              <a:r>
                <a:rPr lang="en-US" sz="1600" kern="0">
                  <a:solidFill>
                    <a:srgbClr val="000000"/>
                  </a:solidFill>
                  <a:latin typeface="Segoe UI" panose="020B0502040204020203" pitchFamily="34" charset="0"/>
                  <a:cs typeface="Segoe UI" panose="020B0502040204020203" pitchFamily="34" charset="0"/>
                </a:rPr>
                <a:t>To</a:t>
              </a:r>
            </a:p>
          </p:txBody>
        </p:sp>
        <p:sp>
          <p:nvSpPr>
            <p:cNvPr id="43" name="Rectangle 42">
              <a:extLst>
                <a:ext uri="{FF2B5EF4-FFF2-40B4-BE49-F238E27FC236}">
                  <a16:creationId xmlns:a16="http://schemas.microsoft.com/office/drawing/2014/main" id="{68FBAC27-19E5-3041-B8B4-303F2CEA03A1}"/>
                </a:ext>
              </a:extLst>
            </p:cNvPr>
            <p:cNvSpPr/>
            <p:nvPr/>
          </p:nvSpPr>
          <p:spPr>
            <a:xfrm>
              <a:off x="6724200" y="1850169"/>
              <a:ext cx="1829482" cy="341953"/>
            </a:xfrm>
            <a:prstGeom prst="rect">
              <a:avLst/>
            </a:prstGeom>
          </p:spPr>
          <p:txBody>
            <a:bodyPr wrap="square">
              <a:spAutoFit/>
            </a:bodyPr>
            <a:lstStyle/>
            <a:p>
              <a:pPr defTabSz="913841">
                <a:lnSpc>
                  <a:spcPct val="110000"/>
                </a:lnSpc>
                <a:defRPr/>
              </a:pPr>
              <a:r>
                <a:rPr lang="en-US" sz="1600" kern="0">
                  <a:solidFill>
                    <a:srgbClr val="000000"/>
                  </a:solidFill>
                  <a:latin typeface="Segoe UI" panose="020B0502040204020203" pitchFamily="34" charset="0"/>
                  <a:cs typeface="Segoe UI" panose="020B0502040204020203" pitchFamily="34" charset="0"/>
                </a:rPr>
                <a:t>Where</a:t>
              </a:r>
            </a:p>
          </p:txBody>
        </p:sp>
        <p:sp>
          <p:nvSpPr>
            <p:cNvPr id="44" name="Rectangle 43">
              <a:extLst>
                <a:ext uri="{FF2B5EF4-FFF2-40B4-BE49-F238E27FC236}">
                  <a16:creationId xmlns:a16="http://schemas.microsoft.com/office/drawing/2014/main" id="{967CCB6E-9F81-B743-B6D1-F11A98F3B181}"/>
                </a:ext>
              </a:extLst>
            </p:cNvPr>
            <p:cNvSpPr/>
            <p:nvPr/>
          </p:nvSpPr>
          <p:spPr>
            <a:xfrm>
              <a:off x="9542084" y="1850169"/>
              <a:ext cx="881911" cy="341953"/>
            </a:xfrm>
            <a:prstGeom prst="rect">
              <a:avLst/>
            </a:prstGeom>
          </p:spPr>
          <p:txBody>
            <a:bodyPr wrap="square">
              <a:spAutoFit/>
            </a:bodyPr>
            <a:lstStyle/>
            <a:p>
              <a:pPr defTabSz="913841">
                <a:lnSpc>
                  <a:spcPct val="110000"/>
                </a:lnSpc>
                <a:defRPr/>
              </a:pPr>
              <a:r>
                <a:rPr lang="en-US" sz="1600" kern="0">
                  <a:solidFill>
                    <a:srgbClr val="000000"/>
                  </a:solidFill>
                  <a:latin typeface="Segoe UI" panose="020B0502040204020203" pitchFamily="34" charset="0"/>
                  <a:cs typeface="Segoe UI" panose="020B0502040204020203" pitchFamily="34" charset="0"/>
                </a:rPr>
                <a:t>When</a:t>
              </a:r>
            </a:p>
          </p:txBody>
        </p:sp>
        <p:cxnSp>
          <p:nvCxnSpPr>
            <p:cNvPr id="45" name="Straight Connector 44">
              <a:extLst>
                <a:ext uri="{FF2B5EF4-FFF2-40B4-BE49-F238E27FC236}">
                  <a16:creationId xmlns:a16="http://schemas.microsoft.com/office/drawing/2014/main" id="{2F5071C6-C76E-9A4D-8868-5E14FACD3B4D}"/>
                </a:ext>
              </a:extLst>
            </p:cNvPr>
            <p:cNvCxnSpPr>
              <a:cxnSpLocks/>
            </p:cNvCxnSpPr>
            <p:nvPr/>
          </p:nvCxnSpPr>
          <p:spPr>
            <a:xfrm>
              <a:off x="4571995" y="1329644"/>
              <a:ext cx="0" cy="4365100"/>
            </a:xfrm>
            <a:prstGeom prst="line">
              <a:avLst/>
            </a:prstGeom>
            <a:ln w="12700">
              <a:solidFill>
                <a:srgbClr val="A3A3A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E4A2166-476A-9444-B655-1A9E5A3C302D}"/>
                </a:ext>
              </a:extLst>
            </p:cNvPr>
            <p:cNvCxnSpPr>
              <a:cxnSpLocks/>
            </p:cNvCxnSpPr>
            <p:nvPr/>
          </p:nvCxnSpPr>
          <p:spPr>
            <a:xfrm>
              <a:off x="6562839" y="1742388"/>
              <a:ext cx="0" cy="3952356"/>
            </a:xfrm>
            <a:prstGeom prst="line">
              <a:avLst/>
            </a:prstGeom>
            <a:ln w="12700">
              <a:solidFill>
                <a:srgbClr val="A3A3A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F90689E-A987-4C45-A325-FF04406FFF05}"/>
                </a:ext>
              </a:extLst>
            </p:cNvPr>
            <p:cNvCxnSpPr>
              <a:cxnSpLocks/>
            </p:cNvCxnSpPr>
            <p:nvPr/>
          </p:nvCxnSpPr>
          <p:spPr>
            <a:xfrm flipH="1">
              <a:off x="9340762" y="1742388"/>
              <a:ext cx="15236" cy="3952356"/>
            </a:xfrm>
            <a:prstGeom prst="line">
              <a:avLst/>
            </a:prstGeom>
            <a:ln w="12700">
              <a:solidFill>
                <a:srgbClr val="A3A3A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2F8013F-5098-CC4E-B936-CD278222062C}"/>
                </a:ext>
              </a:extLst>
            </p:cNvPr>
            <p:cNvCxnSpPr>
              <a:cxnSpLocks/>
            </p:cNvCxnSpPr>
            <p:nvPr/>
          </p:nvCxnSpPr>
          <p:spPr>
            <a:xfrm>
              <a:off x="4567262" y="1742388"/>
              <a:ext cx="7020170" cy="0"/>
            </a:xfrm>
            <a:prstGeom prst="line">
              <a:avLst/>
            </a:prstGeom>
            <a:ln w="12700">
              <a:solidFill>
                <a:srgbClr val="A3A3A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BC0372C-0A60-2C4E-8077-B7F124E2AA9E}"/>
                </a:ext>
              </a:extLst>
            </p:cNvPr>
            <p:cNvCxnSpPr>
              <a:cxnSpLocks/>
            </p:cNvCxnSpPr>
            <p:nvPr/>
          </p:nvCxnSpPr>
          <p:spPr>
            <a:xfrm>
              <a:off x="596950" y="4027043"/>
              <a:ext cx="10982864" cy="0"/>
            </a:xfrm>
            <a:prstGeom prst="line">
              <a:avLst/>
            </a:prstGeom>
            <a:ln w="12700">
              <a:solidFill>
                <a:srgbClr val="A3A3A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D843616-D8D3-944A-830A-C8E7C071F60F}"/>
                </a:ext>
              </a:extLst>
            </p:cNvPr>
            <p:cNvCxnSpPr>
              <a:cxnSpLocks/>
            </p:cNvCxnSpPr>
            <p:nvPr/>
          </p:nvCxnSpPr>
          <p:spPr>
            <a:xfrm>
              <a:off x="588263" y="3163472"/>
              <a:ext cx="10999169" cy="0"/>
            </a:xfrm>
            <a:prstGeom prst="line">
              <a:avLst/>
            </a:prstGeom>
            <a:ln w="12700">
              <a:solidFill>
                <a:srgbClr val="A3A3A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D541D63-B907-D14B-A6C9-F482CB183344}"/>
                </a:ext>
              </a:extLst>
            </p:cNvPr>
            <p:cNvCxnSpPr>
              <a:cxnSpLocks/>
            </p:cNvCxnSpPr>
            <p:nvPr/>
          </p:nvCxnSpPr>
          <p:spPr>
            <a:xfrm>
              <a:off x="2478901" y="2299902"/>
              <a:ext cx="9108531" cy="0"/>
            </a:xfrm>
            <a:prstGeom prst="line">
              <a:avLst/>
            </a:prstGeom>
            <a:ln w="12700">
              <a:solidFill>
                <a:srgbClr val="A3A3A3"/>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108B684-9386-334C-92CA-FFAC640599AA}"/>
                </a:ext>
              </a:extLst>
            </p:cNvPr>
            <p:cNvCxnSpPr>
              <a:cxnSpLocks/>
            </p:cNvCxnSpPr>
            <p:nvPr/>
          </p:nvCxnSpPr>
          <p:spPr>
            <a:xfrm>
              <a:off x="2478901" y="4890614"/>
              <a:ext cx="9100913" cy="0"/>
            </a:xfrm>
            <a:prstGeom prst="line">
              <a:avLst/>
            </a:prstGeom>
            <a:ln w="12700">
              <a:solidFill>
                <a:srgbClr val="A3A3A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0112819-527E-604F-B2E0-ABD982AD2CE9}"/>
                </a:ext>
              </a:extLst>
            </p:cNvPr>
            <p:cNvCxnSpPr>
              <a:cxnSpLocks/>
            </p:cNvCxnSpPr>
            <p:nvPr/>
          </p:nvCxnSpPr>
          <p:spPr>
            <a:xfrm>
              <a:off x="2478901" y="1329644"/>
              <a:ext cx="0" cy="4365100"/>
            </a:xfrm>
            <a:prstGeom prst="line">
              <a:avLst/>
            </a:prstGeom>
            <a:ln w="12700">
              <a:solidFill>
                <a:srgbClr val="A3A3A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F537BFB-883E-FE48-ABC2-2DB00E91A4A7}"/>
                </a:ext>
              </a:extLst>
            </p:cNvPr>
            <p:cNvCxnSpPr>
              <a:cxnSpLocks/>
            </p:cNvCxnSpPr>
            <p:nvPr/>
          </p:nvCxnSpPr>
          <p:spPr>
            <a:xfrm>
              <a:off x="2478901" y="5694744"/>
              <a:ext cx="9100913" cy="0"/>
            </a:xfrm>
            <a:prstGeom prst="line">
              <a:avLst/>
            </a:prstGeom>
            <a:ln w="12700">
              <a:solidFill>
                <a:srgbClr val="A3A3A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AD54E7B5-E883-2B4A-97E8-EDDCC6BD4DF4}"/>
                </a:ext>
              </a:extLst>
            </p:cNvPr>
            <p:cNvCxnSpPr>
              <a:cxnSpLocks/>
            </p:cNvCxnSpPr>
            <p:nvPr/>
          </p:nvCxnSpPr>
          <p:spPr>
            <a:xfrm flipH="1">
              <a:off x="11579814" y="1329644"/>
              <a:ext cx="7618" cy="4365100"/>
            </a:xfrm>
            <a:prstGeom prst="line">
              <a:avLst/>
            </a:prstGeom>
            <a:ln w="12700">
              <a:solidFill>
                <a:srgbClr val="A3A3A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D2CA1A5-73C7-E544-AEF0-4A712DC7B543}"/>
                </a:ext>
              </a:extLst>
            </p:cNvPr>
            <p:cNvCxnSpPr>
              <a:cxnSpLocks/>
            </p:cNvCxnSpPr>
            <p:nvPr/>
          </p:nvCxnSpPr>
          <p:spPr>
            <a:xfrm>
              <a:off x="2478901" y="1329644"/>
              <a:ext cx="9108531" cy="0"/>
            </a:xfrm>
            <a:prstGeom prst="line">
              <a:avLst/>
            </a:prstGeom>
            <a:ln w="12700">
              <a:solidFill>
                <a:srgbClr val="A3A3A3"/>
              </a:solidFil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5772235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6">
            <a:extLst>
              <a:ext uri="{FF2B5EF4-FFF2-40B4-BE49-F238E27FC236}">
                <a16:creationId xmlns:a16="http://schemas.microsoft.com/office/drawing/2014/main" id="{AF5A1A67-F9C4-B448-A95C-B0A268A1C463}"/>
              </a:ext>
            </a:extLst>
          </p:cNvPr>
          <p:cNvSpPr>
            <a:spLocks noGrp="1"/>
          </p:cNvSpPr>
          <p:nvPr>
            <p:ph type="title"/>
          </p:nvPr>
        </p:nvSpPr>
        <p:spPr>
          <a:xfrm>
            <a:off x="588263" y="457200"/>
            <a:ext cx="11018520" cy="553998"/>
          </a:xfrm>
        </p:spPr>
        <p:txBody>
          <a:bodyPr/>
          <a:lstStyle/>
          <a:p>
            <a:r>
              <a:rPr lang="en-US" sz="3600">
                <a:cs typeface="Segoe UI"/>
              </a:rPr>
              <a:t>Microsoft 365 </a:t>
            </a:r>
            <a:r>
              <a:rPr lang="en-US">
                <a:cs typeface="Segoe UI"/>
              </a:rPr>
              <a:t>Apps</a:t>
            </a:r>
            <a:r>
              <a:rPr lang="en-US" sz="3600">
                <a:cs typeface="Segoe UI"/>
              </a:rPr>
              <a:t> keep users safe wherever they are</a:t>
            </a:r>
            <a:endParaRPr lang="en-US">
              <a:cs typeface="Segoe UI"/>
            </a:endParaRPr>
          </a:p>
        </p:txBody>
      </p:sp>
      <p:sp>
        <p:nvSpPr>
          <p:cNvPr id="27" name="Text Placeholder 10">
            <a:extLst>
              <a:ext uri="{FF2B5EF4-FFF2-40B4-BE49-F238E27FC236}">
                <a16:creationId xmlns:a16="http://schemas.microsoft.com/office/drawing/2014/main" id="{AB1C23EB-38A9-D948-ADCC-772F3409C48D}"/>
              </a:ext>
            </a:extLst>
          </p:cNvPr>
          <p:cNvSpPr txBox="1">
            <a:spLocks/>
          </p:cNvSpPr>
          <p:nvPr/>
        </p:nvSpPr>
        <p:spPr>
          <a:xfrm>
            <a:off x="582613" y="4849959"/>
            <a:ext cx="3475037" cy="30777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solidFill>
                  <a:srgbClr val="0078D4"/>
                </a:solidFill>
              </a:rPr>
              <a:t>Secure </a:t>
            </a:r>
            <a:br>
              <a:rPr lang="en-US">
                <a:solidFill>
                  <a:srgbClr val="0078D4"/>
                </a:solidFill>
              </a:rPr>
            </a:br>
            <a:r>
              <a:rPr lang="en-US">
                <a:solidFill>
                  <a:srgbClr val="0078D4"/>
                </a:solidFill>
              </a:rPr>
              <a:t>defaults</a:t>
            </a:r>
          </a:p>
        </p:txBody>
      </p:sp>
      <p:sp>
        <p:nvSpPr>
          <p:cNvPr id="28" name="Text Placeholder 11">
            <a:extLst>
              <a:ext uri="{FF2B5EF4-FFF2-40B4-BE49-F238E27FC236}">
                <a16:creationId xmlns:a16="http://schemas.microsoft.com/office/drawing/2014/main" id="{DAA9EAB7-961D-9E44-B2DD-F6480B52038F}"/>
              </a:ext>
            </a:extLst>
          </p:cNvPr>
          <p:cNvSpPr txBox="1">
            <a:spLocks/>
          </p:cNvSpPr>
          <p:nvPr/>
        </p:nvSpPr>
        <p:spPr>
          <a:xfrm>
            <a:off x="4358640" y="4849959"/>
            <a:ext cx="3475037" cy="30777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solidFill>
                  <a:srgbClr val="0078D4"/>
                </a:solidFill>
              </a:rPr>
              <a:t>Secure </a:t>
            </a:r>
            <a:br>
              <a:rPr lang="en-US">
                <a:solidFill>
                  <a:srgbClr val="0078D4"/>
                </a:solidFill>
              </a:rPr>
            </a:br>
            <a:r>
              <a:rPr lang="en-US">
                <a:solidFill>
                  <a:srgbClr val="0078D4"/>
                </a:solidFill>
              </a:rPr>
              <a:t>configuration</a:t>
            </a:r>
          </a:p>
        </p:txBody>
      </p:sp>
      <p:sp>
        <p:nvSpPr>
          <p:cNvPr id="29" name="Text Placeholder 12">
            <a:extLst>
              <a:ext uri="{FF2B5EF4-FFF2-40B4-BE49-F238E27FC236}">
                <a16:creationId xmlns:a16="http://schemas.microsoft.com/office/drawing/2014/main" id="{C760AA9E-14E0-3C4B-8392-6BDEBFC06DA8}"/>
              </a:ext>
            </a:extLst>
          </p:cNvPr>
          <p:cNvSpPr txBox="1">
            <a:spLocks/>
          </p:cNvSpPr>
          <p:nvPr/>
        </p:nvSpPr>
        <p:spPr>
          <a:xfrm>
            <a:off x="8134351" y="4849959"/>
            <a:ext cx="3475037" cy="30777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solidFill>
                  <a:srgbClr val="0078D4"/>
                </a:solidFill>
              </a:rPr>
              <a:t>Integrated protection</a:t>
            </a:r>
          </a:p>
        </p:txBody>
      </p:sp>
      <p:grpSp>
        <p:nvGrpSpPr>
          <p:cNvPr id="30" name="Group 29" descr="gears inside a circle">
            <a:extLst>
              <a:ext uri="{FF2B5EF4-FFF2-40B4-BE49-F238E27FC236}">
                <a16:creationId xmlns:a16="http://schemas.microsoft.com/office/drawing/2014/main" id="{190EAAE4-C656-3A46-A65C-05FD7837FF34}"/>
              </a:ext>
            </a:extLst>
          </p:cNvPr>
          <p:cNvGrpSpPr/>
          <p:nvPr/>
        </p:nvGrpSpPr>
        <p:grpSpPr>
          <a:xfrm>
            <a:off x="5114690" y="2447687"/>
            <a:ext cx="1962619" cy="1962625"/>
            <a:chOff x="1650760" y="5761337"/>
            <a:chExt cx="630845" cy="630847"/>
          </a:xfrm>
        </p:grpSpPr>
        <p:grpSp>
          <p:nvGrpSpPr>
            <p:cNvPr id="31" name="Group 30">
              <a:extLst>
                <a:ext uri="{FF2B5EF4-FFF2-40B4-BE49-F238E27FC236}">
                  <a16:creationId xmlns:a16="http://schemas.microsoft.com/office/drawing/2014/main" id="{0F9B4F91-5FDC-6345-A891-2FB34A3DE341}"/>
                </a:ext>
              </a:extLst>
            </p:cNvPr>
            <p:cNvGrpSpPr/>
            <p:nvPr/>
          </p:nvGrpSpPr>
          <p:grpSpPr>
            <a:xfrm>
              <a:off x="1650760" y="5761337"/>
              <a:ext cx="630845" cy="630847"/>
              <a:chOff x="442908" y="3276600"/>
              <a:chExt cx="618532" cy="618534"/>
            </a:xfrm>
          </p:grpSpPr>
          <p:sp>
            <p:nvSpPr>
              <p:cNvPr id="33" name="Oval 32">
                <a:extLst>
                  <a:ext uri="{FF2B5EF4-FFF2-40B4-BE49-F238E27FC236}">
                    <a16:creationId xmlns:a16="http://schemas.microsoft.com/office/drawing/2014/main" id="{4CC1812E-424F-B245-AE14-1600D5375664}"/>
                  </a:ext>
                </a:extLst>
              </p:cNvPr>
              <p:cNvSpPr/>
              <p:nvPr/>
            </p:nvSpPr>
            <p:spPr bwMode="auto">
              <a:xfrm>
                <a:off x="442908" y="3276600"/>
                <a:ext cx="618532" cy="618534"/>
              </a:xfrm>
              <a:prstGeom prst="ellipse">
                <a:avLst/>
              </a:prstGeom>
              <a:noFill/>
              <a:ln w="12700">
                <a:solidFill>
                  <a:srgbClr val="93939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4" name="Arc 33">
                <a:extLst>
                  <a:ext uri="{FF2B5EF4-FFF2-40B4-BE49-F238E27FC236}">
                    <a16:creationId xmlns:a16="http://schemas.microsoft.com/office/drawing/2014/main" id="{3808EEC3-7A77-3842-B546-EE97650CF2BF}"/>
                  </a:ext>
                </a:extLst>
              </p:cNvPr>
              <p:cNvSpPr/>
              <p:nvPr/>
            </p:nvSpPr>
            <p:spPr>
              <a:xfrm>
                <a:off x="442908" y="3276600"/>
                <a:ext cx="618532" cy="618534"/>
              </a:xfrm>
              <a:prstGeom prst="arc">
                <a:avLst/>
              </a:prstGeom>
              <a:ln w="3810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32330">
                  <a:defRPr/>
                </a:pPr>
                <a:endParaRPr lang="en-US" sz="1836">
                  <a:solidFill>
                    <a:srgbClr val="282828"/>
                  </a:solidFill>
                  <a:latin typeface="Segoe UI"/>
                </a:endParaRPr>
              </a:p>
            </p:txBody>
          </p:sp>
        </p:grpSp>
        <p:sp>
          <p:nvSpPr>
            <p:cNvPr id="32" name="Processing_E9F5" title="Icon of two interlocked gears">
              <a:extLst>
                <a:ext uri="{FF2B5EF4-FFF2-40B4-BE49-F238E27FC236}">
                  <a16:creationId xmlns:a16="http://schemas.microsoft.com/office/drawing/2014/main" id="{ED7CE314-9427-1443-B02C-14679BA7BBEB}"/>
                </a:ext>
              </a:extLst>
            </p:cNvPr>
            <p:cNvSpPr>
              <a:spLocks noChangeAspect="1" noEditPoints="1"/>
            </p:cNvSpPr>
            <p:nvPr/>
          </p:nvSpPr>
          <p:spPr bwMode="auto">
            <a:xfrm>
              <a:off x="1768815" y="5904866"/>
              <a:ext cx="394735" cy="343788"/>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endParaRPr lang="en-US" sz="1836">
                <a:solidFill>
                  <a:srgbClr val="E6E6E6"/>
                </a:solidFill>
                <a:latin typeface="Segoe UI"/>
              </a:endParaRPr>
            </a:p>
          </p:txBody>
        </p:sp>
      </p:grpSp>
      <p:grpSp>
        <p:nvGrpSpPr>
          <p:cNvPr id="35" name="Group 34" descr="shield inside a circle">
            <a:extLst>
              <a:ext uri="{FF2B5EF4-FFF2-40B4-BE49-F238E27FC236}">
                <a16:creationId xmlns:a16="http://schemas.microsoft.com/office/drawing/2014/main" id="{B288E0EC-8188-8B48-90E1-A72E5A4AD447}"/>
              </a:ext>
            </a:extLst>
          </p:cNvPr>
          <p:cNvGrpSpPr/>
          <p:nvPr/>
        </p:nvGrpSpPr>
        <p:grpSpPr>
          <a:xfrm>
            <a:off x="8890559" y="2479953"/>
            <a:ext cx="1962619" cy="1962625"/>
            <a:chOff x="3122684" y="5761337"/>
            <a:chExt cx="630845" cy="630847"/>
          </a:xfrm>
        </p:grpSpPr>
        <p:sp>
          <p:nvSpPr>
            <p:cNvPr id="36" name="Shield_EA18" title="Icon of a shield">
              <a:extLst>
                <a:ext uri="{FF2B5EF4-FFF2-40B4-BE49-F238E27FC236}">
                  <a16:creationId xmlns:a16="http://schemas.microsoft.com/office/drawing/2014/main" id="{B96D7FEB-3699-D543-AD31-C4E0C086A155}"/>
                </a:ext>
              </a:extLst>
            </p:cNvPr>
            <p:cNvSpPr>
              <a:spLocks noChangeAspect="1"/>
            </p:cNvSpPr>
            <p:nvPr/>
          </p:nvSpPr>
          <p:spPr bwMode="auto">
            <a:xfrm>
              <a:off x="3274575" y="5902654"/>
              <a:ext cx="327062" cy="348212"/>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endParaRPr lang="en-US" sz="1836">
                <a:solidFill>
                  <a:srgbClr val="E6E6E6"/>
                </a:solidFill>
                <a:latin typeface="Segoe UI"/>
              </a:endParaRPr>
            </a:p>
          </p:txBody>
        </p:sp>
        <p:grpSp>
          <p:nvGrpSpPr>
            <p:cNvPr id="37" name="Group 36">
              <a:extLst>
                <a:ext uri="{FF2B5EF4-FFF2-40B4-BE49-F238E27FC236}">
                  <a16:creationId xmlns:a16="http://schemas.microsoft.com/office/drawing/2014/main" id="{293EA507-833A-754C-8EE7-0E1702235212}"/>
                </a:ext>
              </a:extLst>
            </p:cNvPr>
            <p:cNvGrpSpPr/>
            <p:nvPr/>
          </p:nvGrpSpPr>
          <p:grpSpPr>
            <a:xfrm>
              <a:off x="3122684" y="5761337"/>
              <a:ext cx="630845" cy="630847"/>
              <a:chOff x="442908" y="3276600"/>
              <a:chExt cx="618532" cy="618534"/>
            </a:xfrm>
          </p:grpSpPr>
          <p:sp>
            <p:nvSpPr>
              <p:cNvPr id="38" name="Oval 37">
                <a:extLst>
                  <a:ext uri="{FF2B5EF4-FFF2-40B4-BE49-F238E27FC236}">
                    <a16:creationId xmlns:a16="http://schemas.microsoft.com/office/drawing/2014/main" id="{CF8CF000-1A86-AA49-B441-44B5C0F6FBC1}"/>
                  </a:ext>
                </a:extLst>
              </p:cNvPr>
              <p:cNvSpPr/>
              <p:nvPr/>
            </p:nvSpPr>
            <p:spPr bwMode="auto">
              <a:xfrm>
                <a:off x="442908" y="3276600"/>
                <a:ext cx="618532" cy="618534"/>
              </a:xfrm>
              <a:prstGeom prst="ellipse">
                <a:avLst/>
              </a:prstGeom>
              <a:noFill/>
              <a:ln w="12700">
                <a:solidFill>
                  <a:srgbClr val="93939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9" name="Arc 38">
                <a:extLst>
                  <a:ext uri="{FF2B5EF4-FFF2-40B4-BE49-F238E27FC236}">
                    <a16:creationId xmlns:a16="http://schemas.microsoft.com/office/drawing/2014/main" id="{EF799CD6-578D-C84B-BB20-5830085F20B8}"/>
                  </a:ext>
                </a:extLst>
              </p:cNvPr>
              <p:cNvSpPr/>
              <p:nvPr/>
            </p:nvSpPr>
            <p:spPr>
              <a:xfrm>
                <a:off x="442908" y="3276600"/>
                <a:ext cx="618532" cy="618534"/>
              </a:xfrm>
              <a:prstGeom prst="arc">
                <a:avLst/>
              </a:prstGeom>
              <a:ln w="3810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32330">
                  <a:defRPr/>
                </a:pPr>
                <a:endParaRPr lang="en-US" sz="1836">
                  <a:solidFill>
                    <a:srgbClr val="282828"/>
                  </a:solidFill>
                  <a:latin typeface="Segoe UI"/>
                </a:endParaRPr>
              </a:p>
            </p:txBody>
          </p:sp>
        </p:grpSp>
      </p:grpSp>
      <p:sp>
        <p:nvSpPr>
          <p:cNvPr id="40" name="Oval 39" descr="lock insider a circle">
            <a:extLst>
              <a:ext uri="{FF2B5EF4-FFF2-40B4-BE49-F238E27FC236}">
                <a16:creationId xmlns:a16="http://schemas.microsoft.com/office/drawing/2014/main" id="{5103944D-CDEF-DE42-A906-A5692B673FED}"/>
              </a:ext>
            </a:extLst>
          </p:cNvPr>
          <p:cNvSpPr/>
          <p:nvPr/>
        </p:nvSpPr>
        <p:spPr bwMode="auto">
          <a:xfrm>
            <a:off x="1338822" y="2369087"/>
            <a:ext cx="1962625" cy="1962625"/>
          </a:xfrm>
          <a:prstGeom prst="ellipse">
            <a:avLst/>
          </a:prstGeom>
          <a:solidFill>
            <a:srgbClr val="FFFFFF"/>
          </a:solidFill>
          <a:ln w="10795" cap="flat" cmpd="sng" algn="ctr">
            <a:solidFill>
              <a:srgbClr val="939393"/>
            </a:solidFill>
            <a:prstDash val="solid"/>
          </a:ln>
          <a:effectLst/>
        </p:spPr>
        <p:txBody>
          <a:bodyPr vert="horz" wrap="square" lIns="0" tIns="46610" rIns="0" bIns="46610" numCol="1" rtlCol="0" anchor="ctr" anchorCtr="0" compatLnSpc="1">
            <a:prstTxWarp prst="textNoShape">
              <a:avLst/>
            </a:prstTxWarp>
          </a:bodyPr>
          <a:lstStyle/>
          <a:p>
            <a:pPr algn="ctr" defTabSz="931756" fontAlgn="base">
              <a:spcBef>
                <a:spcPct val="0"/>
              </a:spcBef>
              <a:spcAft>
                <a:spcPct val="0"/>
              </a:spcAft>
              <a:defRPr/>
            </a:pPr>
            <a:endParaRPr lang="en-US" sz="2040" kern="0">
              <a:solidFill>
                <a:srgbClr val="FFFFFF"/>
              </a:solidFill>
              <a:latin typeface="Segoe UI Semilight"/>
            </a:endParaRPr>
          </a:p>
        </p:txBody>
      </p:sp>
      <p:sp>
        <p:nvSpPr>
          <p:cNvPr id="41" name="Arc 40">
            <a:extLst>
              <a:ext uri="{FF2B5EF4-FFF2-40B4-BE49-F238E27FC236}">
                <a16:creationId xmlns:a16="http://schemas.microsoft.com/office/drawing/2014/main" id="{F2B6ACFF-403F-7D47-8E44-B37E1DE72B0E}"/>
              </a:ext>
              <a:ext uri="{C183D7F6-B498-43B3-948B-1728B52AA6E4}">
                <adec:decorative xmlns:adec="http://schemas.microsoft.com/office/drawing/2017/decorative" val="1"/>
              </a:ext>
            </a:extLst>
          </p:cNvPr>
          <p:cNvSpPr/>
          <p:nvPr/>
        </p:nvSpPr>
        <p:spPr>
          <a:xfrm>
            <a:off x="1338823" y="2369086"/>
            <a:ext cx="1962625" cy="1962625"/>
          </a:xfrm>
          <a:prstGeom prst="arc">
            <a:avLst/>
          </a:prstGeom>
          <a:ln w="3810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32330">
              <a:defRPr/>
            </a:pPr>
            <a:endParaRPr lang="en-US" sz="2040">
              <a:solidFill>
                <a:srgbClr val="282828"/>
              </a:solidFill>
              <a:latin typeface="Segoe UI"/>
            </a:endParaRPr>
          </a:p>
        </p:txBody>
      </p:sp>
      <p:sp>
        <p:nvSpPr>
          <p:cNvPr id="42" name="Lock" title="Icon of a padlock">
            <a:extLst>
              <a:ext uri="{FF2B5EF4-FFF2-40B4-BE49-F238E27FC236}">
                <a16:creationId xmlns:a16="http://schemas.microsoft.com/office/drawing/2014/main" id="{D148D893-1C8D-654E-B39C-6E8056FF0F93}"/>
              </a:ext>
            </a:extLst>
          </p:cNvPr>
          <p:cNvSpPr>
            <a:spLocks noChangeAspect="1" noEditPoints="1"/>
          </p:cNvSpPr>
          <p:nvPr/>
        </p:nvSpPr>
        <p:spPr bwMode="auto">
          <a:xfrm>
            <a:off x="1944570" y="2808734"/>
            <a:ext cx="747064" cy="1044130"/>
          </a:xfrm>
          <a:custGeom>
            <a:avLst/>
            <a:gdLst>
              <a:gd name="T0" fmla="*/ 239 w 239"/>
              <a:gd name="T1" fmla="*/ 335 h 335"/>
              <a:gd name="T2" fmla="*/ 0 w 239"/>
              <a:gd name="T3" fmla="*/ 335 h 335"/>
              <a:gd name="T4" fmla="*/ 0 w 239"/>
              <a:gd name="T5" fmla="*/ 157 h 335"/>
              <a:gd name="T6" fmla="*/ 239 w 239"/>
              <a:gd name="T7" fmla="*/ 157 h 335"/>
              <a:gd name="T8" fmla="*/ 239 w 239"/>
              <a:gd name="T9" fmla="*/ 335 h 335"/>
              <a:gd name="T10" fmla="*/ 196 w 239"/>
              <a:gd name="T11" fmla="*/ 157 h 335"/>
              <a:gd name="T12" fmla="*/ 196 w 239"/>
              <a:gd name="T13" fmla="*/ 75 h 335"/>
              <a:gd name="T14" fmla="*/ 121 w 239"/>
              <a:gd name="T15" fmla="*/ 0 h 335"/>
              <a:gd name="T16" fmla="*/ 46 w 239"/>
              <a:gd name="T17" fmla="*/ 75 h 335"/>
              <a:gd name="T18" fmla="*/ 46 w 239"/>
              <a:gd name="T19" fmla="*/ 15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335">
                <a:moveTo>
                  <a:pt x="239" y="335"/>
                </a:moveTo>
                <a:cubicBezTo>
                  <a:pt x="0" y="335"/>
                  <a:pt x="0" y="335"/>
                  <a:pt x="0" y="335"/>
                </a:cubicBezTo>
                <a:cubicBezTo>
                  <a:pt x="0" y="157"/>
                  <a:pt x="0" y="157"/>
                  <a:pt x="0" y="157"/>
                </a:cubicBezTo>
                <a:cubicBezTo>
                  <a:pt x="239" y="157"/>
                  <a:pt x="239" y="157"/>
                  <a:pt x="239" y="157"/>
                </a:cubicBezTo>
                <a:lnTo>
                  <a:pt x="239" y="335"/>
                </a:lnTo>
                <a:close/>
                <a:moveTo>
                  <a:pt x="196" y="157"/>
                </a:moveTo>
                <a:cubicBezTo>
                  <a:pt x="196" y="75"/>
                  <a:pt x="196" y="75"/>
                  <a:pt x="196" y="75"/>
                </a:cubicBezTo>
                <a:cubicBezTo>
                  <a:pt x="196" y="34"/>
                  <a:pt x="163" y="0"/>
                  <a:pt x="121" y="0"/>
                </a:cubicBezTo>
                <a:cubicBezTo>
                  <a:pt x="79" y="0"/>
                  <a:pt x="46" y="34"/>
                  <a:pt x="46" y="75"/>
                </a:cubicBezTo>
                <a:cubicBezTo>
                  <a:pt x="46" y="157"/>
                  <a:pt x="46" y="157"/>
                  <a:pt x="46" y="157"/>
                </a:cubicBezTo>
              </a:path>
            </a:pathLst>
          </a:custGeom>
          <a:noFill/>
          <a:ln w="12700" cap="sq">
            <a:solidFill>
              <a:srgbClr val="0069B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14015"/>
            <a:endParaRPr lang="en-US" sz="1836">
              <a:solidFill>
                <a:srgbClr val="000000"/>
              </a:solidFill>
              <a:latin typeface="Segoe UI"/>
            </a:endParaRPr>
          </a:p>
        </p:txBody>
      </p:sp>
    </p:spTree>
    <p:extLst>
      <p:ext uri="{BB962C8B-B14F-4D97-AF65-F5344CB8AC3E}">
        <p14:creationId xmlns:p14="http://schemas.microsoft.com/office/powerpoint/2010/main" val="336994576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erson sitting on a chair in front of a window&#10;&#10;Description automatically generated">
            <a:extLst>
              <a:ext uri="{FF2B5EF4-FFF2-40B4-BE49-F238E27FC236}">
                <a16:creationId xmlns:a16="http://schemas.microsoft.com/office/drawing/2014/main" id="{01C17D09-5D1C-4FC5-8AB7-298259E39E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0"/>
            <a:ext cx="12192000" cy="4572000"/>
          </a:xfrm>
          <a:custGeom>
            <a:avLst/>
            <a:gdLst>
              <a:gd name="connsiteX0" fmla="*/ 0 w 12192000"/>
              <a:gd name="connsiteY0" fmla="*/ 0 h 4572000"/>
              <a:gd name="connsiteX1" fmla="*/ 12192000 w 12192000"/>
              <a:gd name="connsiteY1" fmla="*/ 0 h 4572000"/>
              <a:gd name="connsiteX2" fmla="*/ 12192000 w 12192000"/>
              <a:gd name="connsiteY2" fmla="*/ 4572000 h 4572000"/>
              <a:gd name="connsiteX3" fmla="*/ 0 w 121920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12192000" h="4572000">
                <a:moveTo>
                  <a:pt x="0" y="0"/>
                </a:moveTo>
                <a:lnTo>
                  <a:pt x="12192000" y="0"/>
                </a:lnTo>
                <a:lnTo>
                  <a:pt x="12192000" y="4572000"/>
                </a:lnTo>
                <a:lnTo>
                  <a:pt x="0" y="4572000"/>
                </a:lnTo>
                <a:close/>
              </a:path>
            </a:pathLst>
          </a:custGeom>
        </p:spPr>
      </p:pic>
      <p:grpSp>
        <p:nvGrpSpPr>
          <p:cNvPr id="2" name="Group 1" descr="check mark">
            <a:extLst>
              <a:ext uri="{FF2B5EF4-FFF2-40B4-BE49-F238E27FC236}">
                <a16:creationId xmlns:a16="http://schemas.microsoft.com/office/drawing/2014/main" id="{E44158E9-B284-4221-ABF1-E777522329A0}"/>
              </a:ext>
            </a:extLst>
          </p:cNvPr>
          <p:cNvGrpSpPr/>
          <p:nvPr/>
        </p:nvGrpSpPr>
        <p:grpSpPr>
          <a:xfrm>
            <a:off x="1954212" y="4211666"/>
            <a:ext cx="731520" cy="731520"/>
            <a:chOff x="3143766" y="5865210"/>
            <a:chExt cx="731520" cy="731520"/>
          </a:xfrm>
        </p:grpSpPr>
        <p:sp>
          <p:nvSpPr>
            <p:cNvPr id="27" name="Oval 26">
              <a:extLst>
                <a:ext uri="{FF2B5EF4-FFF2-40B4-BE49-F238E27FC236}">
                  <a16:creationId xmlns:a16="http://schemas.microsoft.com/office/drawing/2014/main" id="{50AAFA90-D077-4A3C-8FE0-570CC2201DC4}"/>
                </a:ext>
              </a:extLst>
            </p:cNvPr>
            <p:cNvSpPr/>
            <p:nvPr/>
          </p:nvSpPr>
          <p:spPr bwMode="auto">
            <a:xfrm>
              <a:off x="3143766" y="5865210"/>
              <a:ext cx="731520" cy="731520"/>
            </a:xfrm>
            <a:prstGeom prst="ellipse">
              <a:avLst/>
            </a:prstGeom>
            <a:solidFill>
              <a:srgbClr val="FFFFFF"/>
            </a:solidFill>
            <a:ln w="10795" cap="flat" cmpd="sng" algn="ctr">
              <a:noFill/>
              <a:prstDash val="solid"/>
            </a:ln>
            <a:effectLst>
              <a:outerShdw blurRad="254000" dist="50800" dir="2700000" sx="101000" sy="101000" algn="tl" rotWithShape="0">
                <a:prstClr val="black">
                  <a:alpha val="35000"/>
                </a:prstClr>
              </a:outerShdw>
            </a:effectLst>
          </p:spPr>
          <p:txBody>
            <a:bodyPr vert="horz" wrap="square" lIns="0" tIns="46623" rIns="0" bIns="46623" numCol="1" rtlCol="0" anchor="ctr" anchorCtr="0" compatLnSpc="1">
              <a:prstTxWarp prst="textNoShape">
                <a:avLst/>
              </a:prstTxWarp>
            </a:bodyPr>
            <a:lstStyle/>
            <a:p>
              <a:pPr marL="0" marR="0" lvl="0" indent="0" algn="ctr" defTabSz="932114"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Semilight"/>
                <a:ea typeface="+mn-ea"/>
                <a:cs typeface="+mn-cs"/>
              </a:endParaRPr>
            </a:p>
          </p:txBody>
        </p:sp>
        <p:sp>
          <p:nvSpPr>
            <p:cNvPr id="29" name="check" title="Icon of a checkmark">
              <a:extLst>
                <a:ext uri="{FF2B5EF4-FFF2-40B4-BE49-F238E27FC236}">
                  <a16:creationId xmlns:a16="http://schemas.microsoft.com/office/drawing/2014/main" id="{9B3C6B95-5314-4726-8E3F-3A8B9D1660E5}"/>
                </a:ext>
              </a:extLst>
            </p:cNvPr>
            <p:cNvSpPr>
              <a:spLocks noChangeAspect="1"/>
            </p:cNvSpPr>
            <p:nvPr/>
          </p:nvSpPr>
          <p:spPr bwMode="auto">
            <a:xfrm>
              <a:off x="3326646" y="6101836"/>
              <a:ext cx="365760" cy="258269"/>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43" name="Text Placeholder 6">
            <a:extLst>
              <a:ext uri="{FF2B5EF4-FFF2-40B4-BE49-F238E27FC236}">
                <a16:creationId xmlns:a16="http://schemas.microsoft.com/office/drawing/2014/main" id="{069C694C-3D45-4E37-A061-F7C025A33211}"/>
              </a:ext>
            </a:extLst>
          </p:cNvPr>
          <p:cNvSpPr txBox="1">
            <a:spLocks/>
          </p:cNvSpPr>
          <p:nvPr/>
        </p:nvSpPr>
        <p:spPr>
          <a:xfrm>
            <a:off x="660168" y="5131065"/>
            <a:ext cx="3318719" cy="83099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3966" rtl="0" eaLnBrk="1" fontAlgn="auto" latinLnBrk="0" hangingPunct="1">
              <a:lnSpc>
                <a:spcPct val="100000"/>
              </a:lnSpc>
              <a:spcBef>
                <a:spcPct val="20000"/>
              </a:spcBef>
              <a:spcAft>
                <a:spcPts val="2400"/>
              </a:spcAft>
              <a:buClrTx/>
              <a:buSzPct val="90000"/>
              <a:buFont typeface="Wingdings" panose="05000000000000000000" pitchFamily="2" charset="2"/>
              <a:buNone/>
              <a:tabLst/>
              <a:defRPr/>
            </a:pPr>
            <a:r>
              <a:rPr lang="en-US" sz="2000">
                <a:solidFill>
                  <a:srgbClr val="0078D4"/>
                </a:solidFill>
                <a:latin typeface="Segoe UI Semibold"/>
              </a:rPr>
              <a:t>Stay current</a:t>
            </a:r>
            <a:r>
              <a:rPr kumimoji="0" lang="en-US" sz="20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 stay secure</a:t>
            </a:r>
          </a:p>
        </p:txBody>
      </p:sp>
      <p:sp>
        <p:nvSpPr>
          <p:cNvPr id="44" name="Text Placeholder 7">
            <a:extLst>
              <a:ext uri="{FF2B5EF4-FFF2-40B4-BE49-F238E27FC236}">
                <a16:creationId xmlns:a16="http://schemas.microsoft.com/office/drawing/2014/main" id="{5643845D-B029-4C35-AB0E-FD6D8C0B701D}"/>
              </a:ext>
            </a:extLst>
          </p:cNvPr>
          <p:cNvSpPr txBox="1">
            <a:spLocks/>
          </p:cNvSpPr>
          <p:nvPr/>
        </p:nvSpPr>
        <p:spPr>
          <a:xfrm>
            <a:off x="4358037" y="5131065"/>
            <a:ext cx="3475037" cy="1465665"/>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767796"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2000">
                <a:solidFill>
                  <a:srgbClr val="2F2F2F"/>
                </a:solidFill>
                <a:latin typeface="Segoe UI Semibold"/>
              </a:rPr>
              <a:t>Boost security configuration with</a:t>
            </a:r>
            <a:r>
              <a:rPr kumimoji="0" lang="en-US" sz="2000" b="0" i="0" u="none" strike="noStrike" kern="1200" cap="none" spc="0" normalizeH="0" baseline="0" noProof="0">
                <a:ln>
                  <a:noFill/>
                </a:ln>
                <a:solidFill>
                  <a:srgbClr val="2F2F2F"/>
                </a:solidFill>
                <a:effectLst/>
                <a:uLnTx/>
                <a:uFillTx/>
                <a:latin typeface="Segoe UI Semibold"/>
                <a:ea typeface="+mn-ea"/>
                <a:cs typeface="Segoe UI" panose="020B0502040204020203" pitchFamily="34" charset="0"/>
              </a:rPr>
              <a:t> </a:t>
            </a:r>
            <a:r>
              <a:rPr kumimoji="0" lang="en-US" sz="2000" b="0"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Security Policy Advisor </a:t>
            </a:r>
            <a:r>
              <a:rPr kumimoji="0" lang="en-US" sz="2000" b="0" i="0" u="none" strike="noStrike" kern="1200" cap="none" spc="0" normalizeH="0" baseline="0" noProof="0">
                <a:ln>
                  <a:noFill/>
                </a:ln>
                <a:solidFill>
                  <a:srgbClr val="2F2F2F"/>
                </a:solidFill>
                <a:effectLst/>
                <a:uLnTx/>
                <a:uFillTx/>
                <a:latin typeface="Segoe UI Semibold"/>
                <a:ea typeface="+mn-ea"/>
                <a:cs typeface="Segoe UI" panose="020B0502040204020203" pitchFamily="34" charset="0"/>
              </a:rPr>
              <a:t>and </a:t>
            </a:r>
            <a:r>
              <a:rPr kumimoji="0" lang="en-US" sz="2000" b="0"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Office Cloud Policy Service</a:t>
            </a:r>
          </a:p>
        </p:txBody>
      </p:sp>
      <p:sp>
        <p:nvSpPr>
          <p:cNvPr id="45" name="Text Placeholder 8">
            <a:extLst>
              <a:ext uri="{FF2B5EF4-FFF2-40B4-BE49-F238E27FC236}">
                <a16:creationId xmlns:a16="http://schemas.microsoft.com/office/drawing/2014/main" id="{8B2DDC36-F6E6-407E-991C-BEDB046DB448}"/>
              </a:ext>
            </a:extLst>
          </p:cNvPr>
          <p:cNvSpPr txBox="1">
            <a:spLocks/>
          </p:cNvSpPr>
          <p:nvPr/>
        </p:nvSpPr>
        <p:spPr>
          <a:xfrm>
            <a:off x="8212224" y="5113541"/>
            <a:ext cx="3498849" cy="1107996"/>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3966" rtl="0" eaLnBrk="1" fontAlgn="auto" latinLnBrk="0" hangingPunct="1">
              <a:lnSpc>
                <a:spcPct val="100000"/>
              </a:lnSpc>
              <a:spcBef>
                <a:spcPct val="20000"/>
              </a:spcBef>
              <a:spcAft>
                <a:spcPts val="2400"/>
              </a:spcAft>
              <a:buClrTx/>
              <a:buSzPct val="90000"/>
              <a:buFont typeface="Wingdings" panose="05000000000000000000" pitchFamily="2" charset="2"/>
              <a:buNone/>
              <a:tabLst/>
              <a:defRPr/>
            </a:pPr>
            <a:r>
              <a:rPr kumimoji="0" lang="en-US" sz="2000" b="0" i="0" u="none" strike="noStrike" kern="1200" cap="none" spc="0" normalizeH="0" baseline="0" noProof="0" dirty="0">
                <a:ln>
                  <a:noFill/>
                </a:ln>
                <a:solidFill>
                  <a:srgbClr val="000000"/>
                </a:solidFill>
                <a:effectLst/>
                <a:uLnTx/>
                <a:uFillTx/>
                <a:latin typeface="Segoe UI Semibold"/>
                <a:ea typeface="+mn-ea"/>
                <a:cs typeface="Segoe UI" panose="020B0502040204020203" pitchFamily="34" charset="0"/>
              </a:rPr>
              <a:t>Enable </a:t>
            </a:r>
            <a:r>
              <a:rPr kumimoji="0" lang="en-US" sz="2000" b="0" i="0" u="none" strike="noStrike" kern="1200" cap="none" spc="0" normalizeH="0" baseline="0" noProof="0" dirty="0">
                <a:ln>
                  <a:noFill/>
                </a:ln>
                <a:solidFill>
                  <a:srgbClr val="0078D4"/>
                </a:solidFill>
                <a:effectLst/>
                <a:uLnTx/>
                <a:uFillTx/>
                <a:latin typeface="Segoe UI Semibold"/>
                <a:ea typeface="+mn-ea"/>
                <a:cs typeface="Segoe UI" panose="020B0502040204020203" pitchFamily="34" charset="0"/>
              </a:rPr>
              <a:t>Safe Documents </a:t>
            </a:r>
            <a:r>
              <a:rPr kumimoji="0" lang="en-US" sz="2000" b="0" i="0" u="none" strike="noStrike" kern="1200" cap="none" spc="0" normalizeH="0" baseline="0" noProof="0" dirty="0">
                <a:ln>
                  <a:noFill/>
                </a:ln>
                <a:solidFill>
                  <a:srgbClr val="000000"/>
                </a:solidFill>
                <a:effectLst/>
                <a:uLnTx/>
                <a:uFillTx/>
                <a:latin typeface="Segoe UI Semibold"/>
                <a:ea typeface="+mn-ea"/>
                <a:cs typeface="Segoe UI" panose="020B0502040204020203" pitchFamily="34" charset="0"/>
              </a:rPr>
              <a:t>and </a:t>
            </a:r>
            <a:r>
              <a:rPr kumimoji="0" lang="en-US" sz="2000" b="0" i="0" u="none" strike="noStrike" kern="1200" cap="none" spc="0" normalizeH="0" baseline="0" noProof="0" dirty="0">
                <a:ln>
                  <a:noFill/>
                </a:ln>
                <a:solidFill>
                  <a:srgbClr val="0078D4"/>
                </a:solidFill>
                <a:effectLst/>
                <a:uLnTx/>
                <a:uFillTx/>
                <a:latin typeface="Segoe UI Semibold"/>
                <a:ea typeface="+mn-ea"/>
                <a:cs typeface="Segoe UI" panose="020B0502040204020203" pitchFamily="34" charset="0"/>
              </a:rPr>
              <a:t>Application Guard for Office </a:t>
            </a:r>
            <a:r>
              <a:rPr kumimoji="0" lang="en-US" sz="2000" b="1" i="0" u="none" strike="noStrike" kern="1200" cap="none" spc="0" normalizeH="0" baseline="0" noProof="0" dirty="0">
                <a:ln>
                  <a:noFill/>
                </a:ln>
                <a:solidFill>
                  <a:schemeClr val="tx1"/>
                </a:solidFill>
                <a:effectLst/>
                <a:uLnTx/>
                <a:uFillTx/>
                <a:latin typeface="Segoe UI Semibold"/>
                <a:ea typeface="+mn-ea"/>
                <a:cs typeface="Segoe UI" panose="020B0502040204020203" pitchFamily="34" charset="0"/>
              </a:rPr>
              <a:t>for integrated protection</a:t>
            </a:r>
          </a:p>
        </p:txBody>
      </p:sp>
      <p:sp>
        <p:nvSpPr>
          <p:cNvPr id="46" name="Picture Placeholder 3">
            <a:extLst>
              <a:ext uri="{FF2B5EF4-FFF2-40B4-BE49-F238E27FC236}">
                <a16:creationId xmlns:a16="http://schemas.microsoft.com/office/drawing/2014/main" id="{8099EC81-6DD2-4AC9-A1C8-88B2C1BA0C52}"/>
              </a:ext>
              <a:ext uri="{C183D7F6-B498-43B3-948B-1728B52AA6E4}">
                <adec:decorative xmlns:adec="http://schemas.microsoft.com/office/drawing/2017/decorative" val="1"/>
              </a:ext>
            </a:extLst>
          </p:cNvPr>
          <p:cNvSpPr txBox="1">
            <a:spLocks/>
          </p:cNvSpPr>
          <p:nvPr/>
        </p:nvSpPr>
        <p:spPr>
          <a:xfrm>
            <a:off x="0" y="487"/>
            <a:ext cx="12192000" cy="2723791"/>
          </a:xfrm>
          <a:prstGeom prst="rect">
            <a:avLst/>
          </a:prstGeom>
          <a:gradFill flip="none" rotWithShape="1">
            <a:gsLst>
              <a:gs pos="46000">
                <a:srgbClr val="000000">
                  <a:alpha val="48000"/>
                </a:srgbClr>
              </a:gs>
              <a:gs pos="100000">
                <a:srgbClr val="000000">
                  <a:alpha val="0"/>
                </a:srgbClr>
              </a:gs>
            </a:gsLst>
            <a:lin ang="5400000" scaled="1"/>
            <a:tileRect/>
          </a:gradFill>
        </p:spPr>
        <p:txBody>
          <a:bodyPr>
            <a:noAutofit/>
          </a:bodyPr>
          <a:lst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200" kern="1200" spc="0" baseline="0">
                <a:gradFill>
                  <a:gsLst>
                    <a:gs pos="1250">
                      <a:schemeClr val="tx1"/>
                    </a:gs>
                    <a:gs pos="100000">
                      <a:schemeClr val="tx1"/>
                    </a:gs>
                  </a:gsLst>
                  <a:lin ang="5400000" scaled="0"/>
                </a:gradFill>
                <a:latin typeface="+mn-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384" rtl="0" eaLnBrk="1" fontAlgn="auto" latinLnBrk="0" hangingPunct="1">
              <a:lnSpc>
                <a:spcPct val="100000"/>
              </a:lnSpc>
              <a:spcBef>
                <a:spcPts val="800"/>
              </a:spcBef>
              <a:spcAft>
                <a:spcPts val="0"/>
              </a:spcAft>
              <a:buClrTx/>
              <a:buSzPct val="90000"/>
              <a:buFont typeface="Wingdings" panose="05000000000000000000" pitchFamily="2" charset="2"/>
              <a:buNone/>
              <a:tabLst/>
              <a:defRPr/>
            </a:pPr>
            <a:endParaRPr kumimoji="0" lang="en-US" sz="3137" b="0" i="0" u="none" strike="noStrike" kern="1200" cap="none" spc="0" normalizeH="0" baseline="0" noProof="0">
              <a:ln>
                <a:noFill/>
              </a:ln>
              <a:gradFill>
                <a:gsLst>
                  <a:gs pos="1250">
                    <a:srgbClr val="1A1A1A"/>
                  </a:gs>
                  <a:gs pos="100000">
                    <a:srgbClr val="1A1A1A"/>
                  </a:gs>
                </a:gsLst>
                <a:lin ang="5400000" scaled="0"/>
              </a:gradFill>
              <a:effectLst/>
              <a:uLnTx/>
              <a:uFillTx/>
              <a:latin typeface="Segoe UI Semibold"/>
              <a:ea typeface="+mn-ea"/>
              <a:cs typeface="+mn-cs"/>
            </a:endParaRPr>
          </a:p>
        </p:txBody>
      </p:sp>
      <p:sp>
        <p:nvSpPr>
          <p:cNvPr id="26" name="Title 25">
            <a:extLst>
              <a:ext uri="{FF2B5EF4-FFF2-40B4-BE49-F238E27FC236}">
                <a16:creationId xmlns:a16="http://schemas.microsoft.com/office/drawing/2014/main" id="{92F5ED51-5B77-4706-95CC-1E005BD4B9ED}"/>
              </a:ext>
            </a:extLst>
          </p:cNvPr>
          <p:cNvSpPr>
            <a:spLocks noGrp="1"/>
          </p:cNvSpPr>
          <p:nvPr>
            <p:ph type="title"/>
          </p:nvPr>
        </p:nvSpPr>
        <p:spPr>
          <a:xfrm>
            <a:off x="588263" y="697868"/>
            <a:ext cx="11018520" cy="553998"/>
          </a:xfrm>
        </p:spPr>
        <p:txBody>
          <a:bodyPr/>
          <a:lstStyle/>
          <a:p>
            <a:r>
              <a:rPr lang="en-US">
                <a:solidFill>
                  <a:schemeClr val="bg1"/>
                </a:solidFill>
              </a:rPr>
              <a:t>Next steps</a:t>
            </a:r>
          </a:p>
        </p:txBody>
      </p:sp>
      <p:grpSp>
        <p:nvGrpSpPr>
          <p:cNvPr id="30" name="Group 29" descr="check mark">
            <a:extLst>
              <a:ext uri="{FF2B5EF4-FFF2-40B4-BE49-F238E27FC236}">
                <a16:creationId xmlns:a16="http://schemas.microsoft.com/office/drawing/2014/main" id="{BA0A4E6A-75EF-4FEE-A88E-7BB1761D9141}"/>
              </a:ext>
            </a:extLst>
          </p:cNvPr>
          <p:cNvGrpSpPr/>
          <p:nvPr/>
        </p:nvGrpSpPr>
        <p:grpSpPr>
          <a:xfrm>
            <a:off x="5729795" y="4211666"/>
            <a:ext cx="731520" cy="731520"/>
            <a:chOff x="3143766" y="5865210"/>
            <a:chExt cx="731520" cy="731520"/>
          </a:xfrm>
        </p:grpSpPr>
        <p:sp>
          <p:nvSpPr>
            <p:cNvPr id="31" name="Oval 30">
              <a:extLst>
                <a:ext uri="{FF2B5EF4-FFF2-40B4-BE49-F238E27FC236}">
                  <a16:creationId xmlns:a16="http://schemas.microsoft.com/office/drawing/2014/main" id="{EB251AFB-79DC-490B-AC41-3A265FB541A3}"/>
                </a:ext>
              </a:extLst>
            </p:cNvPr>
            <p:cNvSpPr/>
            <p:nvPr/>
          </p:nvSpPr>
          <p:spPr bwMode="auto">
            <a:xfrm>
              <a:off x="3143766" y="5865210"/>
              <a:ext cx="731520" cy="731520"/>
            </a:xfrm>
            <a:prstGeom prst="ellipse">
              <a:avLst/>
            </a:prstGeom>
            <a:solidFill>
              <a:srgbClr val="FFFFFF"/>
            </a:solidFill>
            <a:ln w="10795" cap="flat" cmpd="sng" algn="ctr">
              <a:noFill/>
              <a:prstDash val="solid"/>
            </a:ln>
            <a:effectLst>
              <a:outerShdw blurRad="254000" dist="50800" dir="2700000" sx="101000" sy="101000" algn="tl" rotWithShape="0">
                <a:prstClr val="black">
                  <a:alpha val="35000"/>
                </a:prstClr>
              </a:outerShdw>
            </a:effectLst>
          </p:spPr>
          <p:txBody>
            <a:bodyPr vert="horz" wrap="square" lIns="0" tIns="46623" rIns="0" bIns="46623" numCol="1" rtlCol="0" anchor="ctr" anchorCtr="0" compatLnSpc="1">
              <a:prstTxWarp prst="textNoShape">
                <a:avLst/>
              </a:prstTxWarp>
            </a:bodyPr>
            <a:lstStyle/>
            <a:p>
              <a:pPr marL="0" marR="0" lvl="0" indent="0" algn="ctr" defTabSz="932114"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Semilight"/>
                <a:ea typeface="+mn-ea"/>
                <a:cs typeface="+mn-cs"/>
              </a:endParaRPr>
            </a:p>
          </p:txBody>
        </p:sp>
        <p:sp>
          <p:nvSpPr>
            <p:cNvPr id="32" name="check" title="Icon of a checkmark">
              <a:extLst>
                <a:ext uri="{FF2B5EF4-FFF2-40B4-BE49-F238E27FC236}">
                  <a16:creationId xmlns:a16="http://schemas.microsoft.com/office/drawing/2014/main" id="{D0051806-BDC9-4963-8CEE-B41799347AD3}"/>
                </a:ext>
              </a:extLst>
            </p:cNvPr>
            <p:cNvSpPr>
              <a:spLocks noChangeAspect="1"/>
            </p:cNvSpPr>
            <p:nvPr/>
          </p:nvSpPr>
          <p:spPr bwMode="auto">
            <a:xfrm>
              <a:off x="3326646" y="6101836"/>
              <a:ext cx="365760" cy="258269"/>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grpSp>
        <p:nvGrpSpPr>
          <p:cNvPr id="33" name="Group 32" descr="check mark">
            <a:extLst>
              <a:ext uri="{FF2B5EF4-FFF2-40B4-BE49-F238E27FC236}">
                <a16:creationId xmlns:a16="http://schemas.microsoft.com/office/drawing/2014/main" id="{8D073AC1-E659-415F-B717-FF4CBA138F8C}"/>
              </a:ext>
            </a:extLst>
          </p:cNvPr>
          <p:cNvGrpSpPr/>
          <p:nvPr/>
        </p:nvGrpSpPr>
        <p:grpSpPr>
          <a:xfrm>
            <a:off x="9505378" y="4211666"/>
            <a:ext cx="731520" cy="731520"/>
            <a:chOff x="3143766" y="5865210"/>
            <a:chExt cx="731520" cy="731520"/>
          </a:xfrm>
        </p:grpSpPr>
        <p:sp>
          <p:nvSpPr>
            <p:cNvPr id="34" name="Oval 33">
              <a:extLst>
                <a:ext uri="{FF2B5EF4-FFF2-40B4-BE49-F238E27FC236}">
                  <a16:creationId xmlns:a16="http://schemas.microsoft.com/office/drawing/2014/main" id="{FA4CF157-FACD-49C4-9621-92C5A37A6903}"/>
                </a:ext>
              </a:extLst>
            </p:cNvPr>
            <p:cNvSpPr/>
            <p:nvPr/>
          </p:nvSpPr>
          <p:spPr bwMode="auto">
            <a:xfrm>
              <a:off x="3143766" y="5865210"/>
              <a:ext cx="731520" cy="731520"/>
            </a:xfrm>
            <a:prstGeom prst="ellipse">
              <a:avLst/>
            </a:prstGeom>
            <a:solidFill>
              <a:srgbClr val="FFFFFF"/>
            </a:solidFill>
            <a:ln w="10795" cap="flat" cmpd="sng" algn="ctr">
              <a:noFill/>
              <a:prstDash val="solid"/>
            </a:ln>
            <a:effectLst>
              <a:outerShdw blurRad="254000" dist="50800" dir="2700000" sx="101000" sy="101000" algn="tl" rotWithShape="0">
                <a:prstClr val="black">
                  <a:alpha val="35000"/>
                </a:prstClr>
              </a:outerShdw>
            </a:effectLst>
          </p:spPr>
          <p:txBody>
            <a:bodyPr vert="horz" wrap="square" lIns="0" tIns="46623" rIns="0" bIns="46623" numCol="1" rtlCol="0" anchor="ctr" anchorCtr="0" compatLnSpc="1">
              <a:prstTxWarp prst="textNoShape">
                <a:avLst/>
              </a:prstTxWarp>
            </a:bodyPr>
            <a:lstStyle/>
            <a:p>
              <a:pPr marL="0" marR="0" lvl="0" indent="0" algn="ctr" defTabSz="932114"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Semilight"/>
                <a:ea typeface="+mn-ea"/>
                <a:cs typeface="+mn-cs"/>
              </a:endParaRPr>
            </a:p>
          </p:txBody>
        </p:sp>
        <p:sp>
          <p:nvSpPr>
            <p:cNvPr id="35" name="check" title="Icon of a checkmark">
              <a:extLst>
                <a:ext uri="{FF2B5EF4-FFF2-40B4-BE49-F238E27FC236}">
                  <a16:creationId xmlns:a16="http://schemas.microsoft.com/office/drawing/2014/main" id="{98BDBD41-3B2C-4D2E-90BB-D7C5BD985006}"/>
                </a:ext>
              </a:extLst>
            </p:cNvPr>
            <p:cNvSpPr>
              <a:spLocks noChangeAspect="1"/>
            </p:cNvSpPr>
            <p:nvPr/>
          </p:nvSpPr>
          <p:spPr bwMode="auto">
            <a:xfrm>
              <a:off x="3326646" y="6101836"/>
              <a:ext cx="365760" cy="258269"/>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Tree>
    <p:extLst>
      <p:ext uri="{BB962C8B-B14F-4D97-AF65-F5344CB8AC3E}">
        <p14:creationId xmlns:p14="http://schemas.microsoft.com/office/powerpoint/2010/main" val="54685861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95470E-DB81-4B9D-91D5-85479BFFF3EC}"/>
              </a:ext>
            </a:extLst>
          </p:cNvPr>
          <p:cNvSpPr>
            <a:spLocks noGrp="1"/>
          </p:cNvSpPr>
          <p:nvPr>
            <p:ph type="title"/>
          </p:nvPr>
        </p:nvSpPr>
        <p:spPr/>
        <p:txBody>
          <a:bodyPr/>
          <a:lstStyle/>
          <a:p>
            <a:r>
              <a:rPr lang="en-US"/>
              <a:t>Resources</a:t>
            </a:r>
          </a:p>
        </p:txBody>
      </p:sp>
      <p:sp>
        <p:nvSpPr>
          <p:cNvPr id="5" name="Text Placeholder 4">
            <a:extLst>
              <a:ext uri="{FF2B5EF4-FFF2-40B4-BE49-F238E27FC236}">
                <a16:creationId xmlns:a16="http://schemas.microsoft.com/office/drawing/2014/main" id="{240B6B3A-DD87-4CF5-A840-1BC4D42700E3}"/>
              </a:ext>
            </a:extLst>
          </p:cNvPr>
          <p:cNvSpPr>
            <a:spLocks noGrp="1"/>
          </p:cNvSpPr>
          <p:nvPr>
            <p:ph type="body" sz="quarter" idx="10"/>
          </p:nvPr>
        </p:nvSpPr>
        <p:spPr>
          <a:xfrm>
            <a:off x="586390" y="1434370"/>
            <a:ext cx="11018520" cy="4050340"/>
          </a:xfrm>
        </p:spPr>
        <p:txBody>
          <a:bodyPr/>
          <a:lstStyle/>
          <a:p>
            <a:r>
              <a:rPr lang="en-US">
                <a:hlinkClick r:id="rId3"/>
              </a:rPr>
              <a:t>Security Policy Advisor</a:t>
            </a:r>
            <a:endParaRPr lang="en-US"/>
          </a:p>
          <a:p>
            <a:endParaRPr lang="en-US"/>
          </a:p>
          <a:p>
            <a:r>
              <a:rPr lang="en-US">
                <a:hlinkClick r:id="rId4"/>
              </a:rPr>
              <a:t>Microsoft Defender Application Guard Platform</a:t>
            </a:r>
            <a:endParaRPr lang="en-US"/>
          </a:p>
          <a:p>
            <a:endParaRPr lang="en-US"/>
          </a:p>
          <a:p>
            <a:r>
              <a:rPr lang="en-US">
                <a:hlinkClick r:id="rId5"/>
              </a:rPr>
              <a:t>Application Guard for Office</a:t>
            </a:r>
            <a:endParaRPr lang="en-US"/>
          </a:p>
          <a:p>
            <a:endParaRPr lang="en-US"/>
          </a:p>
          <a:p>
            <a:r>
              <a:rPr lang="en-US">
                <a:hlinkClick r:id="rId6"/>
              </a:rPr>
              <a:t>Safe Documents</a:t>
            </a:r>
            <a:endParaRPr lang="en-US"/>
          </a:p>
          <a:p>
            <a:endParaRPr lang="en-US"/>
          </a:p>
        </p:txBody>
      </p:sp>
    </p:spTree>
    <p:extLst>
      <p:ext uri="{BB962C8B-B14F-4D97-AF65-F5344CB8AC3E}">
        <p14:creationId xmlns:p14="http://schemas.microsoft.com/office/powerpoint/2010/main" val="252405772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84378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AE3C3A-D98F-4585-8AF9-73C6E91A3505}"/>
              </a:ext>
            </a:extLst>
          </p:cNvPr>
          <p:cNvSpPr>
            <a:spLocks noGrp="1"/>
          </p:cNvSpPr>
          <p:nvPr>
            <p:ph type="title"/>
          </p:nvPr>
        </p:nvSpPr>
        <p:spPr>
          <a:xfrm>
            <a:off x="588263" y="-553998"/>
            <a:ext cx="4159950" cy="553998"/>
          </a:xfrm>
        </p:spPr>
        <p:txBody>
          <a:bodyPr vert="horz" wrap="square" lIns="0" tIns="0" rIns="0" bIns="0" rtlCol="0" anchor="b">
            <a:spAutoFit/>
          </a:bodyPr>
          <a:lstStyle/>
          <a:p>
            <a:r>
              <a:rPr lang="en-US"/>
              <a:t>Most secure</a:t>
            </a:r>
          </a:p>
        </p:txBody>
      </p:sp>
      <p:pic>
        <p:nvPicPr>
          <p:cNvPr id="18" name="Picture 17" descr="A person wearing glasses&#10;&#10;Description automatically generated">
            <a:extLst>
              <a:ext uri="{FF2B5EF4-FFF2-40B4-BE49-F238E27FC236}">
                <a16:creationId xmlns:a16="http://schemas.microsoft.com/office/drawing/2014/main" id="{EE75268A-6785-4DBB-B649-0E0ED81CA46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9065075" y="187912"/>
            <a:ext cx="2932364" cy="6482177"/>
          </a:xfrm>
          <a:custGeom>
            <a:avLst/>
            <a:gdLst>
              <a:gd name="connsiteX0" fmla="*/ 0 w 2932364"/>
              <a:gd name="connsiteY0" fmla="*/ 0 h 6482177"/>
              <a:gd name="connsiteX1" fmla="*/ 2932364 w 2932364"/>
              <a:gd name="connsiteY1" fmla="*/ 0 h 6482177"/>
              <a:gd name="connsiteX2" fmla="*/ 2932364 w 2932364"/>
              <a:gd name="connsiteY2" fmla="*/ 6482177 h 6482177"/>
              <a:gd name="connsiteX3" fmla="*/ 0 w 2932364"/>
              <a:gd name="connsiteY3" fmla="*/ 6482177 h 6482177"/>
            </a:gdLst>
            <a:ahLst/>
            <a:cxnLst>
              <a:cxn ang="0">
                <a:pos x="connsiteX0" y="connsiteY0"/>
              </a:cxn>
              <a:cxn ang="0">
                <a:pos x="connsiteX1" y="connsiteY1"/>
              </a:cxn>
              <a:cxn ang="0">
                <a:pos x="connsiteX2" y="connsiteY2"/>
              </a:cxn>
              <a:cxn ang="0">
                <a:pos x="connsiteX3" y="connsiteY3"/>
              </a:cxn>
            </a:cxnLst>
            <a:rect l="l" t="t" r="r" b="b"/>
            <a:pathLst>
              <a:path w="2932364" h="6482177">
                <a:moveTo>
                  <a:pt x="0" y="0"/>
                </a:moveTo>
                <a:lnTo>
                  <a:pt x="2932364" y="0"/>
                </a:lnTo>
                <a:lnTo>
                  <a:pt x="2932364" y="6482177"/>
                </a:lnTo>
                <a:lnTo>
                  <a:pt x="0" y="6482177"/>
                </a:lnTo>
                <a:close/>
              </a:path>
            </a:pathLst>
          </a:custGeom>
        </p:spPr>
      </p:pic>
      <p:sp>
        <p:nvSpPr>
          <p:cNvPr id="8" name="Title 16">
            <a:extLst>
              <a:ext uri="{FF2B5EF4-FFF2-40B4-BE49-F238E27FC236}">
                <a16:creationId xmlns:a16="http://schemas.microsoft.com/office/drawing/2014/main" id="{47A9AB3A-20D4-45E6-9E87-31D9F059EA26}"/>
              </a:ext>
            </a:extLst>
          </p:cNvPr>
          <p:cNvSpPr txBox="1">
            <a:spLocks/>
          </p:cNvSpPr>
          <p:nvPr/>
        </p:nvSpPr>
        <p:spPr>
          <a:xfrm>
            <a:off x="588263" y="457200"/>
            <a:ext cx="7046251" cy="1169551"/>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US"/>
              <a:t>Most secure</a:t>
            </a:r>
          </a:p>
          <a:p>
            <a:r>
              <a:rPr lang="en-US" sz="2000" spc="0">
                <a:latin typeface="+mn-lt"/>
              </a:rPr>
              <a:t>Protect your information and identities, detect threats earlier, and better adhere to compliance standards with Office 365</a:t>
            </a:r>
            <a:r>
              <a:rPr lang="en-US" sz="2000" spc="0" baseline="30000">
                <a:latin typeface="+mn-lt"/>
              </a:rPr>
              <a:t>1</a:t>
            </a:r>
          </a:p>
        </p:txBody>
      </p:sp>
      <p:sp>
        <p:nvSpPr>
          <p:cNvPr id="10" name="Title 3">
            <a:extLst>
              <a:ext uri="{FF2B5EF4-FFF2-40B4-BE49-F238E27FC236}">
                <a16:creationId xmlns:a16="http://schemas.microsoft.com/office/drawing/2014/main" id="{C78DF00F-E036-407C-AD52-BAFED52E1A7A}"/>
              </a:ext>
            </a:extLst>
          </p:cNvPr>
          <p:cNvSpPr txBox="1">
            <a:spLocks/>
          </p:cNvSpPr>
          <p:nvPr/>
        </p:nvSpPr>
        <p:spPr>
          <a:xfrm>
            <a:off x="588263" y="2078166"/>
            <a:ext cx="7955280" cy="912558"/>
          </a:xfrm>
          <a:prstGeom prst="rect">
            <a:avLst/>
          </a:prstGeom>
        </p:spPr>
        <p:txBody>
          <a:bodyPr vert="horz" wrap="square" lIns="0" tIns="0" rIns="0" bIns="0" rtlCol="0" anchor="t">
            <a:spAutoFit/>
          </a:bodyPr>
          <a:lstStyle>
            <a:lvl1pPr algn="l" defTabSz="914367" rtl="0" eaLnBrk="1" latinLnBrk="0" hangingPunct="1">
              <a:lnSpc>
                <a:spcPct val="90000"/>
              </a:lnSpc>
              <a:spcBef>
                <a:spcPct val="0"/>
              </a:spcBef>
              <a:buNone/>
              <a:defRPr lang="en-US" sz="3137" b="0" kern="1200" cap="none" spc="-147" baseline="0">
                <a:ln w="3175">
                  <a:noFill/>
                </a:ln>
                <a:solidFill>
                  <a:srgbClr val="000000"/>
                </a:solidFill>
                <a:effectLst/>
                <a:latin typeface="+mj-lt"/>
                <a:ea typeface="+mn-ea"/>
                <a:cs typeface="Segoe UI" pitchFamily="34" charset="0"/>
              </a:defRPr>
            </a:lvl1pPr>
          </a:lstStyle>
          <a:p>
            <a:pPr defTabSz="932563">
              <a:spcAft>
                <a:spcPts val="300"/>
              </a:spcAft>
              <a:defRPr/>
            </a:pPr>
            <a:r>
              <a:rPr sz="2000" spc="0">
                <a:solidFill>
                  <a:srgbClr val="0078D7"/>
                </a:solidFill>
                <a:cs typeface="Segoe UI Semibold" panose="020B0702040204020203" pitchFamily="34" charset="0"/>
              </a:rPr>
              <a:t>Safeguard company data</a:t>
            </a:r>
          </a:p>
          <a:p>
            <a:pPr defTabSz="932563">
              <a:spcAft>
                <a:spcPts val="1200"/>
              </a:spcAft>
              <a:buClr>
                <a:srgbClr val="0078D7"/>
              </a:buClr>
              <a:defRPr/>
            </a:pPr>
            <a:r>
              <a:rPr sz="1600" spc="0">
                <a:solidFill>
                  <a:prstClr val="black"/>
                </a:solidFill>
                <a:cs typeface="Segoe UI Semibold" panose="020B0702040204020203" pitchFamily="34" charset="0"/>
              </a:rPr>
              <a:t>Combat malicious activity </a:t>
            </a:r>
            <a:r>
              <a:rPr sz="1600" spc="0">
                <a:solidFill>
                  <a:prstClr val="black"/>
                </a:solidFill>
                <a:latin typeface="Segoe UI" panose="020B0502040204020203" pitchFamily="34" charset="0"/>
              </a:rPr>
              <a:t>| ATP Safe Links  </a:t>
            </a:r>
            <a:r>
              <a:rPr sz="1600" spc="0">
                <a:solidFill>
                  <a:sysClr val="windowText" lastClr="000000"/>
                </a:solidFill>
                <a:latin typeface="Segoe UI" panose="020B0502040204020203" pitchFamily="34" charset="0"/>
                <a:sym typeface="Symbol" panose="05050102010706020507" pitchFamily="18" charset="2"/>
              </a:rPr>
              <a:t>  Application Guard    Safe Documents</a:t>
            </a:r>
          </a:p>
          <a:p>
            <a:pPr defTabSz="932563">
              <a:spcAft>
                <a:spcPts val="1200"/>
              </a:spcAft>
              <a:buClr>
                <a:srgbClr val="0078D7"/>
              </a:buClr>
              <a:defRPr/>
            </a:pPr>
            <a:r>
              <a:rPr sz="1600" spc="0">
                <a:solidFill>
                  <a:prstClr val="black"/>
                </a:solidFill>
                <a:cs typeface="Segoe UI Semibold" panose="020B0702040204020203" pitchFamily="34" charset="0"/>
              </a:rPr>
              <a:t>Help prevent data leaks </a:t>
            </a:r>
            <a:r>
              <a:rPr sz="1600" spc="0">
                <a:solidFill>
                  <a:prstClr val="black"/>
                </a:solidFill>
                <a:latin typeface="Segoe UI" panose="020B0502040204020203" pitchFamily="34" charset="0"/>
              </a:rPr>
              <a:t>| Office 365 Message Encryption</a:t>
            </a:r>
          </a:p>
        </p:txBody>
      </p:sp>
      <p:sp>
        <p:nvSpPr>
          <p:cNvPr id="12" name="Title 3">
            <a:extLst>
              <a:ext uri="{FF2B5EF4-FFF2-40B4-BE49-F238E27FC236}">
                <a16:creationId xmlns:a16="http://schemas.microsoft.com/office/drawing/2014/main" id="{2BFC602A-8FC7-48A0-884A-6634832A7CC0}"/>
              </a:ext>
            </a:extLst>
          </p:cNvPr>
          <p:cNvSpPr txBox="1">
            <a:spLocks/>
          </p:cNvSpPr>
          <p:nvPr/>
        </p:nvSpPr>
        <p:spPr>
          <a:xfrm>
            <a:off x="588263" y="3453324"/>
            <a:ext cx="7955280" cy="912558"/>
          </a:xfrm>
          <a:prstGeom prst="rect">
            <a:avLst/>
          </a:prstGeom>
        </p:spPr>
        <p:txBody>
          <a:bodyPr vert="horz" wrap="square" lIns="0" tIns="0" rIns="0" bIns="0" rtlCol="0" anchor="t">
            <a:spAutoFit/>
          </a:bodyPr>
          <a:lstStyle>
            <a:lvl1pPr algn="l" defTabSz="914367" rtl="0" eaLnBrk="1" latinLnBrk="0" hangingPunct="1">
              <a:lnSpc>
                <a:spcPct val="90000"/>
              </a:lnSpc>
              <a:spcBef>
                <a:spcPct val="0"/>
              </a:spcBef>
              <a:buNone/>
              <a:defRPr lang="en-US" sz="3137" b="0" kern="1200" cap="none" spc="-147" baseline="0">
                <a:ln w="3175">
                  <a:noFill/>
                </a:ln>
                <a:solidFill>
                  <a:srgbClr val="000000"/>
                </a:solidFill>
                <a:effectLst/>
                <a:latin typeface="+mj-lt"/>
                <a:ea typeface="+mn-ea"/>
                <a:cs typeface="Segoe UI" pitchFamily="34" charset="0"/>
              </a:defRPr>
            </a:lvl1pPr>
          </a:lstStyle>
          <a:p>
            <a:pPr defTabSz="932563">
              <a:spcAft>
                <a:spcPts val="300"/>
              </a:spcAft>
              <a:defRPr/>
            </a:pPr>
            <a:r>
              <a:rPr sz="2000" spc="0">
                <a:solidFill>
                  <a:srgbClr val="0078D7"/>
                </a:solidFill>
                <a:cs typeface="Segoe UI Semibold" panose="020B0702040204020203" pitchFamily="34" charset="0"/>
              </a:rPr>
              <a:t>Be proactive</a:t>
            </a:r>
          </a:p>
          <a:p>
            <a:pPr defTabSz="932563">
              <a:spcAft>
                <a:spcPts val="1200"/>
              </a:spcAft>
              <a:buClr>
                <a:srgbClr val="0078D7"/>
              </a:buClr>
              <a:defRPr/>
            </a:pPr>
            <a:r>
              <a:rPr sz="1600" spc="0">
                <a:solidFill>
                  <a:prstClr val="black"/>
                </a:solidFill>
                <a:cs typeface="Segoe UI Semibold" panose="020B0702040204020203" pitchFamily="34" charset="0"/>
              </a:rPr>
              <a:t>Follow best practices </a:t>
            </a:r>
            <a:r>
              <a:rPr sz="1600" spc="0">
                <a:solidFill>
                  <a:prstClr val="black"/>
                </a:solidFill>
                <a:latin typeface="Segoe UI" panose="020B0502040204020203" pitchFamily="34" charset="0"/>
              </a:rPr>
              <a:t>| Security Policy Advisor  </a:t>
            </a:r>
            <a:r>
              <a:rPr sz="1600" spc="0">
                <a:solidFill>
                  <a:sysClr val="windowText" lastClr="000000"/>
                </a:solidFill>
                <a:latin typeface="Segoe UI" panose="020B0502040204020203" pitchFamily="34" charset="0"/>
                <a:sym typeface="Symbol" panose="05050102010706020507" pitchFamily="18" charset="2"/>
              </a:rPr>
              <a:t>  Security baseline</a:t>
            </a:r>
            <a:endParaRPr sz="1600" spc="0">
              <a:solidFill>
                <a:prstClr val="black"/>
              </a:solidFill>
              <a:latin typeface="Segoe UI" panose="020B0502040204020203" pitchFamily="34" charset="0"/>
            </a:endParaRPr>
          </a:p>
          <a:p>
            <a:pPr defTabSz="932563">
              <a:spcAft>
                <a:spcPts val="300"/>
              </a:spcAft>
              <a:buClr>
                <a:srgbClr val="0078D7"/>
              </a:buClr>
              <a:defRPr/>
            </a:pPr>
            <a:r>
              <a:rPr sz="1600" spc="0">
                <a:solidFill>
                  <a:prstClr val="black"/>
                </a:solidFill>
                <a:cs typeface="Segoe UI Semibold" panose="020B0702040204020203" pitchFamily="34" charset="0"/>
              </a:rPr>
              <a:t>Run analytics</a:t>
            </a:r>
            <a:r>
              <a:rPr sz="1600" spc="0">
                <a:solidFill>
                  <a:prstClr val="black"/>
                </a:solidFill>
                <a:latin typeface="Segoe UI" panose="020B0502040204020203" pitchFamily="34" charset="0"/>
              </a:rPr>
              <a:t> | Secure Score  </a:t>
            </a:r>
            <a:r>
              <a:rPr sz="1600" spc="0">
                <a:solidFill>
                  <a:sysClr val="windowText" lastClr="000000"/>
                </a:solidFill>
                <a:latin typeface="Segoe UI" panose="020B0502040204020203" pitchFamily="34" charset="0"/>
                <a:sym typeface="Symbol" panose="05050102010706020507" pitchFamily="18" charset="2"/>
              </a:rPr>
              <a:t> </a:t>
            </a:r>
            <a:r>
              <a:rPr sz="1600" spc="0">
                <a:solidFill>
                  <a:prstClr val="black"/>
                </a:solidFill>
                <a:latin typeface="Segoe UI" panose="020B0502040204020203" pitchFamily="34" charset="0"/>
              </a:rPr>
              <a:t> Compliance Score</a:t>
            </a:r>
          </a:p>
        </p:txBody>
      </p:sp>
      <p:sp>
        <p:nvSpPr>
          <p:cNvPr id="14" name="Title 3">
            <a:extLst>
              <a:ext uri="{FF2B5EF4-FFF2-40B4-BE49-F238E27FC236}">
                <a16:creationId xmlns:a16="http://schemas.microsoft.com/office/drawing/2014/main" id="{1669948C-8BE1-47E6-A640-1912BE1648C1}"/>
              </a:ext>
            </a:extLst>
          </p:cNvPr>
          <p:cNvSpPr txBox="1">
            <a:spLocks/>
          </p:cNvSpPr>
          <p:nvPr/>
        </p:nvSpPr>
        <p:spPr>
          <a:xfrm>
            <a:off x="588263" y="4828482"/>
            <a:ext cx="7955280" cy="912558"/>
          </a:xfrm>
          <a:prstGeom prst="rect">
            <a:avLst/>
          </a:prstGeom>
        </p:spPr>
        <p:txBody>
          <a:bodyPr vert="horz" wrap="square" lIns="0" tIns="0" rIns="0" bIns="0" rtlCol="0" anchor="t">
            <a:spAutoFit/>
          </a:bodyPr>
          <a:lstStyle>
            <a:lvl1pPr algn="l" defTabSz="914367" rtl="0" eaLnBrk="1" latinLnBrk="0" hangingPunct="1">
              <a:lnSpc>
                <a:spcPct val="90000"/>
              </a:lnSpc>
              <a:spcBef>
                <a:spcPct val="0"/>
              </a:spcBef>
              <a:buNone/>
              <a:defRPr lang="en-US" sz="3137" b="0" kern="1200" cap="none" spc="-147" baseline="0">
                <a:ln w="3175">
                  <a:noFill/>
                </a:ln>
                <a:solidFill>
                  <a:srgbClr val="000000"/>
                </a:solidFill>
                <a:effectLst/>
                <a:latin typeface="+mj-lt"/>
                <a:ea typeface="+mn-ea"/>
                <a:cs typeface="Segoe UI" pitchFamily="34" charset="0"/>
              </a:defRPr>
            </a:lvl1pPr>
          </a:lstStyle>
          <a:p>
            <a:pPr defTabSz="932563">
              <a:spcAft>
                <a:spcPts val="300"/>
              </a:spcAft>
              <a:buClr>
                <a:srgbClr val="0078D7"/>
              </a:buClr>
              <a:defRPr/>
            </a:pPr>
            <a:r>
              <a:rPr sz="2000" spc="0">
                <a:solidFill>
                  <a:srgbClr val="0078D7"/>
                </a:solidFill>
                <a:cs typeface="Segoe UI Semibold" panose="020B0702040204020203" pitchFamily="34" charset="0"/>
              </a:rPr>
              <a:t>Stay compliant</a:t>
            </a:r>
          </a:p>
          <a:p>
            <a:pPr defTabSz="932563">
              <a:spcAft>
                <a:spcPts val="1200"/>
              </a:spcAft>
              <a:buClr>
                <a:srgbClr val="0078D7"/>
              </a:buClr>
              <a:defRPr/>
            </a:pPr>
            <a:r>
              <a:rPr sz="1600" spc="0">
                <a:solidFill>
                  <a:prstClr val="black"/>
                </a:solidFill>
                <a:cs typeface="Segoe UI Semibold" panose="020B0702040204020203" pitchFamily="34" charset="0"/>
              </a:rPr>
              <a:t>Keep files, email compliant </a:t>
            </a:r>
            <a:r>
              <a:rPr sz="1600" spc="0">
                <a:solidFill>
                  <a:prstClr val="black"/>
                </a:solidFill>
                <a:latin typeface="Segoe UI" panose="020B0502040204020203" pitchFamily="34" charset="0"/>
              </a:rPr>
              <a:t>| Sensitivity labels</a:t>
            </a:r>
          </a:p>
          <a:p>
            <a:pPr defTabSz="932563">
              <a:spcAft>
                <a:spcPts val="1200"/>
              </a:spcAft>
              <a:buClr>
                <a:srgbClr val="0078D7"/>
              </a:buClr>
              <a:defRPr/>
            </a:pPr>
            <a:r>
              <a:rPr sz="1600" spc="0">
                <a:solidFill>
                  <a:prstClr val="black"/>
                </a:solidFill>
                <a:cs typeface="Segoe UI Semibold" panose="020B0702040204020203" pitchFamily="34" charset="0"/>
              </a:rPr>
              <a:t>Maintain company compliance </a:t>
            </a:r>
            <a:r>
              <a:rPr sz="1600" spc="0">
                <a:solidFill>
                  <a:prstClr val="black"/>
                </a:solidFill>
                <a:latin typeface="Segoe UI" panose="020B0502040204020203" pitchFamily="34" charset="0"/>
              </a:rPr>
              <a:t>| Advanced eDiscovery  </a:t>
            </a:r>
            <a:r>
              <a:rPr sz="1600" spc="0">
                <a:solidFill>
                  <a:sysClr val="windowText" lastClr="000000"/>
                </a:solidFill>
                <a:latin typeface="Segoe UI" panose="020B0502040204020203" pitchFamily="34" charset="0"/>
                <a:sym typeface="Symbol" panose="05050102010706020507" pitchFamily="18" charset="2"/>
              </a:rPr>
              <a:t></a:t>
            </a:r>
            <a:r>
              <a:rPr sz="1600" spc="0">
                <a:solidFill>
                  <a:prstClr val="black"/>
                </a:solidFill>
                <a:latin typeface="Segoe UI" panose="020B0502040204020203" pitchFamily="34" charset="0"/>
              </a:rPr>
              <a:t>  Compliance Manager  </a:t>
            </a:r>
            <a:r>
              <a:rPr sz="1600" spc="0" baseline="30000">
                <a:solidFill>
                  <a:srgbClr val="70AD47"/>
                </a:solidFill>
                <a:latin typeface="Segoe UI" panose="020B0502040204020203" pitchFamily="34" charset="0"/>
              </a:rPr>
              <a:t> </a:t>
            </a:r>
          </a:p>
        </p:txBody>
      </p:sp>
      <p:sp>
        <p:nvSpPr>
          <p:cNvPr id="22" name="TextBox 21">
            <a:extLst>
              <a:ext uri="{FF2B5EF4-FFF2-40B4-BE49-F238E27FC236}">
                <a16:creationId xmlns:a16="http://schemas.microsoft.com/office/drawing/2014/main" id="{8BF82D58-8151-4D1E-93B5-21BDDE96347D}"/>
              </a:ext>
            </a:extLst>
          </p:cNvPr>
          <p:cNvSpPr txBox="1"/>
          <p:nvPr/>
        </p:nvSpPr>
        <p:spPr>
          <a:xfrm>
            <a:off x="588263" y="6463126"/>
            <a:ext cx="7388713" cy="215444"/>
          </a:xfrm>
          <a:prstGeom prst="rect">
            <a:avLst/>
          </a:prstGeom>
          <a:noFill/>
        </p:spPr>
        <p:txBody>
          <a:bodyPr wrap="square" lIns="0" rtlCol="0">
            <a:spAutoFit/>
          </a:bodyPr>
          <a:lstStyle/>
          <a:p>
            <a:pPr defTabSz="932742">
              <a:defRPr/>
            </a:pPr>
            <a:r>
              <a:rPr lang="en-US" sz="800" baseline="30000">
                <a:solidFill>
                  <a:prstClr val="black"/>
                </a:solidFill>
                <a:cs typeface="Segoe UI" panose="020B0502040204020203" pitchFamily="34" charset="0"/>
              </a:rPr>
              <a:t>1</a:t>
            </a:r>
            <a:r>
              <a:rPr lang="en-US" sz="800">
                <a:solidFill>
                  <a:prstClr val="black"/>
                </a:solidFill>
                <a:cs typeface="Segoe UI" panose="020B0502040204020203" pitchFamily="34" charset="0"/>
              </a:rPr>
              <a:t>Partial list of exclusive Office 365 security and compliance features</a:t>
            </a:r>
          </a:p>
        </p:txBody>
      </p:sp>
    </p:spTree>
    <p:extLst>
      <p:ext uri="{BB962C8B-B14F-4D97-AF65-F5344CB8AC3E}">
        <p14:creationId xmlns:p14="http://schemas.microsoft.com/office/powerpoint/2010/main" val="214712717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Quotation marks">
            <a:extLst>
              <a:ext uri="{FF2B5EF4-FFF2-40B4-BE49-F238E27FC236}">
                <a16:creationId xmlns:a16="http://schemas.microsoft.com/office/drawing/2014/main" id="{C55B2CAF-5956-40C8-866B-E6B0EB277910}"/>
              </a:ext>
              <a:ext uri="{C183D7F6-B498-43B3-948B-1728B52AA6E4}">
                <adec:decorative xmlns:adec="http://schemas.microsoft.com/office/drawing/2017/decorative" val="0"/>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7366" t="16241" r="59470" b="70637"/>
          <a:stretch/>
        </p:blipFill>
        <p:spPr>
          <a:xfrm>
            <a:off x="530635" y="1027449"/>
            <a:ext cx="289007" cy="270714"/>
          </a:xfrm>
          <a:prstGeom prst="rect">
            <a:avLst/>
          </a:prstGeom>
        </p:spPr>
      </p:pic>
      <p:sp>
        <p:nvSpPr>
          <p:cNvPr id="13" name="Title 1">
            <a:extLst>
              <a:ext uri="{FF2B5EF4-FFF2-40B4-BE49-F238E27FC236}">
                <a16:creationId xmlns:a16="http://schemas.microsoft.com/office/drawing/2014/main" id="{A27CBAED-CBAF-4DC2-A1BF-7D1A49CCD4E7}"/>
              </a:ext>
            </a:extLst>
          </p:cNvPr>
          <p:cNvSpPr>
            <a:spLocks noGrp="1"/>
          </p:cNvSpPr>
          <p:nvPr>
            <p:ph type="title"/>
          </p:nvPr>
        </p:nvSpPr>
        <p:spPr>
          <a:xfrm>
            <a:off x="536145" y="585788"/>
            <a:ext cx="4528588" cy="3095563"/>
          </a:xfrm>
        </p:spPr>
        <p:txBody>
          <a:bodyPr wrap="square" anchor="ctr">
            <a:normAutofit/>
          </a:bodyPr>
          <a:lstStyle/>
          <a:p>
            <a:r>
              <a:rPr lang="en-US"/>
              <a:t>Two years worth of digital transformation in two months.</a:t>
            </a:r>
          </a:p>
        </p:txBody>
      </p:sp>
      <p:pic>
        <p:nvPicPr>
          <p:cNvPr id="5" name="Picture 4" descr="A picture containing person, person, standing, looking&#10;&#10;Description automatically generated">
            <a:extLst>
              <a:ext uri="{FF2B5EF4-FFF2-40B4-BE49-F238E27FC236}">
                <a16:creationId xmlns:a16="http://schemas.microsoft.com/office/drawing/2014/main" id="{AF1BCBFA-F40E-4BCB-AB46-E32D434BA5BA}"/>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b="-1"/>
          <a:stretch/>
        </p:blipFill>
        <p:spPr>
          <a:xfrm>
            <a:off x="5334000" y="10"/>
            <a:ext cx="6858000" cy="6857990"/>
          </a:xfrm>
          <a:prstGeom prst="rect">
            <a:avLst/>
          </a:prstGeom>
          <a:noFill/>
        </p:spPr>
      </p:pic>
      <p:sp>
        <p:nvSpPr>
          <p:cNvPr id="8" name="TextBox 7">
            <a:extLst>
              <a:ext uri="{FF2B5EF4-FFF2-40B4-BE49-F238E27FC236}">
                <a16:creationId xmlns:a16="http://schemas.microsoft.com/office/drawing/2014/main" id="{C095033C-5CF6-4416-98AB-19C0D170555E}"/>
              </a:ext>
            </a:extLst>
          </p:cNvPr>
          <p:cNvSpPr txBox="1"/>
          <p:nvPr/>
        </p:nvSpPr>
        <p:spPr>
          <a:xfrm>
            <a:off x="536145" y="3297526"/>
            <a:ext cx="2847432" cy="492443"/>
          </a:xfrm>
          <a:prstGeom prst="rect">
            <a:avLst/>
          </a:prstGeom>
          <a:noFill/>
        </p:spPr>
        <p:txBody>
          <a:bodyPr wrap="square" lIns="0" tIns="0" rIns="0" bIns="0" rtlCol="0">
            <a:spAutoFit/>
          </a:bodyPr>
          <a:lstStyle/>
          <a:p>
            <a:pPr algn="l"/>
            <a:r>
              <a:rPr lang="en-US" sz="2000">
                <a:solidFill>
                  <a:srgbClr val="0078D4"/>
                </a:solidFill>
                <a:latin typeface="+mj-lt"/>
              </a:rPr>
              <a:t>Satya Nadella</a:t>
            </a:r>
          </a:p>
          <a:p>
            <a:pPr algn="l"/>
            <a:r>
              <a:rPr lang="en-US" sz="1200"/>
              <a:t>Earnings call, April 2020</a:t>
            </a:r>
          </a:p>
        </p:txBody>
      </p:sp>
      <p:sp>
        <p:nvSpPr>
          <p:cNvPr id="2" name="TextBox 1">
            <a:extLst>
              <a:ext uri="{FF2B5EF4-FFF2-40B4-BE49-F238E27FC236}">
                <a16:creationId xmlns:a16="http://schemas.microsoft.com/office/drawing/2014/main" id="{9AD1F24B-8C17-4FBD-BB43-61C4E70D8429}"/>
              </a:ext>
            </a:extLst>
          </p:cNvPr>
          <p:cNvSpPr txBox="1"/>
          <p:nvPr/>
        </p:nvSpPr>
        <p:spPr>
          <a:xfrm>
            <a:off x="588263" y="6463126"/>
            <a:ext cx="7388713" cy="215444"/>
          </a:xfrm>
          <a:prstGeom prst="rect">
            <a:avLst/>
          </a:prstGeom>
          <a:noFill/>
        </p:spPr>
        <p:txBody>
          <a:bodyPr wrap="square" lIns="0" rtlCol="0">
            <a:spAutoFit/>
          </a:bodyPr>
          <a:lstStyle/>
          <a:p>
            <a:pPr defTabSz="932742">
              <a:defRPr/>
            </a:pPr>
            <a:r>
              <a:rPr lang="en-US" sz="800">
                <a:solidFill>
                  <a:prstClr val="black"/>
                </a:solidFill>
                <a:cs typeface="Segoe UI" panose="020B0502040204020203" pitchFamily="34" charset="0"/>
              </a:rPr>
              <a:t>www.microsoft.commicrosoft-365/blog/2020/04/30/2-years-digital-transformation-2-months/</a:t>
            </a:r>
          </a:p>
        </p:txBody>
      </p:sp>
    </p:spTree>
    <p:extLst>
      <p:ext uri="{BB962C8B-B14F-4D97-AF65-F5344CB8AC3E}">
        <p14:creationId xmlns:p14="http://schemas.microsoft.com/office/powerpoint/2010/main" val="3290611265"/>
      </p:ext>
    </p:extLst>
  </p:cSld>
  <p:clrMapOvr>
    <a:masterClrMapping/>
  </p:clrMapOvr>
  <p:transition>
    <p:fade/>
  </p:transition>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10;&#10;Description automatically generated">
            <a:extLst>
              <a:ext uri="{FF2B5EF4-FFF2-40B4-BE49-F238E27FC236}">
                <a16:creationId xmlns:a16="http://schemas.microsoft.com/office/drawing/2014/main" id="{729A39FB-138A-41CE-B23C-D2E4260C9D56}"/>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a:xfrm>
            <a:off x="9065075" y="187912"/>
            <a:ext cx="2932364" cy="6482177"/>
          </a:xfrm>
          <a:custGeom>
            <a:avLst/>
            <a:gdLst>
              <a:gd name="connsiteX0" fmla="*/ 0 w 2932364"/>
              <a:gd name="connsiteY0" fmla="*/ 0 h 6482177"/>
              <a:gd name="connsiteX1" fmla="*/ 2932364 w 2932364"/>
              <a:gd name="connsiteY1" fmla="*/ 0 h 6482177"/>
              <a:gd name="connsiteX2" fmla="*/ 2932364 w 2932364"/>
              <a:gd name="connsiteY2" fmla="*/ 6482177 h 6482177"/>
              <a:gd name="connsiteX3" fmla="*/ 0 w 2932364"/>
              <a:gd name="connsiteY3" fmla="*/ 6482177 h 6482177"/>
            </a:gdLst>
            <a:ahLst/>
            <a:cxnLst>
              <a:cxn ang="0">
                <a:pos x="connsiteX0" y="connsiteY0"/>
              </a:cxn>
              <a:cxn ang="0">
                <a:pos x="connsiteX1" y="connsiteY1"/>
              </a:cxn>
              <a:cxn ang="0">
                <a:pos x="connsiteX2" y="connsiteY2"/>
              </a:cxn>
              <a:cxn ang="0">
                <a:pos x="connsiteX3" y="connsiteY3"/>
              </a:cxn>
            </a:cxnLst>
            <a:rect l="l" t="t" r="r" b="b"/>
            <a:pathLst>
              <a:path w="2932364" h="6482177">
                <a:moveTo>
                  <a:pt x="0" y="0"/>
                </a:moveTo>
                <a:lnTo>
                  <a:pt x="2932364" y="0"/>
                </a:lnTo>
                <a:lnTo>
                  <a:pt x="2932364" y="6482177"/>
                </a:lnTo>
                <a:lnTo>
                  <a:pt x="0" y="6482177"/>
                </a:lnTo>
                <a:close/>
              </a:path>
            </a:pathLst>
          </a:custGeom>
        </p:spPr>
      </p:pic>
      <p:sp>
        <p:nvSpPr>
          <p:cNvPr id="9" name="Title 16">
            <a:extLst>
              <a:ext uri="{FF2B5EF4-FFF2-40B4-BE49-F238E27FC236}">
                <a16:creationId xmlns:a16="http://schemas.microsoft.com/office/drawing/2014/main" id="{22B5EB5E-5057-4626-A3A9-246ADF171D13}"/>
              </a:ext>
            </a:extLst>
          </p:cNvPr>
          <p:cNvSpPr>
            <a:spLocks noGrp="1"/>
          </p:cNvSpPr>
          <p:nvPr>
            <p:ph type="title"/>
          </p:nvPr>
        </p:nvSpPr>
        <p:spPr>
          <a:xfrm>
            <a:off x="588263" y="457200"/>
            <a:ext cx="11018520" cy="1107996"/>
          </a:xfrm>
        </p:spPr>
        <p:txBody>
          <a:bodyPr/>
          <a:lstStyle/>
          <a:p>
            <a:r>
              <a:rPr lang="en-US"/>
              <a:t>COVID-19 has accelerated </a:t>
            </a:r>
            <a:br>
              <a:rPr lang="en-US"/>
            </a:br>
            <a:r>
              <a:rPr lang="en-US"/>
              <a:t>security challenges</a:t>
            </a:r>
          </a:p>
        </p:txBody>
      </p:sp>
      <p:sp>
        <p:nvSpPr>
          <p:cNvPr id="39" name="TextBox 38">
            <a:extLst>
              <a:ext uri="{FF2B5EF4-FFF2-40B4-BE49-F238E27FC236}">
                <a16:creationId xmlns:a16="http://schemas.microsoft.com/office/drawing/2014/main" id="{914A48A2-08F8-0C4D-A2BB-8E9F744F6ACC}"/>
              </a:ext>
            </a:extLst>
          </p:cNvPr>
          <p:cNvSpPr txBox="1"/>
          <p:nvPr/>
        </p:nvSpPr>
        <p:spPr>
          <a:xfrm>
            <a:off x="1351882" y="2020971"/>
            <a:ext cx="6497490" cy="2939266"/>
          </a:xfrm>
          <a:prstGeom prst="rect">
            <a:avLst/>
          </a:prstGeom>
          <a:noFill/>
        </p:spPr>
        <p:txBody>
          <a:bodyPr wrap="square" lIns="0" rtlCol="0">
            <a:spAutoFit/>
          </a:bodyPr>
          <a:lstStyle/>
          <a:p>
            <a:pPr>
              <a:spcAft>
                <a:spcPts val="4200"/>
              </a:spcAft>
            </a:pPr>
            <a:r>
              <a:rPr lang="en-US" sz="2000">
                <a:ln w="3175">
                  <a:noFill/>
                </a:ln>
                <a:latin typeface="Segoe UI" panose="020B0502040204020203" pitchFamily="34" charset="0"/>
                <a:cs typeface="Segoe UI" panose="020B0502040204020203" pitchFamily="34" charset="0"/>
              </a:rPr>
              <a:t>Enterprise perimeter has disappeared</a:t>
            </a:r>
          </a:p>
          <a:p>
            <a:pPr>
              <a:spcAft>
                <a:spcPts val="4200"/>
              </a:spcAft>
            </a:pPr>
            <a:r>
              <a:rPr lang="en-US" sz="2000">
                <a:ln w="3175">
                  <a:noFill/>
                </a:ln>
                <a:latin typeface="Segoe UI" panose="020B0502040204020203" pitchFamily="34" charset="0"/>
                <a:cs typeface="Segoe UI" panose="020B0502040204020203" pitchFamily="34" charset="0"/>
              </a:rPr>
              <a:t>Work and personal intermingled</a:t>
            </a:r>
          </a:p>
          <a:p>
            <a:pPr>
              <a:spcAft>
                <a:spcPts val="4200"/>
              </a:spcAft>
            </a:pPr>
            <a:r>
              <a:rPr lang="en-US" sz="2000">
                <a:ln w="3175">
                  <a:noFill/>
                </a:ln>
                <a:latin typeface="Segoe UI" panose="020B0502040204020203" pitchFamily="34" charset="0"/>
                <a:cs typeface="Segoe UI" panose="020B0502040204020203" pitchFamily="34" charset="0"/>
              </a:rPr>
              <a:t>Attacks exploiting fear and uncertainty</a:t>
            </a:r>
          </a:p>
          <a:p>
            <a:pPr>
              <a:spcAft>
                <a:spcPts val="4200"/>
              </a:spcAft>
            </a:pPr>
            <a:r>
              <a:rPr lang="en-US" sz="2000">
                <a:ln w="3175">
                  <a:noFill/>
                </a:ln>
                <a:latin typeface="Segoe UI" panose="020B0502040204020203" pitchFamily="34" charset="0"/>
                <a:cs typeface="Segoe UI" panose="020B0502040204020203" pitchFamily="34" charset="0"/>
              </a:rPr>
              <a:t>Keeping users productive</a:t>
            </a:r>
          </a:p>
        </p:txBody>
      </p:sp>
      <p:sp>
        <p:nvSpPr>
          <p:cNvPr id="70" name="Lock_2">
            <a:extLst>
              <a:ext uri="{FF2B5EF4-FFF2-40B4-BE49-F238E27FC236}">
                <a16:creationId xmlns:a16="http://schemas.microsoft.com/office/drawing/2014/main" id="{94A24173-5659-EF45-96FA-CD4C148CB54D}"/>
              </a:ext>
              <a:ext uri="{C183D7F6-B498-43B3-948B-1728B52AA6E4}">
                <adec:decorative xmlns:adec="http://schemas.microsoft.com/office/drawing/2017/decorative" val="1"/>
              </a:ext>
            </a:extLst>
          </p:cNvPr>
          <p:cNvSpPr>
            <a:spLocks noChangeAspect="1" noEditPoints="1"/>
          </p:cNvSpPr>
          <p:nvPr/>
        </p:nvSpPr>
        <p:spPr bwMode="auto">
          <a:xfrm>
            <a:off x="617787" y="1967374"/>
            <a:ext cx="327121" cy="457200"/>
          </a:xfrm>
          <a:custGeom>
            <a:avLst/>
            <a:gdLst>
              <a:gd name="T0" fmla="*/ 239 w 239"/>
              <a:gd name="T1" fmla="*/ 335 h 335"/>
              <a:gd name="T2" fmla="*/ 0 w 239"/>
              <a:gd name="T3" fmla="*/ 335 h 335"/>
              <a:gd name="T4" fmla="*/ 0 w 239"/>
              <a:gd name="T5" fmla="*/ 157 h 335"/>
              <a:gd name="T6" fmla="*/ 239 w 239"/>
              <a:gd name="T7" fmla="*/ 157 h 335"/>
              <a:gd name="T8" fmla="*/ 239 w 239"/>
              <a:gd name="T9" fmla="*/ 335 h 335"/>
              <a:gd name="T10" fmla="*/ 196 w 239"/>
              <a:gd name="T11" fmla="*/ 157 h 335"/>
              <a:gd name="T12" fmla="*/ 196 w 239"/>
              <a:gd name="T13" fmla="*/ 75 h 335"/>
              <a:gd name="T14" fmla="*/ 121 w 239"/>
              <a:gd name="T15" fmla="*/ 0 h 335"/>
              <a:gd name="T16" fmla="*/ 46 w 239"/>
              <a:gd name="T17" fmla="*/ 7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 h="335">
                <a:moveTo>
                  <a:pt x="239" y="335"/>
                </a:moveTo>
                <a:cubicBezTo>
                  <a:pt x="0" y="335"/>
                  <a:pt x="0" y="335"/>
                  <a:pt x="0" y="335"/>
                </a:cubicBezTo>
                <a:cubicBezTo>
                  <a:pt x="0" y="157"/>
                  <a:pt x="0" y="157"/>
                  <a:pt x="0" y="157"/>
                </a:cubicBezTo>
                <a:cubicBezTo>
                  <a:pt x="239" y="157"/>
                  <a:pt x="239" y="157"/>
                  <a:pt x="239" y="157"/>
                </a:cubicBezTo>
                <a:lnTo>
                  <a:pt x="239" y="335"/>
                </a:lnTo>
                <a:close/>
                <a:moveTo>
                  <a:pt x="196" y="157"/>
                </a:moveTo>
                <a:cubicBezTo>
                  <a:pt x="196" y="75"/>
                  <a:pt x="196" y="75"/>
                  <a:pt x="196" y="75"/>
                </a:cubicBezTo>
                <a:cubicBezTo>
                  <a:pt x="196" y="34"/>
                  <a:pt x="163" y="0"/>
                  <a:pt x="121" y="0"/>
                </a:cubicBezTo>
                <a:cubicBezTo>
                  <a:pt x="79" y="0"/>
                  <a:pt x="46" y="34"/>
                  <a:pt x="46" y="75"/>
                </a:cubicBezTo>
              </a:path>
            </a:pathLst>
          </a:custGeom>
          <a:noFill/>
          <a:ln w="15875" cap="sq">
            <a:solidFill>
              <a:srgbClr val="0069B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
        <p:nvSpPr>
          <p:cNvPr id="71" name="house">
            <a:extLst>
              <a:ext uri="{FF2B5EF4-FFF2-40B4-BE49-F238E27FC236}">
                <a16:creationId xmlns:a16="http://schemas.microsoft.com/office/drawing/2014/main" id="{8ECE40E4-0A9A-924B-BDE1-EEF0EC5C2302}"/>
              </a:ext>
              <a:ext uri="{C183D7F6-B498-43B3-948B-1728B52AA6E4}">
                <adec:decorative xmlns:adec="http://schemas.microsoft.com/office/drawing/2017/decorative" val="1"/>
              </a:ext>
            </a:extLst>
          </p:cNvPr>
          <p:cNvSpPr>
            <a:spLocks noChangeAspect="1" noEditPoints="1"/>
          </p:cNvSpPr>
          <p:nvPr/>
        </p:nvSpPr>
        <p:spPr bwMode="auto">
          <a:xfrm>
            <a:off x="579845" y="2887286"/>
            <a:ext cx="412311" cy="365760"/>
          </a:xfrm>
          <a:custGeom>
            <a:avLst/>
            <a:gdLst>
              <a:gd name="T0" fmla="*/ 0 w 248"/>
              <a:gd name="T1" fmla="*/ 123 h 220"/>
              <a:gd name="T2" fmla="*/ 124 w 248"/>
              <a:gd name="T3" fmla="*/ 0 h 220"/>
              <a:gd name="T4" fmla="*/ 248 w 248"/>
              <a:gd name="T5" fmla="*/ 123 h 220"/>
              <a:gd name="T6" fmla="*/ 27 w 248"/>
              <a:gd name="T7" fmla="*/ 97 h 220"/>
              <a:gd name="T8" fmla="*/ 27 w 248"/>
              <a:gd name="T9" fmla="*/ 220 h 220"/>
              <a:gd name="T10" fmla="*/ 98 w 248"/>
              <a:gd name="T11" fmla="*/ 220 h 220"/>
              <a:gd name="T12" fmla="*/ 98 w 248"/>
              <a:gd name="T13" fmla="*/ 131 h 220"/>
              <a:gd name="T14" fmla="*/ 152 w 248"/>
              <a:gd name="T15" fmla="*/ 131 h 220"/>
              <a:gd name="T16" fmla="*/ 152 w 248"/>
              <a:gd name="T17" fmla="*/ 220 h 220"/>
              <a:gd name="T18" fmla="*/ 222 w 248"/>
              <a:gd name="T19" fmla="*/ 220 h 220"/>
              <a:gd name="T20" fmla="*/ 222 w 248"/>
              <a:gd name="T21" fmla="*/ 97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20">
                <a:moveTo>
                  <a:pt x="0" y="123"/>
                </a:moveTo>
                <a:lnTo>
                  <a:pt x="124" y="0"/>
                </a:lnTo>
                <a:lnTo>
                  <a:pt x="248" y="123"/>
                </a:lnTo>
                <a:moveTo>
                  <a:pt x="27" y="97"/>
                </a:moveTo>
                <a:lnTo>
                  <a:pt x="27" y="220"/>
                </a:lnTo>
                <a:lnTo>
                  <a:pt x="98" y="220"/>
                </a:lnTo>
                <a:lnTo>
                  <a:pt x="98" y="131"/>
                </a:lnTo>
                <a:lnTo>
                  <a:pt x="152" y="131"/>
                </a:lnTo>
                <a:lnTo>
                  <a:pt x="152" y="220"/>
                </a:lnTo>
                <a:lnTo>
                  <a:pt x="222" y="220"/>
                </a:lnTo>
                <a:lnTo>
                  <a:pt x="222" y="97"/>
                </a:lnTo>
              </a:path>
            </a:pathLst>
          </a:custGeom>
          <a:noFill/>
          <a:ln w="15875" cap="flat">
            <a:solidFill>
              <a:srgbClr val="0069B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2" name="hand_4">
            <a:extLst>
              <a:ext uri="{FF2B5EF4-FFF2-40B4-BE49-F238E27FC236}">
                <a16:creationId xmlns:a16="http://schemas.microsoft.com/office/drawing/2014/main" id="{B102B7C8-65F7-5D46-91FB-931EC9E7B9E0}"/>
              </a:ext>
              <a:ext uri="{C183D7F6-B498-43B3-948B-1728B52AA6E4}">
                <adec:decorative xmlns:adec="http://schemas.microsoft.com/office/drawing/2017/decorative" val="1"/>
              </a:ext>
            </a:extLst>
          </p:cNvPr>
          <p:cNvSpPr>
            <a:spLocks noChangeAspect="1"/>
          </p:cNvSpPr>
          <p:nvPr/>
        </p:nvSpPr>
        <p:spPr bwMode="auto">
          <a:xfrm>
            <a:off x="579845" y="3798449"/>
            <a:ext cx="420578" cy="365760"/>
          </a:xfrm>
          <a:custGeom>
            <a:avLst/>
            <a:gdLst>
              <a:gd name="T0" fmla="*/ 323 w 323"/>
              <a:gd name="T1" fmla="*/ 84 h 282"/>
              <a:gd name="T2" fmla="*/ 323 w 323"/>
              <a:gd name="T3" fmla="*/ 23 h 282"/>
              <a:gd name="T4" fmla="*/ 263 w 323"/>
              <a:gd name="T5" fmla="*/ 23 h 282"/>
              <a:gd name="T6" fmla="*/ 227 w 323"/>
              <a:gd name="T7" fmla="*/ 19 h 282"/>
              <a:gd name="T8" fmla="*/ 175 w 323"/>
              <a:gd name="T9" fmla="*/ 0 h 282"/>
              <a:gd name="T10" fmla="*/ 73 w 323"/>
              <a:gd name="T11" fmla="*/ 0 h 282"/>
              <a:gd name="T12" fmla="*/ 57 w 323"/>
              <a:gd name="T13" fmla="*/ 1 h 282"/>
              <a:gd name="T14" fmla="*/ 48 w 323"/>
              <a:gd name="T15" fmla="*/ 11 h 282"/>
              <a:gd name="T16" fmla="*/ 3 w 323"/>
              <a:gd name="T17" fmla="*/ 141 h 282"/>
              <a:gd name="T18" fmla="*/ 7 w 323"/>
              <a:gd name="T19" fmla="*/ 165 h 282"/>
              <a:gd name="T20" fmla="*/ 21 w 323"/>
              <a:gd name="T21" fmla="*/ 173 h 282"/>
              <a:gd name="T22" fmla="*/ 109 w 323"/>
              <a:gd name="T23" fmla="*/ 173 h 282"/>
              <a:gd name="T24" fmla="*/ 105 w 323"/>
              <a:gd name="T25" fmla="*/ 203 h 282"/>
              <a:gd name="T26" fmla="*/ 89 w 323"/>
              <a:gd name="T27" fmla="*/ 242 h 282"/>
              <a:gd name="T28" fmla="*/ 95 w 323"/>
              <a:gd name="T29" fmla="*/ 277 h 282"/>
              <a:gd name="T30" fmla="*/ 115 w 323"/>
              <a:gd name="T31" fmla="*/ 274 h 282"/>
              <a:gd name="T32" fmla="*/ 221 w 323"/>
              <a:gd name="T33" fmla="*/ 168 h 282"/>
              <a:gd name="T34" fmla="*/ 245 w 323"/>
              <a:gd name="T35" fmla="*/ 153 h 282"/>
              <a:gd name="T36" fmla="*/ 323 w 323"/>
              <a:gd name="T37" fmla="*/ 151 h 282"/>
              <a:gd name="T38" fmla="*/ 323 w 323"/>
              <a:gd name="T39" fmla="*/ 8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3" h="282">
                <a:moveTo>
                  <a:pt x="323" y="84"/>
                </a:moveTo>
                <a:cubicBezTo>
                  <a:pt x="323" y="23"/>
                  <a:pt x="323" y="23"/>
                  <a:pt x="323" y="23"/>
                </a:cubicBezTo>
                <a:cubicBezTo>
                  <a:pt x="263" y="23"/>
                  <a:pt x="263" y="23"/>
                  <a:pt x="263" y="23"/>
                </a:cubicBezTo>
                <a:cubicBezTo>
                  <a:pt x="263" y="23"/>
                  <a:pt x="239" y="22"/>
                  <a:pt x="227" y="19"/>
                </a:cubicBezTo>
                <a:cubicBezTo>
                  <a:pt x="216" y="16"/>
                  <a:pt x="194" y="0"/>
                  <a:pt x="175" y="0"/>
                </a:cubicBezTo>
                <a:cubicBezTo>
                  <a:pt x="156" y="0"/>
                  <a:pt x="73" y="0"/>
                  <a:pt x="73" y="0"/>
                </a:cubicBezTo>
                <a:cubicBezTo>
                  <a:pt x="73" y="0"/>
                  <a:pt x="62" y="0"/>
                  <a:pt x="57" y="1"/>
                </a:cubicBezTo>
                <a:cubicBezTo>
                  <a:pt x="50" y="3"/>
                  <a:pt x="48" y="11"/>
                  <a:pt x="48" y="11"/>
                </a:cubicBezTo>
                <a:cubicBezTo>
                  <a:pt x="3" y="141"/>
                  <a:pt x="3" y="141"/>
                  <a:pt x="3" y="141"/>
                </a:cubicBezTo>
                <a:cubicBezTo>
                  <a:pt x="3" y="141"/>
                  <a:pt x="0" y="158"/>
                  <a:pt x="7" y="165"/>
                </a:cubicBezTo>
                <a:cubicBezTo>
                  <a:pt x="13" y="172"/>
                  <a:pt x="21" y="173"/>
                  <a:pt x="21" y="173"/>
                </a:cubicBezTo>
                <a:cubicBezTo>
                  <a:pt x="109" y="173"/>
                  <a:pt x="109" y="173"/>
                  <a:pt x="109" y="173"/>
                </a:cubicBezTo>
                <a:cubicBezTo>
                  <a:pt x="109" y="173"/>
                  <a:pt x="110" y="193"/>
                  <a:pt x="105" y="203"/>
                </a:cubicBezTo>
                <a:cubicBezTo>
                  <a:pt x="101" y="213"/>
                  <a:pt x="91" y="232"/>
                  <a:pt x="89" y="242"/>
                </a:cubicBezTo>
                <a:cubicBezTo>
                  <a:pt x="88" y="251"/>
                  <a:pt x="84" y="272"/>
                  <a:pt x="95" y="277"/>
                </a:cubicBezTo>
                <a:cubicBezTo>
                  <a:pt x="106" y="282"/>
                  <a:pt x="115" y="274"/>
                  <a:pt x="115" y="274"/>
                </a:cubicBezTo>
                <a:cubicBezTo>
                  <a:pt x="221" y="168"/>
                  <a:pt x="221" y="168"/>
                  <a:pt x="221" y="168"/>
                </a:cubicBezTo>
                <a:cubicBezTo>
                  <a:pt x="221" y="168"/>
                  <a:pt x="232" y="156"/>
                  <a:pt x="245" y="153"/>
                </a:cubicBezTo>
                <a:cubicBezTo>
                  <a:pt x="259" y="151"/>
                  <a:pt x="323" y="151"/>
                  <a:pt x="323" y="151"/>
                </a:cubicBezTo>
                <a:lnTo>
                  <a:pt x="323" y="84"/>
                </a:lnTo>
                <a:close/>
              </a:path>
            </a:pathLst>
          </a:custGeom>
          <a:noFill/>
          <a:ln w="15875" cap="sq">
            <a:solidFill>
              <a:srgbClr val="0069B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 name="Chart_E999">
            <a:extLst>
              <a:ext uri="{FF2B5EF4-FFF2-40B4-BE49-F238E27FC236}">
                <a16:creationId xmlns:a16="http://schemas.microsoft.com/office/drawing/2014/main" id="{4E451A2E-4B89-BB4E-B3C6-A4E94F8C067F}"/>
              </a:ext>
              <a:ext uri="{C183D7F6-B498-43B3-948B-1728B52AA6E4}">
                <adec:decorative xmlns:adec="http://schemas.microsoft.com/office/drawing/2017/decorative" val="1"/>
              </a:ext>
            </a:extLst>
          </p:cNvPr>
          <p:cNvSpPr>
            <a:spLocks noChangeAspect="1" noEditPoints="1"/>
          </p:cNvSpPr>
          <p:nvPr/>
        </p:nvSpPr>
        <p:spPr bwMode="auto">
          <a:xfrm>
            <a:off x="634921" y="4566062"/>
            <a:ext cx="365502" cy="365760"/>
          </a:xfrm>
          <a:custGeom>
            <a:avLst/>
            <a:gdLst>
              <a:gd name="T0" fmla="*/ 0 w 4245"/>
              <a:gd name="T1" fmla="*/ 0 h 4248"/>
              <a:gd name="T2" fmla="*/ 0 w 4245"/>
              <a:gd name="T3" fmla="*/ 4248 h 4248"/>
              <a:gd name="T4" fmla="*/ 4245 w 4245"/>
              <a:gd name="T5" fmla="*/ 4248 h 4248"/>
              <a:gd name="T6" fmla="*/ 4088 w 4245"/>
              <a:gd name="T7" fmla="*/ 1101 h 4248"/>
              <a:gd name="T8" fmla="*/ 2515 w 4245"/>
              <a:gd name="T9" fmla="*/ 2675 h 4248"/>
              <a:gd name="T10" fmla="*/ 1886 w 4245"/>
              <a:gd name="T11" fmla="*/ 2045 h 4248"/>
              <a:gd name="T12" fmla="*/ 0 w 4245"/>
              <a:gd name="T13" fmla="*/ 3933 h 4248"/>
              <a:gd name="T14" fmla="*/ 4088 w 4245"/>
              <a:gd name="T15" fmla="*/ 2203 h 4248"/>
              <a:gd name="T16" fmla="*/ 4088 w 4245"/>
              <a:gd name="T17" fmla="*/ 1101 h 4248"/>
              <a:gd name="T18" fmla="*/ 2987 w 4245"/>
              <a:gd name="T19" fmla="*/ 1101 h 4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45" h="4248">
                <a:moveTo>
                  <a:pt x="0" y="0"/>
                </a:moveTo>
                <a:lnTo>
                  <a:pt x="0" y="4248"/>
                </a:lnTo>
                <a:lnTo>
                  <a:pt x="4245" y="4248"/>
                </a:lnTo>
                <a:moveTo>
                  <a:pt x="4088" y="1101"/>
                </a:moveTo>
                <a:lnTo>
                  <a:pt x="2515" y="2675"/>
                </a:lnTo>
                <a:lnTo>
                  <a:pt x="1886" y="2045"/>
                </a:lnTo>
                <a:lnTo>
                  <a:pt x="0" y="3933"/>
                </a:lnTo>
                <a:moveTo>
                  <a:pt x="4088" y="2203"/>
                </a:moveTo>
                <a:lnTo>
                  <a:pt x="4088" y="1101"/>
                </a:lnTo>
                <a:lnTo>
                  <a:pt x="2987" y="1101"/>
                </a:lnTo>
              </a:path>
            </a:pathLst>
          </a:custGeom>
          <a:noFill/>
          <a:ln w="15875" cap="flat">
            <a:solidFill>
              <a:srgbClr val="0069B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Tree>
    <p:extLst>
      <p:ext uri="{BB962C8B-B14F-4D97-AF65-F5344CB8AC3E}">
        <p14:creationId xmlns:p14="http://schemas.microsoft.com/office/powerpoint/2010/main" val="50474675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31C2F824-D579-4A4B-B05D-6C1B3C1164EC}"/>
              </a:ext>
            </a:extLst>
          </p:cNvPr>
          <p:cNvSpPr txBox="1">
            <a:spLocks/>
          </p:cNvSpPr>
          <p:nvPr/>
        </p:nvSpPr>
        <p:spPr>
          <a:xfrm>
            <a:off x="582613" y="4849959"/>
            <a:ext cx="3475037" cy="30777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solidFill>
                  <a:srgbClr val="0078D4"/>
                </a:solidFill>
              </a:rPr>
              <a:t>Secure </a:t>
            </a:r>
            <a:br>
              <a:rPr lang="en-US">
                <a:solidFill>
                  <a:srgbClr val="0078D4"/>
                </a:solidFill>
              </a:rPr>
            </a:br>
            <a:r>
              <a:rPr lang="en-US">
                <a:solidFill>
                  <a:srgbClr val="0078D4"/>
                </a:solidFill>
              </a:rPr>
              <a:t>defaults</a:t>
            </a:r>
          </a:p>
        </p:txBody>
      </p:sp>
      <p:sp>
        <p:nvSpPr>
          <p:cNvPr id="7" name="Text Placeholder 11">
            <a:extLst>
              <a:ext uri="{FF2B5EF4-FFF2-40B4-BE49-F238E27FC236}">
                <a16:creationId xmlns:a16="http://schemas.microsoft.com/office/drawing/2014/main" id="{8DD31FE3-84D9-2745-BFA1-0F82960E4C6B}"/>
              </a:ext>
            </a:extLst>
          </p:cNvPr>
          <p:cNvSpPr txBox="1">
            <a:spLocks/>
          </p:cNvSpPr>
          <p:nvPr/>
        </p:nvSpPr>
        <p:spPr>
          <a:xfrm>
            <a:off x="4358640" y="4849959"/>
            <a:ext cx="3475037" cy="30777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solidFill>
                  <a:srgbClr val="0078D4"/>
                </a:solidFill>
              </a:rPr>
              <a:t>Secure </a:t>
            </a:r>
            <a:br>
              <a:rPr lang="en-US">
                <a:solidFill>
                  <a:srgbClr val="0078D4"/>
                </a:solidFill>
              </a:rPr>
            </a:br>
            <a:r>
              <a:rPr lang="en-US">
                <a:solidFill>
                  <a:srgbClr val="0078D4"/>
                </a:solidFill>
              </a:rPr>
              <a:t>configuration</a:t>
            </a:r>
          </a:p>
        </p:txBody>
      </p:sp>
      <p:sp>
        <p:nvSpPr>
          <p:cNvPr id="8" name="Text Placeholder 12">
            <a:extLst>
              <a:ext uri="{FF2B5EF4-FFF2-40B4-BE49-F238E27FC236}">
                <a16:creationId xmlns:a16="http://schemas.microsoft.com/office/drawing/2014/main" id="{E226D8FB-DC0B-664E-8B8C-A8AF368DE6B1}"/>
              </a:ext>
            </a:extLst>
          </p:cNvPr>
          <p:cNvSpPr txBox="1">
            <a:spLocks/>
          </p:cNvSpPr>
          <p:nvPr/>
        </p:nvSpPr>
        <p:spPr>
          <a:xfrm>
            <a:off x="8134351" y="4849959"/>
            <a:ext cx="3475037" cy="30777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solidFill>
                  <a:srgbClr val="0078D4"/>
                </a:solidFill>
              </a:rPr>
              <a:t>Integrated protection</a:t>
            </a:r>
          </a:p>
        </p:txBody>
      </p:sp>
      <p:grpSp>
        <p:nvGrpSpPr>
          <p:cNvPr id="11" name="Group 10" descr="Gears inside a circle">
            <a:extLst>
              <a:ext uri="{FF2B5EF4-FFF2-40B4-BE49-F238E27FC236}">
                <a16:creationId xmlns:a16="http://schemas.microsoft.com/office/drawing/2014/main" id="{FFAA83A4-69C6-6945-B77C-A9C2EF8556D4}"/>
              </a:ext>
            </a:extLst>
          </p:cNvPr>
          <p:cNvGrpSpPr/>
          <p:nvPr/>
        </p:nvGrpSpPr>
        <p:grpSpPr>
          <a:xfrm>
            <a:off x="5114690" y="2447687"/>
            <a:ext cx="1962619" cy="1962625"/>
            <a:chOff x="1650760" y="5761337"/>
            <a:chExt cx="630845" cy="630847"/>
          </a:xfrm>
        </p:grpSpPr>
        <p:grpSp>
          <p:nvGrpSpPr>
            <p:cNvPr id="12" name="Group 11">
              <a:extLst>
                <a:ext uri="{FF2B5EF4-FFF2-40B4-BE49-F238E27FC236}">
                  <a16:creationId xmlns:a16="http://schemas.microsoft.com/office/drawing/2014/main" id="{1CB6556B-86A3-0C4E-A6B7-19407EF09357}"/>
                </a:ext>
              </a:extLst>
            </p:cNvPr>
            <p:cNvGrpSpPr/>
            <p:nvPr/>
          </p:nvGrpSpPr>
          <p:grpSpPr>
            <a:xfrm>
              <a:off x="1650760" y="5761337"/>
              <a:ext cx="630845" cy="630847"/>
              <a:chOff x="442908" y="3276600"/>
              <a:chExt cx="618532" cy="618534"/>
            </a:xfrm>
          </p:grpSpPr>
          <p:sp>
            <p:nvSpPr>
              <p:cNvPr id="14" name="Oval 13">
                <a:extLst>
                  <a:ext uri="{FF2B5EF4-FFF2-40B4-BE49-F238E27FC236}">
                    <a16:creationId xmlns:a16="http://schemas.microsoft.com/office/drawing/2014/main" id="{85A8EFCD-CEA6-4F44-A5D3-47E5BCE20171}"/>
                  </a:ext>
                </a:extLst>
              </p:cNvPr>
              <p:cNvSpPr/>
              <p:nvPr/>
            </p:nvSpPr>
            <p:spPr bwMode="auto">
              <a:xfrm>
                <a:off x="442908" y="3276600"/>
                <a:ext cx="618532" cy="618534"/>
              </a:xfrm>
              <a:prstGeom prst="ellipse">
                <a:avLst/>
              </a:prstGeom>
              <a:noFill/>
              <a:ln w="12700">
                <a:solidFill>
                  <a:srgbClr val="93939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5" name="Arc 14">
                <a:extLst>
                  <a:ext uri="{FF2B5EF4-FFF2-40B4-BE49-F238E27FC236}">
                    <a16:creationId xmlns:a16="http://schemas.microsoft.com/office/drawing/2014/main" id="{34AEA86D-0A61-0848-A5DB-7B2483CB76A7}"/>
                  </a:ext>
                </a:extLst>
              </p:cNvPr>
              <p:cNvSpPr/>
              <p:nvPr/>
            </p:nvSpPr>
            <p:spPr>
              <a:xfrm>
                <a:off x="442908" y="3276600"/>
                <a:ext cx="618532" cy="618534"/>
              </a:xfrm>
              <a:prstGeom prst="arc">
                <a:avLst/>
              </a:prstGeom>
              <a:ln w="3810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32330">
                  <a:defRPr/>
                </a:pPr>
                <a:endParaRPr lang="en-US" sz="1836">
                  <a:solidFill>
                    <a:srgbClr val="282828"/>
                  </a:solidFill>
                  <a:latin typeface="Segoe UI"/>
                </a:endParaRPr>
              </a:p>
            </p:txBody>
          </p:sp>
        </p:grpSp>
        <p:sp>
          <p:nvSpPr>
            <p:cNvPr id="13" name="Processing_E9F5" title="Icon of two interlocked gears">
              <a:extLst>
                <a:ext uri="{FF2B5EF4-FFF2-40B4-BE49-F238E27FC236}">
                  <a16:creationId xmlns:a16="http://schemas.microsoft.com/office/drawing/2014/main" id="{E7086C3D-A2F4-CC43-AB75-9F19FD8EFD37}"/>
                </a:ext>
              </a:extLst>
            </p:cNvPr>
            <p:cNvSpPr>
              <a:spLocks noChangeAspect="1" noEditPoints="1"/>
            </p:cNvSpPr>
            <p:nvPr/>
          </p:nvSpPr>
          <p:spPr bwMode="auto">
            <a:xfrm>
              <a:off x="1768815" y="5904866"/>
              <a:ext cx="394735" cy="343788"/>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endParaRPr lang="en-US" sz="1836">
                <a:solidFill>
                  <a:srgbClr val="E6E6E6"/>
                </a:solidFill>
                <a:latin typeface="Segoe UI"/>
              </a:endParaRPr>
            </a:p>
          </p:txBody>
        </p:sp>
      </p:grpSp>
      <p:grpSp>
        <p:nvGrpSpPr>
          <p:cNvPr id="16" name="Group 15" descr="Shield inside a circle">
            <a:extLst>
              <a:ext uri="{FF2B5EF4-FFF2-40B4-BE49-F238E27FC236}">
                <a16:creationId xmlns:a16="http://schemas.microsoft.com/office/drawing/2014/main" id="{D3822B3E-0450-734E-B34D-0D97D50FF17B}"/>
              </a:ext>
            </a:extLst>
          </p:cNvPr>
          <p:cNvGrpSpPr/>
          <p:nvPr/>
        </p:nvGrpSpPr>
        <p:grpSpPr>
          <a:xfrm>
            <a:off x="8890559" y="2479953"/>
            <a:ext cx="1962619" cy="1962625"/>
            <a:chOff x="3122684" y="5761337"/>
            <a:chExt cx="630845" cy="630847"/>
          </a:xfrm>
        </p:grpSpPr>
        <p:sp>
          <p:nvSpPr>
            <p:cNvPr id="18" name="Shield_EA18" title="Icon of a shield">
              <a:extLst>
                <a:ext uri="{FF2B5EF4-FFF2-40B4-BE49-F238E27FC236}">
                  <a16:creationId xmlns:a16="http://schemas.microsoft.com/office/drawing/2014/main" id="{235F5877-954A-CD4E-A55B-E451411FFE45}"/>
                </a:ext>
              </a:extLst>
            </p:cNvPr>
            <p:cNvSpPr>
              <a:spLocks noChangeAspect="1"/>
            </p:cNvSpPr>
            <p:nvPr/>
          </p:nvSpPr>
          <p:spPr bwMode="auto">
            <a:xfrm>
              <a:off x="3274575" y="5902654"/>
              <a:ext cx="327062" cy="348212"/>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endParaRPr lang="en-US" sz="1836">
                <a:solidFill>
                  <a:srgbClr val="E6E6E6"/>
                </a:solidFill>
                <a:latin typeface="Segoe UI"/>
              </a:endParaRPr>
            </a:p>
          </p:txBody>
        </p:sp>
        <p:grpSp>
          <p:nvGrpSpPr>
            <p:cNvPr id="19" name="Group 18">
              <a:extLst>
                <a:ext uri="{FF2B5EF4-FFF2-40B4-BE49-F238E27FC236}">
                  <a16:creationId xmlns:a16="http://schemas.microsoft.com/office/drawing/2014/main" id="{71407814-2DA5-A54F-A424-208D0BF92C56}"/>
                </a:ext>
              </a:extLst>
            </p:cNvPr>
            <p:cNvGrpSpPr/>
            <p:nvPr/>
          </p:nvGrpSpPr>
          <p:grpSpPr>
            <a:xfrm>
              <a:off x="3122684" y="5761337"/>
              <a:ext cx="630845" cy="630847"/>
              <a:chOff x="442908" y="3276600"/>
              <a:chExt cx="618532" cy="618534"/>
            </a:xfrm>
          </p:grpSpPr>
          <p:sp>
            <p:nvSpPr>
              <p:cNvPr id="20" name="Oval 19">
                <a:extLst>
                  <a:ext uri="{FF2B5EF4-FFF2-40B4-BE49-F238E27FC236}">
                    <a16:creationId xmlns:a16="http://schemas.microsoft.com/office/drawing/2014/main" id="{E7BDACF9-AA3C-8848-AD93-6C0B034D7B48}"/>
                  </a:ext>
                </a:extLst>
              </p:cNvPr>
              <p:cNvSpPr/>
              <p:nvPr/>
            </p:nvSpPr>
            <p:spPr bwMode="auto">
              <a:xfrm>
                <a:off x="442908" y="3276600"/>
                <a:ext cx="618532" cy="618534"/>
              </a:xfrm>
              <a:prstGeom prst="ellipse">
                <a:avLst/>
              </a:prstGeom>
              <a:noFill/>
              <a:ln w="12700">
                <a:solidFill>
                  <a:srgbClr val="93939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1" name="Arc 20">
                <a:extLst>
                  <a:ext uri="{FF2B5EF4-FFF2-40B4-BE49-F238E27FC236}">
                    <a16:creationId xmlns:a16="http://schemas.microsoft.com/office/drawing/2014/main" id="{5B7B0866-AA5C-404E-8E65-9EC498B9851F}"/>
                  </a:ext>
                </a:extLst>
              </p:cNvPr>
              <p:cNvSpPr/>
              <p:nvPr/>
            </p:nvSpPr>
            <p:spPr>
              <a:xfrm>
                <a:off x="442908" y="3276600"/>
                <a:ext cx="618532" cy="618534"/>
              </a:xfrm>
              <a:prstGeom prst="arc">
                <a:avLst/>
              </a:prstGeom>
              <a:ln w="3810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32330">
                  <a:defRPr/>
                </a:pPr>
                <a:endParaRPr lang="en-US" sz="1836">
                  <a:solidFill>
                    <a:srgbClr val="282828"/>
                  </a:solidFill>
                  <a:latin typeface="Segoe UI"/>
                </a:endParaRPr>
              </a:p>
            </p:txBody>
          </p:sp>
        </p:grpSp>
      </p:grpSp>
      <p:sp>
        <p:nvSpPr>
          <p:cNvPr id="25" name="Oval 24" descr="lock inside a circle">
            <a:extLst>
              <a:ext uri="{FF2B5EF4-FFF2-40B4-BE49-F238E27FC236}">
                <a16:creationId xmlns:a16="http://schemas.microsoft.com/office/drawing/2014/main" id="{36FBB868-6100-A749-8290-5008F94925A8}"/>
              </a:ext>
            </a:extLst>
          </p:cNvPr>
          <p:cNvSpPr/>
          <p:nvPr/>
        </p:nvSpPr>
        <p:spPr bwMode="auto">
          <a:xfrm>
            <a:off x="1338822" y="2369087"/>
            <a:ext cx="1962625" cy="1962625"/>
          </a:xfrm>
          <a:prstGeom prst="ellipse">
            <a:avLst/>
          </a:prstGeom>
          <a:solidFill>
            <a:srgbClr val="FFFFFF"/>
          </a:solidFill>
          <a:ln w="10795" cap="flat" cmpd="sng" algn="ctr">
            <a:solidFill>
              <a:srgbClr val="939393"/>
            </a:solidFill>
            <a:prstDash val="solid"/>
          </a:ln>
          <a:effectLst/>
        </p:spPr>
        <p:txBody>
          <a:bodyPr vert="horz" wrap="square" lIns="0" tIns="46610" rIns="0" bIns="46610" numCol="1" rtlCol="0" anchor="ctr" anchorCtr="0" compatLnSpc="1">
            <a:prstTxWarp prst="textNoShape">
              <a:avLst/>
            </a:prstTxWarp>
          </a:bodyPr>
          <a:lstStyle/>
          <a:p>
            <a:pPr algn="ctr" defTabSz="931756" fontAlgn="base">
              <a:spcBef>
                <a:spcPct val="0"/>
              </a:spcBef>
              <a:spcAft>
                <a:spcPct val="0"/>
              </a:spcAft>
              <a:defRPr/>
            </a:pPr>
            <a:endParaRPr lang="en-US" sz="2040" kern="0">
              <a:solidFill>
                <a:srgbClr val="FFFFFF"/>
              </a:solidFill>
              <a:latin typeface="Segoe UI Semilight"/>
            </a:endParaRPr>
          </a:p>
        </p:txBody>
      </p:sp>
      <p:sp>
        <p:nvSpPr>
          <p:cNvPr id="26" name="Arc 25">
            <a:extLst>
              <a:ext uri="{FF2B5EF4-FFF2-40B4-BE49-F238E27FC236}">
                <a16:creationId xmlns:a16="http://schemas.microsoft.com/office/drawing/2014/main" id="{F2F0C82B-6728-CD4F-B82B-B7649861D632}"/>
              </a:ext>
              <a:ext uri="{C183D7F6-B498-43B3-948B-1728B52AA6E4}">
                <adec:decorative xmlns:adec="http://schemas.microsoft.com/office/drawing/2017/decorative" val="1"/>
              </a:ext>
            </a:extLst>
          </p:cNvPr>
          <p:cNvSpPr/>
          <p:nvPr/>
        </p:nvSpPr>
        <p:spPr>
          <a:xfrm>
            <a:off x="1338823" y="2369086"/>
            <a:ext cx="1962625" cy="1962625"/>
          </a:xfrm>
          <a:prstGeom prst="arc">
            <a:avLst/>
          </a:prstGeom>
          <a:ln w="3810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32330">
              <a:defRPr/>
            </a:pPr>
            <a:endParaRPr lang="en-US" sz="2040">
              <a:solidFill>
                <a:srgbClr val="282828"/>
              </a:solidFill>
              <a:latin typeface="Segoe UI"/>
            </a:endParaRPr>
          </a:p>
        </p:txBody>
      </p:sp>
      <p:sp>
        <p:nvSpPr>
          <p:cNvPr id="27" name="Lock" title="Icon of a padlock">
            <a:extLst>
              <a:ext uri="{FF2B5EF4-FFF2-40B4-BE49-F238E27FC236}">
                <a16:creationId xmlns:a16="http://schemas.microsoft.com/office/drawing/2014/main" id="{E9EE9F82-6E45-4348-B454-C89724D84103}"/>
              </a:ext>
            </a:extLst>
          </p:cNvPr>
          <p:cNvSpPr>
            <a:spLocks noChangeAspect="1" noEditPoints="1"/>
          </p:cNvSpPr>
          <p:nvPr/>
        </p:nvSpPr>
        <p:spPr bwMode="auto">
          <a:xfrm>
            <a:off x="1944570" y="2808734"/>
            <a:ext cx="747064" cy="1044130"/>
          </a:xfrm>
          <a:custGeom>
            <a:avLst/>
            <a:gdLst>
              <a:gd name="T0" fmla="*/ 239 w 239"/>
              <a:gd name="T1" fmla="*/ 335 h 335"/>
              <a:gd name="T2" fmla="*/ 0 w 239"/>
              <a:gd name="T3" fmla="*/ 335 h 335"/>
              <a:gd name="T4" fmla="*/ 0 w 239"/>
              <a:gd name="T5" fmla="*/ 157 h 335"/>
              <a:gd name="T6" fmla="*/ 239 w 239"/>
              <a:gd name="T7" fmla="*/ 157 h 335"/>
              <a:gd name="T8" fmla="*/ 239 w 239"/>
              <a:gd name="T9" fmla="*/ 335 h 335"/>
              <a:gd name="T10" fmla="*/ 196 w 239"/>
              <a:gd name="T11" fmla="*/ 157 h 335"/>
              <a:gd name="T12" fmla="*/ 196 w 239"/>
              <a:gd name="T13" fmla="*/ 75 h 335"/>
              <a:gd name="T14" fmla="*/ 121 w 239"/>
              <a:gd name="T15" fmla="*/ 0 h 335"/>
              <a:gd name="T16" fmla="*/ 46 w 239"/>
              <a:gd name="T17" fmla="*/ 75 h 335"/>
              <a:gd name="T18" fmla="*/ 46 w 239"/>
              <a:gd name="T19" fmla="*/ 15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335">
                <a:moveTo>
                  <a:pt x="239" y="335"/>
                </a:moveTo>
                <a:cubicBezTo>
                  <a:pt x="0" y="335"/>
                  <a:pt x="0" y="335"/>
                  <a:pt x="0" y="335"/>
                </a:cubicBezTo>
                <a:cubicBezTo>
                  <a:pt x="0" y="157"/>
                  <a:pt x="0" y="157"/>
                  <a:pt x="0" y="157"/>
                </a:cubicBezTo>
                <a:cubicBezTo>
                  <a:pt x="239" y="157"/>
                  <a:pt x="239" y="157"/>
                  <a:pt x="239" y="157"/>
                </a:cubicBezTo>
                <a:lnTo>
                  <a:pt x="239" y="335"/>
                </a:lnTo>
                <a:close/>
                <a:moveTo>
                  <a:pt x="196" y="157"/>
                </a:moveTo>
                <a:cubicBezTo>
                  <a:pt x="196" y="75"/>
                  <a:pt x="196" y="75"/>
                  <a:pt x="196" y="75"/>
                </a:cubicBezTo>
                <a:cubicBezTo>
                  <a:pt x="196" y="34"/>
                  <a:pt x="163" y="0"/>
                  <a:pt x="121" y="0"/>
                </a:cubicBezTo>
                <a:cubicBezTo>
                  <a:pt x="79" y="0"/>
                  <a:pt x="46" y="34"/>
                  <a:pt x="46" y="75"/>
                </a:cubicBezTo>
                <a:cubicBezTo>
                  <a:pt x="46" y="157"/>
                  <a:pt x="46" y="157"/>
                  <a:pt x="46" y="157"/>
                </a:cubicBezTo>
              </a:path>
            </a:pathLst>
          </a:custGeom>
          <a:noFill/>
          <a:ln w="12700" cap="sq">
            <a:solidFill>
              <a:srgbClr val="0069B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14015"/>
            <a:endParaRPr lang="en-US" sz="1836">
              <a:solidFill>
                <a:srgbClr val="000000"/>
              </a:solidFill>
              <a:latin typeface="Segoe UI"/>
            </a:endParaRPr>
          </a:p>
        </p:txBody>
      </p:sp>
      <p:sp>
        <p:nvSpPr>
          <p:cNvPr id="22" name="Title 16">
            <a:extLst>
              <a:ext uri="{FF2B5EF4-FFF2-40B4-BE49-F238E27FC236}">
                <a16:creationId xmlns:a16="http://schemas.microsoft.com/office/drawing/2014/main" id="{0436A47F-7F8A-4473-8C68-ADEB83BFC400}"/>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Microsoft 365 Apps keep users safe wherever they are</a:t>
            </a:r>
          </a:p>
        </p:txBody>
      </p:sp>
    </p:spTree>
    <p:extLst>
      <p:ext uri="{BB962C8B-B14F-4D97-AF65-F5344CB8AC3E}">
        <p14:creationId xmlns:p14="http://schemas.microsoft.com/office/powerpoint/2010/main" val="131314981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Secure defaults</a:t>
            </a:r>
          </a:p>
        </p:txBody>
      </p:sp>
    </p:spTree>
    <p:extLst>
      <p:ext uri="{BB962C8B-B14F-4D97-AF65-F5344CB8AC3E}">
        <p14:creationId xmlns:p14="http://schemas.microsoft.com/office/powerpoint/2010/main" val="222995786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D3F15938-4729-4020-A756-B4A9CC834CDD}"/>
              </a:ext>
            </a:extLst>
          </p:cNvPr>
          <p:cNvSpPr/>
          <p:nvPr/>
        </p:nvSpPr>
        <p:spPr>
          <a:xfrm>
            <a:off x="588263" y="1688210"/>
            <a:ext cx="4691738" cy="1461939"/>
          </a:xfrm>
          <a:prstGeom prst="rect">
            <a:avLst/>
          </a:prstGeom>
        </p:spPr>
        <p:txBody>
          <a:bodyPr wrap="square" lIns="0" tIns="0" rIns="0" bIns="0">
            <a:spAutoFit/>
          </a:bodyPr>
          <a:lstStyle/>
          <a:p>
            <a:pPr defTabSz="894429" fontAlgn="base">
              <a:spcBef>
                <a:spcPct val="0"/>
              </a:spcBef>
              <a:spcAft>
                <a:spcPts val="1765"/>
              </a:spcAft>
              <a:buClr>
                <a:srgbClr val="0078D4"/>
              </a:buClr>
              <a:defRPr/>
            </a:pPr>
            <a:r>
              <a:rPr lang="en-US" sz="2000">
                <a:solidFill>
                  <a:srgbClr val="0078D4"/>
                </a:solidFill>
                <a:latin typeface="+mj-lt"/>
                <a:cs typeface="Segoe UI Semibold" panose="020B0702040204020203" pitchFamily="34" charset="0"/>
              </a:rPr>
              <a:t>Security assurance</a:t>
            </a:r>
            <a:r>
              <a:rPr lang="en-US" sz="2000">
                <a:solidFill>
                  <a:srgbClr val="0078D7"/>
                </a:solidFill>
                <a:latin typeface="+mj-lt"/>
                <a:cs typeface="Segoe UI Semibold" panose="020B0702040204020203" pitchFamily="34" charset="0"/>
              </a:rPr>
              <a:t> </a:t>
            </a:r>
            <a:r>
              <a:rPr lang="en-US" sz="2000">
                <a:solidFill>
                  <a:srgbClr val="2F2F2F"/>
                </a:solidFill>
                <a:cs typeface="Segoe UI Semibold" panose="020B0702040204020203" pitchFamily="34" charset="0"/>
              </a:rPr>
              <a:t>following the SDL for features and products in development</a:t>
            </a:r>
          </a:p>
          <a:p>
            <a:pPr defTabSz="894429" fontAlgn="base">
              <a:spcBef>
                <a:spcPct val="0"/>
              </a:spcBef>
              <a:spcAft>
                <a:spcPts val="1765"/>
              </a:spcAft>
              <a:buClr>
                <a:srgbClr val="0078D4"/>
              </a:buClr>
              <a:defRPr/>
            </a:pPr>
            <a:r>
              <a:rPr lang="en-US" sz="2000">
                <a:solidFill>
                  <a:srgbClr val="0078D4"/>
                </a:solidFill>
                <a:latin typeface="+mj-lt"/>
                <a:cs typeface="Segoe UI Semibold" panose="020B0702040204020203" pitchFamily="34" charset="0"/>
              </a:rPr>
              <a:t>Security improvements</a:t>
            </a:r>
            <a:r>
              <a:rPr lang="en-US" sz="2000">
                <a:solidFill>
                  <a:srgbClr val="2F2F2F"/>
                </a:solidFill>
                <a:cs typeface="Segoe UI Semibold" panose="020B0702040204020203" pitchFamily="34" charset="0"/>
              </a:rPr>
              <a:t> for existing features to counter contemporary threats</a:t>
            </a:r>
          </a:p>
        </p:txBody>
      </p:sp>
      <p:sp>
        <p:nvSpPr>
          <p:cNvPr id="3" name="Title 16">
            <a:extLst>
              <a:ext uri="{FF2B5EF4-FFF2-40B4-BE49-F238E27FC236}">
                <a16:creationId xmlns:a16="http://schemas.microsoft.com/office/drawing/2014/main" id="{2DE2B106-E0DB-41EA-BC31-686B90A1FB94}"/>
              </a:ext>
            </a:extLst>
          </p:cNvPr>
          <p:cNvSpPr txBox="1">
            <a:spLocks noGrp="1"/>
          </p:cNvSpPr>
          <p:nvPr>
            <p:ph type="title" idx="4294967295"/>
          </p:nvPr>
        </p:nvSpPr>
        <p:spPr>
          <a:xfrm>
            <a:off x="588263" y="457200"/>
            <a:ext cx="11018520" cy="86177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Product security improvements</a:t>
            </a:r>
          </a:p>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w="3175">
                  <a:noFill/>
                </a:ln>
                <a:solidFill>
                  <a:schemeClr val="tx1"/>
                </a:solidFill>
                <a:effectLst/>
                <a:uLnTx/>
                <a:uFillTx/>
                <a:latin typeface="+mn-lt"/>
                <a:ea typeface="+mn-ea"/>
                <a:cs typeface="Segoe UI" pitchFamily="34" charset="0"/>
              </a:rPr>
              <a:t>Ongoing improvements for Microsoft 365 customers</a:t>
            </a:r>
          </a:p>
        </p:txBody>
      </p:sp>
      <p:grpSp>
        <p:nvGrpSpPr>
          <p:cNvPr id="18" name="Group 17" descr="Computer with Excel App open">
            <a:extLst>
              <a:ext uri="{FF2B5EF4-FFF2-40B4-BE49-F238E27FC236}">
                <a16:creationId xmlns:a16="http://schemas.microsoft.com/office/drawing/2014/main" id="{D56A24B9-6478-43DF-963F-8DD182A2BDEC}"/>
              </a:ext>
            </a:extLst>
          </p:cNvPr>
          <p:cNvGrpSpPr/>
          <p:nvPr/>
        </p:nvGrpSpPr>
        <p:grpSpPr>
          <a:xfrm>
            <a:off x="5232828" y="1540000"/>
            <a:ext cx="7455266" cy="4616589"/>
            <a:chOff x="4691291" y="1300302"/>
            <a:chExt cx="7455266" cy="4616589"/>
          </a:xfrm>
        </p:grpSpPr>
        <p:pic>
          <p:nvPicPr>
            <p:cNvPr id="17" name="Picture 16">
              <a:extLst>
                <a:ext uri="{FF2B5EF4-FFF2-40B4-BE49-F238E27FC236}">
                  <a16:creationId xmlns:a16="http://schemas.microsoft.com/office/drawing/2014/main" id="{2F93D014-84AE-4809-8D7B-19AEE9F8692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4691291" y="1300302"/>
              <a:ext cx="7455266" cy="4616589"/>
            </a:xfrm>
            <a:custGeom>
              <a:avLst/>
              <a:gdLst>
                <a:gd name="connsiteX0" fmla="*/ 1519441 w 7455266"/>
                <a:gd name="connsiteY0" fmla="*/ 289361 h 4616589"/>
                <a:gd name="connsiteX1" fmla="*/ 1519441 w 7455266"/>
                <a:gd name="connsiteY1" fmla="*/ 3617966 h 4616589"/>
                <a:gd name="connsiteX2" fmla="*/ 6484709 w 7455266"/>
                <a:gd name="connsiteY2" fmla="*/ 3617966 h 4616589"/>
                <a:gd name="connsiteX3" fmla="*/ 6484709 w 7455266"/>
                <a:gd name="connsiteY3" fmla="*/ 289361 h 4616589"/>
                <a:gd name="connsiteX4" fmla="*/ 0 w 7455266"/>
                <a:gd name="connsiteY4" fmla="*/ 0 h 4616589"/>
                <a:gd name="connsiteX5" fmla="*/ 7455266 w 7455266"/>
                <a:gd name="connsiteY5" fmla="*/ 0 h 4616589"/>
                <a:gd name="connsiteX6" fmla="*/ 7455266 w 7455266"/>
                <a:gd name="connsiteY6" fmla="*/ 4616589 h 4616589"/>
                <a:gd name="connsiteX7" fmla="*/ 0 w 7455266"/>
                <a:gd name="connsiteY7" fmla="*/ 4616589 h 461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55266" h="4616589">
                  <a:moveTo>
                    <a:pt x="1519441" y="289361"/>
                  </a:moveTo>
                  <a:lnTo>
                    <a:pt x="1519441" y="3617966"/>
                  </a:lnTo>
                  <a:lnTo>
                    <a:pt x="6484709" y="3617966"/>
                  </a:lnTo>
                  <a:lnTo>
                    <a:pt x="6484709" y="289361"/>
                  </a:lnTo>
                  <a:close/>
                  <a:moveTo>
                    <a:pt x="0" y="0"/>
                  </a:moveTo>
                  <a:lnTo>
                    <a:pt x="7455266" y="0"/>
                  </a:lnTo>
                  <a:lnTo>
                    <a:pt x="7455266" y="4616589"/>
                  </a:lnTo>
                  <a:lnTo>
                    <a:pt x="0" y="4616589"/>
                  </a:lnTo>
                  <a:close/>
                </a:path>
              </a:pathLst>
            </a:custGeom>
          </p:spPr>
        </p:pic>
        <p:grpSp>
          <p:nvGrpSpPr>
            <p:cNvPr id="11" name="Group 10">
              <a:extLst>
                <a:ext uri="{FF2B5EF4-FFF2-40B4-BE49-F238E27FC236}">
                  <a16:creationId xmlns:a16="http://schemas.microsoft.com/office/drawing/2014/main" id="{2C16DD0E-F425-4863-9E01-88CAEBF73B66}"/>
                </a:ext>
              </a:extLst>
            </p:cNvPr>
            <p:cNvGrpSpPr/>
            <p:nvPr/>
          </p:nvGrpSpPr>
          <p:grpSpPr>
            <a:xfrm>
              <a:off x="6200101" y="1580224"/>
              <a:ext cx="4985763" cy="3351505"/>
              <a:chOff x="6200101" y="1580224"/>
              <a:chExt cx="4985763" cy="3351505"/>
            </a:xfrm>
          </p:grpSpPr>
          <p:pic>
            <p:nvPicPr>
              <p:cNvPr id="8" name="Picture 7">
                <a:extLst>
                  <a:ext uri="{FF2B5EF4-FFF2-40B4-BE49-F238E27FC236}">
                    <a16:creationId xmlns:a16="http://schemas.microsoft.com/office/drawing/2014/main" id="{49C86AD2-10CF-479E-AD61-152126866E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0101" y="1580224"/>
                <a:ext cx="4985763" cy="3351505"/>
              </a:xfrm>
              <a:prstGeom prst="rect">
                <a:avLst/>
              </a:prstGeom>
            </p:spPr>
          </p:pic>
          <p:pic>
            <p:nvPicPr>
              <p:cNvPr id="13" name="Picture 12">
                <a:extLst>
                  <a:ext uri="{FF2B5EF4-FFF2-40B4-BE49-F238E27FC236}">
                    <a16:creationId xmlns:a16="http://schemas.microsoft.com/office/drawing/2014/main" id="{8E18C9EC-A357-4424-A6B3-60001FBA2598}"/>
                  </a:ext>
                </a:extLst>
              </p:cNvPr>
              <p:cNvPicPr>
                <a:picLocks noChangeAspect="1"/>
              </p:cNvPicPr>
              <p:nvPr/>
            </p:nvPicPr>
            <p:blipFill rotWithShape="1">
              <a:blip r:embed="rId5">
                <a:extLst>
                  <a:ext uri="{28A0092B-C50C-407E-A947-70E740481C1C}">
                    <a14:useLocalDpi xmlns:a14="http://schemas.microsoft.com/office/drawing/2010/main" val="0"/>
                  </a:ext>
                </a:extLst>
              </a:blip>
              <a:srcRect l="30923" t="17759" r="20833" b="8365"/>
              <a:stretch/>
            </p:blipFill>
            <p:spPr>
              <a:xfrm>
                <a:off x="7677656" y="2780110"/>
                <a:ext cx="2030652" cy="1830447"/>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36D2BB39-D5AB-4E6D-89CD-0A3BAC597D31}"/>
                  </a:ext>
                </a:extLst>
              </p:cNvPr>
              <p:cNvSpPr/>
              <p:nvPr/>
            </p:nvSpPr>
            <p:spPr bwMode="auto">
              <a:xfrm>
                <a:off x="9604261" y="1609269"/>
                <a:ext cx="599257" cy="150875"/>
              </a:xfrm>
              <a:prstGeom prst="rect">
                <a:avLst/>
              </a:prstGeom>
              <a:solidFill>
                <a:srgbClr val="21734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grpSp>
        <p:nvGrpSpPr>
          <p:cNvPr id="9" name="Group 8">
            <a:extLst>
              <a:ext uri="{FF2B5EF4-FFF2-40B4-BE49-F238E27FC236}">
                <a16:creationId xmlns:a16="http://schemas.microsoft.com/office/drawing/2014/main" id="{1F305E55-2993-44E6-A683-838DA6FF7CAF}"/>
              </a:ext>
              <a:ext uri="{C183D7F6-B498-43B3-948B-1728B52AA6E4}">
                <adec:decorative xmlns:adec="http://schemas.microsoft.com/office/drawing/2017/decorative" val="1"/>
              </a:ext>
            </a:extLst>
          </p:cNvPr>
          <p:cNvGrpSpPr/>
          <p:nvPr/>
        </p:nvGrpSpPr>
        <p:grpSpPr>
          <a:xfrm>
            <a:off x="588262" y="4526221"/>
            <a:ext cx="4903581" cy="652764"/>
            <a:chOff x="588262" y="4381501"/>
            <a:chExt cx="4903581" cy="652764"/>
          </a:xfrm>
        </p:grpSpPr>
        <p:sp>
          <p:nvSpPr>
            <p:cNvPr id="2" name="Rectangle 1">
              <a:extLst>
                <a:ext uri="{FF2B5EF4-FFF2-40B4-BE49-F238E27FC236}">
                  <a16:creationId xmlns:a16="http://schemas.microsoft.com/office/drawing/2014/main" id="{8DE8D26C-0EE1-4438-B0D3-B8D00119FA37}"/>
                </a:ext>
              </a:extLst>
            </p:cNvPr>
            <p:cNvSpPr/>
            <p:nvPr/>
          </p:nvSpPr>
          <p:spPr>
            <a:xfrm>
              <a:off x="588262" y="4541822"/>
              <a:ext cx="4313937" cy="492443"/>
            </a:xfrm>
            <a:prstGeom prst="rect">
              <a:avLst/>
            </a:prstGeom>
          </p:spPr>
          <p:txBody>
            <a:bodyPr wrap="square" lIns="0" tIns="0" rIns="0" bIns="0">
              <a:spAutoFit/>
            </a:bodyPr>
            <a:lstStyle/>
            <a:p>
              <a:pPr defTabSz="894429" fontAlgn="base">
                <a:spcBef>
                  <a:spcPct val="0"/>
                </a:spcBef>
                <a:buClr>
                  <a:srgbClr val="0078D4"/>
                </a:buClr>
                <a:defRPr/>
              </a:pPr>
              <a:r>
                <a:rPr lang="en-US" sz="1600">
                  <a:solidFill>
                    <a:srgbClr val="0078D4"/>
                  </a:solidFill>
                  <a:latin typeface="+mj-lt"/>
                  <a:cs typeface="Segoe UI Semibold" panose="020B0702040204020203" pitchFamily="34" charset="0"/>
                </a:rPr>
                <a:t>What’s New</a:t>
              </a:r>
            </a:p>
            <a:p>
              <a:pPr marL="285750" indent="-285750" defTabSz="894429" fontAlgn="base">
                <a:spcBef>
                  <a:spcPct val="0"/>
                </a:spcBef>
                <a:spcAft>
                  <a:spcPts val="1765"/>
                </a:spcAft>
                <a:buClr>
                  <a:srgbClr val="0078D4"/>
                </a:buClr>
                <a:buFont typeface="Arial" panose="020B0604020202020204" pitchFamily="34" charset="0"/>
                <a:buChar char="•"/>
                <a:defRPr/>
              </a:pPr>
              <a:r>
                <a:rPr lang="en-US" sz="1600">
                  <a:solidFill>
                    <a:srgbClr val="2F2F2F"/>
                  </a:solidFill>
                  <a:cs typeface="Segoe UI Semibold" panose="020B0702040204020203" pitchFamily="34" charset="0"/>
                </a:rPr>
                <a:t>AMSI integration for Excel 4.0 (XLM) macros</a:t>
              </a:r>
              <a:endParaRPr lang="en-US" sz="1600">
                <a:solidFill>
                  <a:srgbClr val="0078D7"/>
                </a:solidFill>
                <a:cs typeface="Segoe UI Semibold" panose="020B0702040204020203" pitchFamily="34" charset="0"/>
              </a:endParaRPr>
            </a:p>
          </p:txBody>
        </p:sp>
        <p:cxnSp>
          <p:nvCxnSpPr>
            <p:cNvPr id="7" name="Straight Connector 6">
              <a:extLst>
                <a:ext uri="{FF2B5EF4-FFF2-40B4-BE49-F238E27FC236}">
                  <a16:creationId xmlns:a16="http://schemas.microsoft.com/office/drawing/2014/main" id="{FE39E40F-376B-4B79-9AB2-0AF3093D056F}"/>
                </a:ext>
              </a:extLst>
            </p:cNvPr>
            <p:cNvCxnSpPr/>
            <p:nvPr/>
          </p:nvCxnSpPr>
          <p:spPr>
            <a:xfrm>
              <a:off x="593271" y="4381501"/>
              <a:ext cx="4898572" cy="0"/>
            </a:xfrm>
            <a:prstGeom prst="line">
              <a:avLst/>
            </a:prstGeom>
            <a:ln>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62338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descr="Computer with an article open about a malware attack">
            <a:extLst>
              <a:ext uri="{FF2B5EF4-FFF2-40B4-BE49-F238E27FC236}">
                <a16:creationId xmlns:a16="http://schemas.microsoft.com/office/drawing/2014/main" id="{D17FF92E-B056-41FB-8C2B-3533D40208E9}"/>
              </a:ext>
            </a:extLst>
          </p:cNvPr>
          <p:cNvGrpSpPr/>
          <p:nvPr/>
        </p:nvGrpSpPr>
        <p:grpSpPr>
          <a:xfrm>
            <a:off x="2410451" y="589544"/>
            <a:ext cx="8282702" cy="5572072"/>
            <a:chOff x="998903" y="0"/>
            <a:chExt cx="10194193" cy="6858000"/>
          </a:xfrm>
        </p:grpSpPr>
        <p:grpSp>
          <p:nvGrpSpPr>
            <p:cNvPr id="10" name="Group 9">
              <a:extLst>
                <a:ext uri="{FF2B5EF4-FFF2-40B4-BE49-F238E27FC236}">
                  <a16:creationId xmlns:a16="http://schemas.microsoft.com/office/drawing/2014/main" id="{8152CC5D-B3C5-4C03-A012-535E3F2FCE3F}"/>
                </a:ext>
              </a:extLst>
            </p:cNvPr>
            <p:cNvGrpSpPr/>
            <p:nvPr/>
          </p:nvGrpSpPr>
          <p:grpSpPr>
            <a:xfrm>
              <a:off x="998903" y="0"/>
              <a:ext cx="10194193" cy="6858000"/>
              <a:chOff x="998903" y="0"/>
              <a:chExt cx="10194193" cy="6858000"/>
            </a:xfrm>
          </p:grpSpPr>
          <p:pic>
            <p:nvPicPr>
              <p:cNvPr id="7" name="Picture 6">
                <a:extLst>
                  <a:ext uri="{FF2B5EF4-FFF2-40B4-BE49-F238E27FC236}">
                    <a16:creationId xmlns:a16="http://schemas.microsoft.com/office/drawing/2014/main" id="{D9F32645-89FD-4A2C-8329-7DF77FDCF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903" y="0"/>
                <a:ext cx="10194193" cy="6858000"/>
              </a:xfrm>
              <a:prstGeom prst="rect">
                <a:avLst/>
              </a:prstGeom>
            </p:spPr>
          </p:pic>
          <p:sp>
            <p:nvSpPr>
              <p:cNvPr id="8" name="Rectangle 7">
                <a:extLst>
                  <a:ext uri="{FF2B5EF4-FFF2-40B4-BE49-F238E27FC236}">
                    <a16:creationId xmlns:a16="http://schemas.microsoft.com/office/drawing/2014/main" id="{95413D88-B7E2-4CEA-A50B-93ADC1B7F317}"/>
                  </a:ext>
                </a:extLst>
              </p:cNvPr>
              <p:cNvSpPr/>
              <p:nvPr/>
            </p:nvSpPr>
            <p:spPr bwMode="auto">
              <a:xfrm>
                <a:off x="998903" y="785674"/>
                <a:ext cx="10000529" cy="607232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11" name="Rectangle 10">
              <a:extLst>
                <a:ext uri="{FF2B5EF4-FFF2-40B4-BE49-F238E27FC236}">
                  <a16:creationId xmlns:a16="http://schemas.microsoft.com/office/drawing/2014/main" id="{C68845A7-C807-45C5-ACAA-547D04CD3BB4}"/>
                </a:ext>
              </a:extLst>
            </p:cNvPr>
            <p:cNvSpPr/>
            <p:nvPr/>
          </p:nvSpPr>
          <p:spPr bwMode="auto">
            <a:xfrm>
              <a:off x="2567291" y="467558"/>
              <a:ext cx="6683241" cy="13612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4" name="Rectangle 13">
              <a:extLst>
                <a:ext uri="{FF2B5EF4-FFF2-40B4-BE49-F238E27FC236}">
                  <a16:creationId xmlns:a16="http://schemas.microsoft.com/office/drawing/2014/main" id="{AB3B2E9B-CB31-410A-85F4-8A10605475F4}"/>
                </a:ext>
              </a:extLst>
            </p:cNvPr>
            <p:cNvSpPr/>
            <p:nvPr/>
          </p:nvSpPr>
          <p:spPr bwMode="auto">
            <a:xfrm>
              <a:off x="1348092" y="136124"/>
              <a:ext cx="1048880" cy="205665"/>
            </a:xfrm>
            <a:prstGeom prst="rect">
              <a:avLst/>
            </a:prstGeom>
            <a:solidFill>
              <a:srgbClr val="F7F7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pic>
        <p:nvPicPr>
          <p:cNvPr id="21" name="Picture 20">
            <a:extLst>
              <a:ext uri="{FF2B5EF4-FFF2-40B4-BE49-F238E27FC236}">
                <a16:creationId xmlns:a16="http://schemas.microsoft.com/office/drawing/2014/main" id="{F26CE30E-5F58-4EFA-9937-8AC59B8563D8}"/>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110443" y="122018"/>
            <a:ext cx="12412886" cy="6735982"/>
          </a:xfrm>
          <a:custGeom>
            <a:avLst/>
            <a:gdLst>
              <a:gd name="connsiteX0" fmla="*/ 2529843 w 12412886"/>
              <a:gd name="connsiteY0" fmla="*/ 481781 h 6735982"/>
              <a:gd name="connsiteX1" fmla="*/ 2529843 w 12412886"/>
              <a:gd name="connsiteY1" fmla="*/ 6023850 h 6735982"/>
              <a:gd name="connsiteX2" fmla="*/ 10796926 w 12412886"/>
              <a:gd name="connsiteY2" fmla="*/ 6023850 h 6735982"/>
              <a:gd name="connsiteX3" fmla="*/ 10796926 w 12412886"/>
              <a:gd name="connsiteY3" fmla="*/ 481781 h 6735982"/>
              <a:gd name="connsiteX4" fmla="*/ 0 w 12412886"/>
              <a:gd name="connsiteY4" fmla="*/ 0 h 6735982"/>
              <a:gd name="connsiteX5" fmla="*/ 12412886 w 12412886"/>
              <a:gd name="connsiteY5" fmla="*/ 0 h 6735982"/>
              <a:gd name="connsiteX6" fmla="*/ 12412886 w 12412886"/>
              <a:gd name="connsiteY6" fmla="*/ 6735982 h 6735982"/>
              <a:gd name="connsiteX7" fmla="*/ 0 w 12412886"/>
              <a:gd name="connsiteY7" fmla="*/ 6735982 h 673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12886" h="6735982">
                <a:moveTo>
                  <a:pt x="2529843" y="481781"/>
                </a:moveTo>
                <a:lnTo>
                  <a:pt x="2529843" y="6023850"/>
                </a:lnTo>
                <a:lnTo>
                  <a:pt x="10796926" y="6023850"/>
                </a:lnTo>
                <a:lnTo>
                  <a:pt x="10796926" y="481781"/>
                </a:lnTo>
                <a:close/>
                <a:moveTo>
                  <a:pt x="0" y="0"/>
                </a:moveTo>
                <a:lnTo>
                  <a:pt x="12412886" y="0"/>
                </a:lnTo>
                <a:lnTo>
                  <a:pt x="12412886" y="6735982"/>
                </a:lnTo>
                <a:lnTo>
                  <a:pt x="0" y="6735982"/>
                </a:lnTo>
                <a:close/>
              </a:path>
            </a:pathLst>
          </a:custGeom>
        </p:spPr>
      </p:pic>
      <p:pic>
        <p:nvPicPr>
          <p:cNvPr id="32" name="Picture 31">
            <a:extLst>
              <a:ext uri="{FF2B5EF4-FFF2-40B4-BE49-F238E27FC236}">
                <a16:creationId xmlns:a16="http://schemas.microsoft.com/office/drawing/2014/main" id="{E2EFB843-4ECB-4538-99B5-1BD01FB2CB87}"/>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467027" y="4540927"/>
            <a:ext cx="8061890" cy="1474616"/>
          </a:xfrm>
          <a:prstGeom prst="rect">
            <a:avLst/>
          </a:prstGeom>
        </p:spPr>
      </p:pic>
      <p:pic>
        <p:nvPicPr>
          <p:cNvPr id="18" name="Picture 17">
            <a:extLst>
              <a:ext uri="{FF2B5EF4-FFF2-40B4-BE49-F238E27FC236}">
                <a16:creationId xmlns:a16="http://schemas.microsoft.com/office/drawing/2014/main" id="{607D09FA-3976-48EE-972C-1F26DA7F29FB}"/>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467027" y="3098304"/>
            <a:ext cx="8061890" cy="1318335"/>
          </a:xfrm>
          <a:prstGeom prst="rect">
            <a:avLst/>
          </a:prstGeom>
        </p:spPr>
      </p:pic>
      <p:pic>
        <p:nvPicPr>
          <p:cNvPr id="19" name="Picture 18">
            <a:extLst>
              <a:ext uri="{FF2B5EF4-FFF2-40B4-BE49-F238E27FC236}">
                <a16:creationId xmlns:a16="http://schemas.microsoft.com/office/drawing/2014/main" id="{B04F103D-57DF-4773-88E0-46F89167741C}"/>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467027" y="1242871"/>
            <a:ext cx="8061890" cy="1757780"/>
          </a:xfrm>
          <a:prstGeom prst="rect">
            <a:avLst/>
          </a:prstGeom>
        </p:spPr>
      </p:pic>
      <p:sp>
        <p:nvSpPr>
          <p:cNvPr id="2" name="Title 1">
            <a:extLst>
              <a:ext uri="{FF2B5EF4-FFF2-40B4-BE49-F238E27FC236}">
                <a16:creationId xmlns:a16="http://schemas.microsoft.com/office/drawing/2014/main" id="{9F2CE936-C072-4163-968E-8D0A8CE6D3A4}"/>
              </a:ext>
            </a:extLst>
          </p:cNvPr>
          <p:cNvSpPr>
            <a:spLocks noGrp="1"/>
          </p:cNvSpPr>
          <p:nvPr>
            <p:ph type="title" idx="4294967295"/>
          </p:nvPr>
        </p:nvSpPr>
        <p:spPr>
          <a:xfrm>
            <a:off x="588263" y="-553998"/>
            <a:ext cx="11018520" cy="553998"/>
          </a:xfrm>
        </p:spPr>
        <p:txBody>
          <a:bodyPr vert="horz" wrap="square" lIns="0" tIns="0" rIns="0" bIns="0" rtlCol="0" anchor="b">
            <a:spAutoFit/>
          </a:bodyPr>
          <a:lstStyle/>
          <a:p>
            <a:r>
              <a:rPr lang="en-US"/>
              <a:t>XL4 Macros are a popular vector of attack</a:t>
            </a:r>
          </a:p>
        </p:txBody>
      </p:sp>
    </p:spTree>
    <p:extLst>
      <p:ext uri="{BB962C8B-B14F-4D97-AF65-F5344CB8AC3E}">
        <p14:creationId xmlns:p14="http://schemas.microsoft.com/office/powerpoint/2010/main" val="55660405"/>
      </p:ext>
    </p:extLst>
  </p:cSld>
  <p:clrMapOvr>
    <a:masterClrMapping/>
  </p:clrMapOvr>
  <p:transition>
    <p:fade/>
  </p:transition>
</p:sld>
</file>

<file path=ppt/theme/theme1.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f7c62876-dc43-45d3-a81c-fa873f67ff30" xsi:nil="true"/>
    <MediaServiceAutoTags xmlns="f7c62876-dc43-45d3-a81c-fa873f67ff30" xsi:nil="true"/>
    <SharedWithUsers xmlns="0aa4f78b-774b-4db4-9c94-c4204b588b91">
      <UserInfo>
        <DisplayName>Tom Gallagher</DisplayName>
        <AccountId>462</AccountId>
        <AccountType/>
      </UserInfo>
      <UserInfo>
        <DisplayName>Angela Robertson</DisplayName>
        <AccountId>447</AccountId>
        <AccountType/>
      </UserInfo>
      <UserInfo>
        <DisplayName>Yana Terukhova</DisplayName>
        <AccountId>7</AccountId>
        <AccountType/>
      </UserInfo>
      <UserInfo>
        <DisplayName>OXO Security PM Team</DisplayName>
        <AccountId>463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60C1A291E0C4F4DBB16EC1DAB312419" ma:contentTypeVersion="11" ma:contentTypeDescription="Create a new document." ma:contentTypeScope="" ma:versionID="a09683025d6b349975e7a7a17d431b53">
  <xsd:schema xmlns:xsd="http://www.w3.org/2001/XMLSchema" xmlns:xs="http://www.w3.org/2001/XMLSchema" xmlns:p="http://schemas.microsoft.com/office/2006/metadata/properties" xmlns:ns2="f7c62876-dc43-45d3-a81c-fa873f67ff30" xmlns:ns3="0aa4f78b-774b-4db4-9c94-c4204b588b91" targetNamespace="http://schemas.microsoft.com/office/2006/metadata/properties" ma:root="true" ma:fieldsID="4a0b5615478e1345cac6c480abbd54ed" ns2:_="" ns3:_="">
    <xsd:import namespace="f7c62876-dc43-45d3-a81c-fa873f67ff30"/>
    <xsd:import namespace="0aa4f78b-774b-4db4-9c94-c4204b588b9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c62876-dc43-45d3-a81c-fa873f67ff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fals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aa4f78b-774b-4db4-9c94-c4204b588b9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F990F116-B58F-4255-B05B-DA3808E0E5C6}">
  <ds:schemaRefs>
    <ds:schemaRef ds:uri="http://schemas.openxmlformats.org/package/2006/metadata/core-properties"/>
    <ds:schemaRef ds:uri="http://purl.org/dc/dcmitype/"/>
    <ds:schemaRef ds:uri="http://purl.org/dc/elements/1.1/"/>
    <ds:schemaRef ds:uri="http://schemas.microsoft.com/office/2006/metadata/properties"/>
    <ds:schemaRef ds:uri="http://schemas.microsoft.com/office/2006/documentManagement/types"/>
    <ds:schemaRef ds:uri="http://purl.org/dc/terms/"/>
    <ds:schemaRef ds:uri="http://schemas.microsoft.com/office/infopath/2007/PartnerControls"/>
    <ds:schemaRef ds:uri="0aa4f78b-774b-4db4-9c94-c4204b588b91"/>
    <ds:schemaRef ds:uri="f7c62876-dc43-45d3-a81c-fa873f67ff30"/>
    <ds:schemaRef ds:uri="http://www.w3.org/XML/1998/namespace"/>
  </ds:schemaRefs>
</ds:datastoreItem>
</file>

<file path=customXml/itemProps3.xml><?xml version="1.0" encoding="utf-8"?>
<ds:datastoreItem xmlns:ds="http://schemas.openxmlformats.org/officeDocument/2006/customXml" ds:itemID="{6D0E3EB3-873B-434E-BADD-E95121B0C9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c62876-dc43-45d3-a81c-fa873f67ff30"/>
    <ds:schemaRef ds:uri="0aa4f78b-774b-4db4-9c94-c4204b588b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otalTime>0</TotalTime>
  <Words>1742</Words>
  <Application>Microsoft Office PowerPoint</Application>
  <PresentationFormat>Widescreen</PresentationFormat>
  <Paragraphs>280</Paragraphs>
  <Slides>27</Slides>
  <Notes>24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Arial</vt:lpstr>
      <vt:lpstr>Calibri</vt:lpstr>
      <vt:lpstr>Consolas</vt:lpstr>
      <vt:lpstr>Segoe UI</vt:lpstr>
      <vt:lpstr>Segoe UI </vt:lpstr>
      <vt:lpstr>Segoe UI Light</vt:lpstr>
      <vt:lpstr>Segoe UI Semibold</vt:lpstr>
      <vt:lpstr>Segoe UI Semilight</vt:lpstr>
      <vt:lpstr>Wingdings</vt:lpstr>
      <vt:lpstr>White Template</vt:lpstr>
      <vt:lpstr>How to keep users secure and productive with Microsoft 365 Apps</vt:lpstr>
      <vt:lpstr>Agenda</vt:lpstr>
      <vt:lpstr>Most secure</vt:lpstr>
      <vt:lpstr>Two years worth of digital transformation in two months.</vt:lpstr>
      <vt:lpstr>COVID-19 has accelerated  security challenges</vt:lpstr>
      <vt:lpstr>Microsoft 365 Apps keep users safe wherever they are</vt:lpstr>
      <vt:lpstr>Secure defaults</vt:lpstr>
      <vt:lpstr>Product security improvements Ongoing improvements for Microsoft 365 customers</vt:lpstr>
      <vt:lpstr>XL4 Macros are a popular vector of attack</vt:lpstr>
      <vt:lpstr>Runtime verification via AMSI</vt:lpstr>
      <vt:lpstr>Demo - AMSI integration for XLM macros</vt:lpstr>
      <vt:lpstr>Secure configuration</vt:lpstr>
      <vt:lpstr>Security Policy Advisor Generally available for Microsoft 365 Enterprise customers</vt:lpstr>
      <vt:lpstr>Safe configuration anywhere</vt:lpstr>
      <vt:lpstr>Demo – Security Policy Advisor recommendations</vt:lpstr>
      <vt:lpstr>Integrated protection</vt:lpstr>
      <vt:lpstr>Application Guard for Office Public preview for Microsoft 365 E5 and Microsoft 365 E5 Security customers</vt:lpstr>
      <vt:lpstr>Safe Documents Generally available for Microsoft 365 E5 or Microsoft 365 E5 Security customers</vt:lpstr>
      <vt:lpstr>Application Guard isolation</vt:lpstr>
      <vt:lpstr>Safe Documents verification</vt:lpstr>
      <vt:lpstr>Safe Documents verification</vt:lpstr>
      <vt:lpstr>Demo – Application Guard for Office + Safe Documents</vt:lpstr>
      <vt:lpstr>Availability</vt:lpstr>
      <vt:lpstr>Microsoft 365 Apps keep users safe wherever they are</vt:lpstr>
      <vt:lpstr>Next steps</vt:lpstr>
      <vt:lpstr>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Read:</dc:title>
  <dc:creator>Sriram Iyer</dc:creator>
  <cp:lastModifiedBy>Eric Starker</cp:lastModifiedBy>
  <cp:revision>2</cp:revision>
  <dcterms:created xsi:type="dcterms:W3CDTF">2020-07-28T14:02:32Z</dcterms:created>
  <dcterms:modified xsi:type="dcterms:W3CDTF">2020-11-13T18:49:19Z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0x010100160C1A291E0C4F4DBB16EC1DAB312419</vt:lpwstr>
  </property>
  <property fmtid="{D5CDD505-2E9C-101B-9397-08002B2CF9AE}" pid="3" name="MSIP_Label_f42aa342-8706-4288-bd11-ebb85995028c_Enabled">
    <vt:lpwstr>true</vt:lpwstr>
  </property>
  <property fmtid="{D5CDD505-2E9C-101B-9397-08002B2CF9AE}" pid="4" name="MSIP_Label_f42aa342-8706-4288-bd11-ebb85995028c_SetDate">
    <vt:lpwstr>2020-08-14T19:51:29Z</vt:lpwstr>
  </property>
  <property fmtid="{D5CDD505-2E9C-101B-9397-08002B2CF9AE}" pid="5" name="MSIP_Label_f42aa342-8706-4288-bd11-ebb85995028c_Method">
    <vt:lpwstr>Standard</vt:lpwstr>
  </property>
  <property fmtid="{D5CDD505-2E9C-101B-9397-08002B2CF9AE}" pid="6" name="MSIP_Label_f42aa342-8706-4288-bd11-ebb85995028c_Name">
    <vt:lpwstr>Internal</vt:lpwstr>
  </property>
  <property fmtid="{D5CDD505-2E9C-101B-9397-08002B2CF9AE}" pid="7" name="MSIP_Label_f42aa342-8706-4288-bd11-ebb85995028c_SiteId">
    <vt:lpwstr>72f988bf-86f1-41af-91ab-2d7cd011db47</vt:lpwstr>
  </property>
  <property fmtid="{D5CDD505-2E9C-101B-9397-08002B2CF9AE}" pid="8" name="MSIP_Label_f42aa342-8706-4288-bd11-ebb85995028c_ActionId">
    <vt:lpwstr>c888b656-0ca5-491f-a6f8-80ad5019f9c5</vt:lpwstr>
  </property>
  <property fmtid="{D5CDD505-2E9C-101B-9397-08002B2CF9AE}" pid="9" name="MSIP_Label_f42aa342-8706-4288-bd11-ebb85995028c_ContentBits">
    <vt:lpwstr>0</vt:lpwstr>
  </property>
</Properties>
</file>