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17"/>
  </p:notesMasterIdLst>
  <p:handoutMasterIdLst>
    <p:handoutMasterId r:id="rId18"/>
  </p:handoutMasterIdLst>
  <p:sldIdLst>
    <p:sldId id="1661" r:id="rId2"/>
    <p:sldId id="2051" r:id="rId3"/>
    <p:sldId id="2054" r:id="rId4"/>
    <p:sldId id="2072" r:id="rId5"/>
    <p:sldId id="2073" r:id="rId6"/>
    <p:sldId id="2070" r:id="rId7"/>
    <p:sldId id="2069" r:id="rId8"/>
    <p:sldId id="2060" r:id="rId9"/>
    <p:sldId id="2071" r:id="rId10"/>
    <p:sldId id="2055" r:id="rId11"/>
    <p:sldId id="2056" r:id="rId12"/>
    <p:sldId id="2058" r:id="rId13"/>
    <p:sldId id="4460" r:id="rId14"/>
    <p:sldId id="2062" r:id="rId15"/>
    <p:sldId id="2057" r:id="rId16"/>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8B656EC-D568-4EF7-8842-9FA1AE1192C9}">
          <p14:sldIdLst>
            <p14:sldId id="1661"/>
            <p14:sldId id="2051"/>
            <p14:sldId id="2054"/>
            <p14:sldId id="2072"/>
            <p14:sldId id="2073"/>
            <p14:sldId id="2070"/>
            <p14:sldId id="2069"/>
            <p14:sldId id="2060"/>
            <p14:sldId id="2071"/>
            <p14:sldId id="2055"/>
            <p14:sldId id="2056"/>
            <p14:sldId id="2058"/>
            <p14:sldId id="4460"/>
            <p14:sldId id="2062"/>
            <p14:sldId id="205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50E6FF"/>
    <a:srgbClr val="0069BA"/>
    <a:srgbClr val="9BF00B"/>
    <a:srgbClr val="0F780F"/>
    <a:srgbClr val="107E10"/>
    <a:srgbClr val="0E700E"/>
    <a:srgbClr val="A3A3A3"/>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A8BE0B-FE6D-4FCA-8EDD-BA69413A5328}" v="1850" dt="2020-09-23T21:52:13.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63" autoAdjust="0"/>
  </p:normalViewPr>
  <p:slideViewPr>
    <p:cSldViewPr snapToGrid="0">
      <p:cViewPr varScale="1">
        <p:scale>
          <a:sx n="96" d="100"/>
          <a:sy n="96" d="100"/>
        </p:scale>
        <p:origin x="72" y="90"/>
      </p:cViewPr>
      <p:guideLst/>
    </p:cSldViewPr>
  </p:slideViewPr>
  <p:outlineViewPr>
    <p:cViewPr>
      <p:scale>
        <a:sx n="33" d="100"/>
        <a:sy n="33" d="100"/>
      </p:scale>
      <p:origin x="0" y="-3762"/>
    </p:cViewPr>
  </p:outlin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5B334F-7018-48A7-AFDA-E36A24EC6495}"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DAF1A9FF-35D0-4B97-8ACD-53A3F28FEB14}">
      <dgm:prSet phldrT="[Text]"/>
      <dgm:spPr/>
      <dgm:t>
        <a:bodyPr/>
        <a:lstStyle/>
        <a:p>
          <a:r>
            <a:rPr lang="en-US"/>
            <a:t>Create site</a:t>
          </a:r>
        </a:p>
      </dgm:t>
    </dgm:pt>
    <dgm:pt modelId="{303571FC-DECE-41EA-8D8C-AAD91EA25713}" type="parTrans" cxnId="{0F603156-7A6C-4090-99AF-049F2F06D3BE}">
      <dgm:prSet/>
      <dgm:spPr/>
      <dgm:t>
        <a:bodyPr/>
        <a:lstStyle/>
        <a:p>
          <a:endParaRPr lang="en-US"/>
        </a:p>
      </dgm:t>
    </dgm:pt>
    <dgm:pt modelId="{EBC19148-0065-42F9-8851-92BCCAEDF97E}" type="sibTrans" cxnId="{0F603156-7A6C-4090-99AF-049F2F06D3BE}">
      <dgm:prSet/>
      <dgm:spPr/>
      <dgm:t>
        <a:bodyPr/>
        <a:lstStyle/>
        <a:p>
          <a:endParaRPr lang="en-US"/>
        </a:p>
      </dgm:t>
    </dgm:pt>
    <dgm:pt modelId="{034C51F8-9076-4818-8724-7C5C43DC7324}">
      <dgm:prSet/>
      <dgm:spPr/>
      <dgm:t>
        <a:bodyPr/>
        <a:lstStyle/>
        <a:p>
          <a:r>
            <a:rPr lang="en-US"/>
            <a:t>Add content (pages with web parts, files, lists, branding, navigation, etc.)</a:t>
          </a:r>
        </a:p>
      </dgm:t>
    </dgm:pt>
    <dgm:pt modelId="{B4249F46-57CD-4D36-B925-9A2B45D011CA}" type="parTrans" cxnId="{E3AF5ED5-8BD7-4758-9E1B-308F7B6CC732}">
      <dgm:prSet/>
      <dgm:spPr/>
      <dgm:t>
        <a:bodyPr/>
        <a:lstStyle/>
        <a:p>
          <a:endParaRPr lang="en-US"/>
        </a:p>
      </dgm:t>
    </dgm:pt>
    <dgm:pt modelId="{2EC4F3C5-1059-48E2-8D3F-637C2E6C2AD6}" type="sibTrans" cxnId="{E3AF5ED5-8BD7-4758-9E1B-308F7B6CC732}">
      <dgm:prSet/>
      <dgm:spPr/>
      <dgm:t>
        <a:bodyPr/>
        <a:lstStyle/>
        <a:p>
          <a:endParaRPr lang="en-US"/>
        </a:p>
      </dgm:t>
    </dgm:pt>
    <dgm:pt modelId="{C2C6896A-F925-4A50-B5A7-770AD6B6B2BE}">
      <dgm:prSet/>
      <dgm:spPr/>
      <dgm:t>
        <a:bodyPr/>
        <a:lstStyle/>
        <a:p>
          <a:r>
            <a:rPr lang="en-US"/>
            <a:t>Add permissions</a:t>
          </a:r>
        </a:p>
      </dgm:t>
    </dgm:pt>
    <dgm:pt modelId="{5CB2C286-4A5F-441F-9038-D51041053274}" type="parTrans" cxnId="{99BED257-88B7-44B8-819E-8C0E257150EE}">
      <dgm:prSet/>
      <dgm:spPr/>
      <dgm:t>
        <a:bodyPr/>
        <a:lstStyle/>
        <a:p>
          <a:endParaRPr lang="en-US"/>
        </a:p>
      </dgm:t>
    </dgm:pt>
    <dgm:pt modelId="{B0E81738-49DF-461C-B614-DA6F9331F03D}" type="sibTrans" cxnId="{99BED257-88B7-44B8-819E-8C0E257150EE}">
      <dgm:prSet/>
      <dgm:spPr/>
      <dgm:t>
        <a:bodyPr/>
        <a:lstStyle/>
        <a:p>
          <a:endParaRPr lang="en-US"/>
        </a:p>
      </dgm:t>
    </dgm:pt>
    <dgm:pt modelId="{463D9F62-9676-4834-9855-3848C9428F9A}">
      <dgm:prSet/>
      <dgm:spPr/>
      <dgm:t>
        <a:bodyPr/>
        <a:lstStyle/>
        <a:p>
          <a:r>
            <a:rPr lang="en-US"/>
            <a:t>Broadcast your site!</a:t>
          </a:r>
        </a:p>
      </dgm:t>
    </dgm:pt>
    <dgm:pt modelId="{12918690-51B4-4154-8CF7-99523AF9E1FF}" type="parTrans" cxnId="{145FC4C9-5BD9-49DE-90C1-A2A8FC3DA616}">
      <dgm:prSet/>
      <dgm:spPr/>
      <dgm:t>
        <a:bodyPr/>
        <a:lstStyle/>
        <a:p>
          <a:endParaRPr lang="en-US"/>
        </a:p>
      </dgm:t>
    </dgm:pt>
    <dgm:pt modelId="{A318E34B-4413-443D-8D11-D2D420B2A257}" type="sibTrans" cxnId="{145FC4C9-5BD9-49DE-90C1-A2A8FC3DA616}">
      <dgm:prSet/>
      <dgm:spPr/>
      <dgm:t>
        <a:bodyPr/>
        <a:lstStyle/>
        <a:p>
          <a:endParaRPr lang="en-US"/>
        </a:p>
      </dgm:t>
    </dgm:pt>
    <dgm:pt modelId="{48F77CD0-9D0C-4DCC-9B22-525FD3DEB742}" type="pres">
      <dgm:prSet presAssocID="{375B334F-7018-48A7-AFDA-E36A24EC6495}" presName="rootnode" presStyleCnt="0">
        <dgm:presLayoutVars>
          <dgm:chMax/>
          <dgm:chPref/>
          <dgm:dir/>
          <dgm:animLvl val="lvl"/>
        </dgm:presLayoutVars>
      </dgm:prSet>
      <dgm:spPr/>
    </dgm:pt>
    <dgm:pt modelId="{5099E756-6412-4C1A-B86E-B035E7781445}" type="pres">
      <dgm:prSet presAssocID="{DAF1A9FF-35D0-4B97-8ACD-53A3F28FEB14}" presName="composite" presStyleCnt="0"/>
      <dgm:spPr/>
    </dgm:pt>
    <dgm:pt modelId="{B76784EF-6BE1-47E3-B8A1-9C24AC76DDE7}" type="pres">
      <dgm:prSet presAssocID="{DAF1A9FF-35D0-4B97-8ACD-53A3F28FEB14}" presName="LShape" presStyleLbl="alignNode1" presStyleIdx="0" presStyleCnt="7"/>
      <dgm:spPr/>
    </dgm:pt>
    <dgm:pt modelId="{DF803F1B-735A-4668-BCF6-0C408170DE23}" type="pres">
      <dgm:prSet presAssocID="{DAF1A9FF-35D0-4B97-8ACD-53A3F28FEB14}" presName="ParentText" presStyleLbl="revTx" presStyleIdx="0" presStyleCnt="4">
        <dgm:presLayoutVars>
          <dgm:chMax val="0"/>
          <dgm:chPref val="0"/>
          <dgm:bulletEnabled val="1"/>
        </dgm:presLayoutVars>
      </dgm:prSet>
      <dgm:spPr/>
    </dgm:pt>
    <dgm:pt modelId="{E0A67609-F97C-4BB8-807E-8901827688CF}" type="pres">
      <dgm:prSet presAssocID="{DAF1A9FF-35D0-4B97-8ACD-53A3F28FEB14}" presName="Triangle" presStyleLbl="alignNode1" presStyleIdx="1" presStyleCnt="7"/>
      <dgm:spPr/>
    </dgm:pt>
    <dgm:pt modelId="{1C8761F8-EDC1-4937-925C-C95C87B4D5C3}" type="pres">
      <dgm:prSet presAssocID="{EBC19148-0065-42F9-8851-92BCCAEDF97E}" presName="sibTrans" presStyleCnt="0"/>
      <dgm:spPr/>
    </dgm:pt>
    <dgm:pt modelId="{DA93FAD5-A1EB-498D-8F66-A3CF3207ECCF}" type="pres">
      <dgm:prSet presAssocID="{EBC19148-0065-42F9-8851-92BCCAEDF97E}" presName="space" presStyleCnt="0"/>
      <dgm:spPr/>
    </dgm:pt>
    <dgm:pt modelId="{D11D507B-7F17-4C23-8A5D-56D99DF7FE56}" type="pres">
      <dgm:prSet presAssocID="{034C51F8-9076-4818-8724-7C5C43DC7324}" presName="composite" presStyleCnt="0"/>
      <dgm:spPr/>
    </dgm:pt>
    <dgm:pt modelId="{1A3BDAF7-91D0-4663-84D7-E593284F67D4}" type="pres">
      <dgm:prSet presAssocID="{034C51F8-9076-4818-8724-7C5C43DC7324}" presName="LShape" presStyleLbl="alignNode1" presStyleIdx="2" presStyleCnt="7"/>
      <dgm:spPr/>
    </dgm:pt>
    <dgm:pt modelId="{55153AE2-6D1D-4BAE-9AD2-35BBB2DE3CE9}" type="pres">
      <dgm:prSet presAssocID="{034C51F8-9076-4818-8724-7C5C43DC7324}" presName="ParentText" presStyleLbl="revTx" presStyleIdx="1" presStyleCnt="4">
        <dgm:presLayoutVars>
          <dgm:chMax val="0"/>
          <dgm:chPref val="0"/>
          <dgm:bulletEnabled val="1"/>
        </dgm:presLayoutVars>
      </dgm:prSet>
      <dgm:spPr/>
    </dgm:pt>
    <dgm:pt modelId="{3D8B69FE-5C99-4B41-B40E-288FE9E7DF69}" type="pres">
      <dgm:prSet presAssocID="{034C51F8-9076-4818-8724-7C5C43DC7324}" presName="Triangle" presStyleLbl="alignNode1" presStyleIdx="3" presStyleCnt="7"/>
      <dgm:spPr/>
    </dgm:pt>
    <dgm:pt modelId="{D05FF3C1-8267-450E-87B2-BC97F617117B}" type="pres">
      <dgm:prSet presAssocID="{2EC4F3C5-1059-48E2-8D3F-637C2E6C2AD6}" presName="sibTrans" presStyleCnt="0"/>
      <dgm:spPr/>
    </dgm:pt>
    <dgm:pt modelId="{F2BB60A4-7FE9-418A-83EC-F2D794332C9A}" type="pres">
      <dgm:prSet presAssocID="{2EC4F3C5-1059-48E2-8D3F-637C2E6C2AD6}" presName="space" presStyleCnt="0"/>
      <dgm:spPr/>
    </dgm:pt>
    <dgm:pt modelId="{70CAAE5A-8985-459E-ADC3-327CFF8B6FD2}" type="pres">
      <dgm:prSet presAssocID="{C2C6896A-F925-4A50-B5A7-770AD6B6B2BE}" presName="composite" presStyleCnt="0"/>
      <dgm:spPr/>
    </dgm:pt>
    <dgm:pt modelId="{B94DBD89-9263-4B2C-BC71-233714EE4317}" type="pres">
      <dgm:prSet presAssocID="{C2C6896A-F925-4A50-B5A7-770AD6B6B2BE}" presName="LShape" presStyleLbl="alignNode1" presStyleIdx="4" presStyleCnt="7"/>
      <dgm:spPr/>
    </dgm:pt>
    <dgm:pt modelId="{203CFAF7-A160-4F9B-A5CE-537C019D5A82}" type="pres">
      <dgm:prSet presAssocID="{C2C6896A-F925-4A50-B5A7-770AD6B6B2BE}" presName="ParentText" presStyleLbl="revTx" presStyleIdx="2" presStyleCnt="4">
        <dgm:presLayoutVars>
          <dgm:chMax val="0"/>
          <dgm:chPref val="0"/>
          <dgm:bulletEnabled val="1"/>
        </dgm:presLayoutVars>
      </dgm:prSet>
      <dgm:spPr/>
    </dgm:pt>
    <dgm:pt modelId="{CFBCBAB8-7176-496F-B18C-A15DB71DB91F}" type="pres">
      <dgm:prSet presAssocID="{C2C6896A-F925-4A50-B5A7-770AD6B6B2BE}" presName="Triangle" presStyleLbl="alignNode1" presStyleIdx="5" presStyleCnt="7"/>
      <dgm:spPr/>
    </dgm:pt>
    <dgm:pt modelId="{852A0EAD-7A6A-4F3A-8B63-634AF05B14EE}" type="pres">
      <dgm:prSet presAssocID="{B0E81738-49DF-461C-B614-DA6F9331F03D}" presName="sibTrans" presStyleCnt="0"/>
      <dgm:spPr/>
    </dgm:pt>
    <dgm:pt modelId="{BB2B0934-7BAC-4151-A50C-7EFD130CA2CA}" type="pres">
      <dgm:prSet presAssocID="{B0E81738-49DF-461C-B614-DA6F9331F03D}" presName="space" presStyleCnt="0"/>
      <dgm:spPr/>
    </dgm:pt>
    <dgm:pt modelId="{E2BAB223-451C-4B2A-AF89-4B2975386D46}" type="pres">
      <dgm:prSet presAssocID="{463D9F62-9676-4834-9855-3848C9428F9A}" presName="composite" presStyleCnt="0"/>
      <dgm:spPr/>
    </dgm:pt>
    <dgm:pt modelId="{502805EF-D13B-48B6-A3A3-A06A687D90C8}" type="pres">
      <dgm:prSet presAssocID="{463D9F62-9676-4834-9855-3848C9428F9A}" presName="LShape" presStyleLbl="alignNode1" presStyleIdx="6" presStyleCnt="7"/>
      <dgm:spPr/>
    </dgm:pt>
    <dgm:pt modelId="{359C9BA8-F123-44FA-8AC7-9C925F416562}" type="pres">
      <dgm:prSet presAssocID="{463D9F62-9676-4834-9855-3848C9428F9A}" presName="ParentText" presStyleLbl="revTx" presStyleIdx="3" presStyleCnt="4">
        <dgm:presLayoutVars>
          <dgm:chMax val="0"/>
          <dgm:chPref val="0"/>
          <dgm:bulletEnabled val="1"/>
        </dgm:presLayoutVars>
      </dgm:prSet>
      <dgm:spPr/>
    </dgm:pt>
  </dgm:ptLst>
  <dgm:cxnLst>
    <dgm:cxn modelId="{6B09A115-34BD-44E3-AA16-99F08BBD2660}" type="presOf" srcId="{375B334F-7018-48A7-AFDA-E36A24EC6495}" destId="{48F77CD0-9D0C-4DCC-9B22-525FD3DEB742}" srcOrd="0" destOrd="0" presId="urn:microsoft.com/office/officeart/2009/3/layout/StepUpProcess"/>
    <dgm:cxn modelId="{7B2F8220-51DA-40BB-8CD2-990A1F15CFE0}" type="presOf" srcId="{DAF1A9FF-35D0-4B97-8ACD-53A3F28FEB14}" destId="{DF803F1B-735A-4668-BCF6-0C408170DE23}" srcOrd="0" destOrd="0" presId="urn:microsoft.com/office/officeart/2009/3/layout/StepUpProcess"/>
    <dgm:cxn modelId="{DCB1E448-CCEA-4359-B3CB-097C2CE1EF0F}" type="presOf" srcId="{034C51F8-9076-4818-8724-7C5C43DC7324}" destId="{55153AE2-6D1D-4BAE-9AD2-35BBB2DE3CE9}" srcOrd="0" destOrd="0" presId="urn:microsoft.com/office/officeart/2009/3/layout/StepUpProcess"/>
    <dgm:cxn modelId="{0F603156-7A6C-4090-99AF-049F2F06D3BE}" srcId="{375B334F-7018-48A7-AFDA-E36A24EC6495}" destId="{DAF1A9FF-35D0-4B97-8ACD-53A3F28FEB14}" srcOrd="0" destOrd="0" parTransId="{303571FC-DECE-41EA-8D8C-AAD91EA25713}" sibTransId="{EBC19148-0065-42F9-8851-92BCCAEDF97E}"/>
    <dgm:cxn modelId="{99BED257-88B7-44B8-819E-8C0E257150EE}" srcId="{375B334F-7018-48A7-AFDA-E36A24EC6495}" destId="{C2C6896A-F925-4A50-B5A7-770AD6B6B2BE}" srcOrd="2" destOrd="0" parTransId="{5CB2C286-4A5F-441F-9038-D51041053274}" sibTransId="{B0E81738-49DF-461C-B614-DA6F9331F03D}"/>
    <dgm:cxn modelId="{1E053DA2-7997-4C38-9395-93966F5C05FE}" type="presOf" srcId="{C2C6896A-F925-4A50-B5A7-770AD6B6B2BE}" destId="{203CFAF7-A160-4F9B-A5CE-537C019D5A82}" srcOrd="0" destOrd="0" presId="urn:microsoft.com/office/officeart/2009/3/layout/StepUpProcess"/>
    <dgm:cxn modelId="{5825B1B3-FEA4-43AB-A05A-391CAEE5EDC8}" type="presOf" srcId="{463D9F62-9676-4834-9855-3848C9428F9A}" destId="{359C9BA8-F123-44FA-8AC7-9C925F416562}" srcOrd="0" destOrd="0" presId="urn:microsoft.com/office/officeart/2009/3/layout/StepUpProcess"/>
    <dgm:cxn modelId="{145FC4C9-5BD9-49DE-90C1-A2A8FC3DA616}" srcId="{375B334F-7018-48A7-AFDA-E36A24EC6495}" destId="{463D9F62-9676-4834-9855-3848C9428F9A}" srcOrd="3" destOrd="0" parTransId="{12918690-51B4-4154-8CF7-99523AF9E1FF}" sibTransId="{A318E34B-4413-443D-8D11-D2D420B2A257}"/>
    <dgm:cxn modelId="{E3AF5ED5-8BD7-4758-9E1B-308F7B6CC732}" srcId="{375B334F-7018-48A7-AFDA-E36A24EC6495}" destId="{034C51F8-9076-4818-8724-7C5C43DC7324}" srcOrd="1" destOrd="0" parTransId="{B4249F46-57CD-4D36-B925-9A2B45D011CA}" sibTransId="{2EC4F3C5-1059-48E2-8D3F-637C2E6C2AD6}"/>
    <dgm:cxn modelId="{B5B34F1A-1FFB-4B2F-9581-0B9E27446866}" type="presParOf" srcId="{48F77CD0-9D0C-4DCC-9B22-525FD3DEB742}" destId="{5099E756-6412-4C1A-B86E-B035E7781445}" srcOrd="0" destOrd="0" presId="urn:microsoft.com/office/officeart/2009/3/layout/StepUpProcess"/>
    <dgm:cxn modelId="{6CFB0F22-EFFC-4FA1-A7A2-9C83A57F51D3}" type="presParOf" srcId="{5099E756-6412-4C1A-B86E-B035E7781445}" destId="{B76784EF-6BE1-47E3-B8A1-9C24AC76DDE7}" srcOrd="0" destOrd="0" presId="urn:microsoft.com/office/officeart/2009/3/layout/StepUpProcess"/>
    <dgm:cxn modelId="{F9B59BB6-198A-4226-84E1-4418A4804D66}" type="presParOf" srcId="{5099E756-6412-4C1A-B86E-B035E7781445}" destId="{DF803F1B-735A-4668-BCF6-0C408170DE23}" srcOrd="1" destOrd="0" presId="urn:microsoft.com/office/officeart/2009/3/layout/StepUpProcess"/>
    <dgm:cxn modelId="{30423695-1E8F-4AFD-B90B-29D3B6954BEB}" type="presParOf" srcId="{5099E756-6412-4C1A-B86E-B035E7781445}" destId="{E0A67609-F97C-4BB8-807E-8901827688CF}" srcOrd="2" destOrd="0" presId="urn:microsoft.com/office/officeart/2009/3/layout/StepUpProcess"/>
    <dgm:cxn modelId="{3A895F34-EF82-44C3-8D50-F9DD53991051}" type="presParOf" srcId="{48F77CD0-9D0C-4DCC-9B22-525FD3DEB742}" destId="{1C8761F8-EDC1-4937-925C-C95C87B4D5C3}" srcOrd="1" destOrd="0" presId="urn:microsoft.com/office/officeart/2009/3/layout/StepUpProcess"/>
    <dgm:cxn modelId="{740E921C-D9C4-4087-BE64-C2585AF20747}" type="presParOf" srcId="{1C8761F8-EDC1-4937-925C-C95C87B4D5C3}" destId="{DA93FAD5-A1EB-498D-8F66-A3CF3207ECCF}" srcOrd="0" destOrd="0" presId="urn:microsoft.com/office/officeart/2009/3/layout/StepUpProcess"/>
    <dgm:cxn modelId="{164FAD91-8CD9-4189-ABB7-1630C861AC2A}" type="presParOf" srcId="{48F77CD0-9D0C-4DCC-9B22-525FD3DEB742}" destId="{D11D507B-7F17-4C23-8A5D-56D99DF7FE56}" srcOrd="2" destOrd="0" presId="urn:microsoft.com/office/officeart/2009/3/layout/StepUpProcess"/>
    <dgm:cxn modelId="{BCF1B304-36BE-4F88-9858-8AD322C9A794}" type="presParOf" srcId="{D11D507B-7F17-4C23-8A5D-56D99DF7FE56}" destId="{1A3BDAF7-91D0-4663-84D7-E593284F67D4}" srcOrd="0" destOrd="0" presId="urn:microsoft.com/office/officeart/2009/3/layout/StepUpProcess"/>
    <dgm:cxn modelId="{396CFA94-69F7-4097-BD9A-D8BC81CA13CC}" type="presParOf" srcId="{D11D507B-7F17-4C23-8A5D-56D99DF7FE56}" destId="{55153AE2-6D1D-4BAE-9AD2-35BBB2DE3CE9}" srcOrd="1" destOrd="0" presId="urn:microsoft.com/office/officeart/2009/3/layout/StepUpProcess"/>
    <dgm:cxn modelId="{3C024EEF-217D-477A-9E14-D2A4D5BDA3D2}" type="presParOf" srcId="{D11D507B-7F17-4C23-8A5D-56D99DF7FE56}" destId="{3D8B69FE-5C99-4B41-B40E-288FE9E7DF69}" srcOrd="2" destOrd="0" presId="urn:microsoft.com/office/officeart/2009/3/layout/StepUpProcess"/>
    <dgm:cxn modelId="{C0665A8F-C025-4B94-BBED-5615294F5DE9}" type="presParOf" srcId="{48F77CD0-9D0C-4DCC-9B22-525FD3DEB742}" destId="{D05FF3C1-8267-450E-87B2-BC97F617117B}" srcOrd="3" destOrd="0" presId="urn:microsoft.com/office/officeart/2009/3/layout/StepUpProcess"/>
    <dgm:cxn modelId="{D33B7477-BE6A-4E69-A6E7-742F0A30C1FC}" type="presParOf" srcId="{D05FF3C1-8267-450E-87B2-BC97F617117B}" destId="{F2BB60A4-7FE9-418A-83EC-F2D794332C9A}" srcOrd="0" destOrd="0" presId="urn:microsoft.com/office/officeart/2009/3/layout/StepUpProcess"/>
    <dgm:cxn modelId="{1CC82415-8409-48A4-9223-C63BF61D23B1}" type="presParOf" srcId="{48F77CD0-9D0C-4DCC-9B22-525FD3DEB742}" destId="{70CAAE5A-8985-459E-ADC3-327CFF8B6FD2}" srcOrd="4" destOrd="0" presId="urn:microsoft.com/office/officeart/2009/3/layout/StepUpProcess"/>
    <dgm:cxn modelId="{B494AF75-280F-4007-A9F3-3E73A0504B95}" type="presParOf" srcId="{70CAAE5A-8985-459E-ADC3-327CFF8B6FD2}" destId="{B94DBD89-9263-4B2C-BC71-233714EE4317}" srcOrd="0" destOrd="0" presId="urn:microsoft.com/office/officeart/2009/3/layout/StepUpProcess"/>
    <dgm:cxn modelId="{60730F8F-A786-47DC-8504-5575C6004EBC}" type="presParOf" srcId="{70CAAE5A-8985-459E-ADC3-327CFF8B6FD2}" destId="{203CFAF7-A160-4F9B-A5CE-537C019D5A82}" srcOrd="1" destOrd="0" presId="urn:microsoft.com/office/officeart/2009/3/layout/StepUpProcess"/>
    <dgm:cxn modelId="{66A35DAC-21E1-4823-8C3E-0C4F7CE2737D}" type="presParOf" srcId="{70CAAE5A-8985-459E-ADC3-327CFF8B6FD2}" destId="{CFBCBAB8-7176-496F-B18C-A15DB71DB91F}" srcOrd="2" destOrd="0" presId="urn:microsoft.com/office/officeart/2009/3/layout/StepUpProcess"/>
    <dgm:cxn modelId="{B4B33FB5-11F9-4E11-B525-D072749AC4EE}" type="presParOf" srcId="{48F77CD0-9D0C-4DCC-9B22-525FD3DEB742}" destId="{852A0EAD-7A6A-4F3A-8B63-634AF05B14EE}" srcOrd="5" destOrd="0" presId="urn:microsoft.com/office/officeart/2009/3/layout/StepUpProcess"/>
    <dgm:cxn modelId="{9092F6CA-B0EA-4AE3-87A2-75A195B56A9C}" type="presParOf" srcId="{852A0EAD-7A6A-4F3A-8B63-634AF05B14EE}" destId="{BB2B0934-7BAC-4151-A50C-7EFD130CA2CA}" srcOrd="0" destOrd="0" presId="urn:microsoft.com/office/officeart/2009/3/layout/StepUpProcess"/>
    <dgm:cxn modelId="{A498426F-E6A0-40FA-91AE-B8B1614CCA4C}" type="presParOf" srcId="{48F77CD0-9D0C-4DCC-9B22-525FD3DEB742}" destId="{E2BAB223-451C-4B2A-AF89-4B2975386D46}" srcOrd="6" destOrd="0" presId="urn:microsoft.com/office/officeart/2009/3/layout/StepUpProcess"/>
    <dgm:cxn modelId="{82CEC07A-C9DF-4567-8AF3-5C6FD8B26721}" type="presParOf" srcId="{E2BAB223-451C-4B2A-AF89-4B2975386D46}" destId="{502805EF-D13B-48B6-A3A3-A06A687D90C8}" srcOrd="0" destOrd="0" presId="urn:microsoft.com/office/officeart/2009/3/layout/StepUpProcess"/>
    <dgm:cxn modelId="{531D3A0B-EE9F-410E-8420-5751BEC2A617}" type="presParOf" srcId="{E2BAB223-451C-4B2A-AF89-4B2975386D46}" destId="{359C9BA8-F123-44FA-8AC7-9C925F41656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784EF-6BE1-47E3-B8A1-9C24AC76DDE7}">
      <dsp:nvSpPr>
        <dsp:cNvPr id="0" name=""/>
        <dsp:cNvSpPr/>
      </dsp:nvSpPr>
      <dsp:spPr>
        <a:xfrm rot="5400000">
          <a:off x="513299" y="1646012"/>
          <a:ext cx="1532392" cy="2549867"/>
        </a:xfrm>
        <a:prstGeom prst="corner">
          <a:avLst>
            <a:gd name="adj1" fmla="val 16120"/>
            <a:gd name="adj2" fmla="val 16110"/>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03F1B-735A-4668-BCF6-0C408170DE23}">
      <dsp:nvSpPr>
        <dsp:cNvPr id="0" name=""/>
        <dsp:cNvSpPr/>
      </dsp:nvSpPr>
      <dsp:spPr>
        <a:xfrm>
          <a:off x="257504" y="2407873"/>
          <a:ext cx="2302034" cy="2017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Create site</a:t>
          </a:r>
        </a:p>
      </dsp:txBody>
      <dsp:txXfrm>
        <a:off x="257504" y="2407873"/>
        <a:ext cx="2302034" cy="2017868"/>
      </dsp:txXfrm>
    </dsp:sp>
    <dsp:sp modelId="{E0A67609-F97C-4BB8-807E-8901827688CF}">
      <dsp:nvSpPr>
        <dsp:cNvPr id="0" name=""/>
        <dsp:cNvSpPr/>
      </dsp:nvSpPr>
      <dsp:spPr>
        <a:xfrm>
          <a:off x="2125192" y="1458288"/>
          <a:ext cx="434346" cy="434346"/>
        </a:xfrm>
        <a:prstGeom prst="triangle">
          <a:avLst>
            <a:gd name="adj" fmla="val 100000"/>
          </a:avLst>
        </a:prstGeom>
        <a:solidFill>
          <a:schemeClr val="accent2">
            <a:hueOff val="-286692"/>
            <a:satOff val="9230"/>
            <a:lumOff val="6699"/>
            <a:alphaOff val="0"/>
          </a:schemeClr>
        </a:solidFill>
        <a:ln w="10795" cap="flat" cmpd="sng" algn="ctr">
          <a:solidFill>
            <a:schemeClr val="accent2">
              <a:hueOff val="-286692"/>
              <a:satOff val="9230"/>
              <a:lumOff val="66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3BDAF7-91D0-4663-84D7-E593284F67D4}">
      <dsp:nvSpPr>
        <dsp:cNvPr id="0" name=""/>
        <dsp:cNvSpPr/>
      </dsp:nvSpPr>
      <dsp:spPr>
        <a:xfrm rot="5400000">
          <a:off x="3331438" y="948661"/>
          <a:ext cx="1532392" cy="2549867"/>
        </a:xfrm>
        <a:prstGeom prst="corner">
          <a:avLst>
            <a:gd name="adj1" fmla="val 16120"/>
            <a:gd name="adj2" fmla="val 16110"/>
          </a:avLst>
        </a:prstGeom>
        <a:solidFill>
          <a:schemeClr val="accent2">
            <a:hueOff val="-573384"/>
            <a:satOff val="18461"/>
            <a:lumOff val="13399"/>
            <a:alphaOff val="0"/>
          </a:schemeClr>
        </a:solidFill>
        <a:ln w="10795" cap="flat" cmpd="sng" algn="ctr">
          <a:solidFill>
            <a:schemeClr val="accent2">
              <a:hueOff val="-573384"/>
              <a:satOff val="18461"/>
              <a:lumOff val="133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53AE2-6D1D-4BAE-9AD2-35BBB2DE3CE9}">
      <dsp:nvSpPr>
        <dsp:cNvPr id="0" name=""/>
        <dsp:cNvSpPr/>
      </dsp:nvSpPr>
      <dsp:spPr>
        <a:xfrm>
          <a:off x="3075644" y="1710522"/>
          <a:ext cx="2302034" cy="2017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Add content (pages with web parts, files, lists, branding, navigation, etc.)</a:t>
          </a:r>
        </a:p>
      </dsp:txBody>
      <dsp:txXfrm>
        <a:off x="3075644" y="1710522"/>
        <a:ext cx="2302034" cy="2017868"/>
      </dsp:txXfrm>
    </dsp:sp>
    <dsp:sp modelId="{3D8B69FE-5C99-4B41-B40E-288FE9E7DF69}">
      <dsp:nvSpPr>
        <dsp:cNvPr id="0" name=""/>
        <dsp:cNvSpPr/>
      </dsp:nvSpPr>
      <dsp:spPr>
        <a:xfrm>
          <a:off x="4943332" y="760937"/>
          <a:ext cx="434346" cy="434346"/>
        </a:xfrm>
        <a:prstGeom prst="triangle">
          <a:avLst>
            <a:gd name="adj" fmla="val 100000"/>
          </a:avLst>
        </a:prstGeom>
        <a:solidFill>
          <a:schemeClr val="accent2">
            <a:hueOff val="-860076"/>
            <a:satOff val="27691"/>
            <a:lumOff val="20098"/>
            <a:alphaOff val="0"/>
          </a:schemeClr>
        </a:solidFill>
        <a:ln w="10795" cap="flat" cmpd="sng" algn="ctr">
          <a:solidFill>
            <a:schemeClr val="accent2">
              <a:hueOff val="-860076"/>
              <a:satOff val="27691"/>
              <a:lumOff val="20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DBD89-9263-4B2C-BC71-233714EE4317}">
      <dsp:nvSpPr>
        <dsp:cNvPr id="0" name=""/>
        <dsp:cNvSpPr/>
      </dsp:nvSpPr>
      <dsp:spPr>
        <a:xfrm rot="5400000">
          <a:off x="6149578" y="251309"/>
          <a:ext cx="1532392" cy="2549867"/>
        </a:xfrm>
        <a:prstGeom prst="corner">
          <a:avLst>
            <a:gd name="adj1" fmla="val 16120"/>
            <a:gd name="adj2" fmla="val 16110"/>
          </a:avLst>
        </a:prstGeom>
        <a:solidFill>
          <a:schemeClr val="accent2">
            <a:hueOff val="-1146768"/>
            <a:satOff val="36921"/>
            <a:lumOff val="26797"/>
            <a:alphaOff val="0"/>
          </a:schemeClr>
        </a:solidFill>
        <a:ln w="10795" cap="flat" cmpd="sng" algn="ctr">
          <a:solidFill>
            <a:schemeClr val="accent2">
              <a:hueOff val="-1146768"/>
              <a:satOff val="36921"/>
              <a:lumOff val="26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CFAF7-A160-4F9B-A5CE-537C019D5A82}">
      <dsp:nvSpPr>
        <dsp:cNvPr id="0" name=""/>
        <dsp:cNvSpPr/>
      </dsp:nvSpPr>
      <dsp:spPr>
        <a:xfrm>
          <a:off x="5893784" y="1013170"/>
          <a:ext cx="2302034" cy="2017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Add permissions</a:t>
          </a:r>
        </a:p>
      </dsp:txBody>
      <dsp:txXfrm>
        <a:off x="5893784" y="1013170"/>
        <a:ext cx="2302034" cy="2017868"/>
      </dsp:txXfrm>
    </dsp:sp>
    <dsp:sp modelId="{CFBCBAB8-7176-496F-B18C-A15DB71DB91F}">
      <dsp:nvSpPr>
        <dsp:cNvPr id="0" name=""/>
        <dsp:cNvSpPr/>
      </dsp:nvSpPr>
      <dsp:spPr>
        <a:xfrm>
          <a:off x="7761472" y="63585"/>
          <a:ext cx="434346" cy="434346"/>
        </a:xfrm>
        <a:prstGeom prst="triangle">
          <a:avLst>
            <a:gd name="adj" fmla="val 100000"/>
          </a:avLst>
        </a:prstGeom>
        <a:solidFill>
          <a:schemeClr val="accent2">
            <a:hueOff val="-1433459"/>
            <a:satOff val="46152"/>
            <a:lumOff val="33497"/>
            <a:alphaOff val="0"/>
          </a:schemeClr>
        </a:solidFill>
        <a:ln w="10795" cap="flat" cmpd="sng" algn="ctr">
          <a:solidFill>
            <a:schemeClr val="accent2">
              <a:hueOff val="-1433459"/>
              <a:satOff val="46152"/>
              <a:lumOff val="334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2805EF-D13B-48B6-A3A3-A06A687D90C8}">
      <dsp:nvSpPr>
        <dsp:cNvPr id="0" name=""/>
        <dsp:cNvSpPr/>
      </dsp:nvSpPr>
      <dsp:spPr>
        <a:xfrm rot="5400000">
          <a:off x="8967718" y="-446041"/>
          <a:ext cx="1532392" cy="2549867"/>
        </a:xfrm>
        <a:prstGeom prst="corner">
          <a:avLst>
            <a:gd name="adj1" fmla="val 16120"/>
            <a:gd name="adj2" fmla="val 16110"/>
          </a:avLst>
        </a:prstGeom>
        <a:solidFill>
          <a:schemeClr val="accent2">
            <a:hueOff val="-1720151"/>
            <a:satOff val="55382"/>
            <a:lumOff val="40196"/>
            <a:alphaOff val="0"/>
          </a:schemeClr>
        </a:solidFill>
        <a:ln w="10795" cap="flat" cmpd="sng" algn="ctr">
          <a:solidFill>
            <a:schemeClr val="accent2">
              <a:hueOff val="-1720151"/>
              <a:satOff val="55382"/>
              <a:lumOff val="40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C9BA8-F123-44FA-8AC7-9C925F416562}">
      <dsp:nvSpPr>
        <dsp:cNvPr id="0" name=""/>
        <dsp:cNvSpPr/>
      </dsp:nvSpPr>
      <dsp:spPr>
        <a:xfrm>
          <a:off x="8711923" y="315819"/>
          <a:ext cx="2302034" cy="2017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Broadcast your site!</a:t>
          </a:r>
        </a:p>
      </dsp:txBody>
      <dsp:txXfrm>
        <a:off x="8711923" y="315819"/>
        <a:ext cx="2302034" cy="201786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9/25/2020 7:09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9/25/2020 7:09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9/25/2020 7:09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44252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9/25/2020 7:09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1566340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9/25/2020 7:09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195851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0ECFDC7D-F4BE-4668-920D-08874925A5D7}" type="datetime8">
              <a:rPr lang="en-US" smtClean="0">
                <a:solidFill>
                  <a:prstClr val="black"/>
                </a:solidFill>
              </a:rPr>
              <a:t>9/25/2020 7:09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18551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9/25/2020 7:09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195851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9/25/2020 7:09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95851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9/25/2020 7:09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195851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9/25/2020 7:09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95851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9/25/2020 7:09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195851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9/25/2020 7:09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254823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9/25/2020 7:09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254823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F19A73-88F5-4B80-A929-CF8E66EE5449}" type="datetime8">
              <a:rPr lang="en-US" smtClean="0"/>
              <a:t>9/25/2020 7:09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2548236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a:srcRect l="32559" r="10791"/>
          <a:stretch/>
        </p:blipFill>
        <p:spPr bwMode="ltGray">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78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910" r:id="rId7"/>
    <p:sldLayoutId id="2147484911" r:id="rId8"/>
    <p:sldLayoutId id="2147484639" r:id="rId9"/>
    <p:sldLayoutId id="2147484603" r:id="rId10"/>
    <p:sldLayoutId id="2147484833" r:id="rId11"/>
    <p:sldLayoutId id="2147484834" r:id="rId12"/>
    <p:sldLayoutId id="2147484835" r:id="rId13"/>
    <p:sldLayoutId id="2147484922" r:id="rId14"/>
    <p:sldLayoutId id="2147484923" r:id="rId15"/>
    <p:sldLayoutId id="2147484924" r:id="rId16"/>
    <p:sldLayoutId id="2147484839" r:id="rId17"/>
    <p:sldLayoutId id="2147484840" r:id="rId18"/>
    <p:sldLayoutId id="2147484841" r:id="rId19"/>
    <p:sldLayoutId id="2147484842" r:id="rId20"/>
    <p:sldLayoutId id="2147484843" r:id="rId21"/>
    <p:sldLayoutId id="2147484931"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hyperlink" Target="https://docs.microsoft.com/en-us/microsoft-365/community/team-site-or-communication-site"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sharepoint.uservoice.com/" TargetMode="External"/><Relationship Id="rId4" Type="http://schemas.openxmlformats.org/officeDocument/2006/relationships/hyperlink" Target="https://aka.ms/VirtualHub"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US" dirty="0"/>
              <a:t>What is SharePoint and how can I use it?</a:t>
            </a:r>
          </a:p>
        </p:txBody>
      </p:sp>
      <p:sp>
        <p:nvSpPr>
          <p:cNvPr id="5" name="Text Placeholder 4"/>
          <p:cNvSpPr>
            <a:spLocks noGrp="1"/>
          </p:cNvSpPr>
          <p:nvPr>
            <p:ph type="body" sz="quarter" idx="12"/>
          </p:nvPr>
        </p:nvSpPr>
        <p:spPr>
          <a:xfrm>
            <a:off x="584200" y="3962400"/>
            <a:ext cx="9144000" cy="338554"/>
          </a:xfrm>
        </p:spPr>
        <p:txBody>
          <a:bodyPr/>
          <a:lstStyle/>
          <a:p>
            <a:r>
              <a:rPr lang="en-US"/>
              <a:t>Dave Cohen, Nicole Woon</a:t>
            </a:r>
          </a:p>
        </p:txBody>
      </p:sp>
    </p:spTree>
    <p:extLst>
      <p:ext uri="{BB962C8B-B14F-4D97-AF65-F5344CB8AC3E}">
        <p14:creationId xmlns:p14="http://schemas.microsoft.com/office/powerpoint/2010/main" val="17950785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Team site demo</a:t>
            </a:r>
          </a:p>
        </p:txBody>
      </p:sp>
    </p:spTree>
    <p:extLst>
      <p:ext uri="{BB962C8B-B14F-4D97-AF65-F5344CB8AC3E}">
        <p14:creationId xmlns:p14="http://schemas.microsoft.com/office/powerpoint/2010/main" val="32321577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Communication site demo</a:t>
            </a:r>
          </a:p>
        </p:txBody>
      </p:sp>
    </p:spTree>
    <p:extLst>
      <p:ext uri="{BB962C8B-B14F-4D97-AF65-F5344CB8AC3E}">
        <p14:creationId xmlns:p14="http://schemas.microsoft.com/office/powerpoint/2010/main" val="18355229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Tree>
    <p:extLst>
      <p:ext uri="{BB962C8B-B14F-4D97-AF65-F5344CB8AC3E}">
        <p14:creationId xmlns:p14="http://schemas.microsoft.com/office/powerpoint/2010/main" val="8718990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rePoint lookbook site screenshot">
            <a:extLst>
              <a:ext uri="{FF2B5EF4-FFF2-40B4-BE49-F238E27FC236}">
                <a16:creationId xmlns:a16="http://schemas.microsoft.com/office/drawing/2014/main" id="{FC4C94C2-84E1-2A47-A746-74C78F5E530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4C58D8F-A9DD-6E4C-A88E-3A9EB95BFA5F}"/>
              </a:ext>
            </a:extLst>
          </p:cNvPr>
          <p:cNvSpPr/>
          <p:nvPr/>
        </p:nvSpPr>
        <p:spPr>
          <a:xfrm>
            <a:off x="4720656" y="6358595"/>
            <a:ext cx="2750689" cy="369332"/>
          </a:xfrm>
          <a:prstGeom prst="rect">
            <a:avLst/>
          </a:prstGeom>
        </p:spPr>
        <p:txBody>
          <a:bodyPr wrap="none">
            <a:spAutoFit/>
          </a:bodyPr>
          <a:lstStyle/>
          <a:p>
            <a:pPr>
              <a:spcAft>
                <a:spcPts val="3529"/>
              </a:spcAft>
            </a:pPr>
            <a:r>
              <a:rPr lang="en-US" sz="1800" err="1">
                <a:solidFill>
                  <a:schemeClr val="bg1"/>
                </a:solidFill>
                <a:latin typeface="+mj-lt"/>
                <a:cs typeface="Segoe UI"/>
              </a:rPr>
              <a:t>lookbook.microsoft.com</a:t>
            </a:r>
            <a:endParaRPr lang="en-US" sz="1800">
              <a:solidFill>
                <a:schemeClr val="bg1"/>
              </a:solidFill>
              <a:latin typeface="+mj-lt"/>
              <a:cs typeface="Segoe UI"/>
            </a:endParaRPr>
          </a:p>
        </p:txBody>
      </p:sp>
      <p:sp>
        <p:nvSpPr>
          <p:cNvPr id="2" name="Title 1">
            <a:extLst>
              <a:ext uri="{FF2B5EF4-FFF2-40B4-BE49-F238E27FC236}">
                <a16:creationId xmlns:a16="http://schemas.microsoft.com/office/drawing/2014/main" id="{D4D374DA-3FE9-4E96-BF11-675ACC0AB541}"/>
              </a:ext>
            </a:extLst>
          </p:cNvPr>
          <p:cNvSpPr>
            <a:spLocks noGrp="1"/>
          </p:cNvSpPr>
          <p:nvPr>
            <p:ph type="title" idx="4294967295"/>
          </p:nvPr>
        </p:nvSpPr>
        <p:spPr>
          <a:xfrm>
            <a:off x="588263" y="-553998"/>
            <a:ext cx="11018520" cy="553998"/>
          </a:xfrm>
        </p:spPr>
        <p:txBody>
          <a:bodyPr vert="horz" wrap="square" lIns="0" tIns="0" rIns="0" bIns="0" rtlCol="0" anchor="b">
            <a:spAutoFit/>
          </a:bodyPr>
          <a:lstStyle/>
          <a:p>
            <a:r>
              <a:rPr lang="en-US" dirty="0"/>
              <a:t>SharePoint look book: get inspired</a:t>
            </a:r>
          </a:p>
        </p:txBody>
      </p:sp>
    </p:spTree>
    <p:extLst>
      <p:ext uri="{BB962C8B-B14F-4D97-AF65-F5344CB8AC3E}">
        <p14:creationId xmlns:p14="http://schemas.microsoft.com/office/powerpoint/2010/main" val="91390794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a:t>Additional Resources</a:t>
            </a:r>
          </a:p>
        </p:txBody>
      </p:sp>
      <p:sp>
        <p:nvSpPr>
          <p:cNvPr id="6" name="Text Placeholder 5"/>
          <p:cNvSpPr>
            <a:spLocks noGrp="1"/>
          </p:cNvSpPr>
          <p:nvPr>
            <p:ph sz="quarter" idx="10"/>
          </p:nvPr>
        </p:nvSpPr>
        <p:spPr>
          <a:xfrm>
            <a:off x="584200" y="1435100"/>
            <a:ext cx="11018838" cy="2930033"/>
          </a:xfrm>
        </p:spPr>
        <p:txBody>
          <a:bodyPr/>
          <a:lstStyle/>
          <a:p>
            <a:pPr marL="0" indent="0">
              <a:buNone/>
            </a:pPr>
            <a:r>
              <a:rPr lang="en-US"/>
              <a:t>💻 Team site vs. Communication site: </a:t>
            </a:r>
            <a:r>
              <a:rPr lang="en-US">
                <a:hlinkClick r:id="rId3"/>
              </a:rPr>
              <a:t>docs.microsoft.com/</a:t>
            </a:r>
            <a:r>
              <a:rPr lang="en-US" err="1">
                <a:hlinkClick r:id="rId3"/>
              </a:rPr>
              <a:t>en</a:t>
            </a:r>
            <a:r>
              <a:rPr lang="en-US">
                <a:hlinkClick r:id="rId3"/>
              </a:rPr>
              <a:t>-us/microsoft-365/community/team-site-or-communication-site</a:t>
            </a:r>
            <a:endParaRPr lang="en-US"/>
          </a:p>
          <a:p>
            <a:pPr marL="0" indent="0">
              <a:buNone/>
            </a:pPr>
            <a:endParaRPr lang="en-US"/>
          </a:p>
          <a:p>
            <a:pPr marL="0" indent="0">
              <a:buNone/>
            </a:pPr>
            <a:r>
              <a:rPr lang="en-US"/>
              <a:t>🔨 Virtual hub for additional digital skilling videos: </a:t>
            </a:r>
            <a:r>
              <a:rPr lang="en-US">
                <a:hlinkClick r:id="rId4"/>
              </a:rPr>
              <a:t>aka.ms/</a:t>
            </a:r>
            <a:r>
              <a:rPr lang="en-US" err="1">
                <a:hlinkClick r:id="rId4"/>
              </a:rPr>
              <a:t>VirtualHub</a:t>
            </a:r>
            <a:endParaRPr lang="en-US"/>
          </a:p>
          <a:p>
            <a:pPr marL="0" indent="0">
              <a:buNone/>
            </a:pPr>
            <a:endParaRPr lang="en-US"/>
          </a:p>
          <a:p>
            <a:pPr marL="0" indent="0">
              <a:buNone/>
            </a:pPr>
            <a:r>
              <a:rPr lang="en-US"/>
              <a:t>📣 SharePoint UserVoice: </a:t>
            </a:r>
            <a:r>
              <a:rPr lang="en-US">
                <a:hlinkClick r:id="rId5"/>
              </a:rPr>
              <a:t>sharepoint.uservoice.com</a:t>
            </a:r>
            <a:endParaRPr lang="en-US"/>
          </a:p>
        </p:txBody>
      </p:sp>
    </p:spTree>
    <p:extLst>
      <p:ext uri="{BB962C8B-B14F-4D97-AF65-F5344CB8AC3E}">
        <p14:creationId xmlns:p14="http://schemas.microsoft.com/office/powerpoint/2010/main" val="25835545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8269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BF15BD-001C-49B3-9A01-B39DEDA47564}"/>
              </a:ext>
            </a:extLst>
          </p:cNvPr>
          <p:cNvSpPr>
            <a:spLocks noGrp="1"/>
          </p:cNvSpPr>
          <p:nvPr>
            <p:ph type="title"/>
          </p:nvPr>
        </p:nvSpPr>
        <p:spPr>
          <a:xfrm>
            <a:off x="585216" y="2309812"/>
            <a:ext cx="3182027" cy="553998"/>
          </a:xfrm>
        </p:spPr>
        <p:txBody>
          <a:bodyPr/>
          <a:lstStyle/>
          <a:p>
            <a:r>
              <a:rPr lang="en-US"/>
              <a:t>Agenda</a:t>
            </a:r>
          </a:p>
        </p:txBody>
      </p:sp>
      <p:sp>
        <p:nvSpPr>
          <p:cNvPr id="7" name="Text Placeholder 6">
            <a:extLst>
              <a:ext uri="{FF2B5EF4-FFF2-40B4-BE49-F238E27FC236}">
                <a16:creationId xmlns:a16="http://schemas.microsoft.com/office/drawing/2014/main" id="{61F6BD0B-C4D8-42DE-A3A7-50D8219CE639}"/>
              </a:ext>
            </a:extLst>
          </p:cNvPr>
          <p:cNvSpPr>
            <a:spLocks noGrp="1"/>
          </p:cNvSpPr>
          <p:nvPr>
            <p:ph type="body" sz="quarter" idx="11"/>
          </p:nvPr>
        </p:nvSpPr>
        <p:spPr>
          <a:xfrm>
            <a:off x="4354523" y="2309812"/>
            <a:ext cx="7254865" cy="2909514"/>
          </a:xfrm>
        </p:spPr>
        <p:txBody>
          <a:bodyPr/>
          <a:lstStyle/>
          <a:p>
            <a:pPr marL="457200" indent="-457200">
              <a:buFont typeface="Arial" panose="020B0604020202020204" pitchFamily="34" charset="0"/>
              <a:buChar char="•"/>
            </a:pPr>
            <a:r>
              <a:rPr lang="en-US"/>
              <a:t>What are SharePoint sites?</a:t>
            </a:r>
          </a:p>
          <a:p>
            <a:pPr marL="457200" indent="-457200">
              <a:buFont typeface="Arial" panose="020B0604020202020204" pitchFamily="34" charset="0"/>
              <a:buChar char="•"/>
            </a:pPr>
            <a:r>
              <a:rPr lang="en-US"/>
              <a:t>Team site vs. communication site</a:t>
            </a:r>
          </a:p>
          <a:p>
            <a:pPr marL="457200" indent="-457200">
              <a:buFont typeface="Arial" panose="020B0604020202020204" pitchFamily="34" charset="0"/>
              <a:buChar char="•"/>
            </a:pPr>
            <a:r>
              <a:rPr lang="en-US"/>
              <a:t>Team site demo</a:t>
            </a:r>
          </a:p>
          <a:p>
            <a:pPr marL="457200" indent="-457200">
              <a:buFont typeface="Arial" panose="020B0604020202020204" pitchFamily="34" charset="0"/>
              <a:buChar char="•"/>
            </a:pPr>
            <a:r>
              <a:rPr lang="en-US"/>
              <a:t>Communication site demo</a:t>
            </a:r>
          </a:p>
          <a:p>
            <a:pPr marL="457200" indent="-457200">
              <a:buFont typeface="Arial" panose="020B0604020202020204" pitchFamily="34" charset="0"/>
              <a:buChar char="•"/>
            </a:pPr>
            <a:r>
              <a:rPr lang="en-US"/>
              <a:t>Resources</a:t>
            </a:r>
          </a:p>
        </p:txBody>
      </p:sp>
    </p:spTree>
    <p:extLst>
      <p:ext uri="{BB962C8B-B14F-4D97-AF65-F5344CB8AC3E}">
        <p14:creationId xmlns:p14="http://schemas.microsoft.com/office/powerpoint/2010/main" val="41785654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a:t>What are SharePoint sites?</a:t>
            </a:r>
          </a:p>
        </p:txBody>
      </p:sp>
      <p:sp>
        <p:nvSpPr>
          <p:cNvPr id="6" name="Text Placeholder 5"/>
          <p:cNvSpPr>
            <a:spLocks noGrp="1"/>
          </p:cNvSpPr>
          <p:nvPr>
            <p:ph sz="quarter" idx="10"/>
          </p:nvPr>
        </p:nvSpPr>
        <p:spPr>
          <a:xfrm>
            <a:off x="584200" y="1435100"/>
            <a:ext cx="5906052" cy="5084469"/>
          </a:xfrm>
        </p:spPr>
        <p:txBody>
          <a:bodyPr/>
          <a:lstStyle/>
          <a:p>
            <a:r>
              <a:rPr lang="en-US"/>
              <a:t>A SharePoint site is a site on your organization’s intranet that helps people and teams work together and stay informed</a:t>
            </a:r>
          </a:p>
          <a:p>
            <a:endParaRPr lang="en-US"/>
          </a:p>
          <a:p>
            <a:r>
              <a:rPr lang="en-US"/>
              <a:t>Sites are easy to create and edit, and they’re flexible enough to address a variety of needs</a:t>
            </a:r>
          </a:p>
          <a:p>
            <a:endParaRPr lang="en-US"/>
          </a:p>
          <a:p>
            <a:r>
              <a:rPr lang="en-US"/>
              <a:t>Two types of sites to choose from – team site or communication site</a:t>
            </a:r>
          </a:p>
        </p:txBody>
      </p:sp>
      <p:pic>
        <p:nvPicPr>
          <p:cNvPr id="2" name="Picture 1" descr="Examples of different SharePoint sites">
            <a:extLst>
              <a:ext uri="{FF2B5EF4-FFF2-40B4-BE49-F238E27FC236}">
                <a16:creationId xmlns:a16="http://schemas.microsoft.com/office/drawing/2014/main" id="{FA87DAA2-4E5A-4343-A5AF-277F9A46CB2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490252" y="0"/>
            <a:ext cx="6858000" cy="6858000"/>
          </a:xfrm>
          <a:prstGeom prst="rect">
            <a:avLst/>
          </a:prstGeom>
        </p:spPr>
      </p:pic>
    </p:spTree>
    <p:extLst>
      <p:ext uri="{BB962C8B-B14F-4D97-AF65-F5344CB8AC3E}">
        <p14:creationId xmlns:p14="http://schemas.microsoft.com/office/powerpoint/2010/main" val="11492949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022BF-39EC-4EF2-90EC-DDD85BBC465C}"/>
              </a:ext>
            </a:extLst>
          </p:cNvPr>
          <p:cNvSpPr>
            <a:spLocks noGrp="1"/>
          </p:cNvSpPr>
          <p:nvPr>
            <p:ph type="title"/>
          </p:nvPr>
        </p:nvSpPr>
        <p:spPr>
          <a:xfrm>
            <a:off x="6308037" y="457200"/>
            <a:ext cx="11018520" cy="553998"/>
          </a:xfrm>
        </p:spPr>
        <p:txBody>
          <a:bodyPr/>
          <a:lstStyle/>
          <a:p>
            <a:r>
              <a:rPr lang="en-US" dirty="0"/>
              <a:t>Team site overview</a:t>
            </a:r>
          </a:p>
        </p:txBody>
      </p:sp>
      <p:sp>
        <p:nvSpPr>
          <p:cNvPr id="3" name="Content Placeholder 2">
            <a:extLst>
              <a:ext uri="{FF2B5EF4-FFF2-40B4-BE49-F238E27FC236}">
                <a16:creationId xmlns:a16="http://schemas.microsoft.com/office/drawing/2014/main" id="{41E42E8A-0D00-429A-8F6A-83552046BEFA}"/>
              </a:ext>
            </a:extLst>
          </p:cNvPr>
          <p:cNvSpPr>
            <a:spLocks noGrp="1"/>
          </p:cNvSpPr>
          <p:nvPr>
            <p:ph sz="quarter" idx="10"/>
          </p:nvPr>
        </p:nvSpPr>
        <p:spPr>
          <a:xfrm>
            <a:off x="6303974" y="1435100"/>
            <a:ext cx="5299765" cy="3360920"/>
          </a:xfrm>
        </p:spPr>
        <p:txBody>
          <a:bodyPr/>
          <a:lstStyle/>
          <a:p>
            <a:r>
              <a:rPr lang="en-US"/>
              <a:t>A SharePoint team site connects you and your team to the content, information, and apps you rely on every day</a:t>
            </a:r>
          </a:p>
          <a:p>
            <a:endParaRPr lang="en-US"/>
          </a:p>
          <a:p>
            <a:r>
              <a:rPr lang="en-US"/>
              <a:t>Designed to optimize for team or project collaboration with Microsoft 365 group integration</a:t>
            </a:r>
          </a:p>
          <a:p>
            <a:endParaRPr lang="en-US"/>
          </a:p>
          <a:p>
            <a:r>
              <a:rPr lang="en-US"/>
              <a:t>Includes the option to connect to Microsoft Teams </a:t>
            </a:r>
          </a:p>
        </p:txBody>
      </p:sp>
      <p:pic>
        <p:nvPicPr>
          <p:cNvPr id="5" name="Picture 2" descr="Examples of different SharePoint sites">
            <a:extLst>
              <a:ext uri="{FF2B5EF4-FFF2-40B4-BE49-F238E27FC236}">
                <a16:creationId xmlns:a16="http://schemas.microsoft.com/office/drawing/2014/main" id="{87CE270D-4539-4E1F-9398-A4E6E721631C}"/>
              </a:ext>
            </a:extLst>
          </p:cNvPr>
          <p:cNvPicPr>
            <a:picLocks noChangeAspect="1"/>
          </p:cNvPicPr>
          <p:nvPr/>
        </p:nvPicPr>
        <p:blipFill rotWithShape="1">
          <a:blip r:embed="rId2"/>
          <a:srcRect l="12114" t="11652" r="6794" b="7257"/>
          <a:stretch/>
        </p:blipFill>
        <p:spPr>
          <a:xfrm>
            <a:off x="-974036" y="0"/>
            <a:ext cx="6858000" cy="6858000"/>
          </a:xfrm>
          <a:prstGeom prst="rect">
            <a:avLst/>
          </a:prstGeom>
        </p:spPr>
      </p:pic>
    </p:spTree>
    <p:extLst>
      <p:ext uri="{BB962C8B-B14F-4D97-AF65-F5344CB8AC3E}">
        <p14:creationId xmlns:p14="http://schemas.microsoft.com/office/powerpoint/2010/main" val="379692233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8802-D100-4819-AFF4-2C6551CCF1AF}"/>
              </a:ext>
            </a:extLst>
          </p:cNvPr>
          <p:cNvSpPr>
            <a:spLocks noGrp="1"/>
          </p:cNvSpPr>
          <p:nvPr>
            <p:ph type="title"/>
          </p:nvPr>
        </p:nvSpPr>
        <p:spPr/>
        <p:txBody>
          <a:bodyPr/>
          <a:lstStyle/>
          <a:p>
            <a:r>
              <a:rPr lang="en-US"/>
              <a:t>Communication site overview</a:t>
            </a:r>
          </a:p>
        </p:txBody>
      </p:sp>
      <p:sp>
        <p:nvSpPr>
          <p:cNvPr id="3" name="Content Placeholder 2">
            <a:extLst>
              <a:ext uri="{FF2B5EF4-FFF2-40B4-BE49-F238E27FC236}">
                <a16:creationId xmlns:a16="http://schemas.microsoft.com/office/drawing/2014/main" id="{33B7AA6B-5684-40F3-837E-1FAFD8AD4540}"/>
              </a:ext>
            </a:extLst>
          </p:cNvPr>
          <p:cNvSpPr>
            <a:spLocks noGrp="1"/>
          </p:cNvSpPr>
          <p:nvPr>
            <p:ph sz="quarter" idx="10"/>
          </p:nvPr>
        </p:nvSpPr>
        <p:spPr>
          <a:xfrm>
            <a:off x="584200" y="1435100"/>
            <a:ext cx="6691243" cy="3360920"/>
          </a:xfrm>
        </p:spPr>
        <p:txBody>
          <a:bodyPr/>
          <a:lstStyle/>
          <a:p>
            <a:r>
              <a:rPr lang="en-US"/>
              <a:t>A SharePoint communication site is a great place to share information with a broad audience in a visually compelling format</a:t>
            </a:r>
          </a:p>
          <a:p>
            <a:endParaRPr lang="en-US"/>
          </a:p>
          <a:p>
            <a:r>
              <a:rPr lang="en-US"/>
              <a:t>Optimized for a small number of authors and includes out of the box homepage designs to help you get started</a:t>
            </a:r>
          </a:p>
          <a:p>
            <a:endParaRPr lang="en-US"/>
          </a:p>
          <a:p>
            <a:r>
              <a:rPr lang="en-US"/>
              <a:t>Not connected to a Microsoft 365 group</a:t>
            </a:r>
          </a:p>
        </p:txBody>
      </p:sp>
      <p:pic>
        <p:nvPicPr>
          <p:cNvPr id="1026" name="Picture 2" descr="SharePoint sites displayed on different form factors (e.g. monitor, laptop screen, tablet, phone)">
            <a:extLst>
              <a:ext uri="{FF2B5EF4-FFF2-40B4-BE49-F238E27FC236}">
                <a16:creationId xmlns:a16="http://schemas.microsoft.com/office/drawing/2014/main" id="{50FB2EB3-7B00-4695-A737-F925F2AE6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057" y="2440057"/>
            <a:ext cx="4417942" cy="441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986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a:t>When to use team site vs. communication site</a:t>
            </a:r>
          </a:p>
        </p:txBody>
      </p:sp>
      <p:graphicFrame>
        <p:nvGraphicFramePr>
          <p:cNvPr id="3" name="Table 3">
            <a:extLst>
              <a:ext uri="{FF2B5EF4-FFF2-40B4-BE49-F238E27FC236}">
                <a16:creationId xmlns:a16="http://schemas.microsoft.com/office/drawing/2014/main" id="{F9206495-C929-41EE-B49B-C1B638668B41}"/>
              </a:ext>
            </a:extLst>
          </p:cNvPr>
          <p:cNvGraphicFramePr>
            <a:graphicFrameLocks noGrp="1"/>
          </p:cNvGraphicFramePr>
          <p:nvPr>
            <p:extLst>
              <p:ext uri="{D42A27DB-BD31-4B8C-83A1-F6EECF244321}">
                <p14:modId xmlns:p14="http://schemas.microsoft.com/office/powerpoint/2010/main" val="3250160199"/>
              </p:ext>
            </p:extLst>
          </p:nvPr>
        </p:nvGraphicFramePr>
        <p:xfrm>
          <a:off x="588263" y="1370263"/>
          <a:ext cx="11018520" cy="5115527"/>
        </p:xfrm>
        <a:graphic>
          <a:graphicData uri="http://schemas.openxmlformats.org/drawingml/2006/table">
            <a:tbl>
              <a:tblPr firstRow="1" bandRow="1">
                <a:tableStyleId>{21E4AEA4-8DFA-4A89-87EB-49C32662AFE0}</a:tableStyleId>
              </a:tblPr>
              <a:tblGrid>
                <a:gridCol w="3672840">
                  <a:extLst>
                    <a:ext uri="{9D8B030D-6E8A-4147-A177-3AD203B41FA5}">
                      <a16:colId xmlns:a16="http://schemas.microsoft.com/office/drawing/2014/main" val="4237239330"/>
                    </a:ext>
                  </a:extLst>
                </a:gridCol>
                <a:gridCol w="3672840">
                  <a:extLst>
                    <a:ext uri="{9D8B030D-6E8A-4147-A177-3AD203B41FA5}">
                      <a16:colId xmlns:a16="http://schemas.microsoft.com/office/drawing/2014/main" val="2421666969"/>
                    </a:ext>
                  </a:extLst>
                </a:gridCol>
                <a:gridCol w="3672840">
                  <a:extLst>
                    <a:ext uri="{9D8B030D-6E8A-4147-A177-3AD203B41FA5}">
                      <a16:colId xmlns:a16="http://schemas.microsoft.com/office/drawing/2014/main" val="1580513067"/>
                    </a:ext>
                  </a:extLst>
                </a:gridCol>
              </a:tblGrid>
              <a:tr h="323265">
                <a:tc>
                  <a:txBody>
                    <a:bodyPr/>
                    <a:lstStyle/>
                    <a:p>
                      <a:endParaRPr lang="en-US"/>
                    </a:p>
                  </a:txBody>
                  <a:tcPr/>
                </a:tc>
                <a:tc>
                  <a:txBody>
                    <a:bodyPr/>
                    <a:lstStyle/>
                    <a:p>
                      <a:r>
                        <a:rPr lang="en-US"/>
                        <a:t>Team Site</a:t>
                      </a:r>
                    </a:p>
                  </a:txBody>
                  <a:tcPr/>
                </a:tc>
                <a:tc>
                  <a:txBody>
                    <a:bodyPr/>
                    <a:lstStyle/>
                    <a:p>
                      <a:r>
                        <a:rPr lang="en-US"/>
                        <a:t>Communication Site</a:t>
                      </a:r>
                    </a:p>
                  </a:txBody>
                  <a:tcPr/>
                </a:tc>
                <a:extLst>
                  <a:ext uri="{0D108BD9-81ED-4DB2-BD59-A6C34878D82A}">
                    <a16:rowId xmlns:a16="http://schemas.microsoft.com/office/drawing/2014/main" val="3460368455"/>
                  </a:ext>
                </a:extLst>
              </a:tr>
              <a:tr h="1514475">
                <a:tc>
                  <a:txBody>
                    <a:bodyPr/>
                    <a:lstStyle/>
                    <a:p>
                      <a:r>
                        <a:rPr lang="en-US"/>
                        <a:t>Scenario</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a:t>Space optimized for a team of people to collaborate on a project or content together</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a:t>Space designed for a small group of editors/authors to broadcast or publish content to a wider audience</a:t>
                      </a:r>
                    </a:p>
                  </a:txBody>
                  <a:tcPr/>
                </a:tc>
                <a:extLst>
                  <a:ext uri="{0D108BD9-81ED-4DB2-BD59-A6C34878D82A}">
                    <a16:rowId xmlns:a16="http://schemas.microsoft.com/office/drawing/2014/main" val="2533055275"/>
                  </a:ext>
                </a:extLst>
              </a:tr>
              <a:tr h="797092">
                <a:tc>
                  <a:txBody>
                    <a:bodyPr/>
                    <a:lstStyle/>
                    <a:p>
                      <a:r>
                        <a:rPr lang="en-US"/>
                        <a:t>Default home page</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a:t>Includes webparts for productivity and team activity/updates</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a:t>Includes webparts for showcasing information and images</a:t>
                      </a:r>
                    </a:p>
                  </a:txBody>
                  <a:tcPr/>
                </a:tc>
                <a:extLst>
                  <a:ext uri="{0D108BD9-81ED-4DB2-BD59-A6C34878D82A}">
                    <a16:rowId xmlns:a16="http://schemas.microsoft.com/office/drawing/2014/main" val="3627555623"/>
                  </a:ext>
                </a:extLst>
              </a:tr>
              <a:tr h="1036220">
                <a:tc>
                  <a:txBody>
                    <a:bodyPr/>
                    <a:lstStyle/>
                    <a:p>
                      <a:r>
                        <a:rPr lang="en-US"/>
                        <a:t>Navigation</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a:t>Navigation designed to help you get to and interact with content</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a:t>Navigation (like header and footer) geared towards browsing information</a:t>
                      </a:r>
                    </a:p>
                  </a:txBody>
                  <a:tcPr/>
                </a:tc>
                <a:extLst>
                  <a:ext uri="{0D108BD9-81ED-4DB2-BD59-A6C34878D82A}">
                    <a16:rowId xmlns:a16="http://schemas.microsoft.com/office/drawing/2014/main" val="180869393"/>
                  </a:ext>
                </a:extLst>
              </a:tr>
              <a:tr h="323265">
                <a:tc>
                  <a:txBody>
                    <a:bodyPr/>
                    <a:lstStyle/>
                    <a:p>
                      <a:r>
                        <a:rPr lang="en-US"/>
                        <a:t>Lifecycle</a:t>
                      </a:r>
                    </a:p>
                  </a:txBody>
                  <a:tcPr/>
                </a:tc>
                <a:tc gridSpan="2">
                  <a:txBody>
                    <a:bodyPr/>
                    <a:lstStyle/>
                    <a:p>
                      <a:pPr lvl="1" algn="ctr"/>
                      <a:r>
                        <a:rPr lang="en-US"/>
                        <a:t>Can be short-lived or long-lasting</a:t>
                      </a:r>
                    </a:p>
                  </a:txBody>
                  <a:tcPr/>
                </a:tc>
                <a:tc hMerge="1">
                  <a:txBody>
                    <a:bodyPr/>
                    <a:lstStyle/>
                    <a:p>
                      <a:endParaRPr lang="en-US"/>
                    </a:p>
                  </a:txBody>
                  <a:tcPr/>
                </a:tc>
                <a:extLst>
                  <a:ext uri="{0D108BD9-81ED-4DB2-BD59-A6C34878D82A}">
                    <a16:rowId xmlns:a16="http://schemas.microsoft.com/office/drawing/2014/main" val="2518847154"/>
                  </a:ext>
                </a:extLst>
              </a:tr>
              <a:tr h="1036220">
                <a:tc>
                  <a:txBody>
                    <a:bodyPr/>
                    <a:lstStyle/>
                    <a:p>
                      <a:r>
                        <a:rPr lang="en-US"/>
                        <a:t>Connection to other apps</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a:t>Typically connected to a Microsoft 365 group and can be connected to Microsoft Teams</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dirty="0"/>
                        <a:t>Not connected to a Microsoft 365 group nor Microsoft Teams</a:t>
                      </a:r>
                    </a:p>
                  </a:txBody>
                  <a:tcPr/>
                </a:tc>
                <a:extLst>
                  <a:ext uri="{0D108BD9-81ED-4DB2-BD59-A6C34878D82A}">
                    <a16:rowId xmlns:a16="http://schemas.microsoft.com/office/drawing/2014/main" val="2737422150"/>
                  </a:ext>
                </a:extLst>
              </a:tr>
            </a:tbl>
          </a:graphicData>
        </a:graphic>
      </p:graphicFrame>
    </p:spTree>
    <p:extLst>
      <p:ext uri="{BB962C8B-B14F-4D97-AF65-F5344CB8AC3E}">
        <p14:creationId xmlns:p14="http://schemas.microsoft.com/office/powerpoint/2010/main" val="40381044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a:t>Example team site vs. communication site scenarios</a:t>
            </a:r>
          </a:p>
        </p:txBody>
      </p:sp>
      <p:sp>
        <p:nvSpPr>
          <p:cNvPr id="6" name="Text Placeholder 5"/>
          <p:cNvSpPr>
            <a:spLocks noGrp="1"/>
          </p:cNvSpPr>
          <p:nvPr>
            <p:ph sz="quarter" idx="10"/>
          </p:nvPr>
        </p:nvSpPr>
        <p:spPr>
          <a:xfrm>
            <a:off x="584200" y="1435100"/>
            <a:ext cx="5511800" cy="3200876"/>
          </a:xfrm>
        </p:spPr>
        <p:txBody>
          <a:bodyPr/>
          <a:lstStyle/>
          <a:p>
            <a:r>
              <a:rPr lang="en-US"/>
              <a:t>Team site scenarios</a:t>
            </a:r>
          </a:p>
          <a:p>
            <a:pPr lvl="1"/>
            <a:r>
              <a:rPr lang="en-US"/>
              <a:t>Project team working together to complete deliverables and manage tasks</a:t>
            </a:r>
          </a:p>
          <a:p>
            <a:pPr lvl="1"/>
            <a:r>
              <a:rPr lang="en-US"/>
              <a:t>Holiday party planning committee planning the annual get-together</a:t>
            </a:r>
          </a:p>
          <a:p>
            <a:pPr lvl="1"/>
            <a:r>
              <a:rPr lang="en-US"/>
              <a:t>Extranet site to work with a partner</a:t>
            </a:r>
          </a:p>
          <a:p>
            <a:pPr lvl="1"/>
            <a:r>
              <a:rPr lang="en-US"/>
              <a:t>Human Resources team members – everyone who works in HR</a:t>
            </a:r>
          </a:p>
          <a:p>
            <a:pPr lvl="1"/>
            <a:endParaRPr lang="en-US"/>
          </a:p>
        </p:txBody>
      </p:sp>
      <p:sp>
        <p:nvSpPr>
          <p:cNvPr id="2" name="Text Placeholder 5">
            <a:extLst>
              <a:ext uri="{FF2B5EF4-FFF2-40B4-BE49-F238E27FC236}">
                <a16:creationId xmlns:a16="http://schemas.microsoft.com/office/drawing/2014/main" id="{B6F91D27-586F-4F17-A5CE-3DD5B673E643}"/>
              </a:ext>
            </a:extLst>
          </p:cNvPr>
          <p:cNvSpPr txBox="1">
            <a:spLocks/>
          </p:cNvSpPr>
          <p:nvPr/>
        </p:nvSpPr>
        <p:spPr>
          <a:xfrm>
            <a:off x="6094983" y="1435100"/>
            <a:ext cx="5511800" cy="28931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Communication site scenarios</a:t>
            </a:r>
          </a:p>
          <a:p>
            <a:pPr lvl="1"/>
            <a:r>
              <a:rPr lang="en-US"/>
              <a:t>"Official" corporate news</a:t>
            </a:r>
          </a:p>
          <a:p>
            <a:pPr lvl="1"/>
            <a:r>
              <a:rPr lang="en-US"/>
              <a:t>Travel team publishing guidelines about corporate travel</a:t>
            </a:r>
          </a:p>
          <a:p>
            <a:pPr lvl="1"/>
            <a:r>
              <a:rPr lang="en-US"/>
              <a:t>Policies and procedures</a:t>
            </a:r>
          </a:p>
          <a:p>
            <a:pPr lvl="1"/>
            <a:r>
              <a:rPr lang="en-US"/>
              <a:t>HR team communicating benefits and compensation information</a:t>
            </a:r>
          </a:p>
          <a:p>
            <a:pPr lvl="1"/>
            <a:endParaRPr lang="en-US"/>
          </a:p>
        </p:txBody>
      </p:sp>
    </p:spTree>
    <p:extLst>
      <p:ext uri="{BB962C8B-B14F-4D97-AF65-F5344CB8AC3E}">
        <p14:creationId xmlns:p14="http://schemas.microsoft.com/office/powerpoint/2010/main" val="429367348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6081C5D-A672-456A-9E5A-275207915C62}"/>
              </a:ext>
            </a:extLst>
          </p:cNvPr>
          <p:cNvSpPr/>
          <p:nvPr/>
        </p:nvSpPr>
        <p:spPr bwMode="auto">
          <a:xfrm>
            <a:off x="1274321" y="4755187"/>
            <a:ext cx="9335313" cy="53760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Navigation</a:t>
            </a:r>
          </a:p>
        </p:txBody>
      </p:sp>
      <p:sp>
        <p:nvSpPr>
          <p:cNvPr id="17" name="Title 16"/>
          <p:cNvSpPr>
            <a:spLocks noGrp="1"/>
          </p:cNvSpPr>
          <p:nvPr>
            <p:ph type="title"/>
          </p:nvPr>
        </p:nvSpPr>
        <p:spPr>
          <a:xfrm>
            <a:off x="588263" y="457200"/>
            <a:ext cx="11018520" cy="553998"/>
          </a:xfrm>
        </p:spPr>
        <p:txBody>
          <a:bodyPr/>
          <a:lstStyle/>
          <a:p>
            <a:r>
              <a:rPr lang="en-US" dirty="0"/>
              <a:t>Key components of a site</a:t>
            </a:r>
          </a:p>
        </p:txBody>
      </p:sp>
      <p:sp>
        <p:nvSpPr>
          <p:cNvPr id="6" name="Text Placeholder 5"/>
          <p:cNvSpPr>
            <a:spLocks noGrp="1"/>
          </p:cNvSpPr>
          <p:nvPr>
            <p:ph sz="quarter" idx="10"/>
          </p:nvPr>
        </p:nvSpPr>
        <p:spPr>
          <a:xfrm>
            <a:off x="583184" y="1403120"/>
            <a:ext cx="3489463" cy="861774"/>
          </a:xfrm>
        </p:spPr>
        <p:txBody>
          <a:bodyPr/>
          <a:lstStyle/>
          <a:p>
            <a:pPr marL="0" indent="0" algn="ctr">
              <a:buNone/>
            </a:pPr>
            <a:r>
              <a:rPr lang="en-US"/>
              <a:t>Pages and News Posts </a:t>
            </a:r>
          </a:p>
        </p:txBody>
      </p:sp>
      <p:sp>
        <p:nvSpPr>
          <p:cNvPr id="2" name="Text Placeholder 5">
            <a:extLst>
              <a:ext uri="{FF2B5EF4-FFF2-40B4-BE49-F238E27FC236}">
                <a16:creationId xmlns:a16="http://schemas.microsoft.com/office/drawing/2014/main" id="{9115756D-BF67-4461-BE01-DAD413DBEA0B}"/>
              </a:ext>
            </a:extLst>
          </p:cNvPr>
          <p:cNvSpPr txBox="1">
            <a:spLocks/>
          </p:cNvSpPr>
          <p:nvPr/>
        </p:nvSpPr>
        <p:spPr>
          <a:xfrm>
            <a:off x="9604194" y="1411809"/>
            <a:ext cx="2002589" cy="43088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a:t>Lists</a:t>
            </a:r>
          </a:p>
        </p:txBody>
      </p:sp>
      <p:sp>
        <p:nvSpPr>
          <p:cNvPr id="3" name="Text Placeholder 5">
            <a:extLst>
              <a:ext uri="{FF2B5EF4-FFF2-40B4-BE49-F238E27FC236}">
                <a16:creationId xmlns:a16="http://schemas.microsoft.com/office/drawing/2014/main" id="{E467B1A2-E758-4C40-A507-1295B3B1BAC8}"/>
              </a:ext>
            </a:extLst>
          </p:cNvPr>
          <p:cNvSpPr txBox="1">
            <a:spLocks/>
          </p:cNvSpPr>
          <p:nvPr/>
        </p:nvSpPr>
        <p:spPr>
          <a:xfrm>
            <a:off x="6096000" y="1411809"/>
            <a:ext cx="2002589" cy="43088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a:t>Libraries</a:t>
            </a:r>
          </a:p>
        </p:txBody>
      </p:sp>
      <p:pic>
        <p:nvPicPr>
          <p:cNvPr id="8" name="Graphic 7" descr="Document">
            <a:extLst>
              <a:ext uri="{FF2B5EF4-FFF2-40B4-BE49-F238E27FC236}">
                <a16:creationId xmlns:a16="http://schemas.microsoft.com/office/drawing/2014/main" id="{A285ADDF-0B7E-4B7A-AAB0-B54E48C72F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21" y="2045490"/>
            <a:ext cx="1828800" cy="1828800"/>
          </a:xfrm>
          <a:prstGeom prst="rect">
            <a:avLst/>
          </a:prstGeom>
        </p:spPr>
      </p:pic>
      <p:pic>
        <p:nvPicPr>
          <p:cNvPr id="10" name="Graphic 9" descr="Open folder">
            <a:extLst>
              <a:ext uri="{FF2B5EF4-FFF2-40B4-BE49-F238E27FC236}">
                <a16:creationId xmlns:a16="http://schemas.microsoft.com/office/drawing/2014/main" id="{3CC84E16-6F9F-4402-8B17-2A109D2396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2893" y="2045490"/>
            <a:ext cx="1828800" cy="1828800"/>
          </a:xfrm>
          <a:prstGeom prst="rect">
            <a:avLst/>
          </a:prstGeom>
        </p:spPr>
      </p:pic>
      <p:pic>
        <p:nvPicPr>
          <p:cNvPr id="12" name="Graphic 11" descr="Clipboard Checked">
            <a:extLst>
              <a:ext uri="{FF2B5EF4-FFF2-40B4-BE49-F238E27FC236}">
                <a16:creationId xmlns:a16="http://schemas.microsoft.com/office/drawing/2014/main" id="{481325A0-E203-48B2-B94A-FED30D84BC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91087" y="2045490"/>
            <a:ext cx="1828800" cy="1828800"/>
          </a:xfrm>
          <a:prstGeom prst="rect">
            <a:avLst/>
          </a:prstGeom>
        </p:spPr>
      </p:pic>
      <p:sp>
        <p:nvSpPr>
          <p:cNvPr id="9" name="Left Brace 8">
            <a:extLst>
              <a:ext uri="{FF2B5EF4-FFF2-40B4-BE49-F238E27FC236}">
                <a16:creationId xmlns:a16="http://schemas.microsoft.com/office/drawing/2014/main" id="{99635980-30A5-4D40-8AC5-CC4A4349A8D5}"/>
              </a:ext>
              <a:ext uri="{C183D7F6-B498-43B3-948B-1728B52AA6E4}">
                <adec:decorative xmlns:adec="http://schemas.microsoft.com/office/drawing/2017/decorative" val="1"/>
              </a:ext>
            </a:extLst>
          </p:cNvPr>
          <p:cNvSpPr/>
          <p:nvPr/>
        </p:nvSpPr>
        <p:spPr>
          <a:xfrm rot="16200000">
            <a:off x="5734454" y="-218515"/>
            <a:ext cx="415047" cy="9335312"/>
          </a:xfrm>
          <a:prstGeom prst="leftBrace">
            <a:avLst/>
          </a:prstGeom>
          <a:ln w="3810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Graphic 20" descr="Newspaper">
            <a:extLst>
              <a:ext uri="{FF2B5EF4-FFF2-40B4-BE49-F238E27FC236}">
                <a16:creationId xmlns:a16="http://schemas.microsoft.com/office/drawing/2014/main" id="{5E45E38C-60ED-4201-A157-45956797EE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27915" y="2045490"/>
            <a:ext cx="1828800" cy="1828800"/>
          </a:xfrm>
          <a:prstGeom prst="rect">
            <a:avLst/>
          </a:prstGeom>
        </p:spPr>
      </p:pic>
      <p:sp>
        <p:nvSpPr>
          <p:cNvPr id="5" name="Rectangle: Rounded Corners 4">
            <a:extLst>
              <a:ext uri="{FF2B5EF4-FFF2-40B4-BE49-F238E27FC236}">
                <a16:creationId xmlns:a16="http://schemas.microsoft.com/office/drawing/2014/main" id="{32DBA5A2-6DA0-4FA7-98B9-10342FB3E26E}"/>
              </a:ext>
            </a:extLst>
          </p:cNvPr>
          <p:cNvSpPr/>
          <p:nvPr/>
        </p:nvSpPr>
        <p:spPr bwMode="auto">
          <a:xfrm>
            <a:off x="1274321" y="5391318"/>
            <a:ext cx="9335313" cy="53760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Branding</a:t>
            </a:r>
          </a:p>
        </p:txBody>
      </p:sp>
      <p:sp>
        <p:nvSpPr>
          <p:cNvPr id="11" name="Rectangle: Rounded Corners 10">
            <a:extLst>
              <a:ext uri="{FF2B5EF4-FFF2-40B4-BE49-F238E27FC236}">
                <a16:creationId xmlns:a16="http://schemas.microsoft.com/office/drawing/2014/main" id="{2CADFFCC-981C-48B2-80DB-9F63E28B7692}"/>
              </a:ext>
            </a:extLst>
          </p:cNvPr>
          <p:cNvSpPr/>
          <p:nvPr/>
        </p:nvSpPr>
        <p:spPr bwMode="auto">
          <a:xfrm>
            <a:off x="1270174" y="6027449"/>
            <a:ext cx="9335313" cy="53760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a:solidFill>
                  <a:srgbClr val="FFFFFF"/>
                </a:solidFill>
                <a:ea typeface="Segoe UI" pitchFamily="34" charset="0"/>
                <a:cs typeface="Segoe UI" pitchFamily="34" charset="0"/>
              </a:rPr>
              <a:t>Permissions</a:t>
            </a:r>
          </a:p>
        </p:txBody>
      </p:sp>
    </p:spTree>
    <p:extLst>
      <p:ext uri="{BB962C8B-B14F-4D97-AF65-F5344CB8AC3E}">
        <p14:creationId xmlns:p14="http://schemas.microsoft.com/office/powerpoint/2010/main" val="14072654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553998"/>
          </a:xfrm>
        </p:spPr>
        <p:txBody>
          <a:bodyPr/>
          <a:lstStyle/>
          <a:p>
            <a:r>
              <a:rPr lang="en-US" dirty="0"/>
              <a:t>Basic site lifecycle</a:t>
            </a:r>
          </a:p>
        </p:txBody>
      </p:sp>
      <p:graphicFrame>
        <p:nvGraphicFramePr>
          <p:cNvPr id="2" name="Diagram 1" descr="Basic site life cycle: create site, add content, add permissions, broadcast your site">
            <a:extLst>
              <a:ext uri="{FF2B5EF4-FFF2-40B4-BE49-F238E27FC236}">
                <a16:creationId xmlns:a16="http://schemas.microsoft.com/office/drawing/2014/main" id="{521D2740-EB62-4AE2-9195-E6500F1BF536}"/>
              </a:ext>
            </a:extLst>
          </p:cNvPr>
          <p:cNvGraphicFramePr/>
          <p:nvPr>
            <p:extLst>
              <p:ext uri="{D42A27DB-BD31-4B8C-83A1-F6EECF244321}">
                <p14:modId xmlns:p14="http://schemas.microsoft.com/office/powerpoint/2010/main" val="2755232330"/>
              </p:ext>
            </p:extLst>
          </p:nvPr>
        </p:nvGraphicFramePr>
        <p:xfrm>
          <a:off x="586740" y="1912363"/>
          <a:ext cx="11018520" cy="4488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9797703"/>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Blue_accent_white_background_Microsoft_template</Template>
  <TotalTime>0</TotalTime>
  <Words>836</Words>
  <Application>Microsoft Office PowerPoint</Application>
  <PresentationFormat>Widescreen</PresentationFormat>
  <Paragraphs>113</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Consolas</vt:lpstr>
      <vt:lpstr>Segoe UI</vt:lpstr>
      <vt:lpstr>Segoe UI Semibold</vt:lpstr>
      <vt:lpstr>Wingdings</vt:lpstr>
      <vt:lpstr>White Template</vt:lpstr>
      <vt:lpstr>What is SharePoint and how can I use it?</vt:lpstr>
      <vt:lpstr>Agenda</vt:lpstr>
      <vt:lpstr>What are SharePoint sites?</vt:lpstr>
      <vt:lpstr>Team site overview</vt:lpstr>
      <vt:lpstr>Communication site overview</vt:lpstr>
      <vt:lpstr>When to use team site vs. communication site</vt:lpstr>
      <vt:lpstr>Example team site vs. communication site scenarios</vt:lpstr>
      <vt:lpstr>Key components of a site</vt:lpstr>
      <vt:lpstr>Basic site lifecycle</vt:lpstr>
      <vt:lpstr>Team site demo</vt:lpstr>
      <vt:lpstr>Communication site demo</vt:lpstr>
      <vt:lpstr>Resources</vt:lpstr>
      <vt:lpstr>SharePoint look book: get inspired</vt:lpstr>
      <vt:lpstr>Additional Resources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2020-09-25T18:09:43Z</dcterms:created>
  <dcterms:modified xsi:type="dcterms:W3CDTF">2020-09-25T18:09:56Z</dcterms:modified>
</cp:coreProperties>
</file>