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229" r:id="rId1"/>
    <p:sldMasterId id="2147483660" r:id="rId2"/>
    <p:sldMasterId id="2147483951" r:id="rId3"/>
    <p:sldMasterId id="2147484964" r:id="rId4"/>
  </p:sldMasterIdLst>
  <p:notesMasterIdLst>
    <p:notesMasterId r:id="rId24"/>
  </p:notesMasterIdLst>
  <p:sldIdLst>
    <p:sldId id="257" r:id="rId5"/>
    <p:sldId id="2076136656" r:id="rId6"/>
    <p:sldId id="2076136657" r:id="rId7"/>
    <p:sldId id="2076136658" r:id="rId8"/>
    <p:sldId id="2076136659" r:id="rId9"/>
    <p:sldId id="2076136660" r:id="rId10"/>
    <p:sldId id="2076136661" r:id="rId11"/>
    <p:sldId id="5823" r:id="rId12"/>
    <p:sldId id="2076136662" r:id="rId13"/>
    <p:sldId id="2076136672" r:id="rId14"/>
    <p:sldId id="2076136673" r:id="rId15"/>
    <p:sldId id="2076136664" r:id="rId16"/>
    <p:sldId id="2076136665" r:id="rId17"/>
    <p:sldId id="2076136666" r:id="rId18"/>
    <p:sldId id="2076136667" r:id="rId19"/>
    <p:sldId id="2076136668" r:id="rId20"/>
    <p:sldId id="2076136669" r:id="rId21"/>
    <p:sldId id="2076136674" r:id="rId22"/>
    <p:sldId id="207613667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DD5F49-A0A4-466A-AAC9-ED0AA14CB75A}" v="5" dt="2020-10-06T18:01:56.2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459" autoAdjust="0"/>
  </p:normalViewPr>
  <p:slideViewPr>
    <p:cSldViewPr snapToGrid="0">
      <p:cViewPr varScale="1">
        <p:scale>
          <a:sx n="84" d="100"/>
          <a:sy n="84" d="100"/>
        </p:scale>
        <p:origin x="15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78185-DFC5-4271-B4CF-F15204BBB082}" type="datetimeFigureOut">
              <a:rPr lang="en-US" smtClean="0"/>
              <a:t>10/6/2020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AB3CC3-3BC6-4B18-AD01-06EE160A53C5}" type="slidenum">
              <a:rPr lang="en-US" smtClean="0"/>
              <a:t>‹#›</a:t>
            </a:fld>
            <a:endParaRPr lang="en-US"/>
          </a:p>
        </p:txBody>
      </p:sp>
    </p:spTree>
    <p:extLst>
      <p:ext uri="{BB962C8B-B14F-4D97-AF65-F5344CB8AC3E}">
        <p14:creationId xmlns:p14="http://schemas.microsoft.com/office/powerpoint/2010/main" val="3246380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10/6/2020 6:59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442526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903827">
              <a:spcBef>
                <a:spcPts val="775"/>
              </a:spcBef>
              <a:buSzPct val="90000"/>
              <a:buFont typeface="Wingdings" panose="05000000000000000000" pitchFamily="2" charset="2"/>
              <a:buChar char="ü"/>
              <a:defRPr/>
            </a:pPr>
            <a:endParaRPr lang="en-US"/>
          </a:p>
        </p:txBody>
      </p:sp>
      <p:sp>
        <p:nvSpPr>
          <p:cNvPr id="6" name="Date Placeholder 5"/>
          <p:cNvSpPr>
            <a:spLocks noGrp="1"/>
          </p:cNvSpPr>
          <p:nvPr>
            <p:ph type="dt" idx="12"/>
          </p:nvPr>
        </p:nvSpPr>
        <p:spPr/>
        <p:txBody>
          <a:bodyPr/>
          <a:lstStyle/>
          <a:p>
            <a:fld id="{353CB5B1-3D40-4389-814A-A3E0AEC8E2FF}" type="datetime8">
              <a:rPr lang="en-US" smtClean="0"/>
              <a:t>10/6/2020 7:00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a:p>
        </p:txBody>
      </p:sp>
      <p:sp>
        <p:nvSpPr>
          <p:cNvPr id="8" name="Footer Placeholder 7">
            <a:extLst>
              <a:ext uri="{FF2B5EF4-FFF2-40B4-BE49-F238E27FC236}">
                <a16:creationId xmlns:a16="http://schemas.microsoft.com/office/drawing/2014/main" id="{AB0A3098-74CE-4AF5-9C5C-C2A7A2AE65A8}"/>
              </a:ext>
            </a:extLst>
          </p:cNvPr>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a:extLst>
              <a:ext uri="{FF2B5EF4-FFF2-40B4-BE49-F238E27FC236}">
                <a16:creationId xmlns:a16="http://schemas.microsoft.com/office/drawing/2014/main" id="{E0F78483-C1B0-470C-ACDF-3FFAE031C6ED}"/>
              </a:ext>
            </a:extLst>
          </p:cNvPr>
          <p:cNvSpPr>
            <a:spLocks noGrp="1"/>
          </p:cNvSpPr>
          <p:nvPr>
            <p:ph type="hdr" sz="quarter" idx="15"/>
          </p:nvPr>
        </p:nvSpPr>
        <p:spPr/>
        <p:txBody>
          <a:bodyPr/>
          <a:lstStyle/>
          <a:p>
            <a:endParaRPr lang="en-US"/>
          </a:p>
        </p:txBody>
      </p:sp>
    </p:spTree>
    <p:extLst>
      <p:ext uri="{BB962C8B-B14F-4D97-AF65-F5344CB8AC3E}">
        <p14:creationId xmlns:p14="http://schemas.microsoft.com/office/powerpoint/2010/main" val="3178755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03827">
              <a:spcBef>
                <a:spcPts val="775"/>
              </a:spcBef>
              <a:buSzPct val="90000"/>
              <a:buFont typeface="Wingdings" panose="05000000000000000000" pitchFamily="2" charset="2"/>
              <a:buNone/>
              <a:defRPr/>
            </a:pPr>
            <a:endParaRPr lang="en-US"/>
          </a:p>
        </p:txBody>
      </p:sp>
      <p:sp>
        <p:nvSpPr>
          <p:cNvPr id="6" name="Date Placeholder 5"/>
          <p:cNvSpPr>
            <a:spLocks noGrp="1"/>
          </p:cNvSpPr>
          <p:nvPr>
            <p:ph type="dt" idx="12"/>
          </p:nvPr>
        </p:nvSpPr>
        <p:spPr/>
        <p:txBody>
          <a:bodyPr/>
          <a:lstStyle/>
          <a:p>
            <a:fld id="{353CB5B1-3D40-4389-814A-A3E0AEC8E2FF}" type="datetime8">
              <a:rPr lang="en-US" smtClean="0"/>
              <a:t>10/6/2020 7:00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a:p>
        </p:txBody>
      </p:sp>
      <p:sp>
        <p:nvSpPr>
          <p:cNvPr id="8" name="Footer Placeholder 7">
            <a:extLst>
              <a:ext uri="{FF2B5EF4-FFF2-40B4-BE49-F238E27FC236}">
                <a16:creationId xmlns:a16="http://schemas.microsoft.com/office/drawing/2014/main" id="{AB0A3098-74CE-4AF5-9C5C-C2A7A2AE65A8}"/>
              </a:ext>
            </a:extLst>
          </p:cNvPr>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a:extLst>
              <a:ext uri="{FF2B5EF4-FFF2-40B4-BE49-F238E27FC236}">
                <a16:creationId xmlns:a16="http://schemas.microsoft.com/office/drawing/2014/main" id="{E0F78483-C1B0-470C-ACDF-3FFAE031C6ED}"/>
              </a:ext>
            </a:extLst>
          </p:cNvPr>
          <p:cNvSpPr>
            <a:spLocks noGrp="1"/>
          </p:cNvSpPr>
          <p:nvPr>
            <p:ph type="hdr" sz="quarter" idx="15"/>
          </p:nvPr>
        </p:nvSpPr>
        <p:spPr/>
        <p:txBody>
          <a:bodyPr/>
          <a:lstStyle/>
          <a:p>
            <a:endParaRPr lang="en-US"/>
          </a:p>
        </p:txBody>
      </p:sp>
    </p:spTree>
    <p:extLst>
      <p:ext uri="{BB962C8B-B14F-4D97-AF65-F5344CB8AC3E}">
        <p14:creationId xmlns:p14="http://schemas.microsoft.com/office/powerpoint/2010/main" val="487568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924"/>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A0F1D-C59B-4743-B694-C6783FAD58C2}"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77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353CB5B1-3D40-4389-814A-A3E0AEC8E2FF}" type="datetime8">
              <a:rPr lang="en-US" smtClean="0"/>
              <a:t>10/6/2020 7:00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a:p>
        </p:txBody>
      </p:sp>
      <p:sp>
        <p:nvSpPr>
          <p:cNvPr id="8" name="Footer Placeholder 7">
            <a:extLst>
              <a:ext uri="{FF2B5EF4-FFF2-40B4-BE49-F238E27FC236}">
                <a16:creationId xmlns:a16="http://schemas.microsoft.com/office/drawing/2014/main" id="{AB0A3098-74CE-4AF5-9C5C-C2A7A2AE65A8}"/>
              </a:ext>
            </a:extLst>
          </p:cNvPr>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a:extLst>
              <a:ext uri="{FF2B5EF4-FFF2-40B4-BE49-F238E27FC236}">
                <a16:creationId xmlns:a16="http://schemas.microsoft.com/office/drawing/2014/main" id="{E0F78483-C1B0-470C-ACDF-3FFAE031C6ED}"/>
              </a:ext>
            </a:extLst>
          </p:cNvPr>
          <p:cNvSpPr>
            <a:spLocks noGrp="1"/>
          </p:cNvSpPr>
          <p:nvPr>
            <p:ph type="hdr" sz="quarter" idx="15"/>
          </p:nvPr>
        </p:nvSpPr>
        <p:spPr/>
        <p:txBody>
          <a:bodyPr/>
          <a:lstStyle/>
          <a:p>
            <a:endParaRPr lang="en-US"/>
          </a:p>
        </p:txBody>
      </p:sp>
    </p:spTree>
    <p:extLst>
      <p:ext uri="{BB962C8B-B14F-4D97-AF65-F5344CB8AC3E}">
        <p14:creationId xmlns:p14="http://schemas.microsoft.com/office/powerpoint/2010/main" val="1243809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6" name="Date Placeholder 5"/>
          <p:cNvSpPr>
            <a:spLocks noGrp="1"/>
          </p:cNvSpPr>
          <p:nvPr>
            <p:ph type="dt" idx="12"/>
          </p:nvPr>
        </p:nvSpPr>
        <p:spPr/>
        <p:txBody>
          <a:bodyPr/>
          <a:lstStyle/>
          <a:p>
            <a:fld id="{353CB5B1-3D40-4389-814A-A3E0AEC8E2FF}" type="datetime8">
              <a:rPr lang="en-US" smtClean="0"/>
              <a:t>10/6/2020 7:00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a:p>
        </p:txBody>
      </p:sp>
      <p:sp>
        <p:nvSpPr>
          <p:cNvPr id="8" name="Footer Placeholder 7">
            <a:extLst>
              <a:ext uri="{FF2B5EF4-FFF2-40B4-BE49-F238E27FC236}">
                <a16:creationId xmlns:a16="http://schemas.microsoft.com/office/drawing/2014/main" id="{AB0A3098-74CE-4AF5-9C5C-C2A7A2AE65A8}"/>
              </a:ext>
            </a:extLst>
          </p:cNvPr>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a:extLst>
              <a:ext uri="{FF2B5EF4-FFF2-40B4-BE49-F238E27FC236}">
                <a16:creationId xmlns:a16="http://schemas.microsoft.com/office/drawing/2014/main" id="{E0F78483-C1B0-470C-ACDF-3FFAE031C6ED}"/>
              </a:ext>
            </a:extLst>
          </p:cNvPr>
          <p:cNvSpPr>
            <a:spLocks noGrp="1"/>
          </p:cNvSpPr>
          <p:nvPr>
            <p:ph type="hdr" sz="quarter" idx="15"/>
          </p:nvPr>
        </p:nvSpPr>
        <p:spPr/>
        <p:txBody>
          <a:bodyPr/>
          <a:lstStyle/>
          <a:p>
            <a:endParaRPr lang="en-US"/>
          </a:p>
        </p:txBody>
      </p:sp>
    </p:spTree>
    <p:extLst>
      <p:ext uri="{BB962C8B-B14F-4D97-AF65-F5344CB8AC3E}">
        <p14:creationId xmlns:p14="http://schemas.microsoft.com/office/powerpoint/2010/main" val="1572980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endParaRPr lang="en-US" sz="9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A0F1D-C59B-4743-B694-C6783FAD58C2}"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77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353CB5B1-3D40-4389-814A-A3E0AEC8E2FF}" type="datetime8">
              <a:rPr lang="en-US" smtClean="0"/>
              <a:t>10/6/2020 7:00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a:p>
        </p:txBody>
      </p:sp>
      <p:sp>
        <p:nvSpPr>
          <p:cNvPr id="8" name="Footer Placeholder 7">
            <a:extLst>
              <a:ext uri="{FF2B5EF4-FFF2-40B4-BE49-F238E27FC236}">
                <a16:creationId xmlns:a16="http://schemas.microsoft.com/office/drawing/2014/main" id="{AB0A3098-74CE-4AF5-9C5C-C2A7A2AE65A8}"/>
              </a:ext>
            </a:extLst>
          </p:cNvPr>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a:extLst>
              <a:ext uri="{FF2B5EF4-FFF2-40B4-BE49-F238E27FC236}">
                <a16:creationId xmlns:a16="http://schemas.microsoft.com/office/drawing/2014/main" id="{E0F78483-C1B0-470C-ACDF-3FFAE031C6ED}"/>
              </a:ext>
            </a:extLst>
          </p:cNvPr>
          <p:cNvSpPr>
            <a:spLocks noGrp="1"/>
          </p:cNvSpPr>
          <p:nvPr>
            <p:ph type="hdr" sz="quarter" idx="15"/>
          </p:nvPr>
        </p:nvSpPr>
        <p:spPr/>
        <p:txBody>
          <a:bodyPr/>
          <a:lstStyle/>
          <a:p>
            <a:endParaRPr lang="en-US"/>
          </a:p>
        </p:txBody>
      </p:sp>
    </p:spTree>
    <p:extLst>
      <p:ext uri="{BB962C8B-B14F-4D97-AF65-F5344CB8AC3E}">
        <p14:creationId xmlns:p14="http://schemas.microsoft.com/office/powerpoint/2010/main" val="379290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80314" marR="0" lvl="0" indent="0" algn="l" defTabSz="1088143"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4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10/6/2020 7:00 PM</a:t>
            </a:fld>
            <a:endParaRPr kumimoji="0" lang="en-US" sz="14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4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14958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10/6/2020 7:00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73479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0ECFDC7D-F4BE-4668-920D-08874925A5D7}" type="datetime8">
              <a:rPr lang="en-US" smtClean="0">
                <a:solidFill>
                  <a:prstClr val="black"/>
                </a:solidFill>
              </a:rPr>
              <a:t>10/6/2020 6:59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19</a:t>
            </a:fld>
            <a:endParaRPr lang="en-US">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185510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229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fld id="{0E035C75-2AF9-4B95-8BC3-93DD37E2BABA}" type="slidenum">
              <a:rPr lang="en-US" smtClean="0"/>
              <a:t>3</a:t>
            </a:fld>
            <a:endParaRPr lang="en-US"/>
          </a:p>
        </p:txBody>
      </p:sp>
    </p:spTree>
    <p:extLst>
      <p:ext uri="{BB962C8B-B14F-4D97-AF65-F5344CB8AC3E}">
        <p14:creationId xmlns:p14="http://schemas.microsoft.com/office/powerpoint/2010/main" val="1638928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924"/>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A0F1D-C59B-4743-B694-C6783FAD58C2}"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77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AB3CC3-3BC6-4B18-AD01-06EE160A53C5}" type="slidenum">
              <a:rPr lang="en-US" smtClean="0"/>
              <a:t>5</a:t>
            </a:fld>
            <a:endParaRPr lang="en-US"/>
          </a:p>
        </p:txBody>
      </p:sp>
    </p:spTree>
    <p:extLst>
      <p:ext uri="{BB962C8B-B14F-4D97-AF65-F5344CB8AC3E}">
        <p14:creationId xmlns:p14="http://schemas.microsoft.com/office/powerpoint/2010/main" val="3573949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B3CC3-3BC6-4B18-AD01-06EE160A53C5}" type="slidenum">
              <a:rPr lang="en-US" smtClean="0"/>
              <a:t>6</a:t>
            </a:fld>
            <a:endParaRPr lang="en-US"/>
          </a:p>
        </p:txBody>
      </p:sp>
    </p:spTree>
    <p:extLst>
      <p:ext uri="{BB962C8B-B14F-4D97-AF65-F5344CB8AC3E}">
        <p14:creationId xmlns:p14="http://schemas.microsoft.com/office/powerpoint/2010/main" val="3324999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924"/>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A0F1D-C59B-4743-B694-C6783FAD58C2}"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77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903827">
              <a:spcBef>
                <a:spcPts val="775"/>
              </a:spcBef>
              <a:buSzPct val="90000"/>
              <a:buFont typeface="Wingdings" panose="05000000000000000000" pitchFamily="2" charset="2"/>
              <a:buChar char="ü"/>
              <a:defRPr/>
            </a:pPr>
            <a:endParaRPr lang="en-US"/>
          </a:p>
        </p:txBody>
      </p:sp>
      <p:sp>
        <p:nvSpPr>
          <p:cNvPr id="6" name="Date Placeholder 5"/>
          <p:cNvSpPr>
            <a:spLocks noGrp="1"/>
          </p:cNvSpPr>
          <p:nvPr>
            <p:ph type="dt" idx="12"/>
          </p:nvPr>
        </p:nvSpPr>
        <p:spPr/>
        <p:txBody>
          <a:bodyPr/>
          <a:lstStyle/>
          <a:p>
            <a:fld id="{353CB5B1-3D40-4389-814A-A3E0AEC8E2FF}" type="datetime8">
              <a:rPr lang="en-US" smtClean="0"/>
              <a:t>10/6/2020 7:00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a:p>
        </p:txBody>
      </p:sp>
      <p:sp>
        <p:nvSpPr>
          <p:cNvPr id="8" name="Footer Placeholder 7">
            <a:extLst>
              <a:ext uri="{FF2B5EF4-FFF2-40B4-BE49-F238E27FC236}">
                <a16:creationId xmlns:a16="http://schemas.microsoft.com/office/drawing/2014/main" id="{AB0A3098-74CE-4AF5-9C5C-C2A7A2AE65A8}"/>
              </a:ext>
            </a:extLst>
          </p:cNvPr>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a:extLst>
              <a:ext uri="{FF2B5EF4-FFF2-40B4-BE49-F238E27FC236}">
                <a16:creationId xmlns:a16="http://schemas.microsoft.com/office/drawing/2014/main" id="{E0F78483-C1B0-470C-ACDF-3FFAE031C6ED}"/>
              </a:ext>
            </a:extLst>
          </p:cNvPr>
          <p:cNvSpPr>
            <a:spLocks noGrp="1"/>
          </p:cNvSpPr>
          <p:nvPr>
            <p:ph type="hdr" sz="quarter" idx="15"/>
          </p:nvPr>
        </p:nvSpPr>
        <p:spPr/>
        <p:txBody>
          <a:bodyPr/>
          <a:lstStyle/>
          <a:p>
            <a:endParaRPr lang="en-US"/>
          </a:p>
        </p:txBody>
      </p:sp>
    </p:spTree>
    <p:extLst>
      <p:ext uri="{BB962C8B-B14F-4D97-AF65-F5344CB8AC3E}">
        <p14:creationId xmlns:p14="http://schemas.microsoft.com/office/powerpoint/2010/main" val="3598663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fld id="{89AB3CC3-3BC6-4B18-AD01-06EE160A53C5}" type="slidenum">
              <a:rPr lang="en-US" smtClean="0"/>
              <a:t>9</a:t>
            </a:fld>
            <a:endParaRPr lang="en-US"/>
          </a:p>
        </p:txBody>
      </p:sp>
    </p:spTree>
    <p:extLst>
      <p:ext uri="{BB962C8B-B14F-4D97-AF65-F5344CB8AC3E}">
        <p14:creationId xmlns:p14="http://schemas.microsoft.com/office/powerpoint/2010/main" val="2329188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27.jpe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433965"/>
          </a:xfrm>
        </p:spPr>
        <p:txBody>
          <a:bodyPr tIns="64008"/>
          <a:lstStyle>
            <a:lvl1pPr>
              <a:defRPr sz="2400" spc="-50" baseline="0">
                <a:solidFill>
                  <a:schemeClr val="accent1"/>
                </a:solidFill>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239475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678874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335824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5269097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287556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601075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032489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69603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31341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6003711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1106093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622909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97535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5729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5149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descr="A room filled with furniture next to a building&#10;&#10;Description automatically generated">
            <a:extLst>
              <a:ext uri="{FF2B5EF4-FFF2-40B4-BE49-F238E27FC236}">
                <a16:creationId xmlns:a16="http://schemas.microsoft.com/office/drawing/2014/main" id="{027D9568-F026-4373-9C1F-311D7B9186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0"/>
            <a:ext cx="6095997" cy="6858000"/>
          </a:xfrm>
          <a:prstGeom prst="rect">
            <a:avLst/>
          </a:prstGeom>
        </p:spPr>
      </p:pic>
      <p:pic>
        <p:nvPicPr>
          <p:cNvPr id="3" name="Picture 2" descr="A person sitting at a table using a computer&#10;&#10;Description automatically generated">
            <a:extLst>
              <a:ext uri="{FF2B5EF4-FFF2-40B4-BE49-F238E27FC236}">
                <a16:creationId xmlns:a16="http://schemas.microsoft.com/office/drawing/2014/main" id="{0EA6F932-D992-42BC-88FF-90F892E5BD7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6095995" y="0"/>
            <a:ext cx="6096001" cy="6857999"/>
          </a:xfrm>
          <a:prstGeom prst="rect">
            <a:avLst/>
          </a:prstGeom>
        </p:spPr>
      </p:pic>
      <p:sp>
        <p:nvSpPr>
          <p:cNvPr id="6" name="!!Mask-Personal">
            <a:extLst>
              <a:ext uri="{FF2B5EF4-FFF2-40B4-BE49-F238E27FC236}">
                <a16:creationId xmlns:a16="http://schemas.microsoft.com/office/drawing/2014/main" id="{C72472C7-98DF-4785-8D14-42088AFAB667}"/>
              </a:ext>
              <a:ext uri="{C183D7F6-B498-43B3-948B-1728B52AA6E4}">
                <adec:decorative xmlns:adec="http://schemas.microsoft.com/office/drawing/2017/decorative" val="1"/>
              </a:ext>
            </a:extLst>
          </p:cNvPr>
          <p:cNvSpPr/>
          <p:nvPr userDrawn="1"/>
        </p:nvSpPr>
        <p:spPr bwMode="auto">
          <a:xfrm>
            <a:off x="-4558" y="-19731"/>
            <a:ext cx="12196554" cy="6897459"/>
          </a:xfrm>
          <a:prstGeom prst="rect">
            <a:avLst/>
          </a:prstGeom>
          <a:solidFill>
            <a:schemeClr val="accent2">
              <a:alpha val="74902"/>
            </a:scheme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713952554"/>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88994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774142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759503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50" baseline="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31005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31005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664638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30539"/>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9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30539"/>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9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50497745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3"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8" y="4838790"/>
            <a:ext cx="9401560" cy="945435"/>
          </a:xfrm>
          <a:noFill/>
        </p:spPr>
        <p:txBody>
          <a:bodyPr lIns="0" tIns="0" rIns="0" bIns="0">
            <a:noAutofit/>
          </a:bodyPr>
          <a:lstStyle>
            <a:lvl1pPr marL="0" indent="0">
              <a:lnSpc>
                <a:spcPct val="100000"/>
              </a:lnSpc>
              <a:spcBef>
                <a:spcPts val="0"/>
              </a:spcBef>
              <a:buNone/>
              <a:defRPr sz="1567"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5" y="437139"/>
            <a:ext cx="896425" cy="190218"/>
          </a:xfrm>
          <a:prstGeom prst="rect">
            <a:avLst/>
          </a:prstGeom>
        </p:spPr>
      </p:pic>
    </p:spTree>
    <p:extLst>
      <p:ext uri="{BB962C8B-B14F-4D97-AF65-F5344CB8AC3E}">
        <p14:creationId xmlns:p14="http://schemas.microsoft.com/office/powerpoint/2010/main" val="25082982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2" y="437142"/>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3"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8" y="4838790"/>
            <a:ext cx="9401560" cy="945435"/>
          </a:xfrm>
          <a:noFill/>
        </p:spPr>
        <p:txBody>
          <a:bodyPr lIns="0" tIns="0" rIns="0" bIns="0">
            <a:noAutofit/>
          </a:bodyPr>
          <a:lstStyle>
            <a:lvl1pPr marL="0" indent="0">
              <a:lnSpc>
                <a:spcPct val="100000"/>
              </a:lnSpc>
              <a:spcBef>
                <a:spcPts val="0"/>
              </a:spcBef>
              <a:buNone/>
              <a:defRPr sz="1567"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3713965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7" name="Picture 6" descr="A person sitting at a table in front of a window&#10;&#10;Description generated with very high confidence">
            <a:extLst>
              <a:ext uri="{FF2B5EF4-FFF2-40B4-BE49-F238E27FC236}">
                <a16:creationId xmlns:a16="http://schemas.microsoft.com/office/drawing/2014/main" id="{A841AE68-6380-4A30-8B01-A620170F2E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a:effectLst>
            <a:outerShdw blurRad="190500" dist="50800" dir="2700000" sx="101000" sy="101000" algn="ctr" rotWithShape="0">
              <a:srgbClr val="000000">
                <a:alpha val="30000"/>
              </a:srgbClr>
            </a:outerShdw>
          </a:effectLst>
        </p:spPr>
      </p:pic>
      <p:sp>
        <p:nvSpPr>
          <p:cNvPr id="12" name="Rectangle 11">
            <a:extLst>
              <a:ext uri="{FF2B5EF4-FFF2-40B4-BE49-F238E27FC236}">
                <a16:creationId xmlns:a16="http://schemas.microsoft.com/office/drawing/2014/main" id="{56A7267D-F859-44A5-8D5B-9AF67DD50DCC}"/>
              </a:ext>
            </a:extLst>
          </p:cNvPr>
          <p:cNvSpPr/>
          <p:nvPr userDrawn="1"/>
        </p:nvSpPr>
        <p:spPr bwMode="auto">
          <a:xfrm>
            <a:off x="0" y="0"/>
            <a:ext cx="12191999" cy="6858000"/>
          </a:xfrm>
          <a:prstGeom prst="rect">
            <a:avLst/>
          </a:prstGeom>
          <a:gradFill flip="none" rotWithShape="1">
            <a:gsLst>
              <a:gs pos="17000">
                <a:srgbClr val="000000">
                  <a:alpha val="88000"/>
                </a:srgbClr>
              </a:gs>
              <a:gs pos="81000">
                <a:srgbClr val="000000">
                  <a:alpha val="52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a:extLst>
              <a:ext uri="{FF2B5EF4-FFF2-40B4-BE49-F238E27FC236}">
                <a16:creationId xmlns:a16="http://schemas.microsoft.com/office/drawing/2014/main" id="{E7870D79-5F3D-4B2F-A4A5-65BA380222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8297" y="430566"/>
            <a:ext cx="1257891" cy="212859"/>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3"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8" y="4838790"/>
            <a:ext cx="9401560" cy="945435"/>
          </a:xfrm>
          <a:noFill/>
        </p:spPr>
        <p:txBody>
          <a:bodyPr lIns="0" tIns="0" rIns="0" bIns="0">
            <a:noAutofit/>
          </a:bodyPr>
          <a:lstStyle>
            <a:lvl1pPr marL="0" indent="0">
              <a:lnSpc>
                <a:spcPct val="100000"/>
              </a:lnSpc>
              <a:spcBef>
                <a:spcPts val="0"/>
              </a:spcBef>
              <a:buNone/>
              <a:defRPr sz="1567"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596089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6" y="1202872"/>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233"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61440027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4"/>
            <a:ext cx="11339774" cy="1223171"/>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rgbClr val="000000"/>
                </a:solidFill>
              </a:defRPr>
            </a:lvl2pPr>
            <a:lvl3pPr marL="448107" indent="0">
              <a:spcBef>
                <a:spcPts val="0"/>
              </a:spcBef>
              <a:spcAft>
                <a:spcPts val="1273"/>
              </a:spcAft>
              <a:buNone/>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8"/>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57439539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7"/>
            <a:ext cx="11339774" cy="1223171"/>
          </a:xfrm>
        </p:spPr>
        <p:txBody>
          <a:bodyPr wrap="square" lIns="0" tIns="0" rIns="0" bIns="0">
            <a:spAutoFit/>
          </a:bodyPr>
          <a:lstStyle>
            <a:lvl1pPr marL="268864" indent="-268864">
              <a:lnSpc>
                <a:spcPct val="90000"/>
              </a:lnSpc>
              <a:spcBef>
                <a:spcPts val="0"/>
              </a:spcBef>
              <a:spcAft>
                <a:spcPts val="1273"/>
              </a:spcAft>
              <a:buClr>
                <a:srgbClr val="000000"/>
              </a:buClr>
              <a:buSzPct val="77000"/>
              <a:buFont typeface="Arial" panose="020B0604020202020204" pitchFamily="34" charset="0"/>
              <a:buChar char="•"/>
              <a:defRPr sz="2549" b="0" i="0">
                <a:solidFill>
                  <a:srgbClr val="000000"/>
                </a:solidFill>
                <a:latin typeface="+mn-lt"/>
              </a:defRPr>
            </a:lvl1pPr>
            <a:lvl2pPr marL="537729" indent="-224054">
              <a:lnSpc>
                <a:spcPct val="90000"/>
              </a:lnSpc>
              <a:spcBef>
                <a:spcPts val="0"/>
              </a:spcBef>
              <a:spcAft>
                <a:spcPts val="1273"/>
              </a:spcAft>
              <a:buClr>
                <a:srgbClr val="000000"/>
              </a:buClr>
              <a:buSzPct val="77000"/>
              <a:buFont typeface="Arial" panose="020B0604020202020204" pitchFamily="34" charset="0"/>
              <a:buChar char="•"/>
              <a:defRPr sz="1961">
                <a:solidFill>
                  <a:srgbClr val="000000"/>
                </a:solidFill>
              </a:defRPr>
            </a:lvl2pPr>
            <a:lvl3pPr marL="806593" indent="-224054">
              <a:spcBef>
                <a:spcPts val="0"/>
              </a:spcBef>
              <a:spcAft>
                <a:spcPts val="1273"/>
              </a:spcAft>
              <a:buClr>
                <a:srgbClr val="000000"/>
              </a:buClr>
              <a:buSzPct val="77000"/>
              <a:buFont typeface="Arial" panose="020B0604020202020204" pitchFamily="34" charset="0"/>
              <a:buChar char="•"/>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3"/>
            <a:ext cx="11339774" cy="353070"/>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chemeClr val="tx2"/>
                </a:solidFill>
              </a:defRPr>
            </a:lvl2pPr>
            <a:lvl3pPr marL="448107" indent="0">
              <a:spcBef>
                <a:spcPts val="0"/>
              </a:spcBef>
              <a:spcAft>
                <a:spcPts val="1273"/>
              </a:spcAft>
              <a:buNone/>
              <a:defRPr sz="1961"/>
            </a:lvl3pPr>
            <a:lvl4pPr marL="672161" indent="0">
              <a:spcBef>
                <a:spcPts val="0"/>
              </a:spcBef>
              <a:spcAft>
                <a:spcPts val="1273"/>
              </a:spcAft>
              <a:buNone/>
              <a:defRPr sz="1961"/>
            </a:lvl4pPr>
            <a:lvl5pPr marL="896214" indent="0">
              <a:buNone/>
              <a:defRPr/>
            </a:lvl5pPr>
          </a:lstStyle>
          <a:p>
            <a:pPr lvl="0"/>
            <a:r>
              <a:rPr lang="en-US"/>
              <a:t>Subtitle Segoe UI 26pt</a:t>
            </a:r>
          </a:p>
        </p:txBody>
      </p:sp>
    </p:spTree>
    <p:extLst>
      <p:ext uri="{BB962C8B-B14F-4D97-AF65-F5344CB8AC3E}">
        <p14:creationId xmlns:p14="http://schemas.microsoft.com/office/powerpoint/2010/main" val="300166422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7141262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1" y="2"/>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7"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4"/>
            <a:ext cx="5555965" cy="2573509"/>
          </a:xfrm>
        </p:spPr>
        <p:txBody>
          <a:bodyPr wrap="square" lIns="0" tIns="0" rIns="0" bIns="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3862591400"/>
      </p:ext>
    </p:extLst>
  </p:cSld>
  <p:clrMapOvr>
    <a:masterClrMapping/>
  </p:clrMapOvr>
  <p:transition>
    <p:fade/>
  </p:transition>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5" y="2135538"/>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8"/>
            <a:ext cx="3623050" cy="2583813"/>
          </a:xfrm>
          <a:blipFill>
            <a:blip r:embed="rId3"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5" y="2135538"/>
            <a:ext cx="3634002" cy="2583814"/>
          </a:xfrm>
          <a:blipFill>
            <a:blip r:embed="rId4"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6" y="4927922"/>
            <a:ext cx="3630521" cy="1307666"/>
          </a:xfrm>
        </p:spPr>
        <p:txBody>
          <a:bodyPr lIns="0" tIns="0" rIns="0" bIns="0"/>
          <a:lstStyle>
            <a:lvl1pPr marL="0" indent="0">
              <a:lnSpc>
                <a:spcPct val="100000"/>
              </a:lnSpc>
              <a:spcBef>
                <a:spcPts val="0"/>
              </a:spcBef>
              <a:spcAft>
                <a:spcPts val="784"/>
              </a:spcAft>
              <a:buNone/>
              <a:defRPr sz="1567" b="1">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4" y="4927922"/>
            <a:ext cx="3630521"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8"/>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253167646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3" y="2145843"/>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5" y="2145844"/>
            <a:ext cx="5138175" cy="2573509"/>
          </a:xfrm>
        </p:spPr>
        <p:txBody>
          <a:bodyPr wrap="square" lIns="0" tIns="0" rIns="0" bIns="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8"/>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282104098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6"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1"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8"/>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7" y="4927922"/>
            <a:ext cx="3627659" cy="1307666"/>
          </a:xfrm>
        </p:spPr>
        <p:txBody>
          <a:bodyPr lIns="0" tIns="0" rIns="0" bIns="0"/>
          <a:lstStyle>
            <a:lvl1pPr marL="0" indent="0">
              <a:lnSpc>
                <a:spcPct val="100000"/>
              </a:lnSpc>
              <a:spcBef>
                <a:spcPts val="0"/>
              </a:spcBef>
              <a:spcAft>
                <a:spcPts val="784"/>
              </a:spcAft>
              <a:buNone/>
              <a:defRPr sz="1567" b="1">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4" y="4927922"/>
            <a:ext cx="3623051"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5" y="4927922"/>
            <a:ext cx="3635502"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353728977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7" y="1590388"/>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2" y="1590388"/>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5" y="1590388"/>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8"/>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6"/>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7" b="1">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5" y="4927922"/>
            <a:ext cx="2653417"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2" y="4927922"/>
            <a:ext cx="2653417"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7" y="4927922"/>
            <a:ext cx="2653417"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80400368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e_Case study">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4281363" y="2"/>
            <a:ext cx="7910636" cy="6858000"/>
          </a:xfrm>
          <a:noFill/>
        </p:spPr>
        <p:txBody>
          <a:bodyPr anchor="ctr">
            <a:noAutofit/>
          </a:bodyPr>
          <a:lstStyle>
            <a:lvl1pPr marL="0" indent="0" algn="ctr">
              <a:buNone/>
              <a:defRPr sz="1568">
                <a:solidFill>
                  <a:schemeClr val="accent3"/>
                </a:solidFill>
                <a:latin typeface="+mn-lt"/>
              </a:defRPr>
            </a:lvl1pPr>
          </a:lstStyle>
          <a:p>
            <a:r>
              <a:rPr lang="en-US"/>
              <a:t>Photo</a:t>
            </a:r>
          </a:p>
        </p:txBody>
      </p:sp>
      <p:sp>
        <p:nvSpPr>
          <p:cNvPr id="12" name="Text Placeholder 3">
            <a:extLst>
              <a:ext uri="{FF2B5EF4-FFF2-40B4-BE49-F238E27FC236}">
                <a16:creationId xmlns:a16="http://schemas.microsoft.com/office/drawing/2014/main" id="{ABC5E970-C5A5-4BA2-A812-2E50AB66E6DF}"/>
              </a:ext>
            </a:extLst>
          </p:cNvPr>
          <p:cNvSpPr>
            <a:spLocks noGrp="1"/>
          </p:cNvSpPr>
          <p:nvPr>
            <p:ph type="body" sz="quarter" idx="11" hasCustomPrompt="1"/>
          </p:nvPr>
        </p:nvSpPr>
        <p:spPr>
          <a:xfrm>
            <a:off x="428090" y="1804301"/>
            <a:ext cx="3441477" cy="2915050"/>
          </a:xfrm>
        </p:spPr>
        <p:txBody>
          <a:bodyPr wrap="square" lIns="0" tIns="0" rIns="0" bIns="0">
            <a:noAutofit/>
          </a:bodyPr>
          <a:lstStyle>
            <a:lvl1pPr marL="98602" marR="0" indent="-179277"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1961"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“Lorem ipsum dolor sit amet, consectetur adipiscing elit, sed do eiusmod tempor incididunt ut labore et dolore magna aliqua. Ut enim ad minim veniam, quis nostrud exercitation ullamco laboris nisi ut aliquip ex ea commodo consequat. Duis aute irure dolor in reprehenderit.”</a:t>
            </a:r>
          </a:p>
        </p:txBody>
      </p:sp>
      <p:sp>
        <p:nvSpPr>
          <p:cNvPr id="15" name="Text Placeholder 14">
            <a:extLst>
              <a:ext uri="{FF2B5EF4-FFF2-40B4-BE49-F238E27FC236}">
                <a16:creationId xmlns:a16="http://schemas.microsoft.com/office/drawing/2014/main" id="{F175CA9B-4B0F-4972-B21D-A032DD90D562}"/>
              </a:ext>
            </a:extLst>
          </p:cNvPr>
          <p:cNvSpPr>
            <a:spLocks noGrp="1"/>
          </p:cNvSpPr>
          <p:nvPr>
            <p:ph type="body" sz="quarter" idx="15" hasCustomPrompt="1"/>
          </p:nvPr>
        </p:nvSpPr>
        <p:spPr>
          <a:xfrm>
            <a:off x="428091" y="5419470"/>
            <a:ext cx="3441477" cy="482831"/>
          </a:xfrm>
        </p:spPr>
        <p:txBody>
          <a:bodyPr/>
          <a:lstStyle>
            <a:lvl1pPr marL="98602">
              <a:lnSpc>
                <a:spcPct val="100000"/>
              </a:lnSpc>
              <a:defRPr sz="1568">
                <a:solidFill>
                  <a:schemeClr val="accent1"/>
                </a:solidFill>
                <a:latin typeface="+mj-lt"/>
              </a:defRPr>
            </a:lvl1pPr>
          </a:lstStyle>
          <a:p>
            <a:pPr lvl="0"/>
            <a:r>
              <a:rPr lang="en-US"/>
              <a:t>Name</a:t>
            </a:r>
          </a:p>
          <a:p>
            <a:pPr lvl="0"/>
            <a:r>
              <a:rPr lang="en-US"/>
              <a:t>Title, Company</a:t>
            </a:r>
          </a:p>
        </p:txBody>
      </p:sp>
      <p:sp>
        <p:nvSpPr>
          <p:cNvPr id="16" name="Picture Placeholder 3">
            <a:extLst>
              <a:ext uri="{FF2B5EF4-FFF2-40B4-BE49-F238E27FC236}">
                <a16:creationId xmlns:a16="http://schemas.microsoft.com/office/drawing/2014/main" id="{E542DA7C-937B-4DA8-8527-793D71221530}"/>
              </a:ext>
            </a:extLst>
          </p:cNvPr>
          <p:cNvSpPr>
            <a:spLocks noGrp="1"/>
          </p:cNvSpPr>
          <p:nvPr>
            <p:ph type="pic" sz="quarter" idx="16" hasCustomPrompt="1"/>
          </p:nvPr>
        </p:nvSpPr>
        <p:spPr>
          <a:xfrm>
            <a:off x="428090" y="729065"/>
            <a:ext cx="1699096" cy="450773"/>
          </a:xfrm>
          <a:noFill/>
        </p:spPr>
        <p:txBody>
          <a:bodyPr anchor="ctr">
            <a:noAutofit/>
          </a:bodyPr>
          <a:lstStyle>
            <a:lvl1pPr marL="0" indent="0" algn="ctr">
              <a:buNone/>
              <a:defRPr sz="1568">
                <a:solidFill>
                  <a:schemeClr val="accent3"/>
                </a:solidFill>
                <a:latin typeface="+mn-lt"/>
              </a:defRPr>
            </a:lvl1pPr>
          </a:lstStyle>
          <a:p>
            <a:r>
              <a:rPr lang="en-US"/>
              <a:t>Logo</a:t>
            </a:r>
          </a:p>
        </p:txBody>
      </p:sp>
    </p:spTree>
    <p:extLst>
      <p:ext uri="{BB962C8B-B14F-4D97-AF65-F5344CB8AC3E}">
        <p14:creationId xmlns:p14="http://schemas.microsoft.com/office/powerpoint/2010/main" val="3417686132"/>
      </p:ext>
    </p:extLst>
  </p:cSld>
  <p:clrMapOvr>
    <a:masterClrMapping/>
  </p:clrMapOvr>
  <p:transition>
    <p:fade/>
  </p:transition>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8"/>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82544979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22"/>
            <a:ext cx="7477989" cy="3535032"/>
          </a:xfrm>
          <a:noFill/>
        </p:spPr>
        <p:txBody>
          <a:bodyPr vert="horz" wrap="square" lIns="0" tIns="0" rIns="0" bIns="0" rtlCol="0" anchor="t" anchorCtr="0">
            <a:noAutofit/>
          </a:bodyPr>
          <a:lstStyle>
            <a:lvl1pPr>
              <a:lnSpc>
                <a:spcPct val="90000"/>
              </a:lnSpc>
              <a:defRPr lang="en-US" sz="5293" spc="-147" dirty="0">
                <a:solidFill>
                  <a:srgbClr val="000000"/>
                </a:solidFill>
              </a:defRPr>
            </a:lvl1pPr>
          </a:lstStyle>
          <a:p>
            <a:pPr marL="0" lvl="0">
              <a:lnSpc>
                <a:spcPts val="5489"/>
              </a:lnSpc>
            </a:pPr>
            <a:r>
              <a:rPr lang="en-US"/>
              <a:t>Section title</a:t>
            </a:r>
          </a:p>
        </p:txBody>
      </p:sp>
    </p:spTree>
    <p:extLst>
      <p:ext uri="{BB962C8B-B14F-4D97-AF65-F5344CB8AC3E}">
        <p14:creationId xmlns:p14="http://schemas.microsoft.com/office/powerpoint/2010/main" val="10172021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7"/>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22"/>
            <a:ext cx="7477989" cy="3535032"/>
          </a:xfrm>
          <a:noFill/>
        </p:spPr>
        <p:txBody>
          <a:bodyPr vert="horz" wrap="square" lIns="0" tIns="0" rIns="0" bIns="0" rtlCol="0" anchor="t" anchorCtr="0">
            <a:noAutofit/>
          </a:bodyPr>
          <a:lstStyle>
            <a:lvl1pPr>
              <a:lnSpc>
                <a:spcPct val="90000"/>
              </a:lnSpc>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4089437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62100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3"/>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5" y="437139"/>
            <a:ext cx="896425" cy="190218"/>
          </a:xfrm>
          <a:prstGeom prst="rect">
            <a:avLst/>
          </a:prstGeom>
        </p:spPr>
      </p:pic>
    </p:spTree>
    <p:extLst>
      <p:ext uri="{BB962C8B-B14F-4D97-AF65-F5344CB8AC3E}">
        <p14:creationId xmlns:p14="http://schemas.microsoft.com/office/powerpoint/2010/main" val="24369720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3"/>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chemeClr val="bg2"/>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DFF65C80-37BC-4798-A56E-36D759732F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297" y="431539"/>
            <a:ext cx="1257891" cy="212859"/>
          </a:xfrm>
          <a:prstGeom prst="rect">
            <a:avLst/>
          </a:prstGeom>
        </p:spPr>
      </p:pic>
    </p:spTree>
    <p:extLst>
      <p:ext uri="{BB962C8B-B14F-4D97-AF65-F5344CB8AC3E}">
        <p14:creationId xmlns:p14="http://schemas.microsoft.com/office/powerpoint/2010/main" val="12044607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4" y="1187645"/>
            <a:ext cx="11655078" cy="12757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452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354763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06897"/>
          </a:xfrm>
        </p:spPr>
        <p:txBody>
          <a:bodyPr/>
          <a:lstStyle>
            <a:lvl1pPr marL="0" algn="l" defTabSz="896046" rtl="0" eaLnBrk="1" latinLnBrk="0" hangingPunct="1">
              <a:spcBef>
                <a:spcPct val="0"/>
              </a:spcBef>
              <a:buNone/>
              <a:defRPr lang="en-US" sz="3920"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408871459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2CCCF-25F8-48F5-9BC2-345561E7A4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157F5C-1A10-40C9-91A3-9EAA640510F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38494-6AD3-4410-9230-977118CB92A1}"/>
              </a:ext>
            </a:extLst>
          </p:cNvPr>
          <p:cNvSpPr>
            <a:spLocks noGrp="1"/>
          </p:cNvSpPr>
          <p:nvPr>
            <p:ph type="dt" sz="half" idx="10"/>
          </p:nvPr>
        </p:nvSpPr>
        <p:spPr/>
        <p:txBody>
          <a:bodyPr/>
          <a:lstStyle/>
          <a:p>
            <a:fld id="{81099BB1-54EB-49E2-936D-ED22C00C01D2}" type="datetimeFigureOut">
              <a:rPr lang="en-US" smtClean="0"/>
              <a:t>10/6/2020</a:t>
            </a:fld>
            <a:endParaRPr lang="en-US"/>
          </a:p>
        </p:txBody>
      </p:sp>
      <p:sp>
        <p:nvSpPr>
          <p:cNvPr id="5" name="Footer Placeholder 4">
            <a:extLst>
              <a:ext uri="{FF2B5EF4-FFF2-40B4-BE49-F238E27FC236}">
                <a16:creationId xmlns:a16="http://schemas.microsoft.com/office/drawing/2014/main" id="{9ECEF95A-7859-4B52-9DD8-0327787541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AA4359-1869-4A6B-843A-777091BC61FA}"/>
              </a:ext>
            </a:extLst>
          </p:cNvPr>
          <p:cNvSpPr>
            <a:spLocks noGrp="1"/>
          </p:cNvSpPr>
          <p:nvPr>
            <p:ph type="sldNum" sz="quarter" idx="12"/>
          </p:nvPr>
        </p:nvSpPr>
        <p:spPr/>
        <p:txBody>
          <a:bodyPr/>
          <a:lstStyle/>
          <a:p>
            <a:fld id="{5BC15289-7E15-4166-A8B4-FC34A8CF4EC0}" type="slidenum">
              <a:rPr lang="en-US" smtClean="0"/>
              <a:t>‹#›</a:t>
            </a:fld>
            <a:endParaRPr lang="en-US"/>
          </a:p>
        </p:txBody>
      </p:sp>
    </p:spTree>
    <p:extLst>
      <p:ext uri="{BB962C8B-B14F-4D97-AF65-F5344CB8AC3E}">
        <p14:creationId xmlns:p14="http://schemas.microsoft.com/office/powerpoint/2010/main" val="656753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no banner">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658C16-FB2E-4C1C-A560-7B9ECF96906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61A742CA-E96E-4124-AC0E-B60A167D6FB3}"/>
              </a:ext>
            </a:extLst>
          </p:cNvPr>
          <p:cNvSpPr>
            <a:spLocks noGrp="1"/>
          </p:cNvSpPr>
          <p:nvPr>
            <p:ph type="ftr" sz="quarter" idx="10"/>
          </p:nvPr>
        </p:nvSpPr>
        <p:spPr/>
        <p:txBody>
          <a:bodyPr/>
          <a:lstStyle/>
          <a:p>
            <a:pPr algn="l"/>
            <a:r>
              <a:rPr lang="en-US"/>
              <a:t>Microsoft Confidential</a:t>
            </a:r>
          </a:p>
        </p:txBody>
      </p:sp>
    </p:spTree>
    <p:extLst>
      <p:ext uri="{BB962C8B-B14F-4D97-AF65-F5344CB8AC3E}">
        <p14:creationId xmlns:p14="http://schemas.microsoft.com/office/powerpoint/2010/main" val="20200760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37"/>
            </a:lvl1pPr>
          </a:lstStyle>
          <a:p>
            <a:r>
              <a:rPr lang="en-US"/>
              <a:t>Click to edit Master title style</a:t>
            </a:r>
          </a:p>
        </p:txBody>
      </p:sp>
      <p:sp>
        <p:nvSpPr>
          <p:cNvPr id="6" name="Text Placeholder 5"/>
          <p:cNvSpPr>
            <a:spLocks noGrp="1"/>
          </p:cNvSpPr>
          <p:nvPr>
            <p:ph type="body" sz="quarter" idx="10"/>
          </p:nvPr>
        </p:nvSpPr>
        <p:spPr>
          <a:xfrm>
            <a:off x="269239" y="1189176"/>
            <a:ext cx="11653523" cy="984180"/>
          </a:xfrm>
        </p:spPr>
        <p:txBody>
          <a:bodyPr/>
          <a:lstStyle>
            <a:lvl1pPr marL="0" indent="0">
              <a:buNone/>
              <a:defRPr sz="1961">
                <a:gradFill>
                  <a:gsLst>
                    <a:gs pos="1250">
                      <a:schemeClr val="tx1"/>
                    </a:gs>
                    <a:gs pos="99000">
                      <a:schemeClr val="tx1"/>
                    </a:gs>
                  </a:gsLst>
                  <a:lin ang="5400000" scaled="0"/>
                </a:gradFill>
              </a:defRPr>
            </a:lvl1pPr>
            <a:lvl2pPr marL="0" indent="0">
              <a:buFontTx/>
              <a:buNone/>
              <a:defRPr sz="1568"/>
            </a:lvl2pPr>
            <a:lvl3pPr marL="224097" indent="0">
              <a:buNone/>
              <a:defRPr sz="1372"/>
            </a:lvl3pPr>
            <a:lvl4pPr marL="448193" indent="0">
              <a:buNone/>
              <a:defRPr sz="1176"/>
            </a:lvl4pPr>
            <a:lvl5pPr marL="672290" indent="0">
              <a:buNone/>
              <a:defRPr sz="102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
          <p:cNvSpPr>
            <a:spLocks noGrp="1"/>
          </p:cNvSpPr>
          <p:nvPr>
            <p:ph type="sldNum" sz="quarter" idx="4"/>
          </p:nvPr>
        </p:nvSpPr>
        <p:spPr>
          <a:xfrm>
            <a:off x="9180574" y="6342794"/>
            <a:ext cx="2742188" cy="364224"/>
          </a:xfrm>
          <a:prstGeom prst="rect">
            <a:avLst/>
          </a:prstGeom>
        </p:spPr>
        <p:txBody>
          <a:bodyPr vert="horz" lIns="91440" tIns="45720" rIns="91440" bIns="45720" rtlCol="0" anchor="ctr"/>
          <a:lstStyle>
            <a:lvl1pPr algn="r">
              <a:defRPr sz="1176">
                <a:solidFill>
                  <a:schemeClr val="tx1">
                    <a:tint val="75000"/>
                  </a:schemeClr>
                </a:solidFill>
              </a:defRPr>
            </a:lvl1pPr>
          </a:lstStyle>
          <a:p>
            <a:fld id="{F7BF3952-93A3-43F1-87A2-816848D76A09}" type="slidenum">
              <a:rPr lang="en-US" smtClean="0"/>
              <a:t>‹#›</a:t>
            </a:fld>
            <a:endParaRPr lang="en-US"/>
          </a:p>
        </p:txBody>
      </p:sp>
    </p:spTree>
    <p:extLst>
      <p:ext uri="{BB962C8B-B14F-4D97-AF65-F5344CB8AC3E}">
        <p14:creationId xmlns:p14="http://schemas.microsoft.com/office/powerpoint/2010/main" val="35082666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4885" t="33333" r="14896" b="33427"/>
          <a:stretch/>
        </p:blipFill>
        <p:spPr>
          <a:xfrm>
            <a:off x="429544" y="437137"/>
            <a:ext cx="896425" cy="190218"/>
          </a:xfrm>
          <a:prstGeom prst="rect">
            <a:avLst/>
          </a:prstGeom>
        </p:spPr>
      </p:pic>
    </p:spTree>
    <p:extLst>
      <p:ext uri="{BB962C8B-B14F-4D97-AF65-F5344CB8AC3E}">
        <p14:creationId xmlns:p14="http://schemas.microsoft.com/office/powerpoint/2010/main" val="679105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4864" t="33259" r="14902" b="33333"/>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5810112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080633-194E-4FCE-A7FF-BB70804CD3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4885" t="33333" r="14896" b="33427"/>
          <a:stretch/>
        </p:blipFill>
        <p:spPr>
          <a:xfrm>
            <a:off x="429544" y="437137"/>
            <a:ext cx="896425" cy="190218"/>
          </a:xfrm>
          <a:prstGeom prst="rect">
            <a:avLst/>
          </a:prstGeom>
        </p:spPr>
      </p:pic>
    </p:spTree>
    <p:extLst>
      <p:ext uri="{BB962C8B-B14F-4D97-AF65-F5344CB8AC3E}">
        <p14:creationId xmlns:p14="http://schemas.microsoft.com/office/powerpoint/2010/main" val="9325934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60766292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39702"/>
            <a:ext cx="1132514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52188119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25145"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37319" y="1083831"/>
            <a:ext cx="1132514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1355871053"/>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647676852"/>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708485942"/>
      </p:ext>
    </p:extLst>
  </p:cSld>
  <p:clrMapOvr>
    <a:masterClrMapping/>
  </p:clrMapOvr>
  <p:transition>
    <p:fade/>
  </p:transition>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cstate="email">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cstate="email">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17228886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207359223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Graphic layou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5383725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17335272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19507584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6714606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photo">
    <p:bg>
      <p:bgRef idx="1001">
        <a:schemeClr val="bg1"/>
      </p:bgRef>
    </p:bg>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2312108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03968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4885" t="33333" r="14896" b="33427"/>
          <a:stretch/>
        </p:blipFill>
        <p:spPr>
          <a:xfrm>
            <a:off x="429544" y="437137"/>
            <a:ext cx="896425" cy="190218"/>
          </a:xfrm>
          <a:prstGeom prst="rect">
            <a:avLst/>
          </a:prstGeom>
        </p:spPr>
      </p:pic>
    </p:spTree>
    <p:extLst>
      <p:ext uri="{BB962C8B-B14F-4D97-AF65-F5344CB8AC3E}">
        <p14:creationId xmlns:p14="http://schemas.microsoft.com/office/powerpoint/2010/main" val="5361795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4864" t="33259" r="14902" b="33333"/>
          <a:stretch/>
        </p:blipFill>
        <p:spPr>
          <a:xfrm>
            <a:off x="428681" y="437140"/>
            <a:ext cx="896425" cy="191140"/>
          </a:xfrm>
          <a:prstGeom prst="rect">
            <a:avLst/>
          </a:prstGeom>
        </p:spPr>
      </p:pic>
    </p:spTree>
    <p:extLst>
      <p:ext uri="{BB962C8B-B14F-4D97-AF65-F5344CB8AC3E}">
        <p14:creationId xmlns:p14="http://schemas.microsoft.com/office/powerpoint/2010/main" val="22817434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276484"/>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28815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95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9055091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0780208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2499178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605059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6648351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479085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01996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63049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9598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77078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15868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015384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996812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688875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70195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theme" Target="../theme/theme2.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image" Target="../media/image11.png"/><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image" Target="../media/image10.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image" Target="../media/image20.png"/><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image" Target="../media/image10.emf"/><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34" Type="http://schemas.openxmlformats.org/officeDocument/2006/relationships/theme" Target="../theme/theme4.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image" Target="../media/image1.emf"/><Relationship Id="rId8"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1"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4610" r:id="rId4"/>
    <p:sldLayoutId id="2147484710" r:id="rId5"/>
    <p:sldLayoutId id="2147484240" r:id="rId6"/>
    <p:sldLayoutId id="2147484910" r:id="rId7"/>
    <p:sldLayoutId id="2147484911" r:id="rId8"/>
    <p:sldLayoutId id="2147484639" r:id="rId9"/>
    <p:sldLayoutId id="2147484934" r:id="rId10"/>
    <p:sldLayoutId id="2147484603" r:id="rId11"/>
    <p:sldLayoutId id="2147484833" r:id="rId12"/>
    <p:sldLayoutId id="2147484834" r:id="rId13"/>
    <p:sldLayoutId id="2147484835" r:id="rId14"/>
    <p:sldLayoutId id="2147484922" r:id="rId15"/>
    <p:sldLayoutId id="2147484935" r:id="rId16"/>
    <p:sldLayoutId id="2147484923" r:id="rId17"/>
    <p:sldLayoutId id="2147484924" r:id="rId18"/>
    <p:sldLayoutId id="2147484839" r:id="rId19"/>
    <p:sldLayoutId id="2147484840" r:id="rId20"/>
    <p:sldLayoutId id="2147484841" r:id="rId21"/>
    <p:sldLayoutId id="2147484842" r:id="rId22"/>
    <p:sldLayoutId id="2147484936" r:id="rId23"/>
    <p:sldLayoutId id="2147484939" r:id="rId24"/>
    <p:sldLayoutId id="2147484843" r:id="rId25"/>
    <p:sldLayoutId id="2147484931" r:id="rId26"/>
    <p:sldLayoutId id="2147484787" r:id="rId27"/>
    <p:sldLayoutId id="2147484249" r:id="rId28"/>
    <p:sldLayoutId id="2147484640" r:id="rId29"/>
    <p:sldLayoutId id="2147484584" r:id="rId30"/>
    <p:sldLayoutId id="2147484583" r:id="rId31"/>
    <p:sldLayoutId id="2147484671" r:id="rId32"/>
    <p:sldLayoutId id="2147484673" r:id="rId33"/>
    <p:sldLayoutId id="2147484585" r:id="rId34"/>
    <p:sldLayoutId id="2147484938" r:id="rId35"/>
    <p:sldLayoutId id="2147485000" r:id="rId36"/>
    <p:sldLayoutId id="2147484299" r:id="rId37"/>
    <p:sldLayoutId id="2147484263" r:id="rId38"/>
    <p:sldLayoutId id="2147484932" r:id="rId3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6"/>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20" y="1866618"/>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rot="5400000">
            <a:off x="9688818"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rot="5400000">
            <a:off x="9039880" y="3221594"/>
            <a:ext cx="6858000" cy="414812"/>
          </a:xfrm>
          <a:prstGeom prst="rect">
            <a:avLst/>
          </a:prstGeom>
        </p:spPr>
      </p:pic>
    </p:spTree>
    <p:extLst>
      <p:ext uri="{BB962C8B-B14F-4D97-AF65-F5344CB8AC3E}">
        <p14:creationId xmlns:p14="http://schemas.microsoft.com/office/powerpoint/2010/main" val="1777985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4" r:id="rId23"/>
    <p:sldLayoutId id="2147483685" r:id="rId24"/>
    <p:sldLayoutId id="2147483686" r:id="rId25"/>
  </p:sldLayoutIdLst>
  <p:transition>
    <p:fade/>
  </p:transition>
  <p:txStyles>
    <p:titleStyle>
      <a:lvl1pPr algn="l" defTabSz="914192" rtl="0" eaLnBrk="1" latinLnBrk="0" hangingPunct="1">
        <a:lnSpc>
          <a:spcPct val="90000"/>
        </a:lnSpc>
        <a:spcBef>
          <a:spcPct val="0"/>
        </a:spcBef>
        <a:buNone/>
        <a:defRPr lang="en-US" sz="3136"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54"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07"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3pPr>
      <a:lvl4pPr marL="672161"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4pPr>
      <a:lvl5pPr marL="896214"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9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1105849519"/>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 id="2147483968" r:id="rId17"/>
    <p:sldLayoutId id="2147483969" r:id="rId18"/>
    <p:sldLayoutId id="2147483971" r:id="rId19"/>
    <p:sldLayoutId id="2147483972" r:id="rId20"/>
    <p:sldLayoutId id="2147483973" r:id="rId21"/>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5"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285441947"/>
      </p:ext>
    </p:extLst>
  </p:cSld>
  <p:clrMap bg1="lt1" tx1="dk1" bg2="lt2" tx2="dk2" accent1="accent1" accent2="accent2" accent3="accent3" accent4="accent4" accent5="accent5" accent6="accent6" hlink="hlink" folHlink="folHlink"/>
  <p:sldLayoutIdLst>
    <p:sldLayoutId id="2147484965" r:id="rId1"/>
    <p:sldLayoutId id="2147484966" r:id="rId2"/>
    <p:sldLayoutId id="2147484967" r:id="rId3"/>
    <p:sldLayoutId id="2147484968" r:id="rId4"/>
    <p:sldLayoutId id="2147484969" r:id="rId5"/>
    <p:sldLayoutId id="2147484970" r:id="rId6"/>
    <p:sldLayoutId id="2147484971" r:id="rId7"/>
    <p:sldLayoutId id="2147484972" r:id="rId8"/>
    <p:sldLayoutId id="2147484973" r:id="rId9"/>
    <p:sldLayoutId id="2147484974" r:id="rId10"/>
    <p:sldLayoutId id="2147484975" r:id="rId11"/>
    <p:sldLayoutId id="2147484976" r:id="rId12"/>
    <p:sldLayoutId id="2147484977" r:id="rId13"/>
    <p:sldLayoutId id="2147484978" r:id="rId14"/>
    <p:sldLayoutId id="2147484979" r:id="rId15"/>
    <p:sldLayoutId id="2147484980" r:id="rId16"/>
    <p:sldLayoutId id="2147484981" r:id="rId17"/>
    <p:sldLayoutId id="2147484982" r:id="rId18"/>
    <p:sldLayoutId id="2147484983" r:id="rId19"/>
    <p:sldLayoutId id="2147484984" r:id="rId20"/>
    <p:sldLayoutId id="2147484985" r:id="rId21"/>
    <p:sldLayoutId id="2147484986" r:id="rId22"/>
    <p:sldLayoutId id="2147484987" r:id="rId23"/>
    <p:sldLayoutId id="2147484988" r:id="rId24"/>
    <p:sldLayoutId id="2147484989" r:id="rId25"/>
    <p:sldLayoutId id="2147484990" r:id="rId26"/>
    <p:sldLayoutId id="2147484991" r:id="rId27"/>
    <p:sldLayoutId id="2147484992" r:id="rId28"/>
    <p:sldLayoutId id="2147484993" r:id="rId29"/>
    <p:sldLayoutId id="2147484999" r:id="rId30"/>
    <p:sldLayoutId id="2147484994" r:id="rId31"/>
    <p:sldLayoutId id="2147484995" r:id="rId32"/>
    <p:sldLayoutId id="2147484996" r:id="rId3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hyperlink" Target="https://techcommunity.microsoft.com/t5/workplace-analytics-myanalytics/new-meeting-intelligence-in-insights-pane-in-outlook/ba-p/1532703" TargetMode="External"/><Relationship Id="rId13" Type="http://schemas.openxmlformats.org/officeDocument/2006/relationships/image" Target="../media/image66.png"/><Relationship Id="rId3" Type="http://schemas.openxmlformats.org/officeDocument/2006/relationships/notesSlide" Target="../notesSlides/notesSlide17.xml"/><Relationship Id="rId7" Type="http://schemas.openxmlformats.org/officeDocument/2006/relationships/hyperlink" Target="https://docs.microsoft.com/en-us/briefing/be-overview" TargetMode="External"/><Relationship Id="rId12" Type="http://schemas.openxmlformats.org/officeDocument/2006/relationships/hyperlink" Target="https://techcommunity.microsoft.com/t5/workplace-analytics-myanalytics/focus-plan-now-available-for-all-myanalytics-users/ba-p/1225397" TargetMode="External"/><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hyperlink" Target="https://techcommunity.microsoft.com/t5/workplace-analytics-myanalytics/new-in-myanalytics-insights-for-people-managers/ba-p/1347789" TargetMode="External"/><Relationship Id="rId11" Type="http://schemas.openxmlformats.org/officeDocument/2006/relationships/hyperlink" Target="https://aka.ms/InsightsIgniteBlog" TargetMode="External"/><Relationship Id="rId5" Type="http://schemas.openxmlformats.org/officeDocument/2006/relationships/hyperlink" Target="https://techcommunity.microsoft.com/t5/workplace-analytics-myanalytics/new-in-myanalytics-insights-to-improve-wellbeing/ba-p/1447392" TargetMode="External"/><Relationship Id="rId10" Type="http://schemas.openxmlformats.org/officeDocument/2006/relationships/image" Target="../media/image47.png"/><Relationship Id="rId4" Type="http://schemas.openxmlformats.org/officeDocument/2006/relationships/image" Target="../media/image49.png"/><Relationship Id="rId9" Type="http://schemas.openxmlformats.org/officeDocument/2006/relationships/hyperlink" Target="https://aka.ms/CortanaUpdatesIgnite202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aka.ms/BriefingEmail"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67.jpeg"/><Relationship Id="rId5" Type="http://schemas.openxmlformats.org/officeDocument/2006/relationships/hyperlink" Target="https://aka.ms/ProductivityAndWellbeing" TargetMode="External"/><Relationship Id="rId4" Type="http://schemas.openxmlformats.org/officeDocument/2006/relationships/hyperlink" Target="https://aka.ms/MyAnalyticsAdminGuide"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hyperlink" Target="https://insights.office.com/workplace-analytics/balancing-work-and-life-under-one-roof/"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4.svg"/><Relationship Id="rId11" Type="http://schemas.openxmlformats.org/officeDocument/2006/relationships/hyperlink" Target="https://aka.ms/WTrend2" TargetMode="External"/><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3.xml"/><Relationship Id="rId7" Type="http://schemas.openxmlformats.org/officeDocument/2006/relationships/image" Target="../media/image42.png"/><Relationship Id="rId2" Type="http://schemas.openxmlformats.org/officeDocument/2006/relationships/slideLayout" Target="../slideLayouts/slideLayout94.xml"/><Relationship Id="rId1" Type="http://schemas.openxmlformats.org/officeDocument/2006/relationships/tags" Target="../tags/tag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ideo" Target="https://www.youtube.com/embed/FY-4DzDu9qc?feature=oembed" TargetMode="Externa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video" Target="https://www.youtube.com/embed/bH3GUO6gs50?feature=oembed" TargetMode="External"/><Relationship Id="rId4" Type="http://schemas.openxmlformats.org/officeDocument/2006/relationships/image" Target="../media/image54.jp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57.png"/><Relationship Id="rId4" Type="http://schemas.openxmlformats.org/officeDocument/2006/relationships/image" Target="../media/image5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2425780"/>
            <a:ext cx="9563652" cy="1107996"/>
          </a:xfrm>
        </p:spPr>
        <p:txBody>
          <a:bodyPr/>
          <a:lstStyle/>
          <a:p>
            <a:r>
              <a:rPr lang="en-US"/>
              <a:t>Personal productivity insights in Microsoft 365 – enhancing employee wellbeing</a:t>
            </a:r>
          </a:p>
        </p:txBody>
      </p:sp>
      <p:sp>
        <p:nvSpPr>
          <p:cNvPr id="5" name="Text Placeholder 4"/>
          <p:cNvSpPr>
            <a:spLocks noGrp="1"/>
          </p:cNvSpPr>
          <p:nvPr>
            <p:ph type="body" sz="quarter" idx="12"/>
          </p:nvPr>
        </p:nvSpPr>
        <p:spPr>
          <a:xfrm>
            <a:off x="584200" y="3962400"/>
            <a:ext cx="9144000" cy="369332"/>
          </a:xfrm>
        </p:spPr>
        <p:txBody>
          <a:bodyPr/>
          <a:lstStyle/>
          <a:p>
            <a:r>
              <a:rPr lang="en-US" sz="2400" dirty="0">
                <a:solidFill>
                  <a:schemeClr val="tx1"/>
                </a:solidFill>
                <a:latin typeface="+mn-lt"/>
              </a:rPr>
              <a:t>Last updated: Sept. 2020</a:t>
            </a:r>
            <a:endParaRPr lang="en-US" dirty="0"/>
          </a:p>
        </p:txBody>
      </p:sp>
    </p:spTree>
    <p:extLst>
      <p:ext uri="{BB962C8B-B14F-4D97-AF65-F5344CB8AC3E}">
        <p14:creationId xmlns:p14="http://schemas.microsoft.com/office/powerpoint/2010/main" val="179507853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0" tIns="0" rIns="0" bIns="0" rtlCol="0" anchor="ctr">
            <a:normAutofit/>
          </a:bodyPr>
          <a:lstStyle/>
          <a:p>
            <a:r>
              <a:rPr lang="en-US" sz="3200"/>
              <a:t>Reserve time for what’s important - coming by end of 2020</a:t>
            </a:r>
            <a:br>
              <a:rPr lang="en-US" sz="3200"/>
            </a:br>
            <a:endParaRPr lang="en-US" sz="3200"/>
          </a:p>
        </p:txBody>
      </p:sp>
      <p:pic>
        <p:nvPicPr>
          <p:cNvPr id="6" name="Picture 5" descr="A screenshot of an email from Cortana">
            <a:extLst>
              <a:ext uri="{FF2B5EF4-FFF2-40B4-BE49-F238E27FC236}">
                <a16:creationId xmlns:a16="http://schemas.microsoft.com/office/drawing/2014/main" id="{46026F69-7569-4C4E-BB08-287BE46CC0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2806" y="-1588"/>
            <a:ext cx="4423408" cy="6858000"/>
          </a:xfrm>
          <a:prstGeom prst="rect">
            <a:avLst/>
          </a:prstGeom>
          <a:noFill/>
        </p:spPr>
      </p:pic>
    </p:spTree>
    <p:extLst>
      <p:ext uri="{BB962C8B-B14F-4D97-AF65-F5344CB8AC3E}">
        <p14:creationId xmlns:p14="http://schemas.microsoft.com/office/powerpoint/2010/main" val="823165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0" tIns="0" rIns="0" bIns="0" rtlCol="0" anchor="ctr">
            <a:normAutofit/>
          </a:bodyPr>
          <a:lstStyle/>
          <a:p>
            <a:r>
              <a:rPr lang="en-US" sz="3200"/>
              <a:t>Insights for people managers coming by end of 2020</a:t>
            </a:r>
            <a:br>
              <a:rPr lang="en-US" sz="3200"/>
            </a:br>
            <a:endParaRPr lang="en-US" sz="3200"/>
          </a:p>
        </p:txBody>
      </p:sp>
      <p:pic>
        <p:nvPicPr>
          <p:cNvPr id="3" name="Picture 2" descr="A screenshot of an email from Cortana">
            <a:extLst>
              <a:ext uri="{FF2B5EF4-FFF2-40B4-BE49-F238E27FC236}">
                <a16:creationId xmlns:a16="http://schemas.microsoft.com/office/drawing/2014/main" id="{B12287F1-EBAA-41CE-8DE4-2FC0387543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7421" y="0"/>
            <a:ext cx="4796363" cy="6858000"/>
          </a:xfrm>
          <a:prstGeom prst="rect">
            <a:avLst/>
          </a:prstGeom>
        </p:spPr>
      </p:pic>
    </p:spTree>
    <p:extLst>
      <p:ext uri="{BB962C8B-B14F-4D97-AF65-F5344CB8AC3E}">
        <p14:creationId xmlns:p14="http://schemas.microsoft.com/office/powerpoint/2010/main" val="3262119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3F78B30-1355-4262-8AAF-FB179D7AACE5}"/>
              </a:ext>
            </a:extLst>
          </p:cNvPr>
          <p:cNvSpPr>
            <a:spLocks noGrp="1"/>
          </p:cNvSpPr>
          <p:nvPr>
            <p:ph type="title"/>
          </p:nvPr>
        </p:nvSpPr>
        <p:spPr>
          <a:xfrm>
            <a:off x="588263" y="457200"/>
            <a:ext cx="11018520" cy="492443"/>
          </a:xfrm>
        </p:spPr>
        <p:txBody>
          <a:bodyPr/>
          <a:lstStyle/>
          <a:p>
            <a:r>
              <a:rPr lang="en-US" sz="3200"/>
              <a:t>Personal productivity and wellbeing insights  </a:t>
            </a:r>
          </a:p>
        </p:txBody>
      </p:sp>
      <p:sp>
        <p:nvSpPr>
          <p:cNvPr id="27" name="Rectangle 26">
            <a:extLst>
              <a:ext uri="{FF2B5EF4-FFF2-40B4-BE49-F238E27FC236}">
                <a16:creationId xmlns:a16="http://schemas.microsoft.com/office/drawing/2014/main" id="{38D8F60D-7608-47CF-9087-B6B26FE7C7D5}"/>
              </a:ext>
              <a:ext uri="{C183D7F6-B498-43B3-948B-1728B52AA6E4}">
                <adec:decorative xmlns:adec="http://schemas.microsoft.com/office/drawing/2017/decorative" val="1"/>
              </a:ext>
            </a:extLst>
          </p:cNvPr>
          <p:cNvSpPr/>
          <p:nvPr/>
        </p:nvSpPr>
        <p:spPr bwMode="auto">
          <a:xfrm>
            <a:off x="6095999" y="1291892"/>
            <a:ext cx="6096001" cy="4689658"/>
          </a:xfrm>
          <a:prstGeom prst="rect">
            <a:avLst/>
          </a:prstGeom>
          <a:solidFill>
            <a:srgbClr val="FAFAFA"/>
          </a:solidFill>
          <a:ln>
            <a:solidFill>
              <a:srgbClr val="EEEEE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Rectangle 27">
            <a:extLst>
              <a:ext uri="{FF2B5EF4-FFF2-40B4-BE49-F238E27FC236}">
                <a16:creationId xmlns:a16="http://schemas.microsoft.com/office/drawing/2014/main" id="{96EDEC5A-956C-49A5-809F-AC8E84E324E5}"/>
              </a:ext>
              <a:ext uri="{C183D7F6-B498-43B3-948B-1728B52AA6E4}">
                <adec:decorative xmlns:adec="http://schemas.microsoft.com/office/drawing/2017/decorative" val="1"/>
              </a:ext>
            </a:extLst>
          </p:cNvPr>
          <p:cNvSpPr/>
          <p:nvPr/>
        </p:nvSpPr>
        <p:spPr bwMode="auto">
          <a:xfrm>
            <a:off x="0" y="1291892"/>
            <a:ext cx="6095998" cy="4689658"/>
          </a:xfrm>
          <a:prstGeom prst="rect">
            <a:avLst/>
          </a:prstGeom>
          <a:solidFill>
            <a:schemeClr val="bg1"/>
          </a:solidFill>
          <a:ln>
            <a:solidFill>
              <a:srgbClr val="EEEEE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1" name="Title 1">
            <a:extLst>
              <a:ext uri="{FF2B5EF4-FFF2-40B4-BE49-F238E27FC236}">
                <a16:creationId xmlns:a16="http://schemas.microsoft.com/office/drawing/2014/main" id="{9A17CC77-1EB1-4C50-8AF8-9AE09FC496AB}"/>
              </a:ext>
            </a:extLst>
          </p:cNvPr>
          <p:cNvSpPr txBox="1">
            <a:spLocks/>
          </p:cNvSpPr>
          <p:nvPr/>
        </p:nvSpPr>
        <p:spPr>
          <a:xfrm>
            <a:off x="288808" y="1618654"/>
            <a:ext cx="2814609" cy="861774"/>
          </a:xfrm>
          <a:prstGeom prst="rect">
            <a:avLst/>
          </a:prstGeom>
          <a:noFill/>
          <a:ln>
            <a:noFill/>
          </a:ln>
          <a:effectLst/>
        </p:spPr>
        <p:txBody>
          <a:bodyPr wrap="square" lIns="0" tIns="0" rIns="91385" bIns="0" anchor="ctr">
            <a:spAutoFit/>
          </a:bodyP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14049" rtl="0" eaLnBrk="1" fontAlgn="auto" latinLnBrk="0" hangingPunct="1">
              <a:lnSpc>
                <a:spcPct val="100000"/>
              </a:lnSpc>
              <a:spcBef>
                <a:spcPct val="0"/>
              </a:spcBef>
              <a:spcAft>
                <a:spcPts val="0"/>
              </a:spcAft>
              <a:buClrTx/>
              <a:buSzTx/>
              <a:buFontTx/>
              <a:buNone/>
              <a:tabLst/>
              <a:defRPr/>
            </a:pPr>
            <a:r>
              <a:rPr lang="en-US" sz="2000" b="0" i="0" kern="900" spc="0">
                <a:solidFill>
                  <a:srgbClr val="243A5E"/>
                </a:solidFill>
                <a:latin typeface="+mj-lt"/>
                <a:cs typeface="Segoe UI Semibold" panose="020B0702040204020203" pitchFamily="34" charset="0"/>
              </a:rPr>
              <a:t>Take action in the flow of your work</a:t>
            </a:r>
          </a:p>
          <a:p>
            <a:pPr algn="l" defTabSz="914049">
              <a:lnSpc>
                <a:spcPct val="100000"/>
              </a:lnSpc>
              <a:defRPr/>
            </a:pPr>
            <a:r>
              <a:rPr lang="en-US" sz="1600" b="0" i="0" kern="900" spc="0">
                <a:solidFill>
                  <a:schemeClr val="tx1"/>
                </a:solidFill>
                <a:cs typeface="Segoe UI"/>
              </a:rPr>
              <a:t>to be more effective every day</a:t>
            </a:r>
            <a:endParaRPr lang="en-US" sz="1600" b="0" i="0" spc="0">
              <a:solidFill>
                <a:schemeClr val="tx1"/>
              </a:solidFill>
            </a:endParaRPr>
          </a:p>
        </p:txBody>
      </p:sp>
      <p:pic>
        <p:nvPicPr>
          <p:cNvPr id="63" name="Picture 62" descr="A screenshot of a Microsoft Teams post">
            <a:extLst>
              <a:ext uri="{FF2B5EF4-FFF2-40B4-BE49-F238E27FC236}">
                <a16:creationId xmlns:a16="http://schemas.microsoft.com/office/drawing/2014/main" id="{E7499EFC-C73A-4129-9E7C-581E1BB60A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808" y="2898321"/>
            <a:ext cx="2554184" cy="1436027"/>
          </a:xfrm>
          <a:prstGeom prst="rect">
            <a:avLst/>
          </a:prstGeom>
          <a:effectLst>
            <a:outerShdw blurRad="63500" dist="38100" dir="2700000" algn="tl" rotWithShape="0">
              <a:prstClr val="black">
                <a:alpha val="40000"/>
              </a:prstClr>
            </a:outerShdw>
          </a:effectLst>
        </p:spPr>
      </p:pic>
      <p:sp>
        <p:nvSpPr>
          <p:cNvPr id="62" name="Rectangle 61">
            <a:extLst>
              <a:ext uri="{FF2B5EF4-FFF2-40B4-BE49-F238E27FC236}">
                <a16:creationId xmlns:a16="http://schemas.microsoft.com/office/drawing/2014/main" id="{5730A5B2-90AB-488B-A606-194D53250027}"/>
              </a:ext>
            </a:extLst>
          </p:cNvPr>
          <p:cNvSpPr/>
          <p:nvPr/>
        </p:nvSpPr>
        <p:spPr bwMode="auto">
          <a:xfrm>
            <a:off x="288809" y="4389698"/>
            <a:ext cx="2554184" cy="5561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Personal insights in Teams </a:t>
            </a:r>
            <a:r>
              <a:rPr kumimoji="0" lang="en-US" sz="1600" i="1" u="none" strike="noStrike" kern="1200" cap="none" spc="0" normalizeH="0" baseline="0" noProof="0">
                <a:ln>
                  <a:noFill/>
                </a:ln>
                <a:solidFill>
                  <a:srgbClr val="000000"/>
                </a:solidFill>
                <a:effectLst/>
                <a:uLnTx/>
                <a:uFillTx/>
                <a:latin typeface="Segoe UI"/>
                <a:ea typeface="+mn-ea"/>
                <a:cs typeface="Segoe UI" pitchFamily="34" charset="0"/>
              </a:rPr>
              <a:t>(Coming in 2021)</a:t>
            </a:r>
            <a:endParaRPr kumimoji="0" lang="en-US" sz="180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51" name="Picture 50" descr="A screenshot of an email from Cortana">
            <a:extLst>
              <a:ext uri="{FF2B5EF4-FFF2-40B4-BE49-F238E27FC236}">
                <a16:creationId xmlns:a16="http://schemas.microsoft.com/office/drawing/2014/main" id="{732ABA17-2108-4DFC-BB0B-9558788C8F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69841" y="1580192"/>
            <a:ext cx="1242512" cy="1431854"/>
          </a:xfrm>
          <a:prstGeom prst="rect">
            <a:avLst/>
          </a:prstGeom>
          <a:effectLst>
            <a:outerShdw blurRad="63500" dist="38100" dir="2700000" algn="tl" rotWithShape="0">
              <a:prstClr val="black">
                <a:alpha val="40000"/>
              </a:prstClr>
            </a:outerShdw>
          </a:effectLst>
        </p:spPr>
      </p:pic>
      <p:sp>
        <p:nvSpPr>
          <p:cNvPr id="57" name="Rectangle 56">
            <a:extLst>
              <a:ext uri="{FF2B5EF4-FFF2-40B4-BE49-F238E27FC236}">
                <a16:creationId xmlns:a16="http://schemas.microsoft.com/office/drawing/2014/main" id="{93E607E8-7A2E-4BE0-BE8A-58E4AD001D9C}"/>
              </a:ext>
            </a:extLst>
          </p:cNvPr>
          <p:cNvSpPr/>
          <p:nvPr/>
        </p:nvSpPr>
        <p:spPr bwMode="auto">
          <a:xfrm>
            <a:off x="3330412" y="3119906"/>
            <a:ext cx="2121370" cy="4571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Briefing email from Cortana</a:t>
            </a:r>
          </a:p>
        </p:txBody>
      </p:sp>
      <p:pic>
        <p:nvPicPr>
          <p:cNvPr id="60" name="Picture 59" descr="Screenshot of Outlook insights">
            <a:extLst>
              <a:ext uri="{FF2B5EF4-FFF2-40B4-BE49-F238E27FC236}">
                <a16:creationId xmlns:a16="http://schemas.microsoft.com/office/drawing/2014/main" id="{F23776D7-3F25-4313-8845-F1B1C1BB45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96231" y="3780250"/>
            <a:ext cx="1989730" cy="1439607"/>
          </a:xfrm>
          <a:prstGeom prst="rect">
            <a:avLst/>
          </a:prstGeom>
          <a:effectLst>
            <a:outerShdw blurRad="63500" dist="38100" dir="2700000" algn="tl" rotWithShape="0">
              <a:prstClr val="black">
                <a:alpha val="40000"/>
              </a:prstClr>
            </a:outerShdw>
          </a:effectLst>
        </p:spPr>
      </p:pic>
      <p:sp>
        <p:nvSpPr>
          <p:cNvPr id="59" name="Rectangle 58">
            <a:extLst>
              <a:ext uri="{FF2B5EF4-FFF2-40B4-BE49-F238E27FC236}">
                <a16:creationId xmlns:a16="http://schemas.microsoft.com/office/drawing/2014/main" id="{6F1E3FBF-7D7C-45BC-9184-B5BD56AF186E}"/>
              </a:ext>
            </a:extLst>
          </p:cNvPr>
          <p:cNvSpPr/>
          <p:nvPr/>
        </p:nvSpPr>
        <p:spPr bwMode="auto">
          <a:xfrm>
            <a:off x="2709157" y="5329889"/>
            <a:ext cx="3363879" cy="457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defRPr/>
            </a:pPr>
            <a:r>
              <a:rPr lang="en-US" sz="1600">
                <a:solidFill>
                  <a:srgbClr val="000000"/>
                </a:solidFill>
                <a:latin typeface="Segoe UI Semibold" panose="020B0702040204020203" pitchFamily="34" charset="0"/>
                <a:cs typeface="Segoe UI Semibold" panose="020B0702040204020203" pitchFamily="34" charset="0"/>
              </a:rPr>
              <a:t>Outlook inline suggestions &amp; Outlook insights add-in</a:t>
            </a:r>
          </a:p>
        </p:txBody>
      </p:sp>
      <p:sp>
        <p:nvSpPr>
          <p:cNvPr id="64" name="Title 1">
            <a:extLst>
              <a:ext uri="{FF2B5EF4-FFF2-40B4-BE49-F238E27FC236}">
                <a16:creationId xmlns:a16="http://schemas.microsoft.com/office/drawing/2014/main" id="{6FE673C3-AA81-4E55-A26F-819E8F0066C1}"/>
              </a:ext>
            </a:extLst>
          </p:cNvPr>
          <p:cNvSpPr txBox="1">
            <a:spLocks/>
          </p:cNvSpPr>
          <p:nvPr/>
        </p:nvSpPr>
        <p:spPr>
          <a:xfrm>
            <a:off x="6561845" y="2120129"/>
            <a:ext cx="3747485" cy="553998"/>
          </a:xfrm>
          <a:prstGeom prst="rect">
            <a:avLst/>
          </a:prstGeom>
          <a:noFill/>
          <a:ln>
            <a:noFill/>
          </a:ln>
          <a:effectLst/>
        </p:spPr>
        <p:txBody>
          <a:bodyPr wrap="square" lIns="0" tIns="0" rIns="91385" bIns="0" anchor="ctr">
            <a:spAutoFit/>
          </a:bodyP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14049" rtl="0" eaLnBrk="1" fontAlgn="auto" latinLnBrk="0" hangingPunct="1">
              <a:lnSpc>
                <a:spcPct val="100000"/>
              </a:lnSpc>
              <a:spcBef>
                <a:spcPct val="0"/>
              </a:spcBef>
              <a:spcAft>
                <a:spcPts val="0"/>
              </a:spcAft>
              <a:buClrTx/>
              <a:buSzTx/>
              <a:buFontTx/>
              <a:buNone/>
              <a:tabLst/>
              <a:defRPr/>
            </a:pPr>
            <a:r>
              <a:rPr lang="en-US" sz="2000" b="0" i="0" kern="900" spc="0">
                <a:solidFill>
                  <a:srgbClr val="243A5E"/>
                </a:solidFill>
                <a:latin typeface="+mj-lt"/>
                <a:cs typeface="Segoe UI Semibold" panose="020B0702040204020203" pitchFamily="34" charset="0"/>
              </a:rPr>
              <a:t>Understand how you work</a:t>
            </a:r>
          </a:p>
          <a:p>
            <a:pPr algn="l" defTabSz="914049">
              <a:lnSpc>
                <a:spcPct val="100000"/>
              </a:lnSpc>
              <a:defRPr/>
            </a:pPr>
            <a:r>
              <a:rPr lang="en-US" sz="1600" b="0" i="0" kern="900" spc="0">
                <a:solidFill>
                  <a:schemeClr val="tx1"/>
                </a:solidFill>
                <a:cs typeface="Segoe UI"/>
              </a:rPr>
              <a:t>to improve your work patterns over time</a:t>
            </a:r>
            <a:endParaRPr lang="en-US" sz="1600" b="0" i="0" spc="0">
              <a:solidFill>
                <a:schemeClr val="tx1"/>
              </a:solidFill>
            </a:endParaRPr>
          </a:p>
        </p:txBody>
      </p:sp>
      <p:pic>
        <p:nvPicPr>
          <p:cNvPr id="39" name="Picture 38" descr="A screenshot of a MyAnalytics dashboard">
            <a:extLst>
              <a:ext uri="{FF2B5EF4-FFF2-40B4-BE49-F238E27FC236}">
                <a16:creationId xmlns:a16="http://schemas.microsoft.com/office/drawing/2014/main" id="{269DB4F9-2F4F-4613-908A-C0112F2A748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61845" y="3073726"/>
            <a:ext cx="2730912" cy="1645920"/>
          </a:xfrm>
          <a:prstGeom prst="rect">
            <a:avLst/>
          </a:prstGeom>
          <a:ln>
            <a:noFill/>
          </a:ln>
          <a:effectLst>
            <a:outerShdw blurRad="63500" dist="38100" dir="2700000" algn="tl" rotWithShape="0">
              <a:prstClr val="black">
                <a:alpha val="40000"/>
              </a:prstClr>
            </a:outerShdw>
          </a:effectLst>
        </p:spPr>
      </p:pic>
      <p:sp>
        <p:nvSpPr>
          <p:cNvPr id="38" name="Rectangle 37">
            <a:extLst>
              <a:ext uri="{FF2B5EF4-FFF2-40B4-BE49-F238E27FC236}">
                <a16:creationId xmlns:a16="http://schemas.microsoft.com/office/drawing/2014/main" id="{ADF4A0A8-F3D9-4001-A9E0-6690D8557F62}"/>
              </a:ext>
            </a:extLst>
          </p:cNvPr>
          <p:cNvSpPr/>
          <p:nvPr/>
        </p:nvSpPr>
        <p:spPr bwMode="auto">
          <a:xfrm>
            <a:off x="6561846" y="4724548"/>
            <a:ext cx="2730911" cy="457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MyAnalytics dashboard</a:t>
            </a:r>
          </a:p>
        </p:txBody>
      </p:sp>
      <p:pic>
        <p:nvPicPr>
          <p:cNvPr id="42" name="Picture 41" descr="A screenshot of a MyAnalytics digest email">
            <a:extLst>
              <a:ext uri="{FF2B5EF4-FFF2-40B4-BE49-F238E27FC236}">
                <a16:creationId xmlns:a16="http://schemas.microsoft.com/office/drawing/2014/main" id="{BCCE6087-52D5-4F72-82A2-3B86F4F0594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58603" y="3073726"/>
            <a:ext cx="1382210" cy="1641586"/>
          </a:xfrm>
          <a:prstGeom prst="rect">
            <a:avLst/>
          </a:prstGeom>
          <a:ln>
            <a:noFill/>
          </a:ln>
          <a:effectLst>
            <a:outerShdw blurRad="63500" dist="38100" dir="2700000" algn="tl" rotWithShape="0">
              <a:prstClr val="black">
                <a:alpha val="40000"/>
              </a:prstClr>
            </a:outerShdw>
          </a:effectLst>
        </p:spPr>
      </p:pic>
      <p:sp>
        <p:nvSpPr>
          <p:cNvPr id="41" name="Rectangle 40">
            <a:extLst>
              <a:ext uri="{FF2B5EF4-FFF2-40B4-BE49-F238E27FC236}">
                <a16:creationId xmlns:a16="http://schemas.microsoft.com/office/drawing/2014/main" id="{AE7BBB76-4C1E-4D91-A35F-5D7B7A4FD30F}"/>
              </a:ext>
            </a:extLst>
          </p:cNvPr>
          <p:cNvSpPr/>
          <p:nvPr/>
        </p:nvSpPr>
        <p:spPr bwMode="auto">
          <a:xfrm>
            <a:off x="9450879" y="4723339"/>
            <a:ext cx="1997657"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MyAnalytics digest emails</a:t>
            </a:r>
          </a:p>
        </p:txBody>
      </p:sp>
      <p:sp>
        <p:nvSpPr>
          <p:cNvPr id="67" name="Rectangle 66">
            <a:extLst>
              <a:ext uri="{FF2B5EF4-FFF2-40B4-BE49-F238E27FC236}">
                <a16:creationId xmlns:a16="http://schemas.microsoft.com/office/drawing/2014/main" id="{C188C8E3-AA2C-4104-812D-59C740081FFD}"/>
              </a:ext>
              <a:ext uri="{C183D7F6-B498-43B3-948B-1728B52AA6E4}">
                <adec:decorative xmlns:adec="http://schemas.microsoft.com/office/drawing/2017/decorative" val="1"/>
              </a:ext>
            </a:extLst>
          </p:cNvPr>
          <p:cNvSpPr/>
          <p:nvPr/>
        </p:nvSpPr>
        <p:spPr bwMode="auto">
          <a:xfrm>
            <a:off x="191933" y="2798436"/>
            <a:ext cx="2834460" cy="2191961"/>
          </a:xfrm>
          <a:prstGeom prst="rect">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5" name="Rectangle 64">
            <a:extLst>
              <a:ext uri="{FF2B5EF4-FFF2-40B4-BE49-F238E27FC236}">
                <a16:creationId xmlns:a16="http://schemas.microsoft.com/office/drawing/2014/main" id="{999EAB40-60BE-4DC3-813F-28391F340826}"/>
              </a:ext>
              <a:ext uri="{C183D7F6-B498-43B3-948B-1728B52AA6E4}">
                <adec:decorative xmlns:adec="http://schemas.microsoft.com/office/drawing/2017/decorative" val="1"/>
              </a:ext>
            </a:extLst>
          </p:cNvPr>
          <p:cNvSpPr/>
          <p:nvPr/>
        </p:nvSpPr>
        <p:spPr bwMode="auto">
          <a:xfrm>
            <a:off x="3055792" y="1444760"/>
            <a:ext cx="2834460" cy="2191961"/>
          </a:xfrm>
          <a:prstGeom prst="rect">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6" name="Rectangle 65">
            <a:extLst>
              <a:ext uri="{FF2B5EF4-FFF2-40B4-BE49-F238E27FC236}">
                <a16:creationId xmlns:a16="http://schemas.microsoft.com/office/drawing/2014/main" id="{CB7A81D5-188E-487C-ABCE-6B4E72B7691E}"/>
              </a:ext>
              <a:ext uri="{C183D7F6-B498-43B3-948B-1728B52AA6E4}">
                <adec:decorative xmlns:adec="http://schemas.microsoft.com/office/drawing/2017/decorative" val="1"/>
              </a:ext>
            </a:extLst>
          </p:cNvPr>
          <p:cNvSpPr/>
          <p:nvPr/>
        </p:nvSpPr>
        <p:spPr bwMode="auto">
          <a:xfrm>
            <a:off x="6229611" y="1537632"/>
            <a:ext cx="5673579" cy="4391025"/>
          </a:xfrm>
          <a:prstGeom prst="rect">
            <a:avLst/>
          </a:prstGeom>
          <a:solidFill>
            <a:srgbClr val="FAFAFA">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Title 1">
            <a:extLst>
              <a:ext uri="{FF2B5EF4-FFF2-40B4-BE49-F238E27FC236}">
                <a16:creationId xmlns:a16="http://schemas.microsoft.com/office/drawing/2014/main" id="{F9C62EE7-45B9-4737-965E-0F981E7C6E18}"/>
              </a:ext>
            </a:extLst>
          </p:cNvPr>
          <p:cNvSpPr txBox="1">
            <a:spLocks/>
          </p:cNvSpPr>
          <p:nvPr/>
        </p:nvSpPr>
        <p:spPr>
          <a:xfrm>
            <a:off x="2755646" y="5980389"/>
            <a:ext cx="6677589" cy="877611"/>
          </a:xfrm>
          <a:prstGeom prst="rect">
            <a:avLst/>
          </a:prstGeom>
          <a:effectLst/>
        </p:spPr>
        <p:txBody>
          <a:bodyPr lIns="0" tIns="45692" rIns="91385" bIns="45692"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ctr" defTabSz="914049" rtl="0" eaLnBrk="1" fontAlgn="auto" latinLnBrk="0" hangingPunct="1">
              <a:lnSpc>
                <a:spcPct val="100000"/>
              </a:lnSpc>
              <a:spcBef>
                <a:spcPct val="0"/>
              </a:spcBef>
              <a:spcAft>
                <a:spcPts val="0"/>
              </a:spcAft>
              <a:buClrTx/>
              <a:buSzTx/>
              <a:buFontTx/>
              <a:buNone/>
              <a:tabLst/>
              <a:defRPr/>
            </a:pPr>
            <a:r>
              <a:rPr kumimoji="0" lang="en-US" sz="2000" b="0" i="0" u="none" strike="noStrike" kern="900" cap="none" spc="0" normalizeH="0" baseline="0" noProof="0">
                <a:ln>
                  <a:noFill/>
                </a:ln>
                <a:solidFill>
                  <a:srgbClr val="0078D7"/>
                </a:solidFill>
                <a:effectLst/>
                <a:uLnTx/>
                <a:uFillTx/>
                <a:latin typeface="Segoe UI Semibold" panose="020B0702040204020203" pitchFamily="34" charset="0"/>
                <a:ea typeface="+mj-ea"/>
                <a:cs typeface="Segoe UI Semibold" panose="020B0702040204020203" pitchFamily="34" charset="0"/>
              </a:rPr>
              <a:t>Privacy by design: </a:t>
            </a:r>
          </a:p>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600" b="0" i="0" u="none" strike="noStrike" kern="900" cap="none" spc="0" normalizeH="0" baseline="0" noProof="0">
                <a:ln>
                  <a:noFill/>
                </a:ln>
                <a:solidFill>
                  <a:srgbClr val="282828"/>
                </a:solidFill>
                <a:effectLst/>
                <a:uLnTx/>
                <a:uFillTx/>
                <a:latin typeface="Segoe UI" panose="020B0502040204020203" pitchFamily="34" charset="0"/>
                <a:ea typeface="+mj-ea"/>
                <a:cs typeface="Segoe UI" panose="020B0502040204020203" pitchFamily="34" charset="0"/>
              </a:rPr>
              <a:t>Only you can view personal data and insights</a:t>
            </a:r>
          </a:p>
        </p:txBody>
      </p:sp>
    </p:spTree>
    <p:extLst>
      <p:ext uri="{BB962C8B-B14F-4D97-AF65-F5344CB8AC3E}">
        <p14:creationId xmlns:p14="http://schemas.microsoft.com/office/powerpoint/2010/main" val="2551800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5" grpId="0" animBg="1"/>
      <p:bldP spid="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263" y="457200"/>
            <a:ext cx="11018520" cy="492443"/>
          </a:xfrm>
        </p:spPr>
        <p:txBody>
          <a:bodyPr/>
          <a:lstStyle/>
          <a:p>
            <a:r>
              <a:rPr lang="en-US" sz="3200" spc="-50">
                <a:solidFill>
                  <a:srgbClr val="000000"/>
                </a:solidFill>
              </a:rPr>
              <a:t>Outlook inline suggestions</a:t>
            </a:r>
          </a:p>
        </p:txBody>
      </p:sp>
      <p:sp>
        <p:nvSpPr>
          <p:cNvPr id="7" name="Text Placeholder 1">
            <a:extLst>
              <a:ext uri="{FF2B5EF4-FFF2-40B4-BE49-F238E27FC236}">
                <a16:creationId xmlns:a16="http://schemas.microsoft.com/office/drawing/2014/main" id="{390B8567-997A-408E-87B1-25350ACCEEC1}"/>
              </a:ext>
            </a:extLst>
          </p:cNvPr>
          <p:cNvSpPr txBox="1">
            <a:spLocks/>
          </p:cNvSpPr>
          <p:nvPr/>
        </p:nvSpPr>
        <p:spPr>
          <a:xfrm>
            <a:off x="586390" y="931776"/>
            <a:ext cx="11018520" cy="30777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a:latin typeface="+mj-lt"/>
              </a:rPr>
              <a:t>Generally available with MyAnalytics for all commercial customers*</a:t>
            </a:r>
          </a:p>
        </p:txBody>
      </p:sp>
      <p:pic>
        <p:nvPicPr>
          <p:cNvPr id="8" name="Picture 7" descr="Screenshot of Insights">
            <a:extLst>
              <a:ext uri="{FF2B5EF4-FFF2-40B4-BE49-F238E27FC236}">
                <a16:creationId xmlns:a16="http://schemas.microsoft.com/office/drawing/2014/main" id="{91E10035-8CF7-4D12-A6E9-555F0AEFE2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200" y="1522263"/>
            <a:ext cx="6530975" cy="4725285"/>
          </a:xfrm>
          <a:prstGeom prst="rect">
            <a:avLst/>
          </a:prstGeom>
        </p:spPr>
      </p:pic>
      <p:sp>
        <p:nvSpPr>
          <p:cNvPr id="4" name="TextBox 3">
            <a:extLst>
              <a:ext uri="{FF2B5EF4-FFF2-40B4-BE49-F238E27FC236}">
                <a16:creationId xmlns:a16="http://schemas.microsoft.com/office/drawing/2014/main" id="{2BDF8C3C-FD8A-49A4-90AD-85F27B02E662}"/>
              </a:ext>
            </a:extLst>
          </p:cNvPr>
          <p:cNvSpPr txBox="1"/>
          <p:nvPr/>
        </p:nvSpPr>
        <p:spPr>
          <a:xfrm>
            <a:off x="584200" y="6400800"/>
            <a:ext cx="10613143" cy="184666"/>
          </a:xfrm>
          <a:prstGeom prst="rect">
            <a:avLst/>
          </a:prstGeom>
          <a:noFill/>
        </p:spPr>
        <p:txBody>
          <a:bodyPr wrap="square" lIns="0" tIns="0" rIns="0" bIns="0" rtlCol="0">
            <a:spAutoFit/>
          </a:bodyPr>
          <a:lstStyle/>
          <a:p>
            <a:pPr algn="l"/>
            <a:r>
              <a:rPr lang="en-US" sz="1200"/>
              <a:t>Note* Delay Delivery and Plan your time away inline suggestions are available now for Microsoft 365 E5 customers, coming soon to more customers.</a:t>
            </a:r>
          </a:p>
        </p:txBody>
      </p:sp>
    </p:spTree>
    <p:extLst>
      <p:ext uri="{BB962C8B-B14F-4D97-AF65-F5344CB8AC3E}">
        <p14:creationId xmlns:p14="http://schemas.microsoft.com/office/powerpoint/2010/main" val="2815039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263" y="457200"/>
            <a:ext cx="11018520" cy="492443"/>
          </a:xfrm>
        </p:spPr>
        <p:txBody>
          <a:bodyPr/>
          <a:lstStyle/>
          <a:p>
            <a:r>
              <a:rPr lang="en-US" sz="3200" spc="-50">
                <a:solidFill>
                  <a:srgbClr val="000000"/>
                </a:solidFill>
              </a:rPr>
              <a:t>Outlook Insights Add-in</a:t>
            </a:r>
          </a:p>
        </p:txBody>
      </p:sp>
      <p:sp>
        <p:nvSpPr>
          <p:cNvPr id="6" name="Text Placeholder 1">
            <a:extLst>
              <a:ext uri="{FF2B5EF4-FFF2-40B4-BE49-F238E27FC236}">
                <a16:creationId xmlns:a16="http://schemas.microsoft.com/office/drawing/2014/main" id="{3578DAD5-F64C-490C-8AD7-5E5CFC4BB124}"/>
              </a:ext>
            </a:extLst>
          </p:cNvPr>
          <p:cNvSpPr txBox="1">
            <a:spLocks/>
          </p:cNvSpPr>
          <p:nvPr/>
        </p:nvSpPr>
        <p:spPr>
          <a:xfrm>
            <a:off x="586390" y="931776"/>
            <a:ext cx="11018520" cy="30777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a:latin typeface="+mj-lt"/>
              </a:rPr>
              <a:t>Generally available with MyAnalytics for all commercial customers</a:t>
            </a:r>
          </a:p>
        </p:txBody>
      </p:sp>
      <p:sp>
        <p:nvSpPr>
          <p:cNvPr id="18" name="TextBox 17">
            <a:extLst>
              <a:ext uri="{FF2B5EF4-FFF2-40B4-BE49-F238E27FC236}">
                <a16:creationId xmlns:a16="http://schemas.microsoft.com/office/drawing/2014/main" id="{063BADE4-DC5C-4829-8B10-E4232E03F280}"/>
              </a:ext>
            </a:extLst>
          </p:cNvPr>
          <p:cNvSpPr txBox="1"/>
          <p:nvPr/>
        </p:nvSpPr>
        <p:spPr>
          <a:xfrm>
            <a:off x="411400" y="2184946"/>
            <a:ext cx="5532200" cy="2236510"/>
          </a:xfrm>
          <a:prstGeom prst="rect">
            <a:avLst/>
          </a:prstGeom>
          <a:noFill/>
        </p:spPr>
        <p:txBody>
          <a:bodyPr wrap="square">
            <a:spAutoFit/>
          </a:bodyPr>
          <a:lstStyle/>
          <a:p>
            <a:pPr marL="285750" indent="-285750" defTabSz="903827">
              <a:spcBef>
                <a:spcPts val="775"/>
              </a:spcBef>
              <a:buSzPct val="90000"/>
              <a:buFont typeface="Wingdings" panose="05000000000000000000" pitchFamily="2" charset="2"/>
              <a:buChar char="ü"/>
              <a:defRPr/>
            </a:pPr>
            <a:r>
              <a:rPr lang="en-US" sz="1800">
                <a:solidFill>
                  <a:srgbClr val="2F2F2F"/>
                </a:solidFill>
                <a:latin typeface="Segoe UI" panose="020B0502040204020203" pitchFamily="34" charset="0"/>
              </a:rPr>
              <a:t>Extension of your Outlook experience to help you manage your time, maintain work relationships and improve your overall work-life balance.</a:t>
            </a:r>
          </a:p>
          <a:p>
            <a:pPr defTabSz="903827">
              <a:spcBef>
                <a:spcPts val="775"/>
              </a:spcBef>
              <a:buSzPct val="90000"/>
              <a:defRPr/>
            </a:pPr>
            <a:endParaRPr lang="en-US" sz="1800">
              <a:solidFill>
                <a:srgbClr val="2F2F2F"/>
              </a:solidFill>
              <a:latin typeface="Segoe UI" panose="020B0502040204020203" pitchFamily="34" charset="0"/>
            </a:endParaRPr>
          </a:p>
          <a:p>
            <a:pPr marL="285750" indent="-285750" defTabSz="903827">
              <a:spcBef>
                <a:spcPts val="775"/>
              </a:spcBef>
              <a:buSzPct val="90000"/>
              <a:buFont typeface="Wingdings" panose="05000000000000000000" pitchFamily="2" charset="2"/>
              <a:buChar char="ü"/>
              <a:defRPr/>
            </a:pPr>
            <a:r>
              <a:rPr lang="en-US" sz="1800">
                <a:solidFill>
                  <a:srgbClr val="2F2F2F"/>
                </a:solidFill>
                <a:latin typeface="Segoe UI" panose="020B0502040204020203" pitchFamily="34" charset="0"/>
              </a:rPr>
              <a:t>Provides specialized insights to people managers to stay in close contact with their team and quickly respond to important requests.</a:t>
            </a:r>
          </a:p>
        </p:txBody>
      </p:sp>
      <p:sp>
        <p:nvSpPr>
          <p:cNvPr id="4" name="Rectangle 3">
            <a:extLst>
              <a:ext uri="{FF2B5EF4-FFF2-40B4-BE49-F238E27FC236}">
                <a16:creationId xmlns:a16="http://schemas.microsoft.com/office/drawing/2014/main" id="{34DE5270-C625-4327-847D-E238152FF731}"/>
              </a:ext>
              <a:ext uri="{C183D7F6-B498-43B3-948B-1728B52AA6E4}">
                <adec:decorative xmlns:adec="http://schemas.microsoft.com/office/drawing/2017/decorative" val="1"/>
              </a:ext>
            </a:extLst>
          </p:cNvPr>
          <p:cNvSpPr/>
          <p:nvPr/>
        </p:nvSpPr>
        <p:spPr bwMode="auto">
          <a:xfrm>
            <a:off x="6884600" y="1485774"/>
            <a:ext cx="4841034" cy="537222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 name="Picture 6" descr="Screenshot of Insights">
            <a:extLst>
              <a:ext uri="{FF2B5EF4-FFF2-40B4-BE49-F238E27FC236}">
                <a16:creationId xmlns:a16="http://schemas.microsoft.com/office/drawing/2014/main" id="{F9597B69-14F5-4513-9672-BF3299E097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7109" y="1567644"/>
            <a:ext cx="2177477" cy="5208486"/>
          </a:xfrm>
          <a:prstGeom prst="rect">
            <a:avLst/>
          </a:prstGeom>
        </p:spPr>
      </p:pic>
      <p:pic>
        <p:nvPicPr>
          <p:cNvPr id="9" name="Picture 8" descr="Screenshot of My Team">
            <a:extLst>
              <a:ext uri="{FF2B5EF4-FFF2-40B4-BE49-F238E27FC236}">
                <a16:creationId xmlns:a16="http://schemas.microsoft.com/office/drawing/2014/main" id="{4BB1AEBC-44A2-4286-B568-7486D6680D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91412" y="2051992"/>
            <a:ext cx="2116683" cy="1608933"/>
          </a:xfrm>
          <a:prstGeom prst="rect">
            <a:avLst/>
          </a:prstGeom>
        </p:spPr>
      </p:pic>
      <p:pic>
        <p:nvPicPr>
          <p:cNvPr id="15" name="Picture 14" descr="Screenshot of Review Project Ranger">
            <a:extLst>
              <a:ext uri="{FF2B5EF4-FFF2-40B4-BE49-F238E27FC236}">
                <a16:creationId xmlns:a16="http://schemas.microsoft.com/office/drawing/2014/main" id="{A85712A4-73E6-4753-B3AF-53514E6816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69515" y="4230457"/>
            <a:ext cx="1759744" cy="2609073"/>
          </a:xfrm>
          <a:prstGeom prst="rect">
            <a:avLst/>
          </a:prstGeom>
        </p:spPr>
      </p:pic>
    </p:spTree>
    <p:extLst>
      <p:ext uri="{BB962C8B-B14F-4D97-AF65-F5344CB8AC3E}">
        <p14:creationId xmlns:p14="http://schemas.microsoft.com/office/powerpoint/2010/main" val="3387733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5016D5-5662-44DE-BD29-B77FC58F0DF1}"/>
              </a:ext>
            </a:extLst>
          </p:cNvPr>
          <p:cNvSpPr>
            <a:spLocks noGrp="1"/>
          </p:cNvSpPr>
          <p:nvPr>
            <p:ph type="title"/>
          </p:nvPr>
        </p:nvSpPr>
        <p:spPr>
          <a:xfrm>
            <a:off x="588263" y="457200"/>
            <a:ext cx="11018520" cy="492443"/>
          </a:xfrm>
        </p:spPr>
        <p:txBody>
          <a:bodyPr/>
          <a:lstStyle/>
          <a:p>
            <a:r>
              <a:rPr lang="en-US" sz="3200"/>
              <a:t>Personal productivity and wellbeing insights   </a:t>
            </a:r>
          </a:p>
        </p:txBody>
      </p:sp>
      <p:sp>
        <p:nvSpPr>
          <p:cNvPr id="26" name="Rectangle 25">
            <a:extLst>
              <a:ext uri="{FF2B5EF4-FFF2-40B4-BE49-F238E27FC236}">
                <a16:creationId xmlns:a16="http://schemas.microsoft.com/office/drawing/2014/main" id="{C515049B-B2A3-48A6-BAC8-DE02BE9E9207}"/>
              </a:ext>
              <a:ext uri="{C183D7F6-B498-43B3-948B-1728B52AA6E4}">
                <adec:decorative xmlns:adec="http://schemas.microsoft.com/office/drawing/2017/decorative" val="1"/>
              </a:ext>
            </a:extLst>
          </p:cNvPr>
          <p:cNvSpPr/>
          <p:nvPr/>
        </p:nvSpPr>
        <p:spPr bwMode="auto">
          <a:xfrm>
            <a:off x="6095999" y="1291892"/>
            <a:ext cx="6096001" cy="4689658"/>
          </a:xfrm>
          <a:prstGeom prst="rect">
            <a:avLst/>
          </a:prstGeom>
          <a:solidFill>
            <a:srgbClr val="FAFAFA"/>
          </a:solidFill>
          <a:ln>
            <a:solidFill>
              <a:srgbClr val="EEEEE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7" name="Rectangle 26">
            <a:extLst>
              <a:ext uri="{FF2B5EF4-FFF2-40B4-BE49-F238E27FC236}">
                <a16:creationId xmlns:a16="http://schemas.microsoft.com/office/drawing/2014/main" id="{8F18A73D-3F6F-4561-A72B-EA32979189BA}"/>
              </a:ext>
              <a:ext uri="{C183D7F6-B498-43B3-948B-1728B52AA6E4}">
                <adec:decorative xmlns:adec="http://schemas.microsoft.com/office/drawing/2017/decorative" val="1"/>
              </a:ext>
            </a:extLst>
          </p:cNvPr>
          <p:cNvSpPr/>
          <p:nvPr/>
        </p:nvSpPr>
        <p:spPr bwMode="auto">
          <a:xfrm>
            <a:off x="0" y="1291892"/>
            <a:ext cx="6095998" cy="4689658"/>
          </a:xfrm>
          <a:prstGeom prst="rect">
            <a:avLst/>
          </a:prstGeom>
          <a:solidFill>
            <a:schemeClr val="bg1"/>
          </a:solidFill>
          <a:ln>
            <a:solidFill>
              <a:srgbClr val="EEEEE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Title 1">
            <a:extLst>
              <a:ext uri="{FF2B5EF4-FFF2-40B4-BE49-F238E27FC236}">
                <a16:creationId xmlns:a16="http://schemas.microsoft.com/office/drawing/2014/main" id="{109D4E06-65D8-4168-8AC8-3518B134DEF0}"/>
              </a:ext>
            </a:extLst>
          </p:cNvPr>
          <p:cNvSpPr txBox="1">
            <a:spLocks/>
          </p:cNvSpPr>
          <p:nvPr/>
        </p:nvSpPr>
        <p:spPr>
          <a:xfrm>
            <a:off x="288808" y="1618654"/>
            <a:ext cx="2814609" cy="861774"/>
          </a:xfrm>
          <a:prstGeom prst="rect">
            <a:avLst/>
          </a:prstGeom>
          <a:noFill/>
          <a:ln>
            <a:noFill/>
          </a:ln>
          <a:effectLst/>
        </p:spPr>
        <p:txBody>
          <a:bodyPr wrap="square" lIns="0" tIns="0" rIns="91385" bIns="0" anchor="ctr">
            <a:spAutoFit/>
          </a:bodyP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14049" rtl="0" eaLnBrk="1" fontAlgn="auto" latinLnBrk="0" hangingPunct="1">
              <a:lnSpc>
                <a:spcPct val="100000"/>
              </a:lnSpc>
              <a:spcBef>
                <a:spcPct val="0"/>
              </a:spcBef>
              <a:spcAft>
                <a:spcPts val="0"/>
              </a:spcAft>
              <a:buClrTx/>
              <a:buSzTx/>
              <a:buFontTx/>
              <a:buNone/>
              <a:tabLst/>
              <a:defRPr/>
            </a:pPr>
            <a:r>
              <a:rPr lang="en-US" sz="2000" b="0" i="0" kern="900" spc="0">
                <a:solidFill>
                  <a:srgbClr val="243A5E"/>
                </a:solidFill>
                <a:latin typeface="+mj-lt"/>
                <a:cs typeface="Segoe UI Semibold" panose="020B0702040204020203" pitchFamily="34" charset="0"/>
              </a:rPr>
              <a:t>Take action in the flow of your work</a:t>
            </a:r>
          </a:p>
          <a:p>
            <a:pPr algn="l" defTabSz="914049">
              <a:lnSpc>
                <a:spcPct val="100000"/>
              </a:lnSpc>
              <a:defRPr/>
            </a:pPr>
            <a:r>
              <a:rPr lang="en-US" sz="1600" b="0" i="0" kern="900" spc="0">
                <a:solidFill>
                  <a:schemeClr val="tx1"/>
                </a:solidFill>
                <a:cs typeface="Segoe UI"/>
              </a:rPr>
              <a:t>to be more effective every day</a:t>
            </a:r>
            <a:endParaRPr lang="en-US" sz="1600" b="0" i="0" spc="0">
              <a:solidFill>
                <a:schemeClr val="tx1"/>
              </a:solidFill>
            </a:endParaRPr>
          </a:p>
        </p:txBody>
      </p:sp>
      <p:pic>
        <p:nvPicPr>
          <p:cNvPr id="62" name="Picture 61" descr="A screenshot of a Microsoft Teams post">
            <a:extLst>
              <a:ext uri="{FF2B5EF4-FFF2-40B4-BE49-F238E27FC236}">
                <a16:creationId xmlns:a16="http://schemas.microsoft.com/office/drawing/2014/main" id="{6A04481F-8273-4A9A-9840-F5D6C8F5B9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808" y="2898321"/>
            <a:ext cx="2554184" cy="1436027"/>
          </a:xfrm>
          <a:prstGeom prst="rect">
            <a:avLst/>
          </a:prstGeom>
          <a:effectLst>
            <a:outerShdw blurRad="63500" dist="38100" dir="2700000" algn="tl" rotWithShape="0">
              <a:prstClr val="black">
                <a:alpha val="40000"/>
              </a:prstClr>
            </a:outerShdw>
          </a:effectLst>
        </p:spPr>
      </p:pic>
      <p:sp>
        <p:nvSpPr>
          <p:cNvPr id="61" name="Rectangle 60">
            <a:extLst>
              <a:ext uri="{FF2B5EF4-FFF2-40B4-BE49-F238E27FC236}">
                <a16:creationId xmlns:a16="http://schemas.microsoft.com/office/drawing/2014/main" id="{BB77961B-CEAC-4A73-BA09-C253CDD887CA}"/>
              </a:ext>
            </a:extLst>
          </p:cNvPr>
          <p:cNvSpPr/>
          <p:nvPr/>
        </p:nvSpPr>
        <p:spPr bwMode="auto">
          <a:xfrm>
            <a:off x="288809" y="4389698"/>
            <a:ext cx="2554184" cy="5561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Personal insights in Teams </a:t>
            </a:r>
            <a:r>
              <a:rPr kumimoji="0" lang="en-US" sz="1600" i="1" u="none" strike="noStrike" kern="1200" cap="none" spc="0" normalizeH="0" baseline="0" noProof="0">
                <a:ln>
                  <a:noFill/>
                </a:ln>
                <a:solidFill>
                  <a:srgbClr val="000000"/>
                </a:solidFill>
                <a:effectLst/>
                <a:uLnTx/>
                <a:uFillTx/>
                <a:latin typeface="Segoe UI"/>
                <a:ea typeface="+mn-ea"/>
                <a:cs typeface="Segoe UI" pitchFamily="34" charset="0"/>
              </a:rPr>
              <a:t>(Coming in 2021)</a:t>
            </a:r>
            <a:endParaRPr kumimoji="0" lang="en-US" sz="180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46" name="Picture 45" descr="A screenshot of an email from Cortana">
            <a:extLst>
              <a:ext uri="{FF2B5EF4-FFF2-40B4-BE49-F238E27FC236}">
                <a16:creationId xmlns:a16="http://schemas.microsoft.com/office/drawing/2014/main" id="{09DA2707-8217-4CFC-B3BA-73427B02D5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69841" y="1580192"/>
            <a:ext cx="1242512" cy="1431854"/>
          </a:xfrm>
          <a:prstGeom prst="rect">
            <a:avLst/>
          </a:prstGeom>
          <a:effectLst>
            <a:outerShdw blurRad="63500" dist="38100" dir="2700000" algn="tl" rotWithShape="0">
              <a:prstClr val="black">
                <a:alpha val="40000"/>
              </a:prstClr>
            </a:outerShdw>
          </a:effectLst>
        </p:spPr>
      </p:pic>
      <p:sp>
        <p:nvSpPr>
          <p:cNvPr id="51" name="Rectangle 50">
            <a:extLst>
              <a:ext uri="{FF2B5EF4-FFF2-40B4-BE49-F238E27FC236}">
                <a16:creationId xmlns:a16="http://schemas.microsoft.com/office/drawing/2014/main" id="{82848BB0-60EF-48CB-869A-57C727878A1D}"/>
              </a:ext>
            </a:extLst>
          </p:cNvPr>
          <p:cNvSpPr/>
          <p:nvPr/>
        </p:nvSpPr>
        <p:spPr bwMode="auto">
          <a:xfrm>
            <a:off x="3330412" y="3119906"/>
            <a:ext cx="2121370" cy="4571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Briefing email from Cortana</a:t>
            </a:r>
          </a:p>
        </p:txBody>
      </p:sp>
      <p:pic>
        <p:nvPicPr>
          <p:cNvPr id="59" name="Picture 58" descr="Screenshot of Outlook insights">
            <a:extLst>
              <a:ext uri="{FF2B5EF4-FFF2-40B4-BE49-F238E27FC236}">
                <a16:creationId xmlns:a16="http://schemas.microsoft.com/office/drawing/2014/main" id="{21BF0996-D681-4956-B81A-717CDCDA1F0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96231" y="3780250"/>
            <a:ext cx="1989730" cy="1439607"/>
          </a:xfrm>
          <a:prstGeom prst="rect">
            <a:avLst/>
          </a:prstGeom>
          <a:effectLst>
            <a:outerShdw blurRad="63500" dist="38100" dir="2700000" algn="tl" rotWithShape="0">
              <a:prstClr val="black">
                <a:alpha val="40000"/>
              </a:prstClr>
            </a:outerShdw>
          </a:effectLst>
        </p:spPr>
      </p:pic>
      <p:sp>
        <p:nvSpPr>
          <p:cNvPr id="58" name="Rectangle 57">
            <a:extLst>
              <a:ext uri="{FF2B5EF4-FFF2-40B4-BE49-F238E27FC236}">
                <a16:creationId xmlns:a16="http://schemas.microsoft.com/office/drawing/2014/main" id="{83E76B3E-0F20-4F0C-A247-D68B712D2164}"/>
              </a:ext>
            </a:extLst>
          </p:cNvPr>
          <p:cNvSpPr/>
          <p:nvPr/>
        </p:nvSpPr>
        <p:spPr bwMode="auto">
          <a:xfrm>
            <a:off x="2709157" y="5329889"/>
            <a:ext cx="3363879" cy="457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defRPr/>
            </a:pPr>
            <a:r>
              <a:rPr lang="en-US" sz="1600">
                <a:solidFill>
                  <a:srgbClr val="000000"/>
                </a:solidFill>
                <a:latin typeface="Segoe UI Semibold" panose="020B0702040204020203" pitchFamily="34" charset="0"/>
                <a:cs typeface="Segoe UI Semibold" panose="020B0702040204020203" pitchFamily="34" charset="0"/>
              </a:rPr>
              <a:t>Outlook inline suggestions &amp; Outlook insights add-in</a:t>
            </a:r>
          </a:p>
        </p:txBody>
      </p:sp>
      <p:sp>
        <p:nvSpPr>
          <p:cNvPr id="63" name="Title 1">
            <a:extLst>
              <a:ext uri="{FF2B5EF4-FFF2-40B4-BE49-F238E27FC236}">
                <a16:creationId xmlns:a16="http://schemas.microsoft.com/office/drawing/2014/main" id="{F05E78EB-A6D0-4D14-A7E3-23B515FA9193}"/>
              </a:ext>
            </a:extLst>
          </p:cNvPr>
          <p:cNvSpPr txBox="1">
            <a:spLocks/>
          </p:cNvSpPr>
          <p:nvPr/>
        </p:nvSpPr>
        <p:spPr>
          <a:xfrm>
            <a:off x="6561845" y="2120129"/>
            <a:ext cx="3747485" cy="553998"/>
          </a:xfrm>
          <a:prstGeom prst="rect">
            <a:avLst/>
          </a:prstGeom>
          <a:noFill/>
          <a:ln>
            <a:noFill/>
          </a:ln>
          <a:effectLst/>
        </p:spPr>
        <p:txBody>
          <a:bodyPr wrap="square" lIns="0" tIns="0" rIns="91385" bIns="0" anchor="ctr">
            <a:spAutoFit/>
          </a:bodyP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14049" rtl="0" eaLnBrk="1" fontAlgn="auto" latinLnBrk="0" hangingPunct="1">
              <a:lnSpc>
                <a:spcPct val="100000"/>
              </a:lnSpc>
              <a:spcBef>
                <a:spcPct val="0"/>
              </a:spcBef>
              <a:spcAft>
                <a:spcPts val="0"/>
              </a:spcAft>
              <a:buClrTx/>
              <a:buSzTx/>
              <a:buFontTx/>
              <a:buNone/>
              <a:tabLst/>
              <a:defRPr/>
            </a:pPr>
            <a:r>
              <a:rPr lang="en-US" sz="2000" b="0" i="0" kern="900" spc="0">
                <a:solidFill>
                  <a:srgbClr val="243A5E"/>
                </a:solidFill>
                <a:latin typeface="+mj-lt"/>
                <a:cs typeface="Segoe UI Semibold" panose="020B0702040204020203" pitchFamily="34" charset="0"/>
              </a:rPr>
              <a:t>Understand how you work</a:t>
            </a:r>
          </a:p>
          <a:p>
            <a:pPr algn="l" defTabSz="914049">
              <a:lnSpc>
                <a:spcPct val="100000"/>
              </a:lnSpc>
              <a:defRPr/>
            </a:pPr>
            <a:r>
              <a:rPr lang="en-US" sz="1600" b="0" i="0" kern="900" spc="0">
                <a:solidFill>
                  <a:schemeClr val="tx1"/>
                </a:solidFill>
                <a:cs typeface="Segoe UI"/>
              </a:rPr>
              <a:t>to improve your work patterns over time</a:t>
            </a:r>
            <a:endParaRPr lang="en-US" sz="1600" b="0" i="0" spc="0">
              <a:solidFill>
                <a:schemeClr val="tx1"/>
              </a:solidFill>
            </a:endParaRPr>
          </a:p>
        </p:txBody>
      </p:sp>
      <p:pic>
        <p:nvPicPr>
          <p:cNvPr id="38" name="Picture 37" descr="A screenshot of a MyAnalytics dashboard">
            <a:extLst>
              <a:ext uri="{FF2B5EF4-FFF2-40B4-BE49-F238E27FC236}">
                <a16:creationId xmlns:a16="http://schemas.microsoft.com/office/drawing/2014/main" id="{DA70DDB6-A9B6-4DFD-B231-C3A808AC050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61845" y="3073726"/>
            <a:ext cx="2730912" cy="1645920"/>
          </a:xfrm>
          <a:prstGeom prst="rect">
            <a:avLst/>
          </a:prstGeom>
          <a:ln>
            <a:noFill/>
          </a:ln>
          <a:effectLst>
            <a:outerShdw blurRad="63500" dist="38100" dir="2700000" algn="tl" rotWithShape="0">
              <a:prstClr val="black">
                <a:alpha val="40000"/>
              </a:prstClr>
            </a:outerShdw>
          </a:effectLst>
        </p:spPr>
      </p:pic>
      <p:sp>
        <p:nvSpPr>
          <p:cNvPr id="36" name="Rectangle 35">
            <a:extLst>
              <a:ext uri="{FF2B5EF4-FFF2-40B4-BE49-F238E27FC236}">
                <a16:creationId xmlns:a16="http://schemas.microsoft.com/office/drawing/2014/main" id="{6E3E4EB3-34EF-4394-9E5E-6D0BC583CF97}"/>
              </a:ext>
            </a:extLst>
          </p:cNvPr>
          <p:cNvSpPr/>
          <p:nvPr/>
        </p:nvSpPr>
        <p:spPr bwMode="auto">
          <a:xfrm>
            <a:off x="6561846" y="4724548"/>
            <a:ext cx="2730911" cy="457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MyAnalytics dashboard</a:t>
            </a:r>
          </a:p>
        </p:txBody>
      </p:sp>
      <p:pic>
        <p:nvPicPr>
          <p:cNvPr id="41" name="Picture 40" descr="A screenshot of a MyAnalytics digest email">
            <a:extLst>
              <a:ext uri="{FF2B5EF4-FFF2-40B4-BE49-F238E27FC236}">
                <a16:creationId xmlns:a16="http://schemas.microsoft.com/office/drawing/2014/main" id="{35BD4E9C-E013-4630-9197-EA75A4C5955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58603" y="3073726"/>
            <a:ext cx="1382210" cy="1641586"/>
          </a:xfrm>
          <a:prstGeom prst="rect">
            <a:avLst/>
          </a:prstGeom>
          <a:ln>
            <a:noFill/>
          </a:ln>
          <a:effectLst>
            <a:outerShdw blurRad="63500" dist="38100" dir="2700000" algn="tl" rotWithShape="0">
              <a:prstClr val="black">
                <a:alpha val="40000"/>
              </a:prstClr>
            </a:outerShdw>
          </a:effectLst>
        </p:spPr>
      </p:pic>
      <p:sp>
        <p:nvSpPr>
          <p:cNvPr id="40" name="Rectangle 39">
            <a:extLst>
              <a:ext uri="{FF2B5EF4-FFF2-40B4-BE49-F238E27FC236}">
                <a16:creationId xmlns:a16="http://schemas.microsoft.com/office/drawing/2014/main" id="{3762C07D-63AF-4657-A8BF-3613E8B42963}"/>
              </a:ext>
            </a:extLst>
          </p:cNvPr>
          <p:cNvSpPr/>
          <p:nvPr/>
        </p:nvSpPr>
        <p:spPr bwMode="auto">
          <a:xfrm>
            <a:off x="9450879" y="4723339"/>
            <a:ext cx="1997657"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MyAnalytics digest emails</a:t>
            </a:r>
          </a:p>
        </p:txBody>
      </p:sp>
      <p:sp>
        <p:nvSpPr>
          <p:cNvPr id="65" name="Rectangle 64">
            <a:extLst>
              <a:ext uri="{FF2B5EF4-FFF2-40B4-BE49-F238E27FC236}">
                <a16:creationId xmlns:a16="http://schemas.microsoft.com/office/drawing/2014/main" id="{34733292-C67E-4156-848E-37362CF8EB2B}"/>
              </a:ext>
              <a:ext uri="{C183D7F6-B498-43B3-948B-1728B52AA6E4}">
                <adec:decorative xmlns:adec="http://schemas.microsoft.com/office/drawing/2017/decorative" val="1"/>
              </a:ext>
            </a:extLst>
          </p:cNvPr>
          <p:cNvSpPr/>
          <p:nvPr/>
        </p:nvSpPr>
        <p:spPr bwMode="auto">
          <a:xfrm>
            <a:off x="192505" y="1434164"/>
            <a:ext cx="5697747" cy="4442761"/>
          </a:xfrm>
          <a:prstGeom prst="rect">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Title 1">
            <a:extLst>
              <a:ext uri="{FF2B5EF4-FFF2-40B4-BE49-F238E27FC236}">
                <a16:creationId xmlns:a16="http://schemas.microsoft.com/office/drawing/2014/main" id="{AD824A83-D1BD-4315-B692-4DBD66057603}"/>
              </a:ext>
            </a:extLst>
          </p:cNvPr>
          <p:cNvSpPr txBox="1">
            <a:spLocks/>
          </p:cNvSpPr>
          <p:nvPr/>
        </p:nvSpPr>
        <p:spPr>
          <a:xfrm>
            <a:off x="2755646" y="5980389"/>
            <a:ext cx="6677589" cy="877611"/>
          </a:xfrm>
          <a:prstGeom prst="rect">
            <a:avLst/>
          </a:prstGeom>
          <a:effectLst/>
        </p:spPr>
        <p:txBody>
          <a:bodyPr lIns="0" tIns="45692" rIns="91385" bIns="45692"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ctr" defTabSz="914049" rtl="0" eaLnBrk="1" fontAlgn="auto" latinLnBrk="0" hangingPunct="1">
              <a:lnSpc>
                <a:spcPct val="100000"/>
              </a:lnSpc>
              <a:spcBef>
                <a:spcPct val="0"/>
              </a:spcBef>
              <a:spcAft>
                <a:spcPts val="0"/>
              </a:spcAft>
              <a:buClrTx/>
              <a:buSzTx/>
              <a:buFontTx/>
              <a:buNone/>
              <a:tabLst/>
              <a:defRPr/>
            </a:pPr>
            <a:r>
              <a:rPr kumimoji="0" lang="en-US" sz="2000" b="0" i="0" u="none" strike="noStrike" kern="900" cap="none" spc="0" normalizeH="0" baseline="0" noProof="0">
                <a:ln>
                  <a:noFill/>
                </a:ln>
                <a:solidFill>
                  <a:srgbClr val="0078D7"/>
                </a:solidFill>
                <a:effectLst/>
                <a:uLnTx/>
                <a:uFillTx/>
                <a:latin typeface="Segoe UI Semibold" panose="020B0702040204020203" pitchFamily="34" charset="0"/>
                <a:ea typeface="+mj-ea"/>
                <a:cs typeface="Segoe UI Semibold" panose="020B0702040204020203" pitchFamily="34" charset="0"/>
              </a:rPr>
              <a:t>Privacy by design: </a:t>
            </a:r>
          </a:p>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600" b="0" i="0" u="none" strike="noStrike" kern="900" cap="none" spc="0" normalizeH="0" baseline="0" noProof="0">
                <a:ln>
                  <a:noFill/>
                </a:ln>
                <a:solidFill>
                  <a:srgbClr val="282828"/>
                </a:solidFill>
                <a:effectLst/>
                <a:uLnTx/>
                <a:uFillTx/>
                <a:latin typeface="Segoe UI" panose="020B0502040204020203" pitchFamily="34" charset="0"/>
                <a:ea typeface="+mj-ea"/>
                <a:cs typeface="Segoe UI" panose="020B0502040204020203" pitchFamily="34" charset="0"/>
              </a:rPr>
              <a:t>Only you can view personal data and insights</a:t>
            </a:r>
          </a:p>
        </p:txBody>
      </p:sp>
    </p:spTree>
    <p:extLst>
      <p:ext uri="{BB962C8B-B14F-4D97-AF65-F5344CB8AC3E}">
        <p14:creationId xmlns:p14="http://schemas.microsoft.com/office/powerpoint/2010/main" val="1860259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spc="-50">
                <a:solidFill>
                  <a:schemeClr val="tx1"/>
                </a:solidFill>
              </a:rPr>
              <a:t>MyAnalytics Digest Emails and Dashboard</a:t>
            </a:r>
          </a:p>
        </p:txBody>
      </p:sp>
      <p:pic>
        <p:nvPicPr>
          <p:cNvPr id="5" name="Picture 4" descr="Screenshot of MyAnalytics">
            <a:extLst>
              <a:ext uri="{FF2B5EF4-FFF2-40B4-BE49-F238E27FC236}">
                <a16:creationId xmlns:a16="http://schemas.microsoft.com/office/drawing/2014/main" id="{6762F04E-A136-42C7-813A-4203346D1D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9032" y="1741836"/>
            <a:ext cx="7703432" cy="4428232"/>
          </a:xfrm>
          <a:prstGeom prst="rect">
            <a:avLst/>
          </a:prstGeom>
        </p:spPr>
      </p:pic>
      <p:pic>
        <p:nvPicPr>
          <p:cNvPr id="7" name="Picture 6" descr="Screenshot of MyAnalytics">
            <a:extLst>
              <a:ext uri="{FF2B5EF4-FFF2-40B4-BE49-F238E27FC236}">
                <a16:creationId xmlns:a16="http://schemas.microsoft.com/office/drawing/2014/main" id="{B7EB5BDA-2B5D-41B1-8A46-A8382AB604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95482" y="1714128"/>
            <a:ext cx="3847574" cy="5143871"/>
          </a:xfrm>
          <a:prstGeom prst="rect">
            <a:avLst/>
          </a:prstGeom>
        </p:spPr>
      </p:pic>
      <p:sp>
        <p:nvSpPr>
          <p:cNvPr id="3" name="Text Placeholder 1">
            <a:extLst>
              <a:ext uri="{FF2B5EF4-FFF2-40B4-BE49-F238E27FC236}">
                <a16:creationId xmlns:a16="http://schemas.microsoft.com/office/drawing/2014/main" id="{56F9BE99-A6DF-42BA-A6C7-CC4CB5145CF2}"/>
              </a:ext>
            </a:extLst>
          </p:cNvPr>
          <p:cNvSpPr txBox="1">
            <a:spLocks/>
          </p:cNvSpPr>
          <p:nvPr/>
        </p:nvSpPr>
        <p:spPr>
          <a:xfrm>
            <a:off x="586390" y="931776"/>
            <a:ext cx="11018520" cy="30777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a:latin typeface="+mj-lt"/>
              </a:rPr>
              <a:t>Generally available with MyAnalytics for all commercial customers</a:t>
            </a:r>
          </a:p>
        </p:txBody>
      </p:sp>
    </p:spTree>
    <p:extLst>
      <p:ext uri="{BB962C8B-B14F-4D97-AF65-F5344CB8AC3E}">
        <p14:creationId xmlns:p14="http://schemas.microsoft.com/office/powerpoint/2010/main" val="720049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436" y="457200"/>
            <a:ext cx="11474428" cy="492443"/>
          </a:xfrm>
        </p:spPr>
        <p:txBody>
          <a:bodyPr/>
          <a:lstStyle/>
          <a:p>
            <a:r>
              <a:rPr lang="en-US" sz="3200" spc="-50"/>
              <a:t>Productivity and wellbeing insights in Microsoft 365 - highlights</a:t>
            </a:r>
          </a:p>
        </p:txBody>
      </p:sp>
      <p:cxnSp>
        <p:nvCxnSpPr>
          <p:cNvPr id="23" name="Straight Connector 22">
            <a:extLst>
              <a:ext uri="{FF2B5EF4-FFF2-40B4-BE49-F238E27FC236}">
                <a16:creationId xmlns:a16="http://schemas.microsoft.com/office/drawing/2014/main" id="{E37B13E9-832D-427B-9853-87261CFBF33D}"/>
              </a:ext>
              <a:ext uri="{C183D7F6-B498-43B3-948B-1728B52AA6E4}">
                <adec:decorative xmlns:adec="http://schemas.microsoft.com/office/drawing/2017/decorative" val="1"/>
              </a:ext>
            </a:extLst>
          </p:cNvPr>
          <p:cNvCxnSpPr/>
          <p:nvPr/>
        </p:nvCxnSpPr>
        <p:spPr>
          <a:xfrm>
            <a:off x="0" y="1749166"/>
            <a:ext cx="12186813" cy="0"/>
          </a:xfrm>
          <a:prstGeom prst="line">
            <a:avLst/>
          </a:prstGeom>
          <a:noFill/>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4" name="Group 33" descr="2020 Q1">
            <a:extLst>
              <a:ext uri="{FF2B5EF4-FFF2-40B4-BE49-F238E27FC236}">
                <a16:creationId xmlns:a16="http://schemas.microsoft.com/office/drawing/2014/main" id="{5B410B07-C6E4-4A61-9004-0360A7C80020}"/>
              </a:ext>
            </a:extLst>
          </p:cNvPr>
          <p:cNvGrpSpPr/>
          <p:nvPr/>
        </p:nvGrpSpPr>
        <p:grpSpPr>
          <a:xfrm>
            <a:off x="1774745" y="1247624"/>
            <a:ext cx="934871" cy="588630"/>
            <a:chOff x="2882700" y="1074951"/>
            <a:chExt cx="934871" cy="588630"/>
          </a:xfrm>
        </p:grpSpPr>
        <p:sp>
          <p:nvSpPr>
            <p:cNvPr id="35" name="TextBox 34">
              <a:extLst>
                <a:ext uri="{FF2B5EF4-FFF2-40B4-BE49-F238E27FC236}">
                  <a16:creationId xmlns:a16="http://schemas.microsoft.com/office/drawing/2014/main" id="{1D7062A7-DB0E-4D1F-A64E-F9CDF52BF28B}"/>
                </a:ext>
              </a:extLst>
            </p:cNvPr>
            <p:cNvSpPr txBox="1"/>
            <p:nvPr/>
          </p:nvSpPr>
          <p:spPr>
            <a:xfrm>
              <a:off x="2882700" y="1074951"/>
              <a:ext cx="934871" cy="338554"/>
            </a:xfrm>
            <a:prstGeom prst="rect">
              <a:avLst/>
            </a:prstGeom>
            <a:noFill/>
          </p:spPr>
          <p:txBody>
            <a:bodyPr wrap="none" rtlCol="0">
              <a:spAutoFit/>
            </a:bodyPr>
            <a:lstStyle/>
            <a:p>
              <a:pPr marL="0" marR="0" lvl="0" indent="0" algn="ctr" defTabSz="896214" rtl="0" eaLnBrk="1" fontAlgn="auto" latinLnBrk="0" hangingPunct="1">
                <a:lnSpc>
                  <a:spcPct val="100000"/>
                </a:lnSpc>
                <a:spcBef>
                  <a:spcPts val="0"/>
                </a:spcBef>
                <a:spcAft>
                  <a:spcPts val="588"/>
                </a:spcAft>
                <a:buClrTx/>
                <a:buSzTx/>
                <a:buFontTx/>
                <a:buNone/>
                <a:tabLst/>
                <a:defRPr/>
              </a:pPr>
              <a:r>
                <a:rPr kumimoji="0" lang="en-US" sz="16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2020 Q1</a:t>
              </a:r>
            </a:p>
          </p:txBody>
        </p:sp>
        <p:sp>
          <p:nvSpPr>
            <p:cNvPr id="36" name="Oval 35" descr="&quot; &quot;">
              <a:extLst>
                <a:ext uri="{FF2B5EF4-FFF2-40B4-BE49-F238E27FC236}">
                  <a16:creationId xmlns:a16="http://schemas.microsoft.com/office/drawing/2014/main" id="{8CD823BF-5291-4405-A54A-94A6E77111DB}"/>
                </a:ext>
              </a:extLst>
            </p:cNvPr>
            <p:cNvSpPr/>
            <p:nvPr/>
          </p:nvSpPr>
          <p:spPr bwMode="auto">
            <a:xfrm flipV="1">
              <a:off x="3258709" y="1480727"/>
              <a:ext cx="182854" cy="182854"/>
            </a:xfrm>
            <a:prstGeom prst="ellipse">
              <a:avLst/>
            </a:prstGeom>
            <a:solidFill>
              <a:schemeClr val="bg2"/>
            </a:solidFill>
            <a:ln w="190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0" rIns="0" bIns="45700" numCol="1" rtlCol="0" anchor="ctr" anchorCtr="0" compatLnSpc="1">
              <a:prstTxWarp prst="textNoShape">
                <a:avLst/>
              </a:prstTxWarp>
            </a:bodyPr>
            <a:lstStyle/>
            <a:p>
              <a:pPr marL="0" marR="0" lvl="0" indent="0" algn="ctr" defTabSz="913576" rtl="0" eaLnBrk="1" fontAlgn="base" latinLnBrk="0" hangingPunct="1">
                <a:lnSpc>
                  <a:spcPct val="100000"/>
                </a:lnSpc>
                <a:spcBef>
                  <a:spcPts val="0"/>
                </a:spcBef>
                <a:spcAft>
                  <a:spcPts val="588"/>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grpSp>
      <p:grpSp>
        <p:nvGrpSpPr>
          <p:cNvPr id="24" name="Group 23" descr="2020 Q2">
            <a:extLst>
              <a:ext uri="{FF2B5EF4-FFF2-40B4-BE49-F238E27FC236}">
                <a16:creationId xmlns:a16="http://schemas.microsoft.com/office/drawing/2014/main" id="{C5B0273E-63DB-494F-B16C-B8D362D2747F}"/>
              </a:ext>
            </a:extLst>
          </p:cNvPr>
          <p:cNvGrpSpPr/>
          <p:nvPr/>
        </p:nvGrpSpPr>
        <p:grpSpPr>
          <a:xfrm>
            <a:off x="3697589" y="1247624"/>
            <a:ext cx="965329" cy="594603"/>
            <a:chOff x="5799470" y="1079850"/>
            <a:chExt cx="965329" cy="594603"/>
          </a:xfrm>
        </p:grpSpPr>
        <p:sp>
          <p:nvSpPr>
            <p:cNvPr id="25" name="TextBox 24">
              <a:extLst>
                <a:ext uri="{FF2B5EF4-FFF2-40B4-BE49-F238E27FC236}">
                  <a16:creationId xmlns:a16="http://schemas.microsoft.com/office/drawing/2014/main" id="{D0526993-2D6D-4D13-9E64-FB78750E54EF}"/>
                </a:ext>
              </a:extLst>
            </p:cNvPr>
            <p:cNvSpPr txBox="1"/>
            <p:nvPr/>
          </p:nvSpPr>
          <p:spPr>
            <a:xfrm>
              <a:off x="5799470" y="1079850"/>
              <a:ext cx="965329" cy="338554"/>
            </a:xfrm>
            <a:prstGeom prst="rect">
              <a:avLst/>
            </a:prstGeom>
            <a:noFill/>
          </p:spPr>
          <p:txBody>
            <a:bodyPr wrap="none" rtlCol="0">
              <a:spAutoFit/>
            </a:bodyPr>
            <a:lstStyle/>
            <a:p>
              <a:pPr marL="0" marR="0" lvl="0" indent="0" algn="ctr" defTabSz="896214" rtl="0" eaLnBrk="1" fontAlgn="auto" latinLnBrk="0" hangingPunct="1">
                <a:lnSpc>
                  <a:spcPct val="100000"/>
                </a:lnSpc>
                <a:spcBef>
                  <a:spcPts val="0"/>
                </a:spcBef>
                <a:spcAft>
                  <a:spcPts val="588"/>
                </a:spcAft>
                <a:buClrTx/>
                <a:buSzTx/>
                <a:buFontTx/>
                <a:buNone/>
                <a:tabLst/>
                <a:defRPr/>
              </a:pPr>
              <a:r>
                <a:rPr kumimoji="0" lang="en-US" sz="16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2020 Q2</a:t>
              </a:r>
            </a:p>
          </p:txBody>
        </p:sp>
        <p:sp>
          <p:nvSpPr>
            <p:cNvPr id="26" name="Oval 25" descr="&quot; &quot;">
              <a:extLst>
                <a:ext uri="{FF2B5EF4-FFF2-40B4-BE49-F238E27FC236}">
                  <a16:creationId xmlns:a16="http://schemas.microsoft.com/office/drawing/2014/main" id="{88537BB0-0470-4B9F-80B3-185517EBA089}"/>
                </a:ext>
              </a:extLst>
            </p:cNvPr>
            <p:cNvSpPr/>
            <p:nvPr/>
          </p:nvSpPr>
          <p:spPr bwMode="auto">
            <a:xfrm flipV="1">
              <a:off x="6190590" y="1491599"/>
              <a:ext cx="182854" cy="182854"/>
            </a:xfrm>
            <a:prstGeom prst="ellipse">
              <a:avLst/>
            </a:prstGeom>
            <a:solidFill>
              <a:schemeClr val="bg2"/>
            </a:solidFill>
            <a:ln w="190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0" rIns="0" bIns="45700" numCol="1" rtlCol="0" anchor="ctr" anchorCtr="0" compatLnSpc="1">
              <a:prstTxWarp prst="textNoShape">
                <a:avLst/>
              </a:prstTxWarp>
            </a:bodyPr>
            <a:lstStyle/>
            <a:p>
              <a:pPr marL="0" marR="0" lvl="0" indent="0" algn="ctr" defTabSz="913576" rtl="0" eaLnBrk="1" fontAlgn="base" latinLnBrk="0" hangingPunct="1">
                <a:lnSpc>
                  <a:spcPct val="100000"/>
                </a:lnSpc>
                <a:spcBef>
                  <a:spcPts val="0"/>
                </a:spcBef>
                <a:spcAft>
                  <a:spcPts val="588"/>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grpSp>
      <p:grpSp>
        <p:nvGrpSpPr>
          <p:cNvPr id="27" name="Group 26" descr="2020 Q3">
            <a:extLst>
              <a:ext uri="{FF2B5EF4-FFF2-40B4-BE49-F238E27FC236}">
                <a16:creationId xmlns:a16="http://schemas.microsoft.com/office/drawing/2014/main" id="{F04B4A59-74AC-473A-B26D-DC8478DAB5C7}"/>
              </a:ext>
            </a:extLst>
          </p:cNvPr>
          <p:cNvGrpSpPr/>
          <p:nvPr/>
        </p:nvGrpSpPr>
        <p:grpSpPr>
          <a:xfrm>
            <a:off x="6564012" y="1257632"/>
            <a:ext cx="965329" cy="578622"/>
            <a:chOff x="8117766" y="1084959"/>
            <a:chExt cx="965329" cy="578622"/>
          </a:xfrm>
        </p:grpSpPr>
        <p:sp>
          <p:nvSpPr>
            <p:cNvPr id="29" name="TextBox 28">
              <a:extLst>
                <a:ext uri="{FF2B5EF4-FFF2-40B4-BE49-F238E27FC236}">
                  <a16:creationId xmlns:a16="http://schemas.microsoft.com/office/drawing/2014/main" id="{9DDEE56B-74E7-4262-9415-AD372F9D6D46}"/>
                </a:ext>
              </a:extLst>
            </p:cNvPr>
            <p:cNvSpPr txBox="1"/>
            <p:nvPr/>
          </p:nvSpPr>
          <p:spPr>
            <a:xfrm>
              <a:off x="8117766" y="1084959"/>
              <a:ext cx="965329" cy="338554"/>
            </a:xfrm>
            <a:prstGeom prst="rect">
              <a:avLst/>
            </a:prstGeom>
            <a:noFill/>
          </p:spPr>
          <p:txBody>
            <a:bodyPr wrap="none" rtlCol="0">
              <a:spAutoFit/>
            </a:bodyPr>
            <a:lstStyle/>
            <a:p>
              <a:pPr marL="0" marR="0" lvl="0" indent="0" algn="ctr" defTabSz="896214" rtl="0" eaLnBrk="1" fontAlgn="auto" latinLnBrk="0" hangingPunct="1">
                <a:lnSpc>
                  <a:spcPct val="100000"/>
                </a:lnSpc>
                <a:spcBef>
                  <a:spcPts val="0"/>
                </a:spcBef>
                <a:spcAft>
                  <a:spcPts val="588"/>
                </a:spcAft>
                <a:buClrTx/>
                <a:buSzTx/>
                <a:buFontTx/>
                <a:buNone/>
                <a:tabLst/>
                <a:defRPr/>
              </a:pPr>
              <a:r>
                <a:rPr kumimoji="0" lang="en-US" sz="16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2020 Q3</a:t>
              </a:r>
            </a:p>
          </p:txBody>
        </p:sp>
        <p:sp>
          <p:nvSpPr>
            <p:cNvPr id="30" name="Oval 29" descr="&quot; &quot;">
              <a:extLst>
                <a:ext uri="{FF2B5EF4-FFF2-40B4-BE49-F238E27FC236}">
                  <a16:creationId xmlns:a16="http://schemas.microsoft.com/office/drawing/2014/main" id="{A015DA08-23EF-4843-A1A2-D29794A0E9D4}"/>
                </a:ext>
              </a:extLst>
            </p:cNvPr>
            <p:cNvSpPr/>
            <p:nvPr/>
          </p:nvSpPr>
          <p:spPr bwMode="auto">
            <a:xfrm flipV="1">
              <a:off x="8503952" y="1480727"/>
              <a:ext cx="182854" cy="182854"/>
            </a:xfrm>
            <a:prstGeom prst="ellipse">
              <a:avLst/>
            </a:prstGeom>
            <a:solidFill>
              <a:schemeClr val="bg2"/>
            </a:solidFill>
            <a:ln w="190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0" rIns="0" bIns="45700" numCol="1" rtlCol="0" anchor="ctr" anchorCtr="0" compatLnSpc="1">
              <a:prstTxWarp prst="textNoShape">
                <a:avLst/>
              </a:prstTxWarp>
            </a:bodyPr>
            <a:lstStyle/>
            <a:p>
              <a:pPr marL="0" marR="0" lvl="0" indent="0" algn="ctr" defTabSz="913576" rtl="0" eaLnBrk="1" fontAlgn="base" latinLnBrk="0" hangingPunct="1">
                <a:lnSpc>
                  <a:spcPct val="100000"/>
                </a:lnSpc>
                <a:spcBef>
                  <a:spcPts val="0"/>
                </a:spcBef>
                <a:spcAft>
                  <a:spcPts val="588"/>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grpSp>
      <p:grpSp>
        <p:nvGrpSpPr>
          <p:cNvPr id="31" name="Group 30" descr="Coming next">
            <a:extLst>
              <a:ext uri="{FF2B5EF4-FFF2-40B4-BE49-F238E27FC236}">
                <a16:creationId xmlns:a16="http://schemas.microsoft.com/office/drawing/2014/main" id="{915C1407-87E3-4329-9D9D-91562B7D2643}"/>
              </a:ext>
            </a:extLst>
          </p:cNvPr>
          <p:cNvGrpSpPr/>
          <p:nvPr/>
        </p:nvGrpSpPr>
        <p:grpSpPr>
          <a:xfrm>
            <a:off x="9482189" y="1257632"/>
            <a:ext cx="1374095" cy="584595"/>
            <a:chOff x="9771148" y="1074951"/>
            <a:chExt cx="1374095" cy="584595"/>
          </a:xfrm>
        </p:grpSpPr>
        <p:sp>
          <p:nvSpPr>
            <p:cNvPr id="32" name="TextBox 31">
              <a:extLst>
                <a:ext uri="{FF2B5EF4-FFF2-40B4-BE49-F238E27FC236}">
                  <a16:creationId xmlns:a16="http://schemas.microsoft.com/office/drawing/2014/main" id="{E27CC6A2-8A2A-499F-A5BB-0417888DFCB2}"/>
                </a:ext>
              </a:extLst>
            </p:cNvPr>
            <p:cNvSpPr txBox="1"/>
            <p:nvPr/>
          </p:nvSpPr>
          <p:spPr>
            <a:xfrm>
              <a:off x="9771148" y="1074951"/>
              <a:ext cx="1374095" cy="338554"/>
            </a:xfrm>
            <a:prstGeom prst="rect">
              <a:avLst/>
            </a:prstGeom>
            <a:noFill/>
          </p:spPr>
          <p:txBody>
            <a:bodyPr wrap="none" rtlCol="0">
              <a:spAutoFit/>
            </a:bodyPr>
            <a:lstStyle/>
            <a:p>
              <a:pPr marL="0" marR="0" lvl="0" indent="0" algn="ctr" defTabSz="896214" rtl="0" eaLnBrk="1" fontAlgn="auto" latinLnBrk="0" hangingPunct="1">
                <a:lnSpc>
                  <a:spcPct val="100000"/>
                </a:lnSpc>
                <a:spcBef>
                  <a:spcPts val="0"/>
                </a:spcBef>
                <a:spcAft>
                  <a:spcPts val="588"/>
                </a:spcAft>
                <a:buClrTx/>
                <a:buSzTx/>
                <a:buFontTx/>
                <a:buNone/>
                <a:tabLst/>
                <a:defRPr/>
              </a:pPr>
              <a:r>
                <a:rPr kumimoji="0" lang="en-US" sz="16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Coming next</a:t>
              </a:r>
            </a:p>
          </p:txBody>
        </p:sp>
        <p:sp>
          <p:nvSpPr>
            <p:cNvPr id="33" name="Oval 32" descr="&quot; &quot;">
              <a:extLst>
                <a:ext uri="{FF2B5EF4-FFF2-40B4-BE49-F238E27FC236}">
                  <a16:creationId xmlns:a16="http://schemas.microsoft.com/office/drawing/2014/main" id="{54C1B903-D48A-44ED-89FA-EC266F333249}"/>
                </a:ext>
              </a:extLst>
            </p:cNvPr>
            <p:cNvSpPr/>
            <p:nvPr/>
          </p:nvSpPr>
          <p:spPr bwMode="auto">
            <a:xfrm flipV="1">
              <a:off x="10366768" y="1476692"/>
              <a:ext cx="182854" cy="182854"/>
            </a:xfrm>
            <a:prstGeom prst="ellipse">
              <a:avLst/>
            </a:prstGeom>
            <a:solidFill>
              <a:schemeClr val="bg2"/>
            </a:solidFill>
            <a:ln w="190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0" rIns="0" bIns="45700" numCol="1" rtlCol="0" anchor="ctr" anchorCtr="0" compatLnSpc="1">
              <a:prstTxWarp prst="textNoShape">
                <a:avLst/>
              </a:prstTxWarp>
            </a:bodyPr>
            <a:lstStyle/>
            <a:p>
              <a:pPr marL="0" marR="0" lvl="0" indent="0" algn="ctr" defTabSz="913576" rtl="0" eaLnBrk="1" fontAlgn="base" latinLnBrk="0" hangingPunct="1">
                <a:lnSpc>
                  <a:spcPct val="100000"/>
                </a:lnSpc>
                <a:spcBef>
                  <a:spcPts val="0"/>
                </a:spcBef>
                <a:spcAft>
                  <a:spcPts val="588"/>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grpSp>
      <p:sp>
        <p:nvSpPr>
          <p:cNvPr id="22" name="Text Placeholder 1">
            <a:extLst>
              <a:ext uri="{FF2B5EF4-FFF2-40B4-BE49-F238E27FC236}">
                <a16:creationId xmlns:a16="http://schemas.microsoft.com/office/drawing/2014/main" id="{6A4F4126-7ACE-4FCA-99CF-3EFAD17B605E}"/>
              </a:ext>
            </a:extLst>
          </p:cNvPr>
          <p:cNvSpPr txBox="1">
            <a:spLocks/>
          </p:cNvSpPr>
          <p:nvPr/>
        </p:nvSpPr>
        <p:spPr>
          <a:xfrm>
            <a:off x="202164" y="1982961"/>
            <a:ext cx="1260883"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a:latin typeface="+mj-lt"/>
              </a:rPr>
              <a:t>In Outlook</a:t>
            </a:r>
          </a:p>
        </p:txBody>
      </p:sp>
      <p:pic>
        <p:nvPicPr>
          <p:cNvPr id="63" name="Picture 62" descr="Screenshot of Outlook insights">
            <a:extLst>
              <a:ext uri="{FF2B5EF4-FFF2-40B4-BE49-F238E27FC236}">
                <a16:creationId xmlns:a16="http://schemas.microsoft.com/office/drawing/2014/main" id="{B67CCAAF-9744-4757-9B31-98543150CE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2164" y="2428560"/>
            <a:ext cx="1989730" cy="1439607"/>
          </a:xfrm>
          <a:prstGeom prst="rect">
            <a:avLst/>
          </a:prstGeom>
          <a:effectLst>
            <a:outerShdw blurRad="63500" dist="38100" dir="2700000" algn="tl" rotWithShape="0">
              <a:prstClr val="black">
                <a:alpha val="40000"/>
              </a:prstClr>
            </a:outerShdw>
          </a:effectLst>
        </p:spPr>
      </p:pic>
      <p:sp>
        <p:nvSpPr>
          <p:cNvPr id="39" name="TextBox 38">
            <a:extLst>
              <a:ext uri="{FF2B5EF4-FFF2-40B4-BE49-F238E27FC236}">
                <a16:creationId xmlns:a16="http://schemas.microsoft.com/office/drawing/2014/main" id="{F4B15EA7-B4C8-4AF9-90D7-BF826363AC11}"/>
              </a:ext>
            </a:extLst>
          </p:cNvPr>
          <p:cNvSpPr txBox="1"/>
          <p:nvPr/>
        </p:nvSpPr>
        <p:spPr>
          <a:xfrm>
            <a:off x="2624729" y="1979207"/>
            <a:ext cx="3021236" cy="2031325"/>
          </a:xfrm>
          <a:prstGeom prst="rect">
            <a:avLst/>
          </a:prstGeom>
          <a:noFill/>
        </p:spPr>
        <p:txBody>
          <a:bodyPr wrap="square" rIns="0">
            <a:spAutoFit/>
          </a:bodyPr>
          <a:lstStyle/>
          <a:p>
            <a:pPr marL="171450" marR="0" lvl="0" indent="-171450" algn="l" defTabSz="932563" rtl="0" eaLnBrk="1" fontAlgn="auto" latinLnBrk="0" hangingPunct="1">
              <a:lnSpc>
                <a:spcPct val="100000"/>
              </a:lnSpc>
              <a:spcBef>
                <a:spcPts val="0"/>
              </a:spcBef>
              <a:spcAft>
                <a:spcPts val="1200"/>
              </a:spcAft>
              <a:buClr>
                <a:schemeClr val="tx1"/>
              </a:buClr>
              <a:buSzTx/>
              <a:buFont typeface="Arial" panose="020B0604020202020204" pitchFamily="34" charset="0"/>
              <a:buChar char="•"/>
              <a:tabLst/>
              <a:defRPr/>
            </a:pPr>
            <a:r>
              <a:rPr lang="en-US" sz="1200" kern="1200">
                <a:solidFill>
                  <a:schemeClr val="tx1"/>
                </a:solidFill>
                <a:latin typeface="+mn-lt"/>
                <a:ea typeface="+mn-ea"/>
                <a:cs typeface="+mn-cs"/>
                <a:hlinkClick r:id="rId5"/>
              </a:rPr>
              <a:t>Delay delivery inline suggestion</a:t>
            </a:r>
          </a:p>
          <a:p>
            <a:pPr marL="171450" marR="0" lvl="0" indent="-171450" algn="l" defTabSz="932563" rtl="0" eaLnBrk="1" fontAlgn="auto" latinLnBrk="0" hangingPunct="1">
              <a:lnSpc>
                <a:spcPct val="100000"/>
              </a:lnSpc>
              <a:spcBef>
                <a:spcPts val="0"/>
              </a:spcBef>
              <a:spcAft>
                <a:spcPts val="1200"/>
              </a:spcAft>
              <a:buClr>
                <a:schemeClr val="tx1"/>
              </a:buClr>
              <a:buSzTx/>
              <a:buFont typeface="Arial" panose="020B0604020202020204" pitchFamily="34" charset="0"/>
              <a:buChar char="•"/>
              <a:tabLst/>
              <a:defRPr/>
            </a:pPr>
            <a:r>
              <a:rPr lang="en-US" sz="1200" kern="1200">
                <a:solidFill>
                  <a:schemeClr val="tx1"/>
                </a:solidFill>
                <a:latin typeface="+mn-lt"/>
                <a:ea typeface="+mn-ea"/>
                <a:cs typeface="+mn-cs"/>
                <a:hlinkClick r:id="rId5"/>
              </a:rPr>
              <a:t>Set lunch hours and plan your time away experiences within the Insights add-in</a:t>
            </a:r>
            <a:endParaRPr lang="en-US" sz="1200" kern="1200">
              <a:solidFill>
                <a:schemeClr val="tx1"/>
              </a:solidFill>
              <a:latin typeface="+mn-lt"/>
              <a:ea typeface="+mn-ea"/>
              <a:cs typeface="+mn-cs"/>
            </a:endParaRPr>
          </a:p>
          <a:p>
            <a:pPr marL="171450" marR="0" lvl="0" indent="-171450" algn="l" defTabSz="932563" rtl="0" eaLnBrk="1" fontAlgn="auto" latinLnBrk="0" hangingPunct="1">
              <a:lnSpc>
                <a:spcPct val="100000"/>
              </a:lnSpc>
              <a:spcBef>
                <a:spcPts val="0"/>
              </a:spcBef>
              <a:spcAft>
                <a:spcPts val="1200"/>
              </a:spcAft>
              <a:buClr>
                <a:schemeClr val="tx1"/>
              </a:buClr>
              <a:buSzTx/>
              <a:buFont typeface="Arial" panose="020B0604020202020204" pitchFamily="34" charset="0"/>
              <a:buChar char="•"/>
              <a:tabLst/>
              <a:defRPr/>
            </a:pPr>
            <a:r>
              <a:rPr lang="en-US" sz="1200" kern="1200">
                <a:solidFill>
                  <a:schemeClr val="tx1"/>
                </a:solidFill>
                <a:latin typeface="+mn-lt"/>
                <a:ea typeface="+mn-ea"/>
                <a:cs typeface="+mn-cs"/>
                <a:hlinkClick r:id="rId6"/>
              </a:rPr>
              <a:t>Catch up with your team experience for people managers within the Insights add-in</a:t>
            </a:r>
            <a:endParaRPr lang="en-US" sz="1200" kern="1200">
              <a:solidFill>
                <a:schemeClr val="tx1"/>
              </a:solidFill>
              <a:latin typeface="+mn-lt"/>
              <a:ea typeface="+mn-ea"/>
              <a:cs typeface="+mn-cs"/>
            </a:endParaRPr>
          </a:p>
          <a:p>
            <a:pPr marL="171450" marR="0" lvl="0" indent="-171450" algn="l" defTabSz="932563" rtl="0" eaLnBrk="1" fontAlgn="auto" latinLnBrk="0" hangingPunct="1">
              <a:lnSpc>
                <a:spcPct val="100000"/>
              </a:lnSpc>
              <a:spcBef>
                <a:spcPts val="0"/>
              </a:spcBef>
              <a:spcAft>
                <a:spcPts val="1200"/>
              </a:spcAft>
              <a:buClr>
                <a:schemeClr val="tx1"/>
              </a:buClr>
              <a:buSzTx/>
              <a:buFont typeface="Arial" panose="020B0604020202020204" pitchFamily="34" charset="0"/>
              <a:buChar char="•"/>
              <a:tabLst/>
              <a:defRPr/>
            </a:pPr>
            <a:r>
              <a:rPr lang="en-US" sz="1200" u="sng">
                <a:solidFill>
                  <a:schemeClr val="accent1"/>
                </a:solidFill>
                <a:hlinkClick r:id="rId7">
                  <a:extLst>
                    <a:ext uri="{A12FA001-AC4F-418D-AE19-62706E023703}">
                      <ahyp:hlinkClr xmlns:ahyp="http://schemas.microsoft.com/office/drawing/2018/hyperlinkcolor" val="tx"/>
                    </a:ext>
                  </a:extLst>
                </a:hlinkClick>
              </a:rPr>
              <a:t>Briefing email first release for Microsoft 365 Enterprise users in English </a:t>
            </a:r>
            <a:endParaRPr lang="en-US" sz="1200" kern="1200">
              <a:solidFill>
                <a:schemeClr val="tx1"/>
              </a:solidFill>
              <a:latin typeface="+mn-lt"/>
              <a:ea typeface="+mn-ea"/>
              <a:cs typeface="+mn-cs"/>
            </a:endParaRPr>
          </a:p>
        </p:txBody>
      </p:sp>
      <p:sp>
        <p:nvSpPr>
          <p:cNvPr id="41" name="TextBox 40">
            <a:extLst>
              <a:ext uri="{FF2B5EF4-FFF2-40B4-BE49-F238E27FC236}">
                <a16:creationId xmlns:a16="http://schemas.microsoft.com/office/drawing/2014/main" id="{649F8729-B016-4804-B83E-887638C1515C}"/>
              </a:ext>
            </a:extLst>
          </p:cNvPr>
          <p:cNvSpPr txBox="1"/>
          <p:nvPr/>
        </p:nvSpPr>
        <p:spPr>
          <a:xfrm>
            <a:off x="5764533" y="1973154"/>
            <a:ext cx="2625146" cy="1538883"/>
          </a:xfrm>
          <a:prstGeom prst="rect">
            <a:avLst/>
          </a:prstGeom>
          <a:noFill/>
        </p:spPr>
        <p:txBody>
          <a:bodyPr wrap="square" lIns="0" rIns="0">
            <a:spAutoFit/>
          </a:bodyPr>
          <a:lstStyle/>
          <a:p>
            <a:pPr marL="171450" marR="0" lvl="0" indent="-171450" algn="l" defTabSz="932563" rtl="0" eaLnBrk="1" fontAlgn="auto" latinLnBrk="0" hangingPunct="1">
              <a:lnSpc>
                <a:spcPct val="100000"/>
              </a:lnSpc>
              <a:spcBef>
                <a:spcPts val="0"/>
              </a:spcBef>
              <a:spcAft>
                <a:spcPts val="1200"/>
              </a:spcAft>
              <a:buClr>
                <a:schemeClr val="tx1"/>
              </a:buClr>
              <a:buSzTx/>
              <a:buFont typeface="Arial" panose="020B0604020202020204" pitchFamily="34" charset="0"/>
              <a:buChar char="•"/>
              <a:tabLst/>
              <a:defRPr/>
            </a:pPr>
            <a:r>
              <a:rPr lang="en-US" sz="1200" kern="1200" dirty="0">
                <a:solidFill>
                  <a:schemeClr val="tx1"/>
                </a:solidFill>
                <a:latin typeface="+mn-lt"/>
                <a:ea typeface="+mn-ea"/>
                <a:cs typeface="+mn-cs"/>
                <a:hlinkClick r:id="rId8"/>
              </a:rPr>
              <a:t>Meeting prep experience enhanced to assist in establishing quorum and suggest pre-reads within the Insights add-in</a:t>
            </a:r>
            <a:endParaRPr lang="en-US" sz="1200" kern="1200" dirty="0">
              <a:solidFill>
                <a:schemeClr val="tx1"/>
              </a:solidFill>
              <a:latin typeface="+mn-lt"/>
              <a:ea typeface="+mn-ea"/>
              <a:cs typeface="+mn-cs"/>
            </a:endParaRPr>
          </a:p>
          <a:p>
            <a:pPr marL="171450" marR="0" lvl="0" indent="-171450" algn="l" defTabSz="932563" rtl="0" eaLnBrk="1" fontAlgn="auto" latinLnBrk="0" hangingPunct="1">
              <a:lnSpc>
                <a:spcPct val="100000"/>
              </a:lnSpc>
              <a:spcBef>
                <a:spcPts val="0"/>
              </a:spcBef>
              <a:spcAft>
                <a:spcPts val="1200"/>
              </a:spcAft>
              <a:buClr>
                <a:schemeClr val="tx1"/>
              </a:buClr>
              <a:buSzTx/>
              <a:buFont typeface="Arial" panose="020B0604020202020204" pitchFamily="34" charset="0"/>
              <a:buChar char="•"/>
              <a:tabLst/>
              <a:defRPr/>
            </a:pPr>
            <a:r>
              <a:rPr lang="en-US" sz="1200" kern="1200" dirty="0">
                <a:solidFill>
                  <a:schemeClr val="tx1"/>
                </a:solidFill>
                <a:latin typeface="+mn-lt"/>
                <a:ea typeface="+mn-ea"/>
                <a:cs typeface="+mn-cs"/>
                <a:hlinkClick r:id="rId9"/>
              </a:rPr>
              <a:t>Briefing email generally available for Microsoft 365 Enterprise users in English</a:t>
            </a:r>
            <a:endParaRPr lang="en-US" sz="1200" kern="1200" dirty="0">
              <a:solidFill>
                <a:schemeClr val="tx1"/>
              </a:solidFill>
              <a:latin typeface="+mn-lt"/>
              <a:ea typeface="+mn-ea"/>
              <a:cs typeface="+mn-cs"/>
            </a:endParaRPr>
          </a:p>
        </p:txBody>
      </p:sp>
      <p:sp>
        <p:nvSpPr>
          <p:cNvPr id="43" name="TextBox 42">
            <a:extLst>
              <a:ext uri="{FF2B5EF4-FFF2-40B4-BE49-F238E27FC236}">
                <a16:creationId xmlns:a16="http://schemas.microsoft.com/office/drawing/2014/main" id="{29DF4D74-0D6B-48FB-9703-EDAB7DB212F4}"/>
              </a:ext>
            </a:extLst>
          </p:cNvPr>
          <p:cNvSpPr txBox="1"/>
          <p:nvPr/>
        </p:nvSpPr>
        <p:spPr>
          <a:xfrm>
            <a:off x="8423564" y="1973154"/>
            <a:ext cx="3491345" cy="2123658"/>
          </a:xfrm>
          <a:prstGeom prst="rect">
            <a:avLst/>
          </a:prstGeom>
          <a:noFill/>
        </p:spPr>
        <p:txBody>
          <a:bodyPr wrap="square">
            <a:spAutoFit/>
          </a:bodyPr>
          <a:lstStyle/>
          <a:p>
            <a:pPr marR="0" lvl="0" algn="l" defTabSz="932563" rtl="0" eaLnBrk="1" fontAlgn="auto" latinLnBrk="0" hangingPunct="1">
              <a:lnSpc>
                <a:spcPct val="100000"/>
              </a:lnSpc>
              <a:spcBef>
                <a:spcPts val="0"/>
              </a:spcBef>
              <a:buClr>
                <a:schemeClr val="tx1"/>
              </a:buClr>
              <a:buSzTx/>
              <a:tabLst/>
              <a:defRPr/>
            </a:pPr>
            <a:r>
              <a:rPr lang="en-US" sz="1200" kern="1200">
                <a:solidFill>
                  <a:schemeClr val="tx1"/>
                </a:solidFill>
                <a:latin typeface="+mn-lt"/>
                <a:ea typeface="+mn-ea"/>
                <a:cs typeface="+mn-cs"/>
              </a:rPr>
              <a:t>Briefing email updates including:</a:t>
            </a:r>
          </a:p>
          <a:p>
            <a:pPr marL="171450" marR="0" lvl="0" indent="-171450" algn="l" defTabSz="932563" rtl="0" eaLnBrk="1" fontAlgn="auto" latinLnBrk="0" hangingPunct="1">
              <a:lnSpc>
                <a:spcPct val="100000"/>
              </a:lnSpc>
              <a:spcBef>
                <a:spcPts val="0"/>
              </a:spcBef>
              <a:buClr>
                <a:schemeClr val="tx1"/>
              </a:buClr>
              <a:buSzTx/>
              <a:buFont typeface="Arial" panose="020B0604020202020204" pitchFamily="34" charset="0"/>
              <a:buChar char="•"/>
              <a:tabLst/>
              <a:defRPr/>
            </a:pPr>
            <a:r>
              <a:rPr lang="en-US" sz="1200" kern="1200">
                <a:solidFill>
                  <a:schemeClr val="tx1"/>
                </a:solidFill>
                <a:latin typeface="+mn-lt"/>
                <a:ea typeface="+mn-ea"/>
                <a:cs typeface="+mn-cs"/>
              </a:rPr>
              <a:t>an integration with Microsoft To Do</a:t>
            </a:r>
          </a:p>
          <a:p>
            <a:pPr marL="171450" marR="0" lvl="0" indent="-171450" algn="l" defTabSz="932563" rtl="0" eaLnBrk="1" fontAlgn="auto" latinLnBrk="0" hangingPunct="1">
              <a:lnSpc>
                <a:spcPct val="100000"/>
              </a:lnSpc>
              <a:spcBef>
                <a:spcPts val="0"/>
              </a:spcBef>
              <a:buClr>
                <a:schemeClr val="tx1"/>
              </a:buClr>
              <a:buSzTx/>
              <a:buFont typeface="Arial" panose="020B0604020202020204" pitchFamily="34" charset="0"/>
              <a:buChar char="•"/>
              <a:tabLst/>
              <a:defRPr/>
            </a:pPr>
            <a:r>
              <a:rPr lang="en-US" sz="1200" kern="1200">
                <a:solidFill>
                  <a:schemeClr val="tx1"/>
                </a:solidFill>
                <a:latin typeface="+mn-lt"/>
                <a:ea typeface="+mn-ea"/>
                <a:cs typeface="+mn-cs"/>
              </a:rPr>
              <a:t>enhancements for meeting prep that make it easier to address conflicts or low attendance and follow best practices such as adding an agenda or a Teams link</a:t>
            </a:r>
          </a:p>
          <a:p>
            <a:pPr marL="171450" marR="0" lvl="0" indent="-171450" algn="l" defTabSz="932563" rtl="0" eaLnBrk="1" fontAlgn="auto" latinLnBrk="0" hangingPunct="1">
              <a:lnSpc>
                <a:spcPct val="100000"/>
              </a:lnSpc>
              <a:spcBef>
                <a:spcPts val="0"/>
              </a:spcBef>
              <a:buClr>
                <a:schemeClr val="tx1"/>
              </a:buClr>
              <a:buSzTx/>
              <a:buFont typeface="Arial" panose="020B0604020202020204" pitchFamily="34" charset="0"/>
              <a:buChar char="•"/>
              <a:tabLst/>
              <a:defRPr/>
            </a:pPr>
            <a:r>
              <a:rPr lang="en-US" sz="1200" kern="1200">
                <a:solidFill>
                  <a:schemeClr val="tx1"/>
                </a:solidFill>
                <a:latin typeface="+mn-lt"/>
                <a:ea typeface="+mn-ea"/>
                <a:cs typeface="+mn-cs"/>
              </a:rPr>
              <a:t>proactive time management to help you set aside time in the week ahead to catch up on your email/chats, take a break to disconnect and recharge, or take out time for learning</a:t>
            </a:r>
          </a:p>
          <a:p>
            <a:pPr marL="171450" marR="0" lvl="0" indent="-171450" algn="l" defTabSz="932563" rtl="0" eaLnBrk="1" fontAlgn="auto" latinLnBrk="0" hangingPunct="1">
              <a:lnSpc>
                <a:spcPct val="100000"/>
              </a:lnSpc>
              <a:spcBef>
                <a:spcPts val="0"/>
              </a:spcBef>
              <a:buClr>
                <a:schemeClr val="tx1"/>
              </a:buClr>
              <a:buSzTx/>
              <a:buFont typeface="Arial" panose="020B0604020202020204" pitchFamily="34" charset="0"/>
              <a:buChar char="•"/>
              <a:tabLst/>
              <a:defRPr/>
            </a:pPr>
            <a:r>
              <a:rPr lang="en-US" sz="1200" kern="1200">
                <a:solidFill>
                  <a:schemeClr val="tx1"/>
                </a:solidFill>
                <a:latin typeface="+mn-lt"/>
                <a:ea typeface="+mn-ea"/>
                <a:cs typeface="+mn-cs"/>
              </a:rPr>
              <a:t>specialized insights for people managers</a:t>
            </a:r>
          </a:p>
        </p:txBody>
      </p:sp>
      <p:sp>
        <p:nvSpPr>
          <p:cNvPr id="49" name="Text Placeholder 1">
            <a:extLst>
              <a:ext uri="{FF2B5EF4-FFF2-40B4-BE49-F238E27FC236}">
                <a16:creationId xmlns:a16="http://schemas.microsoft.com/office/drawing/2014/main" id="{AC7AA473-5940-42C1-9738-E5250EFD20D6}"/>
              </a:ext>
            </a:extLst>
          </p:cNvPr>
          <p:cNvSpPr txBox="1">
            <a:spLocks/>
          </p:cNvSpPr>
          <p:nvPr/>
        </p:nvSpPr>
        <p:spPr>
          <a:xfrm>
            <a:off x="202164" y="4254724"/>
            <a:ext cx="1986803"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a:latin typeface="+mj-lt"/>
              </a:rPr>
              <a:t>In Microsoft Teams</a:t>
            </a:r>
          </a:p>
        </p:txBody>
      </p:sp>
      <p:pic>
        <p:nvPicPr>
          <p:cNvPr id="59" name="Picture 58" descr="A screenshot of a Microsoft Teams post">
            <a:extLst>
              <a:ext uri="{FF2B5EF4-FFF2-40B4-BE49-F238E27FC236}">
                <a16:creationId xmlns:a16="http://schemas.microsoft.com/office/drawing/2014/main" id="{84420C3D-0313-4CF0-95F8-306B488E99C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03044" y="4319211"/>
            <a:ext cx="2554184" cy="1436027"/>
          </a:xfrm>
          <a:prstGeom prst="rect">
            <a:avLst/>
          </a:prstGeom>
          <a:effectLst>
            <a:outerShdw blurRad="63500" dist="38100" dir="2700000" algn="tl" rotWithShape="0">
              <a:prstClr val="black">
                <a:alpha val="40000"/>
              </a:prstClr>
            </a:outerShdw>
          </a:effectLst>
        </p:spPr>
      </p:pic>
      <p:sp>
        <p:nvSpPr>
          <p:cNvPr id="47" name="TextBox 46">
            <a:extLst>
              <a:ext uri="{FF2B5EF4-FFF2-40B4-BE49-F238E27FC236}">
                <a16:creationId xmlns:a16="http://schemas.microsoft.com/office/drawing/2014/main" id="{491F512A-1E56-4196-939D-7FEB52EF31F3}"/>
              </a:ext>
            </a:extLst>
          </p:cNvPr>
          <p:cNvSpPr txBox="1"/>
          <p:nvPr/>
        </p:nvSpPr>
        <p:spPr>
          <a:xfrm>
            <a:off x="8423564" y="4254724"/>
            <a:ext cx="3491345" cy="1569660"/>
          </a:xfrm>
          <a:prstGeom prst="rect">
            <a:avLst/>
          </a:prstGeom>
          <a:noFill/>
        </p:spPr>
        <p:txBody>
          <a:bodyPr wrap="square">
            <a:spAutoFit/>
          </a:bodyPr>
          <a:lstStyle/>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hlinkClick r:id="rId11"/>
              </a:rPr>
              <a:t>Starting October: Targeted release of personal productivity insights in Microsoft Teams to help you stay connected and schedule focus time.</a:t>
            </a:r>
          </a:p>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hlinkClick r:id="rId11"/>
              </a:rPr>
              <a:t>In 2021: Personal wellbeing experiences in Microsoft Teams including virtual commute, emotional check in, praise, and meditation app integrations.</a:t>
            </a:r>
            <a:endParaRPr lang="en-US" sz="1200" kern="1200" dirty="0">
              <a:solidFill>
                <a:schemeClr val="tx1"/>
              </a:solidFill>
              <a:latin typeface="+mn-lt"/>
              <a:ea typeface="+mn-ea"/>
              <a:cs typeface="+mn-cs"/>
            </a:endParaRPr>
          </a:p>
        </p:txBody>
      </p:sp>
      <p:sp>
        <p:nvSpPr>
          <p:cNvPr id="51" name="Text Placeholder 1">
            <a:extLst>
              <a:ext uri="{FF2B5EF4-FFF2-40B4-BE49-F238E27FC236}">
                <a16:creationId xmlns:a16="http://schemas.microsoft.com/office/drawing/2014/main" id="{3BDF9908-599D-42A0-853E-2B319062D140}"/>
              </a:ext>
            </a:extLst>
          </p:cNvPr>
          <p:cNvSpPr txBox="1">
            <a:spLocks/>
          </p:cNvSpPr>
          <p:nvPr/>
        </p:nvSpPr>
        <p:spPr>
          <a:xfrm>
            <a:off x="202165" y="6030882"/>
            <a:ext cx="1345282" cy="55399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a:latin typeface="+mj-lt"/>
              </a:rPr>
              <a:t>MyAnalytics Dashboard</a:t>
            </a:r>
          </a:p>
        </p:txBody>
      </p:sp>
      <p:sp>
        <p:nvSpPr>
          <p:cNvPr id="45" name="TextBox 44">
            <a:extLst>
              <a:ext uri="{FF2B5EF4-FFF2-40B4-BE49-F238E27FC236}">
                <a16:creationId xmlns:a16="http://schemas.microsoft.com/office/drawing/2014/main" id="{7AF5D391-2AA3-4BFD-B620-AFC9D809A286}"/>
              </a:ext>
            </a:extLst>
          </p:cNvPr>
          <p:cNvSpPr txBox="1"/>
          <p:nvPr/>
        </p:nvSpPr>
        <p:spPr>
          <a:xfrm>
            <a:off x="1633141" y="6030882"/>
            <a:ext cx="2070860" cy="461665"/>
          </a:xfrm>
          <a:prstGeom prst="rect">
            <a:avLst/>
          </a:prstGeom>
          <a:noFill/>
        </p:spPr>
        <p:txBody>
          <a:bodyPr wrap="square">
            <a:spAutoFit/>
          </a:bodyPr>
          <a:lstStyle/>
          <a:p>
            <a:pPr marL="171450" marR="0" lvl="0" indent="-171450" algn="l" defTabSz="932563" rtl="0" eaLnBrk="1" fontAlgn="auto" latinLnBrk="0" hangingPunct="1">
              <a:lnSpc>
                <a:spcPct val="100000"/>
              </a:lnSpc>
              <a:spcBef>
                <a:spcPts val="0"/>
              </a:spcBef>
              <a:spcAft>
                <a:spcPts val="1200"/>
              </a:spcAft>
              <a:buClr>
                <a:schemeClr val="tx1"/>
              </a:buClr>
              <a:buSzTx/>
              <a:buFont typeface="Arial" panose="020B0604020202020204" pitchFamily="34" charset="0"/>
              <a:buChar char="•"/>
              <a:tabLst/>
              <a:defRPr/>
            </a:pPr>
            <a:r>
              <a:rPr lang="en-US" sz="1200" kern="1200">
                <a:solidFill>
                  <a:schemeClr val="tx1"/>
                </a:solidFill>
                <a:latin typeface="+mn-lt"/>
                <a:ea typeface="+mn-ea"/>
                <a:cs typeface="+mn-cs"/>
                <a:hlinkClick r:id="rId12"/>
              </a:rPr>
              <a:t>Focus plan available for all MyAnalytics users</a:t>
            </a:r>
            <a:endParaRPr lang="en-US" sz="1200" kern="1200">
              <a:solidFill>
                <a:schemeClr val="tx1"/>
              </a:solidFill>
              <a:latin typeface="+mn-lt"/>
              <a:ea typeface="+mn-ea"/>
              <a:cs typeface="+mn-cs"/>
            </a:endParaRPr>
          </a:p>
        </p:txBody>
      </p:sp>
      <p:cxnSp>
        <p:nvCxnSpPr>
          <p:cNvPr id="55" name="Straight Connector 54">
            <a:extLst>
              <a:ext uri="{FF2B5EF4-FFF2-40B4-BE49-F238E27FC236}">
                <a16:creationId xmlns:a16="http://schemas.microsoft.com/office/drawing/2014/main" id="{C7C5A0F5-B221-4196-8187-46CE2AE652CB}"/>
              </a:ext>
              <a:ext uri="{C183D7F6-B498-43B3-948B-1728B52AA6E4}">
                <adec:decorative xmlns:adec="http://schemas.microsoft.com/office/drawing/2017/decorative" val="1"/>
              </a:ext>
            </a:extLst>
          </p:cNvPr>
          <p:cNvCxnSpPr>
            <a:cxnSpLocks/>
          </p:cNvCxnSpPr>
          <p:nvPr/>
        </p:nvCxnSpPr>
        <p:spPr>
          <a:xfrm>
            <a:off x="0" y="4172850"/>
            <a:ext cx="12186813" cy="0"/>
          </a:xfrm>
          <a:prstGeom prst="line">
            <a:avLst/>
          </a:prstGeom>
          <a:noFill/>
          <a:ln w="19050">
            <a:solidFill>
              <a:srgbClr val="EEEEEE"/>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192368F-D81A-4E6E-9CEB-E74F01E897D6}"/>
              </a:ext>
              <a:ext uri="{C183D7F6-B498-43B3-948B-1728B52AA6E4}">
                <adec:decorative xmlns:adec="http://schemas.microsoft.com/office/drawing/2017/decorative" val="1"/>
              </a:ext>
            </a:extLst>
          </p:cNvPr>
          <p:cNvCxnSpPr>
            <a:cxnSpLocks/>
          </p:cNvCxnSpPr>
          <p:nvPr/>
        </p:nvCxnSpPr>
        <p:spPr>
          <a:xfrm>
            <a:off x="0" y="5923139"/>
            <a:ext cx="12186813" cy="0"/>
          </a:xfrm>
          <a:prstGeom prst="line">
            <a:avLst/>
          </a:prstGeom>
          <a:noFill/>
          <a:ln w="19050">
            <a:solidFill>
              <a:srgbClr val="EEEEEE"/>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1" name="Picture 60" descr="A screenshot of a MyAnalytics dashboard">
            <a:extLst>
              <a:ext uri="{FF2B5EF4-FFF2-40B4-BE49-F238E27FC236}">
                <a16:creationId xmlns:a16="http://schemas.microsoft.com/office/drawing/2014/main" id="{C2CA35CE-C518-4C29-8122-64CC18E5F75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764533" y="5203181"/>
            <a:ext cx="2554184" cy="1539406"/>
          </a:xfrm>
          <a:prstGeom prst="rect">
            <a:avLst/>
          </a:prstGeom>
          <a:ln>
            <a:noFill/>
          </a:ln>
          <a:effectLst>
            <a:outerShdw blurRad="63500" dist="38100" dir="2700000" algn="tl" rotWithShape="0">
              <a:prstClr val="black">
                <a:alpha val="40000"/>
              </a:prstClr>
            </a:outerShdw>
          </a:effectLst>
        </p:spPr>
      </p:pic>
      <p:sp>
        <p:nvSpPr>
          <p:cNvPr id="53" name="TextBox 52">
            <a:extLst>
              <a:ext uri="{FF2B5EF4-FFF2-40B4-BE49-F238E27FC236}">
                <a16:creationId xmlns:a16="http://schemas.microsoft.com/office/drawing/2014/main" id="{A7745835-D10C-4B4E-8A0C-B389B0DA48D0}"/>
              </a:ext>
            </a:extLst>
          </p:cNvPr>
          <p:cNvSpPr txBox="1"/>
          <p:nvPr/>
        </p:nvSpPr>
        <p:spPr>
          <a:xfrm>
            <a:off x="8423564" y="6030882"/>
            <a:ext cx="3491345" cy="276999"/>
          </a:xfrm>
          <a:prstGeom prst="rect">
            <a:avLst/>
          </a:prstGeom>
          <a:noFill/>
        </p:spPr>
        <p:txBody>
          <a:bodyPr wrap="square">
            <a:spAutoFit/>
          </a:bodyPr>
          <a:lstStyle/>
          <a:p>
            <a:pPr marL="171450" marR="0" lvl="0" indent="-171450" algn="l" defTabSz="932563" rtl="0" eaLnBrk="1" fontAlgn="auto" latinLnBrk="0" hangingPunct="1">
              <a:lnSpc>
                <a:spcPct val="100000"/>
              </a:lnSpc>
              <a:spcBef>
                <a:spcPts val="0"/>
              </a:spcBef>
              <a:spcAft>
                <a:spcPts val="1200"/>
              </a:spcAft>
              <a:buClr>
                <a:schemeClr val="tx1"/>
              </a:buClr>
              <a:buSzTx/>
              <a:buFont typeface="Arial" panose="020B0604020202020204" pitchFamily="34" charset="0"/>
              <a:buChar char="•"/>
              <a:tabLst/>
              <a:defRPr/>
            </a:pPr>
            <a:r>
              <a:rPr lang="en-US" sz="1200" kern="1200">
                <a:solidFill>
                  <a:schemeClr val="tx1"/>
                </a:solidFill>
                <a:latin typeface="+mn-lt"/>
                <a:ea typeface="+mn-ea"/>
                <a:cs typeface="+mn-cs"/>
              </a:rPr>
              <a:t>Leadership Insights</a:t>
            </a:r>
          </a:p>
        </p:txBody>
      </p:sp>
    </p:spTree>
    <p:custDataLst>
      <p:tags r:id="rId1"/>
    </p:custDataLst>
    <p:extLst>
      <p:ext uri="{BB962C8B-B14F-4D97-AF65-F5344CB8AC3E}">
        <p14:creationId xmlns:p14="http://schemas.microsoft.com/office/powerpoint/2010/main" val="1159302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50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7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10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125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1+#ppt_w/2"/>
                                          </p:val>
                                        </p:tav>
                                        <p:tav tm="100000">
                                          <p:val>
                                            <p:strVal val="#ppt_x"/>
                                          </p:val>
                                        </p:tav>
                                      </p:tavLst>
                                    </p:anim>
                                    <p:anim calcmode="lin" valueType="num">
                                      <p:cBhvr additive="base">
                                        <p:cTn id="20"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5C6C2AB-7F7D-4A99-8E0D-4BBC12BAA649}"/>
              </a:ext>
              <a:ext uri="{C183D7F6-B498-43B3-948B-1728B52AA6E4}">
                <adec:decorative xmlns:adec="http://schemas.microsoft.com/office/drawing/2017/decorative" val="1"/>
              </a:ext>
            </a:extLst>
          </p:cNvPr>
          <p:cNvGrpSpPr/>
          <p:nvPr/>
        </p:nvGrpSpPr>
        <p:grpSpPr>
          <a:xfrm>
            <a:off x="278666" y="3151091"/>
            <a:ext cx="6278310" cy="731417"/>
            <a:chOff x="5769213" y="2481417"/>
            <a:chExt cx="5693236" cy="746083"/>
          </a:xfrm>
        </p:grpSpPr>
        <p:sp>
          <p:nvSpPr>
            <p:cNvPr id="49" name="TextBox 48">
              <a:extLst>
                <a:ext uri="{FF2B5EF4-FFF2-40B4-BE49-F238E27FC236}">
                  <a16:creationId xmlns:a16="http://schemas.microsoft.com/office/drawing/2014/main" id="{C051E256-7C78-4EBF-9948-18893444EC64}"/>
                </a:ext>
              </a:extLst>
            </p:cNvPr>
            <p:cNvSpPr txBox="1"/>
            <p:nvPr/>
          </p:nvSpPr>
          <p:spPr>
            <a:xfrm>
              <a:off x="6213385" y="2481417"/>
              <a:ext cx="5249064" cy="746083"/>
            </a:xfrm>
            <a:prstGeom prst="rect">
              <a:avLst/>
            </a:prstGeom>
            <a:noFill/>
          </p:spPr>
          <p:txBody>
            <a:bodyPr wrap="square" lIns="91427" tIns="0" rIns="91427" bIns="0" rtlCol="0" anchor="ctr">
              <a:noAutofit/>
            </a:bodyPr>
            <a:lstStyle/>
            <a:p>
              <a:pPr marL="0" marR="0" lvl="0" indent="0" algn="l" defTabSz="914142" rtl="0" eaLnBrk="1" fontAlgn="auto" latinLnBrk="0" hangingPunct="1">
                <a:lnSpc>
                  <a:spcPct val="100000"/>
                </a:lnSpc>
                <a:spcBef>
                  <a:spcPts val="0"/>
                </a:spcBef>
                <a:spcAft>
                  <a:spcPts val="2400"/>
                </a:spcAft>
                <a:buClrTx/>
                <a:buSzTx/>
                <a:buFontTx/>
                <a:buNone/>
                <a:tabLst/>
                <a:defRPr/>
              </a:pPr>
              <a:r>
                <a:rPr kumimoji="0" lang="en-US" sz="20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Learn more about the Briefing Email: </a:t>
              </a:r>
              <a:r>
                <a:rPr kumimoji="0" lang="en-US" sz="20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hlinkClick r:id="rId3"/>
                </a:rPr>
                <a:t>Aka.ms/BriefingEmail</a:t>
              </a:r>
              <a:r>
                <a:rPr kumimoji="0" lang="en-US" sz="20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 </a:t>
              </a:r>
            </a:p>
          </p:txBody>
        </p:sp>
        <p:sp>
          <p:nvSpPr>
            <p:cNvPr id="58" name="Freeform 5">
              <a:extLst>
                <a:ext uri="{FF2B5EF4-FFF2-40B4-BE49-F238E27FC236}">
                  <a16:creationId xmlns:a16="http://schemas.microsoft.com/office/drawing/2014/main" id="{4BB5C36A-728C-4642-87E5-26C679C2BC19}"/>
                </a:ext>
              </a:extLst>
            </p:cNvPr>
            <p:cNvSpPr>
              <a:spLocks noEditPoints="1"/>
            </p:cNvSpPr>
            <p:nvPr/>
          </p:nvSpPr>
          <p:spPr bwMode="auto">
            <a:xfrm>
              <a:off x="5769213" y="2521719"/>
              <a:ext cx="372574" cy="419100"/>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1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grpSp>
        <p:nvGrpSpPr>
          <p:cNvPr id="2" name="Group 1">
            <a:extLst>
              <a:ext uri="{FF2B5EF4-FFF2-40B4-BE49-F238E27FC236}">
                <a16:creationId xmlns:a16="http://schemas.microsoft.com/office/drawing/2014/main" id="{FEA15371-325E-47C1-A0FF-E138557ACB62}"/>
              </a:ext>
              <a:ext uri="{C183D7F6-B498-43B3-948B-1728B52AA6E4}">
                <adec:decorative xmlns:adec="http://schemas.microsoft.com/office/drawing/2017/decorative" val="1"/>
              </a:ext>
            </a:extLst>
          </p:cNvPr>
          <p:cNvGrpSpPr/>
          <p:nvPr/>
        </p:nvGrpSpPr>
        <p:grpSpPr>
          <a:xfrm>
            <a:off x="278667" y="4108010"/>
            <a:ext cx="6278310" cy="731417"/>
            <a:chOff x="5842000" y="4123297"/>
            <a:chExt cx="6404203" cy="746083"/>
          </a:xfrm>
        </p:grpSpPr>
        <p:sp>
          <p:nvSpPr>
            <p:cNvPr id="20" name="Freeform 5">
              <a:extLst>
                <a:ext uri="{FF2B5EF4-FFF2-40B4-BE49-F238E27FC236}">
                  <a16:creationId xmlns:a16="http://schemas.microsoft.com/office/drawing/2014/main" id="{99FE04A5-9D71-4F04-9D4F-61505E28533F}"/>
                </a:ext>
              </a:extLst>
            </p:cNvPr>
            <p:cNvSpPr>
              <a:spLocks noEditPoints="1"/>
            </p:cNvSpPr>
            <p:nvPr/>
          </p:nvSpPr>
          <p:spPr bwMode="auto">
            <a:xfrm>
              <a:off x="5842000" y="4286789"/>
              <a:ext cx="419100" cy="419100"/>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1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4" name="TextBox 23">
              <a:extLst>
                <a:ext uri="{FF2B5EF4-FFF2-40B4-BE49-F238E27FC236}">
                  <a16:creationId xmlns:a16="http://schemas.microsoft.com/office/drawing/2014/main" id="{18C56274-E729-4F24-A64C-42D9BD94E0F6}"/>
                </a:ext>
              </a:extLst>
            </p:cNvPr>
            <p:cNvSpPr txBox="1"/>
            <p:nvPr/>
          </p:nvSpPr>
          <p:spPr>
            <a:xfrm>
              <a:off x="6341639" y="4123297"/>
              <a:ext cx="5904564" cy="746083"/>
            </a:xfrm>
            <a:prstGeom prst="rect">
              <a:avLst/>
            </a:prstGeom>
            <a:noFill/>
          </p:spPr>
          <p:txBody>
            <a:bodyPr wrap="square" lIns="91427" tIns="0" rIns="91427" bIns="0" rtlCol="0" anchor="ctr">
              <a:noAutofit/>
            </a:bodyPr>
            <a:lstStyle/>
            <a:p>
              <a:pPr marL="0" marR="0" lvl="0" indent="0" algn="l" defTabSz="914142" rtl="0" eaLnBrk="1" fontAlgn="auto" latinLnBrk="0" hangingPunct="1">
                <a:lnSpc>
                  <a:spcPct val="100000"/>
                </a:lnSpc>
                <a:spcBef>
                  <a:spcPts val="0"/>
                </a:spcBef>
                <a:spcAft>
                  <a:spcPts val="2400"/>
                </a:spcAft>
                <a:buClrTx/>
                <a:buSzTx/>
                <a:buFontTx/>
                <a:buNone/>
                <a:tabLst/>
                <a:defRPr/>
              </a:pPr>
              <a:r>
                <a:rPr kumimoji="0" lang="en-US" sz="20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Learn more about MyAnalytics: </a:t>
              </a:r>
              <a:r>
                <a:rPr kumimoji="0" lang="en-US" sz="20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hlinkClick r:id="rId4"/>
                </a:rPr>
                <a:t>Aka.ms/MyAnalyticsAdminGuide</a:t>
              </a:r>
              <a:r>
                <a:rPr kumimoji="0" lang="en-US" sz="20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 </a:t>
              </a:r>
            </a:p>
          </p:txBody>
        </p:sp>
      </p:grpSp>
      <p:grpSp>
        <p:nvGrpSpPr>
          <p:cNvPr id="25" name="Group 24">
            <a:extLst>
              <a:ext uri="{FF2B5EF4-FFF2-40B4-BE49-F238E27FC236}">
                <a16:creationId xmlns:a16="http://schemas.microsoft.com/office/drawing/2014/main" id="{5C581DDD-4DE6-4CEE-AA58-906E7E01F0DD}"/>
              </a:ext>
              <a:ext uri="{C183D7F6-B498-43B3-948B-1728B52AA6E4}">
                <adec:decorative xmlns:adec="http://schemas.microsoft.com/office/drawing/2017/decorative" val="1"/>
              </a:ext>
            </a:extLst>
          </p:cNvPr>
          <p:cNvGrpSpPr/>
          <p:nvPr/>
        </p:nvGrpSpPr>
        <p:grpSpPr>
          <a:xfrm>
            <a:off x="-119744" y="2131848"/>
            <a:ext cx="6679343" cy="731417"/>
            <a:chOff x="5435600" y="1383648"/>
            <a:chExt cx="6813278" cy="746083"/>
          </a:xfrm>
        </p:grpSpPr>
        <p:sp>
          <p:nvSpPr>
            <p:cNvPr id="27" name="AutoShape 3">
              <a:extLst>
                <a:ext uri="{FF2B5EF4-FFF2-40B4-BE49-F238E27FC236}">
                  <a16:creationId xmlns:a16="http://schemas.microsoft.com/office/drawing/2014/main" id="{C8E23511-9490-4FDE-9AB4-42DA9C9BFDDF}"/>
                </a:ext>
              </a:extLst>
            </p:cNvPr>
            <p:cNvSpPr>
              <a:spLocks noChangeAspect="1" noChangeArrowheads="1" noTextEdit="1"/>
            </p:cNvSpPr>
            <p:nvPr/>
          </p:nvSpPr>
          <p:spPr bwMode="auto">
            <a:xfrm>
              <a:off x="5435600" y="146685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1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8" name="Freeform 5">
              <a:extLst>
                <a:ext uri="{FF2B5EF4-FFF2-40B4-BE49-F238E27FC236}">
                  <a16:creationId xmlns:a16="http://schemas.microsoft.com/office/drawing/2014/main" id="{3ED2C3A8-DDDA-4E2B-8D93-945EAE4ED4BE}"/>
                </a:ext>
              </a:extLst>
            </p:cNvPr>
            <p:cNvSpPr>
              <a:spLocks noEditPoints="1"/>
            </p:cNvSpPr>
            <p:nvPr/>
          </p:nvSpPr>
          <p:spPr bwMode="auto">
            <a:xfrm>
              <a:off x="5841999" y="1469970"/>
              <a:ext cx="419100" cy="419100"/>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1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9" name="TextBox 28">
              <a:extLst>
                <a:ext uri="{FF2B5EF4-FFF2-40B4-BE49-F238E27FC236}">
                  <a16:creationId xmlns:a16="http://schemas.microsoft.com/office/drawing/2014/main" id="{45DE3358-AF24-4C04-98FB-7BE86470B529}"/>
                </a:ext>
              </a:extLst>
            </p:cNvPr>
            <p:cNvSpPr txBox="1"/>
            <p:nvPr/>
          </p:nvSpPr>
          <p:spPr>
            <a:xfrm>
              <a:off x="6344314" y="1383648"/>
              <a:ext cx="5904564" cy="746083"/>
            </a:xfrm>
            <a:prstGeom prst="rect">
              <a:avLst/>
            </a:prstGeom>
            <a:noFill/>
          </p:spPr>
          <p:txBody>
            <a:bodyPr wrap="square" lIns="91427" tIns="0" rIns="91427" bIns="0" rtlCol="0" anchor="ctr">
              <a:noAutofit/>
            </a:bodyPr>
            <a:lstStyle/>
            <a:p>
              <a:pPr marL="0" marR="0" lvl="0" indent="0" algn="l" defTabSz="76794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A1A1A"/>
                  </a:solidFill>
                  <a:effectLst/>
                  <a:uLnTx/>
                  <a:uFillTx/>
                  <a:latin typeface="Segoe UI Semibold"/>
                  <a:ea typeface="+mn-ea"/>
                  <a:cs typeface="+mn-cs"/>
                </a:rPr>
                <a:t>Learn more about insights in Teams</a:t>
              </a:r>
              <a:r>
                <a:rPr kumimoji="0" lang="en-US" sz="20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 </a:t>
              </a:r>
              <a:r>
                <a:rPr kumimoji="0" lang="en-US" sz="2000" i="0" u="none" strike="noStrike" kern="1200" cap="none" spc="0" normalizeH="0" baseline="0" noProof="0">
                  <a:ln>
                    <a:noFill/>
                  </a:ln>
                  <a:solidFill>
                    <a:srgbClr val="282828"/>
                  </a:solidFill>
                  <a:effectLst/>
                  <a:uLnTx/>
                  <a:uFillTx/>
                  <a:latin typeface="Segoe UI Semibold"/>
                  <a:cs typeface="Segoe UI" panose="020B0502040204020203" pitchFamily="34" charset="0"/>
                  <a:hlinkClick r:id="rId5"/>
                </a:rPr>
                <a:t>Aka.ms/ProductivityAndWellbeing</a:t>
              </a:r>
              <a:r>
                <a:rPr lang="en-US" sz="2000" i="0">
                  <a:effectLst/>
                  <a:latin typeface="Segoe UI" panose="020B0502040204020203" pitchFamily="34" charset="0"/>
                </a:rPr>
                <a:t> </a:t>
              </a:r>
              <a:endParaRPr lang="en-US" sz="2000">
                <a:solidFill>
                  <a:srgbClr val="282828"/>
                </a:solidFill>
                <a:latin typeface="Segoe UI Semibold"/>
                <a:cs typeface="Segoe UI" panose="020B0502040204020203" pitchFamily="34" charset="0"/>
              </a:endParaRPr>
            </a:p>
          </p:txBody>
        </p:sp>
      </p:grpSp>
      <p:sp>
        <p:nvSpPr>
          <p:cNvPr id="3" name="Title 2">
            <a:extLst>
              <a:ext uri="{FF2B5EF4-FFF2-40B4-BE49-F238E27FC236}">
                <a16:creationId xmlns:a16="http://schemas.microsoft.com/office/drawing/2014/main" id="{A277CCAD-0196-49C5-BDD9-36ACF70FF6AF}"/>
              </a:ext>
            </a:extLst>
          </p:cNvPr>
          <p:cNvSpPr>
            <a:spLocks noGrp="1"/>
          </p:cNvSpPr>
          <p:nvPr>
            <p:ph type="title"/>
          </p:nvPr>
        </p:nvSpPr>
        <p:spPr>
          <a:xfrm>
            <a:off x="588263" y="585788"/>
            <a:ext cx="4159950" cy="963861"/>
          </a:xfrm>
        </p:spPr>
        <p:txBody>
          <a:bodyPr/>
          <a:lstStyle/>
          <a:p>
            <a:r>
              <a:rPr lang="en-US" sz="3200" b="1" spc="-50">
                <a:latin typeface="Segoe UI Semibold"/>
              </a:rPr>
              <a:t>Additional Resources</a:t>
            </a:r>
            <a:endParaRPr lang="en-US"/>
          </a:p>
        </p:txBody>
      </p:sp>
      <p:pic>
        <p:nvPicPr>
          <p:cNvPr id="8" name="Picture Placeholder 7" descr="A person drinking coffee while reading their daily briefing email on a smartphone">
            <a:extLst>
              <a:ext uri="{FF2B5EF4-FFF2-40B4-BE49-F238E27FC236}">
                <a16:creationId xmlns:a16="http://schemas.microsoft.com/office/drawing/2014/main" id="{7394C93C-D829-484E-A959-55597A34B21A}"/>
              </a:ext>
            </a:extLst>
          </p:cNvPr>
          <p:cNvPicPr>
            <a:picLocks noGrp="1" noChangeAspect="1"/>
          </p:cNvPicPr>
          <p:nvPr>
            <p:ph type="pic" sz="quarter" idx="11"/>
          </p:nvPr>
        </p:nvPicPr>
        <p:blipFill rotWithShape="1">
          <a:blip r:embed="rId6" cstate="screen">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2156100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50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EFF66-DD88-47EB-8AFB-C4DFDB4CA094}"/>
              </a:ext>
            </a:extLst>
          </p:cNvPr>
          <p:cNvSpPr>
            <a:spLocks noGrp="1"/>
          </p:cNvSpPr>
          <p:nvPr>
            <p:ph type="title"/>
          </p:nvPr>
        </p:nvSpPr>
        <p:spPr>
          <a:xfrm>
            <a:off x="588263" y="457200"/>
            <a:ext cx="11018520" cy="492443"/>
          </a:xfrm>
        </p:spPr>
        <p:txBody>
          <a:bodyPr/>
          <a:lstStyle/>
          <a:p>
            <a:r>
              <a:rPr lang="en-US" sz="3200" spc="-50">
                <a:latin typeface="+mj-lt"/>
              </a:rPr>
              <a:t>The new world of work</a:t>
            </a:r>
            <a:endParaRPr lang="en-US" sz="3200"/>
          </a:p>
        </p:txBody>
      </p:sp>
      <p:sp>
        <p:nvSpPr>
          <p:cNvPr id="36" name="TextBox 35">
            <a:extLst>
              <a:ext uri="{FF2B5EF4-FFF2-40B4-BE49-F238E27FC236}">
                <a16:creationId xmlns:a16="http://schemas.microsoft.com/office/drawing/2014/main" id="{68E2D2B6-8088-44B8-BD0F-BB4AB042B0AE}"/>
              </a:ext>
            </a:extLst>
          </p:cNvPr>
          <p:cNvSpPr txBox="1"/>
          <p:nvPr/>
        </p:nvSpPr>
        <p:spPr>
          <a:xfrm>
            <a:off x="627785" y="1666237"/>
            <a:ext cx="2286000" cy="276999"/>
          </a:xfrm>
          <a:prstGeom prst="rect">
            <a:avLst/>
          </a:prstGeom>
          <a:noFill/>
        </p:spPr>
        <p:txBody>
          <a:bodyPr wrap="square" lIns="0" tIns="0" rIns="0" bIns="0" rtlCol="0" anchor="t" anchorCtr="0">
            <a:spAutoFit/>
          </a:bodyPr>
          <a:lstStyle/>
          <a:p>
            <a:pPr lvl="0" algn="ctr" defTabSz="914192">
              <a:spcAft>
                <a:spcPts val="800"/>
              </a:spcAft>
              <a:buSzPct val="90000"/>
              <a:defRPr/>
            </a:pPr>
            <a:r>
              <a:rPr lang="en-US" b="1">
                <a:solidFill>
                  <a:srgbClr val="0078D4"/>
                </a:solidFill>
                <a:latin typeface="Segoe UI Semibold" panose="020B0502040204020203" pitchFamily="34" charset="0"/>
                <a:cs typeface="Segoe UI Semibold" panose="020B0502040204020203" pitchFamily="34" charset="0"/>
              </a:rPr>
              <a:t>After hours work</a:t>
            </a:r>
          </a:p>
        </p:txBody>
      </p:sp>
      <p:pic>
        <p:nvPicPr>
          <p:cNvPr id="3" name="Graphic 2">
            <a:extLst>
              <a:ext uri="{FF2B5EF4-FFF2-40B4-BE49-F238E27FC236}">
                <a16:creationId xmlns:a16="http://schemas.microsoft.com/office/drawing/2014/main" id="{0351C71C-5DF3-2D47-977D-935737F4160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84300" y="2405110"/>
            <a:ext cx="914400" cy="914400"/>
          </a:xfrm>
          <a:prstGeom prst="rect">
            <a:avLst/>
          </a:prstGeom>
        </p:spPr>
      </p:pic>
      <p:sp>
        <p:nvSpPr>
          <p:cNvPr id="37" name="TextBox 36">
            <a:extLst>
              <a:ext uri="{FF2B5EF4-FFF2-40B4-BE49-F238E27FC236}">
                <a16:creationId xmlns:a16="http://schemas.microsoft.com/office/drawing/2014/main" id="{4E2323C1-8648-4817-970C-11CDC3F9245C}"/>
              </a:ext>
            </a:extLst>
          </p:cNvPr>
          <p:cNvSpPr txBox="1"/>
          <p:nvPr/>
        </p:nvSpPr>
        <p:spPr>
          <a:xfrm>
            <a:off x="3507287" y="1666237"/>
            <a:ext cx="2268235" cy="276999"/>
          </a:xfrm>
          <a:prstGeom prst="rect">
            <a:avLst/>
          </a:prstGeom>
          <a:noFill/>
        </p:spPr>
        <p:txBody>
          <a:bodyPr wrap="square" lIns="0" tIns="0" rIns="0" bIns="0" rtlCol="0" anchor="t" anchorCtr="0">
            <a:spAutoFit/>
          </a:bodyPr>
          <a:lstStyle>
            <a:defPPr>
              <a:defRPr lang="en-US"/>
            </a:defPPr>
            <a:lvl1pPr lvl="0" algn="ctr" defTabSz="932563">
              <a:lnSpc>
                <a:spcPct val="90000"/>
              </a:lnSpc>
              <a:spcAft>
                <a:spcPts val="600"/>
              </a:spcAft>
              <a:defRPr sz="2000" spc="-100">
                <a:latin typeface="Segoe UI Semibold"/>
              </a:defRPr>
            </a:lvl1pPr>
          </a:lstStyle>
          <a:p>
            <a:pPr defTabSz="914192">
              <a:lnSpc>
                <a:spcPct val="100000"/>
              </a:lnSpc>
              <a:spcAft>
                <a:spcPts val="0"/>
              </a:spcAft>
              <a:buSzPct val="90000"/>
              <a:defRPr/>
            </a:pPr>
            <a:r>
              <a:rPr lang="en-US" sz="1800" b="1" spc="0">
                <a:solidFill>
                  <a:srgbClr val="0078D4"/>
                </a:solidFill>
                <a:latin typeface="Segoe UI Semibold" panose="020B0502040204020203" pitchFamily="34" charset="0"/>
                <a:cs typeface="Segoe UI Semibold" panose="020B0502040204020203" pitchFamily="34" charset="0"/>
              </a:rPr>
              <a:t>Blurred boundaries</a:t>
            </a:r>
          </a:p>
        </p:txBody>
      </p:sp>
      <p:pic>
        <p:nvPicPr>
          <p:cNvPr id="26" name="Graphic 25">
            <a:extLst>
              <a:ext uri="{FF2B5EF4-FFF2-40B4-BE49-F238E27FC236}">
                <a16:creationId xmlns:a16="http://schemas.microsoft.com/office/drawing/2014/main" id="{3FA924D1-526A-D54E-BA97-ADD0E01E596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93088" y="2405110"/>
            <a:ext cx="914400" cy="914400"/>
          </a:xfrm>
          <a:prstGeom prst="rect">
            <a:avLst/>
          </a:prstGeom>
        </p:spPr>
      </p:pic>
      <p:sp>
        <p:nvSpPr>
          <p:cNvPr id="35" name="TextBox 34">
            <a:extLst>
              <a:ext uri="{FF2B5EF4-FFF2-40B4-BE49-F238E27FC236}">
                <a16:creationId xmlns:a16="http://schemas.microsoft.com/office/drawing/2014/main" id="{CACA0955-8DF9-49A3-B262-00DE03BBEF62}"/>
              </a:ext>
            </a:extLst>
          </p:cNvPr>
          <p:cNvSpPr txBox="1"/>
          <p:nvPr/>
        </p:nvSpPr>
        <p:spPr>
          <a:xfrm>
            <a:off x="6416478" y="1666237"/>
            <a:ext cx="2361936" cy="276999"/>
          </a:xfrm>
          <a:prstGeom prst="rect">
            <a:avLst/>
          </a:prstGeom>
          <a:noFill/>
        </p:spPr>
        <p:txBody>
          <a:bodyPr wrap="square" lIns="0" tIns="0" rIns="0" bIns="0" rtlCol="0" anchor="t" anchorCtr="0">
            <a:spAutoFit/>
          </a:bodyPr>
          <a:lstStyle>
            <a:defPPr>
              <a:defRPr lang="en-US"/>
            </a:defPPr>
            <a:lvl1pPr lvl="0" algn="ctr" defTabSz="932563">
              <a:lnSpc>
                <a:spcPct val="90000"/>
              </a:lnSpc>
              <a:spcAft>
                <a:spcPts val="600"/>
              </a:spcAft>
              <a:defRPr sz="2000" spc="-100">
                <a:latin typeface="Segoe UI Semibold"/>
              </a:defRPr>
            </a:lvl1pPr>
          </a:lstStyle>
          <a:p>
            <a:pPr defTabSz="914192">
              <a:lnSpc>
                <a:spcPct val="100000"/>
              </a:lnSpc>
              <a:spcAft>
                <a:spcPts val="0"/>
              </a:spcAft>
              <a:buSzPct val="90000"/>
              <a:defRPr/>
            </a:pPr>
            <a:r>
              <a:rPr lang="en-US" sz="1800" b="1" spc="0">
                <a:solidFill>
                  <a:srgbClr val="0078D4"/>
                </a:solidFill>
                <a:latin typeface="Segoe UI Semibold" panose="020B0502040204020203" pitchFamily="34" charset="0"/>
                <a:cs typeface="Segoe UI Semibold" panose="020B0502040204020203" pitchFamily="34" charset="0"/>
              </a:rPr>
              <a:t>Collaboration fatigue</a:t>
            </a:r>
          </a:p>
        </p:txBody>
      </p:sp>
      <p:pic>
        <p:nvPicPr>
          <p:cNvPr id="13" name="Graphic 12">
            <a:extLst>
              <a:ext uri="{FF2B5EF4-FFF2-40B4-BE49-F238E27FC236}">
                <a16:creationId xmlns:a16="http://schemas.microsoft.com/office/drawing/2014/main" id="{413689EF-51B5-E943-B348-43903F44BB3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140246" y="2413819"/>
            <a:ext cx="914400" cy="914400"/>
          </a:xfrm>
          <a:prstGeom prst="rect">
            <a:avLst/>
          </a:prstGeom>
        </p:spPr>
      </p:pic>
      <p:sp>
        <p:nvSpPr>
          <p:cNvPr id="38" name="Rectangle 37">
            <a:extLst>
              <a:ext uri="{FF2B5EF4-FFF2-40B4-BE49-F238E27FC236}">
                <a16:creationId xmlns:a16="http://schemas.microsoft.com/office/drawing/2014/main" id="{C34E4A2A-0183-4EE8-BA8C-4965F4FDB749}"/>
              </a:ext>
            </a:extLst>
          </p:cNvPr>
          <p:cNvSpPr/>
          <p:nvPr/>
        </p:nvSpPr>
        <p:spPr>
          <a:xfrm>
            <a:off x="9248929" y="1666237"/>
            <a:ext cx="2437870" cy="276999"/>
          </a:xfrm>
          <a:prstGeom prst="rect">
            <a:avLst/>
          </a:prstGeom>
        </p:spPr>
        <p:txBody>
          <a:bodyPr wrap="square" lIns="0" tIns="0" rIns="0" bIns="0" anchor="t" anchorCtr="0">
            <a:spAutoFit/>
          </a:bodyPr>
          <a:lstStyle/>
          <a:p>
            <a:pPr algn="ctr" defTabSz="914192">
              <a:buSzPct val="90000"/>
              <a:defRPr/>
            </a:pPr>
            <a:r>
              <a:rPr lang="en-US" b="1">
                <a:solidFill>
                  <a:srgbClr val="0078D4"/>
                </a:solidFill>
                <a:latin typeface="Segoe UI Semibold" panose="020B0502040204020203" pitchFamily="34" charset="0"/>
                <a:cs typeface="Segoe UI Semibold" panose="020B0502040204020203" pitchFamily="34" charset="0"/>
              </a:rPr>
              <a:t>Social isolation</a:t>
            </a:r>
          </a:p>
        </p:txBody>
      </p:sp>
      <p:pic>
        <p:nvPicPr>
          <p:cNvPr id="4" name="Graphic 3">
            <a:extLst>
              <a:ext uri="{FF2B5EF4-FFF2-40B4-BE49-F238E27FC236}">
                <a16:creationId xmlns:a16="http://schemas.microsoft.com/office/drawing/2014/main" id="{912CFD17-2B9F-4CC4-A1DD-40108F89E02A}"/>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9753922" y="2145575"/>
            <a:ext cx="1427884" cy="1427884"/>
          </a:xfrm>
          <a:prstGeom prst="rect">
            <a:avLst/>
          </a:prstGeom>
        </p:spPr>
      </p:pic>
      <p:sp>
        <p:nvSpPr>
          <p:cNvPr id="19" name="Rectangle 18">
            <a:extLst>
              <a:ext uri="{FF2B5EF4-FFF2-40B4-BE49-F238E27FC236}">
                <a16:creationId xmlns:a16="http://schemas.microsoft.com/office/drawing/2014/main" id="{A268F3BC-5EB1-4B98-86B8-59ED8B8752CB}"/>
              </a:ext>
              <a:ext uri="{C183D7F6-B498-43B3-948B-1728B52AA6E4}">
                <adec:decorative xmlns:adec="http://schemas.microsoft.com/office/drawing/2017/decorative" val="1"/>
              </a:ext>
            </a:extLst>
          </p:cNvPr>
          <p:cNvSpPr/>
          <p:nvPr/>
        </p:nvSpPr>
        <p:spPr bwMode="auto">
          <a:xfrm>
            <a:off x="3048" y="3775798"/>
            <a:ext cx="12188952" cy="3082203"/>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7" name="TextBox 16">
            <a:extLst>
              <a:ext uri="{FF2B5EF4-FFF2-40B4-BE49-F238E27FC236}">
                <a16:creationId xmlns:a16="http://schemas.microsoft.com/office/drawing/2014/main" id="{498A75C3-6045-8D49-9997-39D96EEC7FD4}"/>
              </a:ext>
            </a:extLst>
          </p:cNvPr>
          <p:cNvSpPr txBox="1"/>
          <p:nvPr/>
        </p:nvSpPr>
        <p:spPr>
          <a:xfrm>
            <a:off x="438258" y="4254865"/>
            <a:ext cx="2606483" cy="1477328"/>
          </a:xfrm>
          <a:prstGeom prst="rect">
            <a:avLst/>
          </a:prstGeom>
        </p:spPr>
        <p:txBody>
          <a:bodyPr wrap="square" lIns="0" tIns="0" rIns="0" bIns="0" anchor="t" anchorCtr="0">
            <a:spAutoFit/>
          </a:bodyPr>
          <a:lstStyle>
            <a:defPPr>
              <a:defRPr lang="en-US"/>
            </a:defPPr>
            <a:lvl2pPr marL="0" lvl="1" algn="ctr" defTabSz="914192">
              <a:spcBef>
                <a:spcPts val="384"/>
              </a:spcBef>
              <a:spcAft>
                <a:spcPts val="800"/>
              </a:spcAft>
              <a:defRPr sz="1600">
                <a:latin typeface="Segoe UI Semilight" panose="020B0402040204020203" pitchFamily="34" charset="0"/>
                <a:cs typeface="Segoe UI Semilight" panose="020B0402040204020203" pitchFamily="34" charset="0"/>
              </a:defRPr>
            </a:lvl2pPr>
          </a:lstStyle>
          <a:p>
            <a:pPr lvl="1">
              <a:defRPr/>
            </a:pPr>
            <a:r>
              <a:rPr lang="en-US">
                <a:latin typeface="+mn-lt"/>
                <a:cs typeface="Segoe UI Semilight"/>
              </a:rPr>
              <a:t>Teams chats outside of the typical workday, </a:t>
            </a:r>
            <a:r>
              <a:rPr lang="en-US">
                <a:latin typeface="+mj-lt"/>
                <a:cs typeface="Segoe UI Semilight"/>
              </a:rPr>
              <a:t>from 8-9 a.m. and 6-8 p.m.</a:t>
            </a:r>
            <a:r>
              <a:rPr lang="en-US">
                <a:latin typeface="+mn-lt"/>
                <a:cs typeface="Segoe UI Semilight"/>
              </a:rPr>
              <a:t>, have </a:t>
            </a:r>
            <a:r>
              <a:rPr lang="en-US">
                <a:latin typeface="+mj-lt"/>
                <a:cs typeface="Segoe UI Semilight"/>
              </a:rPr>
              <a:t>increased over 15%</a:t>
            </a:r>
            <a:r>
              <a:rPr lang="en-US">
                <a:latin typeface="+mn-lt"/>
                <a:cs typeface="Segoe UI Semilight"/>
              </a:rPr>
              <a:t>, on </a:t>
            </a:r>
            <a:r>
              <a:rPr lang="en-US">
                <a:latin typeface="+mj-lt"/>
                <a:cs typeface="Segoe UI Semilight"/>
              </a:rPr>
              <a:t>Saturday and Sunday</a:t>
            </a:r>
            <a:r>
              <a:rPr lang="en-US">
                <a:latin typeface="+mn-lt"/>
                <a:cs typeface="Segoe UI Semilight"/>
              </a:rPr>
              <a:t> have </a:t>
            </a:r>
            <a:r>
              <a:rPr lang="en-US">
                <a:latin typeface="+mj-lt"/>
                <a:cs typeface="Segoe UI Semilight"/>
              </a:rPr>
              <a:t>increased over 200%</a:t>
            </a:r>
            <a:r>
              <a:rPr lang="en-US">
                <a:latin typeface="+mn-lt"/>
                <a:cs typeface="Segoe UI Semilight"/>
              </a:rPr>
              <a:t>.</a:t>
            </a:r>
          </a:p>
        </p:txBody>
      </p:sp>
      <p:sp>
        <p:nvSpPr>
          <p:cNvPr id="20" name="TextBox 19">
            <a:extLst>
              <a:ext uri="{FF2B5EF4-FFF2-40B4-BE49-F238E27FC236}">
                <a16:creationId xmlns:a16="http://schemas.microsoft.com/office/drawing/2014/main" id="{9CFE0919-C756-F040-B8CC-D0C9D0B22DEF}"/>
              </a:ext>
            </a:extLst>
          </p:cNvPr>
          <p:cNvSpPr txBox="1"/>
          <p:nvPr/>
        </p:nvSpPr>
        <p:spPr>
          <a:xfrm>
            <a:off x="3507288" y="4254865"/>
            <a:ext cx="2286000" cy="1231106"/>
          </a:xfrm>
          <a:prstGeom prst="rect">
            <a:avLst/>
          </a:prstGeom>
        </p:spPr>
        <p:txBody>
          <a:bodyPr wrap="square" lIns="0" tIns="0" rIns="0" bIns="0" anchor="t" anchorCtr="0">
            <a:spAutoFit/>
          </a:bodyPr>
          <a:lstStyle>
            <a:defPPr>
              <a:defRPr lang="en-US"/>
            </a:defPPr>
            <a:lvl1pPr lvl="0" algn="ctr" defTabSz="932563">
              <a:lnSpc>
                <a:spcPct val="90000"/>
              </a:lnSpc>
              <a:spcAft>
                <a:spcPts val="600"/>
              </a:spcAft>
              <a:defRPr sz="2000" spc="-100">
                <a:latin typeface="Segoe UI Semibold"/>
              </a:defRPr>
            </a:lvl1pPr>
            <a:lvl2pPr marL="0" lvl="1" algn="ctr" defTabSz="914192">
              <a:spcBef>
                <a:spcPts val="384"/>
              </a:spcBef>
              <a:spcAft>
                <a:spcPts val="800"/>
              </a:spcAft>
              <a:defRPr sz="1600">
                <a:latin typeface="Segoe UI Semilight" panose="020B0402040204020203" pitchFamily="34" charset="0"/>
                <a:cs typeface="Segoe UI Semilight" panose="020B0402040204020203" pitchFamily="34" charset="0"/>
              </a:defRPr>
            </a:lvl2pPr>
          </a:lstStyle>
          <a:p>
            <a:pPr lvl="1">
              <a:defRPr/>
            </a:pPr>
            <a:r>
              <a:rPr lang="en-US">
                <a:latin typeface="+mn-lt"/>
              </a:rPr>
              <a:t>Elimination of physical boundaries and temporal boundary offered by commute leading to a </a:t>
            </a:r>
            <a:r>
              <a:rPr lang="en-US">
                <a:latin typeface="+mj-lt"/>
              </a:rPr>
              <a:t>feeling of “always-on”</a:t>
            </a:r>
            <a:endParaRPr lang="en-US">
              <a:latin typeface="+mj-lt"/>
              <a:cs typeface="Segoe UI Semibold" panose="020B0502040204020203" pitchFamily="34" charset="0"/>
            </a:endParaRPr>
          </a:p>
        </p:txBody>
      </p:sp>
      <p:sp>
        <p:nvSpPr>
          <p:cNvPr id="16" name="TextBox 15">
            <a:extLst>
              <a:ext uri="{FF2B5EF4-FFF2-40B4-BE49-F238E27FC236}">
                <a16:creationId xmlns:a16="http://schemas.microsoft.com/office/drawing/2014/main" id="{8AAB137A-C552-E546-89C7-4ED586E25D6D}"/>
              </a:ext>
            </a:extLst>
          </p:cNvPr>
          <p:cNvSpPr txBox="1"/>
          <p:nvPr/>
        </p:nvSpPr>
        <p:spPr>
          <a:xfrm>
            <a:off x="6416076" y="4254865"/>
            <a:ext cx="2286000" cy="1477328"/>
          </a:xfrm>
          <a:prstGeom prst="rect">
            <a:avLst/>
          </a:prstGeom>
        </p:spPr>
        <p:txBody>
          <a:bodyPr wrap="square" lIns="0" tIns="0" rIns="0" bIns="0" anchor="t" anchorCtr="0">
            <a:spAutoFit/>
          </a:bodyPr>
          <a:lstStyle>
            <a:defPPr>
              <a:defRPr lang="en-US"/>
            </a:defPPr>
            <a:lvl1pPr lvl="0" algn="ctr" defTabSz="932563">
              <a:lnSpc>
                <a:spcPct val="90000"/>
              </a:lnSpc>
              <a:spcAft>
                <a:spcPts val="600"/>
              </a:spcAft>
              <a:defRPr sz="2000" spc="-100">
                <a:latin typeface="Segoe UI Semibold"/>
              </a:defRPr>
            </a:lvl1pPr>
            <a:lvl2pPr marL="0" lvl="1" algn="ctr" defTabSz="914192">
              <a:spcBef>
                <a:spcPts val="384"/>
              </a:spcBef>
              <a:spcAft>
                <a:spcPts val="800"/>
              </a:spcAft>
              <a:defRPr sz="1600">
                <a:latin typeface="Segoe UI Semilight" panose="020B0402040204020203" pitchFamily="34" charset="0"/>
                <a:cs typeface="Segoe UI Semilight" panose="020B0402040204020203" pitchFamily="34" charset="0"/>
              </a:defRPr>
            </a:lvl2pPr>
          </a:lstStyle>
          <a:p>
            <a:pPr lvl="1">
              <a:defRPr/>
            </a:pPr>
            <a:r>
              <a:rPr lang="en-US">
                <a:latin typeface="+mn-lt"/>
              </a:rPr>
              <a:t>People find remote collaboration more mentally challenging, </a:t>
            </a:r>
            <a:r>
              <a:rPr lang="en-US">
                <a:latin typeface="+mj-lt"/>
              </a:rPr>
              <a:t>overwork and stress are significantly higher</a:t>
            </a:r>
            <a:r>
              <a:rPr lang="en-US">
                <a:latin typeface="+mn-lt"/>
              </a:rPr>
              <a:t> in video meetings</a:t>
            </a:r>
            <a:endParaRPr lang="en-US">
              <a:latin typeface="+mj-lt"/>
              <a:cs typeface="Segoe UI Semibold" panose="020B0502040204020203" pitchFamily="34" charset="0"/>
            </a:endParaRPr>
          </a:p>
        </p:txBody>
      </p:sp>
      <p:sp>
        <p:nvSpPr>
          <p:cNvPr id="21" name="Rectangle 20">
            <a:extLst>
              <a:ext uri="{FF2B5EF4-FFF2-40B4-BE49-F238E27FC236}">
                <a16:creationId xmlns:a16="http://schemas.microsoft.com/office/drawing/2014/main" id="{5B396310-ABA6-2146-93CF-B0907F851DAE}"/>
              </a:ext>
            </a:extLst>
          </p:cNvPr>
          <p:cNvSpPr/>
          <p:nvPr/>
        </p:nvSpPr>
        <p:spPr>
          <a:xfrm>
            <a:off x="9324864" y="4254865"/>
            <a:ext cx="2286000" cy="1231106"/>
          </a:xfrm>
          <a:prstGeom prst="rect">
            <a:avLst/>
          </a:prstGeom>
        </p:spPr>
        <p:txBody>
          <a:bodyPr wrap="square" lIns="0" tIns="0" rIns="0" bIns="0" anchor="t" anchorCtr="0">
            <a:spAutoFit/>
          </a:bodyPr>
          <a:lstStyle/>
          <a:p>
            <a:pPr marL="0" lvl="1" algn="ctr" defTabSz="914192">
              <a:spcBef>
                <a:spcPts val="384"/>
              </a:spcBef>
              <a:spcAft>
                <a:spcPts val="800"/>
              </a:spcAft>
              <a:defRPr/>
            </a:pPr>
            <a:r>
              <a:rPr lang="en-US" sz="1600">
                <a:cs typeface="Segoe UI Semilight" panose="020B0402040204020203" pitchFamily="34" charset="0"/>
              </a:rPr>
              <a:t>Nearly 60% of people we surveyed feel </a:t>
            </a:r>
            <a:r>
              <a:rPr lang="en-US" sz="1600">
                <a:latin typeface="+mj-lt"/>
                <a:cs typeface="Segoe UI Semilight" panose="020B0402040204020203" pitchFamily="34" charset="0"/>
              </a:rPr>
              <a:t>less connected</a:t>
            </a:r>
            <a:r>
              <a:rPr lang="en-US" sz="1600">
                <a:cs typeface="Segoe UI Semilight" panose="020B0402040204020203" pitchFamily="34" charset="0"/>
              </a:rPr>
              <a:t> to their colleagues since working remotely more often</a:t>
            </a:r>
          </a:p>
        </p:txBody>
      </p:sp>
      <p:sp>
        <p:nvSpPr>
          <p:cNvPr id="23" name="TextBox 22">
            <a:extLst>
              <a:ext uri="{FF2B5EF4-FFF2-40B4-BE49-F238E27FC236}">
                <a16:creationId xmlns:a16="http://schemas.microsoft.com/office/drawing/2014/main" id="{906C3D17-F2A8-0143-B777-309932B89876}"/>
              </a:ext>
            </a:extLst>
          </p:cNvPr>
          <p:cNvSpPr txBox="1"/>
          <p:nvPr/>
        </p:nvSpPr>
        <p:spPr>
          <a:xfrm>
            <a:off x="504997" y="6286128"/>
            <a:ext cx="11000096" cy="276999"/>
          </a:xfrm>
          <a:prstGeom prst="rect">
            <a:avLst/>
          </a:prstGeom>
          <a:noFill/>
        </p:spPr>
        <p:txBody>
          <a:bodyPr wrap="square" rtlCol="0">
            <a:spAutoFit/>
          </a:bodyPr>
          <a:lstStyle/>
          <a:p>
            <a:r>
              <a:rPr lang="en-US" sz="1200"/>
              <a:t>Sources: </a:t>
            </a:r>
            <a:r>
              <a:rPr lang="en-US" sz="1200">
                <a:hlinkClick r:id="rId11">
                  <a:extLst>
                    <a:ext uri="{A12FA001-AC4F-418D-AE19-62706E023703}">
                      <ahyp:hlinkClr xmlns:ahyp="http://schemas.microsoft.com/office/drawing/2018/hyperlinkcolor" val="tx"/>
                    </a:ext>
                  </a:extLst>
                </a:hlinkClick>
              </a:rPr>
              <a:t>https://aka.ms/WTrend2</a:t>
            </a:r>
            <a:r>
              <a:rPr lang="en-US" sz="1200"/>
              <a:t> and </a:t>
            </a:r>
            <a:r>
              <a:rPr lang="en-US" sz="1200">
                <a:hlinkClick r:id="rId12">
                  <a:extLst>
                    <a:ext uri="{A12FA001-AC4F-418D-AE19-62706E023703}">
                      <ahyp:hlinkClr xmlns:ahyp="http://schemas.microsoft.com/office/drawing/2018/hyperlinkcolor" val="tx"/>
                    </a:ext>
                  </a:extLst>
                </a:hlinkClick>
              </a:rPr>
              <a:t>https://insights.office.com/workplace-analytics/balancing-work-and-life-under-one-roof/</a:t>
            </a:r>
            <a:endParaRPr lang="en-US" sz="1200" b="1"/>
          </a:p>
        </p:txBody>
      </p:sp>
    </p:spTree>
    <p:extLst>
      <p:ext uri="{BB962C8B-B14F-4D97-AF65-F5344CB8AC3E}">
        <p14:creationId xmlns:p14="http://schemas.microsoft.com/office/powerpoint/2010/main" val="7995412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35" presetClass="path" presetSubtype="0" decel="100000" fill="hold" grpId="1" nodeType="withEffect">
                                  <p:stCondLst>
                                    <p:cond delay="500"/>
                                  </p:stCondLst>
                                  <p:childTnLst>
                                    <p:animMotion origin="layout" path="M 1.45833E-6 7.40741E-7 L 1.45833E-6 0.01505 " pathEditMode="relative" rAng="0" ptsTypes="AA">
                                      <p:cBhvr>
                                        <p:cTn id="13" dur="500" spd="-100000" fill="hold"/>
                                        <p:tgtEl>
                                          <p:spTgt spid="17"/>
                                        </p:tgtEl>
                                        <p:attrNameLst>
                                          <p:attrName>ppt_x</p:attrName>
                                          <p:attrName>ppt_y</p:attrName>
                                        </p:attrNameLst>
                                      </p:cBhvr>
                                      <p:rCtr x="0" y="741"/>
                                    </p:animMotion>
                                  </p:childTnLst>
                                </p:cTn>
                              </p:par>
                              <p:par>
                                <p:cTn id="14" presetID="10" presetClass="entr" presetSubtype="0" fill="hold" grpId="0" nodeType="withEffect">
                                  <p:stCondLst>
                                    <p:cond delay="7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35" presetClass="path" presetSubtype="0" decel="100000" fill="hold" grpId="1" nodeType="withEffect">
                                  <p:stCondLst>
                                    <p:cond delay="700"/>
                                  </p:stCondLst>
                                  <p:childTnLst>
                                    <p:animMotion origin="layout" path="M -2.08333E-7 4.81481E-6 L -2.08333E-7 0.01504 " pathEditMode="relative" rAng="0" ptsTypes="AA">
                                      <p:cBhvr>
                                        <p:cTn id="18" dur="500" spd="-100000" fill="hold"/>
                                        <p:tgtEl>
                                          <p:spTgt spid="20"/>
                                        </p:tgtEl>
                                        <p:attrNameLst>
                                          <p:attrName>ppt_x</p:attrName>
                                          <p:attrName>ppt_y</p:attrName>
                                        </p:attrNameLst>
                                      </p:cBhvr>
                                      <p:rCtr x="0" y="741"/>
                                    </p:animMotion>
                                  </p:childTnLst>
                                </p:cTn>
                              </p:par>
                              <p:par>
                                <p:cTn id="19" presetID="10" presetClass="entr" presetSubtype="0" fill="hold" grpId="0" nodeType="withEffect">
                                  <p:stCondLst>
                                    <p:cond delay="90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35" presetClass="path" presetSubtype="0" decel="100000" fill="hold" grpId="1" nodeType="withEffect">
                                  <p:stCondLst>
                                    <p:cond delay="900"/>
                                  </p:stCondLst>
                                  <p:childTnLst>
                                    <p:animMotion origin="layout" path="M -2.08333E-6 7.40741E-7 L -2.08333E-6 0.01505 " pathEditMode="relative" rAng="0" ptsTypes="AA">
                                      <p:cBhvr>
                                        <p:cTn id="23" dur="500" spd="-100000" fill="hold"/>
                                        <p:tgtEl>
                                          <p:spTgt spid="16"/>
                                        </p:tgtEl>
                                        <p:attrNameLst>
                                          <p:attrName>ppt_x</p:attrName>
                                          <p:attrName>ppt_y</p:attrName>
                                        </p:attrNameLst>
                                      </p:cBhvr>
                                      <p:rCtr x="0" y="741"/>
                                    </p:animMotion>
                                  </p:childTnLst>
                                </p:cTn>
                              </p:par>
                              <p:par>
                                <p:cTn id="24" presetID="10" presetClass="entr" presetSubtype="0" fill="hold" grpId="0" nodeType="withEffect">
                                  <p:stCondLst>
                                    <p:cond delay="110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35" presetClass="path" presetSubtype="0" decel="100000" fill="hold" grpId="1" nodeType="withEffect">
                                  <p:stCondLst>
                                    <p:cond delay="1100"/>
                                  </p:stCondLst>
                                  <p:childTnLst>
                                    <p:animMotion origin="layout" path="M -3.75E-6 4.81481E-6 L -3.75E-6 0.01504 " pathEditMode="relative" rAng="0" ptsTypes="AA">
                                      <p:cBhvr>
                                        <p:cTn id="28" dur="500" spd="-100000" fill="hold"/>
                                        <p:tgtEl>
                                          <p:spTgt spid="21"/>
                                        </p:tgtEl>
                                        <p:attrNameLst>
                                          <p:attrName>ppt_x</p:attrName>
                                          <p:attrName>ppt_y</p:attrName>
                                        </p:attrNameLst>
                                      </p:cBhvr>
                                      <p:rCtr x="0"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P spid="17" grpId="1"/>
      <p:bldP spid="20" grpId="0"/>
      <p:bldP spid="20" grpId="1"/>
      <p:bldP spid="16" grpId="0"/>
      <p:bldP spid="16" grpId="1"/>
      <p:bldP spid="21" grpId="0"/>
      <p:bldP spid="2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9D62DF-E061-4BA7-A5D9-DCA5C34F15A2}"/>
              </a:ext>
            </a:extLst>
          </p:cNvPr>
          <p:cNvSpPr>
            <a:spLocks noGrp="1"/>
          </p:cNvSpPr>
          <p:nvPr>
            <p:ph type="title"/>
          </p:nvPr>
        </p:nvSpPr>
        <p:spPr>
          <a:xfrm>
            <a:off x="588263" y="457200"/>
            <a:ext cx="11018520" cy="492443"/>
          </a:xfrm>
        </p:spPr>
        <p:txBody>
          <a:bodyPr/>
          <a:lstStyle/>
          <a:p>
            <a:r>
              <a:rPr lang="en-US" sz="3200"/>
              <a:t>Insights for individuals, teams, and leaders </a:t>
            </a:r>
          </a:p>
        </p:txBody>
      </p:sp>
      <p:pic>
        <p:nvPicPr>
          <p:cNvPr id="37" name="Picture 36" descr="A person wearing glasses and smiling at the camera">
            <a:extLst>
              <a:ext uri="{FF2B5EF4-FFF2-40B4-BE49-F238E27FC236}">
                <a16:creationId xmlns:a16="http://schemas.microsoft.com/office/drawing/2014/main" id="{88C7B62C-5350-4C70-80A6-D39FCFD933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750" y="1936657"/>
            <a:ext cx="640080" cy="672973"/>
          </a:xfrm>
          <a:prstGeom prst="rect">
            <a:avLst/>
          </a:prstGeom>
        </p:spPr>
      </p:pic>
      <p:sp>
        <p:nvSpPr>
          <p:cNvPr id="45" name="TextBox 44">
            <a:extLst>
              <a:ext uri="{FF2B5EF4-FFF2-40B4-BE49-F238E27FC236}">
                <a16:creationId xmlns:a16="http://schemas.microsoft.com/office/drawing/2014/main" id="{E5471036-E8A4-4ADA-8D51-3CD6A14AED4B}"/>
              </a:ext>
            </a:extLst>
          </p:cNvPr>
          <p:cNvSpPr txBox="1"/>
          <p:nvPr/>
        </p:nvSpPr>
        <p:spPr>
          <a:xfrm>
            <a:off x="560019" y="2623243"/>
            <a:ext cx="781561" cy="307777"/>
          </a:xfrm>
          <a:prstGeom prst="rect">
            <a:avLst/>
          </a:prstGeom>
          <a:solidFill>
            <a:schemeClr val="bg1"/>
          </a:solidFill>
        </p:spPr>
        <p:txBody>
          <a:bodyPr wrap="none" lIns="45720" tIns="45720" rIns="45720" bIns="45720" rtlCol="0" anchor="t">
            <a:spAutoFit/>
          </a:bodyPr>
          <a:lstStyle/>
          <a:p>
            <a:pPr algn="ctr"/>
            <a:r>
              <a:rPr lang="en-US" sz="1400">
                <a:latin typeface="+mj-lt"/>
                <a:cs typeface="Segoe UI" panose="020B0502040204020203" pitchFamily="34" charset="0"/>
              </a:rPr>
              <a:t>Personal</a:t>
            </a:r>
            <a:endParaRPr lang="en-US">
              <a:latin typeface="+mj-lt"/>
              <a:cs typeface="Segoe UI" panose="020B0502040204020203" pitchFamily="34" charset="0"/>
            </a:endParaRPr>
          </a:p>
        </p:txBody>
      </p:sp>
      <p:pic>
        <p:nvPicPr>
          <p:cNvPr id="9" name="Picture 8" descr="A screenshot of a social media post">
            <a:extLst>
              <a:ext uri="{FF2B5EF4-FFF2-40B4-BE49-F238E27FC236}">
                <a16:creationId xmlns:a16="http://schemas.microsoft.com/office/drawing/2014/main" id="{536DA377-70ED-4137-847B-0035CD3A46C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68080" y="1920240"/>
            <a:ext cx="4096512" cy="1508760"/>
          </a:xfrm>
          <a:prstGeom prst="rect">
            <a:avLst/>
          </a:prstGeom>
          <a:effectLst>
            <a:outerShdw blurRad="63500" dist="38100" dir="2700000" algn="tl" rotWithShape="0">
              <a:prstClr val="black">
                <a:alpha val="40000"/>
              </a:prstClr>
            </a:outerShdw>
          </a:effectLst>
        </p:spPr>
      </p:pic>
      <p:pic>
        <p:nvPicPr>
          <p:cNvPr id="46" name="Picture 45" descr="A person looking at the camera">
            <a:extLst>
              <a:ext uri="{FF2B5EF4-FFF2-40B4-BE49-F238E27FC236}">
                <a16:creationId xmlns:a16="http://schemas.microsoft.com/office/drawing/2014/main" id="{64920EF1-E3D3-46EE-A2D3-95010A598B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01778" y="1936657"/>
            <a:ext cx="629069" cy="640080"/>
          </a:xfrm>
          <a:prstGeom prst="rect">
            <a:avLst/>
          </a:prstGeom>
        </p:spPr>
      </p:pic>
      <p:sp>
        <p:nvSpPr>
          <p:cNvPr id="33" name="TextBox 32">
            <a:extLst>
              <a:ext uri="{FF2B5EF4-FFF2-40B4-BE49-F238E27FC236}">
                <a16:creationId xmlns:a16="http://schemas.microsoft.com/office/drawing/2014/main" id="{21A8215D-6355-48DA-81B9-470A5501415C}"/>
              </a:ext>
            </a:extLst>
          </p:cNvPr>
          <p:cNvSpPr txBox="1"/>
          <p:nvPr/>
        </p:nvSpPr>
        <p:spPr>
          <a:xfrm>
            <a:off x="6107065" y="2623243"/>
            <a:ext cx="818494" cy="307777"/>
          </a:xfrm>
          <a:prstGeom prst="rect">
            <a:avLst/>
          </a:prstGeom>
          <a:solidFill>
            <a:schemeClr val="bg1"/>
          </a:solidFill>
        </p:spPr>
        <p:txBody>
          <a:bodyPr wrap="none" lIns="45720" tIns="45720" rIns="45720" bIns="45720" rtlCol="0" anchor="t">
            <a:spAutoFit/>
          </a:bodyPr>
          <a:lstStyle/>
          <a:p>
            <a:pPr algn="ctr"/>
            <a:r>
              <a:rPr lang="en-US" sz="1400">
                <a:latin typeface="+mj-lt"/>
                <a:cs typeface="Segoe UI" panose="020B0502040204020203" pitchFamily="34" charset="0"/>
              </a:rPr>
              <a:t>Manager</a:t>
            </a:r>
          </a:p>
        </p:txBody>
      </p:sp>
      <p:pic>
        <p:nvPicPr>
          <p:cNvPr id="6" name="Picture 5" descr="Screenshot of &quot;Employee burnout&quot;">
            <a:extLst>
              <a:ext uri="{FF2B5EF4-FFF2-40B4-BE49-F238E27FC236}">
                <a16:creationId xmlns:a16="http://schemas.microsoft.com/office/drawing/2014/main" id="{2202873D-8719-4B67-A517-053858F24CE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54995" y="1924973"/>
            <a:ext cx="4261150" cy="1943682"/>
          </a:xfrm>
          <a:prstGeom prst="rect">
            <a:avLst/>
          </a:prstGeom>
          <a:ln>
            <a:noFill/>
          </a:ln>
          <a:effectLst>
            <a:outerShdw blurRad="63500" dist="25400" dir="2700000" algn="tl" rotWithShape="0">
              <a:prstClr val="black">
                <a:alpha val="40000"/>
              </a:prstClr>
            </a:outerShdw>
          </a:effectLst>
        </p:spPr>
      </p:pic>
      <p:pic>
        <p:nvPicPr>
          <p:cNvPr id="40" name="Picture 39" descr="A person looking at the camera">
            <a:extLst>
              <a:ext uri="{FF2B5EF4-FFF2-40B4-BE49-F238E27FC236}">
                <a16:creationId xmlns:a16="http://schemas.microsoft.com/office/drawing/2014/main" id="{9F19E770-CB2C-48E9-904F-0A731BD45D6A}"/>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07758" y="4251299"/>
            <a:ext cx="697118" cy="640080"/>
          </a:xfrm>
          <a:prstGeom prst="ellipse">
            <a:avLst/>
          </a:prstGeom>
        </p:spPr>
      </p:pic>
      <p:sp>
        <p:nvSpPr>
          <p:cNvPr id="36" name="TextBox 35">
            <a:extLst>
              <a:ext uri="{FF2B5EF4-FFF2-40B4-BE49-F238E27FC236}">
                <a16:creationId xmlns:a16="http://schemas.microsoft.com/office/drawing/2014/main" id="{D7F57AA4-BD36-41BE-B0DC-0967B77EBC36}"/>
              </a:ext>
            </a:extLst>
          </p:cNvPr>
          <p:cNvSpPr txBox="1"/>
          <p:nvPr/>
        </p:nvSpPr>
        <p:spPr>
          <a:xfrm>
            <a:off x="448477" y="4937035"/>
            <a:ext cx="997508" cy="307777"/>
          </a:xfrm>
          <a:prstGeom prst="rect">
            <a:avLst/>
          </a:prstGeom>
          <a:solidFill>
            <a:schemeClr val="bg1"/>
          </a:solidFill>
        </p:spPr>
        <p:txBody>
          <a:bodyPr wrap="square" lIns="45720" rIns="45720" rtlCol="0">
            <a:spAutoFit/>
          </a:bodyPr>
          <a:lstStyle/>
          <a:p>
            <a:pPr algn="ctr"/>
            <a:r>
              <a:rPr lang="en-US" sz="1400">
                <a:latin typeface="+mj-lt"/>
                <a:cs typeface="Segoe UI" panose="020B0502040204020203" pitchFamily="34" charset="0"/>
              </a:rPr>
              <a:t>Leader</a:t>
            </a:r>
          </a:p>
        </p:txBody>
      </p:sp>
      <p:pic>
        <p:nvPicPr>
          <p:cNvPr id="4" name="Picture 3" descr="Screenshot of &quot;Improve team cohesion&quot;">
            <a:extLst>
              <a:ext uri="{FF2B5EF4-FFF2-40B4-BE49-F238E27FC236}">
                <a16:creationId xmlns:a16="http://schemas.microsoft.com/office/drawing/2014/main" id="{2FE93F56-45C2-44AB-80F1-939A006256D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73875" y="4251298"/>
            <a:ext cx="4090717" cy="1632297"/>
          </a:xfrm>
          <a:prstGeom prst="rect">
            <a:avLst/>
          </a:prstGeom>
          <a:ln>
            <a:noFill/>
          </a:ln>
          <a:effectLst>
            <a:outerShdw blurRad="63500" dist="25400" dir="2700000" algn="tl" rotWithShape="0">
              <a:prstClr val="black">
                <a:alpha val="40000"/>
              </a:prstClr>
            </a:outerShdw>
          </a:effectLst>
        </p:spPr>
      </p:pic>
      <p:pic>
        <p:nvPicPr>
          <p:cNvPr id="34" name="Picture 33" descr="A person smiling for the camera">
            <a:extLst>
              <a:ext uri="{FF2B5EF4-FFF2-40B4-BE49-F238E27FC236}">
                <a16:creationId xmlns:a16="http://schemas.microsoft.com/office/drawing/2014/main" id="{B4767257-D15D-4F84-B88A-891B8188133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01778" y="4251299"/>
            <a:ext cx="640080" cy="640080"/>
          </a:xfrm>
          <a:prstGeom prst="rect">
            <a:avLst/>
          </a:prstGeom>
        </p:spPr>
      </p:pic>
      <p:sp>
        <p:nvSpPr>
          <p:cNvPr id="39" name="TextBox 38">
            <a:extLst>
              <a:ext uri="{FF2B5EF4-FFF2-40B4-BE49-F238E27FC236}">
                <a16:creationId xmlns:a16="http://schemas.microsoft.com/office/drawing/2014/main" id="{44CCBCD6-6486-47A9-B9A4-1EF528BFDF4F}"/>
              </a:ext>
            </a:extLst>
          </p:cNvPr>
          <p:cNvSpPr txBox="1"/>
          <p:nvPr/>
        </p:nvSpPr>
        <p:spPr>
          <a:xfrm>
            <a:off x="6096000" y="4937885"/>
            <a:ext cx="840936" cy="307777"/>
          </a:xfrm>
          <a:prstGeom prst="rect">
            <a:avLst/>
          </a:prstGeom>
          <a:solidFill>
            <a:schemeClr val="bg1"/>
          </a:solidFill>
        </p:spPr>
        <p:txBody>
          <a:bodyPr wrap="none" lIns="45720" rIns="45720" rtlCol="0">
            <a:spAutoFit/>
          </a:bodyPr>
          <a:lstStyle/>
          <a:p>
            <a:pPr algn="ctr"/>
            <a:r>
              <a:rPr lang="en-US" sz="1400">
                <a:latin typeface="+mj-lt"/>
                <a:cs typeface="Segoe UI" panose="020B0502040204020203" pitchFamily="34" charset="0"/>
              </a:rPr>
              <a:t>IT Leader</a:t>
            </a:r>
          </a:p>
        </p:txBody>
      </p:sp>
      <p:pic>
        <p:nvPicPr>
          <p:cNvPr id="25" name="Picture 24" descr="Screenshot of &quot;How is employee collaboration changing?&quot;">
            <a:extLst>
              <a:ext uri="{FF2B5EF4-FFF2-40B4-BE49-F238E27FC236}">
                <a16:creationId xmlns:a16="http://schemas.microsoft.com/office/drawing/2014/main" id="{0A8EA79C-03A0-4FD1-A00B-24EEBEF1521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68676" y="4251299"/>
            <a:ext cx="4247469" cy="1385484"/>
          </a:xfrm>
          <a:prstGeom prst="rect">
            <a:avLst/>
          </a:prstGeom>
          <a:ln>
            <a:noFill/>
          </a:ln>
          <a:effectLst>
            <a:outerShdw blurRad="63500" dist="254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485918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8F47FE6-61C5-4F38-A7C6-94C39892018D}"/>
              </a:ext>
            </a:extLst>
          </p:cNvPr>
          <p:cNvSpPr>
            <a:spLocks noGrp="1"/>
          </p:cNvSpPr>
          <p:nvPr>
            <p:ph type="title"/>
          </p:nvPr>
        </p:nvSpPr>
        <p:spPr>
          <a:xfrm>
            <a:off x="588263" y="457200"/>
            <a:ext cx="11018520" cy="492443"/>
          </a:xfrm>
        </p:spPr>
        <p:txBody>
          <a:bodyPr/>
          <a:lstStyle/>
          <a:p>
            <a:r>
              <a:rPr lang="en-US" sz="3200"/>
              <a:t>Personal productivity and wellbeing insights</a:t>
            </a:r>
          </a:p>
        </p:txBody>
      </p:sp>
      <p:sp>
        <p:nvSpPr>
          <p:cNvPr id="24" name="Rectangle 23">
            <a:extLst>
              <a:ext uri="{FF2B5EF4-FFF2-40B4-BE49-F238E27FC236}">
                <a16:creationId xmlns:a16="http://schemas.microsoft.com/office/drawing/2014/main" id="{8278FAE6-303B-4CE8-9FF9-2E1B969AD833}"/>
              </a:ext>
              <a:ext uri="{C183D7F6-B498-43B3-948B-1728B52AA6E4}">
                <adec:decorative xmlns:adec="http://schemas.microsoft.com/office/drawing/2017/decorative" val="1"/>
              </a:ext>
            </a:extLst>
          </p:cNvPr>
          <p:cNvSpPr/>
          <p:nvPr/>
        </p:nvSpPr>
        <p:spPr bwMode="auto">
          <a:xfrm>
            <a:off x="6095999" y="1291892"/>
            <a:ext cx="6096001" cy="4689658"/>
          </a:xfrm>
          <a:prstGeom prst="rect">
            <a:avLst/>
          </a:prstGeom>
          <a:solidFill>
            <a:srgbClr val="FAFAFA"/>
          </a:solidFill>
          <a:ln>
            <a:solidFill>
              <a:srgbClr val="EEEEE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5" name="Rectangle 24">
            <a:extLst>
              <a:ext uri="{FF2B5EF4-FFF2-40B4-BE49-F238E27FC236}">
                <a16:creationId xmlns:a16="http://schemas.microsoft.com/office/drawing/2014/main" id="{96F95FBD-15E5-4BA8-99C8-12BCC64402EE}"/>
              </a:ext>
              <a:ext uri="{C183D7F6-B498-43B3-948B-1728B52AA6E4}">
                <adec:decorative xmlns:adec="http://schemas.microsoft.com/office/drawing/2017/decorative" val="1"/>
              </a:ext>
            </a:extLst>
          </p:cNvPr>
          <p:cNvSpPr/>
          <p:nvPr/>
        </p:nvSpPr>
        <p:spPr bwMode="auto">
          <a:xfrm>
            <a:off x="0" y="1291892"/>
            <a:ext cx="6095998" cy="4689658"/>
          </a:xfrm>
          <a:prstGeom prst="rect">
            <a:avLst/>
          </a:prstGeom>
          <a:solidFill>
            <a:schemeClr val="bg1"/>
          </a:solidFill>
          <a:ln>
            <a:solidFill>
              <a:srgbClr val="EEEEE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7" name="Title 1">
            <a:extLst>
              <a:ext uri="{FF2B5EF4-FFF2-40B4-BE49-F238E27FC236}">
                <a16:creationId xmlns:a16="http://schemas.microsoft.com/office/drawing/2014/main" id="{EFC08974-9F5C-4074-81D2-AD2E2266820B}"/>
              </a:ext>
            </a:extLst>
          </p:cNvPr>
          <p:cNvSpPr txBox="1">
            <a:spLocks/>
          </p:cNvSpPr>
          <p:nvPr/>
        </p:nvSpPr>
        <p:spPr>
          <a:xfrm>
            <a:off x="288808" y="1618654"/>
            <a:ext cx="2814609" cy="861774"/>
          </a:xfrm>
          <a:prstGeom prst="rect">
            <a:avLst/>
          </a:prstGeom>
          <a:noFill/>
          <a:ln>
            <a:noFill/>
          </a:ln>
          <a:effectLst/>
        </p:spPr>
        <p:txBody>
          <a:bodyPr wrap="square" lIns="0" tIns="0" rIns="91385" bIns="0" anchor="ctr">
            <a:spAutoFit/>
          </a:bodyP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14049" rtl="0" eaLnBrk="1" fontAlgn="auto" latinLnBrk="0" hangingPunct="1">
              <a:lnSpc>
                <a:spcPct val="100000"/>
              </a:lnSpc>
              <a:spcBef>
                <a:spcPct val="0"/>
              </a:spcBef>
              <a:spcAft>
                <a:spcPts val="0"/>
              </a:spcAft>
              <a:buClrTx/>
              <a:buSzTx/>
              <a:buFontTx/>
              <a:buNone/>
              <a:tabLst/>
              <a:defRPr/>
            </a:pPr>
            <a:r>
              <a:rPr lang="en-US" sz="2000" b="0" i="0" kern="900" spc="0">
                <a:solidFill>
                  <a:srgbClr val="243A5E"/>
                </a:solidFill>
                <a:latin typeface="+mj-lt"/>
                <a:cs typeface="Segoe UI Semibold" panose="020B0702040204020203" pitchFamily="34" charset="0"/>
              </a:rPr>
              <a:t>Take action in the flow of your work</a:t>
            </a:r>
          </a:p>
          <a:p>
            <a:pPr algn="l" defTabSz="914049">
              <a:lnSpc>
                <a:spcPct val="100000"/>
              </a:lnSpc>
              <a:defRPr/>
            </a:pPr>
            <a:r>
              <a:rPr lang="en-US" sz="1600" b="0" i="0" kern="900" spc="0">
                <a:solidFill>
                  <a:schemeClr val="tx1"/>
                </a:solidFill>
                <a:cs typeface="Segoe UI"/>
              </a:rPr>
              <a:t>to be more effective every day</a:t>
            </a:r>
            <a:endParaRPr lang="en-US" sz="1600" b="0" i="0" spc="0">
              <a:solidFill>
                <a:schemeClr val="tx1"/>
              </a:solidFill>
            </a:endParaRPr>
          </a:p>
        </p:txBody>
      </p:sp>
      <p:pic>
        <p:nvPicPr>
          <p:cNvPr id="51" name="Picture 50" descr="A screenshot of a Microsoft Teams post">
            <a:extLst>
              <a:ext uri="{FF2B5EF4-FFF2-40B4-BE49-F238E27FC236}">
                <a16:creationId xmlns:a16="http://schemas.microsoft.com/office/drawing/2014/main" id="{B7BD6658-66CE-47EE-9562-59DEADFB76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808" y="2898321"/>
            <a:ext cx="2554184" cy="1436027"/>
          </a:xfrm>
          <a:prstGeom prst="rect">
            <a:avLst/>
          </a:prstGeom>
          <a:effectLst>
            <a:outerShdw blurRad="63500" dist="38100" dir="2700000" algn="tl" rotWithShape="0">
              <a:prstClr val="black">
                <a:alpha val="40000"/>
              </a:prstClr>
            </a:outerShdw>
          </a:effectLst>
        </p:spPr>
      </p:pic>
      <p:sp>
        <p:nvSpPr>
          <p:cNvPr id="50" name="Rectangle 49">
            <a:extLst>
              <a:ext uri="{FF2B5EF4-FFF2-40B4-BE49-F238E27FC236}">
                <a16:creationId xmlns:a16="http://schemas.microsoft.com/office/drawing/2014/main" id="{F3D0D7BC-FB35-4F29-960F-B355CD3D014E}"/>
              </a:ext>
            </a:extLst>
          </p:cNvPr>
          <p:cNvSpPr/>
          <p:nvPr/>
        </p:nvSpPr>
        <p:spPr bwMode="auto">
          <a:xfrm>
            <a:off x="288809" y="4389698"/>
            <a:ext cx="2554184" cy="5561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Personal insights in Teams </a:t>
            </a:r>
            <a:r>
              <a:rPr kumimoji="0" lang="en-US" sz="1600" i="1" u="none" strike="noStrike" kern="1200" cap="none" spc="0" normalizeH="0" baseline="0" noProof="0">
                <a:ln>
                  <a:noFill/>
                </a:ln>
                <a:solidFill>
                  <a:srgbClr val="000000"/>
                </a:solidFill>
                <a:effectLst/>
                <a:uLnTx/>
                <a:uFillTx/>
                <a:latin typeface="Segoe UI"/>
                <a:ea typeface="+mn-ea"/>
                <a:cs typeface="Segoe UI" pitchFamily="34" charset="0"/>
              </a:rPr>
              <a:t>(Coming in 2021)</a:t>
            </a:r>
            <a:endParaRPr kumimoji="0" lang="en-US" sz="180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40" name="Picture 39" descr="A screenshot of an email from Cortana">
            <a:extLst>
              <a:ext uri="{FF2B5EF4-FFF2-40B4-BE49-F238E27FC236}">
                <a16:creationId xmlns:a16="http://schemas.microsoft.com/office/drawing/2014/main" id="{C7A22A13-0473-45CD-9079-C5FB74D65D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69841" y="1580192"/>
            <a:ext cx="1242512" cy="1431854"/>
          </a:xfrm>
          <a:prstGeom prst="rect">
            <a:avLst/>
          </a:prstGeom>
          <a:effectLst>
            <a:outerShdw blurRad="63500" dist="38100" dir="2700000" algn="tl" rotWithShape="0">
              <a:prstClr val="black">
                <a:alpha val="40000"/>
              </a:prstClr>
            </a:outerShdw>
          </a:effectLst>
        </p:spPr>
      </p:pic>
      <p:sp>
        <p:nvSpPr>
          <p:cNvPr id="41" name="Rectangle 40">
            <a:extLst>
              <a:ext uri="{FF2B5EF4-FFF2-40B4-BE49-F238E27FC236}">
                <a16:creationId xmlns:a16="http://schemas.microsoft.com/office/drawing/2014/main" id="{24C662A2-5D9A-41EE-8DE6-D1B508EFA745}"/>
              </a:ext>
            </a:extLst>
          </p:cNvPr>
          <p:cNvSpPr/>
          <p:nvPr/>
        </p:nvSpPr>
        <p:spPr bwMode="auto">
          <a:xfrm>
            <a:off x="3330412" y="3119906"/>
            <a:ext cx="2121370" cy="4571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Briefing email from Cortana</a:t>
            </a:r>
          </a:p>
        </p:txBody>
      </p:sp>
      <p:pic>
        <p:nvPicPr>
          <p:cNvPr id="44" name="Picture 43" descr="Screenshot of Outlook insights">
            <a:extLst>
              <a:ext uri="{FF2B5EF4-FFF2-40B4-BE49-F238E27FC236}">
                <a16:creationId xmlns:a16="http://schemas.microsoft.com/office/drawing/2014/main" id="{B4188995-1175-4753-AB7E-2C00E8CA25B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96231" y="3780250"/>
            <a:ext cx="1989730" cy="1439607"/>
          </a:xfrm>
          <a:prstGeom prst="rect">
            <a:avLst/>
          </a:prstGeom>
          <a:effectLst>
            <a:outerShdw blurRad="63500" dist="38100" dir="2700000" algn="tl" rotWithShape="0">
              <a:prstClr val="black">
                <a:alpha val="40000"/>
              </a:prstClr>
            </a:outerShdw>
          </a:effectLst>
        </p:spPr>
      </p:pic>
      <p:sp>
        <p:nvSpPr>
          <p:cNvPr id="43" name="Rectangle 42">
            <a:extLst>
              <a:ext uri="{FF2B5EF4-FFF2-40B4-BE49-F238E27FC236}">
                <a16:creationId xmlns:a16="http://schemas.microsoft.com/office/drawing/2014/main" id="{E25CA12F-3EBF-495B-8336-D7B56A0E8775}"/>
              </a:ext>
            </a:extLst>
          </p:cNvPr>
          <p:cNvSpPr/>
          <p:nvPr/>
        </p:nvSpPr>
        <p:spPr bwMode="auto">
          <a:xfrm>
            <a:off x="2709157" y="5329889"/>
            <a:ext cx="3363879" cy="457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defRPr/>
            </a:pPr>
            <a:r>
              <a:rPr lang="en-US" sz="1600">
                <a:solidFill>
                  <a:srgbClr val="000000"/>
                </a:solidFill>
                <a:latin typeface="Segoe UI Semibold" panose="020B0702040204020203" pitchFamily="34" charset="0"/>
                <a:cs typeface="Segoe UI Semibold" panose="020B0702040204020203" pitchFamily="34" charset="0"/>
              </a:rPr>
              <a:t>Outlook inline suggestions &amp; Outlook insights add-in</a:t>
            </a:r>
          </a:p>
        </p:txBody>
      </p:sp>
      <p:sp>
        <p:nvSpPr>
          <p:cNvPr id="54" name="Title 1">
            <a:extLst>
              <a:ext uri="{FF2B5EF4-FFF2-40B4-BE49-F238E27FC236}">
                <a16:creationId xmlns:a16="http://schemas.microsoft.com/office/drawing/2014/main" id="{5B22E789-335D-4486-8869-45CB80F0F72F}"/>
              </a:ext>
            </a:extLst>
          </p:cNvPr>
          <p:cNvSpPr txBox="1">
            <a:spLocks/>
          </p:cNvSpPr>
          <p:nvPr/>
        </p:nvSpPr>
        <p:spPr>
          <a:xfrm>
            <a:off x="6561845" y="2120129"/>
            <a:ext cx="3747485" cy="553998"/>
          </a:xfrm>
          <a:prstGeom prst="rect">
            <a:avLst/>
          </a:prstGeom>
          <a:noFill/>
          <a:ln>
            <a:noFill/>
          </a:ln>
          <a:effectLst/>
        </p:spPr>
        <p:txBody>
          <a:bodyPr wrap="square" lIns="0" tIns="0" rIns="91385" bIns="0" anchor="ctr">
            <a:spAutoFit/>
          </a:bodyP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14049" rtl="0" eaLnBrk="1" fontAlgn="auto" latinLnBrk="0" hangingPunct="1">
              <a:lnSpc>
                <a:spcPct val="100000"/>
              </a:lnSpc>
              <a:spcBef>
                <a:spcPct val="0"/>
              </a:spcBef>
              <a:spcAft>
                <a:spcPts val="0"/>
              </a:spcAft>
              <a:buClrTx/>
              <a:buSzTx/>
              <a:buFontTx/>
              <a:buNone/>
              <a:tabLst/>
              <a:defRPr/>
            </a:pPr>
            <a:r>
              <a:rPr lang="en-US" sz="2000" b="0" i="0" kern="900" spc="0">
                <a:solidFill>
                  <a:srgbClr val="243A5E"/>
                </a:solidFill>
                <a:latin typeface="+mj-lt"/>
                <a:cs typeface="Segoe UI Semibold" panose="020B0702040204020203" pitchFamily="34" charset="0"/>
              </a:rPr>
              <a:t>Understand how you work</a:t>
            </a:r>
          </a:p>
          <a:p>
            <a:pPr algn="l" defTabSz="914049">
              <a:lnSpc>
                <a:spcPct val="100000"/>
              </a:lnSpc>
              <a:defRPr/>
            </a:pPr>
            <a:r>
              <a:rPr lang="en-US" sz="1600" b="0" i="0" kern="900" spc="0">
                <a:solidFill>
                  <a:schemeClr val="tx1"/>
                </a:solidFill>
                <a:cs typeface="Segoe UI"/>
              </a:rPr>
              <a:t>to improve your work patterns over time</a:t>
            </a:r>
            <a:endParaRPr lang="en-US" sz="1600" b="0" i="0" spc="0">
              <a:solidFill>
                <a:schemeClr val="tx1"/>
              </a:solidFill>
            </a:endParaRPr>
          </a:p>
        </p:txBody>
      </p:sp>
      <p:pic>
        <p:nvPicPr>
          <p:cNvPr id="32" name="Picture 31" descr="A screenshot of a MyAnalytics dashboard">
            <a:extLst>
              <a:ext uri="{FF2B5EF4-FFF2-40B4-BE49-F238E27FC236}">
                <a16:creationId xmlns:a16="http://schemas.microsoft.com/office/drawing/2014/main" id="{08A2349C-D1AE-4C36-A6AB-43128D62EE3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61845" y="3073726"/>
            <a:ext cx="2730912" cy="1645920"/>
          </a:xfrm>
          <a:prstGeom prst="rect">
            <a:avLst/>
          </a:prstGeom>
          <a:ln>
            <a:noFill/>
          </a:ln>
          <a:effectLst>
            <a:outerShdw blurRad="63500" dist="38100" dir="2700000" algn="tl" rotWithShape="0">
              <a:prstClr val="black">
                <a:alpha val="40000"/>
              </a:prstClr>
            </a:outerShdw>
          </a:effectLst>
        </p:spPr>
      </p:pic>
      <p:sp>
        <p:nvSpPr>
          <p:cNvPr id="31" name="Rectangle 30">
            <a:extLst>
              <a:ext uri="{FF2B5EF4-FFF2-40B4-BE49-F238E27FC236}">
                <a16:creationId xmlns:a16="http://schemas.microsoft.com/office/drawing/2014/main" id="{224478E0-2208-46B5-B333-F9D52C711921}"/>
              </a:ext>
            </a:extLst>
          </p:cNvPr>
          <p:cNvSpPr/>
          <p:nvPr/>
        </p:nvSpPr>
        <p:spPr bwMode="auto">
          <a:xfrm>
            <a:off x="6561846" y="4724548"/>
            <a:ext cx="2730911" cy="457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MyAnalytics dashboard</a:t>
            </a:r>
          </a:p>
        </p:txBody>
      </p:sp>
      <p:pic>
        <p:nvPicPr>
          <p:cNvPr id="38" name="Picture 37" descr="A screenshot of a MyAnalytics digest email">
            <a:extLst>
              <a:ext uri="{FF2B5EF4-FFF2-40B4-BE49-F238E27FC236}">
                <a16:creationId xmlns:a16="http://schemas.microsoft.com/office/drawing/2014/main" id="{F10FC0BC-745F-4F11-9686-FDD11DFDA0B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58603" y="3073726"/>
            <a:ext cx="1382210" cy="1641586"/>
          </a:xfrm>
          <a:prstGeom prst="rect">
            <a:avLst/>
          </a:prstGeom>
          <a:ln>
            <a:noFill/>
          </a:ln>
          <a:effectLst>
            <a:outerShdw blurRad="63500" dist="38100" dir="2700000" algn="tl" rotWithShape="0">
              <a:prstClr val="black">
                <a:alpha val="40000"/>
              </a:prstClr>
            </a:outerShdw>
          </a:effectLst>
        </p:spPr>
      </p:pic>
      <p:sp>
        <p:nvSpPr>
          <p:cNvPr id="37" name="Rectangle 36">
            <a:extLst>
              <a:ext uri="{FF2B5EF4-FFF2-40B4-BE49-F238E27FC236}">
                <a16:creationId xmlns:a16="http://schemas.microsoft.com/office/drawing/2014/main" id="{9BBC39C4-3923-4821-B183-3AC23A6A1FD2}"/>
              </a:ext>
            </a:extLst>
          </p:cNvPr>
          <p:cNvSpPr/>
          <p:nvPr/>
        </p:nvSpPr>
        <p:spPr bwMode="auto">
          <a:xfrm>
            <a:off x="9450879" y="4723339"/>
            <a:ext cx="1997657"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MyAnalytics digest emails</a:t>
            </a:r>
          </a:p>
        </p:txBody>
      </p:sp>
      <p:sp>
        <p:nvSpPr>
          <p:cNvPr id="10" name="Rectangle 9">
            <a:extLst>
              <a:ext uri="{FF2B5EF4-FFF2-40B4-BE49-F238E27FC236}">
                <a16:creationId xmlns:a16="http://schemas.microsoft.com/office/drawing/2014/main" id="{B6025132-1548-49A3-BD93-7F1001CD21DA}"/>
              </a:ext>
              <a:ext uri="{C183D7F6-B498-43B3-948B-1728B52AA6E4}">
                <adec:decorative xmlns:adec="http://schemas.microsoft.com/office/drawing/2017/decorative" val="1"/>
              </a:ext>
            </a:extLst>
          </p:cNvPr>
          <p:cNvSpPr/>
          <p:nvPr/>
        </p:nvSpPr>
        <p:spPr bwMode="auto">
          <a:xfrm>
            <a:off x="3055792" y="1485900"/>
            <a:ext cx="2834460" cy="4391025"/>
          </a:xfrm>
          <a:prstGeom prst="rect">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E9064A21-281D-43CF-AF83-2A00C721E18A}"/>
              </a:ext>
              <a:ext uri="{C183D7F6-B498-43B3-948B-1728B52AA6E4}">
                <adec:decorative xmlns:adec="http://schemas.microsoft.com/office/drawing/2017/decorative" val="1"/>
              </a:ext>
            </a:extLst>
          </p:cNvPr>
          <p:cNvSpPr/>
          <p:nvPr/>
        </p:nvSpPr>
        <p:spPr bwMode="auto">
          <a:xfrm>
            <a:off x="6229611" y="1537632"/>
            <a:ext cx="5673579" cy="4391025"/>
          </a:xfrm>
          <a:prstGeom prst="rect">
            <a:avLst/>
          </a:prstGeom>
          <a:solidFill>
            <a:srgbClr val="FAFAFA">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6" name="Title 1">
            <a:extLst>
              <a:ext uri="{FF2B5EF4-FFF2-40B4-BE49-F238E27FC236}">
                <a16:creationId xmlns:a16="http://schemas.microsoft.com/office/drawing/2014/main" id="{FF99A316-A3D1-4105-8729-3D18DA54F433}"/>
              </a:ext>
            </a:extLst>
          </p:cNvPr>
          <p:cNvSpPr txBox="1">
            <a:spLocks/>
          </p:cNvSpPr>
          <p:nvPr/>
        </p:nvSpPr>
        <p:spPr>
          <a:xfrm>
            <a:off x="2755646" y="5980389"/>
            <a:ext cx="6677589" cy="877611"/>
          </a:xfrm>
          <a:prstGeom prst="rect">
            <a:avLst/>
          </a:prstGeom>
          <a:effectLst/>
        </p:spPr>
        <p:txBody>
          <a:bodyPr lIns="0" tIns="45692" rIns="91385" bIns="45692"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ctr" defTabSz="914049" rtl="0" eaLnBrk="1" fontAlgn="auto" latinLnBrk="0" hangingPunct="1">
              <a:lnSpc>
                <a:spcPct val="100000"/>
              </a:lnSpc>
              <a:spcBef>
                <a:spcPct val="0"/>
              </a:spcBef>
              <a:spcAft>
                <a:spcPts val="0"/>
              </a:spcAft>
              <a:buClrTx/>
              <a:buSzTx/>
              <a:buFontTx/>
              <a:buNone/>
              <a:tabLst/>
              <a:defRPr/>
            </a:pPr>
            <a:r>
              <a:rPr kumimoji="0" lang="en-US" sz="2000" b="0" i="0" u="none" strike="noStrike" kern="900" cap="none" spc="0" normalizeH="0" baseline="0" noProof="0">
                <a:ln>
                  <a:noFill/>
                </a:ln>
                <a:solidFill>
                  <a:srgbClr val="0078D7"/>
                </a:solidFill>
                <a:effectLst/>
                <a:uLnTx/>
                <a:uFillTx/>
                <a:latin typeface="Segoe UI Semibold" panose="020B0702040204020203" pitchFamily="34" charset="0"/>
                <a:ea typeface="+mj-ea"/>
                <a:cs typeface="Segoe UI Semibold" panose="020B0702040204020203" pitchFamily="34" charset="0"/>
              </a:rPr>
              <a:t>Privacy by design: </a:t>
            </a:r>
          </a:p>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600" b="0" i="0" u="none" strike="noStrike" kern="900" cap="none" spc="0" normalizeH="0" baseline="0" noProof="0">
                <a:ln>
                  <a:noFill/>
                </a:ln>
                <a:solidFill>
                  <a:srgbClr val="282828"/>
                </a:solidFill>
                <a:effectLst/>
                <a:uLnTx/>
                <a:uFillTx/>
                <a:latin typeface="Segoe UI" panose="020B0502040204020203" pitchFamily="34" charset="0"/>
                <a:ea typeface="+mj-ea"/>
                <a:cs typeface="Segoe UI" panose="020B0502040204020203" pitchFamily="34" charset="0"/>
              </a:rPr>
              <a:t>Only you can view personal data and insights</a:t>
            </a:r>
          </a:p>
        </p:txBody>
      </p:sp>
    </p:spTree>
    <p:extLst>
      <p:ext uri="{BB962C8B-B14F-4D97-AF65-F5344CB8AC3E}">
        <p14:creationId xmlns:p14="http://schemas.microsoft.com/office/powerpoint/2010/main" val="623986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4227B4-89C2-4E0F-80B1-7719713554F7}"/>
              </a:ext>
            </a:extLst>
          </p:cNvPr>
          <p:cNvSpPr>
            <a:spLocks noGrp="1"/>
          </p:cNvSpPr>
          <p:nvPr>
            <p:ph type="title"/>
          </p:nvPr>
        </p:nvSpPr>
        <p:spPr>
          <a:xfrm>
            <a:off x="588263" y="457200"/>
            <a:ext cx="11018520" cy="492443"/>
          </a:xfrm>
        </p:spPr>
        <p:txBody>
          <a:bodyPr/>
          <a:lstStyle/>
          <a:p>
            <a:r>
              <a:rPr lang="en-US" sz="3200" spc="-50"/>
              <a:t>Personal insights in Teams</a:t>
            </a:r>
            <a:endParaRPr lang="en-US" sz="3200"/>
          </a:p>
        </p:txBody>
      </p:sp>
      <p:sp>
        <p:nvSpPr>
          <p:cNvPr id="2" name="Text Placeholder 1">
            <a:extLst>
              <a:ext uri="{FF2B5EF4-FFF2-40B4-BE49-F238E27FC236}">
                <a16:creationId xmlns:a16="http://schemas.microsoft.com/office/drawing/2014/main" id="{A02A1BC9-B296-40B0-B129-BBF393E4329D}"/>
              </a:ext>
            </a:extLst>
          </p:cNvPr>
          <p:cNvSpPr>
            <a:spLocks noGrp="1"/>
          </p:cNvSpPr>
          <p:nvPr>
            <p:ph type="body" sz="quarter" idx="10"/>
          </p:nvPr>
        </p:nvSpPr>
        <p:spPr>
          <a:xfrm>
            <a:off x="586390" y="931776"/>
            <a:ext cx="11018520" cy="307777"/>
          </a:xfrm>
        </p:spPr>
        <p:txBody>
          <a:bodyPr/>
          <a:lstStyle/>
          <a:p>
            <a:r>
              <a:rPr lang="en-US" sz="2000">
                <a:latin typeface="+mj-lt"/>
              </a:rPr>
              <a:t>New wellbeing experiences coming in 2021</a:t>
            </a:r>
          </a:p>
        </p:txBody>
      </p:sp>
      <p:pic>
        <p:nvPicPr>
          <p:cNvPr id="4" name="Online Media 3">
            <a:hlinkClick r:id="" action="ppaction://media"/>
            <a:extLst>
              <a:ext uri="{FF2B5EF4-FFF2-40B4-BE49-F238E27FC236}">
                <a16:creationId xmlns:a16="http://schemas.microsoft.com/office/drawing/2014/main" id="{37B4BF25-C573-43EC-AC1B-0A8B109E4323}"/>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p:blipFill>
        <p:spPr>
          <a:xfrm>
            <a:off x="1263613" y="1424219"/>
            <a:ext cx="9664773" cy="5433781"/>
          </a:xfrm>
          <a:prstGeom prst="rect">
            <a:avLst/>
          </a:prstGeom>
        </p:spPr>
      </p:pic>
    </p:spTree>
    <p:extLst>
      <p:ext uri="{BB962C8B-B14F-4D97-AF65-F5344CB8AC3E}">
        <p14:creationId xmlns:p14="http://schemas.microsoft.com/office/powerpoint/2010/main" val="2395633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C48A3C4-5ECB-4605-9501-683832A731A9}"/>
              </a:ext>
            </a:extLst>
          </p:cNvPr>
          <p:cNvSpPr>
            <a:spLocks noGrp="1"/>
          </p:cNvSpPr>
          <p:nvPr>
            <p:ph type="title"/>
          </p:nvPr>
        </p:nvSpPr>
        <p:spPr/>
        <p:txBody>
          <a:bodyPr wrap="square" anchor="t">
            <a:normAutofit/>
          </a:bodyPr>
          <a:lstStyle/>
          <a:p>
            <a:r>
              <a:rPr lang="en-US" sz="3200" spc="-50"/>
              <a:t>Personal insights in Teams </a:t>
            </a:r>
          </a:p>
        </p:txBody>
      </p:sp>
      <p:sp>
        <p:nvSpPr>
          <p:cNvPr id="6" name="Text Placeholder 1">
            <a:extLst>
              <a:ext uri="{FF2B5EF4-FFF2-40B4-BE49-F238E27FC236}">
                <a16:creationId xmlns:a16="http://schemas.microsoft.com/office/drawing/2014/main" id="{0911DCD2-FC42-4157-8892-8F08E51FED31}"/>
              </a:ext>
            </a:extLst>
          </p:cNvPr>
          <p:cNvSpPr txBox="1">
            <a:spLocks/>
          </p:cNvSpPr>
          <p:nvPr/>
        </p:nvSpPr>
        <p:spPr>
          <a:xfrm>
            <a:off x="586390" y="931776"/>
            <a:ext cx="11018520" cy="30777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latin typeface="+mj-lt"/>
              </a:rPr>
              <a:t>Targeted release for MyAnalytics users starting in October 2020</a:t>
            </a:r>
          </a:p>
        </p:txBody>
      </p:sp>
      <p:pic>
        <p:nvPicPr>
          <p:cNvPr id="4" name="Picture 3" descr="Screenshot of Personal insights in Teams ">
            <a:extLst>
              <a:ext uri="{FF2B5EF4-FFF2-40B4-BE49-F238E27FC236}">
                <a16:creationId xmlns:a16="http://schemas.microsoft.com/office/drawing/2014/main" id="{F460703D-C25D-4018-8BF5-CA5D0CC608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8654" y="1345474"/>
            <a:ext cx="9193991" cy="5512526"/>
          </a:xfrm>
          <a:prstGeom prst="rect">
            <a:avLst/>
          </a:prstGeom>
        </p:spPr>
      </p:pic>
    </p:spTree>
    <p:extLst>
      <p:ext uri="{BB962C8B-B14F-4D97-AF65-F5344CB8AC3E}">
        <p14:creationId xmlns:p14="http://schemas.microsoft.com/office/powerpoint/2010/main" val="3786959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3DE4705-4440-4836-B973-80E39BA2C09F}"/>
              </a:ext>
            </a:extLst>
          </p:cNvPr>
          <p:cNvSpPr>
            <a:spLocks noGrp="1"/>
          </p:cNvSpPr>
          <p:nvPr>
            <p:ph type="title"/>
          </p:nvPr>
        </p:nvSpPr>
        <p:spPr>
          <a:xfrm>
            <a:off x="588263" y="457200"/>
            <a:ext cx="11018520" cy="492443"/>
          </a:xfrm>
        </p:spPr>
        <p:txBody>
          <a:bodyPr/>
          <a:lstStyle/>
          <a:p>
            <a:r>
              <a:rPr lang="en-US" sz="3200"/>
              <a:t>Personal productivity and wellbeing insights </a:t>
            </a:r>
          </a:p>
        </p:txBody>
      </p:sp>
      <p:sp>
        <p:nvSpPr>
          <p:cNvPr id="27" name="Rectangle 26">
            <a:extLst>
              <a:ext uri="{FF2B5EF4-FFF2-40B4-BE49-F238E27FC236}">
                <a16:creationId xmlns:a16="http://schemas.microsoft.com/office/drawing/2014/main" id="{0C99265C-AAAB-46C4-AB3E-87DE1FD2E5F6}"/>
              </a:ext>
              <a:ext uri="{C183D7F6-B498-43B3-948B-1728B52AA6E4}">
                <adec:decorative xmlns:adec="http://schemas.microsoft.com/office/drawing/2017/decorative" val="1"/>
              </a:ext>
            </a:extLst>
          </p:cNvPr>
          <p:cNvSpPr/>
          <p:nvPr/>
        </p:nvSpPr>
        <p:spPr bwMode="auto">
          <a:xfrm>
            <a:off x="6095999" y="1291892"/>
            <a:ext cx="6096001" cy="4689658"/>
          </a:xfrm>
          <a:prstGeom prst="rect">
            <a:avLst/>
          </a:prstGeom>
          <a:solidFill>
            <a:srgbClr val="FAFAFA"/>
          </a:solidFill>
          <a:ln>
            <a:solidFill>
              <a:srgbClr val="EEEEE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Rectangle 27">
            <a:extLst>
              <a:ext uri="{FF2B5EF4-FFF2-40B4-BE49-F238E27FC236}">
                <a16:creationId xmlns:a16="http://schemas.microsoft.com/office/drawing/2014/main" id="{B5648FCD-B29E-4054-B8A7-D276D5788B27}"/>
              </a:ext>
              <a:ext uri="{C183D7F6-B498-43B3-948B-1728B52AA6E4}">
                <adec:decorative xmlns:adec="http://schemas.microsoft.com/office/drawing/2017/decorative" val="1"/>
              </a:ext>
            </a:extLst>
          </p:cNvPr>
          <p:cNvSpPr/>
          <p:nvPr/>
        </p:nvSpPr>
        <p:spPr bwMode="auto">
          <a:xfrm>
            <a:off x="0" y="1291892"/>
            <a:ext cx="6095998" cy="4689658"/>
          </a:xfrm>
          <a:prstGeom prst="rect">
            <a:avLst/>
          </a:prstGeom>
          <a:solidFill>
            <a:schemeClr val="bg1"/>
          </a:solidFill>
          <a:ln>
            <a:solidFill>
              <a:srgbClr val="EEEEE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1" name="Title 1">
            <a:extLst>
              <a:ext uri="{FF2B5EF4-FFF2-40B4-BE49-F238E27FC236}">
                <a16:creationId xmlns:a16="http://schemas.microsoft.com/office/drawing/2014/main" id="{6B18D41D-69F4-479D-9AED-4FCD305695E1}"/>
              </a:ext>
            </a:extLst>
          </p:cNvPr>
          <p:cNvSpPr txBox="1">
            <a:spLocks/>
          </p:cNvSpPr>
          <p:nvPr/>
        </p:nvSpPr>
        <p:spPr>
          <a:xfrm>
            <a:off x="288808" y="1618654"/>
            <a:ext cx="2814609" cy="861774"/>
          </a:xfrm>
          <a:prstGeom prst="rect">
            <a:avLst/>
          </a:prstGeom>
          <a:noFill/>
          <a:ln>
            <a:noFill/>
          </a:ln>
          <a:effectLst/>
        </p:spPr>
        <p:txBody>
          <a:bodyPr wrap="square" lIns="0" tIns="0" rIns="91385" bIns="0" anchor="ctr">
            <a:spAutoFit/>
          </a:bodyP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14049" rtl="0" eaLnBrk="1" fontAlgn="auto" latinLnBrk="0" hangingPunct="1">
              <a:lnSpc>
                <a:spcPct val="100000"/>
              </a:lnSpc>
              <a:spcBef>
                <a:spcPct val="0"/>
              </a:spcBef>
              <a:spcAft>
                <a:spcPts val="0"/>
              </a:spcAft>
              <a:buClrTx/>
              <a:buSzTx/>
              <a:buFontTx/>
              <a:buNone/>
              <a:tabLst/>
              <a:defRPr/>
            </a:pPr>
            <a:r>
              <a:rPr lang="en-US" sz="2000" b="0" i="0" kern="900" spc="0">
                <a:solidFill>
                  <a:srgbClr val="243A5E"/>
                </a:solidFill>
                <a:latin typeface="+mj-lt"/>
                <a:cs typeface="Segoe UI Semibold" panose="020B0702040204020203" pitchFamily="34" charset="0"/>
              </a:rPr>
              <a:t>Take action in the flow of your work</a:t>
            </a:r>
          </a:p>
          <a:p>
            <a:pPr algn="l" defTabSz="914049">
              <a:lnSpc>
                <a:spcPct val="100000"/>
              </a:lnSpc>
              <a:defRPr/>
            </a:pPr>
            <a:r>
              <a:rPr lang="en-US" sz="1600" b="0" i="0" kern="900" spc="0">
                <a:solidFill>
                  <a:schemeClr val="tx1"/>
                </a:solidFill>
                <a:cs typeface="Segoe UI"/>
              </a:rPr>
              <a:t>to be more effective every day</a:t>
            </a:r>
            <a:endParaRPr lang="en-US" sz="1600" b="0" i="0" spc="0">
              <a:solidFill>
                <a:schemeClr val="tx1"/>
              </a:solidFill>
            </a:endParaRPr>
          </a:p>
        </p:txBody>
      </p:sp>
      <p:pic>
        <p:nvPicPr>
          <p:cNvPr id="63" name="Picture 62" descr="A screenshot of a Microsoft Teams post">
            <a:extLst>
              <a:ext uri="{FF2B5EF4-FFF2-40B4-BE49-F238E27FC236}">
                <a16:creationId xmlns:a16="http://schemas.microsoft.com/office/drawing/2014/main" id="{AF2AB005-9B48-4008-BB75-981628FA3B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808" y="2898321"/>
            <a:ext cx="2554184" cy="1436027"/>
          </a:xfrm>
          <a:prstGeom prst="rect">
            <a:avLst/>
          </a:prstGeom>
          <a:effectLst>
            <a:outerShdw blurRad="63500" dist="38100" dir="2700000" algn="tl" rotWithShape="0">
              <a:prstClr val="black">
                <a:alpha val="40000"/>
              </a:prstClr>
            </a:outerShdw>
          </a:effectLst>
        </p:spPr>
      </p:pic>
      <p:sp>
        <p:nvSpPr>
          <p:cNvPr id="62" name="Rectangle 61">
            <a:extLst>
              <a:ext uri="{FF2B5EF4-FFF2-40B4-BE49-F238E27FC236}">
                <a16:creationId xmlns:a16="http://schemas.microsoft.com/office/drawing/2014/main" id="{A3456312-31A7-45F4-A978-6A5E80524E30}"/>
              </a:ext>
            </a:extLst>
          </p:cNvPr>
          <p:cNvSpPr/>
          <p:nvPr/>
        </p:nvSpPr>
        <p:spPr bwMode="auto">
          <a:xfrm>
            <a:off x="288809" y="4389698"/>
            <a:ext cx="2554184" cy="5561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Personal insights in Teams </a:t>
            </a:r>
            <a:r>
              <a:rPr kumimoji="0" lang="en-US" sz="1600" i="1" u="none" strike="noStrike" kern="1200" cap="none" spc="0" normalizeH="0" baseline="0" noProof="0">
                <a:ln>
                  <a:noFill/>
                </a:ln>
                <a:solidFill>
                  <a:srgbClr val="000000"/>
                </a:solidFill>
                <a:effectLst/>
                <a:uLnTx/>
                <a:uFillTx/>
                <a:latin typeface="Segoe UI"/>
                <a:ea typeface="+mn-ea"/>
                <a:cs typeface="Segoe UI" pitchFamily="34" charset="0"/>
              </a:rPr>
              <a:t>(Coming in 2021)</a:t>
            </a:r>
            <a:endParaRPr kumimoji="0" lang="en-US" sz="180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51" name="Picture 50" descr="A screenshot of an email from Cortana">
            <a:extLst>
              <a:ext uri="{FF2B5EF4-FFF2-40B4-BE49-F238E27FC236}">
                <a16:creationId xmlns:a16="http://schemas.microsoft.com/office/drawing/2014/main" id="{FD4357B1-9A2F-4E32-8A53-B17D2C206C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69841" y="1580192"/>
            <a:ext cx="1242512" cy="1431854"/>
          </a:xfrm>
          <a:prstGeom prst="rect">
            <a:avLst/>
          </a:prstGeom>
          <a:effectLst>
            <a:outerShdw blurRad="63500" dist="38100" dir="2700000" algn="tl" rotWithShape="0">
              <a:prstClr val="black">
                <a:alpha val="40000"/>
              </a:prstClr>
            </a:outerShdw>
          </a:effectLst>
        </p:spPr>
      </p:pic>
      <p:sp>
        <p:nvSpPr>
          <p:cNvPr id="57" name="Rectangle 56">
            <a:extLst>
              <a:ext uri="{FF2B5EF4-FFF2-40B4-BE49-F238E27FC236}">
                <a16:creationId xmlns:a16="http://schemas.microsoft.com/office/drawing/2014/main" id="{AAEFD422-CA0F-4C62-92D4-A8C3462B02B0}"/>
              </a:ext>
            </a:extLst>
          </p:cNvPr>
          <p:cNvSpPr/>
          <p:nvPr/>
        </p:nvSpPr>
        <p:spPr bwMode="auto">
          <a:xfrm>
            <a:off x="3330412" y="3119906"/>
            <a:ext cx="2121370" cy="4571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Briefing email from Cortana</a:t>
            </a:r>
          </a:p>
        </p:txBody>
      </p:sp>
      <p:pic>
        <p:nvPicPr>
          <p:cNvPr id="60" name="Picture 59" descr="Screenshot of Outlook insights">
            <a:extLst>
              <a:ext uri="{FF2B5EF4-FFF2-40B4-BE49-F238E27FC236}">
                <a16:creationId xmlns:a16="http://schemas.microsoft.com/office/drawing/2014/main" id="{F0ADAF23-F050-4785-976F-E57BB95044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96231" y="3780250"/>
            <a:ext cx="1989730" cy="1439607"/>
          </a:xfrm>
          <a:prstGeom prst="rect">
            <a:avLst/>
          </a:prstGeom>
          <a:effectLst>
            <a:outerShdw blurRad="63500" dist="38100" dir="2700000" algn="tl" rotWithShape="0">
              <a:prstClr val="black">
                <a:alpha val="40000"/>
              </a:prstClr>
            </a:outerShdw>
          </a:effectLst>
        </p:spPr>
      </p:pic>
      <p:sp>
        <p:nvSpPr>
          <p:cNvPr id="59" name="Rectangle 58">
            <a:extLst>
              <a:ext uri="{FF2B5EF4-FFF2-40B4-BE49-F238E27FC236}">
                <a16:creationId xmlns:a16="http://schemas.microsoft.com/office/drawing/2014/main" id="{A2318105-6316-49B3-9828-4E7A152577D6}"/>
              </a:ext>
            </a:extLst>
          </p:cNvPr>
          <p:cNvSpPr/>
          <p:nvPr/>
        </p:nvSpPr>
        <p:spPr bwMode="auto">
          <a:xfrm>
            <a:off x="2709157" y="5329889"/>
            <a:ext cx="3363879" cy="457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defRPr/>
            </a:pPr>
            <a:r>
              <a:rPr lang="en-US" sz="1600">
                <a:solidFill>
                  <a:srgbClr val="000000"/>
                </a:solidFill>
                <a:latin typeface="Segoe UI Semibold" panose="020B0702040204020203" pitchFamily="34" charset="0"/>
                <a:cs typeface="Segoe UI Semibold" panose="020B0702040204020203" pitchFamily="34" charset="0"/>
              </a:rPr>
              <a:t>Outlook inline suggestions &amp; Outlook insights add-in</a:t>
            </a:r>
          </a:p>
        </p:txBody>
      </p:sp>
      <p:sp>
        <p:nvSpPr>
          <p:cNvPr id="64" name="Title 1">
            <a:extLst>
              <a:ext uri="{FF2B5EF4-FFF2-40B4-BE49-F238E27FC236}">
                <a16:creationId xmlns:a16="http://schemas.microsoft.com/office/drawing/2014/main" id="{BAEC1EAD-6030-4BE7-8686-E80BA23A2D27}"/>
              </a:ext>
            </a:extLst>
          </p:cNvPr>
          <p:cNvSpPr txBox="1">
            <a:spLocks/>
          </p:cNvSpPr>
          <p:nvPr/>
        </p:nvSpPr>
        <p:spPr>
          <a:xfrm>
            <a:off x="6561845" y="2120129"/>
            <a:ext cx="3747485" cy="553998"/>
          </a:xfrm>
          <a:prstGeom prst="rect">
            <a:avLst/>
          </a:prstGeom>
          <a:noFill/>
          <a:ln>
            <a:noFill/>
          </a:ln>
          <a:effectLst/>
        </p:spPr>
        <p:txBody>
          <a:bodyPr wrap="square" lIns="0" tIns="0" rIns="91385" bIns="0" anchor="ctr">
            <a:spAutoFit/>
          </a:bodyP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14049" rtl="0" eaLnBrk="1" fontAlgn="auto" latinLnBrk="0" hangingPunct="1">
              <a:lnSpc>
                <a:spcPct val="100000"/>
              </a:lnSpc>
              <a:spcBef>
                <a:spcPct val="0"/>
              </a:spcBef>
              <a:spcAft>
                <a:spcPts val="0"/>
              </a:spcAft>
              <a:buClrTx/>
              <a:buSzTx/>
              <a:buFontTx/>
              <a:buNone/>
              <a:tabLst/>
              <a:defRPr/>
            </a:pPr>
            <a:r>
              <a:rPr lang="en-US" sz="2000" b="0" i="0" kern="900" spc="0">
                <a:solidFill>
                  <a:srgbClr val="243A5E"/>
                </a:solidFill>
                <a:latin typeface="+mj-lt"/>
                <a:cs typeface="Segoe UI Semibold" panose="020B0702040204020203" pitchFamily="34" charset="0"/>
              </a:rPr>
              <a:t>Understand how you work</a:t>
            </a:r>
          </a:p>
          <a:p>
            <a:pPr algn="l" defTabSz="914049">
              <a:lnSpc>
                <a:spcPct val="100000"/>
              </a:lnSpc>
              <a:defRPr/>
            </a:pPr>
            <a:r>
              <a:rPr lang="en-US" sz="1600" b="0" i="0" kern="900" spc="0">
                <a:solidFill>
                  <a:schemeClr val="tx1"/>
                </a:solidFill>
                <a:cs typeface="Segoe UI"/>
              </a:rPr>
              <a:t>to improve your work patterns over time</a:t>
            </a:r>
            <a:endParaRPr lang="en-US" sz="1600" b="0" i="0" spc="0">
              <a:solidFill>
                <a:schemeClr val="tx1"/>
              </a:solidFill>
            </a:endParaRPr>
          </a:p>
        </p:txBody>
      </p:sp>
      <p:pic>
        <p:nvPicPr>
          <p:cNvPr id="39" name="Picture 38" descr="A screenshot of a MyAnalytics dashboard">
            <a:extLst>
              <a:ext uri="{FF2B5EF4-FFF2-40B4-BE49-F238E27FC236}">
                <a16:creationId xmlns:a16="http://schemas.microsoft.com/office/drawing/2014/main" id="{8C3FBCEC-84F7-452C-B55E-15BD3FFBB00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61845" y="3073726"/>
            <a:ext cx="2730912" cy="1645920"/>
          </a:xfrm>
          <a:prstGeom prst="rect">
            <a:avLst/>
          </a:prstGeom>
          <a:ln>
            <a:noFill/>
          </a:ln>
          <a:effectLst>
            <a:outerShdw blurRad="63500" dist="38100" dir="2700000" algn="tl" rotWithShape="0">
              <a:prstClr val="black">
                <a:alpha val="40000"/>
              </a:prstClr>
            </a:outerShdw>
          </a:effectLst>
        </p:spPr>
      </p:pic>
      <p:sp>
        <p:nvSpPr>
          <p:cNvPr id="38" name="Rectangle 37">
            <a:extLst>
              <a:ext uri="{FF2B5EF4-FFF2-40B4-BE49-F238E27FC236}">
                <a16:creationId xmlns:a16="http://schemas.microsoft.com/office/drawing/2014/main" id="{9BB8281E-C258-4E8E-A75E-AC31B38937BB}"/>
              </a:ext>
            </a:extLst>
          </p:cNvPr>
          <p:cNvSpPr/>
          <p:nvPr/>
        </p:nvSpPr>
        <p:spPr bwMode="auto">
          <a:xfrm>
            <a:off x="6561846" y="4724548"/>
            <a:ext cx="2730911" cy="457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MyAnalytics dashboard</a:t>
            </a:r>
          </a:p>
        </p:txBody>
      </p:sp>
      <p:pic>
        <p:nvPicPr>
          <p:cNvPr id="42" name="Picture 41" descr="A screenshot of a MyAnalytics digest email">
            <a:extLst>
              <a:ext uri="{FF2B5EF4-FFF2-40B4-BE49-F238E27FC236}">
                <a16:creationId xmlns:a16="http://schemas.microsoft.com/office/drawing/2014/main" id="{F1ECE047-6D2F-4535-A4BD-AD142D2005C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58603" y="3073726"/>
            <a:ext cx="1382210" cy="1641586"/>
          </a:xfrm>
          <a:prstGeom prst="rect">
            <a:avLst/>
          </a:prstGeom>
          <a:ln>
            <a:noFill/>
          </a:ln>
          <a:effectLst>
            <a:outerShdw blurRad="63500" dist="38100" dir="2700000" algn="tl" rotWithShape="0">
              <a:prstClr val="black">
                <a:alpha val="40000"/>
              </a:prstClr>
            </a:outerShdw>
          </a:effectLst>
        </p:spPr>
      </p:pic>
      <p:sp>
        <p:nvSpPr>
          <p:cNvPr id="41" name="Rectangle 40">
            <a:extLst>
              <a:ext uri="{FF2B5EF4-FFF2-40B4-BE49-F238E27FC236}">
                <a16:creationId xmlns:a16="http://schemas.microsoft.com/office/drawing/2014/main" id="{621A8FF2-BD44-497C-990E-2E87F9BE5602}"/>
              </a:ext>
            </a:extLst>
          </p:cNvPr>
          <p:cNvSpPr/>
          <p:nvPr/>
        </p:nvSpPr>
        <p:spPr bwMode="auto">
          <a:xfrm>
            <a:off x="9450879" y="4723339"/>
            <a:ext cx="1997657"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MyAnalytics digest emails</a:t>
            </a:r>
          </a:p>
        </p:txBody>
      </p:sp>
      <p:sp>
        <p:nvSpPr>
          <p:cNvPr id="67" name="Rectangle 66">
            <a:extLst>
              <a:ext uri="{FF2B5EF4-FFF2-40B4-BE49-F238E27FC236}">
                <a16:creationId xmlns:a16="http://schemas.microsoft.com/office/drawing/2014/main" id="{8B8DB73E-B790-458F-A96F-78D65CA5C94A}"/>
              </a:ext>
              <a:ext uri="{C183D7F6-B498-43B3-948B-1728B52AA6E4}">
                <adec:decorative xmlns:adec="http://schemas.microsoft.com/office/drawing/2017/decorative" val="1"/>
              </a:ext>
            </a:extLst>
          </p:cNvPr>
          <p:cNvSpPr/>
          <p:nvPr/>
        </p:nvSpPr>
        <p:spPr bwMode="auto">
          <a:xfrm>
            <a:off x="191933" y="2798436"/>
            <a:ext cx="2834460" cy="2191961"/>
          </a:xfrm>
          <a:prstGeom prst="rect">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65" name="Rectangle 64">
            <a:extLst>
              <a:ext uri="{FF2B5EF4-FFF2-40B4-BE49-F238E27FC236}">
                <a16:creationId xmlns:a16="http://schemas.microsoft.com/office/drawing/2014/main" id="{3F33F184-9588-44E9-BC88-A267D2891781}"/>
              </a:ext>
              <a:ext uri="{C183D7F6-B498-43B3-948B-1728B52AA6E4}">
                <adec:decorative xmlns:adec="http://schemas.microsoft.com/office/drawing/2017/decorative" val="1"/>
              </a:ext>
            </a:extLst>
          </p:cNvPr>
          <p:cNvSpPr/>
          <p:nvPr/>
        </p:nvSpPr>
        <p:spPr bwMode="auto">
          <a:xfrm>
            <a:off x="3055792" y="3684964"/>
            <a:ext cx="2834460" cy="2191961"/>
          </a:xfrm>
          <a:prstGeom prst="rect">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6" name="Rectangle 65">
            <a:extLst>
              <a:ext uri="{FF2B5EF4-FFF2-40B4-BE49-F238E27FC236}">
                <a16:creationId xmlns:a16="http://schemas.microsoft.com/office/drawing/2014/main" id="{BCEE0504-2712-44BE-9543-CD50EF6BF243}"/>
              </a:ext>
              <a:ext uri="{C183D7F6-B498-43B3-948B-1728B52AA6E4}">
                <adec:decorative xmlns:adec="http://schemas.microsoft.com/office/drawing/2017/decorative" val="1"/>
              </a:ext>
            </a:extLst>
          </p:cNvPr>
          <p:cNvSpPr/>
          <p:nvPr/>
        </p:nvSpPr>
        <p:spPr bwMode="auto">
          <a:xfrm>
            <a:off x="6229611" y="1537632"/>
            <a:ext cx="5673579" cy="4391025"/>
          </a:xfrm>
          <a:prstGeom prst="rect">
            <a:avLst/>
          </a:prstGeom>
          <a:solidFill>
            <a:srgbClr val="FAFAFA">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Title 1">
            <a:extLst>
              <a:ext uri="{FF2B5EF4-FFF2-40B4-BE49-F238E27FC236}">
                <a16:creationId xmlns:a16="http://schemas.microsoft.com/office/drawing/2014/main" id="{8BDEA4A0-0BB0-4D9C-8AE4-51DF9B6CF1E7}"/>
              </a:ext>
            </a:extLst>
          </p:cNvPr>
          <p:cNvSpPr txBox="1">
            <a:spLocks/>
          </p:cNvSpPr>
          <p:nvPr/>
        </p:nvSpPr>
        <p:spPr>
          <a:xfrm>
            <a:off x="2755646" y="5980389"/>
            <a:ext cx="6677589" cy="877611"/>
          </a:xfrm>
          <a:prstGeom prst="rect">
            <a:avLst/>
          </a:prstGeom>
          <a:effectLst/>
        </p:spPr>
        <p:txBody>
          <a:bodyPr lIns="0" tIns="45692" rIns="91385" bIns="45692"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ctr" defTabSz="914049" rtl="0" eaLnBrk="1" fontAlgn="auto" latinLnBrk="0" hangingPunct="1">
              <a:lnSpc>
                <a:spcPct val="100000"/>
              </a:lnSpc>
              <a:spcBef>
                <a:spcPct val="0"/>
              </a:spcBef>
              <a:spcAft>
                <a:spcPts val="0"/>
              </a:spcAft>
              <a:buClrTx/>
              <a:buSzTx/>
              <a:buFontTx/>
              <a:buNone/>
              <a:tabLst/>
              <a:defRPr/>
            </a:pPr>
            <a:r>
              <a:rPr kumimoji="0" lang="en-US" sz="2000" b="0" i="0" u="none" strike="noStrike" kern="900" cap="none" spc="0" normalizeH="0" baseline="0" noProof="0">
                <a:ln>
                  <a:noFill/>
                </a:ln>
                <a:solidFill>
                  <a:srgbClr val="0078D7"/>
                </a:solidFill>
                <a:effectLst/>
                <a:uLnTx/>
                <a:uFillTx/>
                <a:latin typeface="Segoe UI Semibold" panose="020B0702040204020203" pitchFamily="34" charset="0"/>
                <a:ea typeface="+mj-ea"/>
                <a:cs typeface="Segoe UI Semibold" panose="020B0702040204020203" pitchFamily="34" charset="0"/>
              </a:rPr>
              <a:t>Privacy by design: </a:t>
            </a:r>
          </a:p>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600" b="0" i="0" u="none" strike="noStrike" kern="900" cap="none" spc="0" normalizeH="0" baseline="0" noProof="0">
                <a:ln>
                  <a:noFill/>
                </a:ln>
                <a:solidFill>
                  <a:srgbClr val="282828"/>
                </a:solidFill>
                <a:effectLst/>
                <a:uLnTx/>
                <a:uFillTx/>
                <a:latin typeface="Segoe UI" panose="020B0502040204020203" pitchFamily="34" charset="0"/>
                <a:ea typeface="+mj-ea"/>
                <a:cs typeface="Segoe UI" panose="020B0502040204020203" pitchFamily="34" charset="0"/>
              </a:rPr>
              <a:t>Only you can view personal data and insights</a:t>
            </a:r>
          </a:p>
        </p:txBody>
      </p:sp>
    </p:spTree>
    <p:extLst>
      <p:ext uri="{BB962C8B-B14F-4D97-AF65-F5344CB8AC3E}">
        <p14:creationId xmlns:p14="http://schemas.microsoft.com/office/powerpoint/2010/main" val="4689925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5" grpId="0" animBg="1"/>
      <p:bldP spid="6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137" y="334089"/>
            <a:ext cx="11213745" cy="557076"/>
          </a:xfrm>
        </p:spPr>
        <p:txBody>
          <a:bodyPr/>
          <a:lstStyle/>
          <a:p>
            <a:r>
              <a:rPr lang="en-US" sz="3200" spc="-50"/>
              <a:t>Briefing email from Cortana to help you prepare for the day</a:t>
            </a:r>
          </a:p>
        </p:txBody>
      </p:sp>
      <p:sp>
        <p:nvSpPr>
          <p:cNvPr id="3" name="Text Placeholder 1">
            <a:extLst>
              <a:ext uri="{FF2B5EF4-FFF2-40B4-BE49-F238E27FC236}">
                <a16:creationId xmlns:a16="http://schemas.microsoft.com/office/drawing/2014/main" id="{29C2BFA5-10CB-430B-9CE1-34C94749C58B}"/>
              </a:ext>
            </a:extLst>
          </p:cNvPr>
          <p:cNvSpPr txBox="1">
            <a:spLocks/>
          </p:cNvSpPr>
          <p:nvPr/>
        </p:nvSpPr>
        <p:spPr>
          <a:xfrm>
            <a:off x="474673" y="891165"/>
            <a:ext cx="11624043" cy="353045"/>
          </a:xfrm>
          <a:prstGeom prst="rect">
            <a:avLst/>
          </a:prstGeo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2000">
                <a:solidFill>
                  <a:schemeClr val="tx1"/>
                </a:solidFill>
                <a:latin typeface="+mj-lt"/>
                <a:cs typeface="Segoe UI" panose="020B0502040204020203" pitchFamily="34" charset="0"/>
              </a:rPr>
              <a:t>Generally available for Microsoft 365 Enterprise users with Exchange Online mailboxes in English</a:t>
            </a:r>
          </a:p>
          <a:p>
            <a:endParaRPr lang="en-US" sz="2000"/>
          </a:p>
        </p:txBody>
      </p:sp>
      <p:pic>
        <p:nvPicPr>
          <p:cNvPr id="5" name="Online Media 4">
            <a:hlinkClick r:id="" action="ppaction://media"/>
            <a:extLst>
              <a:ext uri="{FF2B5EF4-FFF2-40B4-BE49-F238E27FC236}">
                <a16:creationId xmlns:a16="http://schemas.microsoft.com/office/drawing/2014/main" id="{E91DAF64-BC4A-4EEA-9C21-1FDBAF438469}"/>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p:blipFill>
        <p:spPr>
          <a:xfrm>
            <a:off x="1079436" y="1448241"/>
            <a:ext cx="10033127" cy="5303856"/>
          </a:xfrm>
          <a:prstGeom prst="rect">
            <a:avLst/>
          </a:prstGeom>
        </p:spPr>
      </p:pic>
    </p:spTree>
    <p:extLst>
      <p:ext uri="{BB962C8B-B14F-4D97-AF65-F5344CB8AC3E}">
        <p14:creationId xmlns:p14="http://schemas.microsoft.com/office/powerpoint/2010/main" val="3919737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B2CCD7B-60A6-4FEF-8EE9-64AE107C690C}"/>
              </a:ext>
            </a:extLst>
          </p:cNvPr>
          <p:cNvSpPr>
            <a:spLocks noGrp="1"/>
          </p:cNvSpPr>
          <p:nvPr>
            <p:ph type="title"/>
          </p:nvPr>
        </p:nvSpPr>
        <p:spPr>
          <a:xfrm>
            <a:off x="584199" y="307335"/>
            <a:ext cx="11196307" cy="492443"/>
          </a:xfrm>
        </p:spPr>
        <p:txBody>
          <a:bodyPr/>
          <a:lstStyle/>
          <a:p>
            <a:r>
              <a:rPr lang="en-US" sz="3200" spc="-50"/>
              <a:t>Briefing email from Cortana </a:t>
            </a:r>
            <a:r>
              <a:rPr lang="en-US" sz="3200"/>
              <a:t>to help you prepare for the day </a:t>
            </a:r>
          </a:p>
        </p:txBody>
      </p:sp>
      <p:sp>
        <p:nvSpPr>
          <p:cNvPr id="4" name="Text Placeholder 1">
            <a:extLst>
              <a:ext uri="{FF2B5EF4-FFF2-40B4-BE49-F238E27FC236}">
                <a16:creationId xmlns:a16="http://schemas.microsoft.com/office/drawing/2014/main" id="{0A87721C-DD2B-4A96-8541-64250E688D0E}"/>
              </a:ext>
            </a:extLst>
          </p:cNvPr>
          <p:cNvSpPr txBox="1">
            <a:spLocks/>
          </p:cNvSpPr>
          <p:nvPr/>
        </p:nvSpPr>
        <p:spPr>
          <a:xfrm>
            <a:off x="584200" y="866190"/>
            <a:ext cx="11196307" cy="30777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a:latin typeface="+mj-lt"/>
              </a:rPr>
              <a:t>Generally available for Microsoft 365 Enterprise users with Exchange Online mailboxes in English</a:t>
            </a:r>
          </a:p>
        </p:txBody>
      </p:sp>
      <p:sp>
        <p:nvSpPr>
          <p:cNvPr id="10" name="Rectangle 9">
            <a:extLst>
              <a:ext uri="{FF2B5EF4-FFF2-40B4-BE49-F238E27FC236}">
                <a16:creationId xmlns:a16="http://schemas.microsoft.com/office/drawing/2014/main" id="{A280FA0F-E0EA-4131-BF62-A8F25BD37F3A}"/>
              </a:ext>
              <a:ext uri="{C183D7F6-B498-43B3-948B-1728B52AA6E4}">
                <adec:decorative xmlns:adec="http://schemas.microsoft.com/office/drawing/2017/decorative" val="1"/>
              </a:ext>
            </a:extLst>
          </p:cNvPr>
          <p:cNvSpPr/>
          <p:nvPr/>
        </p:nvSpPr>
        <p:spPr bwMode="auto">
          <a:xfrm>
            <a:off x="506478" y="1911333"/>
            <a:ext cx="3110400" cy="342879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2" name="Picture 11" descr="A screenshot of a cell phone (Streamline meeting preparation)">
            <a:extLst>
              <a:ext uri="{FF2B5EF4-FFF2-40B4-BE49-F238E27FC236}">
                <a16:creationId xmlns:a16="http://schemas.microsoft.com/office/drawing/2014/main" id="{AE6F0232-957C-4F59-A052-169B4A9D9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607" y="1928750"/>
            <a:ext cx="2558003" cy="3405400"/>
          </a:xfrm>
          <a:prstGeom prst="rect">
            <a:avLst/>
          </a:prstGeom>
        </p:spPr>
      </p:pic>
      <p:sp>
        <p:nvSpPr>
          <p:cNvPr id="26" name="Text Placeholder 1">
            <a:extLst>
              <a:ext uri="{FF2B5EF4-FFF2-40B4-BE49-F238E27FC236}">
                <a16:creationId xmlns:a16="http://schemas.microsoft.com/office/drawing/2014/main" id="{FB4AB4F8-F3FA-46E8-983B-0C1DDAC4BC69}"/>
              </a:ext>
            </a:extLst>
          </p:cNvPr>
          <p:cNvSpPr txBox="1">
            <a:spLocks/>
          </p:cNvSpPr>
          <p:nvPr/>
        </p:nvSpPr>
        <p:spPr>
          <a:xfrm>
            <a:off x="506478" y="5489304"/>
            <a:ext cx="3659010" cy="1190276"/>
          </a:xfrm>
          <a:prstGeom prst="rect">
            <a:avLst/>
          </a:prstGeo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1800"/>
              <a:t>Streamline meeting preparation</a:t>
            </a:r>
          </a:p>
          <a:p>
            <a:endParaRPr lang="en-US" sz="1000"/>
          </a:p>
          <a:p>
            <a:pPr marL="285750" indent="-285750">
              <a:buFont typeface="Wingdings" panose="05000000000000000000" pitchFamily="2" charset="2"/>
              <a:buChar char="ü"/>
            </a:pPr>
            <a:r>
              <a:rPr lang="en-US" sz="1400"/>
              <a:t>Suggested pre-reads</a:t>
            </a:r>
          </a:p>
          <a:p>
            <a:endParaRPr lang="en-US" sz="600"/>
          </a:p>
          <a:p>
            <a:pPr marL="285750" indent="-285750">
              <a:buFont typeface="Wingdings" panose="05000000000000000000" pitchFamily="2" charset="2"/>
              <a:buChar char="ü"/>
            </a:pPr>
            <a:r>
              <a:rPr lang="en-US" sz="1400"/>
              <a:t>Timely reminders to add meeting agendas, add a Teams meeting link</a:t>
            </a:r>
          </a:p>
          <a:p>
            <a:endParaRPr lang="en-US" sz="1800"/>
          </a:p>
          <a:p>
            <a:endParaRPr lang="en-US" sz="1800"/>
          </a:p>
        </p:txBody>
      </p:sp>
      <p:sp>
        <p:nvSpPr>
          <p:cNvPr id="33" name="Rectangle 32">
            <a:extLst>
              <a:ext uri="{FF2B5EF4-FFF2-40B4-BE49-F238E27FC236}">
                <a16:creationId xmlns:a16="http://schemas.microsoft.com/office/drawing/2014/main" id="{99E68470-86AF-4855-990F-D6E2AAADC0EF}"/>
              </a:ext>
              <a:ext uri="{C183D7F6-B498-43B3-948B-1728B52AA6E4}">
                <adec:decorative xmlns:adec="http://schemas.microsoft.com/office/drawing/2017/decorative" val="1"/>
              </a:ext>
            </a:extLst>
          </p:cNvPr>
          <p:cNvSpPr/>
          <p:nvPr/>
        </p:nvSpPr>
        <p:spPr bwMode="auto">
          <a:xfrm>
            <a:off x="4488995" y="1905351"/>
            <a:ext cx="3110400" cy="342879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38" name="Picture 37" descr="A screenshot of a cell phone (Suggested tasks &amp; To Do Integration)">
            <a:extLst>
              <a:ext uri="{FF2B5EF4-FFF2-40B4-BE49-F238E27FC236}">
                <a16:creationId xmlns:a16="http://schemas.microsoft.com/office/drawing/2014/main" id="{EF5B904C-BCAB-4805-9F49-73960BCAB9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7021" y="1963185"/>
            <a:ext cx="2648773" cy="3377347"/>
          </a:xfrm>
          <a:prstGeom prst="rect">
            <a:avLst/>
          </a:prstGeom>
        </p:spPr>
      </p:pic>
      <p:sp>
        <p:nvSpPr>
          <p:cNvPr id="42" name="Text Placeholder 1">
            <a:extLst>
              <a:ext uri="{FF2B5EF4-FFF2-40B4-BE49-F238E27FC236}">
                <a16:creationId xmlns:a16="http://schemas.microsoft.com/office/drawing/2014/main" id="{3421F60C-35B7-4AF0-B834-591ABDA260BD}"/>
              </a:ext>
            </a:extLst>
          </p:cNvPr>
          <p:cNvSpPr txBox="1">
            <a:spLocks/>
          </p:cNvSpPr>
          <p:nvPr/>
        </p:nvSpPr>
        <p:spPr>
          <a:xfrm>
            <a:off x="4475341" y="5465619"/>
            <a:ext cx="3659010" cy="1002088"/>
          </a:xfrm>
          <a:prstGeom prst="rect">
            <a:avLst/>
          </a:prstGeo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1800"/>
              <a:t>Stay on top of tasks</a:t>
            </a:r>
          </a:p>
          <a:p>
            <a:endParaRPr lang="en-US" sz="1000"/>
          </a:p>
          <a:p>
            <a:pPr marL="285750" indent="-285750">
              <a:buFont typeface="Wingdings" panose="05000000000000000000" pitchFamily="2" charset="2"/>
              <a:buChar char="ü"/>
            </a:pPr>
            <a:r>
              <a:rPr lang="en-US" sz="1400"/>
              <a:t>Intelligent reminders of tasks due today </a:t>
            </a:r>
          </a:p>
          <a:p>
            <a:endParaRPr lang="en-US" sz="600"/>
          </a:p>
          <a:p>
            <a:pPr marL="285750" indent="-285750">
              <a:buFont typeface="Wingdings" panose="05000000000000000000" pitchFamily="2" charset="2"/>
              <a:buChar char="ü"/>
            </a:pPr>
            <a:r>
              <a:rPr lang="en-US" sz="1400"/>
              <a:t>Mark tasks as done or add to </a:t>
            </a:r>
            <a:r>
              <a:rPr lang="en-US" sz="1400" err="1"/>
              <a:t>To</a:t>
            </a:r>
            <a:r>
              <a:rPr lang="en-US" sz="1400"/>
              <a:t> Do</a:t>
            </a:r>
          </a:p>
          <a:p>
            <a:endParaRPr lang="en-US" sz="1800"/>
          </a:p>
          <a:p>
            <a:endParaRPr lang="en-US" sz="1800"/>
          </a:p>
        </p:txBody>
      </p:sp>
      <p:sp>
        <p:nvSpPr>
          <p:cNvPr id="44" name="Rectangle 43">
            <a:extLst>
              <a:ext uri="{FF2B5EF4-FFF2-40B4-BE49-F238E27FC236}">
                <a16:creationId xmlns:a16="http://schemas.microsoft.com/office/drawing/2014/main" id="{200AB22B-60B4-4E4C-8FE3-2E0526588F19}"/>
              </a:ext>
              <a:ext uri="{C183D7F6-B498-43B3-948B-1728B52AA6E4}">
                <adec:decorative xmlns:adec="http://schemas.microsoft.com/office/drawing/2017/decorative" val="1"/>
              </a:ext>
            </a:extLst>
          </p:cNvPr>
          <p:cNvSpPr/>
          <p:nvPr/>
        </p:nvSpPr>
        <p:spPr bwMode="auto">
          <a:xfrm>
            <a:off x="8471511" y="1908341"/>
            <a:ext cx="3110400" cy="342879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6" name="Picture 45" descr="A screenshot of a cell phone (Schedule focus time)">
            <a:extLst>
              <a:ext uri="{FF2B5EF4-FFF2-40B4-BE49-F238E27FC236}">
                <a16:creationId xmlns:a16="http://schemas.microsoft.com/office/drawing/2014/main" id="{0685E38A-EA17-4B81-9EFF-1314A1F26D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21332" y="2196516"/>
            <a:ext cx="2987992" cy="3143616"/>
          </a:xfrm>
          <a:prstGeom prst="rect">
            <a:avLst/>
          </a:prstGeom>
        </p:spPr>
      </p:pic>
      <p:sp>
        <p:nvSpPr>
          <p:cNvPr id="50" name="Text Placeholder 1">
            <a:extLst>
              <a:ext uri="{FF2B5EF4-FFF2-40B4-BE49-F238E27FC236}">
                <a16:creationId xmlns:a16="http://schemas.microsoft.com/office/drawing/2014/main" id="{C3AE590C-8991-4944-B61D-1F165F62A50D}"/>
              </a:ext>
            </a:extLst>
          </p:cNvPr>
          <p:cNvSpPr txBox="1">
            <a:spLocks/>
          </p:cNvSpPr>
          <p:nvPr/>
        </p:nvSpPr>
        <p:spPr>
          <a:xfrm>
            <a:off x="8471511" y="5465619"/>
            <a:ext cx="3659010" cy="1085046"/>
          </a:xfrm>
          <a:prstGeom prst="rect">
            <a:avLst/>
          </a:prstGeo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1800"/>
              <a:t>Book time for uninterrupted work</a:t>
            </a:r>
          </a:p>
          <a:p>
            <a:endParaRPr lang="en-US" sz="1000"/>
          </a:p>
          <a:p>
            <a:pPr marL="285750" indent="-285750">
              <a:buFont typeface="Wingdings" panose="05000000000000000000" pitchFamily="2" charset="2"/>
              <a:buChar char="ü"/>
            </a:pPr>
            <a:r>
              <a:rPr lang="en-US" sz="1400"/>
              <a:t>Easy to add focus time to your day</a:t>
            </a:r>
          </a:p>
          <a:p>
            <a:endParaRPr lang="en-US" sz="600"/>
          </a:p>
          <a:p>
            <a:pPr marL="285750" indent="-285750">
              <a:buFont typeface="Wingdings" panose="05000000000000000000" pitchFamily="2" charset="2"/>
              <a:buChar char="ü"/>
            </a:pPr>
            <a:r>
              <a:rPr lang="en-US" sz="1400"/>
              <a:t>Available slots suggested</a:t>
            </a:r>
          </a:p>
          <a:p>
            <a:endParaRPr lang="en-US" sz="1800"/>
          </a:p>
          <a:p>
            <a:endParaRPr lang="en-US" sz="1800"/>
          </a:p>
        </p:txBody>
      </p:sp>
    </p:spTree>
    <p:extLst>
      <p:ext uri="{BB962C8B-B14F-4D97-AF65-F5344CB8AC3E}">
        <p14:creationId xmlns:p14="http://schemas.microsoft.com/office/powerpoint/2010/main" val="819702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4|0.5|0.6"/>
</p:tagLst>
</file>

<file path=ppt/tags/tag2.xml><?xml version="1.0" encoding="utf-8"?>
<p:tagLst xmlns:a="http://schemas.openxmlformats.org/drawingml/2006/main" xmlns:r="http://schemas.openxmlformats.org/officeDocument/2006/relationships" xmlns:p="http://schemas.openxmlformats.org/presentationml/2006/main">
  <p:tag name="__MICROSOFT_TRANSLATOR_CLM_SLIDEINFO" val="{&quot;Guid&quot;:&quot;1183c818-3d45-4eeb-9a51-43b86d6b13b5&quot;,&quot;TimeStamp&quot;:&quot;2018-09-21T10:15:27.7273799-07:00&quot;}"/>
</p:tagLst>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2.xml><?xml version="1.0" encoding="utf-8"?>
<a:theme xmlns:a="http://schemas.openxmlformats.org/drawingml/2006/main" name="*Microsoft 365 PPT Template - 2018">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3" id="{73EB1BD4-8DD0-42C8-81CF-E8FE58869E13}" vid="{7127501C-7AE5-48D0-B874-F536F38BF7C1}"/>
    </a:ext>
  </a:extLst>
</a:theme>
</file>

<file path=ppt/theme/theme3.xml><?xml version="1.0" encoding="utf-8"?>
<a:theme xmlns:a="http://schemas.openxmlformats.org/drawingml/2006/main" name="1_Microsoft 365 PPT Template_2017">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C2C2C2"/>
      </a:accent5>
      <a:accent6>
        <a:srgbClr val="505050"/>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2F0D2B60-3B30-4D30-8070-8A1BB326F61A}" vid="{F5BFAD13-3536-4D32-8787-D1D1756E3B1F}"/>
    </a:ext>
  </a:extLst>
</a:theme>
</file>

<file path=ppt/theme/theme4.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1232</Words>
  <Application>Microsoft Office PowerPoint</Application>
  <PresentationFormat>Widescreen</PresentationFormat>
  <Paragraphs>166</Paragraphs>
  <Slides>19</Slides>
  <Notes>19</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19</vt:i4>
      </vt:variant>
    </vt:vector>
  </HeadingPairs>
  <TitlesOfParts>
    <vt:vector size="29" baseType="lpstr">
      <vt:lpstr>Arial</vt:lpstr>
      <vt:lpstr>Calibri</vt:lpstr>
      <vt:lpstr>Consolas</vt:lpstr>
      <vt:lpstr>Segoe UI</vt:lpstr>
      <vt:lpstr>Segoe UI Semibold</vt:lpstr>
      <vt:lpstr>Wingdings</vt:lpstr>
      <vt:lpstr>White Template</vt:lpstr>
      <vt:lpstr>*Microsoft 365 PPT Template - 2018</vt:lpstr>
      <vt:lpstr>1_Microsoft 365 PPT Template_2017</vt:lpstr>
      <vt:lpstr>White Template</vt:lpstr>
      <vt:lpstr>Personal productivity insights in Microsoft 365 – enhancing employee wellbeing</vt:lpstr>
      <vt:lpstr>The new world of work</vt:lpstr>
      <vt:lpstr>Insights for individuals, teams, and leaders </vt:lpstr>
      <vt:lpstr>Personal productivity and wellbeing insights</vt:lpstr>
      <vt:lpstr>Personal insights in Teams</vt:lpstr>
      <vt:lpstr>Personal insights in Teams </vt:lpstr>
      <vt:lpstr>Personal productivity and wellbeing insights </vt:lpstr>
      <vt:lpstr>Briefing email from Cortana to help you prepare for the day</vt:lpstr>
      <vt:lpstr>Briefing email from Cortana to help you prepare for the day </vt:lpstr>
      <vt:lpstr>Reserve time for what’s important - coming by end of 2020 </vt:lpstr>
      <vt:lpstr>Insights for people managers coming by end of 2020 </vt:lpstr>
      <vt:lpstr>Personal productivity and wellbeing insights  </vt:lpstr>
      <vt:lpstr>Outlook inline suggestions</vt:lpstr>
      <vt:lpstr>Outlook Insights Add-in</vt:lpstr>
      <vt:lpstr>Personal productivity and wellbeing insights   </vt:lpstr>
      <vt:lpstr>MyAnalytics Digest Emails and Dashboard</vt:lpstr>
      <vt:lpstr>Productivity and wellbeing insights in Microsoft 365 - highlights</vt:lpstr>
      <vt:lpstr>Additional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2020-10-06T18:01:56Z</dcterms:created>
  <dcterms:modified xsi:type="dcterms:W3CDTF">2020-10-06T18:02:11Z</dcterms:modified>
  <cp:contentStatus/>
</cp:coreProperties>
</file>