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229" r:id="rId1"/>
    <p:sldMasterId id="2147484666" r:id="rId2"/>
    <p:sldMasterId id="2147483737" r:id="rId3"/>
  </p:sldMasterIdLst>
  <p:notesMasterIdLst>
    <p:notesMasterId r:id="rId16"/>
  </p:notesMasterIdLst>
  <p:sldIdLst>
    <p:sldId id="257" r:id="rId4"/>
    <p:sldId id="258" r:id="rId5"/>
    <p:sldId id="259" r:id="rId6"/>
    <p:sldId id="1665" r:id="rId7"/>
    <p:sldId id="1656" r:id="rId8"/>
    <p:sldId id="1657" r:id="rId9"/>
    <p:sldId id="1662" r:id="rId10"/>
    <p:sldId id="1661" r:id="rId11"/>
    <p:sldId id="1663" r:id="rId12"/>
    <p:sldId id="1666" r:id="rId13"/>
    <p:sldId id="1659" r:id="rId14"/>
    <p:sldId id="26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898D43-11C1-4FF0-94F9-27FD573E111D}" v="5" dt="2020-09-29T14:39:52.2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58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C1894-F227-48ED-B685-687E628D7014}" type="datetimeFigureOut">
              <a:rPr lang="en-US" smtClean="0"/>
              <a:t>9/29/2020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A96E8-D09D-43A6-A403-27FDFA18081A}" type="slidenum">
              <a:rPr lang="en-US" smtClean="0"/>
              <a:t>‹#›</a:t>
            </a:fld>
            <a:endParaRPr lang="en-US"/>
          </a:p>
        </p:txBody>
      </p:sp>
    </p:spTree>
    <p:extLst>
      <p:ext uri="{BB962C8B-B14F-4D97-AF65-F5344CB8AC3E}">
        <p14:creationId xmlns:p14="http://schemas.microsoft.com/office/powerpoint/2010/main" val="1538250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1</a:t>
            </a:fld>
            <a:endParaRPr lang="en-US"/>
          </a:p>
        </p:txBody>
      </p:sp>
      <p:sp>
        <p:nvSpPr>
          <p:cNvPr id="11" name="Date Placeholder 10"/>
          <p:cNvSpPr>
            <a:spLocks noGrp="1"/>
          </p:cNvSpPr>
          <p:nvPr>
            <p:ph type="dt" idx="14"/>
          </p:nvPr>
        </p:nvSpPr>
        <p:spPr/>
        <p:txBody>
          <a:bodyPr/>
          <a:lstStyle/>
          <a:p>
            <a:fld id="{3A8AE42A-0CBF-4466-9DC4-244B4B05F419}" type="datetime8">
              <a:rPr lang="en-US" smtClean="0"/>
              <a:t>9/29/2020 3:39 PM</a:t>
            </a:fld>
            <a:endParaRPr lang="en-US"/>
          </a:p>
        </p:txBody>
      </p:sp>
      <p:sp>
        <p:nvSpPr>
          <p:cNvPr id="4" name="Footer Placeholder 3">
            <a:extLst>
              <a:ext uri="{FF2B5EF4-FFF2-40B4-BE49-F238E27FC236}">
                <a16:creationId xmlns:a16="http://schemas.microsoft.com/office/drawing/2014/main" id="{C02A3109-DCE0-4906-9311-ADB37932AB52}"/>
              </a:ext>
            </a:extLst>
          </p:cNvPr>
          <p:cNvSpPr>
            <a:spLocks noGrp="1"/>
          </p:cNvSpPr>
          <p:nvPr>
            <p:ph type="ftr" sz="quarter" idx="15"/>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158BD8-06DB-4BA8-8C13-7C89BDF0DA08}"/>
              </a:ext>
            </a:extLst>
          </p:cNvPr>
          <p:cNvSpPr>
            <a:spLocks noGrp="1"/>
          </p:cNvSpPr>
          <p:nvPr>
            <p:ph type="hdr" sz="quarter" idx="16"/>
          </p:nvPr>
        </p:nvSpPr>
        <p:spPr/>
        <p:txBody>
          <a:bodyPr/>
          <a:lstStyle/>
          <a:p>
            <a:endParaRPr lang="en-US"/>
          </a:p>
        </p:txBody>
      </p:sp>
    </p:spTree>
    <p:extLst>
      <p:ext uri="{BB962C8B-B14F-4D97-AF65-F5344CB8AC3E}">
        <p14:creationId xmlns:p14="http://schemas.microsoft.com/office/powerpoint/2010/main" val="1684475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2</a:t>
            </a:fld>
            <a:endParaRPr lang="en-US"/>
          </a:p>
        </p:txBody>
      </p:sp>
      <p:sp>
        <p:nvSpPr>
          <p:cNvPr id="11" name="Date Placeholder 10"/>
          <p:cNvSpPr>
            <a:spLocks noGrp="1"/>
          </p:cNvSpPr>
          <p:nvPr>
            <p:ph type="dt" idx="14"/>
          </p:nvPr>
        </p:nvSpPr>
        <p:spPr/>
        <p:txBody>
          <a:bodyPr/>
          <a:lstStyle/>
          <a:p>
            <a:fld id="{30EA47FF-7EC3-4B14-9308-254E28AA46B9}" type="datetime8">
              <a:rPr lang="en-US" smtClean="0"/>
              <a:t>9/29/2020 3:39 PM</a:t>
            </a:fld>
            <a:endParaRPr lang="en-US"/>
          </a:p>
        </p:txBody>
      </p:sp>
      <p:sp>
        <p:nvSpPr>
          <p:cNvPr id="4" name="Footer Placeholder 3">
            <a:extLst>
              <a:ext uri="{FF2B5EF4-FFF2-40B4-BE49-F238E27FC236}">
                <a16:creationId xmlns:a16="http://schemas.microsoft.com/office/drawing/2014/main" id="{B4571860-912F-46D4-A5E6-9AA9EBEB8FDA}"/>
              </a:ext>
            </a:extLst>
          </p:cNvPr>
          <p:cNvSpPr>
            <a:spLocks noGrp="1"/>
          </p:cNvSpPr>
          <p:nvPr>
            <p:ph type="ftr" sz="quarter" idx="15"/>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69862593-B652-41C5-86C4-5C91AE5BC7E4}"/>
              </a:ext>
            </a:extLst>
          </p:cNvPr>
          <p:cNvSpPr>
            <a:spLocks noGrp="1"/>
          </p:cNvSpPr>
          <p:nvPr>
            <p:ph type="hdr" sz="quarter" idx="16"/>
          </p:nvPr>
        </p:nvSpPr>
        <p:spPr/>
        <p:txBody>
          <a:bodyPr/>
          <a:lstStyle/>
          <a:p>
            <a:endParaRPr lang="en-US"/>
          </a:p>
        </p:txBody>
      </p:sp>
    </p:spTree>
    <p:extLst>
      <p:ext uri="{BB962C8B-B14F-4D97-AF65-F5344CB8AC3E}">
        <p14:creationId xmlns:p14="http://schemas.microsoft.com/office/powerpoint/2010/main" val="3906962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A96E8-D09D-43A6-A403-27FDFA18081A}" type="slidenum">
              <a:rPr lang="en-US" smtClean="0"/>
              <a:t>4</a:t>
            </a:fld>
            <a:endParaRPr lang="en-US"/>
          </a:p>
        </p:txBody>
      </p:sp>
    </p:spTree>
    <p:extLst>
      <p:ext uri="{BB962C8B-B14F-4D97-AF65-F5344CB8AC3E}">
        <p14:creationId xmlns:p14="http://schemas.microsoft.com/office/powerpoint/2010/main" val="137139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A96E8-D09D-43A6-A403-27FDFA18081A}" type="slidenum">
              <a:rPr lang="en-US" smtClean="0"/>
              <a:t>7</a:t>
            </a:fld>
            <a:endParaRPr lang="en-US"/>
          </a:p>
        </p:txBody>
      </p:sp>
    </p:spTree>
    <p:extLst>
      <p:ext uri="{BB962C8B-B14F-4D97-AF65-F5344CB8AC3E}">
        <p14:creationId xmlns:p14="http://schemas.microsoft.com/office/powerpoint/2010/main" val="821202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A96E8-D09D-43A6-A403-27FDFA18081A}" type="slidenum">
              <a:rPr lang="en-US" smtClean="0"/>
              <a:t>8</a:t>
            </a:fld>
            <a:endParaRPr lang="en-US"/>
          </a:p>
        </p:txBody>
      </p:sp>
    </p:spTree>
    <p:extLst>
      <p:ext uri="{BB962C8B-B14F-4D97-AF65-F5344CB8AC3E}">
        <p14:creationId xmlns:p14="http://schemas.microsoft.com/office/powerpoint/2010/main" val="36462084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43525" y="0"/>
            <a:ext cx="6848475"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FBAE4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03268474"/>
      </p:ext>
    </p:extLst>
  </p:cSld>
  <p:clrMapOvr>
    <a:masterClrMapping/>
  </p:clrMapOvr>
  <p:transition>
    <p:fade/>
  </p:transition>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660935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7028332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35979574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2489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83343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740227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571902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6163402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235027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C508A-B7AE-4ACE-8EBA-5A35AF5EF9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0ACB7-2DC4-4F24-B737-91BD01AD02B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7D36E-0681-4490-8668-FC1D02D8597B}"/>
              </a:ext>
            </a:extLst>
          </p:cNvPr>
          <p:cNvSpPr>
            <a:spLocks noGrp="1"/>
          </p:cNvSpPr>
          <p:nvPr>
            <p:ph type="dt" sz="half" idx="10"/>
          </p:nvPr>
        </p:nvSpPr>
        <p:spPr/>
        <p:txBody>
          <a:bodyPr/>
          <a:lstStyle/>
          <a:p>
            <a:fld id="{5EECC637-647D-44AD-BA68-E308CAEE1999}" type="datetimeFigureOut">
              <a:rPr lang="en-US" smtClean="0"/>
              <a:t>9/29/2020</a:t>
            </a:fld>
            <a:endParaRPr lang="en-US"/>
          </a:p>
        </p:txBody>
      </p:sp>
      <p:sp>
        <p:nvSpPr>
          <p:cNvPr id="5" name="Footer Placeholder 4">
            <a:extLst>
              <a:ext uri="{FF2B5EF4-FFF2-40B4-BE49-F238E27FC236}">
                <a16:creationId xmlns:a16="http://schemas.microsoft.com/office/drawing/2014/main" id="{913AD73B-EB22-4143-9F6B-1B3ACFD15C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E4D7E-ECD0-4C86-8F06-2877DFCB70E5}"/>
              </a:ext>
            </a:extLst>
          </p:cNvPr>
          <p:cNvSpPr>
            <a:spLocks noGrp="1"/>
          </p:cNvSpPr>
          <p:nvPr>
            <p:ph type="sldNum" sz="quarter" idx="12"/>
          </p:nvPr>
        </p:nvSpPr>
        <p:spPr/>
        <p:txBody>
          <a:bodyPr/>
          <a:lstStyle/>
          <a:p>
            <a:fld id="{DF4BB6CE-E8C0-451E-A154-41CB3D7FB8BB}" type="slidenum">
              <a:rPr lang="en-US" smtClean="0"/>
              <a:t>‹#›</a:t>
            </a:fld>
            <a:endParaRPr lang="en-US"/>
          </a:p>
        </p:txBody>
      </p:sp>
    </p:spTree>
    <p:extLst>
      <p:ext uri="{BB962C8B-B14F-4D97-AF65-F5344CB8AC3E}">
        <p14:creationId xmlns:p14="http://schemas.microsoft.com/office/powerpoint/2010/main" val="1201663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192018982"/>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1612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1612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4DE787-08F4-43E3-AE42-32EED81244B2}" type="datetimeFigureOut">
              <a:rPr lang="en-US" smtClean="0"/>
              <a:t>9/29/2020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0140B4-75FF-42D8-A930-A131FDEEECD7}" type="slidenum">
              <a:rPr lang="en-US" smtClean="0"/>
              <a:t>‹#›</a:t>
            </a:fld>
            <a:endParaRPr lang="en-US"/>
          </a:p>
        </p:txBody>
      </p:sp>
    </p:spTree>
    <p:extLst>
      <p:ext uri="{BB962C8B-B14F-4D97-AF65-F5344CB8AC3E}">
        <p14:creationId xmlns:p14="http://schemas.microsoft.com/office/powerpoint/2010/main" val="37662680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4" y="1187644"/>
            <a:ext cx="11655078" cy="1612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057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128765913"/>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17053"/>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500380196"/>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6424" y="1120573"/>
            <a:ext cx="11339774" cy="1106487"/>
          </a:xfrm>
        </p:spPr>
        <p:txBody>
          <a:bodyPr wrap="square" lIns="0" tIns="0" rIns="0" bIns="0">
            <a:spAutoFit/>
          </a:bodyPr>
          <a:lstStyle>
            <a:lvl1pPr marL="0"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lang="en-US" sz="1765" b="1" i="0" kern="1200" spc="0" baseline="0" dirty="0">
                <a:solidFill>
                  <a:srgbClr val="000000"/>
                </a:solidFill>
                <a:latin typeface="+mn-lt"/>
                <a:ea typeface="+mn-ea"/>
                <a:cs typeface="+mn-cs"/>
              </a:defRPr>
            </a:lvl1pPr>
            <a:lvl2pPr marL="0" indent="0">
              <a:lnSpc>
                <a:spcPct val="100000"/>
              </a:lnSpc>
              <a:spcBef>
                <a:spcPts val="0"/>
              </a:spcBef>
              <a:spcAft>
                <a:spcPts val="1372"/>
              </a:spcAft>
              <a:buNone/>
              <a:defRPr sz="1765">
                <a:solidFill>
                  <a:srgbClr val="000000"/>
                </a:solidFill>
              </a:defRPr>
            </a:lvl2pPr>
            <a:lvl3pPr marL="0"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a:t>
            </a:r>
            <a:r>
              <a:rPr lang="en-US" err="1"/>
              <a:t>Semibold</a:t>
            </a:r>
            <a:r>
              <a:rPr lang="en-US"/>
              <a:t> 18pt</a:t>
            </a:r>
          </a:p>
          <a:p>
            <a:pPr lvl="1"/>
            <a:r>
              <a:rPr lang="en-US"/>
              <a:t>Second level Segoe UI 18pt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Heading Segoe UI </a:t>
            </a:r>
            <a:r>
              <a:rPr lang="en-US" err="1"/>
              <a:t>Semibold</a:t>
            </a:r>
            <a:r>
              <a:rPr lang="en-US"/>
              <a:t> 36pt</a:t>
            </a:r>
          </a:p>
        </p:txBody>
      </p:sp>
    </p:spTree>
    <p:extLst>
      <p:ext uri="{BB962C8B-B14F-4D97-AF65-F5344CB8AC3E}">
        <p14:creationId xmlns:p14="http://schemas.microsoft.com/office/powerpoint/2010/main" val="80921956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179946700"/>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6" userDrawn="1">
          <p15:clr>
            <a:srgbClr val="5ACBF0"/>
          </p15:clr>
        </p15:guide>
        <p15:guide id="3" orient="horz" pos="904"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189335521"/>
      </p:ext>
    </p:extLst>
  </p:cSld>
  <p:clrMapOvr>
    <a:masterClrMapping/>
  </p:clrMapOvr>
  <p:transition>
    <p:fade/>
  </p:transition>
  <p:extLst>
    <p:ext uri="{DCECCB84-F9BA-43D5-87BE-67443E8EF086}">
      <p15:sldGuideLst xmlns:p15="http://schemas.microsoft.com/office/powerpoint/2012/main">
        <p15:guide id="3" orient="horz" pos="900" userDrawn="1">
          <p15:clr>
            <a:srgbClr val="5ACBF0"/>
          </p15:clr>
        </p15:guide>
        <p15:guide id="4" orient="horz" pos="1276" userDrawn="1">
          <p15:clr>
            <a:srgbClr val="5ACBF0"/>
          </p15:clr>
        </p15:guide>
        <p15:guide id="5" orient="horz" pos="288"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9816571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9671222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218673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pic>
        <p:nvPicPr>
          <p:cNvPr id="1026" name="Picture 2" descr="MSC17_dataCenter_035">
            <a:extLst>
              <a:ext uri="{FF2B5EF4-FFF2-40B4-BE49-F238E27FC236}">
                <a16:creationId xmlns:a16="http://schemas.microsoft.com/office/drawing/2014/main" id="{B0AAB1A3-BA2F-4E7B-9DA7-388A6AEA937E}"/>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a:stretch/>
        </p:blipFill>
        <p:spPr bwMode="auto">
          <a:xfrm>
            <a:off x="5694829" y="0"/>
            <a:ext cx="64971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43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5555108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userDrawn="1">
          <p15:clr>
            <a:srgbClr val="5ACBF0"/>
          </p15:clr>
        </p15:guide>
        <p15:guide id="3" orient="horz" pos="1914" userDrawn="1">
          <p15:clr>
            <a:srgbClr val="5ACBF0"/>
          </p15:clr>
        </p15:guide>
        <p15:guide id="4" orient="horz" pos="2505"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72114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guide id="4" orient="horz" pos="2505" userDrawn="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4" userDrawn="1">
          <p15:clr>
            <a:srgbClr val="5ACBF0"/>
          </p15:clr>
        </p15:guide>
        <p15:guide id="3" orient="horz" pos="288"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1272" userDrawn="1">
          <p15:clr>
            <a:srgbClr val="5ACBF0"/>
          </p15:clr>
        </p15:guide>
        <p15:guide id="3" orient="horz" pos="288"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77475075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95109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16947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2">
          <p15:clr>
            <a:srgbClr val="A4A3A4"/>
          </p15:clr>
        </p15:guide>
        <p15:guide id="28" pos="3840">
          <p15:clr>
            <a:srgbClr val="F26B43"/>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4841585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532012"/>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74940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2" pos="2682">
          <p15:clr>
            <a:srgbClr val="F26B43"/>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x1-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59321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4937">
          <p15:clr>
            <a:srgbClr val="A4A3A4"/>
          </p15:clr>
        </p15:guide>
        <p15:guide id="21" pos="5120">
          <p15:clr>
            <a:srgbClr val="A4A3A4"/>
          </p15:clr>
        </p15:guide>
        <p15:guide id="23" pos="4998">
          <p15:clr>
            <a:srgbClr val="F26B43"/>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quare-righ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26005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543">
          <p15:clr>
            <a:srgbClr val="A4A3A4"/>
          </p15:clr>
        </p15:guide>
        <p15:guide id="21" pos="3726">
          <p15:clr>
            <a:srgbClr val="A4A3A4"/>
          </p15:clr>
        </p15:guide>
        <p15:guide id="22" pos="2048">
          <p15:clr>
            <a:srgbClr val="A4A3A4"/>
          </p15:clr>
        </p15:guide>
        <p15:guide id="23" pos="1865">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quare-lef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060519"/>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954">
          <p15:clr>
            <a:srgbClr val="A4A3A4"/>
          </p15:clr>
        </p15:guide>
        <p15:guide id="21" pos="4137">
          <p15:clr>
            <a:srgbClr val="A4A3A4"/>
          </p15:clr>
        </p15:guide>
        <p15:guide id="22" pos="5816">
          <p15:clr>
            <a:srgbClr val="A4A3A4"/>
          </p15:clr>
        </p15:guide>
        <p15:guide id="23" pos="5633">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Vertical 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66093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84959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Vertical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7942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7" orient="horz" pos="2880">
          <p15:clr>
            <a:srgbClr val="A4A3A4"/>
          </p15:clr>
        </p15:guide>
        <p15:guide id="8" orient="horz" pos="1622">
          <p15:clr>
            <a:srgbClr val="A4A3A4"/>
          </p15:clr>
        </p15:guide>
        <p15:guide id="9" orient="horz" pos="2696">
          <p15:clr>
            <a:srgbClr val="A4A3A4"/>
          </p15:clr>
        </p15:guide>
        <p15:guide id="10" orient="horz" pos="2758">
          <p15:clr>
            <a:srgbClr val="F26B43"/>
          </p15:clr>
        </p15:guide>
        <p15:guide id="11" orient="horz" pos="1438">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Vertical 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96107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9" orient="horz" pos="1125">
          <p15:clr>
            <a:srgbClr val="A4A3A4"/>
          </p15:clr>
        </p15:guide>
        <p15:guide id="10" orient="horz" pos="1263">
          <p15:clr>
            <a:srgbClr val="F26B43"/>
          </p15:clr>
        </p15:guide>
        <p15:guide id="11" orient="horz" pos="1308">
          <p15:clr>
            <a:srgbClr val="A4A3A4"/>
          </p15:clr>
        </p15:guide>
        <p15:guide id="12" orient="horz" pos="3009">
          <p15:clr>
            <a:srgbClr val="A4A3A4"/>
          </p15:clr>
        </p15:guide>
        <p15:guide id="13" orient="horz" pos="3054">
          <p15:clr>
            <a:srgbClr val="F26B43"/>
          </p15:clr>
        </p15:guide>
        <p15:guide id="14" orient="horz" pos="3192">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x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065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15" pos="3840">
          <p15:clr>
            <a:srgbClr val="F26B43"/>
          </p15:clr>
        </p15:guide>
        <p15:guide id="16" pos="2105">
          <p15:clr>
            <a:srgbClr val="F26B43"/>
          </p15:clr>
        </p15:guide>
        <p15:guide id="17" pos="5575">
          <p15:clr>
            <a:srgbClr val="F26B43"/>
          </p15:clr>
        </p15:guide>
        <p15:guide id="18" pos="5529">
          <p15:clr>
            <a:srgbClr val="A4A3A4"/>
          </p15:clr>
        </p15:guide>
        <p15:guide id="19" pos="2150">
          <p15:clr>
            <a:srgbClr val="A4A3A4"/>
          </p15:clr>
        </p15:guide>
        <p15:guide id="20" pos="1967">
          <p15:clr>
            <a:srgbClr val="A4A3A4"/>
          </p15:clr>
        </p15:guide>
        <p15:guide id="21" pos="5714">
          <p15:clr>
            <a:srgbClr val="A4A3A4"/>
          </p15:clr>
        </p15:guide>
        <p15:guide id="22" pos="3749">
          <p15:clr>
            <a:srgbClr val="A4A3A4"/>
          </p15:clr>
        </p15:guide>
        <p15:guide id="23" pos="3932">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Vertical 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46764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8" orient="horz" pos="1622">
          <p15:clr>
            <a:srgbClr val="A4A3A4"/>
          </p15:clr>
        </p15:guide>
        <p15:guide id="11" orient="horz" pos="1438">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Vertical 2x1-column">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13240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7" orient="horz" pos="2880">
          <p15:clr>
            <a:srgbClr val="A4A3A4"/>
          </p15:clr>
        </p15:guide>
        <p15:guide id="9" orient="horz" pos="2696">
          <p15:clr>
            <a:srgbClr val="A4A3A4"/>
          </p15:clr>
        </p15:guide>
        <p15:guide id="10" orient="horz" pos="2758">
          <p15:clr>
            <a:srgbClr val="F26B43"/>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7"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6" y="2865439"/>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27" tIns="45713" rIns="91427" bIns="45713"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12366358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9303101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3"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42675725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8"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37907210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60324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343737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14478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88029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30583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55903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6986031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1"/>
            <a:ext cx="3468956" cy="1108121"/>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9"/>
            <a:ext cx="6961188" cy="369353"/>
          </a:xfrm>
        </p:spPr>
        <p:txBody>
          <a:bodyPr/>
          <a:lstStyle>
            <a:lvl1pPr marL="0" indent="0">
              <a:spcAft>
                <a:spcPts val="1200"/>
              </a:spcAft>
              <a:buNone/>
              <a:defRPr sz="2400"/>
            </a:lvl1pPr>
            <a:lvl2pPr marL="228556"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4"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336671"/>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11963"/>
            <a:ext cx="6669658" cy="430901"/>
          </a:xfrm>
        </p:spPr>
        <p:txBody>
          <a:bodyPr anchor="ctr" anchorCtr="0"/>
          <a:lstStyle>
            <a:lvl1pPr marL="0" indent="0">
              <a:spcAft>
                <a:spcPts val="1200"/>
              </a:spcAft>
              <a:buNone/>
              <a:defRPr sz="2800"/>
            </a:lvl1pPr>
            <a:lvl2pPr marL="228556" indent="0">
              <a:buNone/>
              <a:defRPr/>
            </a:lvl2pPr>
          </a:lstStyle>
          <a:p>
            <a:pPr lvl="0"/>
            <a:r>
              <a:rPr lang="en-US"/>
              <a:t>Click to edit Master text styles</a:t>
            </a:r>
          </a:p>
        </p:txBody>
      </p:sp>
    </p:spTree>
    <p:extLst>
      <p:ext uri="{BB962C8B-B14F-4D97-AF65-F5344CB8AC3E}">
        <p14:creationId xmlns:p14="http://schemas.microsoft.com/office/powerpoint/2010/main" val="8432999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383"/>
            <a:ext cx="3183637" cy="554061"/>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11963"/>
            <a:ext cx="6669658" cy="430901"/>
          </a:xfrm>
        </p:spPr>
        <p:txBody>
          <a:bodyPr anchor="ctr" anchorCtr="0"/>
          <a:lstStyle>
            <a:lvl1pPr marL="0" indent="0">
              <a:spcAft>
                <a:spcPts val="1200"/>
              </a:spcAft>
              <a:buNone/>
              <a:defRPr sz="2800"/>
            </a:lvl1pPr>
            <a:lvl2pPr marL="228556" indent="0">
              <a:buNone/>
              <a:defRPr/>
            </a:lvl2pPr>
          </a:lstStyle>
          <a:p>
            <a:pPr lvl="0"/>
            <a:r>
              <a:rPr lang="en-US"/>
              <a:t>Click to edit Master text styles</a:t>
            </a:r>
          </a:p>
        </p:txBody>
      </p:sp>
    </p:spTree>
    <p:extLst>
      <p:ext uri="{BB962C8B-B14F-4D97-AF65-F5344CB8AC3E}">
        <p14:creationId xmlns:p14="http://schemas.microsoft.com/office/powerpoint/2010/main" val="384851657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383"/>
            <a:ext cx="3182027" cy="55406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3"/>
            <a:ext cx="6667500" cy="430901"/>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81400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7" y="3033223"/>
            <a:ext cx="5510784"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7"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9105065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91397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5510784"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8" y="-1"/>
            <a:ext cx="4117383" cy="6858001"/>
          </a:xfrm>
          <a:prstGeom prst="rect">
            <a:avLst/>
          </a:prstGeom>
        </p:spPr>
      </p:pic>
    </p:spTree>
    <p:extLst>
      <p:ext uri="{BB962C8B-B14F-4D97-AF65-F5344CB8AC3E}">
        <p14:creationId xmlns:p14="http://schemas.microsoft.com/office/powerpoint/2010/main" val="3241869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06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1001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938575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405145166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6999546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9"/>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40"/>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1"/>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9"/>
            <a:ext cx="2691631" cy="276999"/>
          </a:xfrm>
          <a:solidFill>
            <a:srgbClr val="E6E6E6">
              <a:alpha val="75000"/>
            </a:srgbClr>
          </a:solidFill>
        </p:spPr>
        <p:txBody>
          <a:bodyPr/>
          <a:lstStyle>
            <a:lvl1pPr marL="0" marR="0" indent="0" algn="r"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8"/>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36"/>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36"/>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grpSp>
      </p:grpSp>
    </p:spTree>
    <p:extLst>
      <p:ext uri="{BB962C8B-B14F-4D97-AF65-F5344CB8AC3E}">
        <p14:creationId xmlns:p14="http://schemas.microsoft.com/office/powerpoint/2010/main" val="5632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C508A-B7AE-4ACE-8EBA-5A35AF5EF9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0ACB7-2DC4-4F24-B737-91BD01AD02B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7D36E-0681-4490-8668-FC1D02D8597B}"/>
              </a:ext>
            </a:extLst>
          </p:cNvPr>
          <p:cNvSpPr>
            <a:spLocks noGrp="1"/>
          </p:cNvSpPr>
          <p:nvPr>
            <p:ph type="dt" sz="half" idx="10"/>
          </p:nvPr>
        </p:nvSpPr>
        <p:spPr/>
        <p:txBody>
          <a:bodyPr/>
          <a:lstStyle/>
          <a:p>
            <a:fld id="{5EECC637-647D-44AD-BA68-E308CAEE1999}" type="datetimeFigureOut">
              <a:rPr lang="en-US" smtClean="0"/>
              <a:t>9/29/2020</a:t>
            </a:fld>
            <a:endParaRPr lang="en-US"/>
          </a:p>
        </p:txBody>
      </p:sp>
      <p:sp>
        <p:nvSpPr>
          <p:cNvPr id="5" name="Footer Placeholder 4">
            <a:extLst>
              <a:ext uri="{FF2B5EF4-FFF2-40B4-BE49-F238E27FC236}">
                <a16:creationId xmlns:a16="http://schemas.microsoft.com/office/drawing/2014/main" id="{913AD73B-EB22-4143-9F6B-1B3ACFD15C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E4D7E-ECD0-4C86-8F06-2877DFCB70E5}"/>
              </a:ext>
            </a:extLst>
          </p:cNvPr>
          <p:cNvSpPr>
            <a:spLocks noGrp="1"/>
          </p:cNvSpPr>
          <p:nvPr>
            <p:ph type="sldNum" sz="quarter" idx="12"/>
          </p:nvPr>
        </p:nvSpPr>
        <p:spPr/>
        <p:txBody>
          <a:bodyPr/>
          <a:lstStyle/>
          <a:p>
            <a:fld id="{DF4BB6CE-E8C0-451E-A154-41CB3D7FB8BB}" type="slidenum">
              <a:rPr lang="en-US" smtClean="0"/>
              <a:t>‹#›</a:t>
            </a:fld>
            <a:endParaRPr lang="en-US"/>
          </a:p>
        </p:txBody>
      </p:sp>
    </p:spTree>
    <p:extLst>
      <p:ext uri="{BB962C8B-B14F-4D97-AF65-F5344CB8AC3E}">
        <p14:creationId xmlns:p14="http://schemas.microsoft.com/office/powerpoint/2010/main" val="529529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1612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1612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4DE787-08F4-43E3-AE42-32EED81244B2}" type="datetimeFigureOut">
              <a:rPr lang="en-US" smtClean="0"/>
              <a:t>9/29/2020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0140B4-75FF-42D8-A930-A131FDEEECD7}" type="slidenum">
              <a:rPr lang="en-US" smtClean="0"/>
              <a:t>‹#›</a:t>
            </a:fld>
            <a:endParaRPr lang="en-US"/>
          </a:p>
        </p:txBody>
      </p:sp>
    </p:spTree>
    <p:extLst>
      <p:ext uri="{BB962C8B-B14F-4D97-AF65-F5344CB8AC3E}">
        <p14:creationId xmlns:p14="http://schemas.microsoft.com/office/powerpoint/2010/main" val="13009677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5" y="1187645"/>
            <a:ext cx="11655078" cy="1612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08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7245417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0"/>
            <a:ext cx="11306469" cy="403137"/>
          </a:xfrm>
        </p:spPr>
        <p:txBody>
          <a:bodyPr wrap="square" lIns="0" tIns="0" rIns="0" bIns="0">
            <a:spAutoFit/>
          </a:bodyPr>
          <a:lstStyle>
            <a:lvl1pPr>
              <a:lnSpc>
                <a:spcPts val="313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29820988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7" y="620430"/>
            <a:ext cx="11306469" cy="403137"/>
          </a:xfrm>
        </p:spPr>
        <p:txBody>
          <a:bodyPr wrap="square" lIns="0" tIns="0" rIns="0" bIns="0">
            <a:spAutoFit/>
          </a:bodyPr>
          <a:lstStyle>
            <a:lvl1pPr>
              <a:lnSpc>
                <a:spcPts val="3135"/>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20"/>
            <a:ext cx="1693247" cy="2817053"/>
          </a:xfrm>
        </p:spPr>
        <p:txBody>
          <a:bodyPr lIns="0" tIns="0" rIns="0" bIns="0"/>
          <a:lstStyle>
            <a:lvl1pPr marL="0" indent="0">
              <a:lnSpc>
                <a:spcPts val="1765"/>
              </a:lnSpc>
              <a:spcBef>
                <a:spcPts val="882"/>
              </a:spcBef>
              <a:buNone/>
              <a:defRPr lang="en-US" sz="1370" b="1" kern="1200" spc="0" baseline="0" dirty="0">
                <a:solidFill>
                  <a:schemeClr val="accent1"/>
                </a:solidFill>
                <a:latin typeface="+mn-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marL="0" marR="0" lvl="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indent="0">
              <a:lnSpc>
                <a:spcPts val="1765"/>
              </a:lnSpc>
              <a:spcBef>
                <a:spcPts val="882"/>
              </a:spcBef>
              <a:buNone/>
              <a:defRPr lang="en-US" sz="1370" b="1" kern="1200" spc="0" baseline="0" dirty="0">
                <a:solidFill>
                  <a:schemeClr val="accent1"/>
                </a:solidFill>
                <a:latin typeface="+mn-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4" y="3167818"/>
            <a:ext cx="1693247" cy="2803460"/>
          </a:xfrm>
        </p:spPr>
        <p:txBody>
          <a:bodyPr lIns="0" tIns="0" rIns="0" bIns="0"/>
          <a:lstStyle>
            <a:lvl1pPr marL="0" marR="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0" b="1" kern="1200" spc="0" baseline="0" dirty="0">
                <a:solidFill>
                  <a:schemeClr val="accent1"/>
                </a:solidFill>
                <a:latin typeface="+mn-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marL="0" marR="0" lvl="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7" y="3167818"/>
            <a:ext cx="1693247" cy="2803460"/>
          </a:xfrm>
        </p:spPr>
        <p:txBody>
          <a:bodyPr lIns="0" tIns="0" rIns="0" bIns="0"/>
          <a:lstStyle>
            <a:lvl1pPr marL="0" marR="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0" b="1" kern="1200" spc="0" baseline="0" dirty="0">
                <a:solidFill>
                  <a:schemeClr val="accent1"/>
                </a:solidFill>
                <a:latin typeface="+mn-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marL="0" marR="0" lvl="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0" b="1" kern="1200" spc="0" baseline="0" dirty="0">
                <a:solidFill>
                  <a:schemeClr val="accent1"/>
                </a:solidFill>
                <a:latin typeface="+mn-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marL="0" marR="0" lvl="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0" b="1" kern="1200" spc="0" baseline="0" dirty="0">
                <a:solidFill>
                  <a:schemeClr val="accent1"/>
                </a:solidFill>
                <a:latin typeface="+mn-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marL="0" marR="0" lvl="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4"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7"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64044346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6424" y="1120573"/>
            <a:ext cx="11339774" cy="1106487"/>
          </a:xfrm>
        </p:spPr>
        <p:txBody>
          <a:bodyPr wrap="square" lIns="0" tIns="0" rIns="0" bIns="0">
            <a:spAutoFit/>
          </a:bodyPr>
          <a:lstStyle>
            <a:lvl1pPr marL="0" marR="0" indent="0" algn="l" defTabSz="914192" rtl="0" eaLnBrk="1" fontAlgn="auto" latinLnBrk="0" hangingPunct="1">
              <a:lnSpc>
                <a:spcPct val="100000"/>
              </a:lnSpc>
              <a:spcBef>
                <a:spcPts val="0"/>
              </a:spcBef>
              <a:spcAft>
                <a:spcPts val="1371"/>
              </a:spcAft>
              <a:buClrTx/>
              <a:buSzPct val="90000"/>
              <a:buFont typeface="Wingdings" panose="05000000000000000000" pitchFamily="2" charset="2"/>
              <a:buNone/>
              <a:tabLst/>
              <a:defRPr lang="en-US" sz="1765" b="1" i="0" kern="1200" spc="0" baseline="0" dirty="0">
                <a:solidFill>
                  <a:srgbClr val="000000"/>
                </a:solidFill>
                <a:latin typeface="+mn-lt"/>
                <a:ea typeface="+mn-ea"/>
                <a:cs typeface="+mn-cs"/>
              </a:defRPr>
            </a:lvl1pPr>
            <a:lvl2pPr marL="0" indent="0">
              <a:lnSpc>
                <a:spcPct val="100000"/>
              </a:lnSpc>
              <a:spcBef>
                <a:spcPts val="0"/>
              </a:spcBef>
              <a:spcAft>
                <a:spcPts val="1371"/>
              </a:spcAft>
              <a:buNone/>
              <a:defRPr sz="1765">
                <a:solidFill>
                  <a:srgbClr val="000000"/>
                </a:solidFill>
              </a:defRPr>
            </a:lvl2pPr>
            <a:lvl3pPr marL="0" indent="0">
              <a:lnSpc>
                <a:spcPct val="100000"/>
              </a:lnSpc>
              <a:spcBef>
                <a:spcPts val="0"/>
              </a:spcBef>
              <a:spcAft>
                <a:spcPts val="1371"/>
              </a:spcAft>
              <a:buNone/>
              <a:defRPr sz="137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a:t>
            </a:r>
            <a:r>
              <a:rPr lang="en-US" err="1"/>
              <a:t>Semibold</a:t>
            </a:r>
            <a:r>
              <a:rPr lang="en-US"/>
              <a:t> 18pt</a:t>
            </a:r>
          </a:p>
          <a:p>
            <a:pPr lvl="1"/>
            <a:r>
              <a:rPr lang="en-US"/>
              <a:t>Second level Segoe UI 18pt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4"/>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Heading Segoe UI </a:t>
            </a:r>
            <a:r>
              <a:rPr lang="en-US" err="1"/>
              <a:t>Semibold</a:t>
            </a:r>
            <a:r>
              <a:rPr lang="en-US"/>
              <a:t> 36pt</a:t>
            </a:r>
          </a:p>
        </p:txBody>
      </p:sp>
    </p:spTree>
    <p:extLst>
      <p:ext uri="{BB962C8B-B14F-4D97-AF65-F5344CB8AC3E}">
        <p14:creationId xmlns:p14="http://schemas.microsoft.com/office/powerpoint/2010/main" val="389175045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slide blue">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09013"/>
            <a:ext cx="9401560" cy="1814086"/>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7509267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526602380"/>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1223421"/>
            <a:ext cx="11339774" cy="1212609"/>
          </a:xfrm>
        </p:spPr>
        <p:txBody>
          <a:bodyPr wrap="square" lIns="0" tIns="0" rIns="0" bIns="0">
            <a:spAutoFit/>
          </a:bodyPr>
          <a:lstStyle>
            <a:lvl1pPr marL="0" indent="0">
              <a:lnSpc>
                <a:spcPct val="90000"/>
              </a:lnSpc>
              <a:spcBef>
                <a:spcPts val="0"/>
              </a:spcBef>
              <a:spcAft>
                <a:spcPts val="1274"/>
              </a:spcAft>
              <a:buClr>
                <a:srgbClr val="000000"/>
              </a:buClr>
              <a:buSzPct val="77000"/>
              <a:buFont typeface="Arial" panose="020B0604020202020204" pitchFamily="34" charset="0"/>
              <a:buNone/>
              <a:defRPr sz="2255"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23pt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34587926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hank you blu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392287"/>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1258258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519737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959471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762446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30457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52261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2715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2329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93686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90731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59675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64895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172856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310938374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0876020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121868029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4775715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3167589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3490112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0755410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2212936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898786881"/>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281870"/>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83552208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38336461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image" Target="../media/image14.emf"/><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theme" Target="../theme/theme2.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8"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theme" Target="../theme/theme3.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image" Target="../media/image14.emf"/><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8" Type="http://schemas.openxmlformats.org/officeDocument/2006/relationships/slideLayout" Target="../slideLayouts/slideLayout84.xml"/><Relationship Id="rId3"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6" cstate="print">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4610" r:id="rId4"/>
    <p:sldLayoutId id="2147484608" r:id="rId5"/>
    <p:sldLayoutId id="2147484665" r:id="rId6"/>
    <p:sldLayoutId id="2147484611" r:id="rId7"/>
    <p:sldLayoutId id="2147484664" r:id="rId8"/>
    <p:sldLayoutId id="2147484240" r:id="rId9"/>
    <p:sldLayoutId id="2147484241" r:id="rId10"/>
    <p:sldLayoutId id="2147484474" r:id="rId11"/>
    <p:sldLayoutId id="2147484245" r:id="rId12"/>
    <p:sldLayoutId id="2147484247" r:id="rId13"/>
    <p:sldLayoutId id="2147484639" r:id="rId14"/>
    <p:sldLayoutId id="2147484603" r:id="rId15"/>
    <p:sldLayoutId id="2147484645" r:id="rId16"/>
    <p:sldLayoutId id="2147484646" r:id="rId17"/>
    <p:sldLayoutId id="2147484647" r:id="rId18"/>
    <p:sldLayoutId id="2147484249" r:id="rId19"/>
    <p:sldLayoutId id="2147484640" r:id="rId20"/>
    <p:sldLayoutId id="2147484582" r:id="rId21"/>
    <p:sldLayoutId id="2147484641" r:id="rId22"/>
    <p:sldLayoutId id="2147484584" r:id="rId23"/>
    <p:sldLayoutId id="2147484583" r:id="rId24"/>
    <p:sldLayoutId id="2147484256" r:id="rId25"/>
    <p:sldLayoutId id="2147484257" r:id="rId26"/>
    <p:sldLayoutId id="2147484585" r:id="rId27"/>
    <p:sldLayoutId id="2147484263" r:id="rId28"/>
    <p:sldLayoutId id="2147484299" r:id="rId29"/>
    <p:sldLayoutId id="2147484649" r:id="rId30"/>
    <p:sldLayoutId id="2147484650" r:id="rId31"/>
    <p:sldLayoutId id="2147484651" r:id="rId32"/>
    <p:sldLayoutId id="2147484652" r:id="rId33"/>
    <p:sldLayoutId id="2147484653" r:id="rId34"/>
    <p:sldLayoutId id="2147484654" r:id="rId35"/>
    <p:sldLayoutId id="2147484655" r:id="rId36"/>
    <p:sldLayoutId id="2147484656" r:id="rId37"/>
    <p:sldLayoutId id="2147484657" r:id="rId38"/>
    <p:sldLayoutId id="2147484658" r:id="rId39"/>
    <p:sldLayoutId id="2147484659" r:id="rId40"/>
    <p:sldLayoutId id="2147484660" r:id="rId41"/>
    <p:sldLayoutId id="2147484661" r:id="rId42"/>
    <p:sldLayoutId id="2147484662" r:id="rId43"/>
    <p:sldLayoutId id="2147484663" r:id="rId44"/>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464500" y="2843774"/>
            <a:ext cx="6858000" cy="1170455"/>
          </a:xfrm>
          <a:prstGeom prst="rect">
            <a:avLst/>
          </a:prstGeom>
        </p:spPr>
      </p:pic>
    </p:spTree>
    <p:extLst>
      <p:ext uri="{BB962C8B-B14F-4D97-AF65-F5344CB8AC3E}">
        <p14:creationId xmlns:p14="http://schemas.microsoft.com/office/powerpoint/2010/main" val="4211822929"/>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 id="2147484678" r:id="rId12"/>
    <p:sldLayoutId id="2147484679" r:id="rId13"/>
    <p:sldLayoutId id="2147484680" r:id="rId14"/>
    <p:sldLayoutId id="2147484681" r:id="rId15"/>
    <p:sldLayoutId id="2147484682" r:id="rId16"/>
    <p:sldLayoutId id="2147484683" r:id="rId17"/>
    <p:sldLayoutId id="2147484684" r:id="rId18"/>
    <p:sldLayoutId id="2147484685" r:id="rId19"/>
    <p:sldLayoutId id="2147484686" r:id="rId20"/>
    <p:sldLayoutId id="2147484687" r:id="rId21"/>
    <p:sldLayoutId id="2147484688" r:id="rId22"/>
    <p:sldLayoutId id="2147484689" r:id="rId23"/>
    <p:sldLayoutId id="2147484690" r:id="rId24"/>
    <p:sldLayoutId id="2147484691" r:id="rId25"/>
    <p:sldLayoutId id="2147484692" r:id="rId26"/>
    <p:sldLayoutId id="2147484693" r:id="rId27"/>
    <p:sldLayoutId id="2147484694" r:id="rId28"/>
    <p:sldLayoutId id="2147484695" r:id="rId29"/>
    <p:sldLayoutId id="2147484696" r:id="rId30"/>
    <p:sldLayoutId id="2147484697" r:id="rId31"/>
    <p:sldLayoutId id="2147484698" r:id="rId32"/>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0"/>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409253064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hyperlink" Target="https://www.silver-peak.com/sites/default/files/infoctr/silver-peak_ss_office365_0.pdf" TargetMode="External"/><Relationship Id="rId3" Type="http://schemas.openxmlformats.org/officeDocument/2006/relationships/hyperlink" Target="https://www.microsoft.com/microsoft-365/partners/O365networkingpartners" TargetMode="External"/><Relationship Id="rId7" Type="http://schemas.openxmlformats.org/officeDocument/2006/relationships/hyperlink" Target="https://nam06.safelinks.protection.outlook.com/?url=https%3A%2F%2Fwww.128technology.com%2Fwp-content%2Fuploads%2F2020%2F07%2F128t-Whitepaper_Microsoft-O365.pdf&amp;data=02%7C01%7Cjomigh%40microsoft.com%7C1e07c68c430e4f9c6dc408d8236c33e9%7C72f988bf86f141af91ab2d7cd011db47%7C1%7C0%7C637298295619900259&amp;sdata=ZasX3DAVgh1FJmokjNaKrgnZuLYNsxv9XYTDQwIxjEI%3D&amp;reserved=0" TargetMode="External"/><Relationship Id="rId2" Type="http://schemas.openxmlformats.org/officeDocument/2006/relationships/hyperlink" Target="https://docs.microsoft.com/en-us/Office365/Enterprise/office-365-networking-partner-program" TargetMode="External"/><Relationship Id="rId1" Type="http://schemas.openxmlformats.org/officeDocument/2006/relationships/slideLayout" Target="../slideLayouts/slideLayout30.xml"/><Relationship Id="rId6" Type="http://schemas.openxmlformats.org/officeDocument/2006/relationships/hyperlink" Target="https://resources.techcommunity.microsoft.com/microsoft-365-network-connectivity/" TargetMode="External"/><Relationship Id="rId5" Type="http://schemas.openxmlformats.org/officeDocument/2006/relationships/hyperlink" Target="https://techcommunity.microsoft.com/t5/office-365-networking/bd-p/Office365Networking" TargetMode="External"/><Relationship Id="rId10" Type="http://schemas.openxmlformats.org/officeDocument/2006/relationships/image" Target="../media/image53.emf"/><Relationship Id="rId4" Type="http://schemas.openxmlformats.org/officeDocument/2006/relationships/hyperlink" Target="https://forms.office.com/Pages/ResponsePage.aspx?id=v4j5cvGGr0GRqy180BHbRyMNEapKtzJHu98R0YXYz1RUN0QxSUVEWTdRVTdIV1RTWjIzOVk0QkE4US4u" TargetMode="External"/><Relationship Id="rId9" Type="http://schemas.openxmlformats.org/officeDocument/2006/relationships/hyperlink" Target="http://wan.velocloud.com/rs/098-RBR-178/images/sdwan-716-ms-office-365-so-0819.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aka.ms/o365ip" TargetMode="External"/><Relationship Id="rId1" Type="http://schemas.openxmlformats.org/officeDocument/2006/relationships/slideLayout" Target="../slideLayouts/slideLayout30.xml"/><Relationship Id="rId4" Type="http://schemas.openxmlformats.org/officeDocument/2006/relationships/hyperlink" Target="https://docs.microsoft.com/en-us/office365/enterprise/office-365-network-connectivity-principl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75.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svg"/><Relationship Id="rId2" Type="http://schemas.openxmlformats.org/officeDocument/2006/relationships/notesSlide" Target="../notesSlides/notesSlide4.xml"/><Relationship Id="rId1" Type="http://schemas.openxmlformats.org/officeDocument/2006/relationships/slideLayout" Target="../slideLayouts/slideLayout75.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hyperlink" Target="https://www.microsoft.com/microsoft-365/partners/O365networkingpartners" TargetMode="External"/><Relationship Id="rId10" Type="http://schemas.openxmlformats.org/officeDocument/2006/relationships/image" Target="../media/image42.png"/><Relationship Id="rId4" Type="http://schemas.openxmlformats.org/officeDocument/2006/relationships/image" Target="../media/image37.svg"/><Relationship Id="rId9" Type="http://schemas.openxmlformats.org/officeDocument/2006/relationships/image" Target="../media/image41.svg"/></Relationships>
</file>

<file path=ppt/slides/_rels/slide8.xml.rels><?xml version="1.0" encoding="UTF-8" standalone="yes"?>
<Relationships xmlns="http://schemas.openxmlformats.org/package/2006/relationships"><Relationship Id="rId8" Type="http://schemas.openxmlformats.org/officeDocument/2006/relationships/hyperlink" Target="mailto:lmendoza@zscaler.com" TargetMode="External"/><Relationship Id="rId13" Type="http://schemas.openxmlformats.org/officeDocument/2006/relationships/hyperlink" Target="https://www.ntt.com/content/dam/nttcom/hq/jp/business/services/network/vpn/sd-networks/pdf/sd-ns_office365.pdf" TargetMode="External"/><Relationship Id="rId18" Type="http://schemas.openxmlformats.org/officeDocument/2006/relationships/image" Target="../media/image45.png"/><Relationship Id="rId3" Type="http://schemas.openxmlformats.org/officeDocument/2006/relationships/hyperlink" Target="http://wan.velocloud.com/rs/098-RBR-178/images/sdwan-716-ms-office-365-so-0819.pdf" TargetMode="External"/><Relationship Id="rId21" Type="http://schemas.openxmlformats.org/officeDocument/2006/relationships/image" Target="../media/image29.png"/><Relationship Id="rId7" Type="http://schemas.openxmlformats.org/officeDocument/2006/relationships/hyperlink" Target="https://www.zscaler.com/solutions/office-365-deployment/features" TargetMode="External"/><Relationship Id="rId12" Type="http://schemas.openxmlformats.org/officeDocument/2006/relationships/hyperlink" Target="mailto:mario.camaj@netfoundry.io" TargetMode="External"/><Relationship Id="rId17" Type="http://schemas.openxmlformats.org/officeDocument/2006/relationships/image" Target="../media/image44.png"/><Relationship Id="rId25" Type="http://schemas.openxmlformats.org/officeDocument/2006/relationships/image" Target="../media/image51.png"/><Relationship Id="rId2" Type="http://schemas.openxmlformats.org/officeDocument/2006/relationships/notesSlide" Target="../notesSlides/notesSlide5.xml"/><Relationship Id="rId16" Type="http://schemas.openxmlformats.org/officeDocument/2006/relationships/hyperlink" Target="mailto:tsanchez@128technology.com" TargetMode="External"/><Relationship Id="rId20" Type="http://schemas.openxmlformats.org/officeDocument/2006/relationships/image" Target="../media/image47.png"/><Relationship Id="rId1" Type="http://schemas.openxmlformats.org/officeDocument/2006/relationships/slideLayout" Target="../slideLayouts/slideLayout109.xml"/><Relationship Id="rId6" Type="http://schemas.openxmlformats.org/officeDocument/2006/relationships/hyperlink" Target="mailto:fraser@silver-peak.com" TargetMode="External"/><Relationship Id="rId11" Type="http://schemas.openxmlformats.org/officeDocument/2006/relationships/hyperlink" Target="https://netfoundry.io/office-365-network-optimization/" TargetMode="External"/><Relationship Id="rId24" Type="http://schemas.openxmlformats.org/officeDocument/2006/relationships/image" Target="../media/image50.png"/><Relationship Id="rId5" Type="http://schemas.openxmlformats.org/officeDocument/2006/relationships/hyperlink" Target="https://www.silver-peak.com/resource-center/solution-briefs/delivering-highest-quality-experience-for-microsoft-office-365" TargetMode="External"/><Relationship Id="rId15" Type="http://schemas.openxmlformats.org/officeDocument/2006/relationships/hyperlink" Target="https://www.128technology.com/wp-content/uploads/2020/07/128t-Whitepaper_Microsoft-O365.pdf" TargetMode="External"/><Relationship Id="rId23" Type="http://schemas.openxmlformats.org/officeDocument/2006/relationships/image" Target="../media/image49.png"/><Relationship Id="rId10" Type="http://schemas.openxmlformats.org/officeDocument/2006/relationships/hyperlink" Target="mailto:Glenn.Williams@citrix.com" TargetMode="External"/><Relationship Id="rId19" Type="http://schemas.openxmlformats.org/officeDocument/2006/relationships/image" Target="../media/image46.png"/><Relationship Id="rId4" Type="http://schemas.openxmlformats.org/officeDocument/2006/relationships/hyperlink" Target="mailto:chungj@vmware.com" TargetMode="External"/><Relationship Id="rId9" Type="http://schemas.openxmlformats.org/officeDocument/2006/relationships/hyperlink" Target="https://www.citrix.com/content/dam/citrix/en_us/documents/solution-brief/citrix-sd-wan-for-optimal-office-365-connectivity-and-performance.pdf" TargetMode="External"/><Relationship Id="rId14" Type="http://schemas.openxmlformats.org/officeDocument/2006/relationships/hyperlink" Target="mailto:c.tamura@ntt.com" TargetMode="External"/><Relationship Id="rId22"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4199" y="2364225"/>
            <a:ext cx="10955867" cy="1169551"/>
          </a:xfrm>
        </p:spPr>
        <p:txBody>
          <a:bodyPr/>
          <a:lstStyle/>
          <a:p>
            <a:pPr>
              <a:spcAft>
                <a:spcPts val="2400"/>
              </a:spcAft>
            </a:pPr>
            <a:r>
              <a:rPr lang="en-US">
                <a:solidFill>
                  <a:schemeClr val="tx1"/>
                </a:solidFill>
              </a:rPr>
              <a:t>Microsoft 365 Network Connectivity Video Series</a:t>
            </a:r>
            <a:br>
              <a:rPr lang="en-US">
                <a:solidFill>
                  <a:schemeClr val="tx1"/>
                </a:solidFill>
              </a:rPr>
            </a:br>
            <a:r>
              <a:rPr lang="en-US" sz="1200">
                <a:solidFill>
                  <a:schemeClr val="tx1"/>
                </a:solidFill>
              </a:rPr>
              <a:t> </a:t>
            </a:r>
            <a:br>
              <a:rPr lang="en-US">
                <a:solidFill>
                  <a:schemeClr val="tx1"/>
                </a:solidFill>
              </a:rPr>
            </a:br>
            <a:r>
              <a:rPr lang="en-US" sz="2800" i="1">
                <a:solidFill>
                  <a:schemeClr val="tx1"/>
                </a:solidFill>
              </a:rPr>
              <a:t>Microsoft 365 Networking Partner Program</a:t>
            </a:r>
            <a:endParaRPr lang="en-US" i="1">
              <a:solidFill>
                <a:schemeClr val="tx1"/>
              </a:solidFill>
            </a:endParaRPr>
          </a:p>
        </p:txBody>
      </p:sp>
      <p:sp>
        <p:nvSpPr>
          <p:cNvPr id="4" name="Text Placeholder 3"/>
          <p:cNvSpPr>
            <a:spLocks noGrp="1"/>
          </p:cNvSpPr>
          <p:nvPr>
            <p:ph type="body" sz="quarter" idx="12"/>
          </p:nvPr>
        </p:nvSpPr>
        <p:spPr>
          <a:xfrm>
            <a:off x="584200" y="3962400"/>
            <a:ext cx="9144000" cy="815608"/>
          </a:xfrm>
        </p:spPr>
        <p:txBody>
          <a:bodyPr/>
          <a:lstStyle/>
          <a:p>
            <a:pPr>
              <a:spcAft>
                <a:spcPts val="300"/>
              </a:spcAft>
            </a:pPr>
            <a:r>
              <a:rPr lang="en-US"/>
              <a:t>John Mighell</a:t>
            </a:r>
          </a:p>
          <a:p>
            <a:pPr>
              <a:spcAft>
                <a:spcPts val="300"/>
              </a:spcAft>
            </a:pPr>
            <a:r>
              <a:rPr lang="en-US"/>
              <a:t>Sr. Product Marketing Manager</a:t>
            </a:r>
          </a:p>
          <a:p>
            <a:pPr>
              <a:spcAft>
                <a:spcPts val="300"/>
              </a:spcAft>
            </a:pPr>
            <a:r>
              <a:rPr lang="en-US"/>
              <a:t>Microsoft 365 </a:t>
            </a:r>
          </a:p>
        </p:txBody>
      </p:sp>
    </p:spTree>
    <p:extLst>
      <p:ext uri="{BB962C8B-B14F-4D97-AF65-F5344CB8AC3E}">
        <p14:creationId xmlns:p14="http://schemas.microsoft.com/office/powerpoint/2010/main" val="402298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9DC34-1D74-48BC-9FE1-ED2125465BA1}"/>
              </a:ext>
            </a:extLst>
          </p:cNvPr>
          <p:cNvSpPr>
            <a:spLocks noGrp="1"/>
          </p:cNvSpPr>
          <p:nvPr>
            <p:ph type="title"/>
          </p:nvPr>
        </p:nvSpPr>
        <p:spPr>
          <a:xfrm>
            <a:off x="584200" y="2203555"/>
            <a:ext cx="5670944" cy="1661993"/>
          </a:xfrm>
        </p:spPr>
        <p:txBody>
          <a:bodyPr/>
          <a:lstStyle/>
          <a:p>
            <a:r>
              <a:rPr lang="en-US"/>
              <a:t>Partner solution showcase: Optimizing Microsoft 365 by 128 Technology</a:t>
            </a:r>
          </a:p>
        </p:txBody>
      </p:sp>
      <p:sp>
        <p:nvSpPr>
          <p:cNvPr id="3" name="Text Placeholder 2">
            <a:extLst>
              <a:ext uri="{FF2B5EF4-FFF2-40B4-BE49-F238E27FC236}">
                <a16:creationId xmlns:a16="http://schemas.microsoft.com/office/drawing/2014/main" id="{BCC397DA-DA35-4165-A7DF-85F070F961D8}"/>
              </a:ext>
            </a:extLst>
          </p:cNvPr>
          <p:cNvSpPr>
            <a:spLocks noGrp="1"/>
          </p:cNvSpPr>
          <p:nvPr>
            <p:ph type="body" sz="quarter" idx="12"/>
          </p:nvPr>
        </p:nvSpPr>
        <p:spPr>
          <a:xfrm>
            <a:off x="584200" y="4294172"/>
            <a:ext cx="5084064" cy="738664"/>
          </a:xfrm>
        </p:spPr>
        <p:txBody>
          <a:bodyPr/>
          <a:lstStyle/>
          <a:p>
            <a:r>
              <a:rPr lang="en-US"/>
              <a:t>Ritesh Mukherjee</a:t>
            </a:r>
          </a:p>
          <a:p>
            <a:r>
              <a:rPr lang="en-US"/>
              <a:t>Vice President – Product Management</a:t>
            </a:r>
          </a:p>
          <a:p>
            <a:r>
              <a:rPr lang="en-US"/>
              <a:t>128 Technology</a:t>
            </a:r>
          </a:p>
        </p:txBody>
      </p:sp>
      <p:pic>
        <p:nvPicPr>
          <p:cNvPr id="8" name="Picture 7">
            <a:extLst>
              <a:ext uri="{FF2B5EF4-FFF2-40B4-BE49-F238E27FC236}">
                <a16:creationId xmlns:a16="http://schemas.microsoft.com/office/drawing/2014/main" id="{F2B36AE1-631E-4D65-A54B-46BE7EA8C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4003" y="454862"/>
            <a:ext cx="643821" cy="548640"/>
          </a:xfrm>
          <a:prstGeom prst="rect">
            <a:avLst/>
          </a:prstGeom>
        </p:spPr>
      </p:pic>
    </p:spTree>
    <p:extLst>
      <p:ext uri="{BB962C8B-B14F-4D97-AF65-F5344CB8AC3E}">
        <p14:creationId xmlns:p14="http://schemas.microsoft.com/office/powerpoint/2010/main" val="285278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9DC34-1D74-48BC-9FE1-ED2125465BA1}"/>
              </a:ext>
            </a:extLst>
          </p:cNvPr>
          <p:cNvSpPr>
            <a:spLocks noGrp="1"/>
          </p:cNvSpPr>
          <p:nvPr>
            <p:ph type="title"/>
          </p:nvPr>
        </p:nvSpPr>
        <p:spPr>
          <a:xfrm>
            <a:off x="584200" y="2425780"/>
            <a:ext cx="5578475" cy="1107996"/>
          </a:xfrm>
        </p:spPr>
        <p:txBody>
          <a:bodyPr/>
          <a:lstStyle/>
          <a:p>
            <a:r>
              <a:rPr lang="en-US"/>
              <a:t>Partner solution showcase:</a:t>
            </a:r>
            <a:br>
              <a:rPr lang="en-US"/>
            </a:br>
            <a:r>
              <a:rPr lang="en-US"/>
              <a:t>VeloCloud by VMware</a:t>
            </a:r>
          </a:p>
        </p:txBody>
      </p:sp>
      <p:sp>
        <p:nvSpPr>
          <p:cNvPr id="3" name="Text Placeholder 2">
            <a:extLst>
              <a:ext uri="{FF2B5EF4-FFF2-40B4-BE49-F238E27FC236}">
                <a16:creationId xmlns:a16="http://schemas.microsoft.com/office/drawing/2014/main" id="{BCC397DA-DA35-4165-A7DF-85F070F961D8}"/>
              </a:ext>
            </a:extLst>
          </p:cNvPr>
          <p:cNvSpPr>
            <a:spLocks noGrp="1"/>
          </p:cNvSpPr>
          <p:nvPr>
            <p:ph type="body" sz="quarter" idx="12"/>
          </p:nvPr>
        </p:nvSpPr>
        <p:spPr>
          <a:xfrm>
            <a:off x="584200" y="3962400"/>
            <a:ext cx="5084064" cy="738664"/>
          </a:xfrm>
        </p:spPr>
        <p:txBody>
          <a:bodyPr/>
          <a:lstStyle/>
          <a:p>
            <a:r>
              <a:rPr lang="en-US"/>
              <a:t>Joseph Chung</a:t>
            </a:r>
          </a:p>
          <a:p>
            <a:r>
              <a:rPr lang="en-US"/>
              <a:t>Director Strategic Alliances</a:t>
            </a:r>
          </a:p>
          <a:p>
            <a:r>
              <a:rPr lang="en-US"/>
              <a:t>VMware   </a:t>
            </a:r>
          </a:p>
        </p:txBody>
      </p:sp>
    </p:spTree>
    <p:extLst>
      <p:ext uri="{BB962C8B-B14F-4D97-AF65-F5344CB8AC3E}">
        <p14:creationId xmlns:p14="http://schemas.microsoft.com/office/powerpoint/2010/main" val="99191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a:xfrm>
            <a:off x="572770" y="528638"/>
            <a:ext cx="11306469" cy="403137"/>
          </a:xfrm>
        </p:spPr>
        <p:txBody>
          <a:bodyPr/>
          <a:lstStyle/>
          <a:p>
            <a:r>
              <a:rPr lang="en-US" dirty="0"/>
              <a:t>Additional resources (in video description)</a:t>
            </a:r>
            <a:endParaRPr lang="en-US" sz="2800" dirty="0"/>
          </a:p>
        </p:txBody>
      </p:sp>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54528" y="1212329"/>
            <a:ext cx="7856856" cy="5312604"/>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None/>
            </a:pPr>
            <a:r>
              <a:rPr lang="en-US">
                <a:latin typeface="Segoe UI Semibold" panose="020B0702040204020203" pitchFamily="34" charset="0"/>
                <a:cs typeface="Segoe UI Semibold" panose="020B0702040204020203" pitchFamily="34" charset="0"/>
              </a:rPr>
              <a:t>Networking Partner Program Resources</a:t>
            </a:r>
          </a:p>
          <a:p>
            <a:pPr>
              <a:spcAft>
                <a:spcPts val="600"/>
              </a:spcAft>
            </a:pPr>
            <a:r>
              <a:rPr lang="en-US" sz="1800"/>
              <a:t>Learn more about the </a:t>
            </a:r>
            <a:r>
              <a:rPr lang="en-US" sz="1800">
                <a:hlinkClick r:id="rId2"/>
              </a:rPr>
              <a:t>Microsoft 365 Networking Partner program here</a:t>
            </a:r>
            <a:endParaRPr lang="en-US" sz="1800"/>
          </a:p>
          <a:p>
            <a:pPr>
              <a:spcAft>
                <a:spcPts val="600"/>
              </a:spcAft>
            </a:pPr>
            <a:r>
              <a:rPr lang="en-US" sz="1800"/>
              <a:t>View our </a:t>
            </a:r>
            <a:r>
              <a:rPr lang="en-US" sz="1800">
                <a:hlinkClick r:id="rId3"/>
              </a:rPr>
              <a:t>catalogue of validated partner solutions</a:t>
            </a:r>
            <a:endParaRPr lang="en-US" sz="1800"/>
          </a:p>
          <a:p>
            <a:pPr>
              <a:spcAft>
                <a:spcPts val="2600"/>
              </a:spcAft>
            </a:pPr>
            <a:r>
              <a:rPr lang="en-US" sz="1800"/>
              <a:t>Indicate your interest in participating in the program by filling out </a:t>
            </a:r>
            <a:r>
              <a:rPr lang="en-US" sz="1800">
                <a:hlinkClick r:id="rId4"/>
              </a:rPr>
              <a:t>this form</a:t>
            </a:r>
            <a:endParaRPr lang="en-US" sz="1800"/>
          </a:p>
          <a:p>
            <a:pPr marL="0" indent="0">
              <a:buNone/>
            </a:pPr>
            <a:r>
              <a:rPr lang="en-US">
                <a:latin typeface="Segoe UI Semibold" panose="020B0702040204020203" pitchFamily="34" charset="0"/>
                <a:cs typeface="Segoe UI Semibold" panose="020B0702040204020203" pitchFamily="34" charset="0"/>
              </a:rPr>
              <a:t>Microsoft 365 Network Connectivity Resources</a:t>
            </a:r>
          </a:p>
          <a:p>
            <a:pPr>
              <a:spcAft>
                <a:spcPts val="600"/>
              </a:spcAft>
            </a:pPr>
            <a:r>
              <a:rPr lang="en-US" sz="1800"/>
              <a:t>Join the network connectivity </a:t>
            </a:r>
            <a:r>
              <a:rPr lang="en-US" sz="1800">
                <a:hlinkClick r:id="rId5"/>
              </a:rPr>
              <a:t>discussion on </a:t>
            </a:r>
            <a:r>
              <a:rPr lang="en-US" sz="1800" err="1">
                <a:hlinkClick r:id="rId5"/>
              </a:rPr>
              <a:t>TechCommunity</a:t>
            </a:r>
            <a:endParaRPr lang="en-US" sz="1800"/>
          </a:p>
          <a:p>
            <a:pPr>
              <a:spcAft>
                <a:spcPts val="2600"/>
              </a:spcAft>
            </a:pPr>
            <a:r>
              <a:rPr lang="en-US" sz="1800"/>
              <a:t>View our </a:t>
            </a:r>
            <a:r>
              <a:rPr lang="en-US" sz="1800">
                <a:hlinkClick r:id="rId6"/>
              </a:rPr>
              <a:t>Microsoft 365 Network Connectivity video series page</a:t>
            </a:r>
            <a:r>
              <a:rPr lang="en-US" sz="1800"/>
              <a:t> </a:t>
            </a:r>
          </a:p>
          <a:p>
            <a:pPr marL="0" indent="0">
              <a:buNone/>
            </a:pPr>
            <a:r>
              <a:rPr lang="en-US">
                <a:latin typeface="Segoe UI Semibold" panose="020B0702040204020203" pitchFamily="34" charset="0"/>
                <a:cs typeface="Segoe UI Semibold" panose="020B0702040204020203" pitchFamily="34" charset="0"/>
              </a:rPr>
              <a:t>Partner Solution Resources</a:t>
            </a:r>
          </a:p>
          <a:p>
            <a:pPr>
              <a:spcAft>
                <a:spcPts val="600"/>
              </a:spcAft>
            </a:pPr>
            <a:r>
              <a:rPr lang="en-US" sz="1800"/>
              <a:t>Learn more about the </a:t>
            </a:r>
            <a:r>
              <a:rPr lang="en-US" sz="1800">
                <a:hlinkClick r:id="rId7"/>
              </a:rPr>
              <a:t>128 Technology solution</a:t>
            </a:r>
            <a:endParaRPr lang="en-US" sz="1800"/>
          </a:p>
          <a:p>
            <a:pPr>
              <a:spcAft>
                <a:spcPts val="600"/>
              </a:spcAft>
            </a:pPr>
            <a:r>
              <a:rPr lang="en-US" sz="1800"/>
              <a:t>Learn more about the </a:t>
            </a:r>
            <a:r>
              <a:rPr lang="en-US" sz="1800">
                <a:hlinkClick r:id="rId8"/>
              </a:rPr>
              <a:t>Silver Peak solution</a:t>
            </a:r>
            <a:endParaRPr lang="en-US" sz="1800"/>
          </a:p>
          <a:p>
            <a:pPr>
              <a:spcAft>
                <a:spcPts val="600"/>
              </a:spcAft>
            </a:pPr>
            <a:r>
              <a:rPr lang="en-US" sz="1800"/>
              <a:t>Learn more about the </a:t>
            </a:r>
            <a:r>
              <a:rPr lang="en-US" sz="1800">
                <a:hlinkClick r:id="rId9"/>
              </a:rPr>
              <a:t>VMWare VeloCloud solution</a:t>
            </a:r>
            <a:endParaRPr lang="en-US" sz="1800"/>
          </a:p>
          <a:p>
            <a:pPr marL="0" indent="0">
              <a:buNone/>
            </a:pPr>
            <a:endParaRPr lang="en-US"/>
          </a:p>
        </p:txBody>
      </p:sp>
      <p:pic>
        <p:nvPicPr>
          <p:cNvPr id="4" name="Picture 3">
            <a:extLst>
              <a:ext uri="{FF2B5EF4-FFF2-40B4-BE49-F238E27FC236}">
                <a16:creationId xmlns:a16="http://schemas.microsoft.com/office/drawing/2014/main" id="{602C287D-A5E1-462F-BB8E-6A70253AF2E4}"/>
              </a:ext>
            </a:extLst>
          </p:cNvPr>
          <p:cNvPicPr>
            <a:picLocks noChangeAspect="1"/>
          </p:cNvPicPr>
          <p:nvPr/>
        </p:nvPicPr>
        <p:blipFill>
          <a:blip r:embed="rId10"/>
          <a:stretch>
            <a:fillRect/>
          </a:stretch>
        </p:blipFill>
        <p:spPr>
          <a:xfrm>
            <a:off x="9076175" y="1662046"/>
            <a:ext cx="2887675" cy="2887675"/>
          </a:xfrm>
          <a:prstGeom prst="rect">
            <a:avLst/>
          </a:prstGeom>
        </p:spPr>
      </p:pic>
    </p:spTree>
    <p:extLst>
      <p:ext uri="{BB962C8B-B14F-4D97-AF65-F5344CB8AC3E}">
        <p14:creationId xmlns:p14="http://schemas.microsoft.com/office/powerpoint/2010/main" val="176431335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BF21F83-26E7-4297-A67F-1B14DB65CCE9}"/>
              </a:ext>
            </a:extLst>
          </p:cNvPr>
          <p:cNvSpPr>
            <a:spLocks noGrp="1"/>
          </p:cNvSpPr>
          <p:nvPr>
            <p:ph type="body" sz="quarter" idx="12"/>
          </p:nvPr>
        </p:nvSpPr>
        <p:spPr>
          <a:xfrm>
            <a:off x="639309" y="2356643"/>
            <a:ext cx="4847091" cy="3585597"/>
          </a:xfrm>
        </p:spPr>
        <p:txBody>
          <a:bodyPr/>
          <a:lstStyle/>
          <a:p>
            <a:pPr>
              <a:spcAft>
                <a:spcPts val="1800"/>
              </a:spcAft>
            </a:pPr>
            <a:r>
              <a:rPr lang="en-US" sz="1600">
                <a:solidFill>
                  <a:srgbClr val="1A1A1A"/>
                </a:solidFill>
                <a:latin typeface="+mj-lt"/>
              </a:rPr>
              <a:t>01	Network Connectivity Principles</a:t>
            </a:r>
          </a:p>
          <a:p>
            <a:pPr>
              <a:spcAft>
                <a:spcPts val="1800"/>
              </a:spcAft>
            </a:pPr>
            <a:r>
              <a:rPr lang="en-US" sz="1600">
                <a:solidFill>
                  <a:srgbClr val="1A1A1A"/>
                </a:solidFill>
                <a:latin typeface="+mj-lt"/>
              </a:rPr>
              <a:t>02	Why?</a:t>
            </a:r>
          </a:p>
          <a:p>
            <a:pPr>
              <a:spcAft>
                <a:spcPts val="1800"/>
              </a:spcAft>
            </a:pPr>
            <a:r>
              <a:rPr lang="en-US" sz="1600">
                <a:solidFill>
                  <a:srgbClr val="1A1A1A"/>
                </a:solidFill>
                <a:latin typeface="+mj-lt"/>
              </a:rPr>
              <a:t>03	Program overview</a:t>
            </a:r>
          </a:p>
          <a:p>
            <a:pPr>
              <a:spcAft>
                <a:spcPts val="1800"/>
              </a:spcAft>
            </a:pPr>
            <a:r>
              <a:rPr lang="en-US">
                <a:solidFill>
                  <a:srgbClr val="1A1A1A"/>
                </a:solidFill>
                <a:latin typeface="+mj-lt"/>
              </a:rPr>
              <a:t>04</a:t>
            </a:r>
            <a:r>
              <a:rPr lang="en-US" sz="1600">
                <a:solidFill>
                  <a:srgbClr val="1A1A1A"/>
                </a:solidFill>
                <a:latin typeface="+mj-lt"/>
              </a:rPr>
              <a:t>	Entrance criteria</a:t>
            </a:r>
          </a:p>
          <a:p>
            <a:pPr>
              <a:spcAft>
                <a:spcPts val="1800"/>
              </a:spcAft>
            </a:pPr>
            <a:r>
              <a:rPr lang="en-US">
                <a:solidFill>
                  <a:srgbClr val="1A1A1A"/>
                </a:solidFill>
                <a:latin typeface="+mj-lt"/>
              </a:rPr>
              <a:t>05</a:t>
            </a:r>
            <a:r>
              <a:rPr lang="en-US" sz="1600">
                <a:solidFill>
                  <a:srgbClr val="1A1A1A"/>
                </a:solidFill>
                <a:latin typeface="+mj-lt"/>
              </a:rPr>
              <a:t>	Partner benefits</a:t>
            </a:r>
          </a:p>
          <a:p>
            <a:pPr>
              <a:spcAft>
                <a:spcPts val="1800"/>
              </a:spcAft>
            </a:pPr>
            <a:r>
              <a:rPr lang="en-US">
                <a:solidFill>
                  <a:srgbClr val="1A1A1A"/>
                </a:solidFill>
                <a:latin typeface="+mj-lt"/>
              </a:rPr>
              <a:t>06</a:t>
            </a:r>
            <a:r>
              <a:rPr lang="en-US" sz="1600">
                <a:solidFill>
                  <a:srgbClr val="1A1A1A"/>
                </a:solidFill>
                <a:latin typeface="+mj-lt"/>
              </a:rPr>
              <a:t>	</a:t>
            </a:r>
            <a:r>
              <a:rPr lang="en-US">
                <a:solidFill>
                  <a:srgbClr val="1A1A1A"/>
                </a:solidFill>
                <a:latin typeface="+mj-lt"/>
              </a:rPr>
              <a:t>Partners currently in the program</a:t>
            </a:r>
            <a:endParaRPr lang="en-US" sz="1600">
              <a:solidFill>
                <a:srgbClr val="1A1A1A"/>
              </a:solidFill>
              <a:latin typeface="+mj-lt"/>
            </a:endParaRPr>
          </a:p>
          <a:p>
            <a:pPr>
              <a:spcAft>
                <a:spcPts val="1800"/>
              </a:spcAft>
            </a:pPr>
            <a:r>
              <a:rPr lang="en-US">
                <a:solidFill>
                  <a:srgbClr val="1A1A1A"/>
                </a:solidFill>
                <a:latin typeface="+mj-lt"/>
              </a:rPr>
              <a:t>07</a:t>
            </a:r>
            <a:r>
              <a:rPr lang="en-US" sz="1600">
                <a:solidFill>
                  <a:srgbClr val="1A1A1A"/>
                </a:solidFill>
                <a:latin typeface="+mj-lt"/>
              </a:rPr>
              <a:t>	Partner solution showcase</a:t>
            </a:r>
          </a:p>
          <a:p>
            <a:pPr>
              <a:spcAft>
                <a:spcPts val="1800"/>
              </a:spcAft>
            </a:pPr>
            <a:r>
              <a:rPr lang="en-US">
                <a:solidFill>
                  <a:srgbClr val="1A1A1A"/>
                </a:solidFill>
                <a:latin typeface="+mj-lt"/>
              </a:rPr>
              <a:t>08</a:t>
            </a:r>
            <a:r>
              <a:rPr lang="en-US" sz="1600">
                <a:solidFill>
                  <a:srgbClr val="1A1A1A"/>
                </a:solidFill>
                <a:latin typeface="+mj-lt"/>
              </a:rPr>
              <a:t>	Resources and engagement opportunities</a:t>
            </a:r>
          </a:p>
        </p:txBody>
      </p:sp>
      <p:sp>
        <p:nvSpPr>
          <p:cNvPr id="13" name="TextBox 12">
            <a:extLst>
              <a:ext uri="{FF2B5EF4-FFF2-40B4-BE49-F238E27FC236}">
                <a16:creationId xmlns:a16="http://schemas.microsoft.com/office/drawing/2014/main" id="{40D17B34-CA40-4D70-A179-21E461EA6585}"/>
              </a:ext>
            </a:extLst>
          </p:cNvPr>
          <p:cNvSpPr txBox="1"/>
          <p:nvPr/>
        </p:nvSpPr>
        <p:spPr>
          <a:xfrm>
            <a:off x="519679" y="1714692"/>
            <a:ext cx="5129683" cy="369332"/>
          </a:xfrm>
          <a:prstGeom prst="rect">
            <a:avLst/>
          </a:prstGeom>
          <a:noFill/>
        </p:spPr>
        <p:txBody>
          <a:bodyPr wrap="square">
            <a:spAutoFit/>
          </a:bodyPr>
          <a:lstStyle/>
          <a:p>
            <a:r>
              <a:rPr lang="en-US" sz="1800" i="1">
                <a:solidFill>
                  <a:schemeClr val="tx1"/>
                </a:solidFill>
              </a:rPr>
              <a:t>Microsoft 365 Networking Partner Program (NPP)</a:t>
            </a:r>
            <a:endParaRPr lang="en-US"/>
          </a:p>
        </p:txBody>
      </p:sp>
    </p:spTree>
    <p:extLst>
      <p:ext uri="{BB962C8B-B14F-4D97-AF65-F5344CB8AC3E}">
        <p14:creationId xmlns:p14="http://schemas.microsoft.com/office/powerpoint/2010/main" val="158355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a:xfrm>
            <a:off x="572770" y="528638"/>
            <a:ext cx="11306469" cy="403137"/>
          </a:xfrm>
        </p:spPr>
        <p:txBody>
          <a:bodyPr/>
          <a:lstStyle/>
          <a:p>
            <a:r>
              <a:rPr lang="en-US" sz="2800"/>
              <a:t>Microsoft 365 Network Connectivity Principles</a:t>
            </a:r>
          </a:p>
        </p:txBody>
      </p:sp>
      <p:sp>
        <p:nvSpPr>
          <p:cNvPr id="5" name="TextBox 4">
            <a:extLst>
              <a:ext uri="{FF2B5EF4-FFF2-40B4-BE49-F238E27FC236}">
                <a16:creationId xmlns:a16="http://schemas.microsoft.com/office/drawing/2014/main" id="{EA431D3F-17E6-4DAB-B415-0ED46A0EEDE0}"/>
              </a:ext>
            </a:extLst>
          </p:cNvPr>
          <p:cNvSpPr txBox="1"/>
          <p:nvPr/>
        </p:nvSpPr>
        <p:spPr>
          <a:xfrm>
            <a:off x="269240" y="3747972"/>
            <a:ext cx="2868559" cy="239312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tIns="143428" rIns="179285" bIns="143428" rtlCol="0" anchor="t"/>
          <a:lstStyle>
            <a:defPPr>
              <a:defRPr lang="en-US"/>
            </a:defPPr>
            <a:lvl1pPr defTabSz="932472" fontAlgn="base">
              <a:spcBef>
                <a:spcPct val="0"/>
              </a:spcBef>
              <a:spcAft>
                <a:spcPct val="0"/>
              </a:spcAft>
              <a:defRPr>
                <a:gradFill>
                  <a:gsLst>
                    <a:gs pos="14159">
                      <a:srgbClr val="505050"/>
                    </a:gs>
                    <a:gs pos="38000">
                      <a:srgbClr val="505050"/>
                    </a:gs>
                  </a:gsLst>
                  <a:lin ang="5400000" scaled="0"/>
                </a:gradFill>
                <a:ea typeface="Segoe UI" pitchFamily="34" charset="0"/>
                <a:cs typeface="Segoe UI" pitchFamily="34" charset="0"/>
              </a:defRPr>
            </a:lvl1p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372" b="0" i="0" u="none" strike="noStrike" kern="1200" cap="none" spc="0" normalizeH="0" baseline="0" noProof="0">
              <a:ln>
                <a:noFill/>
              </a:ln>
              <a:gradFill>
                <a:gsLst>
                  <a:gs pos="14159">
                    <a:srgbClr val="505050"/>
                  </a:gs>
                  <a:gs pos="38000">
                    <a:srgbClr val="505050"/>
                  </a:gs>
                </a:gsLst>
                <a:lin ang="5400000" scaled="0"/>
              </a:gradFill>
              <a:effectLst/>
              <a:uLnTx/>
              <a:uFillTx/>
              <a:latin typeface="Segoe UI"/>
              <a:cs typeface="Segoe UI" pitchFamily="34" charset="0"/>
            </a:endParaRPr>
          </a:p>
        </p:txBody>
      </p:sp>
      <p:sp>
        <p:nvSpPr>
          <p:cNvPr id="6" name="Text Placeholder 5">
            <a:extLst>
              <a:ext uri="{FF2B5EF4-FFF2-40B4-BE49-F238E27FC236}">
                <a16:creationId xmlns:a16="http://schemas.microsoft.com/office/drawing/2014/main" id="{85DEF0DB-184B-470C-926E-9A3598898E27}"/>
              </a:ext>
            </a:extLst>
          </p:cNvPr>
          <p:cNvSpPr>
            <a:spLocks noGrp="1"/>
          </p:cNvSpPr>
          <p:nvPr>
            <p:ph type="body" sz="quarter" idx="11"/>
          </p:nvPr>
        </p:nvSpPr>
        <p:spPr>
          <a:xfrm>
            <a:off x="468446" y="3922243"/>
            <a:ext cx="2557812" cy="2278188"/>
          </a:xfrm>
        </p:spPr>
        <p:txBody>
          <a:bodyPr/>
          <a:lstStyle/>
          <a:p>
            <a:pPr>
              <a:lnSpc>
                <a:spcPct val="100000"/>
              </a:lnSpc>
              <a:spcBef>
                <a:spcPts val="1800"/>
              </a:spcBef>
            </a:pPr>
            <a:r>
              <a:rPr lang="en-US" sz="1600" b="1">
                <a:solidFill>
                  <a:schemeClr val="accent2"/>
                </a:solidFill>
                <a:latin typeface="Segoe UI"/>
              </a:rPr>
              <a:t>Optimize Microsoft 365 traffic</a:t>
            </a:r>
            <a:br>
              <a:rPr lang="en-US" sz="1600">
                <a:solidFill>
                  <a:srgbClr val="D83B01"/>
                </a:solidFill>
                <a:latin typeface="Segoe UI"/>
              </a:rPr>
            </a:br>
            <a:br>
              <a:rPr lang="en-US" sz="1600">
                <a:solidFill>
                  <a:srgbClr val="D83B01"/>
                </a:solidFill>
                <a:latin typeface="Segoe UI"/>
              </a:rPr>
            </a:br>
            <a:r>
              <a:rPr lang="en-US" sz="1600" b="0">
                <a:solidFill>
                  <a:srgbClr val="2F2F2F"/>
                </a:solidFill>
                <a:latin typeface="Segoe UI"/>
              </a:rPr>
              <a:t>Use the endpoint categories to differentiate Microsoft 365 traffic from generic Internet traffic for more efficient routing.</a:t>
            </a:r>
          </a:p>
          <a:p>
            <a:pPr lvl="1">
              <a:lnSpc>
                <a:spcPts val="2157"/>
              </a:lnSpc>
            </a:pPr>
            <a:endParaRPr lang="en-US" sz="1568"/>
          </a:p>
        </p:txBody>
      </p:sp>
      <p:sp>
        <p:nvSpPr>
          <p:cNvPr id="7" name="TextBox 6">
            <a:extLst>
              <a:ext uri="{FF2B5EF4-FFF2-40B4-BE49-F238E27FC236}">
                <a16:creationId xmlns:a16="http://schemas.microsoft.com/office/drawing/2014/main" id="{3F31D120-214B-459E-AE9A-0F198FCA1D81}"/>
              </a:ext>
            </a:extLst>
          </p:cNvPr>
          <p:cNvSpPr txBox="1"/>
          <p:nvPr/>
        </p:nvSpPr>
        <p:spPr>
          <a:xfrm>
            <a:off x="269240" y="1277831"/>
            <a:ext cx="2868559" cy="242315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tIns="143428" rIns="179285" bIns="143428" rtlCol="0" anchor="t"/>
          <a:lstStyle>
            <a:defPPr>
              <a:defRPr lang="en-US"/>
            </a:defPPr>
            <a:lvl1pPr defTabSz="932472" fontAlgn="base">
              <a:spcBef>
                <a:spcPct val="0"/>
              </a:spcBef>
              <a:spcAft>
                <a:spcPct val="0"/>
              </a:spcAft>
              <a:defRPr>
                <a:gradFill>
                  <a:gsLst>
                    <a:gs pos="14159">
                      <a:srgbClr val="505050"/>
                    </a:gs>
                    <a:gs pos="38000">
                      <a:srgbClr val="505050"/>
                    </a:gs>
                  </a:gsLst>
                  <a:lin ang="5400000" scaled="0"/>
                </a:gradFill>
                <a:ea typeface="Segoe UI" pitchFamily="34" charset="0"/>
                <a:cs typeface="Segoe UI" pitchFamily="34" charset="0"/>
              </a:defRPr>
            </a:lvl1p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372" b="0" i="0" u="none" strike="noStrike" kern="1200" cap="none" spc="0" normalizeH="0" baseline="0" noProof="0">
              <a:ln>
                <a:noFill/>
              </a:ln>
              <a:gradFill>
                <a:gsLst>
                  <a:gs pos="14159">
                    <a:srgbClr val="505050"/>
                  </a:gs>
                  <a:gs pos="38000">
                    <a:srgbClr val="505050"/>
                  </a:gs>
                </a:gsLst>
                <a:lin ang="5400000" scaled="0"/>
              </a:gradFill>
              <a:effectLst/>
              <a:uLnTx/>
              <a:uFillTx/>
              <a:latin typeface="Segoe UI"/>
              <a:cs typeface="Segoe UI" pitchFamily="34" charset="0"/>
            </a:endParaRPr>
          </a:p>
        </p:txBody>
      </p:sp>
      <p:sp>
        <p:nvSpPr>
          <p:cNvPr id="8" name="TextBox 7">
            <a:extLst>
              <a:ext uri="{FF2B5EF4-FFF2-40B4-BE49-F238E27FC236}">
                <a16:creationId xmlns:a16="http://schemas.microsoft.com/office/drawing/2014/main" id="{F96D4328-8072-4780-AB71-DC3514AF00C9}"/>
              </a:ext>
            </a:extLst>
          </p:cNvPr>
          <p:cNvSpPr txBox="1"/>
          <p:nvPr/>
        </p:nvSpPr>
        <p:spPr>
          <a:xfrm>
            <a:off x="1136996" y="3289510"/>
            <a:ext cx="1133046" cy="190087"/>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a:ln>
                  <a:noFill/>
                </a:ln>
                <a:gradFill>
                  <a:gsLst>
                    <a:gs pos="2917">
                      <a:srgbClr val="2F2F2F"/>
                    </a:gs>
                    <a:gs pos="30000">
                      <a:srgbClr val="2F2F2F"/>
                    </a:gs>
                  </a:gsLst>
                  <a:lin ang="5400000" scaled="0"/>
                </a:gradFill>
                <a:effectLst/>
                <a:uLnTx/>
                <a:uFillTx/>
                <a:latin typeface="Segoe UI"/>
                <a:ea typeface="+mn-ea"/>
                <a:cs typeface="+mn-cs"/>
                <a:hlinkClick r:id="rId2"/>
              </a:rPr>
              <a:t>aka.ms/o365ip</a:t>
            </a:r>
            <a:endParaRPr kumimoji="0" lang="en-US" sz="1372" b="0" i="0" u="none" strike="noStrike" kern="1200" cap="none" spc="0" normalizeH="0" baseline="0" noProof="0">
              <a:ln>
                <a:noFill/>
              </a:ln>
              <a:gradFill>
                <a:gsLst>
                  <a:gs pos="2917">
                    <a:srgbClr val="2F2F2F"/>
                  </a:gs>
                  <a:gs pos="30000">
                    <a:srgbClr val="2F2F2F"/>
                  </a:gs>
                </a:gsLst>
                <a:lin ang="5400000" scaled="0"/>
              </a:gradFill>
              <a:effectLst/>
              <a:uLnTx/>
              <a:uFillTx/>
              <a:latin typeface="Segoe UI"/>
              <a:ea typeface="+mn-ea"/>
              <a:cs typeface="+mn-cs"/>
            </a:endParaRPr>
          </a:p>
        </p:txBody>
      </p:sp>
      <p:sp>
        <p:nvSpPr>
          <p:cNvPr id="9" name="TextBox 8">
            <a:extLst>
              <a:ext uri="{FF2B5EF4-FFF2-40B4-BE49-F238E27FC236}">
                <a16:creationId xmlns:a16="http://schemas.microsoft.com/office/drawing/2014/main" id="{F68FEE3A-07F0-4D7C-B1CA-23EB6649F632}"/>
              </a:ext>
            </a:extLst>
          </p:cNvPr>
          <p:cNvSpPr txBox="1"/>
          <p:nvPr/>
        </p:nvSpPr>
        <p:spPr>
          <a:xfrm>
            <a:off x="3182135" y="3747972"/>
            <a:ext cx="2868559" cy="239312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tIns="143428" rIns="179285" bIns="143428" rtlCol="0" anchor="t"/>
          <a:lstStyle>
            <a:defPPr>
              <a:defRPr lang="en-US"/>
            </a:defPPr>
            <a:lvl1pPr defTabSz="932472" fontAlgn="base">
              <a:spcBef>
                <a:spcPct val="0"/>
              </a:spcBef>
              <a:spcAft>
                <a:spcPct val="0"/>
              </a:spcAft>
              <a:defRPr>
                <a:gradFill>
                  <a:gsLst>
                    <a:gs pos="14159">
                      <a:srgbClr val="505050"/>
                    </a:gs>
                    <a:gs pos="38000">
                      <a:srgbClr val="505050"/>
                    </a:gs>
                  </a:gsLst>
                  <a:lin ang="5400000" scaled="0"/>
                </a:gradFill>
                <a:ea typeface="Segoe UI" pitchFamily="34" charset="0"/>
                <a:cs typeface="Segoe UI" pitchFamily="34" charset="0"/>
              </a:defRPr>
            </a:lvl1p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14159">
                    <a:srgbClr val="505050"/>
                  </a:gs>
                  <a:gs pos="38000">
                    <a:srgbClr val="505050"/>
                  </a:gs>
                </a:gsLst>
                <a:lin ang="5400000" scaled="0"/>
              </a:gradFill>
              <a:effectLst/>
              <a:uLnTx/>
              <a:uFillTx/>
              <a:latin typeface="Segoe UI"/>
              <a:cs typeface="Segoe UI" pitchFamily="34" charset="0"/>
            </a:endParaRPr>
          </a:p>
        </p:txBody>
      </p:sp>
      <p:sp>
        <p:nvSpPr>
          <p:cNvPr id="10" name="Text Placeholder 5">
            <a:extLst>
              <a:ext uri="{FF2B5EF4-FFF2-40B4-BE49-F238E27FC236}">
                <a16:creationId xmlns:a16="http://schemas.microsoft.com/office/drawing/2014/main" id="{D3BFBC2F-4650-476F-9057-08FB4EC6C99B}"/>
              </a:ext>
            </a:extLst>
          </p:cNvPr>
          <p:cNvSpPr txBox="1">
            <a:spLocks/>
          </p:cNvSpPr>
          <p:nvPr/>
        </p:nvSpPr>
        <p:spPr>
          <a:xfrm>
            <a:off x="3369375" y="3922243"/>
            <a:ext cx="2482286" cy="1723549"/>
          </a:xfrm>
          <a:prstGeom prst="rect">
            <a:avLst/>
          </a:prstGeom>
        </p:spPr>
        <p:txBody>
          <a:bodyPr vert="horz" wrap="square" lIns="0" tIns="0" rIns="0" bIns="0" rtlCol="0">
            <a:spAutoFit/>
          </a:bodyPr>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chemeClr val="accent1"/>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nSpc>
                <a:spcPct val="100000"/>
              </a:lnSpc>
              <a:spcBef>
                <a:spcPts val="1200"/>
              </a:spcBef>
              <a:defRPr/>
            </a:pPr>
            <a:r>
              <a:rPr lang="en-US" sz="1600">
                <a:solidFill>
                  <a:schemeClr val="accent2"/>
                </a:solidFill>
                <a:latin typeface="Segoe UI"/>
              </a:rPr>
              <a:t>Enable local egress</a:t>
            </a:r>
            <a:br>
              <a:rPr lang="en-US" sz="1600">
                <a:solidFill>
                  <a:srgbClr val="D83B01"/>
                </a:solidFill>
                <a:latin typeface="Segoe UI"/>
              </a:rPr>
            </a:br>
            <a:br>
              <a:rPr lang="en-US" sz="1600">
                <a:solidFill>
                  <a:srgbClr val="D83B01"/>
                </a:solidFill>
                <a:latin typeface="Segoe UI"/>
              </a:rPr>
            </a:br>
            <a:r>
              <a:rPr lang="en-US" sz="1600" b="0" err="1">
                <a:solidFill>
                  <a:srgbClr val="2F2F2F"/>
                </a:solidFill>
                <a:latin typeface="Segoe UI"/>
              </a:rPr>
              <a:t>Egress</a:t>
            </a:r>
            <a:r>
              <a:rPr lang="en-US" sz="1600" b="0">
                <a:solidFill>
                  <a:srgbClr val="2F2F2F"/>
                </a:solidFill>
                <a:latin typeface="Segoe UI"/>
              </a:rPr>
              <a:t> Microsoft 365 data connections through Internet as close to the user as practical with matching DNS resolution.</a:t>
            </a:r>
          </a:p>
        </p:txBody>
      </p:sp>
      <p:sp>
        <p:nvSpPr>
          <p:cNvPr id="11" name="TextBox 10">
            <a:extLst>
              <a:ext uri="{FF2B5EF4-FFF2-40B4-BE49-F238E27FC236}">
                <a16:creationId xmlns:a16="http://schemas.microsoft.com/office/drawing/2014/main" id="{52889E00-AE2E-4A30-B1D9-15B48757D209}"/>
              </a:ext>
            </a:extLst>
          </p:cNvPr>
          <p:cNvSpPr txBox="1"/>
          <p:nvPr/>
        </p:nvSpPr>
        <p:spPr>
          <a:xfrm>
            <a:off x="3182135" y="1277831"/>
            <a:ext cx="2868559" cy="242315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tIns="143428" rIns="179285" bIns="143428" rtlCol="0" anchor="t"/>
          <a:lstStyle>
            <a:defPPr>
              <a:defRPr lang="en-US"/>
            </a:defPPr>
            <a:lvl1pPr defTabSz="932472" fontAlgn="base">
              <a:spcBef>
                <a:spcPct val="0"/>
              </a:spcBef>
              <a:spcAft>
                <a:spcPct val="0"/>
              </a:spcAft>
              <a:defRPr>
                <a:gradFill>
                  <a:gsLst>
                    <a:gs pos="14159">
                      <a:srgbClr val="505050"/>
                    </a:gs>
                    <a:gs pos="38000">
                      <a:srgbClr val="505050"/>
                    </a:gs>
                  </a:gsLst>
                  <a:lin ang="5400000" scaled="0"/>
                </a:gradFill>
                <a:ea typeface="Segoe UI" pitchFamily="34" charset="0"/>
                <a:cs typeface="Segoe UI" pitchFamily="34" charset="0"/>
              </a:defRPr>
            </a:lvl1p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14159">
                    <a:srgbClr val="505050"/>
                  </a:gs>
                  <a:gs pos="38000">
                    <a:srgbClr val="505050"/>
                  </a:gs>
                </a:gsLst>
                <a:lin ang="5400000" scaled="0"/>
              </a:gradFill>
              <a:effectLst/>
              <a:uLnTx/>
              <a:uFillTx/>
              <a:latin typeface="Segoe UI"/>
              <a:cs typeface="Segoe UI" pitchFamily="34" charset="0"/>
            </a:endParaRPr>
          </a:p>
        </p:txBody>
      </p:sp>
      <p:sp>
        <p:nvSpPr>
          <p:cNvPr id="12" name="TextBox 11">
            <a:extLst>
              <a:ext uri="{FF2B5EF4-FFF2-40B4-BE49-F238E27FC236}">
                <a16:creationId xmlns:a16="http://schemas.microsoft.com/office/drawing/2014/main" id="{57415DA1-1FC1-4E40-91AD-A11FF26CFC4D}"/>
              </a:ext>
            </a:extLst>
          </p:cNvPr>
          <p:cNvSpPr txBox="1"/>
          <p:nvPr/>
        </p:nvSpPr>
        <p:spPr>
          <a:xfrm>
            <a:off x="6096973" y="3747972"/>
            <a:ext cx="2868559" cy="239312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tIns="143428" rIns="179285" bIns="143428" rtlCol="0" anchor="t"/>
          <a:lstStyle>
            <a:defPPr>
              <a:defRPr lang="en-US"/>
            </a:defPPr>
            <a:lvl1pPr defTabSz="932472" fontAlgn="base">
              <a:spcBef>
                <a:spcPct val="0"/>
              </a:spcBef>
              <a:spcAft>
                <a:spcPct val="0"/>
              </a:spcAft>
              <a:defRPr>
                <a:gradFill>
                  <a:gsLst>
                    <a:gs pos="14159">
                      <a:srgbClr val="505050"/>
                    </a:gs>
                    <a:gs pos="38000">
                      <a:srgbClr val="505050"/>
                    </a:gs>
                  </a:gsLst>
                  <a:lin ang="5400000" scaled="0"/>
                </a:gradFill>
                <a:ea typeface="Segoe UI" pitchFamily="34" charset="0"/>
                <a:cs typeface="Segoe UI" pitchFamily="34" charset="0"/>
              </a:defRPr>
            </a:lvl1p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14159">
                    <a:srgbClr val="505050"/>
                  </a:gs>
                  <a:gs pos="38000">
                    <a:srgbClr val="505050"/>
                  </a:gs>
                </a:gsLst>
                <a:lin ang="5400000" scaled="0"/>
              </a:gradFill>
              <a:effectLst/>
              <a:uLnTx/>
              <a:uFillTx/>
              <a:latin typeface="Segoe UI"/>
              <a:cs typeface="Segoe UI" pitchFamily="34" charset="0"/>
            </a:endParaRPr>
          </a:p>
        </p:txBody>
      </p:sp>
      <p:sp>
        <p:nvSpPr>
          <p:cNvPr id="13" name="Text Placeholder 5">
            <a:extLst>
              <a:ext uri="{FF2B5EF4-FFF2-40B4-BE49-F238E27FC236}">
                <a16:creationId xmlns:a16="http://schemas.microsoft.com/office/drawing/2014/main" id="{10753D48-840E-4B52-A109-9168FE0C6195}"/>
              </a:ext>
            </a:extLst>
          </p:cNvPr>
          <p:cNvSpPr txBox="1">
            <a:spLocks/>
          </p:cNvSpPr>
          <p:nvPr/>
        </p:nvSpPr>
        <p:spPr>
          <a:xfrm>
            <a:off x="6295207" y="3922243"/>
            <a:ext cx="2482286" cy="1969770"/>
          </a:xfrm>
          <a:prstGeom prst="rect">
            <a:avLst/>
          </a:prstGeom>
        </p:spPr>
        <p:txBody>
          <a:bodyPr vert="horz" wrap="square" lIns="0" tIns="0" rIns="0" bIns="0" rtlCol="0">
            <a:spAutoFit/>
          </a:bodyPr>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chemeClr val="accent1"/>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95">
              <a:lnSpc>
                <a:spcPct val="100000"/>
              </a:lnSpc>
              <a:spcBef>
                <a:spcPts val="1200"/>
              </a:spcBef>
              <a:defRPr/>
            </a:pPr>
            <a:r>
              <a:rPr lang="en-US" sz="1600">
                <a:solidFill>
                  <a:schemeClr val="accent2"/>
                </a:solidFill>
                <a:latin typeface="Segoe UI"/>
              </a:rPr>
              <a:t>Enable direct connectivity</a:t>
            </a:r>
            <a:br>
              <a:rPr lang="en-US" sz="1600">
                <a:solidFill>
                  <a:srgbClr val="D83B01"/>
                </a:solidFill>
                <a:latin typeface="Segoe UI"/>
              </a:rPr>
            </a:br>
            <a:br>
              <a:rPr lang="en-US" sz="1600">
                <a:solidFill>
                  <a:srgbClr val="D83B01"/>
                </a:solidFill>
                <a:latin typeface="Segoe UI"/>
              </a:rPr>
            </a:br>
            <a:r>
              <a:rPr lang="en-US" sz="1600" b="0">
                <a:solidFill>
                  <a:srgbClr val="2F2F2F"/>
                </a:solidFill>
                <a:latin typeface="Segoe UI"/>
              </a:rPr>
              <a:t>Enable direct egress for Microsoft 365 connections. Avoid network hairpins and minimize network latency (RTT) to Microsoft’s global network.</a:t>
            </a:r>
          </a:p>
        </p:txBody>
      </p:sp>
      <p:sp>
        <p:nvSpPr>
          <p:cNvPr id="14" name="TextBox 13">
            <a:extLst>
              <a:ext uri="{FF2B5EF4-FFF2-40B4-BE49-F238E27FC236}">
                <a16:creationId xmlns:a16="http://schemas.microsoft.com/office/drawing/2014/main" id="{AC30C593-F656-4A09-934B-A8B39EE3972C}"/>
              </a:ext>
            </a:extLst>
          </p:cNvPr>
          <p:cNvSpPr txBox="1"/>
          <p:nvPr/>
        </p:nvSpPr>
        <p:spPr>
          <a:xfrm>
            <a:off x="6096973" y="1277831"/>
            <a:ext cx="2868559" cy="242315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tIns="143428" rIns="179285" bIns="143428" rtlCol="0" anchor="t"/>
          <a:lstStyle>
            <a:defPPr>
              <a:defRPr lang="en-US"/>
            </a:defPPr>
            <a:lvl1pPr defTabSz="932472" fontAlgn="base">
              <a:spcBef>
                <a:spcPct val="0"/>
              </a:spcBef>
              <a:spcAft>
                <a:spcPct val="0"/>
              </a:spcAft>
              <a:defRPr>
                <a:gradFill>
                  <a:gsLst>
                    <a:gs pos="14159">
                      <a:srgbClr val="505050"/>
                    </a:gs>
                    <a:gs pos="38000">
                      <a:srgbClr val="505050"/>
                    </a:gs>
                  </a:gsLst>
                  <a:lin ang="5400000" scaled="0"/>
                </a:gradFill>
                <a:ea typeface="Segoe UI" pitchFamily="34" charset="0"/>
                <a:cs typeface="Segoe UI" pitchFamily="34" charset="0"/>
              </a:defRPr>
            </a:lvl1p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14159">
                    <a:srgbClr val="505050"/>
                  </a:gs>
                  <a:gs pos="38000">
                    <a:srgbClr val="505050"/>
                  </a:gs>
                </a:gsLst>
                <a:lin ang="5400000" scaled="0"/>
              </a:gradFill>
              <a:effectLst/>
              <a:uLnTx/>
              <a:uFillTx/>
              <a:latin typeface="Segoe UI"/>
              <a:cs typeface="Segoe UI" pitchFamily="34" charset="0"/>
            </a:endParaRPr>
          </a:p>
        </p:txBody>
      </p:sp>
      <p:sp>
        <p:nvSpPr>
          <p:cNvPr id="15" name="TextBox 14">
            <a:extLst>
              <a:ext uri="{FF2B5EF4-FFF2-40B4-BE49-F238E27FC236}">
                <a16:creationId xmlns:a16="http://schemas.microsoft.com/office/drawing/2014/main" id="{D6823298-1A1E-4E9E-B4FE-135EE3E0B9B6}"/>
              </a:ext>
            </a:extLst>
          </p:cNvPr>
          <p:cNvSpPr txBox="1"/>
          <p:nvPr/>
        </p:nvSpPr>
        <p:spPr>
          <a:xfrm>
            <a:off x="9009866" y="3747972"/>
            <a:ext cx="3013811" cy="239312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tIns="143428" rIns="179285" bIns="143428" rtlCol="0" anchor="t"/>
          <a:lstStyle>
            <a:defPPr>
              <a:defRPr lang="en-US"/>
            </a:defPPr>
            <a:lvl1pPr defTabSz="932472" fontAlgn="base">
              <a:spcBef>
                <a:spcPct val="0"/>
              </a:spcBef>
              <a:spcAft>
                <a:spcPct val="0"/>
              </a:spcAft>
              <a:defRPr>
                <a:gradFill>
                  <a:gsLst>
                    <a:gs pos="14159">
                      <a:srgbClr val="505050"/>
                    </a:gs>
                    <a:gs pos="38000">
                      <a:srgbClr val="505050"/>
                    </a:gs>
                  </a:gsLst>
                  <a:lin ang="5400000" scaled="0"/>
                </a:gradFill>
                <a:ea typeface="Segoe UI" pitchFamily="34" charset="0"/>
                <a:cs typeface="Segoe UI" pitchFamily="34" charset="0"/>
              </a:defRPr>
            </a:lvl1p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14159">
                    <a:srgbClr val="505050"/>
                  </a:gs>
                  <a:gs pos="38000">
                    <a:srgbClr val="505050"/>
                  </a:gs>
                </a:gsLst>
                <a:lin ang="5400000" scaled="0"/>
              </a:gradFill>
              <a:effectLst/>
              <a:uLnTx/>
              <a:uFillTx/>
              <a:latin typeface="Segoe UI"/>
              <a:cs typeface="Segoe UI" pitchFamily="34" charset="0"/>
            </a:endParaRPr>
          </a:p>
        </p:txBody>
      </p:sp>
      <p:sp>
        <p:nvSpPr>
          <p:cNvPr id="16" name="Text Placeholder 5">
            <a:extLst>
              <a:ext uri="{FF2B5EF4-FFF2-40B4-BE49-F238E27FC236}">
                <a16:creationId xmlns:a16="http://schemas.microsoft.com/office/drawing/2014/main" id="{792AB506-FF5B-44F1-B68E-599A6604082D}"/>
              </a:ext>
            </a:extLst>
          </p:cNvPr>
          <p:cNvSpPr txBox="1">
            <a:spLocks/>
          </p:cNvSpPr>
          <p:nvPr/>
        </p:nvSpPr>
        <p:spPr>
          <a:xfrm>
            <a:off x="9068950" y="3922243"/>
            <a:ext cx="2853809" cy="1969770"/>
          </a:xfrm>
          <a:prstGeom prst="rect">
            <a:avLst/>
          </a:prstGeom>
        </p:spPr>
        <p:txBody>
          <a:bodyPr vert="horz" wrap="square" lIns="0" tIns="0" rIns="0" bIns="0" rtlCol="0">
            <a:spAutoFit/>
          </a:bodyPr>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1" kern="1200" spc="0" baseline="0" dirty="0">
                <a:solidFill>
                  <a:schemeClr val="accent1"/>
                </a:solidFill>
                <a:latin typeface="+mn-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defTabSz="932695">
              <a:lnSpc>
                <a:spcPct val="100000"/>
              </a:lnSpc>
              <a:spcBef>
                <a:spcPts val="1200"/>
              </a:spcBef>
              <a:defRPr/>
            </a:pPr>
            <a:r>
              <a:rPr lang="en-US" sz="1600">
                <a:solidFill>
                  <a:schemeClr val="accent2"/>
                </a:solidFill>
                <a:latin typeface="Segoe UI"/>
              </a:rPr>
              <a:t>Modernize security for SaaS</a:t>
            </a:r>
            <a:br>
              <a:rPr lang="en-US" sz="1600">
                <a:solidFill>
                  <a:srgbClr val="D83B01"/>
                </a:solidFill>
                <a:latin typeface="Segoe UI"/>
              </a:rPr>
            </a:br>
            <a:br>
              <a:rPr lang="en-US" sz="1600">
                <a:solidFill>
                  <a:srgbClr val="D83B01"/>
                </a:solidFill>
                <a:latin typeface="Segoe UI"/>
              </a:rPr>
            </a:br>
            <a:r>
              <a:rPr lang="en-US" sz="1600" b="0">
                <a:solidFill>
                  <a:srgbClr val="2F2F2F"/>
                </a:solidFill>
                <a:latin typeface="Segoe UI"/>
              </a:rPr>
              <a:t>Avoid intrusive network security for Microsoft 365 connections. Assess bypassing proxies, traffic inspection devices, and duplicate security already available in Microsoft 365.</a:t>
            </a:r>
          </a:p>
        </p:txBody>
      </p:sp>
      <p:sp>
        <p:nvSpPr>
          <p:cNvPr id="17" name="TextBox 16">
            <a:extLst>
              <a:ext uri="{FF2B5EF4-FFF2-40B4-BE49-F238E27FC236}">
                <a16:creationId xmlns:a16="http://schemas.microsoft.com/office/drawing/2014/main" id="{29B16A6D-23C7-4078-88DE-79361F02F297}"/>
              </a:ext>
            </a:extLst>
          </p:cNvPr>
          <p:cNvSpPr txBox="1"/>
          <p:nvPr/>
        </p:nvSpPr>
        <p:spPr>
          <a:xfrm>
            <a:off x="9009867" y="1277831"/>
            <a:ext cx="3013810" cy="242315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tIns="143428" rIns="179285" bIns="143428" rtlCol="0" anchor="t"/>
          <a:lstStyle>
            <a:defPPr>
              <a:defRPr lang="en-US"/>
            </a:defPPr>
            <a:lvl1pPr defTabSz="932472" fontAlgn="base">
              <a:spcBef>
                <a:spcPct val="0"/>
              </a:spcBef>
              <a:spcAft>
                <a:spcPct val="0"/>
              </a:spcAft>
              <a:defRPr>
                <a:gradFill>
                  <a:gsLst>
                    <a:gs pos="14159">
                      <a:srgbClr val="505050"/>
                    </a:gs>
                    <a:gs pos="38000">
                      <a:srgbClr val="505050"/>
                    </a:gs>
                  </a:gsLst>
                  <a:lin ang="5400000" scaled="0"/>
                </a:gradFill>
                <a:ea typeface="Segoe UI" pitchFamily="34" charset="0"/>
                <a:cs typeface="Segoe UI" pitchFamily="34" charset="0"/>
              </a:defRPr>
            </a:lvl1p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14159">
                    <a:srgbClr val="505050"/>
                  </a:gs>
                  <a:gs pos="38000">
                    <a:srgbClr val="505050"/>
                  </a:gs>
                </a:gsLst>
                <a:lin ang="5400000" scaled="0"/>
              </a:gradFill>
              <a:effectLst/>
              <a:uLnTx/>
              <a:uFillTx/>
              <a:latin typeface="Segoe UI"/>
              <a:cs typeface="Segoe UI" pitchFamily="34" charset="0"/>
            </a:endParaRPr>
          </a:p>
        </p:txBody>
      </p:sp>
      <p:sp>
        <p:nvSpPr>
          <p:cNvPr id="19" name="Rectangle 18">
            <a:extLst>
              <a:ext uri="{FF2B5EF4-FFF2-40B4-BE49-F238E27FC236}">
                <a16:creationId xmlns:a16="http://schemas.microsoft.com/office/drawing/2014/main" id="{1A276D44-8BC5-4139-8FCC-B6E31DA8941C}"/>
              </a:ext>
            </a:extLst>
          </p:cNvPr>
          <p:cNvSpPr/>
          <p:nvPr/>
        </p:nvSpPr>
        <p:spPr>
          <a:xfrm>
            <a:off x="7255866" y="3069411"/>
            <a:ext cx="307139" cy="475770"/>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cxnSp>
        <p:nvCxnSpPr>
          <p:cNvPr id="20" name="Straight Arrow Connector 19">
            <a:extLst>
              <a:ext uri="{FF2B5EF4-FFF2-40B4-BE49-F238E27FC236}">
                <a16:creationId xmlns:a16="http://schemas.microsoft.com/office/drawing/2014/main" id="{E6C24F85-4117-4D8E-A59E-E9899248D4D7}"/>
              </a:ext>
            </a:extLst>
          </p:cNvPr>
          <p:cNvCxnSpPr>
            <a:cxnSpLocks/>
            <a:endCxn id="21" idx="5"/>
          </p:cNvCxnSpPr>
          <p:nvPr/>
        </p:nvCxnSpPr>
        <p:spPr>
          <a:xfrm>
            <a:off x="6985604" y="2439592"/>
            <a:ext cx="829870" cy="0"/>
          </a:xfrm>
          <a:prstGeom prst="straightConnector1">
            <a:avLst/>
          </a:prstGeom>
          <a:ln w="28575">
            <a:solidFill>
              <a:srgbClr val="00B05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cloud" title="Icon of a cloud">
            <a:extLst>
              <a:ext uri="{FF2B5EF4-FFF2-40B4-BE49-F238E27FC236}">
                <a16:creationId xmlns:a16="http://schemas.microsoft.com/office/drawing/2014/main" id="{9AD7E8A0-722B-4574-9F97-A400D39C2719}"/>
              </a:ext>
            </a:extLst>
          </p:cNvPr>
          <p:cNvSpPr>
            <a:spLocks noChangeAspect="1"/>
          </p:cNvSpPr>
          <p:nvPr/>
        </p:nvSpPr>
        <p:spPr bwMode="auto">
          <a:xfrm>
            <a:off x="7815474" y="2209072"/>
            <a:ext cx="671919" cy="38479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2"/>
          </a:solidFill>
          <a:ln w="12700" cap="sq">
            <a:solidFill>
              <a:schemeClr val="tx1"/>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en-US" sz="1568"/>
          </a:p>
        </p:txBody>
      </p:sp>
      <p:pic>
        <p:nvPicPr>
          <p:cNvPr id="22" name="Picture 4" descr="Image result for office 365">
            <a:extLst>
              <a:ext uri="{FF2B5EF4-FFF2-40B4-BE49-F238E27FC236}">
                <a16:creationId xmlns:a16="http://schemas.microsoft.com/office/drawing/2014/main" id="{067D94EF-CBC5-4168-917F-48AE853C2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7606" y="2286248"/>
            <a:ext cx="279347" cy="28626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E8090F-EFEF-4AC4-8EDF-D5E89247CFEF}"/>
              </a:ext>
            </a:extLst>
          </p:cNvPr>
          <p:cNvSpPr txBox="1"/>
          <p:nvPr/>
        </p:nvSpPr>
        <p:spPr>
          <a:xfrm>
            <a:off x="6224146" y="2634553"/>
            <a:ext cx="958834" cy="297030"/>
          </a:xfrm>
          <a:prstGeom prst="rect">
            <a:avLst/>
          </a:prstGeom>
          <a:noFill/>
          <a:ln w="22225" cap="sq">
            <a:noFill/>
            <a:prstDash val="solid"/>
            <a:miter lim="800000"/>
            <a:headEnd/>
            <a:tailEnd/>
          </a:ln>
        </p:spPr>
        <p:txBody>
          <a:bodyPr rot="0" spcFirstLastPara="0" vertOverflow="overflow" horzOverflow="overflow" vert="horz" wrap="square" lIns="0" tIns="44821" rIns="0" bIns="44821" numCol="1" spcCol="0" rtlCol="0" fromWordArt="0" anchor="t" anchorCtr="0" forceAA="0" compatLnSpc="1">
            <a:prstTxWarp prst="textNoShape">
              <a:avLst/>
            </a:prstTxWarp>
            <a:noAutofit/>
          </a:bodyPr>
          <a:lstStyle>
            <a:defPPr>
              <a:defRPr lang="en-US"/>
            </a:defPPr>
            <a:lvl1pPr>
              <a:defRPr sz="1600"/>
            </a:lvl1pPr>
          </a:lstStyle>
          <a:p>
            <a:pPr algn="ctr"/>
            <a:r>
              <a:rPr lang="en-US" sz="1000" b="1"/>
              <a:t>Branch</a:t>
            </a:r>
          </a:p>
        </p:txBody>
      </p:sp>
      <p:sp>
        <p:nvSpPr>
          <p:cNvPr id="24" name="cloud" title="Icon of a cloud">
            <a:extLst>
              <a:ext uri="{FF2B5EF4-FFF2-40B4-BE49-F238E27FC236}">
                <a16:creationId xmlns:a16="http://schemas.microsoft.com/office/drawing/2014/main" id="{26D1D17C-9BC5-4E04-8FC2-1478D7883E42}"/>
              </a:ext>
            </a:extLst>
          </p:cNvPr>
          <p:cNvSpPr>
            <a:spLocks noChangeAspect="1"/>
          </p:cNvSpPr>
          <p:nvPr/>
        </p:nvSpPr>
        <p:spPr bwMode="auto">
          <a:xfrm>
            <a:off x="7176023" y="2246377"/>
            <a:ext cx="389434" cy="252535"/>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25" name="Oval 24">
            <a:extLst>
              <a:ext uri="{FF2B5EF4-FFF2-40B4-BE49-F238E27FC236}">
                <a16:creationId xmlns:a16="http://schemas.microsoft.com/office/drawing/2014/main" id="{F57E1373-34D2-47E9-9ABC-26CF49F96726}"/>
              </a:ext>
            </a:extLst>
          </p:cNvPr>
          <p:cNvSpPr/>
          <p:nvPr/>
        </p:nvSpPr>
        <p:spPr bwMode="auto">
          <a:xfrm>
            <a:off x="7148286" y="2185662"/>
            <a:ext cx="436716" cy="433475"/>
          </a:xfrm>
          <a:prstGeom prst="ellipse">
            <a:avLst/>
          </a:prstGeom>
          <a:noFill/>
          <a:ln>
            <a:solidFill>
              <a:schemeClr val="bg1">
                <a:lumMod val="65000"/>
              </a:schemeClr>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6" name="TextBox 25">
            <a:extLst>
              <a:ext uri="{FF2B5EF4-FFF2-40B4-BE49-F238E27FC236}">
                <a16:creationId xmlns:a16="http://schemas.microsoft.com/office/drawing/2014/main" id="{14942230-35BF-4B7B-A3E6-8F99DF80A0C8}"/>
              </a:ext>
            </a:extLst>
          </p:cNvPr>
          <p:cNvSpPr txBox="1"/>
          <p:nvPr/>
        </p:nvSpPr>
        <p:spPr>
          <a:xfrm>
            <a:off x="6873282" y="2634553"/>
            <a:ext cx="958834" cy="297030"/>
          </a:xfrm>
          <a:prstGeom prst="rect">
            <a:avLst/>
          </a:prstGeom>
          <a:noFill/>
          <a:ln w="22225" cap="sq">
            <a:noFill/>
            <a:prstDash val="solid"/>
            <a:miter lim="800000"/>
            <a:headEnd/>
            <a:tailEnd/>
          </a:ln>
        </p:spPr>
        <p:txBody>
          <a:bodyPr rot="0" spcFirstLastPara="0" vertOverflow="overflow" horzOverflow="overflow" vert="horz" wrap="square" lIns="0" tIns="44821" rIns="0" bIns="44821" numCol="1" spcCol="0" rtlCol="0" fromWordArt="0" anchor="t" anchorCtr="0" forceAA="0" compatLnSpc="1">
            <a:prstTxWarp prst="textNoShape">
              <a:avLst/>
            </a:prstTxWarp>
            <a:noAutofit/>
          </a:bodyPr>
          <a:lstStyle>
            <a:defPPr>
              <a:defRPr lang="en-US"/>
            </a:defPPr>
            <a:lvl1pPr>
              <a:defRPr sz="1600"/>
            </a:lvl1pPr>
          </a:lstStyle>
          <a:p>
            <a:pPr algn="ctr"/>
            <a:r>
              <a:rPr lang="en-US" sz="1000" b="1"/>
              <a:t>ISP</a:t>
            </a:r>
          </a:p>
        </p:txBody>
      </p:sp>
      <p:cxnSp>
        <p:nvCxnSpPr>
          <p:cNvPr id="27" name="Connector: Elbow 26">
            <a:extLst>
              <a:ext uri="{FF2B5EF4-FFF2-40B4-BE49-F238E27FC236}">
                <a16:creationId xmlns:a16="http://schemas.microsoft.com/office/drawing/2014/main" id="{F72754F6-0D69-4B98-8760-A36B67DC8E3C}"/>
              </a:ext>
            </a:extLst>
          </p:cNvPr>
          <p:cNvCxnSpPr>
            <a:cxnSpLocks/>
          </p:cNvCxnSpPr>
          <p:nvPr/>
        </p:nvCxnSpPr>
        <p:spPr>
          <a:xfrm flipV="1">
            <a:off x="6886845" y="1738533"/>
            <a:ext cx="930652" cy="599827"/>
          </a:xfrm>
          <a:prstGeom prst="bentConnector3">
            <a:avLst>
              <a:gd name="adj1" fmla="val 52123"/>
            </a:avLst>
          </a:pr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EB187D79-47B7-45C6-820E-E275DE6262E8}"/>
              </a:ext>
            </a:extLst>
          </p:cNvPr>
          <p:cNvSpPr/>
          <p:nvPr/>
        </p:nvSpPr>
        <p:spPr bwMode="auto">
          <a:xfrm>
            <a:off x="6442755" y="2124120"/>
            <a:ext cx="542848" cy="55630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9" name="Family_EBDA" title="Icon of a family of people">
            <a:extLst>
              <a:ext uri="{FF2B5EF4-FFF2-40B4-BE49-F238E27FC236}">
                <a16:creationId xmlns:a16="http://schemas.microsoft.com/office/drawing/2014/main" id="{E2C94823-8D59-462E-BC7A-D84AD3BB157B}"/>
              </a:ext>
            </a:extLst>
          </p:cNvPr>
          <p:cNvSpPr>
            <a:spLocks noChangeAspect="1" noEditPoints="1"/>
          </p:cNvSpPr>
          <p:nvPr/>
        </p:nvSpPr>
        <p:spPr bwMode="auto">
          <a:xfrm>
            <a:off x="6547728" y="2225469"/>
            <a:ext cx="334223" cy="309078"/>
          </a:xfrm>
          <a:custGeom>
            <a:avLst/>
            <a:gdLst>
              <a:gd name="T0" fmla="*/ 1498 w 3740"/>
              <a:gd name="T1" fmla="*/ 1874 h 3374"/>
              <a:gd name="T2" fmla="*/ 874 w 3740"/>
              <a:gd name="T3" fmla="*/ 2498 h 3374"/>
              <a:gd name="T4" fmla="*/ 250 w 3740"/>
              <a:gd name="T5" fmla="*/ 1874 h 3374"/>
              <a:gd name="T6" fmla="*/ 874 w 3740"/>
              <a:gd name="T7" fmla="*/ 1249 h 3374"/>
              <a:gd name="T8" fmla="*/ 1498 w 3740"/>
              <a:gd name="T9" fmla="*/ 1874 h 3374"/>
              <a:gd name="T10" fmla="*/ 2123 w 3740"/>
              <a:gd name="T11" fmla="*/ 0 h 3374"/>
              <a:gd name="T12" fmla="*/ 1498 w 3740"/>
              <a:gd name="T13" fmla="*/ 625 h 3374"/>
              <a:gd name="T14" fmla="*/ 2123 w 3740"/>
              <a:gd name="T15" fmla="*/ 1249 h 3374"/>
              <a:gd name="T16" fmla="*/ 2747 w 3740"/>
              <a:gd name="T17" fmla="*/ 625 h 3374"/>
              <a:gd name="T18" fmla="*/ 2123 w 3740"/>
              <a:gd name="T19" fmla="*/ 0 h 3374"/>
              <a:gd name="T20" fmla="*/ 2997 w 3740"/>
              <a:gd name="T21" fmla="*/ 1726 h 3374"/>
              <a:gd name="T22" fmla="*/ 2497 w 3740"/>
              <a:gd name="T23" fmla="*/ 2225 h 3374"/>
              <a:gd name="T24" fmla="*/ 2997 w 3740"/>
              <a:gd name="T25" fmla="*/ 2725 h 3374"/>
              <a:gd name="T26" fmla="*/ 3496 w 3740"/>
              <a:gd name="T27" fmla="*/ 2225 h 3374"/>
              <a:gd name="T28" fmla="*/ 2997 w 3740"/>
              <a:gd name="T29" fmla="*/ 1726 h 3374"/>
              <a:gd name="T30" fmla="*/ 1748 w 3740"/>
              <a:gd name="T31" fmla="*/ 3372 h 3374"/>
              <a:gd name="T32" fmla="*/ 874 w 3740"/>
              <a:gd name="T33" fmla="*/ 2498 h 3374"/>
              <a:gd name="T34" fmla="*/ 0 w 3740"/>
              <a:gd name="T35" fmla="*/ 3372 h 3374"/>
              <a:gd name="T36" fmla="*/ 2906 w 3740"/>
              <a:gd name="T37" fmla="*/ 1734 h 3374"/>
              <a:gd name="T38" fmla="*/ 2123 w 3740"/>
              <a:gd name="T39" fmla="*/ 1249 h 3374"/>
              <a:gd name="T40" fmla="*/ 1453 w 3740"/>
              <a:gd name="T41" fmla="*/ 1561 h 3374"/>
              <a:gd name="T42" fmla="*/ 3740 w 3740"/>
              <a:gd name="T43" fmla="*/ 3374 h 3374"/>
              <a:gd name="T44" fmla="*/ 3740 w 3740"/>
              <a:gd name="T45" fmla="*/ 3351 h 3374"/>
              <a:gd name="T46" fmla="*/ 2997 w 3740"/>
              <a:gd name="T47" fmla="*/ 2725 h 3374"/>
              <a:gd name="T48" fmla="*/ 2253 w 3740"/>
              <a:gd name="T49" fmla="*/ 3351 h 3374"/>
              <a:gd name="T50" fmla="*/ 2253 w 3740"/>
              <a:gd name="T51" fmla="*/ 3374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40" h="3374">
                <a:moveTo>
                  <a:pt x="1498" y="1874"/>
                </a:moveTo>
                <a:cubicBezTo>
                  <a:pt x="1498" y="2218"/>
                  <a:pt x="1219" y="2498"/>
                  <a:pt x="874" y="2498"/>
                </a:cubicBezTo>
                <a:cubicBezTo>
                  <a:pt x="529" y="2498"/>
                  <a:pt x="250" y="2218"/>
                  <a:pt x="250" y="1874"/>
                </a:cubicBezTo>
                <a:cubicBezTo>
                  <a:pt x="250" y="1529"/>
                  <a:pt x="529" y="1249"/>
                  <a:pt x="874" y="1249"/>
                </a:cubicBezTo>
                <a:cubicBezTo>
                  <a:pt x="1219" y="1249"/>
                  <a:pt x="1498" y="1529"/>
                  <a:pt x="1498" y="1874"/>
                </a:cubicBezTo>
                <a:close/>
                <a:moveTo>
                  <a:pt x="2123" y="0"/>
                </a:moveTo>
                <a:cubicBezTo>
                  <a:pt x="1778" y="0"/>
                  <a:pt x="1498" y="280"/>
                  <a:pt x="1498" y="625"/>
                </a:cubicBezTo>
                <a:cubicBezTo>
                  <a:pt x="1498" y="970"/>
                  <a:pt x="1778" y="1249"/>
                  <a:pt x="2123" y="1249"/>
                </a:cubicBezTo>
                <a:cubicBezTo>
                  <a:pt x="2468" y="1249"/>
                  <a:pt x="2747" y="970"/>
                  <a:pt x="2747" y="625"/>
                </a:cubicBezTo>
                <a:cubicBezTo>
                  <a:pt x="2747" y="280"/>
                  <a:pt x="2468" y="0"/>
                  <a:pt x="2123" y="0"/>
                </a:cubicBezTo>
                <a:close/>
                <a:moveTo>
                  <a:pt x="2997" y="1726"/>
                </a:moveTo>
                <a:cubicBezTo>
                  <a:pt x="2721" y="1726"/>
                  <a:pt x="2497" y="1950"/>
                  <a:pt x="2497" y="2225"/>
                </a:cubicBezTo>
                <a:cubicBezTo>
                  <a:pt x="2497" y="2501"/>
                  <a:pt x="2721" y="2725"/>
                  <a:pt x="2997" y="2725"/>
                </a:cubicBezTo>
                <a:cubicBezTo>
                  <a:pt x="3273" y="2725"/>
                  <a:pt x="3496" y="2501"/>
                  <a:pt x="3496" y="2225"/>
                </a:cubicBezTo>
                <a:cubicBezTo>
                  <a:pt x="3496" y="1950"/>
                  <a:pt x="3273" y="1726"/>
                  <a:pt x="2997" y="1726"/>
                </a:cubicBezTo>
                <a:close/>
                <a:moveTo>
                  <a:pt x="1748" y="3372"/>
                </a:moveTo>
                <a:cubicBezTo>
                  <a:pt x="1748" y="2889"/>
                  <a:pt x="1357" y="2498"/>
                  <a:pt x="874" y="2498"/>
                </a:cubicBezTo>
                <a:cubicBezTo>
                  <a:pt x="391" y="2498"/>
                  <a:pt x="0" y="2889"/>
                  <a:pt x="0" y="3372"/>
                </a:cubicBezTo>
                <a:moveTo>
                  <a:pt x="2906" y="1734"/>
                </a:moveTo>
                <a:cubicBezTo>
                  <a:pt x="2763" y="1447"/>
                  <a:pt x="2466" y="1249"/>
                  <a:pt x="2123" y="1249"/>
                </a:cubicBezTo>
                <a:cubicBezTo>
                  <a:pt x="1854" y="1249"/>
                  <a:pt x="1614" y="1370"/>
                  <a:pt x="1453" y="1561"/>
                </a:cubicBezTo>
                <a:moveTo>
                  <a:pt x="3740" y="3374"/>
                </a:moveTo>
                <a:cubicBezTo>
                  <a:pt x="3740" y="3351"/>
                  <a:pt x="3740" y="3351"/>
                  <a:pt x="3740" y="3351"/>
                </a:cubicBezTo>
                <a:cubicBezTo>
                  <a:pt x="3680" y="2996"/>
                  <a:pt x="3370" y="2725"/>
                  <a:pt x="2997" y="2725"/>
                </a:cubicBezTo>
                <a:cubicBezTo>
                  <a:pt x="2624" y="2725"/>
                  <a:pt x="2314" y="2995"/>
                  <a:pt x="2253" y="3351"/>
                </a:cubicBezTo>
                <a:cubicBezTo>
                  <a:pt x="2253" y="3374"/>
                  <a:pt x="2253" y="3374"/>
                  <a:pt x="2253" y="3374"/>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Oval 29">
            <a:extLst>
              <a:ext uri="{FF2B5EF4-FFF2-40B4-BE49-F238E27FC236}">
                <a16:creationId xmlns:a16="http://schemas.microsoft.com/office/drawing/2014/main" id="{9ED295DE-93D6-482D-ABE3-CAE696797328}"/>
              </a:ext>
            </a:extLst>
          </p:cNvPr>
          <p:cNvSpPr/>
          <p:nvPr/>
        </p:nvSpPr>
        <p:spPr bwMode="auto">
          <a:xfrm>
            <a:off x="7887090" y="1479461"/>
            <a:ext cx="542848" cy="55630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1" name="PC1_E977" title="Icon of a desktop PC">
            <a:extLst>
              <a:ext uri="{FF2B5EF4-FFF2-40B4-BE49-F238E27FC236}">
                <a16:creationId xmlns:a16="http://schemas.microsoft.com/office/drawing/2014/main" id="{050A2CF0-F2AF-443E-80DD-C536AECE7C74}"/>
              </a:ext>
            </a:extLst>
          </p:cNvPr>
          <p:cNvSpPr>
            <a:spLocks noChangeAspect="1" noEditPoints="1"/>
          </p:cNvSpPr>
          <p:nvPr/>
        </p:nvSpPr>
        <p:spPr bwMode="auto">
          <a:xfrm>
            <a:off x="8002060" y="1616030"/>
            <a:ext cx="332189" cy="272445"/>
          </a:xfrm>
          <a:custGeom>
            <a:avLst/>
            <a:gdLst>
              <a:gd name="T0" fmla="*/ 1697 w 5093"/>
              <a:gd name="T1" fmla="*/ 1359 h 4076"/>
              <a:gd name="T2" fmla="*/ 5093 w 5093"/>
              <a:gd name="T3" fmla="*/ 1359 h 4076"/>
              <a:gd name="T4" fmla="*/ 5093 w 5093"/>
              <a:gd name="T5" fmla="*/ 3398 h 4076"/>
              <a:gd name="T6" fmla="*/ 1697 w 5093"/>
              <a:gd name="T7" fmla="*/ 3398 h 4076"/>
              <a:gd name="T8" fmla="*/ 1697 w 5093"/>
              <a:gd name="T9" fmla="*/ 1359 h 4076"/>
              <a:gd name="T10" fmla="*/ 3396 w 5093"/>
              <a:gd name="T11" fmla="*/ 3398 h 4076"/>
              <a:gd name="T12" fmla="*/ 3396 w 5093"/>
              <a:gd name="T13" fmla="*/ 4076 h 4076"/>
              <a:gd name="T14" fmla="*/ 2547 w 5093"/>
              <a:gd name="T15" fmla="*/ 4076 h 4076"/>
              <a:gd name="T16" fmla="*/ 4244 w 5093"/>
              <a:gd name="T17" fmla="*/ 4076 h 4076"/>
              <a:gd name="T18" fmla="*/ 510 w 5093"/>
              <a:gd name="T19" fmla="*/ 680 h 4076"/>
              <a:gd name="T20" fmla="*/ 1528 w 5093"/>
              <a:gd name="T21" fmla="*/ 680 h 4076"/>
              <a:gd name="T22" fmla="*/ 510 w 5093"/>
              <a:gd name="T23" fmla="*/ 3398 h 4076"/>
              <a:gd name="T24" fmla="*/ 1697 w 5093"/>
              <a:gd name="T25" fmla="*/ 3398 h 4076"/>
              <a:gd name="T26" fmla="*/ 510 w 5093"/>
              <a:gd name="T27" fmla="*/ 2718 h 4076"/>
              <a:gd name="T28" fmla="*/ 1705 w 5093"/>
              <a:gd name="T29" fmla="*/ 2718 h 4076"/>
              <a:gd name="T30" fmla="*/ 2038 w 5093"/>
              <a:gd name="T31" fmla="*/ 1359 h 4076"/>
              <a:gd name="T32" fmla="*/ 2038 w 5093"/>
              <a:gd name="T33" fmla="*/ 0 h 4076"/>
              <a:gd name="T34" fmla="*/ 0 w 5093"/>
              <a:gd name="T35" fmla="*/ 0 h 4076"/>
              <a:gd name="T36" fmla="*/ 0 w 5093"/>
              <a:gd name="T37" fmla="*/ 4076 h 4076"/>
              <a:gd name="T38" fmla="*/ 2038 w 5093"/>
              <a:gd name="T39" fmla="*/ 4076 h 4076"/>
              <a:gd name="T40" fmla="*/ 2038 w 5093"/>
              <a:gd name="T41" fmla="*/ 3398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93" h="4076">
                <a:moveTo>
                  <a:pt x="1697" y="1359"/>
                </a:moveTo>
                <a:lnTo>
                  <a:pt x="5093" y="1359"/>
                </a:lnTo>
                <a:lnTo>
                  <a:pt x="5093" y="3398"/>
                </a:lnTo>
                <a:lnTo>
                  <a:pt x="1697" y="3398"/>
                </a:lnTo>
                <a:lnTo>
                  <a:pt x="1697" y="1359"/>
                </a:lnTo>
                <a:moveTo>
                  <a:pt x="3396" y="3398"/>
                </a:moveTo>
                <a:lnTo>
                  <a:pt x="3396" y="4076"/>
                </a:lnTo>
                <a:moveTo>
                  <a:pt x="2547" y="4076"/>
                </a:moveTo>
                <a:lnTo>
                  <a:pt x="4244" y="4076"/>
                </a:lnTo>
                <a:moveTo>
                  <a:pt x="510" y="680"/>
                </a:moveTo>
                <a:lnTo>
                  <a:pt x="1528" y="680"/>
                </a:lnTo>
                <a:moveTo>
                  <a:pt x="510" y="3398"/>
                </a:moveTo>
                <a:lnTo>
                  <a:pt x="1697" y="3398"/>
                </a:lnTo>
                <a:moveTo>
                  <a:pt x="510" y="2718"/>
                </a:moveTo>
                <a:lnTo>
                  <a:pt x="1705" y="2718"/>
                </a:lnTo>
                <a:moveTo>
                  <a:pt x="2038" y="1359"/>
                </a:moveTo>
                <a:lnTo>
                  <a:pt x="2038" y="0"/>
                </a:lnTo>
                <a:lnTo>
                  <a:pt x="0" y="0"/>
                </a:lnTo>
                <a:lnTo>
                  <a:pt x="0" y="4076"/>
                </a:lnTo>
                <a:lnTo>
                  <a:pt x="2038" y="4076"/>
                </a:lnTo>
                <a:lnTo>
                  <a:pt x="2038" y="3398"/>
                </a:ln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cxnSp>
        <p:nvCxnSpPr>
          <p:cNvPr id="32" name="Connector: Elbow 31">
            <a:extLst>
              <a:ext uri="{FF2B5EF4-FFF2-40B4-BE49-F238E27FC236}">
                <a16:creationId xmlns:a16="http://schemas.microsoft.com/office/drawing/2014/main" id="{D38BF0EF-8BEB-430E-A473-23F9582BC773}"/>
              </a:ext>
            </a:extLst>
          </p:cNvPr>
          <p:cNvCxnSpPr>
            <a:cxnSpLocks/>
            <a:endCxn id="21" idx="11"/>
          </p:cNvCxnSpPr>
          <p:nvPr/>
        </p:nvCxnSpPr>
        <p:spPr>
          <a:xfrm rot="16200000" flipH="1">
            <a:off x="8101411" y="2090849"/>
            <a:ext cx="714512" cy="57449"/>
          </a:xfrm>
          <a:prstGeom prst="bentConnector4">
            <a:avLst>
              <a:gd name="adj1" fmla="val 101"/>
              <a:gd name="adj2" fmla="val 529763"/>
            </a:avLst>
          </a:pr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3" name="cloud" title="Icon of a cloud">
            <a:extLst>
              <a:ext uri="{FF2B5EF4-FFF2-40B4-BE49-F238E27FC236}">
                <a16:creationId xmlns:a16="http://schemas.microsoft.com/office/drawing/2014/main" id="{5A53299C-031E-4653-98B2-488C30073764}"/>
              </a:ext>
            </a:extLst>
          </p:cNvPr>
          <p:cNvSpPr>
            <a:spLocks noChangeAspect="1"/>
          </p:cNvSpPr>
          <p:nvPr/>
        </p:nvSpPr>
        <p:spPr bwMode="auto">
          <a:xfrm>
            <a:off x="11157419" y="1822989"/>
            <a:ext cx="372797" cy="208328"/>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2"/>
          </a:solidFill>
          <a:ln w="12700" cap="sq">
            <a:solidFill>
              <a:schemeClr val="tx1"/>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en-US" sz="1568"/>
          </a:p>
        </p:txBody>
      </p:sp>
      <p:cxnSp>
        <p:nvCxnSpPr>
          <p:cNvPr id="35" name="Straight Arrow Connector 34">
            <a:extLst>
              <a:ext uri="{FF2B5EF4-FFF2-40B4-BE49-F238E27FC236}">
                <a16:creationId xmlns:a16="http://schemas.microsoft.com/office/drawing/2014/main" id="{17856B34-0726-4336-A142-EA4CC7279FC6}"/>
              </a:ext>
            </a:extLst>
          </p:cNvPr>
          <p:cNvCxnSpPr>
            <a:cxnSpLocks/>
          </p:cNvCxnSpPr>
          <p:nvPr/>
        </p:nvCxnSpPr>
        <p:spPr>
          <a:xfrm flipV="1">
            <a:off x="11330044" y="2059572"/>
            <a:ext cx="0" cy="199483"/>
          </a:xfrm>
          <a:prstGeom prst="straightConnector1">
            <a:avLst/>
          </a:prstGeom>
          <a:ln w="28575">
            <a:solidFill>
              <a:srgbClr val="00B050"/>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36" name="Picture 4" descr="Image result for office 365">
            <a:extLst>
              <a:ext uri="{FF2B5EF4-FFF2-40B4-BE49-F238E27FC236}">
                <a16:creationId xmlns:a16="http://schemas.microsoft.com/office/drawing/2014/main" id="{9BF90B3E-D52E-4E62-A545-2899AE894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6386" y="1852081"/>
            <a:ext cx="168926" cy="168926"/>
          </a:xfrm>
          <a:prstGeom prst="rect">
            <a:avLst/>
          </a:prstGeom>
          <a:noFill/>
          <a:extLst>
            <a:ext uri="{909E8E84-426E-40DD-AFC4-6F175D3DCCD1}">
              <a14:hiddenFill xmlns:a14="http://schemas.microsoft.com/office/drawing/2010/main">
                <a:solidFill>
                  <a:srgbClr val="FFFFFF"/>
                </a:solidFill>
              </a14:hiddenFill>
            </a:ext>
          </a:extLst>
        </p:spPr>
      </p:pic>
      <p:sp>
        <p:nvSpPr>
          <p:cNvPr id="37" name="Oval 36">
            <a:extLst>
              <a:ext uri="{FF2B5EF4-FFF2-40B4-BE49-F238E27FC236}">
                <a16:creationId xmlns:a16="http://schemas.microsoft.com/office/drawing/2014/main" id="{FD25F49A-F2CB-4CE1-AC32-A1761FC39B41}"/>
              </a:ext>
            </a:extLst>
          </p:cNvPr>
          <p:cNvSpPr/>
          <p:nvPr/>
        </p:nvSpPr>
        <p:spPr bwMode="auto">
          <a:xfrm>
            <a:off x="11179544" y="2225670"/>
            <a:ext cx="294350" cy="29435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8" name="cloud" title="Icon of a cloud">
            <a:extLst>
              <a:ext uri="{FF2B5EF4-FFF2-40B4-BE49-F238E27FC236}">
                <a16:creationId xmlns:a16="http://schemas.microsoft.com/office/drawing/2014/main" id="{10889D17-8459-4334-8D6D-D11E9A34DD10}"/>
              </a:ext>
            </a:extLst>
          </p:cNvPr>
          <p:cNvSpPr>
            <a:spLocks noChangeAspect="1"/>
          </p:cNvSpPr>
          <p:nvPr/>
        </p:nvSpPr>
        <p:spPr bwMode="auto">
          <a:xfrm>
            <a:off x="11162662" y="2697698"/>
            <a:ext cx="372797" cy="208328"/>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2"/>
          </a:solidFill>
          <a:ln w="12700" cap="sq">
            <a:solidFill>
              <a:schemeClr val="tx1"/>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en-US" sz="1568"/>
          </a:p>
        </p:txBody>
      </p:sp>
      <p:sp>
        <p:nvSpPr>
          <p:cNvPr id="39" name="Oval 38">
            <a:extLst>
              <a:ext uri="{FF2B5EF4-FFF2-40B4-BE49-F238E27FC236}">
                <a16:creationId xmlns:a16="http://schemas.microsoft.com/office/drawing/2014/main" id="{D29B19A6-B37C-45C2-81B1-540896C35CE7}"/>
              </a:ext>
            </a:extLst>
          </p:cNvPr>
          <p:cNvSpPr/>
          <p:nvPr/>
        </p:nvSpPr>
        <p:spPr bwMode="auto">
          <a:xfrm>
            <a:off x="10102477" y="2192035"/>
            <a:ext cx="295325" cy="32514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0" name="Oval 39">
            <a:extLst>
              <a:ext uri="{FF2B5EF4-FFF2-40B4-BE49-F238E27FC236}">
                <a16:creationId xmlns:a16="http://schemas.microsoft.com/office/drawing/2014/main" id="{883ACF0A-2516-4282-AF30-181B334C5783}"/>
              </a:ext>
            </a:extLst>
          </p:cNvPr>
          <p:cNvSpPr/>
          <p:nvPr/>
        </p:nvSpPr>
        <p:spPr bwMode="auto">
          <a:xfrm>
            <a:off x="10411833" y="2192035"/>
            <a:ext cx="295325" cy="32514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1" name="Oval 40">
            <a:extLst>
              <a:ext uri="{FF2B5EF4-FFF2-40B4-BE49-F238E27FC236}">
                <a16:creationId xmlns:a16="http://schemas.microsoft.com/office/drawing/2014/main" id="{DDA3FCDC-8C58-4BD9-BD85-6F19A653D872}"/>
              </a:ext>
            </a:extLst>
          </p:cNvPr>
          <p:cNvSpPr/>
          <p:nvPr/>
        </p:nvSpPr>
        <p:spPr bwMode="auto">
          <a:xfrm>
            <a:off x="10712992" y="2195210"/>
            <a:ext cx="295325" cy="32514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2" name="TextBox 41">
            <a:extLst>
              <a:ext uri="{FF2B5EF4-FFF2-40B4-BE49-F238E27FC236}">
                <a16:creationId xmlns:a16="http://schemas.microsoft.com/office/drawing/2014/main" id="{0E96ECDE-2B6E-46EF-B105-731408E721E3}"/>
              </a:ext>
            </a:extLst>
          </p:cNvPr>
          <p:cNvSpPr txBox="1"/>
          <p:nvPr/>
        </p:nvSpPr>
        <p:spPr>
          <a:xfrm>
            <a:off x="10389006" y="2211914"/>
            <a:ext cx="340621" cy="276999"/>
          </a:xfrm>
          <a:prstGeom prst="rect">
            <a:avLst/>
          </a:prstGeom>
          <a:noFill/>
        </p:spPr>
        <p:txBody>
          <a:bodyPr wrap="square" lIns="0" tIns="0" rIns="0" bIns="0" rtlCol="0">
            <a:spAutoFit/>
          </a:bodyPr>
          <a:lstStyle/>
          <a:p>
            <a:pPr algn="ctr"/>
            <a:r>
              <a:rPr lang="en-US" sz="900" b="1">
                <a:solidFill>
                  <a:schemeClr val="bg1"/>
                </a:solidFill>
              </a:rPr>
              <a:t>SSL</a:t>
            </a:r>
            <a:br>
              <a:rPr lang="en-US" sz="900" b="1">
                <a:solidFill>
                  <a:schemeClr val="bg1"/>
                </a:solidFill>
              </a:rPr>
            </a:br>
            <a:r>
              <a:rPr lang="en-US" sz="900" b="1">
                <a:solidFill>
                  <a:schemeClr val="bg1"/>
                </a:solidFill>
              </a:rPr>
              <a:t>B&amp;I</a:t>
            </a:r>
          </a:p>
        </p:txBody>
      </p:sp>
      <p:sp>
        <p:nvSpPr>
          <p:cNvPr id="43" name="Arc 42">
            <a:extLst>
              <a:ext uri="{FF2B5EF4-FFF2-40B4-BE49-F238E27FC236}">
                <a16:creationId xmlns:a16="http://schemas.microsoft.com/office/drawing/2014/main" id="{2CB1760A-AAE9-4674-9287-6F1875BDFF59}"/>
              </a:ext>
            </a:extLst>
          </p:cNvPr>
          <p:cNvSpPr/>
          <p:nvPr/>
        </p:nvSpPr>
        <p:spPr>
          <a:xfrm>
            <a:off x="9827888" y="2045292"/>
            <a:ext cx="1391588" cy="496525"/>
          </a:xfrm>
          <a:prstGeom prst="arc">
            <a:avLst>
              <a:gd name="adj1" fmla="val 11069597"/>
              <a:gd name="adj2" fmla="val 21566209"/>
            </a:avLst>
          </a:prstGeom>
          <a:ln w="28575">
            <a:solidFill>
              <a:srgbClr val="00B050"/>
            </a:solidFill>
            <a:headEnd type="none" w="lg" len="me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4" name="Connector: Elbow 43">
            <a:extLst>
              <a:ext uri="{FF2B5EF4-FFF2-40B4-BE49-F238E27FC236}">
                <a16:creationId xmlns:a16="http://schemas.microsoft.com/office/drawing/2014/main" id="{6D8AB871-119F-49E5-A090-35B3FEC47BAE}"/>
              </a:ext>
            </a:extLst>
          </p:cNvPr>
          <p:cNvCxnSpPr>
            <a:cxnSpLocks/>
            <a:endCxn id="38" idx="8"/>
          </p:cNvCxnSpPr>
          <p:nvPr/>
        </p:nvCxnSpPr>
        <p:spPr>
          <a:xfrm>
            <a:off x="9833936" y="2356333"/>
            <a:ext cx="1528130" cy="341365"/>
          </a:xfrm>
          <a:prstGeom prst="bentConnector3">
            <a:avLst>
              <a:gd name="adj1" fmla="val 99695"/>
            </a:avLst>
          </a:pr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5" name="network_3" title="Icon of a server connected to a network">
            <a:extLst>
              <a:ext uri="{FF2B5EF4-FFF2-40B4-BE49-F238E27FC236}">
                <a16:creationId xmlns:a16="http://schemas.microsoft.com/office/drawing/2014/main" id="{A917986D-E573-4C07-B1F1-FF16F8449A39}"/>
              </a:ext>
            </a:extLst>
          </p:cNvPr>
          <p:cNvSpPr>
            <a:spLocks noChangeAspect="1" noEditPoints="1"/>
          </p:cNvSpPr>
          <p:nvPr/>
        </p:nvSpPr>
        <p:spPr bwMode="auto">
          <a:xfrm>
            <a:off x="10143224" y="2251313"/>
            <a:ext cx="213259" cy="221306"/>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US" sz="1730"/>
          </a:p>
        </p:txBody>
      </p:sp>
      <p:sp>
        <p:nvSpPr>
          <p:cNvPr id="46" name="magnify" title="Icon of a magnifying glass">
            <a:extLst>
              <a:ext uri="{FF2B5EF4-FFF2-40B4-BE49-F238E27FC236}">
                <a16:creationId xmlns:a16="http://schemas.microsoft.com/office/drawing/2014/main" id="{60B0F279-A9B3-4AA6-95BD-0D1011068EF1}"/>
              </a:ext>
            </a:extLst>
          </p:cNvPr>
          <p:cNvSpPr>
            <a:spLocks noChangeAspect="1" noEditPoints="1"/>
          </p:cNvSpPr>
          <p:nvPr/>
        </p:nvSpPr>
        <p:spPr bwMode="auto">
          <a:xfrm flipH="1">
            <a:off x="10777880" y="2267228"/>
            <a:ext cx="153240" cy="150313"/>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plug" title="Icon of a power plug showing an A to B connection">
            <a:extLst>
              <a:ext uri="{FF2B5EF4-FFF2-40B4-BE49-F238E27FC236}">
                <a16:creationId xmlns:a16="http://schemas.microsoft.com/office/drawing/2014/main" id="{2B2D85F0-9982-4567-94CD-A953C514FC31}"/>
              </a:ext>
            </a:extLst>
          </p:cNvPr>
          <p:cNvSpPr>
            <a:spLocks noChangeAspect="1" noEditPoints="1"/>
          </p:cNvSpPr>
          <p:nvPr/>
        </p:nvSpPr>
        <p:spPr bwMode="auto">
          <a:xfrm>
            <a:off x="11247189" y="2270237"/>
            <a:ext cx="173679" cy="195192"/>
          </a:xfrm>
          <a:custGeom>
            <a:avLst/>
            <a:gdLst>
              <a:gd name="T0" fmla="*/ 169 w 346"/>
              <a:gd name="T1" fmla="*/ 90 h 328"/>
              <a:gd name="T2" fmla="*/ 199 w 346"/>
              <a:gd name="T3" fmla="*/ 61 h 328"/>
              <a:gd name="T4" fmla="*/ 279 w 346"/>
              <a:gd name="T5" fmla="*/ 63 h 328"/>
              <a:gd name="T6" fmla="*/ 279 w 346"/>
              <a:gd name="T7" fmla="*/ 63 h 328"/>
              <a:gd name="T8" fmla="*/ 277 w 346"/>
              <a:gd name="T9" fmla="*/ 143 h 328"/>
              <a:gd name="T10" fmla="*/ 247 w 346"/>
              <a:gd name="T11" fmla="*/ 172 h 328"/>
              <a:gd name="T12" fmla="*/ 169 w 346"/>
              <a:gd name="T13" fmla="*/ 90 h 328"/>
              <a:gd name="T14" fmla="*/ 279 w 346"/>
              <a:gd name="T15" fmla="*/ 63 h 328"/>
              <a:gd name="T16" fmla="*/ 346 w 346"/>
              <a:gd name="T17" fmla="*/ 0 h 328"/>
              <a:gd name="T18" fmla="*/ 99 w 346"/>
              <a:gd name="T19" fmla="*/ 156 h 328"/>
              <a:gd name="T20" fmla="*/ 69 w 346"/>
              <a:gd name="T21" fmla="*/ 185 h 328"/>
              <a:gd name="T22" fmla="*/ 67 w 346"/>
              <a:gd name="T23" fmla="*/ 265 h 328"/>
              <a:gd name="T24" fmla="*/ 67 w 346"/>
              <a:gd name="T25" fmla="*/ 265 h 328"/>
              <a:gd name="T26" fmla="*/ 147 w 346"/>
              <a:gd name="T27" fmla="*/ 267 h 328"/>
              <a:gd name="T28" fmla="*/ 177 w 346"/>
              <a:gd name="T29" fmla="*/ 238 h 328"/>
              <a:gd name="T30" fmla="*/ 99 w 346"/>
              <a:gd name="T31" fmla="*/ 156 h 328"/>
              <a:gd name="T32" fmla="*/ 67 w 346"/>
              <a:gd name="T33" fmla="*/ 265 h 328"/>
              <a:gd name="T34" fmla="*/ 0 w 346"/>
              <a:gd name="T35" fmla="*/ 328 h 328"/>
              <a:gd name="T36" fmla="*/ 157 w 346"/>
              <a:gd name="T37" fmla="*/ 143 h 328"/>
              <a:gd name="T38" fmla="*/ 120 w 346"/>
              <a:gd name="T39" fmla="*/ 178 h 328"/>
              <a:gd name="T40" fmla="*/ 193 w 346"/>
              <a:gd name="T41" fmla="*/ 181 h 328"/>
              <a:gd name="T42" fmla="*/ 156 w 346"/>
              <a:gd name="T43" fmla="*/ 21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6" h="328">
                <a:moveTo>
                  <a:pt x="169" y="90"/>
                </a:moveTo>
                <a:cubicBezTo>
                  <a:pt x="199" y="61"/>
                  <a:pt x="199" y="61"/>
                  <a:pt x="199" y="61"/>
                </a:cubicBezTo>
                <a:cubicBezTo>
                  <a:pt x="222" y="40"/>
                  <a:pt x="258" y="41"/>
                  <a:pt x="279" y="63"/>
                </a:cubicBezTo>
                <a:cubicBezTo>
                  <a:pt x="279" y="63"/>
                  <a:pt x="279" y="63"/>
                  <a:pt x="279" y="63"/>
                </a:cubicBezTo>
                <a:cubicBezTo>
                  <a:pt x="300" y="86"/>
                  <a:pt x="300" y="122"/>
                  <a:pt x="277" y="143"/>
                </a:cubicBezTo>
                <a:cubicBezTo>
                  <a:pt x="247" y="172"/>
                  <a:pt x="247" y="172"/>
                  <a:pt x="247" y="172"/>
                </a:cubicBezTo>
                <a:lnTo>
                  <a:pt x="169" y="90"/>
                </a:lnTo>
                <a:close/>
                <a:moveTo>
                  <a:pt x="279" y="63"/>
                </a:moveTo>
                <a:cubicBezTo>
                  <a:pt x="346" y="0"/>
                  <a:pt x="346" y="0"/>
                  <a:pt x="346" y="0"/>
                </a:cubicBezTo>
                <a:moveTo>
                  <a:pt x="99" y="156"/>
                </a:moveTo>
                <a:cubicBezTo>
                  <a:pt x="69" y="185"/>
                  <a:pt x="69" y="185"/>
                  <a:pt x="69" y="185"/>
                </a:cubicBezTo>
                <a:cubicBezTo>
                  <a:pt x="46" y="206"/>
                  <a:pt x="46" y="242"/>
                  <a:pt x="67" y="265"/>
                </a:cubicBezTo>
                <a:cubicBezTo>
                  <a:pt x="67" y="265"/>
                  <a:pt x="67" y="265"/>
                  <a:pt x="67" y="265"/>
                </a:cubicBezTo>
                <a:cubicBezTo>
                  <a:pt x="88" y="287"/>
                  <a:pt x="124" y="288"/>
                  <a:pt x="147" y="267"/>
                </a:cubicBezTo>
                <a:cubicBezTo>
                  <a:pt x="177" y="238"/>
                  <a:pt x="177" y="238"/>
                  <a:pt x="177" y="238"/>
                </a:cubicBezTo>
                <a:lnTo>
                  <a:pt x="99" y="156"/>
                </a:lnTo>
                <a:close/>
                <a:moveTo>
                  <a:pt x="67" y="265"/>
                </a:moveTo>
                <a:cubicBezTo>
                  <a:pt x="0" y="328"/>
                  <a:pt x="0" y="328"/>
                  <a:pt x="0" y="328"/>
                </a:cubicBezTo>
                <a:moveTo>
                  <a:pt x="157" y="143"/>
                </a:moveTo>
                <a:cubicBezTo>
                  <a:pt x="120" y="178"/>
                  <a:pt x="120" y="178"/>
                  <a:pt x="120" y="178"/>
                </a:cubicBezTo>
                <a:moveTo>
                  <a:pt x="193" y="181"/>
                </a:moveTo>
                <a:cubicBezTo>
                  <a:pt x="156" y="216"/>
                  <a:pt x="156" y="216"/>
                  <a:pt x="156" y="216"/>
                </a:cubicBezTo>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48" name="Oval 47">
            <a:extLst>
              <a:ext uri="{FF2B5EF4-FFF2-40B4-BE49-F238E27FC236}">
                <a16:creationId xmlns:a16="http://schemas.microsoft.com/office/drawing/2014/main" id="{91FE2B9E-F50B-498F-B2E6-7F9B686BA3FD}"/>
              </a:ext>
            </a:extLst>
          </p:cNvPr>
          <p:cNvSpPr/>
          <p:nvPr/>
        </p:nvSpPr>
        <p:spPr bwMode="auto">
          <a:xfrm>
            <a:off x="9462580" y="2164147"/>
            <a:ext cx="425549" cy="425549"/>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9" name="Family_EBDA" title="Icon of a family of people">
            <a:extLst>
              <a:ext uri="{FF2B5EF4-FFF2-40B4-BE49-F238E27FC236}">
                <a16:creationId xmlns:a16="http://schemas.microsoft.com/office/drawing/2014/main" id="{4B06E44A-9992-4E91-B56C-28A96C4DE25F}"/>
              </a:ext>
            </a:extLst>
          </p:cNvPr>
          <p:cNvSpPr>
            <a:spLocks noChangeAspect="1" noEditPoints="1"/>
          </p:cNvSpPr>
          <p:nvPr/>
        </p:nvSpPr>
        <p:spPr bwMode="auto">
          <a:xfrm>
            <a:off x="9544870" y="2241676"/>
            <a:ext cx="262004" cy="236433"/>
          </a:xfrm>
          <a:custGeom>
            <a:avLst/>
            <a:gdLst>
              <a:gd name="T0" fmla="*/ 1498 w 3740"/>
              <a:gd name="T1" fmla="*/ 1874 h 3374"/>
              <a:gd name="T2" fmla="*/ 874 w 3740"/>
              <a:gd name="T3" fmla="*/ 2498 h 3374"/>
              <a:gd name="T4" fmla="*/ 250 w 3740"/>
              <a:gd name="T5" fmla="*/ 1874 h 3374"/>
              <a:gd name="T6" fmla="*/ 874 w 3740"/>
              <a:gd name="T7" fmla="*/ 1249 h 3374"/>
              <a:gd name="T8" fmla="*/ 1498 w 3740"/>
              <a:gd name="T9" fmla="*/ 1874 h 3374"/>
              <a:gd name="T10" fmla="*/ 2123 w 3740"/>
              <a:gd name="T11" fmla="*/ 0 h 3374"/>
              <a:gd name="T12" fmla="*/ 1498 w 3740"/>
              <a:gd name="T13" fmla="*/ 625 h 3374"/>
              <a:gd name="T14" fmla="*/ 2123 w 3740"/>
              <a:gd name="T15" fmla="*/ 1249 h 3374"/>
              <a:gd name="T16" fmla="*/ 2747 w 3740"/>
              <a:gd name="T17" fmla="*/ 625 h 3374"/>
              <a:gd name="T18" fmla="*/ 2123 w 3740"/>
              <a:gd name="T19" fmla="*/ 0 h 3374"/>
              <a:gd name="T20" fmla="*/ 2997 w 3740"/>
              <a:gd name="T21" fmla="*/ 1726 h 3374"/>
              <a:gd name="T22" fmla="*/ 2497 w 3740"/>
              <a:gd name="T23" fmla="*/ 2225 h 3374"/>
              <a:gd name="T24" fmla="*/ 2997 w 3740"/>
              <a:gd name="T25" fmla="*/ 2725 h 3374"/>
              <a:gd name="T26" fmla="*/ 3496 w 3740"/>
              <a:gd name="T27" fmla="*/ 2225 h 3374"/>
              <a:gd name="T28" fmla="*/ 2997 w 3740"/>
              <a:gd name="T29" fmla="*/ 1726 h 3374"/>
              <a:gd name="T30" fmla="*/ 1748 w 3740"/>
              <a:gd name="T31" fmla="*/ 3372 h 3374"/>
              <a:gd name="T32" fmla="*/ 874 w 3740"/>
              <a:gd name="T33" fmla="*/ 2498 h 3374"/>
              <a:gd name="T34" fmla="*/ 0 w 3740"/>
              <a:gd name="T35" fmla="*/ 3372 h 3374"/>
              <a:gd name="T36" fmla="*/ 2906 w 3740"/>
              <a:gd name="T37" fmla="*/ 1734 h 3374"/>
              <a:gd name="T38" fmla="*/ 2123 w 3740"/>
              <a:gd name="T39" fmla="*/ 1249 h 3374"/>
              <a:gd name="T40" fmla="*/ 1453 w 3740"/>
              <a:gd name="T41" fmla="*/ 1561 h 3374"/>
              <a:gd name="T42" fmla="*/ 3740 w 3740"/>
              <a:gd name="T43" fmla="*/ 3374 h 3374"/>
              <a:gd name="T44" fmla="*/ 3740 w 3740"/>
              <a:gd name="T45" fmla="*/ 3351 h 3374"/>
              <a:gd name="T46" fmla="*/ 2997 w 3740"/>
              <a:gd name="T47" fmla="*/ 2725 h 3374"/>
              <a:gd name="T48" fmla="*/ 2253 w 3740"/>
              <a:gd name="T49" fmla="*/ 3351 h 3374"/>
              <a:gd name="T50" fmla="*/ 2253 w 3740"/>
              <a:gd name="T51" fmla="*/ 3374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40" h="3374">
                <a:moveTo>
                  <a:pt x="1498" y="1874"/>
                </a:moveTo>
                <a:cubicBezTo>
                  <a:pt x="1498" y="2218"/>
                  <a:pt x="1219" y="2498"/>
                  <a:pt x="874" y="2498"/>
                </a:cubicBezTo>
                <a:cubicBezTo>
                  <a:pt x="529" y="2498"/>
                  <a:pt x="250" y="2218"/>
                  <a:pt x="250" y="1874"/>
                </a:cubicBezTo>
                <a:cubicBezTo>
                  <a:pt x="250" y="1529"/>
                  <a:pt x="529" y="1249"/>
                  <a:pt x="874" y="1249"/>
                </a:cubicBezTo>
                <a:cubicBezTo>
                  <a:pt x="1219" y="1249"/>
                  <a:pt x="1498" y="1529"/>
                  <a:pt x="1498" y="1874"/>
                </a:cubicBezTo>
                <a:close/>
                <a:moveTo>
                  <a:pt x="2123" y="0"/>
                </a:moveTo>
                <a:cubicBezTo>
                  <a:pt x="1778" y="0"/>
                  <a:pt x="1498" y="280"/>
                  <a:pt x="1498" y="625"/>
                </a:cubicBezTo>
                <a:cubicBezTo>
                  <a:pt x="1498" y="970"/>
                  <a:pt x="1778" y="1249"/>
                  <a:pt x="2123" y="1249"/>
                </a:cubicBezTo>
                <a:cubicBezTo>
                  <a:pt x="2468" y="1249"/>
                  <a:pt x="2747" y="970"/>
                  <a:pt x="2747" y="625"/>
                </a:cubicBezTo>
                <a:cubicBezTo>
                  <a:pt x="2747" y="280"/>
                  <a:pt x="2468" y="0"/>
                  <a:pt x="2123" y="0"/>
                </a:cubicBezTo>
                <a:close/>
                <a:moveTo>
                  <a:pt x="2997" y="1726"/>
                </a:moveTo>
                <a:cubicBezTo>
                  <a:pt x="2721" y="1726"/>
                  <a:pt x="2497" y="1950"/>
                  <a:pt x="2497" y="2225"/>
                </a:cubicBezTo>
                <a:cubicBezTo>
                  <a:pt x="2497" y="2501"/>
                  <a:pt x="2721" y="2725"/>
                  <a:pt x="2997" y="2725"/>
                </a:cubicBezTo>
                <a:cubicBezTo>
                  <a:pt x="3273" y="2725"/>
                  <a:pt x="3496" y="2501"/>
                  <a:pt x="3496" y="2225"/>
                </a:cubicBezTo>
                <a:cubicBezTo>
                  <a:pt x="3496" y="1950"/>
                  <a:pt x="3273" y="1726"/>
                  <a:pt x="2997" y="1726"/>
                </a:cubicBezTo>
                <a:close/>
                <a:moveTo>
                  <a:pt x="1748" y="3372"/>
                </a:moveTo>
                <a:cubicBezTo>
                  <a:pt x="1748" y="2889"/>
                  <a:pt x="1357" y="2498"/>
                  <a:pt x="874" y="2498"/>
                </a:cubicBezTo>
                <a:cubicBezTo>
                  <a:pt x="391" y="2498"/>
                  <a:pt x="0" y="2889"/>
                  <a:pt x="0" y="3372"/>
                </a:cubicBezTo>
                <a:moveTo>
                  <a:pt x="2906" y="1734"/>
                </a:moveTo>
                <a:cubicBezTo>
                  <a:pt x="2763" y="1447"/>
                  <a:pt x="2466" y="1249"/>
                  <a:pt x="2123" y="1249"/>
                </a:cubicBezTo>
                <a:cubicBezTo>
                  <a:pt x="1854" y="1249"/>
                  <a:pt x="1614" y="1370"/>
                  <a:pt x="1453" y="1561"/>
                </a:cubicBezTo>
                <a:moveTo>
                  <a:pt x="3740" y="3374"/>
                </a:moveTo>
                <a:cubicBezTo>
                  <a:pt x="3740" y="3351"/>
                  <a:pt x="3740" y="3351"/>
                  <a:pt x="3740" y="3351"/>
                </a:cubicBezTo>
                <a:cubicBezTo>
                  <a:pt x="3680" y="2996"/>
                  <a:pt x="3370" y="2725"/>
                  <a:pt x="2997" y="2725"/>
                </a:cubicBezTo>
                <a:cubicBezTo>
                  <a:pt x="2624" y="2725"/>
                  <a:pt x="2314" y="2995"/>
                  <a:pt x="2253" y="3351"/>
                </a:cubicBezTo>
                <a:cubicBezTo>
                  <a:pt x="2253" y="3374"/>
                  <a:pt x="2253" y="3374"/>
                  <a:pt x="2253" y="3374"/>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TextBox 49">
            <a:extLst>
              <a:ext uri="{FF2B5EF4-FFF2-40B4-BE49-F238E27FC236}">
                <a16:creationId xmlns:a16="http://schemas.microsoft.com/office/drawing/2014/main" id="{EBFB54E6-D349-40FC-AE8D-6A27D047EE49}"/>
              </a:ext>
            </a:extLst>
          </p:cNvPr>
          <p:cNvSpPr txBox="1"/>
          <p:nvPr/>
        </p:nvSpPr>
        <p:spPr>
          <a:xfrm>
            <a:off x="1382834" y="1538845"/>
            <a:ext cx="1950936" cy="323195"/>
          </a:xfrm>
          <a:prstGeom prst="rect">
            <a:avLst/>
          </a:prstGeom>
          <a:noFill/>
          <a:ln w="15875" cap="sq">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defPPr>
              <a:defRPr lang="en-US"/>
            </a:defPPr>
            <a:lvl1pPr>
              <a:defRPr sz="1600"/>
            </a:lvl1pPr>
          </a:lstStyle>
          <a:p>
            <a:pPr algn="ctr"/>
            <a:r>
              <a:rPr lang="en-US" sz="1000">
                <a:solidFill>
                  <a:srgbClr val="DC3C00"/>
                </a:solidFill>
              </a:rPr>
              <a:t>Microsoft 365 endpoints</a:t>
            </a:r>
          </a:p>
        </p:txBody>
      </p:sp>
      <p:sp>
        <p:nvSpPr>
          <p:cNvPr id="51" name="Freeform 13">
            <a:extLst>
              <a:ext uri="{FF2B5EF4-FFF2-40B4-BE49-F238E27FC236}">
                <a16:creationId xmlns:a16="http://schemas.microsoft.com/office/drawing/2014/main" id="{509CEAC9-172D-4ED2-B417-AA175872C48C}"/>
              </a:ext>
            </a:extLst>
          </p:cNvPr>
          <p:cNvSpPr>
            <a:spLocks noEditPoints="1"/>
          </p:cNvSpPr>
          <p:nvPr/>
        </p:nvSpPr>
        <p:spPr bwMode="auto">
          <a:xfrm>
            <a:off x="1434227" y="2074024"/>
            <a:ext cx="572914" cy="589724"/>
          </a:xfrm>
          <a:custGeom>
            <a:avLst/>
            <a:gdLst>
              <a:gd name="T0" fmla="*/ 567 w 567"/>
              <a:gd name="T1" fmla="*/ 283 h 566"/>
              <a:gd name="T2" fmla="*/ 561 w 567"/>
              <a:gd name="T3" fmla="*/ 336 h 566"/>
              <a:gd name="T4" fmla="*/ 546 w 567"/>
              <a:gd name="T5" fmla="*/ 387 h 566"/>
              <a:gd name="T6" fmla="*/ 522 w 567"/>
              <a:gd name="T7" fmla="*/ 434 h 566"/>
              <a:gd name="T8" fmla="*/ 489 w 567"/>
              <a:gd name="T9" fmla="*/ 476 h 566"/>
              <a:gd name="T10" fmla="*/ 449 w 567"/>
              <a:gd name="T11" fmla="*/ 511 h 566"/>
              <a:gd name="T12" fmla="*/ 404 w 567"/>
              <a:gd name="T13" fmla="*/ 539 h 566"/>
              <a:gd name="T14" fmla="*/ 365 w 567"/>
              <a:gd name="T15" fmla="*/ 554 h 566"/>
              <a:gd name="T16" fmla="*/ 301 w 567"/>
              <a:gd name="T17" fmla="*/ 565 h 566"/>
              <a:gd name="T18" fmla="*/ 283 w 567"/>
              <a:gd name="T19" fmla="*/ 566 h 566"/>
              <a:gd name="T20" fmla="*/ 196 w 567"/>
              <a:gd name="T21" fmla="*/ 552 h 566"/>
              <a:gd name="T22" fmla="*/ 164 w 567"/>
              <a:gd name="T23" fmla="*/ 540 h 566"/>
              <a:gd name="T24" fmla="*/ 103 w 567"/>
              <a:gd name="T25" fmla="*/ 501 h 566"/>
              <a:gd name="T26" fmla="*/ 97 w 567"/>
              <a:gd name="T27" fmla="*/ 497 h 566"/>
              <a:gd name="T28" fmla="*/ 65 w 567"/>
              <a:gd name="T29" fmla="*/ 464 h 566"/>
              <a:gd name="T30" fmla="*/ 36 w 567"/>
              <a:gd name="T31" fmla="*/ 419 h 566"/>
              <a:gd name="T32" fmla="*/ 14 w 567"/>
              <a:gd name="T33" fmla="*/ 371 h 566"/>
              <a:gd name="T34" fmla="*/ 2 w 567"/>
              <a:gd name="T35" fmla="*/ 319 h 566"/>
              <a:gd name="T36" fmla="*/ 1 w 567"/>
              <a:gd name="T37" fmla="*/ 266 h 566"/>
              <a:gd name="T38" fmla="*/ 9 w 567"/>
              <a:gd name="T39" fmla="*/ 213 h 566"/>
              <a:gd name="T40" fmla="*/ 26 w 567"/>
              <a:gd name="T41" fmla="*/ 163 h 566"/>
              <a:gd name="T42" fmla="*/ 54 w 567"/>
              <a:gd name="T43" fmla="*/ 117 h 566"/>
              <a:gd name="T44" fmla="*/ 69 w 567"/>
              <a:gd name="T45" fmla="*/ 97 h 566"/>
              <a:gd name="T46" fmla="*/ 131 w 567"/>
              <a:gd name="T47" fmla="*/ 44 h 566"/>
              <a:gd name="T48" fmla="*/ 164 w 567"/>
              <a:gd name="T49" fmla="*/ 26 h 566"/>
              <a:gd name="T50" fmla="*/ 229 w 567"/>
              <a:gd name="T51" fmla="*/ 5 h 566"/>
              <a:gd name="T52" fmla="*/ 241 w 567"/>
              <a:gd name="T53" fmla="*/ 3 h 566"/>
              <a:gd name="T54" fmla="*/ 335 w 567"/>
              <a:gd name="T55" fmla="*/ 5 h 566"/>
              <a:gd name="T56" fmla="*/ 365 w 567"/>
              <a:gd name="T57" fmla="*/ 11 h 566"/>
              <a:gd name="T58" fmla="*/ 434 w 567"/>
              <a:gd name="T59" fmla="*/ 43 h 566"/>
              <a:gd name="T60" fmla="*/ 437 w 567"/>
              <a:gd name="T61" fmla="*/ 45 h 566"/>
              <a:gd name="T62" fmla="*/ 476 w 567"/>
              <a:gd name="T63" fmla="*/ 76 h 566"/>
              <a:gd name="T64" fmla="*/ 511 w 567"/>
              <a:gd name="T65" fmla="*/ 116 h 566"/>
              <a:gd name="T66" fmla="*/ 539 w 567"/>
              <a:gd name="T67" fmla="*/ 161 h 566"/>
              <a:gd name="T68" fmla="*/ 557 w 567"/>
              <a:gd name="T69" fmla="*/ 211 h 566"/>
              <a:gd name="T70" fmla="*/ 565 w 567"/>
              <a:gd name="T71" fmla="*/ 264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7" h="566">
                <a:moveTo>
                  <a:pt x="567" y="283"/>
                </a:moveTo>
                <a:lnTo>
                  <a:pt x="567" y="283"/>
                </a:lnTo>
                <a:lnTo>
                  <a:pt x="563" y="325"/>
                </a:lnTo>
                <a:lnTo>
                  <a:pt x="561" y="336"/>
                </a:lnTo>
                <a:moveTo>
                  <a:pt x="546" y="387"/>
                </a:moveTo>
                <a:lnTo>
                  <a:pt x="546" y="387"/>
                </a:lnTo>
                <a:lnTo>
                  <a:pt x="540" y="402"/>
                </a:lnTo>
                <a:lnTo>
                  <a:pt x="522" y="434"/>
                </a:lnTo>
                <a:moveTo>
                  <a:pt x="489" y="476"/>
                </a:moveTo>
                <a:lnTo>
                  <a:pt x="489" y="476"/>
                </a:lnTo>
                <a:lnTo>
                  <a:pt x="469" y="497"/>
                </a:lnTo>
                <a:lnTo>
                  <a:pt x="449" y="511"/>
                </a:lnTo>
                <a:moveTo>
                  <a:pt x="404" y="539"/>
                </a:moveTo>
                <a:lnTo>
                  <a:pt x="404" y="539"/>
                </a:lnTo>
                <a:lnTo>
                  <a:pt x="403" y="540"/>
                </a:lnTo>
                <a:lnTo>
                  <a:pt x="365" y="554"/>
                </a:lnTo>
                <a:lnTo>
                  <a:pt x="354" y="557"/>
                </a:lnTo>
                <a:moveTo>
                  <a:pt x="301" y="565"/>
                </a:moveTo>
                <a:lnTo>
                  <a:pt x="301" y="565"/>
                </a:lnTo>
                <a:lnTo>
                  <a:pt x="283" y="566"/>
                </a:lnTo>
                <a:lnTo>
                  <a:pt x="248" y="564"/>
                </a:lnTo>
                <a:moveTo>
                  <a:pt x="196" y="552"/>
                </a:moveTo>
                <a:lnTo>
                  <a:pt x="196" y="552"/>
                </a:lnTo>
                <a:lnTo>
                  <a:pt x="164" y="540"/>
                </a:lnTo>
                <a:lnTo>
                  <a:pt x="147" y="531"/>
                </a:lnTo>
                <a:moveTo>
                  <a:pt x="103" y="501"/>
                </a:moveTo>
                <a:lnTo>
                  <a:pt x="103" y="501"/>
                </a:lnTo>
                <a:lnTo>
                  <a:pt x="97" y="497"/>
                </a:lnTo>
                <a:lnTo>
                  <a:pt x="69" y="469"/>
                </a:lnTo>
                <a:lnTo>
                  <a:pt x="65" y="464"/>
                </a:lnTo>
                <a:moveTo>
                  <a:pt x="36" y="419"/>
                </a:moveTo>
                <a:lnTo>
                  <a:pt x="36" y="419"/>
                </a:lnTo>
                <a:lnTo>
                  <a:pt x="26" y="402"/>
                </a:lnTo>
                <a:lnTo>
                  <a:pt x="14" y="371"/>
                </a:lnTo>
                <a:moveTo>
                  <a:pt x="2" y="319"/>
                </a:moveTo>
                <a:lnTo>
                  <a:pt x="2" y="319"/>
                </a:lnTo>
                <a:lnTo>
                  <a:pt x="0" y="283"/>
                </a:lnTo>
                <a:lnTo>
                  <a:pt x="1" y="266"/>
                </a:lnTo>
                <a:moveTo>
                  <a:pt x="9" y="213"/>
                </a:moveTo>
                <a:lnTo>
                  <a:pt x="9" y="213"/>
                </a:lnTo>
                <a:lnTo>
                  <a:pt x="12" y="201"/>
                </a:lnTo>
                <a:lnTo>
                  <a:pt x="26" y="163"/>
                </a:lnTo>
                <a:lnTo>
                  <a:pt x="26" y="163"/>
                </a:lnTo>
                <a:moveTo>
                  <a:pt x="54" y="117"/>
                </a:moveTo>
                <a:lnTo>
                  <a:pt x="54" y="117"/>
                </a:lnTo>
                <a:lnTo>
                  <a:pt x="69" y="97"/>
                </a:lnTo>
                <a:lnTo>
                  <a:pt x="89" y="77"/>
                </a:lnTo>
                <a:moveTo>
                  <a:pt x="131" y="44"/>
                </a:moveTo>
                <a:lnTo>
                  <a:pt x="131" y="44"/>
                </a:lnTo>
                <a:lnTo>
                  <a:pt x="164" y="26"/>
                </a:lnTo>
                <a:lnTo>
                  <a:pt x="178" y="20"/>
                </a:lnTo>
                <a:moveTo>
                  <a:pt x="229" y="5"/>
                </a:moveTo>
                <a:lnTo>
                  <a:pt x="229" y="5"/>
                </a:lnTo>
                <a:lnTo>
                  <a:pt x="241" y="3"/>
                </a:lnTo>
                <a:lnTo>
                  <a:pt x="282" y="0"/>
                </a:lnTo>
                <a:moveTo>
                  <a:pt x="335" y="5"/>
                </a:moveTo>
                <a:lnTo>
                  <a:pt x="335" y="5"/>
                </a:lnTo>
                <a:lnTo>
                  <a:pt x="365" y="11"/>
                </a:lnTo>
                <a:lnTo>
                  <a:pt x="386" y="20"/>
                </a:lnTo>
                <a:moveTo>
                  <a:pt x="434" y="43"/>
                </a:moveTo>
                <a:lnTo>
                  <a:pt x="434" y="43"/>
                </a:lnTo>
                <a:lnTo>
                  <a:pt x="437" y="45"/>
                </a:lnTo>
                <a:lnTo>
                  <a:pt x="469" y="69"/>
                </a:lnTo>
                <a:lnTo>
                  <a:pt x="476" y="76"/>
                </a:lnTo>
                <a:moveTo>
                  <a:pt x="511" y="116"/>
                </a:moveTo>
                <a:lnTo>
                  <a:pt x="511" y="116"/>
                </a:lnTo>
                <a:lnTo>
                  <a:pt x="521" y="129"/>
                </a:lnTo>
                <a:lnTo>
                  <a:pt x="539" y="161"/>
                </a:lnTo>
                <a:moveTo>
                  <a:pt x="557" y="211"/>
                </a:moveTo>
                <a:lnTo>
                  <a:pt x="557" y="211"/>
                </a:lnTo>
                <a:lnTo>
                  <a:pt x="563" y="241"/>
                </a:lnTo>
                <a:lnTo>
                  <a:pt x="565" y="264"/>
                </a:lnTo>
              </a:path>
            </a:pathLst>
          </a:custGeom>
          <a:noFill/>
          <a:ln w="17463"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2" name="Group 51">
            <a:extLst>
              <a:ext uri="{FF2B5EF4-FFF2-40B4-BE49-F238E27FC236}">
                <a16:creationId xmlns:a16="http://schemas.microsoft.com/office/drawing/2014/main" id="{7D75FA48-8F3E-4A51-B28C-5C7174957736}"/>
              </a:ext>
            </a:extLst>
          </p:cNvPr>
          <p:cNvGrpSpPr/>
          <p:nvPr/>
        </p:nvGrpSpPr>
        <p:grpSpPr>
          <a:xfrm>
            <a:off x="1496938" y="2142270"/>
            <a:ext cx="447488" cy="453230"/>
            <a:chOff x="7036846" y="5629077"/>
            <a:chExt cx="367041" cy="371751"/>
          </a:xfrm>
        </p:grpSpPr>
        <p:sp>
          <p:nvSpPr>
            <p:cNvPr id="53" name="Oval 52">
              <a:extLst>
                <a:ext uri="{FF2B5EF4-FFF2-40B4-BE49-F238E27FC236}">
                  <a16:creationId xmlns:a16="http://schemas.microsoft.com/office/drawing/2014/main" id="{C8C9400E-3F3D-4FFF-9828-7AFA34308FCA}"/>
                </a:ext>
              </a:extLst>
            </p:cNvPr>
            <p:cNvSpPr/>
            <p:nvPr/>
          </p:nvSpPr>
          <p:spPr bwMode="auto">
            <a:xfrm>
              <a:off x="7036846" y="5629077"/>
              <a:ext cx="367041" cy="371751"/>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4" name="plug" title="Icon of a power plug showing an A to B connection">
              <a:extLst>
                <a:ext uri="{FF2B5EF4-FFF2-40B4-BE49-F238E27FC236}">
                  <a16:creationId xmlns:a16="http://schemas.microsoft.com/office/drawing/2014/main" id="{7806A21E-8372-4224-8A88-A8F128A14A11}"/>
                </a:ext>
              </a:extLst>
            </p:cNvPr>
            <p:cNvSpPr>
              <a:spLocks noChangeAspect="1" noEditPoints="1"/>
            </p:cNvSpPr>
            <p:nvPr/>
          </p:nvSpPr>
          <p:spPr bwMode="auto">
            <a:xfrm>
              <a:off x="7087260" y="5657624"/>
              <a:ext cx="266212" cy="299188"/>
            </a:xfrm>
            <a:custGeom>
              <a:avLst/>
              <a:gdLst>
                <a:gd name="T0" fmla="*/ 169 w 346"/>
                <a:gd name="T1" fmla="*/ 90 h 328"/>
                <a:gd name="T2" fmla="*/ 199 w 346"/>
                <a:gd name="T3" fmla="*/ 61 h 328"/>
                <a:gd name="T4" fmla="*/ 279 w 346"/>
                <a:gd name="T5" fmla="*/ 63 h 328"/>
                <a:gd name="T6" fmla="*/ 279 w 346"/>
                <a:gd name="T7" fmla="*/ 63 h 328"/>
                <a:gd name="T8" fmla="*/ 277 w 346"/>
                <a:gd name="T9" fmla="*/ 143 h 328"/>
                <a:gd name="T10" fmla="*/ 247 w 346"/>
                <a:gd name="T11" fmla="*/ 172 h 328"/>
                <a:gd name="T12" fmla="*/ 169 w 346"/>
                <a:gd name="T13" fmla="*/ 90 h 328"/>
                <a:gd name="T14" fmla="*/ 279 w 346"/>
                <a:gd name="T15" fmla="*/ 63 h 328"/>
                <a:gd name="T16" fmla="*/ 346 w 346"/>
                <a:gd name="T17" fmla="*/ 0 h 328"/>
                <a:gd name="T18" fmla="*/ 99 w 346"/>
                <a:gd name="T19" fmla="*/ 156 h 328"/>
                <a:gd name="T20" fmla="*/ 69 w 346"/>
                <a:gd name="T21" fmla="*/ 185 h 328"/>
                <a:gd name="T22" fmla="*/ 67 w 346"/>
                <a:gd name="T23" fmla="*/ 265 h 328"/>
                <a:gd name="T24" fmla="*/ 67 w 346"/>
                <a:gd name="T25" fmla="*/ 265 h 328"/>
                <a:gd name="T26" fmla="*/ 147 w 346"/>
                <a:gd name="T27" fmla="*/ 267 h 328"/>
                <a:gd name="T28" fmla="*/ 177 w 346"/>
                <a:gd name="T29" fmla="*/ 238 h 328"/>
                <a:gd name="T30" fmla="*/ 99 w 346"/>
                <a:gd name="T31" fmla="*/ 156 h 328"/>
                <a:gd name="T32" fmla="*/ 67 w 346"/>
                <a:gd name="T33" fmla="*/ 265 h 328"/>
                <a:gd name="T34" fmla="*/ 0 w 346"/>
                <a:gd name="T35" fmla="*/ 328 h 328"/>
                <a:gd name="T36" fmla="*/ 157 w 346"/>
                <a:gd name="T37" fmla="*/ 143 h 328"/>
                <a:gd name="T38" fmla="*/ 120 w 346"/>
                <a:gd name="T39" fmla="*/ 178 h 328"/>
                <a:gd name="T40" fmla="*/ 193 w 346"/>
                <a:gd name="T41" fmla="*/ 181 h 328"/>
                <a:gd name="T42" fmla="*/ 156 w 346"/>
                <a:gd name="T43" fmla="*/ 21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6" h="328">
                  <a:moveTo>
                    <a:pt x="169" y="90"/>
                  </a:moveTo>
                  <a:cubicBezTo>
                    <a:pt x="199" y="61"/>
                    <a:pt x="199" y="61"/>
                    <a:pt x="199" y="61"/>
                  </a:cubicBezTo>
                  <a:cubicBezTo>
                    <a:pt x="222" y="40"/>
                    <a:pt x="258" y="41"/>
                    <a:pt x="279" y="63"/>
                  </a:cubicBezTo>
                  <a:cubicBezTo>
                    <a:pt x="279" y="63"/>
                    <a:pt x="279" y="63"/>
                    <a:pt x="279" y="63"/>
                  </a:cubicBezTo>
                  <a:cubicBezTo>
                    <a:pt x="300" y="86"/>
                    <a:pt x="300" y="122"/>
                    <a:pt x="277" y="143"/>
                  </a:cubicBezTo>
                  <a:cubicBezTo>
                    <a:pt x="247" y="172"/>
                    <a:pt x="247" y="172"/>
                    <a:pt x="247" y="172"/>
                  </a:cubicBezTo>
                  <a:lnTo>
                    <a:pt x="169" y="90"/>
                  </a:lnTo>
                  <a:close/>
                  <a:moveTo>
                    <a:pt x="279" y="63"/>
                  </a:moveTo>
                  <a:cubicBezTo>
                    <a:pt x="346" y="0"/>
                    <a:pt x="346" y="0"/>
                    <a:pt x="346" y="0"/>
                  </a:cubicBezTo>
                  <a:moveTo>
                    <a:pt x="99" y="156"/>
                  </a:moveTo>
                  <a:cubicBezTo>
                    <a:pt x="69" y="185"/>
                    <a:pt x="69" y="185"/>
                    <a:pt x="69" y="185"/>
                  </a:cubicBezTo>
                  <a:cubicBezTo>
                    <a:pt x="46" y="206"/>
                    <a:pt x="46" y="242"/>
                    <a:pt x="67" y="265"/>
                  </a:cubicBezTo>
                  <a:cubicBezTo>
                    <a:pt x="67" y="265"/>
                    <a:pt x="67" y="265"/>
                    <a:pt x="67" y="265"/>
                  </a:cubicBezTo>
                  <a:cubicBezTo>
                    <a:pt x="88" y="287"/>
                    <a:pt x="124" y="288"/>
                    <a:pt x="147" y="267"/>
                  </a:cubicBezTo>
                  <a:cubicBezTo>
                    <a:pt x="177" y="238"/>
                    <a:pt x="177" y="238"/>
                    <a:pt x="177" y="238"/>
                  </a:cubicBezTo>
                  <a:lnTo>
                    <a:pt x="99" y="156"/>
                  </a:lnTo>
                  <a:close/>
                  <a:moveTo>
                    <a:pt x="67" y="265"/>
                  </a:moveTo>
                  <a:cubicBezTo>
                    <a:pt x="0" y="328"/>
                    <a:pt x="0" y="328"/>
                    <a:pt x="0" y="328"/>
                  </a:cubicBezTo>
                  <a:moveTo>
                    <a:pt x="157" y="143"/>
                  </a:moveTo>
                  <a:cubicBezTo>
                    <a:pt x="120" y="178"/>
                    <a:pt x="120" y="178"/>
                    <a:pt x="120" y="178"/>
                  </a:cubicBezTo>
                  <a:moveTo>
                    <a:pt x="193" y="181"/>
                  </a:moveTo>
                  <a:cubicBezTo>
                    <a:pt x="156" y="216"/>
                    <a:pt x="156" y="216"/>
                    <a:pt x="156" y="216"/>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sp>
        <p:nvSpPr>
          <p:cNvPr id="55" name="TextBox 54">
            <a:extLst>
              <a:ext uri="{FF2B5EF4-FFF2-40B4-BE49-F238E27FC236}">
                <a16:creationId xmlns:a16="http://schemas.microsoft.com/office/drawing/2014/main" id="{5C0E98E5-67A3-4E94-81E6-BF4F5B353AFE}"/>
              </a:ext>
            </a:extLst>
          </p:cNvPr>
          <p:cNvSpPr txBox="1"/>
          <p:nvPr/>
        </p:nvSpPr>
        <p:spPr>
          <a:xfrm>
            <a:off x="1915329" y="1696186"/>
            <a:ext cx="1243987" cy="169277"/>
          </a:xfrm>
          <a:prstGeom prst="rect">
            <a:avLst/>
          </a:prstGeom>
          <a:noFill/>
        </p:spPr>
        <p:txBody>
          <a:bodyPr wrap="square" lIns="0" tIns="0" rIns="0" bIns="0" rtlCol="0">
            <a:spAutoFit/>
          </a:bodyPr>
          <a:lstStyle/>
          <a:p>
            <a:pPr algn="l"/>
            <a:r>
              <a:rPr lang="en-US" sz="1100" b="1">
                <a:solidFill>
                  <a:srgbClr val="E54A19"/>
                </a:solidFill>
                <a:latin typeface="Courier New" panose="02070309020205020404" pitchFamily="49" charset="0"/>
                <a:cs typeface="Courier New" panose="02070309020205020404" pitchFamily="49" charset="0"/>
              </a:rPr>
              <a:t>{REST:API}</a:t>
            </a:r>
          </a:p>
        </p:txBody>
      </p:sp>
      <p:cxnSp>
        <p:nvCxnSpPr>
          <p:cNvPr id="56" name="Connector: Elbow 55">
            <a:extLst>
              <a:ext uri="{FF2B5EF4-FFF2-40B4-BE49-F238E27FC236}">
                <a16:creationId xmlns:a16="http://schemas.microsoft.com/office/drawing/2014/main" id="{1C4D9896-91B2-49A2-9C98-3DA8690271DB}"/>
              </a:ext>
            </a:extLst>
          </p:cNvPr>
          <p:cNvCxnSpPr>
            <a:cxnSpLocks/>
            <a:stCxn id="55" idx="1"/>
          </p:cNvCxnSpPr>
          <p:nvPr/>
        </p:nvCxnSpPr>
        <p:spPr>
          <a:xfrm rot="10800000" flipV="1">
            <a:off x="1755631" y="1780824"/>
            <a:ext cx="159698" cy="268543"/>
          </a:xfrm>
          <a:prstGeom prst="bentConnector2">
            <a:avLst/>
          </a:prstGeom>
          <a:ln>
            <a:solidFill>
              <a:srgbClr val="E54A19"/>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30FB4C00-9C52-4273-9237-2D875C082544}"/>
              </a:ext>
            </a:extLst>
          </p:cNvPr>
          <p:cNvCxnSpPr>
            <a:cxnSpLocks/>
          </p:cNvCxnSpPr>
          <p:nvPr/>
        </p:nvCxnSpPr>
        <p:spPr>
          <a:xfrm>
            <a:off x="1950168" y="2361142"/>
            <a:ext cx="313280" cy="0"/>
          </a:xfrm>
          <a:prstGeom prst="straightConnector1">
            <a:avLst/>
          </a:prstGeom>
          <a:ln w="28575">
            <a:solidFill>
              <a:srgbClr val="E54A19"/>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cloud" title="Icon of a cloud">
            <a:extLst>
              <a:ext uri="{FF2B5EF4-FFF2-40B4-BE49-F238E27FC236}">
                <a16:creationId xmlns:a16="http://schemas.microsoft.com/office/drawing/2014/main" id="{BEC0DF98-93EE-4B0B-81BA-45F2725DE97D}"/>
              </a:ext>
            </a:extLst>
          </p:cNvPr>
          <p:cNvSpPr>
            <a:spLocks noChangeAspect="1"/>
          </p:cNvSpPr>
          <p:nvPr/>
        </p:nvSpPr>
        <p:spPr bwMode="auto">
          <a:xfrm>
            <a:off x="2299023" y="2189039"/>
            <a:ext cx="526730" cy="29435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2"/>
          </a:solidFill>
          <a:ln w="12700" cap="sq">
            <a:solidFill>
              <a:schemeClr val="tx1"/>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en-US" sz="1568"/>
          </a:p>
        </p:txBody>
      </p:sp>
      <p:pic>
        <p:nvPicPr>
          <p:cNvPr id="59" name="Picture 4" descr="Image result for office 365">
            <a:extLst>
              <a:ext uri="{FF2B5EF4-FFF2-40B4-BE49-F238E27FC236}">
                <a16:creationId xmlns:a16="http://schemas.microsoft.com/office/drawing/2014/main" id="{F75C912F-0694-46AA-BD47-311433985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640" y="2248075"/>
            <a:ext cx="218985" cy="218985"/>
          </a:xfrm>
          <a:prstGeom prst="rect">
            <a:avLst/>
          </a:prstGeom>
          <a:noFill/>
          <a:extLst>
            <a:ext uri="{909E8E84-426E-40DD-AFC4-6F175D3DCCD1}">
              <a14:hiddenFill xmlns:a14="http://schemas.microsoft.com/office/drawing/2010/main">
                <a:solidFill>
                  <a:srgbClr val="FFFFFF"/>
                </a:solidFill>
              </a14:hiddenFill>
            </a:ext>
          </a:extLst>
        </p:spPr>
      </p:pic>
      <p:sp>
        <p:nvSpPr>
          <p:cNvPr id="60" name="cloud" title="Icon of a cloud">
            <a:extLst>
              <a:ext uri="{FF2B5EF4-FFF2-40B4-BE49-F238E27FC236}">
                <a16:creationId xmlns:a16="http://schemas.microsoft.com/office/drawing/2014/main" id="{7CEA641A-3820-4D19-90B2-5989418C9103}"/>
              </a:ext>
            </a:extLst>
          </p:cNvPr>
          <p:cNvSpPr>
            <a:spLocks noChangeAspect="1"/>
          </p:cNvSpPr>
          <p:nvPr/>
        </p:nvSpPr>
        <p:spPr bwMode="auto">
          <a:xfrm>
            <a:off x="582156" y="2179597"/>
            <a:ext cx="526730" cy="29435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2"/>
          </a:solidFill>
          <a:ln w="12700" cap="sq">
            <a:solidFill>
              <a:schemeClr val="tx1"/>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en-US" sz="1568"/>
          </a:p>
        </p:txBody>
      </p:sp>
      <p:cxnSp>
        <p:nvCxnSpPr>
          <p:cNvPr id="61" name="Straight Arrow Connector 60">
            <a:extLst>
              <a:ext uri="{FF2B5EF4-FFF2-40B4-BE49-F238E27FC236}">
                <a16:creationId xmlns:a16="http://schemas.microsoft.com/office/drawing/2014/main" id="{BAEFEFCF-3B7F-4F89-8BC7-DDAE28A87188}"/>
              </a:ext>
            </a:extLst>
          </p:cNvPr>
          <p:cNvCxnSpPr>
            <a:cxnSpLocks/>
          </p:cNvCxnSpPr>
          <p:nvPr/>
        </p:nvCxnSpPr>
        <p:spPr>
          <a:xfrm flipH="1">
            <a:off x="1114506" y="2361142"/>
            <a:ext cx="315563" cy="0"/>
          </a:xfrm>
          <a:prstGeom prst="straightConnector1">
            <a:avLst/>
          </a:prstGeom>
          <a:ln w="127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188FB66-A305-4E22-9217-E6AA1CB1B714}"/>
              </a:ext>
            </a:extLst>
          </p:cNvPr>
          <p:cNvCxnSpPr>
            <a:cxnSpLocks/>
          </p:cNvCxnSpPr>
          <p:nvPr/>
        </p:nvCxnSpPr>
        <p:spPr>
          <a:xfrm>
            <a:off x="4972030" y="2358890"/>
            <a:ext cx="249045" cy="0"/>
          </a:xfrm>
          <a:prstGeom prst="straightConnector1">
            <a:avLst/>
          </a:prstGeom>
          <a:ln w="38100">
            <a:solidFill>
              <a:srgbClr val="00B05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3" name="cloud" title="Icon of a cloud">
            <a:extLst>
              <a:ext uri="{FF2B5EF4-FFF2-40B4-BE49-F238E27FC236}">
                <a16:creationId xmlns:a16="http://schemas.microsoft.com/office/drawing/2014/main" id="{F5ADA09B-2649-45B8-9876-524179B6AFD8}"/>
              </a:ext>
            </a:extLst>
          </p:cNvPr>
          <p:cNvSpPr>
            <a:spLocks noChangeAspect="1"/>
          </p:cNvSpPr>
          <p:nvPr/>
        </p:nvSpPr>
        <p:spPr bwMode="auto">
          <a:xfrm>
            <a:off x="5207074" y="2205481"/>
            <a:ext cx="526730" cy="29435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2"/>
          </a:solidFill>
          <a:ln w="12700" cap="sq">
            <a:solidFill>
              <a:schemeClr val="tx1"/>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endParaRPr lang="en-US" sz="1568"/>
          </a:p>
        </p:txBody>
      </p:sp>
      <p:pic>
        <p:nvPicPr>
          <p:cNvPr id="64" name="Picture 4" descr="Image result for office 365">
            <a:extLst>
              <a:ext uri="{FF2B5EF4-FFF2-40B4-BE49-F238E27FC236}">
                <a16:creationId xmlns:a16="http://schemas.microsoft.com/office/drawing/2014/main" id="{08A9A7C0-B348-4827-97D9-0499E13CF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692" y="2264518"/>
            <a:ext cx="218985" cy="218985"/>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EE946E99-AFD5-4F11-8AA3-3D8F6A9E1335}"/>
              </a:ext>
            </a:extLst>
          </p:cNvPr>
          <p:cNvSpPr txBox="1"/>
          <p:nvPr/>
        </p:nvSpPr>
        <p:spPr>
          <a:xfrm>
            <a:off x="4419656" y="2669460"/>
            <a:ext cx="751648" cy="227217"/>
          </a:xfrm>
          <a:prstGeom prst="rect">
            <a:avLst/>
          </a:prstGeom>
          <a:noFill/>
          <a:ln w="22225" cap="sq">
            <a:noFill/>
            <a:prstDash val="solid"/>
            <a:miter lim="800000"/>
            <a:headEnd/>
            <a:tailEnd/>
          </a:ln>
        </p:spPr>
        <p:txBody>
          <a:bodyPr rot="0" spcFirstLastPara="0" vertOverflow="overflow" horzOverflow="overflow" vert="horz" wrap="square" lIns="0" tIns="44821" rIns="0" bIns="44821" numCol="1" spcCol="0" rtlCol="0" fromWordArt="0" anchor="t" anchorCtr="0" forceAA="0" compatLnSpc="1">
            <a:prstTxWarp prst="textNoShape">
              <a:avLst/>
            </a:prstTxWarp>
            <a:noAutofit/>
          </a:bodyPr>
          <a:lstStyle>
            <a:defPPr>
              <a:defRPr lang="en-US"/>
            </a:defPPr>
            <a:lvl1pPr>
              <a:defRPr sz="1600"/>
            </a:lvl1pPr>
          </a:lstStyle>
          <a:p>
            <a:pPr algn="ctr"/>
            <a:r>
              <a:rPr lang="en-US" sz="900" b="1"/>
              <a:t>Branch</a:t>
            </a:r>
          </a:p>
        </p:txBody>
      </p:sp>
      <p:sp>
        <p:nvSpPr>
          <p:cNvPr id="66" name="Freeform: Shape 65">
            <a:extLst>
              <a:ext uri="{FF2B5EF4-FFF2-40B4-BE49-F238E27FC236}">
                <a16:creationId xmlns:a16="http://schemas.microsoft.com/office/drawing/2014/main" id="{67285863-9BE2-455D-9E90-A6FA6843E46F}"/>
              </a:ext>
            </a:extLst>
          </p:cNvPr>
          <p:cNvSpPr/>
          <p:nvPr/>
        </p:nvSpPr>
        <p:spPr bwMode="auto">
          <a:xfrm>
            <a:off x="3825774" y="1876282"/>
            <a:ext cx="1608298" cy="479000"/>
          </a:xfrm>
          <a:custGeom>
            <a:avLst/>
            <a:gdLst>
              <a:gd name="connsiteX0" fmla="*/ 928047 w 1235122"/>
              <a:gd name="connsiteY0" fmla="*/ 682388 h 689212"/>
              <a:gd name="connsiteX1" fmla="*/ 928047 w 1235122"/>
              <a:gd name="connsiteY1" fmla="*/ 682388 h 689212"/>
              <a:gd name="connsiteX2" fmla="*/ 6824 w 1235122"/>
              <a:gd name="connsiteY2" fmla="*/ 689212 h 689212"/>
              <a:gd name="connsiteX3" fmla="*/ 0 w 1235122"/>
              <a:gd name="connsiteY3" fmla="*/ 0 h 689212"/>
              <a:gd name="connsiteX4" fmla="*/ 1228298 w 1235122"/>
              <a:gd name="connsiteY4" fmla="*/ 13648 h 689212"/>
              <a:gd name="connsiteX5" fmla="*/ 1235122 w 1235122"/>
              <a:gd name="connsiteY5" fmla="*/ 320722 h 689212"/>
              <a:gd name="connsiteX0" fmla="*/ 928047 w 1235122"/>
              <a:gd name="connsiteY0" fmla="*/ 736979 h 743803"/>
              <a:gd name="connsiteX1" fmla="*/ 928047 w 1235122"/>
              <a:gd name="connsiteY1" fmla="*/ 736979 h 743803"/>
              <a:gd name="connsiteX2" fmla="*/ 6824 w 1235122"/>
              <a:gd name="connsiteY2" fmla="*/ 743803 h 743803"/>
              <a:gd name="connsiteX3" fmla="*/ 0 w 1235122"/>
              <a:gd name="connsiteY3" fmla="*/ 54591 h 743803"/>
              <a:gd name="connsiteX4" fmla="*/ 1201002 w 1235122"/>
              <a:gd name="connsiteY4" fmla="*/ 0 h 743803"/>
              <a:gd name="connsiteX5" fmla="*/ 1235122 w 1235122"/>
              <a:gd name="connsiteY5" fmla="*/ 375313 h 743803"/>
              <a:gd name="connsiteX0" fmla="*/ 928047 w 1235122"/>
              <a:gd name="connsiteY0" fmla="*/ 736979 h 771099"/>
              <a:gd name="connsiteX1" fmla="*/ 928047 w 1235122"/>
              <a:gd name="connsiteY1" fmla="*/ 736979 h 771099"/>
              <a:gd name="connsiteX2" fmla="*/ 539087 w 1235122"/>
              <a:gd name="connsiteY2" fmla="*/ 771099 h 771099"/>
              <a:gd name="connsiteX3" fmla="*/ 0 w 1235122"/>
              <a:gd name="connsiteY3" fmla="*/ 54591 h 771099"/>
              <a:gd name="connsiteX4" fmla="*/ 1201002 w 1235122"/>
              <a:gd name="connsiteY4" fmla="*/ 0 h 771099"/>
              <a:gd name="connsiteX5" fmla="*/ 1235122 w 1235122"/>
              <a:gd name="connsiteY5" fmla="*/ 375313 h 771099"/>
              <a:gd name="connsiteX0" fmla="*/ 389263 w 696338"/>
              <a:gd name="connsiteY0" fmla="*/ 736979 h 771099"/>
              <a:gd name="connsiteX1" fmla="*/ 389263 w 696338"/>
              <a:gd name="connsiteY1" fmla="*/ 736979 h 771099"/>
              <a:gd name="connsiteX2" fmla="*/ 303 w 696338"/>
              <a:gd name="connsiteY2" fmla="*/ 771099 h 771099"/>
              <a:gd name="connsiteX3" fmla="*/ 7126 w 696338"/>
              <a:gd name="connsiteY3" fmla="*/ 307074 h 771099"/>
              <a:gd name="connsiteX4" fmla="*/ 662218 w 696338"/>
              <a:gd name="connsiteY4" fmla="*/ 0 h 771099"/>
              <a:gd name="connsiteX5" fmla="*/ 696338 w 696338"/>
              <a:gd name="connsiteY5" fmla="*/ 375313 h 771099"/>
              <a:gd name="connsiteX0" fmla="*/ 389263 w 1371907"/>
              <a:gd name="connsiteY0" fmla="*/ 464024 h 498144"/>
              <a:gd name="connsiteX1" fmla="*/ 389263 w 1371907"/>
              <a:gd name="connsiteY1" fmla="*/ 464024 h 498144"/>
              <a:gd name="connsiteX2" fmla="*/ 303 w 1371907"/>
              <a:gd name="connsiteY2" fmla="*/ 498144 h 498144"/>
              <a:gd name="connsiteX3" fmla="*/ 7126 w 1371907"/>
              <a:gd name="connsiteY3" fmla="*/ 34119 h 498144"/>
              <a:gd name="connsiteX4" fmla="*/ 1371902 w 1371907"/>
              <a:gd name="connsiteY4" fmla="*/ 0 h 498144"/>
              <a:gd name="connsiteX5" fmla="*/ 696338 w 1371907"/>
              <a:gd name="connsiteY5" fmla="*/ 102358 h 498144"/>
              <a:gd name="connsiteX0" fmla="*/ 389263 w 1385550"/>
              <a:gd name="connsiteY0" fmla="*/ 464024 h 498144"/>
              <a:gd name="connsiteX1" fmla="*/ 389263 w 1385550"/>
              <a:gd name="connsiteY1" fmla="*/ 464024 h 498144"/>
              <a:gd name="connsiteX2" fmla="*/ 303 w 1385550"/>
              <a:gd name="connsiteY2" fmla="*/ 498144 h 498144"/>
              <a:gd name="connsiteX3" fmla="*/ 7126 w 1385550"/>
              <a:gd name="connsiteY3" fmla="*/ 34119 h 498144"/>
              <a:gd name="connsiteX4" fmla="*/ 1371902 w 1385550"/>
              <a:gd name="connsiteY4" fmla="*/ 0 h 498144"/>
              <a:gd name="connsiteX5" fmla="*/ 1385550 w 1385550"/>
              <a:gd name="connsiteY5" fmla="*/ 348018 h 498144"/>
              <a:gd name="connsiteX0" fmla="*/ 389263 w 1385550"/>
              <a:gd name="connsiteY0" fmla="*/ 429905 h 464025"/>
              <a:gd name="connsiteX1" fmla="*/ 389263 w 1385550"/>
              <a:gd name="connsiteY1" fmla="*/ 429905 h 464025"/>
              <a:gd name="connsiteX2" fmla="*/ 303 w 1385550"/>
              <a:gd name="connsiteY2" fmla="*/ 464025 h 464025"/>
              <a:gd name="connsiteX3" fmla="*/ 7126 w 1385550"/>
              <a:gd name="connsiteY3" fmla="*/ 0 h 464025"/>
              <a:gd name="connsiteX4" fmla="*/ 1378726 w 1385550"/>
              <a:gd name="connsiteY4" fmla="*/ 0 h 464025"/>
              <a:gd name="connsiteX5" fmla="*/ 1385550 w 1385550"/>
              <a:gd name="connsiteY5" fmla="*/ 313899 h 464025"/>
              <a:gd name="connsiteX0" fmla="*/ 389263 w 1385550"/>
              <a:gd name="connsiteY0" fmla="*/ 429905 h 470848"/>
              <a:gd name="connsiteX1" fmla="*/ 341495 w 1385550"/>
              <a:gd name="connsiteY1" fmla="*/ 470848 h 470848"/>
              <a:gd name="connsiteX2" fmla="*/ 303 w 1385550"/>
              <a:gd name="connsiteY2" fmla="*/ 464025 h 470848"/>
              <a:gd name="connsiteX3" fmla="*/ 7126 w 1385550"/>
              <a:gd name="connsiteY3" fmla="*/ 0 h 470848"/>
              <a:gd name="connsiteX4" fmla="*/ 1378726 w 1385550"/>
              <a:gd name="connsiteY4" fmla="*/ 0 h 470848"/>
              <a:gd name="connsiteX5" fmla="*/ 1385550 w 1385550"/>
              <a:gd name="connsiteY5" fmla="*/ 313899 h 470848"/>
              <a:gd name="connsiteX0" fmla="*/ 389263 w 1385550"/>
              <a:gd name="connsiteY0" fmla="*/ 429905 h 464025"/>
              <a:gd name="connsiteX1" fmla="*/ 184546 w 1385550"/>
              <a:gd name="connsiteY1" fmla="*/ 431579 h 464025"/>
              <a:gd name="connsiteX2" fmla="*/ 303 w 1385550"/>
              <a:gd name="connsiteY2" fmla="*/ 464025 h 464025"/>
              <a:gd name="connsiteX3" fmla="*/ 7126 w 1385550"/>
              <a:gd name="connsiteY3" fmla="*/ 0 h 464025"/>
              <a:gd name="connsiteX4" fmla="*/ 1378726 w 1385550"/>
              <a:gd name="connsiteY4" fmla="*/ 0 h 464025"/>
              <a:gd name="connsiteX5" fmla="*/ 1385550 w 1385550"/>
              <a:gd name="connsiteY5" fmla="*/ 313899 h 464025"/>
              <a:gd name="connsiteX0" fmla="*/ 382137 w 1378424"/>
              <a:gd name="connsiteY0" fmla="*/ 429905 h 431579"/>
              <a:gd name="connsiteX1" fmla="*/ 177420 w 1378424"/>
              <a:gd name="connsiteY1" fmla="*/ 431579 h 431579"/>
              <a:gd name="connsiteX2" fmla="*/ 0 w 1378424"/>
              <a:gd name="connsiteY2" fmla="*/ 0 h 431579"/>
              <a:gd name="connsiteX3" fmla="*/ 1371600 w 1378424"/>
              <a:gd name="connsiteY3" fmla="*/ 0 h 431579"/>
              <a:gd name="connsiteX4" fmla="*/ 1378424 w 1378424"/>
              <a:gd name="connsiteY4" fmla="*/ 313899 h 431579"/>
              <a:gd name="connsiteX0" fmla="*/ 382137 w 1378424"/>
              <a:gd name="connsiteY0" fmla="*/ 429905 h 455140"/>
              <a:gd name="connsiteX1" fmla="*/ 13647 w 1378424"/>
              <a:gd name="connsiteY1" fmla="*/ 455140 h 455140"/>
              <a:gd name="connsiteX2" fmla="*/ 0 w 1378424"/>
              <a:gd name="connsiteY2" fmla="*/ 0 h 455140"/>
              <a:gd name="connsiteX3" fmla="*/ 1371600 w 1378424"/>
              <a:gd name="connsiteY3" fmla="*/ 0 h 455140"/>
              <a:gd name="connsiteX4" fmla="*/ 1378424 w 1378424"/>
              <a:gd name="connsiteY4" fmla="*/ 313899 h 455140"/>
              <a:gd name="connsiteX0" fmla="*/ 382137 w 1378424"/>
              <a:gd name="connsiteY0" fmla="*/ 429905 h 431579"/>
              <a:gd name="connsiteX1" fmla="*/ 6823 w 1378424"/>
              <a:gd name="connsiteY1" fmla="*/ 431579 h 431579"/>
              <a:gd name="connsiteX2" fmla="*/ 0 w 1378424"/>
              <a:gd name="connsiteY2" fmla="*/ 0 h 431579"/>
              <a:gd name="connsiteX3" fmla="*/ 1371600 w 1378424"/>
              <a:gd name="connsiteY3" fmla="*/ 0 h 431579"/>
              <a:gd name="connsiteX4" fmla="*/ 1378424 w 1378424"/>
              <a:gd name="connsiteY4" fmla="*/ 313899 h 431579"/>
              <a:gd name="connsiteX0" fmla="*/ 382137 w 1378424"/>
              <a:gd name="connsiteY0" fmla="*/ 429905 h 436566"/>
              <a:gd name="connsiteX1" fmla="*/ 2490 w 1378424"/>
              <a:gd name="connsiteY1" fmla="*/ 436566 h 436566"/>
              <a:gd name="connsiteX2" fmla="*/ 0 w 1378424"/>
              <a:gd name="connsiteY2" fmla="*/ 0 h 436566"/>
              <a:gd name="connsiteX3" fmla="*/ 1371600 w 1378424"/>
              <a:gd name="connsiteY3" fmla="*/ 0 h 436566"/>
              <a:gd name="connsiteX4" fmla="*/ 1378424 w 1378424"/>
              <a:gd name="connsiteY4" fmla="*/ 313899 h 436566"/>
              <a:gd name="connsiteX0" fmla="*/ 382137 w 1378424"/>
              <a:gd name="connsiteY0" fmla="*/ 434893 h 441554"/>
              <a:gd name="connsiteX1" fmla="*/ 2490 w 1378424"/>
              <a:gd name="connsiteY1" fmla="*/ 441554 h 441554"/>
              <a:gd name="connsiteX2" fmla="*/ 0 w 1378424"/>
              <a:gd name="connsiteY2" fmla="*/ 4988 h 441554"/>
              <a:gd name="connsiteX3" fmla="*/ 1371600 w 1378424"/>
              <a:gd name="connsiteY3" fmla="*/ 0 h 441554"/>
              <a:gd name="connsiteX4" fmla="*/ 1378424 w 1378424"/>
              <a:gd name="connsiteY4" fmla="*/ 318887 h 441554"/>
              <a:gd name="connsiteX0" fmla="*/ 382137 w 1371669"/>
              <a:gd name="connsiteY0" fmla="*/ 434893 h 441554"/>
              <a:gd name="connsiteX1" fmla="*/ 2490 w 1371669"/>
              <a:gd name="connsiteY1" fmla="*/ 441554 h 441554"/>
              <a:gd name="connsiteX2" fmla="*/ 0 w 1371669"/>
              <a:gd name="connsiteY2" fmla="*/ 4988 h 441554"/>
              <a:gd name="connsiteX3" fmla="*/ 1371600 w 1371669"/>
              <a:gd name="connsiteY3" fmla="*/ 0 h 441554"/>
              <a:gd name="connsiteX4" fmla="*/ 1322087 w 1371669"/>
              <a:gd name="connsiteY4" fmla="*/ 313899 h 441554"/>
              <a:gd name="connsiteX0" fmla="*/ 382137 w 1322087"/>
              <a:gd name="connsiteY0" fmla="*/ 439881 h 446542"/>
              <a:gd name="connsiteX1" fmla="*/ 2490 w 1322087"/>
              <a:gd name="connsiteY1" fmla="*/ 446542 h 446542"/>
              <a:gd name="connsiteX2" fmla="*/ 0 w 1322087"/>
              <a:gd name="connsiteY2" fmla="*/ 9976 h 446542"/>
              <a:gd name="connsiteX3" fmla="*/ 1319596 w 1322087"/>
              <a:gd name="connsiteY3" fmla="*/ 0 h 446542"/>
              <a:gd name="connsiteX4" fmla="*/ 1322087 w 1322087"/>
              <a:gd name="connsiteY4" fmla="*/ 318887 h 446542"/>
              <a:gd name="connsiteX0" fmla="*/ 382137 w 1322087"/>
              <a:gd name="connsiteY0" fmla="*/ 439881 h 446542"/>
              <a:gd name="connsiteX1" fmla="*/ 2490 w 1322087"/>
              <a:gd name="connsiteY1" fmla="*/ 446542 h 446542"/>
              <a:gd name="connsiteX2" fmla="*/ 0 w 1322087"/>
              <a:gd name="connsiteY2" fmla="*/ 9976 h 446542"/>
              <a:gd name="connsiteX3" fmla="*/ 1319596 w 1322087"/>
              <a:gd name="connsiteY3" fmla="*/ 0 h 446542"/>
              <a:gd name="connsiteX4" fmla="*/ 1322087 w 1322087"/>
              <a:gd name="connsiteY4" fmla="*/ 318887 h 446542"/>
              <a:gd name="connsiteX0" fmla="*/ 379647 w 1319597"/>
              <a:gd name="connsiteY0" fmla="*/ 444868 h 451529"/>
              <a:gd name="connsiteX1" fmla="*/ 0 w 1319597"/>
              <a:gd name="connsiteY1" fmla="*/ 451529 h 451529"/>
              <a:gd name="connsiteX2" fmla="*/ 6177 w 1319597"/>
              <a:gd name="connsiteY2" fmla="*/ 0 h 451529"/>
              <a:gd name="connsiteX3" fmla="*/ 1317106 w 1319597"/>
              <a:gd name="connsiteY3" fmla="*/ 4987 h 451529"/>
              <a:gd name="connsiteX4" fmla="*/ 1319597 w 1319597"/>
              <a:gd name="connsiteY4" fmla="*/ 323874 h 451529"/>
              <a:gd name="connsiteX0" fmla="*/ 379647 w 1317424"/>
              <a:gd name="connsiteY0" fmla="*/ 444868 h 451529"/>
              <a:gd name="connsiteX1" fmla="*/ 0 w 1317424"/>
              <a:gd name="connsiteY1" fmla="*/ 451529 h 451529"/>
              <a:gd name="connsiteX2" fmla="*/ 6177 w 1317424"/>
              <a:gd name="connsiteY2" fmla="*/ 0 h 451529"/>
              <a:gd name="connsiteX3" fmla="*/ 1317106 w 1317424"/>
              <a:gd name="connsiteY3" fmla="*/ 4987 h 451529"/>
              <a:gd name="connsiteX4" fmla="*/ 1310929 w 1317424"/>
              <a:gd name="connsiteY4" fmla="*/ 249060 h 451529"/>
              <a:gd name="connsiteX0" fmla="*/ 379647 w 1323930"/>
              <a:gd name="connsiteY0" fmla="*/ 444868 h 451529"/>
              <a:gd name="connsiteX1" fmla="*/ 0 w 1323930"/>
              <a:gd name="connsiteY1" fmla="*/ 451529 h 451529"/>
              <a:gd name="connsiteX2" fmla="*/ 6177 w 1323930"/>
              <a:gd name="connsiteY2" fmla="*/ 0 h 451529"/>
              <a:gd name="connsiteX3" fmla="*/ 1317106 w 1323930"/>
              <a:gd name="connsiteY3" fmla="*/ 4987 h 451529"/>
              <a:gd name="connsiteX4" fmla="*/ 1323930 w 1323930"/>
              <a:gd name="connsiteY4" fmla="*/ 249060 h 451529"/>
              <a:gd name="connsiteX0" fmla="*/ 379647 w 1319167"/>
              <a:gd name="connsiteY0" fmla="*/ 444868 h 451529"/>
              <a:gd name="connsiteX1" fmla="*/ 0 w 1319167"/>
              <a:gd name="connsiteY1" fmla="*/ 451529 h 451529"/>
              <a:gd name="connsiteX2" fmla="*/ 6177 w 1319167"/>
              <a:gd name="connsiteY2" fmla="*/ 0 h 451529"/>
              <a:gd name="connsiteX3" fmla="*/ 1317106 w 1319167"/>
              <a:gd name="connsiteY3" fmla="*/ 4987 h 451529"/>
              <a:gd name="connsiteX4" fmla="*/ 1319167 w 1319167"/>
              <a:gd name="connsiteY4" fmla="*/ 254541 h 451529"/>
              <a:gd name="connsiteX0" fmla="*/ 557447 w 1319167"/>
              <a:gd name="connsiteY0" fmla="*/ 452176 h 452176"/>
              <a:gd name="connsiteX1" fmla="*/ 0 w 1319167"/>
              <a:gd name="connsiteY1" fmla="*/ 451529 h 452176"/>
              <a:gd name="connsiteX2" fmla="*/ 6177 w 1319167"/>
              <a:gd name="connsiteY2" fmla="*/ 0 h 452176"/>
              <a:gd name="connsiteX3" fmla="*/ 1317106 w 1319167"/>
              <a:gd name="connsiteY3" fmla="*/ 4987 h 452176"/>
              <a:gd name="connsiteX4" fmla="*/ 1319167 w 1319167"/>
              <a:gd name="connsiteY4" fmla="*/ 254541 h 452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167" h="452176">
                <a:moveTo>
                  <a:pt x="557447" y="452176"/>
                </a:moveTo>
                <a:lnTo>
                  <a:pt x="0" y="451529"/>
                </a:lnTo>
                <a:lnTo>
                  <a:pt x="6177" y="0"/>
                </a:lnTo>
                <a:lnTo>
                  <a:pt x="1317106" y="4987"/>
                </a:lnTo>
                <a:cubicBezTo>
                  <a:pt x="1319381" y="107345"/>
                  <a:pt x="1316892" y="152183"/>
                  <a:pt x="1319167" y="254541"/>
                </a:cubicBezTo>
              </a:path>
            </a:pathLst>
          </a:cu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Oval 66">
            <a:extLst>
              <a:ext uri="{FF2B5EF4-FFF2-40B4-BE49-F238E27FC236}">
                <a16:creationId xmlns:a16="http://schemas.microsoft.com/office/drawing/2014/main" id="{ED6AC759-50C2-432E-BF33-EE0FA84F877D}"/>
              </a:ext>
            </a:extLst>
          </p:cNvPr>
          <p:cNvSpPr/>
          <p:nvPr/>
        </p:nvSpPr>
        <p:spPr bwMode="auto">
          <a:xfrm>
            <a:off x="4585951" y="2147860"/>
            <a:ext cx="425549" cy="425549"/>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8" name="Family_EBDA" title="Icon of a family of people">
            <a:extLst>
              <a:ext uri="{FF2B5EF4-FFF2-40B4-BE49-F238E27FC236}">
                <a16:creationId xmlns:a16="http://schemas.microsoft.com/office/drawing/2014/main" id="{794A6370-FCBF-4B21-AAEF-B641D4271DDB}"/>
              </a:ext>
            </a:extLst>
          </p:cNvPr>
          <p:cNvSpPr>
            <a:spLocks noChangeAspect="1" noEditPoints="1"/>
          </p:cNvSpPr>
          <p:nvPr/>
        </p:nvSpPr>
        <p:spPr bwMode="auto">
          <a:xfrm>
            <a:off x="4668241" y="2225388"/>
            <a:ext cx="262004" cy="236433"/>
          </a:xfrm>
          <a:custGeom>
            <a:avLst/>
            <a:gdLst>
              <a:gd name="T0" fmla="*/ 1498 w 3740"/>
              <a:gd name="T1" fmla="*/ 1874 h 3374"/>
              <a:gd name="T2" fmla="*/ 874 w 3740"/>
              <a:gd name="T3" fmla="*/ 2498 h 3374"/>
              <a:gd name="T4" fmla="*/ 250 w 3740"/>
              <a:gd name="T5" fmla="*/ 1874 h 3374"/>
              <a:gd name="T6" fmla="*/ 874 w 3740"/>
              <a:gd name="T7" fmla="*/ 1249 h 3374"/>
              <a:gd name="T8" fmla="*/ 1498 w 3740"/>
              <a:gd name="T9" fmla="*/ 1874 h 3374"/>
              <a:gd name="T10" fmla="*/ 2123 w 3740"/>
              <a:gd name="T11" fmla="*/ 0 h 3374"/>
              <a:gd name="T12" fmla="*/ 1498 w 3740"/>
              <a:gd name="T13" fmla="*/ 625 h 3374"/>
              <a:gd name="T14" fmla="*/ 2123 w 3740"/>
              <a:gd name="T15" fmla="*/ 1249 h 3374"/>
              <a:gd name="T16" fmla="*/ 2747 w 3740"/>
              <a:gd name="T17" fmla="*/ 625 h 3374"/>
              <a:gd name="T18" fmla="*/ 2123 w 3740"/>
              <a:gd name="T19" fmla="*/ 0 h 3374"/>
              <a:gd name="T20" fmla="*/ 2997 w 3740"/>
              <a:gd name="T21" fmla="*/ 1726 h 3374"/>
              <a:gd name="T22" fmla="*/ 2497 w 3740"/>
              <a:gd name="T23" fmla="*/ 2225 h 3374"/>
              <a:gd name="T24" fmla="*/ 2997 w 3740"/>
              <a:gd name="T25" fmla="*/ 2725 h 3374"/>
              <a:gd name="T26" fmla="*/ 3496 w 3740"/>
              <a:gd name="T27" fmla="*/ 2225 h 3374"/>
              <a:gd name="T28" fmla="*/ 2997 w 3740"/>
              <a:gd name="T29" fmla="*/ 1726 h 3374"/>
              <a:gd name="T30" fmla="*/ 1748 w 3740"/>
              <a:gd name="T31" fmla="*/ 3372 h 3374"/>
              <a:gd name="T32" fmla="*/ 874 w 3740"/>
              <a:gd name="T33" fmla="*/ 2498 h 3374"/>
              <a:gd name="T34" fmla="*/ 0 w 3740"/>
              <a:gd name="T35" fmla="*/ 3372 h 3374"/>
              <a:gd name="T36" fmla="*/ 2906 w 3740"/>
              <a:gd name="T37" fmla="*/ 1734 h 3374"/>
              <a:gd name="T38" fmla="*/ 2123 w 3740"/>
              <a:gd name="T39" fmla="*/ 1249 h 3374"/>
              <a:gd name="T40" fmla="*/ 1453 w 3740"/>
              <a:gd name="T41" fmla="*/ 1561 h 3374"/>
              <a:gd name="T42" fmla="*/ 3740 w 3740"/>
              <a:gd name="T43" fmla="*/ 3374 h 3374"/>
              <a:gd name="T44" fmla="*/ 3740 w 3740"/>
              <a:gd name="T45" fmla="*/ 3351 h 3374"/>
              <a:gd name="T46" fmla="*/ 2997 w 3740"/>
              <a:gd name="T47" fmla="*/ 2725 h 3374"/>
              <a:gd name="T48" fmla="*/ 2253 w 3740"/>
              <a:gd name="T49" fmla="*/ 3351 h 3374"/>
              <a:gd name="T50" fmla="*/ 2253 w 3740"/>
              <a:gd name="T51" fmla="*/ 3374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40" h="3374">
                <a:moveTo>
                  <a:pt x="1498" y="1874"/>
                </a:moveTo>
                <a:cubicBezTo>
                  <a:pt x="1498" y="2218"/>
                  <a:pt x="1219" y="2498"/>
                  <a:pt x="874" y="2498"/>
                </a:cubicBezTo>
                <a:cubicBezTo>
                  <a:pt x="529" y="2498"/>
                  <a:pt x="250" y="2218"/>
                  <a:pt x="250" y="1874"/>
                </a:cubicBezTo>
                <a:cubicBezTo>
                  <a:pt x="250" y="1529"/>
                  <a:pt x="529" y="1249"/>
                  <a:pt x="874" y="1249"/>
                </a:cubicBezTo>
                <a:cubicBezTo>
                  <a:pt x="1219" y="1249"/>
                  <a:pt x="1498" y="1529"/>
                  <a:pt x="1498" y="1874"/>
                </a:cubicBezTo>
                <a:close/>
                <a:moveTo>
                  <a:pt x="2123" y="0"/>
                </a:moveTo>
                <a:cubicBezTo>
                  <a:pt x="1778" y="0"/>
                  <a:pt x="1498" y="280"/>
                  <a:pt x="1498" y="625"/>
                </a:cubicBezTo>
                <a:cubicBezTo>
                  <a:pt x="1498" y="970"/>
                  <a:pt x="1778" y="1249"/>
                  <a:pt x="2123" y="1249"/>
                </a:cubicBezTo>
                <a:cubicBezTo>
                  <a:pt x="2468" y="1249"/>
                  <a:pt x="2747" y="970"/>
                  <a:pt x="2747" y="625"/>
                </a:cubicBezTo>
                <a:cubicBezTo>
                  <a:pt x="2747" y="280"/>
                  <a:pt x="2468" y="0"/>
                  <a:pt x="2123" y="0"/>
                </a:cubicBezTo>
                <a:close/>
                <a:moveTo>
                  <a:pt x="2997" y="1726"/>
                </a:moveTo>
                <a:cubicBezTo>
                  <a:pt x="2721" y="1726"/>
                  <a:pt x="2497" y="1950"/>
                  <a:pt x="2497" y="2225"/>
                </a:cubicBezTo>
                <a:cubicBezTo>
                  <a:pt x="2497" y="2501"/>
                  <a:pt x="2721" y="2725"/>
                  <a:pt x="2997" y="2725"/>
                </a:cubicBezTo>
                <a:cubicBezTo>
                  <a:pt x="3273" y="2725"/>
                  <a:pt x="3496" y="2501"/>
                  <a:pt x="3496" y="2225"/>
                </a:cubicBezTo>
                <a:cubicBezTo>
                  <a:pt x="3496" y="1950"/>
                  <a:pt x="3273" y="1726"/>
                  <a:pt x="2997" y="1726"/>
                </a:cubicBezTo>
                <a:close/>
                <a:moveTo>
                  <a:pt x="1748" y="3372"/>
                </a:moveTo>
                <a:cubicBezTo>
                  <a:pt x="1748" y="2889"/>
                  <a:pt x="1357" y="2498"/>
                  <a:pt x="874" y="2498"/>
                </a:cubicBezTo>
                <a:cubicBezTo>
                  <a:pt x="391" y="2498"/>
                  <a:pt x="0" y="2889"/>
                  <a:pt x="0" y="3372"/>
                </a:cubicBezTo>
                <a:moveTo>
                  <a:pt x="2906" y="1734"/>
                </a:moveTo>
                <a:cubicBezTo>
                  <a:pt x="2763" y="1447"/>
                  <a:pt x="2466" y="1249"/>
                  <a:pt x="2123" y="1249"/>
                </a:cubicBezTo>
                <a:cubicBezTo>
                  <a:pt x="1854" y="1249"/>
                  <a:pt x="1614" y="1370"/>
                  <a:pt x="1453" y="1561"/>
                </a:cubicBezTo>
                <a:moveTo>
                  <a:pt x="3740" y="3374"/>
                </a:moveTo>
                <a:cubicBezTo>
                  <a:pt x="3740" y="3351"/>
                  <a:pt x="3740" y="3351"/>
                  <a:pt x="3740" y="3351"/>
                </a:cubicBezTo>
                <a:cubicBezTo>
                  <a:pt x="3680" y="2996"/>
                  <a:pt x="3370" y="2725"/>
                  <a:pt x="2997" y="2725"/>
                </a:cubicBezTo>
                <a:cubicBezTo>
                  <a:pt x="2624" y="2725"/>
                  <a:pt x="2314" y="2995"/>
                  <a:pt x="2253" y="3351"/>
                </a:cubicBezTo>
                <a:cubicBezTo>
                  <a:pt x="2253" y="3374"/>
                  <a:pt x="2253" y="3374"/>
                  <a:pt x="2253" y="3374"/>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Oval 68">
            <a:extLst>
              <a:ext uri="{FF2B5EF4-FFF2-40B4-BE49-F238E27FC236}">
                <a16:creationId xmlns:a16="http://schemas.microsoft.com/office/drawing/2014/main" id="{7E8A2160-72D9-4A43-8405-93C5B014482C}"/>
              </a:ext>
            </a:extLst>
          </p:cNvPr>
          <p:cNvSpPr/>
          <p:nvPr/>
        </p:nvSpPr>
        <p:spPr bwMode="auto">
          <a:xfrm>
            <a:off x="3478202" y="2033205"/>
            <a:ext cx="632549" cy="611352"/>
          </a:xfrm>
          <a:prstGeom prst="ellipse">
            <a:avLst/>
          </a:prstGeom>
          <a:solidFill>
            <a:srgbClr val="33333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0" name="TextBox 69">
            <a:extLst>
              <a:ext uri="{FF2B5EF4-FFF2-40B4-BE49-F238E27FC236}">
                <a16:creationId xmlns:a16="http://schemas.microsoft.com/office/drawing/2014/main" id="{5F30FF1E-19F9-48F9-A804-6A91E46ABAF9}"/>
              </a:ext>
            </a:extLst>
          </p:cNvPr>
          <p:cNvSpPr txBox="1"/>
          <p:nvPr/>
        </p:nvSpPr>
        <p:spPr>
          <a:xfrm>
            <a:off x="3413010" y="2669460"/>
            <a:ext cx="751648" cy="227217"/>
          </a:xfrm>
          <a:prstGeom prst="rect">
            <a:avLst/>
          </a:prstGeom>
          <a:noFill/>
          <a:ln w="22225" cap="sq">
            <a:noFill/>
            <a:prstDash val="solid"/>
            <a:miter lim="800000"/>
            <a:headEnd/>
            <a:tailEnd/>
          </a:ln>
        </p:spPr>
        <p:txBody>
          <a:bodyPr rot="0" spcFirstLastPara="0" vertOverflow="overflow" horzOverflow="overflow" vert="horz" wrap="square" lIns="0" tIns="44821" rIns="0" bIns="44821" numCol="1" spcCol="0" rtlCol="0" fromWordArt="0" anchor="t" anchorCtr="0" forceAA="0" compatLnSpc="1">
            <a:prstTxWarp prst="textNoShape">
              <a:avLst/>
            </a:prstTxWarp>
            <a:noAutofit/>
          </a:bodyPr>
          <a:lstStyle>
            <a:defPPr>
              <a:defRPr lang="en-US"/>
            </a:defPPr>
            <a:lvl1pPr>
              <a:defRPr sz="1600"/>
            </a:lvl1pPr>
          </a:lstStyle>
          <a:p>
            <a:pPr algn="ctr"/>
            <a:r>
              <a:rPr lang="en-US" sz="900" b="1"/>
              <a:t>Datacenter</a:t>
            </a:r>
          </a:p>
        </p:txBody>
      </p:sp>
      <p:sp>
        <p:nvSpPr>
          <p:cNvPr id="71" name="building_4" title="Icon of a tall rectangular building in front of two shorter buildings">
            <a:extLst>
              <a:ext uri="{FF2B5EF4-FFF2-40B4-BE49-F238E27FC236}">
                <a16:creationId xmlns:a16="http://schemas.microsoft.com/office/drawing/2014/main" id="{B0BFA27C-2503-4EE7-845D-9306020891BE}"/>
              </a:ext>
            </a:extLst>
          </p:cNvPr>
          <p:cNvSpPr>
            <a:spLocks noChangeAspect="1" noEditPoints="1"/>
          </p:cNvSpPr>
          <p:nvPr/>
        </p:nvSpPr>
        <p:spPr bwMode="auto">
          <a:xfrm>
            <a:off x="3610935" y="2122042"/>
            <a:ext cx="371674" cy="377528"/>
          </a:xfrm>
          <a:custGeom>
            <a:avLst/>
            <a:gdLst>
              <a:gd name="T0" fmla="*/ 200 w 254"/>
              <a:gd name="T1" fmla="*/ 258 h 258"/>
              <a:gd name="T2" fmla="*/ 55 w 254"/>
              <a:gd name="T3" fmla="*/ 44 h 258"/>
              <a:gd name="T4" fmla="*/ 200 w 254"/>
              <a:gd name="T5" fmla="*/ 44 h 258"/>
              <a:gd name="T6" fmla="*/ 55 w 254"/>
              <a:gd name="T7" fmla="*/ 72 h 258"/>
              <a:gd name="T8" fmla="*/ 0 w 254"/>
              <a:gd name="T9" fmla="*/ 258 h 258"/>
              <a:gd name="T10" fmla="*/ 21 w 254"/>
              <a:gd name="T11" fmla="*/ 102 h 258"/>
              <a:gd name="T12" fmla="*/ 21 w 254"/>
              <a:gd name="T13" fmla="*/ 128 h 258"/>
              <a:gd name="T14" fmla="*/ 21 w 254"/>
              <a:gd name="T15" fmla="*/ 155 h 258"/>
              <a:gd name="T16" fmla="*/ 21 w 254"/>
              <a:gd name="T17" fmla="*/ 182 h 258"/>
              <a:gd name="T18" fmla="*/ 21 w 254"/>
              <a:gd name="T19" fmla="*/ 209 h 258"/>
              <a:gd name="T20" fmla="*/ 200 w 254"/>
              <a:gd name="T21" fmla="*/ 258 h 258"/>
              <a:gd name="T22" fmla="*/ 254 w 254"/>
              <a:gd name="T23" fmla="*/ 72 h 258"/>
              <a:gd name="T24" fmla="*/ 234 w 254"/>
              <a:gd name="T25" fmla="*/ 102 h 258"/>
              <a:gd name="T26" fmla="*/ 234 w 254"/>
              <a:gd name="T27" fmla="*/ 128 h 258"/>
              <a:gd name="T28" fmla="*/ 234 w 254"/>
              <a:gd name="T29" fmla="*/ 155 h 258"/>
              <a:gd name="T30" fmla="*/ 234 w 254"/>
              <a:gd name="T31" fmla="*/ 182 h 258"/>
              <a:gd name="T32" fmla="*/ 234 w 254"/>
              <a:gd name="T33" fmla="*/ 209 h 258"/>
              <a:gd name="T34" fmla="*/ 96 w 254"/>
              <a:gd name="T35" fmla="*/ 71 h 258"/>
              <a:gd name="T36" fmla="*/ 87 w 254"/>
              <a:gd name="T37" fmla="*/ 66 h 258"/>
              <a:gd name="T38" fmla="*/ 96 w 254"/>
              <a:gd name="T39" fmla="*/ 76 h 258"/>
              <a:gd name="T40" fmla="*/ 132 w 254"/>
              <a:gd name="T41" fmla="*/ 71 h 258"/>
              <a:gd name="T42" fmla="*/ 122 w 254"/>
              <a:gd name="T43" fmla="*/ 66 h 258"/>
              <a:gd name="T44" fmla="*/ 132 w 254"/>
              <a:gd name="T45" fmla="*/ 76 h 258"/>
              <a:gd name="T46" fmla="*/ 168 w 254"/>
              <a:gd name="T47" fmla="*/ 71 h 258"/>
              <a:gd name="T48" fmla="*/ 158 w 254"/>
              <a:gd name="T49" fmla="*/ 66 h 258"/>
              <a:gd name="T50" fmla="*/ 168 w 254"/>
              <a:gd name="T51" fmla="*/ 76 h 258"/>
              <a:gd name="T52" fmla="*/ 96 w 254"/>
              <a:gd name="T53" fmla="*/ 109 h 258"/>
              <a:gd name="T54" fmla="*/ 87 w 254"/>
              <a:gd name="T55" fmla="*/ 104 h 258"/>
              <a:gd name="T56" fmla="*/ 96 w 254"/>
              <a:gd name="T57" fmla="*/ 114 h 258"/>
              <a:gd name="T58" fmla="*/ 132 w 254"/>
              <a:gd name="T59" fmla="*/ 109 h 258"/>
              <a:gd name="T60" fmla="*/ 122 w 254"/>
              <a:gd name="T61" fmla="*/ 104 h 258"/>
              <a:gd name="T62" fmla="*/ 132 w 254"/>
              <a:gd name="T63" fmla="*/ 114 h 258"/>
              <a:gd name="T64" fmla="*/ 168 w 254"/>
              <a:gd name="T65" fmla="*/ 109 h 258"/>
              <a:gd name="T66" fmla="*/ 158 w 254"/>
              <a:gd name="T67" fmla="*/ 104 h 258"/>
              <a:gd name="T68" fmla="*/ 168 w 254"/>
              <a:gd name="T69" fmla="*/ 114 h 258"/>
              <a:gd name="T70" fmla="*/ 96 w 254"/>
              <a:gd name="T71" fmla="*/ 147 h 258"/>
              <a:gd name="T72" fmla="*/ 87 w 254"/>
              <a:gd name="T73" fmla="*/ 142 h 258"/>
              <a:gd name="T74" fmla="*/ 96 w 254"/>
              <a:gd name="T75" fmla="*/ 152 h 258"/>
              <a:gd name="T76" fmla="*/ 132 w 254"/>
              <a:gd name="T77" fmla="*/ 147 h 258"/>
              <a:gd name="T78" fmla="*/ 122 w 254"/>
              <a:gd name="T79" fmla="*/ 142 h 258"/>
              <a:gd name="T80" fmla="*/ 132 w 254"/>
              <a:gd name="T81" fmla="*/ 152 h 258"/>
              <a:gd name="T82" fmla="*/ 168 w 254"/>
              <a:gd name="T83" fmla="*/ 147 h 258"/>
              <a:gd name="T84" fmla="*/ 158 w 254"/>
              <a:gd name="T85" fmla="*/ 142 h 258"/>
              <a:gd name="T86" fmla="*/ 168 w 254"/>
              <a:gd name="T87" fmla="*/ 152 h 258"/>
              <a:gd name="T88" fmla="*/ 96 w 254"/>
              <a:gd name="T89" fmla="*/ 185 h 258"/>
              <a:gd name="T90" fmla="*/ 87 w 254"/>
              <a:gd name="T91" fmla="*/ 180 h 258"/>
              <a:gd name="T92" fmla="*/ 96 w 254"/>
              <a:gd name="T93" fmla="*/ 190 h 258"/>
              <a:gd name="T94" fmla="*/ 132 w 254"/>
              <a:gd name="T95" fmla="*/ 186 h 258"/>
              <a:gd name="T96" fmla="*/ 122 w 254"/>
              <a:gd name="T97" fmla="*/ 180 h 258"/>
              <a:gd name="T98" fmla="*/ 132 w 254"/>
              <a:gd name="T99" fmla="*/ 190 h 258"/>
              <a:gd name="T100" fmla="*/ 168 w 254"/>
              <a:gd name="T101" fmla="*/ 184 h 258"/>
              <a:gd name="T102" fmla="*/ 158 w 254"/>
              <a:gd name="T103" fmla="*/ 180 h 258"/>
              <a:gd name="T104" fmla="*/ 168 w 254"/>
              <a:gd name="T105" fmla="*/ 190 h 258"/>
              <a:gd name="T106" fmla="*/ 163 w 254"/>
              <a:gd name="T107" fmla="*/ 258 h 258"/>
              <a:gd name="T108" fmla="*/ 92 w 254"/>
              <a:gd name="T109" fmla="*/ 217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 h="258">
                <a:moveTo>
                  <a:pt x="200" y="146"/>
                </a:moveTo>
                <a:lnTo>
                  <a:pt x="200" y="258"/>
                </a:lnTo>
                <a:lnTo>
                  <a:pt x="55" y="258"/>
                </a:lnTo>
                <a:lnTo>
                  <a:pt x="55" y="44"/>
                </a:lnTo>
                <a:lnTo>
                  <a:pt x="127" y="0"/>
                </a:lnTo>
                <a:lnTo>
                  <a:pt x="200" y="44"/>
                </a:lnTo>
                <a:lnTo>
                  <a:pt x="200" y="146"/>
                </a:lnTo>
                <a:moveTo>
                  <a:pt x="55" y="72"/>
                </a:moveTo>
                <a:lnTo>
                  <a:pt x="0" y="72"/>
                </a:lnTo>
                <a:lnTo>
                  <a:pt x="0" y="258"/>
                </a:lnTo>
                <a:lnTo>
                  <a:pt x="55" y="258"/>
                </a:lnTo>
                <a:moveTo>
                  <a:pt x="21" y="102"/>
                </a:moveTo>
                <a:lnTo>
                  <a:pt x="55" y="102"/>
                </a:lnTo>
                <a:moveTo>
                  <a:pt x="21" y="128"/>
                </a:moveTo>
                <a:lnTo>
                  <a:pt x="55" y="128"/>
                </a:lnTo>
                <a:moveTo>
                  <a:pt x="21" y="155"/>
                </a:moveTo>
                <a:lnTo>
                  <a:pt x="55" y="155"/>
                </a:lnTo>
                <a:moveTo>
                  <a:pt x="21" y="182"/>
                </a:moveTo>
                <a:lnTo>
                  <a:pt x="55" y="182"/>
                </a:lnTo>
                <a:moveTo>
                  <a:pt x="21" y="209"/>
                </a:moveTo>
                <a:lnTo>
                  <a:pt x="55" y="209"/>
                </a:lnTo>
                <a:moveTo>
                  <a:pt x="200" y="258"/>
                </a:moveTo>
                <a:lnTo>
                  <a:pt x="254" y="258"/>
                </a:lnTo>
                <a:lnTo>
                  <a:pt x="254" y="72"/>
                </a:lnTo>
                <a:lnTo>
                  <a:pt x="200" y="72"/>
                </a:lnTo>
                <a:moveTo>
                  <a:pt x="234" y="102"/>
                </a:moveTo>
                <a:lnTo>
                  <a:pt x="200" y="102"/>
                </a:lnTo>
                <a:moveTo>
                  <a:pt x="234" y="128"/>
                </a:moveTo>
                <a:lnTo>
                  <a:pt x="200" y="128"/>
                </a:lnTo>
                <a:moveTo>
                  <a:pt x="234" y="155"/>
                </a:moveTo>
                <a:lnTo>
                  <a:pt x="200" y="155"/>
                </a:lnTo>
                <a:moveTo>
                  <a:pt x="234" y="182"/>
                </a:moveTo>
                <a:lnTo>
                  <a:pt x="200" y="182"/>
                </a:lnTo>
                <a:moveTo>
                  <a:pt x="234" y="209"/>
                </a:moveTo>
                <a:lnTo>
                  <a:pt x="200" y="209"/>
                </a:lnTo>
                <a:moveTo>
                  <a:pt x="96" y="71"/>
                </a:moveTo>
                <a:lnTo>
                  <a:pt x="96" y="66"/>
                </a:lnTo>
                <a:lnTo>
                  <a:pt x="87" y="66"/>
                </a:lnTo>
                <a:lnTo>
                  <a:pt x="87" y="76"/>
                </a:lnTo>
                <a:lnTo>
                  <a:pt x="96" y="76"/>
                </a:lnTo>
                <a:lnTo>
                  <a:pt x="96" y="71"/>
                </a:lnTo>
                <a:moveTo>
                  <a:pt x="132" y="71"/>
                </a:moveTo>
                <a:lnTo>
                  <a:pt x="132" y="66"/>
                </a:lnTo>
                <a:lnTo>
                  <a:pt x="122" y="66"/>
                </a:lnTo>
                <a:lnTo>
                  <a:pt x="122" y="76"/>
                </a:lnTo>
                <a:lnTo>
                  <a:pt x="132" y="76"/>
                </a:lnTo>
                <a:lnTo>
                  <a:pt x="132" y="71"/>
                </a:lnTo>
                <a:moveTo>
                  <a:pt x="168" y="71"/>
                </a:moveTo>
                <a:lnTo>
                  <a:pt x="168" y="66"/>
                </a:lnTo>
                <a:lnTo>
                  <a:pt x="158" y="66"/>
                </a:lnTo>
                <a:lnTo>
                  <a:pt x="158" y="76"/>
                </a:lnTo>
                <a:lnTo>
                  <a:pt x="168" y="76"/>
                </a:lnTo>
                <a:lnTo>
                  <a:pt x="168" y="71"/>
                </a:lnTo>
                <a:moveTo>
                  <a:pt x="96" y="109"/>
                </a:moveTo>
                <a:lnTo>
                  <a:pt x="96" y="104"/>
                </a:lnTo>
                <a:lnTo>
                  <a:pt x="87" y="104"/>
                </a:lnTo>
                <a:lnTo>
                  <a:pt x="87" y="114"/>
                </a:lnTo>
                <a:lnTo>
                  <a:pt x="96" y="114"/>
                </a:lnTo>
                <a:lnTo>
                  <a:pt x="96" y="109"/>
                </a:lnTo>
                <a:moveTo>
                  <a:pt x="132" y="109"/>
                </a:moveTo>
                <a:lnTo>
                  <a:pt x="132" y="104"/>
                </a:lnTo>
                <a:lnTo>
                  <a:pt x="122" y="104"/>
                </a:lnTo>
                <a:lnTo>
                  <a:pt x="122" y="114"/>
                </a:lnTo>
                <a:lnTo>
                  <a:pt x="132" y="114"/>
                </a:lnTo>
                <a:lnTo>
                  <a:pt x="132" y="109"/>
                </a:lnTo>
                <a:moveTo>
                  <a:pt x="168" y="109"/>
                </a:moveTo>
                <a:lnTo>
                  <a:pt x="168" y="104"/>
                </a:lnTo>
                <a:lnTo>
                  <a:pt x="158" y="104"/>
                </a:lnTo>
                <a:lnTo>
                  <a:pt x="158" y="114"/>
                </a:lnTo>
                <a:lnTo>
                  <a:pt x="168" y="114"/>
                </a:lnTo>
                <a:lnTo>
                  <a:pt x="168" y="109"/>
                </a:lnTo>
                <a:moveTo>
                  <a:pt x="96" y="147"/>
                </a:moveTo>
                <a:lnTo>
                  <a:pt x="96" y="142"/>
                </a:lnTo>
                <a:lnTo>
                  <a:pt x="87" y="142"/>
                </a:lnTo>
                <a:lnTo>
                  <a:pt x="87" y="152"/>
                </a:lnTo>
                <a:lnTo>
                  <a:pt x="96" y="152"/>
                </a:lnTo>
                <a:lnTo>
                  <a:pt x="96" y="147"/>
                </a:lnTo>
                <a:moveTo>
                  <a:pt x="132" y="147"/>
                </a:moveTo>
                <a:lnTo>
                  <a:pt x="132" y="142"/>
                </a:lnTo>
                <a:lnTo>
                  <a:pt x="122" y="142"/>
                </a:lnTo>
                <a:lnTo>
                  <a:pt x="122" y="152"/>
                </a:lnTo>
                <a:lnTo>
                  <a:pt x="132" y="152"/>
                </a:lnTo>
                <a:lnTo>
                  <a:pt x="132" y="147"/>
                </a:lnTo>
                <a:moveTo>
                  <a:pt x="168" y="147"/>
                </a:moveTo>
                <a:lnTo>
                  <a:pt x="168" y="142"/>
                </a:lnTo>
                <a:lnTo>
                  <a:pt x="158" y="142"/>
                </a:lnTo>
                <a:lnTo>
                  <a:pt x="158" y="152"/>
                </a:lnTo>
                <a:lnTo>
                  <a:pt x="168" y="152"/>
                </a:lnTo>
                <a:lnTo>
                  <a:pt x="168" y="147"/>
                </a:lnTo>
                <a:moveTo>
                  <a:pt x="96" y="185"/>
                </a:moveTo>
                <a:lnTo>
                  <a:pt x="96" y="180"/>
                </a:lnTo>
                <a:lnTo>
                  <a:pt x="87" y="180"/>
                </a:lnTo>
                <a:lnTo>
                  <a:pt x="87" y="190"/>
                </a:lnTo>
                <a:lnTo>
                  <a:pt x="96" y="190"/>
                </a:lnTo>
                <a:lnTo>
                  <a:pt x="96" y="185"/>
                </a:lnTo>
                <a:moveTo>
                  <a:pt x="132" y="186"/>
                </a:moveTo>
                <a:lnTo>
                  <a:pt x="132" y="180"/>
                </a:lnTo>
                <a:lnTo>
                  <a:pt x="122" y="180"/>
                </a:lnTo>
                <a:lnTo>
                  <a:pt x="122" y="190"/>
                </a:lnTo>
                <a:lnTo>
                  <a:pt x="132" y="190"/>
                </a:lnTo>
                <a:lnTo>
                  <a:pt x="132" y="186"/>
                </a:lnTo>
                <a:moveTo>
                  <a:pt x="168" y="184"/>
                </a:moveTo>
                <a:lnTo>
                  <a:pt x="168" y="180"/>
                </a:lnTo>
                <a:lnTo>
                  <a:pt x="158" y="180"/>
                </a:lnTo>
                <a:lnTo>
                  <a:pt x="158" y="190"/>
                </a:lnTo>
                <a:lnTo>
                  <a:pt x="168" y="190"/>
                </a:lnTo>
                <a:lnTo>
                  <a:pt x="168" y="184"/>
                </a:lnTo>
                <a:moveTo>
                  <a:pt x="163" y="258"/>
                </a:moveTo>
                <a:lnTo>
                  <a:pt x="163" y="217"/>
                </a:lnTo>
                <a:lnTo>
                  <a:pt x="92" y="217"/>
                </a:lnTo>
                <a:lnTo>
                  <a:pt x="92" y="258"/>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2" name="TextBox 1">
            <a:extLst>
              <a:ext uri="{FF2B5EF4-FFF2-40B4-BE49-F238E27FC236}">
                <a16:creationId xmlns:a16="http://schemas.microsoft.com/office/drawing/2014/main" id="{8893A8A0-E350-4DC7-B0E8-5E21D3D45C2B}"/>
              </a:ext>
            </a:extLst>
          </p:cNvPr>
          <p:cNvSpPr txBox="1"/>
          <p:nvPr/>
        </p:nvSpPr>
        <p:spPr>
          <a:xfrm>
            <a:off x="3880170" y="6315368"/>
            <a:ext cx="4431662" cy="430887"/>
          </a:xfrm>
          <a:prstGeom prst="rect">
            <a:avLst/>
          </a:prstGeom>
          <a:noFill/>
        </p:spPr>
        <p:txBody>
          <a:bodyPr wrap="none" lIns="0" tIns="0" rIns="0" bIns="0" rtlCol="0">
            <a:spAutoFit/>
          </a:bodyPr>
          <a:lstStyle/>
          <a:p>
            <a:pPr algn="ctr"/>
            <a:r>
              <a:rPr lang="en-US" sz="2800">
                <a:gradFill>
                  <a:gsLst>
                    <a:gs pos="2917">
                      <a:schemeClr val="tx1"/>
                    </a:gs>
                    <a:gs pos="30000">
                      <a:schemeClr val="tx1"/>
                    </a:gs>
                  </a:gsLst>
                  <a:lin ang="5400000" scaled="0"/>
                </a:gradFill>
              </a:rPr>
              <a:t>Learn more at: </a:t>
            </a:r>
            <a:r>
              <a:rPr lang="en-US" sz="2800" b="1">
                <a:solidFill>
                  <a:schemeClr val="accent3"/>
                </a:solidFill>
                <a:hlinkClick r:id="rId4"/>
              </a:rPr>
              <a:t>aka.ms/PNC</a:t>
            </a:r>
            <a:endParaRPr lang="en-US" sz="2800" b="1">
              <a:solidFill>
                <a:schemeClr val="accent3"/>
              </a:solidFill>
            </a:endParaRPr>
          </a:p>
        </p:txBody>
      </p:sp>
    </p:spTree>
    <p:extLst>
      <p:ext uri="{BB962C8B-B14F-4D97-AF65-F5344CB8AC3E}">
        <p14:creationId xmlns:p14="http://schemas.microsoft.com/office/powerpoint/2010/main" val="19973166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9A8381-5691-47C1-BD20-5A17F5B1D08C}"/>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1069" r="28929"/>
          <a:stretch/>
        </p:blipFill>
        <p:spPr>
          <a:xfrm>
            <a:off x="6096000" y="487"/>
            <a:ext cx="6096000" cy="6857650"/>
          </a:xfrm>
          <a:prstGeom prst="rect">
            <a:avLst/>
          </a:prstGeom>
        </p:spPr>
      </p:pic>
      <p:sp>
        <p:nvSpPr>
          <p:cNvPr id="2" name="Rectangle 1">
            <a:extLst>
              <a:ext uri="{FF2B5EF4-FFF2-40B4-BE49-F238E27FC236}">
                <a16:creationId xmlns:a16="http://schemas.microsoft.com/office/drawing/2014/main" id="{6648D0CF-2A43-4BE9-A3FF-1960D113AFB1}"/>
              </a:ext>
              <a:ext uri="{C183D7F6-B498-43B3-948B-1728B52AA6E4}">
                <adec:decorative xmlns:adec="http://schemas.microsoft.com/office/drawing/2017/decorative" val="1"/>
              </a:ext>
            </a:extLst>
          </p:cNvPr>
          <p:cNvSpPr/>
          <p:nvPr/>
        </p:nvSpPr>
        <p:spPr bwMode="auto">
          <a:xfrm>
            <a:off x="6096000" y="0"/>
            <a:ext cx="6096000" cy="6877050"/>
          </a:xfrm>
          <a:prstGeom prst="rect">
            <a:avLst/>
          </a:prstGeom>
          <a:gradFill flip="none" rotWithShape="1">
            <a:gsLst>
              <a:gs pos="72000">
                <a:srgbClr val="000000">
                  <a:alpha val="0"/>
                </a:srgbClr>
              </a:gs>
              <a:gs pos="0">
                <a:srgbClr val="000000"/>
              </a:gs>
            </a:gsLst>
            <a:path path="circle">
              <a:fillToRect r="100000" b="100000"/>
            </a:path>
            <a:tileRect l="-100000" t="-100000"/>
          </a:gradFill>
          <a:ln w="9525" cap="flat" cmpd="sng" algn="ctr">
            <a:noFill/>
            <a:prstDash val="solid"/>
            <a:headEnd type="none" w="med" len="med"/>
            <a:tailEnd type="none" w="med" len="med"/>
          </a:ln>
          <a:effec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 name="Title 2">
            <a:extLst>
              <a:ext uri="{FF2B5EF4-FFF2-40B4-BE49-F238E27FC236}">
                <a16:creationId xmlns:a16="http://schemas.microsoft.com/office/drawing/2014/main" id="{3CB3C9D7-6989-4D48-B643-DC936F092862}"/>
              </a:ext>
            </a:extLst>
          </p:cNvPr>
          <p:cNvSpPr>
            <a:spLocks noGrp="1"/>
          </p:cNvSpPr>
          <p:nvPr>
            <p:ph type="title"/>
          </p:nvPr>
        </p:nvSpPr>
        <p:spPr>
          <a:xfrm>
            <a:off x="426425" y="440495"/>
            <a:ext cx="4488476" cy="1007305"/>
          </a:xfrm>
        </p:spPr>
        <p:txBody>
          <a:bodyPr/>
          <a:lstStyle/>
          <a:p>
            <a:r>
              <a:rPr lang="en-US">
                <a:solidFill>
                  <a:schemeClr val="tx1"/>
                </a:solidFill>
              </a:rPr>
              <a:t>Why?</a:t>
            </a:r>
          </a:p>
        </p:txBody>
      </p:sp>
      <p:grpSp>
        <p:nvGrpSpPr>
          <p:cNvPr id="43" name="Group 42">
            <a:extLst>
              <a:ext uri="{FF2B5EF4-FFF2-40B4-BE49-F238E27FC236}">
                <a16:creationId xmlns:a16="http://schemas.microsoft.com/office/drawing/2014/main" id="{8372E648-C808-4712-B7AD-85167AED3D31}"/>
              </a:ext>
            </a:extLst>
          </p:cNvPr>
          <p:cNvGrpSpPr/>
          <p:nvPr/>
        </p:nvGrpSpPr>
        <p:grpSpPr>
          <a:xfrm>
            <a:off x="6563047" y="2775779"/>
            <a:ext cx="3661383" cy="1569772"/>
            <a:chOff x="2494549" y="3022425"/>
            <a:chExt cx="3734801" cy="1601249"/>
          </a:xfrm>
        </p:grpSpPr>
        <p:grpSp>
          <p:nvGrpSpPr>
            <p:cNvPr id="59" name="Group 58">
              <a:extLst>
                <a:ext uri="{FF2B5EF4-FFF2-40B4-BE49-F238E27FC236}">
                  <a16:creationId xmlns:a16="http://schemas.microsoft.com/office/drawing/2014/main" id="{28CAF025-B0AF-4E09-9D2B-4BBCF9314BA0}"/>
                </a:ext>
              </a:extLst>
            </p:cNvPr>
            <p:cNvGrpSpPr/>
            <p:nvPr/>
          </p:nvGrpSpPr>
          <p:grpSpPr>
            <a:xfrm>
              <a:off x="2494549" y="3022425"/>
              <a:ext cx="3734801" cy="1601249"/>
              <a:chOff x="2494549" y="3022425"/>
              <a:chExt cx="3734801" cy="1601249"/>
            </a:xfrm>
          </p:grpSpPr>
          <p:sp>
            <p:nvSpPr>
              <p:cNvPr id="61" name="Rectangle 60">
                <a:extLst>
                  <a:ext uri="{FF2B5EF4-FFF2-40B4-BE49-F238E27FC236}">
                    <a16:creationId xmlns:a16="http://schemas.microsoft.com/office/drawing/2014/main" id="{82A09A9B-8288-41AF-8494-6B9D9A5FE6D3}"/>
                  </a:ext>
                </a:extLst>
              </p:cNvPr>
              <p:cNvSpPr/>
              <p:nvPr/>
            </p:nvSpPr>
            <p:spPr bwMode="auto">
              <a:xfrm rot="16200000" flipH="1">
                <a:off x="3561325" y="1955649"/>
                <a:ext cx="1601249" cy="3734801"/>
              </a:xfrm>
              <a:prstGeom prst="rect">
                <a:avLst/>
              </a:prstGeom>
              <a:solidFill>
                <a:srgbClr val="000000">
                  <a:alpha val="70000"/>
                </a:srgb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b" anchorCtr="0" forceAA="0" compatLnSpc="1">
                <a:prstTxWarp prst="textNoShape">
                  <a:avLst/>
                </a:prstTxWarp>
                <a:noAutofit/>
              </a:bodyPr>
              <a:lstStyle/>
              <a:p>
                <a:pPr defTabSz="914314">
                  <a:spcAft>
                    <a:spcPts val="588"/>
                  </a:spcAft>
                  <a:defRPr/>
                </a:pPr>
                <a:endParaRPr lang="en-US" sz="1568" b="1">
                  <a:solidFill>
                    <a:srgbClr val="282828"/>
                  </a:solidFill>
                  <a:latin typeface="Segoe UI Semibold"/>
                </a:endParaRPr>
              </a:p>
            </p:txBody>
          </p:sp>
          <p:sp>
            <p:nvSpPr>
              <p:cNvPr id="63" name="MeetingPlanner_EBF2" title="Icon of a person in front of a calendar">
                <a:extLst>
                  <a:ext uri="{FF2B5EF4-FFF2-40B4-BE49-F238E27FC236}">
                    <a16:creationId xmlns:a16="http://schemas.microsoft.com/office/drawing/2014/main" id="{A5A9BE9C-064B-4FCE-B2A0-8817C1CCF074}"/>
                  </a:ext>
                </a:extLst>
              </p:cNvPr>
              <p:cNvSpPr>
                <a:spLocks noChangeAspect="1" noEditPoints="1"/>
              </p:cNvSpPr>
              <p:nvPr/>
            </p:nvSpPr>
            <p:spPr bwMode="auto">
              <a:xfrm>
                <a:off x="5376809" y="3436969"/>
                <a:ext cx="599684" cy="64008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defRPr/>
                </a:pPr>
                <a:endParaRPr lang="en-US">
                  <a:solidFill>
                    <a:srgbClr val="282828"/>
                  </a:solidFill>
                  <a:latin typeface="Segoe UI"/>
                </a:endParaRPr>
              </a:p>
            </p:txBody>
          </p:sp>
        </p:grpSp>
        <p:sp>
          <p:nvSpPr>
            <p:cNvPr id="60" name="Text Placeholder 6">
              <a:extLst>
                <a:ext uri="{FF2B5EF4-FFF2-40B4-BE49-F238E27FC236}">
                  <a16:creationId xmlns:a16="http://schemas.microsoft.com/office/drawing/2014/main" id="{E64A032B-EF9B-4797-A5E1-1D2C825B9D8A}"/>
                </a:ext>
              </a:extLst>
            </p:cNvPr>
            <p:cNvSpPr txBox="1">
              <a:spLocks/>
            </p:cNvSpPr>
            <p:nvPr/>
          </p:nvSpPr>
          <p:spPr>
            <a:xfrm>
              <a:off x="2699351" y="3232718"/>
              <a:ext cx="2748949" cy="1193145"/>
            </a:xfrm>
            <a:prstGeom prst="rect">
              <a:avLst/>
            </a:prstGeom>
          </p:spPr>
          <p:txBody>
            <a:bodyPr vert="horz" wrap="square" lIns="0" tIns="0" rIns="0" bIns="0" rtlCol="0">
              <a:noAutofit/>
            </a:bodyPr>
            <a:lstStyle>
              <a:lvl1pPr marR="0" indent="0" defTabSz="932742" fontAlgn="auto">
                <a:lnSpc>
                  <a:spcPct val="90000"/>
                </a:lnSpc>
                <a:spcBef>
                  <a:spcPts val="0"/>
                </a:spcBef>
                <a:spcAft>
                  <a:spcPts val="600"/>
                </a:spcAft>
                <a:buClrTx/>
                <a:buSzPct val="90000"/>
                <a:buFont typeface="Wingdings" panose="05000000000000000000" pitchFamily="2" charset="2"/>
                <a:buNone/>
                <a:tabLst/>
                <a:defRPr sz="1600" b="1" i="0" spc="0" baseline="0">
                  <a:latin typeface="+mj-lt"/>
                </a:defRPr>
              </a:lvl1pPr>
              <a:lvl2pPr marL="228600" marR="0" indent="0" defTabSz="932742" fontAlgn="auto">
                <a:lnSpc>
                  <a:spcPct val="90000"/>
                </a:lnSpc>
                <a:spcBef>
                  <a:spcPct val="20000"/>
                </a:spcBef>
                <a:spcAft>
                  <a:spcPts val="0"/>
                </a:spcAft>
                <a:buClrTx/>
                <a:buSzPct val="90000"/>
                <a:buFont typeface="Wingdings" panose="05000000000000000000" pitchFamily="2" charset="2"/>
                <a:buNone/>
                <a:tabLst/>
                <a:defRPr sz="2000" spc="0" baseline="0">
                  <a:solidFill>
                    <a:srgbClr val="000000"/>
                  </a:solidFill>
                </a:defRPr>
              </a:lvl2pPr>
              <a:lvl3pPr marL="457200" marR="0" indent="0" defTabSz="932742" fontAlgn="auto">
                <a:lnSpc>
                  <a:spcPct val="90000"/>
                </a:lnSpc>
                <a:spcBef>
                  <a:spcPts val="0"/>
                </a:spcBef>
                <a:spcAft>
                  <a:spcPts val="0"/>
                </a:spcAft>
                <a:buClrTx/>
                <a:buSzPct val="90000"/>
                <a:buFont typeface="Wingdings" panose="05000000000000000000" pitchFamily="2" charset="2"/>
                <a:buNone/>
                <a:tabLst/>
                <a:defRPr sz="1600" spc="0" baseline="0">
                  <a:solidFill>
                    <a:srgbClr val="000000"/>
                  </a:solidFill>
                </a:defRPr>
              </a:lvl3pPr>
              <a:lvl4pPr marL="685800" marR="0" indent="0" defTabSz="932742" fontAlgn="auto">
                <a:lnSpc>
                  <a:spcPct val="90000"/>
                </a:lnSpc>
                <a:spcBef>
                  <a:spcPts val="0"/>
                </a:spcBef>
                <a:spcAft>
                  <a:spcPts val="0"/>
                </a:spcAft>
                <a:buClrTx/>
                <a:buSzPct val="90000"/>
                <a:buFont typeface="Wingdings" panose="05000000000000000000" pitchFamily="2" charset="2"/>
                <a:buNone/>
                <a:tabLst/>
                <a:defRPr sz="1600" spc="0" baseline="0">
                  <a:solidFill>
                    <a:srgbClr val="000000"/>
                  </a:solidFill>
                </a:defRPr>
              </a:lvl4pPr>
              <a:lvl5pPr marL="914400" marR="0" indent="0" defTabSz="932742" fontAlgn="auto">
                <a:lnSpc>
                  <a:spcPct val="90000"/>
                </a:lnSpc>
                <a:spcBef>
                  <a:spcPts val="0"/>
                </a:spcBef>
                <a:spcAft>
                  <a:spcPts val="0"/>
                </a:spcAft>
                <a:buClrTx/>
                <a:buSzPct val="90000"/>
                <a:buFont typeface="Wingdings" panose="05000000000000000000" pitchFamily="2" charset="2"/>
                <a:buNone/>
                <a:tabLst/>
                <a:defRPr sz="16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defTabSz="914367">
                <a:spcAft>
                  <a:spcPts val="588"/>
                </a:spcAft>
                <a:defRPr/>
              </a:pPr>
              <a:r>
                <a:rPr lang="en-US" sz="2157" spc="-29">
                  <a:solidFill>
                    <a:srgbClr val="FFFFFF"/>
                  </a:solidFill>
                  <a:latin typeface="Segoe UI Semibold"/>
                </a:rPr>
                <a:t>It takes forever</a:t>
              </a:r>
              <a:br>
                <a:rPr lang="en-US" sz="2157" spc="-29">
                  <a:solidFill>
                    <a:srgbClr val="FFFFFF"/>
                  </a:solidFill>
                  <a:latin typeface="Segoe UI Semibold"/>
                </a:rPr>
              </a:br>
              <a:r>
                <a:rPr lang="en-US" sz="2157" spc="-29">
                  <a:solidFill>
                    <a:srgbClr val="FFFFFF"/>
                  </a:solidFill>
                  <a:latin typeface="Segoe UI Semibold"/>
                </a:rPr>
                <a:t>to see the free/busy information on people’s calendar.</a:t>
              </a:r>
            </a:p>
          </p:txBody>
        </p:sp>
      </p:grpSp>
      <p:grpSp>
        <p:nvGrpSpPr>
          <p:cNvPr id="44" name="Group 43">
            <a:extLst>
              <a:ext uri="{FF2B5EF4-FFF2-40B4-BE49-F238E27FC236}">
                <a16:creationId xmlns:a16="http://schemas.microsoft.com/office/drawing/2014/main" id="{8E1CC8D8-9B94-41F6-8CE4-84AB9929895B}"/>
              </a:ext>
            </a:extLst>
          </p:cNvPr>
          <p:cNvGrpSpPr/>
          <p:nvPr/>
        </p:nvGrpSpPr>
        <p:grpSpPr>
          <a:xfrm>
            <a:off x="8393739" y="5176867"/>
            <a:ext cx="3615586" cy="1543949"/>
            <a:chOff x="8068355" y="3278438"/>
            <a:chExt cx="3688086" cy="1574908"/>
          </a:xfrm>
        </p:grpSpPr>
        <p:grpSp>
          <p:nvGrpSpPr>
            <p:cNvPr id="54" name="Group 53">
              <a:extLst>
                <a:ext uri="{FF2B5EF4-FFF2-40B4-BE49-F238E27FC236}">
                  <a16:creationId xmlns:a16="http://schemas.microsoft.com/office/drawing/2014/main" id="{75A6ADAF-5FB5-4FA6-934A-A8E372F465C2}"/>
                </a:ext>
              </a:extLst>
            </p:cNvPr>
            <p:cNvGrpSpPr/>
            <p:nvPr/>
          </p:nvGrpSpPr>
          <p:grpSpPr>
            <a:xfrm>
              <a:off x="8068355" y="3278438"/>
              <a:ext cx="3688086" cy="1574908"/>
              <a:chOff x="8068355" y="3278438"/>
              <a:chExt cx="3688086" cy="1574908"/>
            </a:xfrm>
          </p:grpSpPr>
          <p:sp>
            <p:nvSpPr>
              <p:cNvPr id="56" name="Rectangle 55">
                <a:extLst>
                  <a:ext uri="{FF2B5EF4-FFF2-40B4-BE49-F238E27FC236}">
                    <a16:creationId xmlns:a16="http://schemas.microsoft.com/office/drawing/2014/main" id="{EC593C9B-5E02-41D2-AEE9-ED15D2F0CAE5}"/>
                  </a:ext>
                </a:extLst>
              </p:cNvPr>
              <p:cNvSpPr/>
              <p:nvPr/>
            </p:nvSpPr>
            <p:spPr bwMode="auto">
              <a:xfrm rot="5400000">
                <a:off x="9124944" y="2221849"/>
                <a:ext cx="1574908" cy="3688086"/>
              </a:xfrm>
              <a:prstGeom prst="rect">
                <a:avLst/>
              </a:prstGeom>
              <a:solidFill>
                <a:srgbClr val="000000">
                  <a:alpha val="70000"/>
                </a:srgb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b" anchorCtr="0" forceAA="0" compatLnSpc="1">
                <a:prstTxWarp prst="textNoShape">
                  <a:avLst/>
                </a:prstTxWarp>
                <a:noAutofit/>
              </a:bodyPr>
              <a:lstStyle/>
              <a:p>
                <a:pPr defTabSz="914314">
                  <a:spcAft>
                    <a:spcPts val="588"/>
                  </a:spcAft>
                  <a:defRPr/>
                </a:pPr>
                <a:endParaRPr lang="en-US" sz="1568" b="1">
                  <a:solidFill>
                    <a:srgbClr val="282828"/>
                  </a:solidFill>
                  <a:latin typeface="Segoe UI Semibold"/>
                </a:endParaRPr>
              </a:p>
            </p:txBody>
          </p:sp>
          <p:sp>
            <p:nvSpPr>
              <p:cNvPr id="58" name="PageEdit_EFB8" title="Icon of a document with a pencil on top of it">
                <a:extLst>
                  <a:ext uri="{FF2B5EF4-FFF2-40B4-BE49-F238E27FC236}">
                    <a16:creationId xmlns:a16="http://schemas.microsoft.com/office/drawing/2014/main" id="{0BADFCCD-34E5-43F9-A59D-E5354CC0284B}"/>
                  </a:ext>
                </a:extLst>
              </p:cNvPr>
              <p:cNvSpPr>
                <a:spLocks noChangeAspect="1" noEditPoints="1"/>
              </p:cNvSpPr>
              <p:nvPr/>
            </p:nvSpPr>
            <p:spPr bwMode="auto">
              <a:xfrm>
                <a:off x="11009650" y="4065892"/>
                <a:ext cx="491570" cy="524121"/>
              </a:xfrm>
              <a:custGeom>
                <a:avLst/>
                <a:gdLst>
                  <a:gd name="T0" fmla="*/ 3009 w 3537"/>
                  <a:gd name="T1" fmla="*/ 1005 h 3770"/>
                  <a:gd name="T2" fmla="*/ 2006 w 3537"/>
                  <a:gd name="T3" fmla="*/ 1005 h 3770"/>
                  <a:gd name="T4" fmla="*/ 2006 w 3537"/>
                  <a:gd name="T5" fmla="*/ 0 h 3770"/>
                  <a:gd name="T6" fmla="*/ 3009 w 3537"/>
                  <a:gd name="T7" fmla="*/ 1360 h 3770"/>
                  <a:gd name="T8" fmla="*/ 3009 w 3537"/>
                  <a:gd name="T9" fmla="*/ 1005 h 3770"/>
                  <a:gd name="T10" fmla="*/ 2006 w 3537"/>
                  <a:gd name="T11" fmla="*/ 0 h 3770"/>
                  <a:gd name="T12" fmla="*/ 0 w 3537"/>
                  <a:gd name="T13" fmla="*/ 0 h 3770"/>
                  <a:gd name="T14" fmla="*/ 0 w 3537"/>
                  <a:gd name="T15" fmla="*/ 3770 h 3770"/>
                  <a:gd name="T16" fmla="*/ 1078 w 3537"/>
                  <a:gd name="T17" fmla="*/ 3770 h 3770"/>
                  <a:gd name="T18" fmla="*/ 1551 w 3537"/>
                  <a:gd name="T19" fmla="*/ 3723 h 3770"/>
                  <a:gd name="T20" fmla="*/ 2053 w 3537"/>
                  <a:gd name="T21" fmla="*/ 3597 h 3770"/>
                  <a:gd name="T22" fmla="*/ 3433 w 3537"/>
                  <a:gd name="T23" fmla="*/ 2211 h 3770"/>
                  <a:gd name="T24" fmla="*/ 3433 w 3537"/>
                  <a:gd name="T25" fmla="*/ 1834 h 3770"/>
                  <a:gd name="T26" fmla="*/ 3245 w 3537"/>
                  <a:gd name="T27" fmla="*/ 1759 h 3770"/>
                  <a:gd name="T28" fmla="*/ 3057 w 3537"/>
                  <a:gd name="T29" fmla="*/ 1834 h 3770"/>
                  <a:gd name="T30" fmla="*/ 1677 w 3537"/>
                  <a:gd name="T31" fmla="*/ 3220 h 3770"/>
                  <a:gd name="T32" fmla="*/ 1551 w 3537"/>
                  <a:gd name="T33" fmla="*/ 3723 h 3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37" h="3770">
                    <a:moveTo>
                      <a:pt x="3009" y="1005"/>
                    </a:moveTo>
                    <a:cubicBezTo>
                      <a:pt x="2006" y="1005"/>
                      <a:pt x="2006" y="1005"/>
                      <a:pt x="2006" y="1005"/>
                    </a:cubicBezTo>
                    <a:cubicBezTo>
                      <a:pt x="2006" y="0"/>
                      <a:pt x="2006" y="0"/>
                      <a:pt x="2006" y="0"/>
                    </a:cubicBezTo>
                    <a:moveTo>
                      <a:pt x="3009" y="1360"/>
                    </a:moveTo>
                    <a:cubicBezTo>
                      <a:pt x="3009" y="1005"/>
                      <a:pt x="3009" y="1005"/>
                      <a:pt x="3009" y="1005"/>
                    </a:cubicBezTo>
                    <a:cubicBezTo>
                      <a:pt x="2006" y="0"/>
                      <a:pt x="2006" y="0"/>
                      <a:pt x="2006" y="0"/>
                    </a:cubicBezTo>
                    <a:cubicBezTo>
                      <a:pt x="0" y="0"/>
                      <a:pt x="0" y="0"/>
                      <a:pt x="0" y="0"/>
                    </a:cubicBezTo>
                    <a:cubicBezTo>
                      <a:pt x="0" y="3770"/>
                      <a:pt x="0" y="3770"/>
                      <a:pt x="0" y="3770"/>
                    </a:cubicBezTo>
                    <a:cubicBezTo>
                      <a:pt x="1078" y="3770"/>
                      <a:pt x="1078" y="3770"/>
                      <a:pt x="1078" y="3770"/>
                    </a:cubicBezTo>
                    <a:moveTo>
                      <a:pt x="1551" y="3723"/>
                    </a:moveTo>
                    <a:cubicBezTo>
                      <a:pt x="2053" y="3597"/>
                      <a:pt x="2053" y="3597"/>
                      <a:pt x="2053" y="3597"/>
                    </a:cubicBezTo>
                    <a:cubicBezTo>
                      <a:pt x="3433" y="2211"/>
                      <a:pt x="3433" y="2211"/>
                      <a:pt x="3433" y="2211"/>
                    </a:cubicBezTo>
                    <a:cubicBezTo>
                      <a:pt x="3537" y="2107"/>
                      <a:pt x="3537" y="1938"/>
                      <a:pt x="3433" y="1834"/>
                    </a:cubicBezTo>
                    <a:cubicBezTo>
                      <a:pt x="3386" y="1786"/>
                      <a:pt x="3317" y="1759"/>
                      <a:pt x="3245" y="1759"/>
                    </a:cubicBezTo>
                    <a:cubicBezTo>
                      <a:pt x="3172" y="1759"/>
                      <a:pt x="3104" y="1786"/>
                      <a:pt x="3057" y="1834"/>
                    </a:cubicBezTo>
                    <a:cubicBezTo>
                      <a:pt x="1677" y="3220"/>
                      <a:pt x="1677" y="3220"/>
                      <a:pt x="1677" y="3220"/>
                    </a:cubicBezTo>
                    <a:lnTo>
                      <a:pt x="1551" y="3723"/>
                    </a:ln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defRPr/>
                </a:pPr>
                <a:endParaRPr lang="en-US">
                  <a:solidFill>
                    <a:srgbClr val="282828"/>
                  </a:solidFill>
                  <a:latin typeface="Segoe UI"/>
                </a:endParaRPr>
              </a:p>
            </p:txBody>
          </p:sp>
        </p:grpSp>
        <p:sp>
          <p:nvSpPr>
            <p:cNvPr id="55" name="Text Placeholder 5">
              <a:extLst>
                <a:ext uri="{FF2B5EF4-FFF2-40B4-BE49-F238E27FC236}">
                  <a16:creationId xmlns:a16="http://schemas.microsoft.com/office/drawing/2014/main" id="{1C19BBE8-4DFB-4C73-A6AF-8ADE1084B285}"/>
                </a:ext>
              </a:extLst>
            </p:cNvPr>
            <p:cNvSpPr txBox="1">
              <a:spLocks/>
            </p:cNvSpPr>
            <p:nvPr/>
          </p:nvSpPr>
          <p:spPr>
            <a:xfrm>
              <a:off x="8266549" y="3566214"/>
              <a:ext cx="3211596" cy="1129652"/>
            </a:xfrm>
            <a:prstGeom prst="rect">
              <a:avLst/>
            </a:prstGeom>
          </p:spPr>
          <p:txBody>
            <a:bodyPr vert="horz" wrap="square" lIns="0" tIns="0" rIns="0" bIns="0" rtlCol="0">
              <a:noAutofit/>
            </a:bodyPr>
            <a:lstStyle>
              <a:lvl1pPr marR="0" indent="0" defTabSz="932742" fontAlgn="auto">
                <a:lnSpc>
                  <a:spcPct val="90000"/>
                </a:lnSpc>
                <a:spcBef>
                  <a:spcPts val="0"/>
                </a:spcBef>
                <a:spcAft>
                  <a:spcPts val="600"/>
                </a:spcAft>
                <a:buClrTx/>
                <a:buSzPct val="90000"/>
                <a:buFont typeface="Wingdings" panose="05000000000000000000" pitchFamily="2" charset="2"/>
                <a:buNone/>
                <a:tabLst/>
                <a:defRPr sz="1600" b="1" i="0" spc="0" baseline="0">
                  <a:latin typeface="+mj-lt"/>
                </a:defRPr>
              </a:lvl1pPr>
              <a:lvl2pPr marL="228600" marR="0" indent="0" defTabSz="932742" fontAlgn="auto">
                <a:lnSpc>
                  <a:spcPct val="90000"/>
                </a:lnSpc>
                <a:spcBef>
                  <a:spcPct val="20000"/>
                </a:spcBef>
                <a:spcAft>
                  <a:spcPts val="0"/>
                </a:spcAft>
                <a:buClrTx/>
                <a:buSzPct val="90000"/>
                <a:buFont typeface="Wingdings" panose="05000000000000000000" pitchFamily="2" charset="2"/>
                <a:buNone/>
                <a:tabLst/>
                <a:defRPr sz="2000" spc="0" baseline="0">
                  <a:solidFill>
                    <a:srgbClr val="000000"/>
                  </a:solidFill>
                </a:defRPr>
              </a:lvl2pPr>
              <a:lvl3pPr marL="457200" marR="0" indent="0" defTabSz="932742" fontAlgn="auto">
                <a:lnSpc>
                  <a:spcPct val="90000"/>
                </a:lnSpc>
                <a:spcBef>
                  <a:spcPts val="0"/>
                </a:spcBef>
                <a:spcAft>
                  <a:spcPts val="0"/>
                </a:spcAft>
                <a:buClrTx/>
                <a:buSzPct val="90000"/>
                <a:buFont typeface="Wingdings" panose="05000000000000000000" pitchFamily="2" charset="2"/>
                <a:buNone/>
                <a:tabLst/>
                <a:defRPr sz="1600" spc="0" baseline="0">
                  <a:solidFill>
                    <a:srgbClr val="000000"/>
                  </a:solidFill>
                </a:defRPr>
              </a:lvl3pPr>
              <a:lvl4pPr marL="685800" marR="0" indent="0" defTabSz="932742" fontAlgn="auto">
                <a:lnSpc>
                  <a:spcPct val="90000"/>
                </a:lnSpc>
                <a:spcBef>
                  <a:spcPts val="0"/>
                </a:spcBef>
                <a:spcAft>
                  <a:spcPts val="0"/>
                </a:spcAft>
                <a:buClrTx/>
                <a:buSzPct val="90000"/>
                <a:buFont typeface="Wingdings" panose="05000000000000000000" pitchFamily="2" charset="2"/>
                <a:buNone/>
                <a:tabLst/>
                <a:defRPr sz="1600" spc="0" baseline="0">
                  <a:solidFill>
                    <a:srgbClr val="000000"/>
                  </a:solidFill>
                </a:defRPr>
              </a:lvl4pPr>
              <a:lvl5pPr marL="914400" marR="0" indent="0" defTabSz="932742" fontAlgn="auto">
                <a:lnSpc>
                  <a:spcPct val="90000"/>
                </a:lnSpc>
                <a:spcBef>
                  <a:spcPts val="0"/>
                </a:spcBef>
                <a:spcAft>
                  <a:spcPts val="0"/>
                </a:spcAft>
                <a:buClrTx/>
                <a:buSzPct val="90000"/>
                <a:buFont typeface="Wingdings" panose="05000000000000000000" pitchFamily="2" charset="2"/>
                <a:buNone/>
                <a:tabLst/>
                <a:defRPr sz="16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defTabSz="914367">
                <a:spcAft>
                  <a:spcPts val="588"/>
                </a:spcAft>
                <a:defRPr/>
              </a:pPr>
              <a:r>
                <a:rPr lang="en-US" sz="2157" spc="-29">
                  <a:solidFill>
                    <a:srgbClr val="FFFFFF"/>
                  </a:solidFill>
                  <a:latin typeface="Segoe UI Semibold"/>
                </a:rPr>
                <a:t>Real-time collaboration? More like “lag-time” collaboration.</a:t>
              </a:r>
            </a:p>
          </p:txBody>
        </p:sp>
      </p:grpSp>
      <p:grpSp>
        <p:nvGrpSpPr>
          <p:cNvPr id="45" name="Group 44">
            <a:extLst>
              <a:ext uri="{FF2B5EF4-FFF2-40B4-BE49-F238E27FC236}">
                <a16:creationId xmlns:a16="http://schemas.microsoft.com/office/drawing/2014/main" id="{88703207-4A4A-4A49-A478-FE0DD8DB93FA}"/>
              </a:ext>
            </a:extLst>
          </p:cNvPr>
          <p:cNvGrpSpPr/>
          <p:nvPr/>
        </p:nvGrpSpPr>
        <p:grpSpPr>
          <a:xfrm>
            <a:off x="8331968" y="285074"/>
            <a:ext cx="3537788" cy="1659390"/>
            <a:chOff x="4929788" y="678183"/>
            <a:chExt cx="3608728" cy="1692664"/>
          </a:xfrm>
        </p:grpSpPr>
        <p:grpSp>
          <p:nvGrpSpPr>
            <p:cNvPr id="46" name="Group 45">
              <a:extLst>
                <a:ext uri="{FF2B5EF4-FFF2-40B4-BE49-F238E27FC236}">
                  <a16:creationId xmlns:a16="http://schemas.microsoft.com/office/drawing/2014/main" id="{A7CA7D1E-F3A1-4A85-A0AF-34FBAA1EF0FD}"/>
                </a:ext>
              </a:extLst>
            </p:cNvPr>
            <p:cNvGrpSpPr/>
            <p:nvPr/>
          </p:nvGrpSpPr>
          <p:grpSpPr>
            <a:xfrm>
              <a:off x="4929788" y="678183"/>
              <a:ext cx="3608728" cy="1692664"/>
              <a:chOff x="4929788" y="678183"/>
              <a:chExt cx="3608728" cy="1692664"/>
            </a:xfrm>
          </p:grpSpPr>
          <p:sp>
            <p:nvSpPr>
              <p:cNvPr id="48" name="Rectangle 47">
                <a:extLst>
                  <a:ext uri="{FF2B5EF4-FFF2-40B4-BE49-F238E27FC236}">
                    <a16:creationId xmlns:a16="http://schemas.microsoft.com/office/drawing/2014/main" id="{88BC23DE-1FE0-4518-9F0A-AB213A8A8DA4}"/>
                  </a:ext>
                </a:extLst>
              </p:cNvPr>
              <p:cNvSpPr/>
              <p:nvPr/>
            </p:nvSpPr>
            <p:spPr bwMode="auto">
              <a:xfrm rot="16200000" flipH="1">
                <a:off x="5887820" y="-279849"/>
                <a:ext cx="1692664" cy="3608728"/>
              </a:xfrm>
              <a:prstGeom prst="rect">
                <a:avLst/>
              </a:prstGeom>
              <a:solidFill>
                <a:srgbClr val="000000">
                  <a:alpha val="70000"/>
                </a:srgbClr>
              </a:soli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b" anchorCtr="0" forceAA="0" compatLnSpc="1">
                <a:prstTxWarp prst="textNoShape">
                  <a:avLst/>
                </a:prstTxWarp>
                <a:noAutofit/>
              </a:bodyPr>
              <a:lstStyle/>
              <a:p>
                <a:pPr defTabSz="914314">
                  <a:spcAft>
                    <a:spcPts val="588"/>
                  </a:spcAft>
                  <a:defRPr/>
                </a:pPr>
                <a:endParaRPr lang="en-US" sz="1568" b="1">
                  <a:solidFill>
                    <a:srgbClr val="282828"/>
                  </a:solidFill>
                  <a:latin typeface="Segoe UI Semibold"/>
                </a:endParaRPr>
              </a:p>
            </p:txBody>
          </p:sp>
          <p:sp>
            <p:nvSpPr>
              <p:cNvPr id="53" name="speech_4" title="Icon of a chat bubble with a video camera in it">
                <a:extLst>
                  <a:ext uri="{FF2B5EF4-FFF2-40B4-BE49-F238E27FC236}">
                    <a16:creationId xmlns:a16="http://schemas.microsoft.com/office/drawing/2014/main" id="{8291E98E-E234-4B41-B50F-ED6DB7E24349}"/>
                  </a:ext>
                </a:extLst>
              </p:cNvPr>
              <p:cNvSpPr>
                <a:spLocks noChangeAspect="1" noEditPoints="1"/>
              </p:cNvSpPr>
              <p:nvPr/>
            </p:nvSpPr>
            <p:spPr bwMode="auto">
              <a:xfrm>
                <a:off x="7645045" y="986239"/>
                <a:ext cx="586309" cy="523770"/>
              </a:xfrm>
              <a:custGeom>
                <a:avLst/>
                <a:gdLst>
                  <a:gd name="T0" fmla="*/ 298 w 525"/>
                  <a:gd name="T1" fmla="*/ 357 h 469"/>
                  <a:gd name="T2" fmla="*/ 186 w 525"/>
                  <a:gd name="T3" fmla="*/ 357 h 469"/>
                  <a:gd name="T4" fmla="*/ 74 w 525"/>
                  <a:gd name="T5" fmla="*/ 469 h 469"/>
                  <a:gd name="T6" fmla="*/ 74 w 525"/>
                  <a:gd name="T7" fmla="*/ 357 h 469"/>
                  <a:gd name="T8" fmla="*/ 0 w 525"/>
                  <a:gd name="T9" fmla="*/ 357 h 469"/>
                  <a:gd name="T10" fmla="*/ 0 w 525"/>
                  <a:gd name="T11" fmla="*/ 0 h 469"/>
                  <a:gd name="T12" fmla="*/ 525 w 525"/>
                  <a:gd name="T13" fmla="*/ 0 h 469"/>
                  <a:gd name="T14" fmla="*/ 525 w 525"/>
                  <a:gd name="T15" fmla="*/ 295 h 469"/>
                  <a:gd name="T16" fmla="*/ 292 w 525"/>
                  <a:gd name="T17" fmla="*/ 357 h 469"/>
                  <a:gd name="T18" fmla="*/ 292 w 525"/>
                  <a:gd name="T19" fmla="*/ 357 h 469"/>
                  <a:gd name="T20" fmla="*/ 298 w 525"/>
                  <a:gd name="T21" fmla="*/ 357 h 469"/>
                  <a:gd name="T22" fmla="*/ 525 w 525"/>
                  <a:gd name="T23" fmla="*/ 357 h 469"/>
                  <a:gd name="T24" fmla="*/ 525 w 525"/>
                  <a:gd name="T25" fmla="*/ 295 h 469"/>
                  <a:gd name="T26" fmla="*/ 319 w 525"/>
                  <a:gd name="T27" fmla="*/ 148 h 469"/>
                  <a:gd name="T28" fmla="*/ 319 w 525"/>
                  <a:gd name="T29" fmla="*/ 100 h 469"/>
                  <a:gd name="T30" fmla="*/ 131 w 525"/>
                  <a:gd name="T31" fmla="*/ 100 h 469"/>
                  <a:gd name="T32" fmla="*/ 131 w 525"/>
                  <a:gd name="T33" fmla="*/ 251 h 469"/>
                  <a:gd name="T34" fmla="*/ 319 w 525"/>
                  <a:gd name="T35" fmla="*/ 251 h 469"/>
                  <a:gd name="T36" fmla="*/ 319 w 525"/>
                  <a:gd name="T37" fmla="*/ 148 h 469"/>
                  <a:gd name="T38" fmla="*/ 319 w 525"/>
                  <a:gd name="T39" fmla="*/ 206 h 469"/>
                  <a:gd name="T40" fmla="*/ 393 w 525"/>
                  <a:gd name="T41" fmla="*/ 247 h 469"/>
                  <a:gd name="T42" fmla="*/ 393 w 525"/>
                  <a:gd name="T43" fmla="*/ 110 h 469"/>
                  <a:gd name="T44" fmla="*/ 319 w 525"/>
                  <a:gd name="T45" fmla="*/ 148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5" h="469">
                    <a:moveTo>
                      <a:pt x="298" y="357"/>
                    </a:moveTo>
                    <a:lnTo>
                      <a:pt x="186" y="357"/>
                    </a:lnTo>
                    <a:lnTo>
                      <a:pt x="74" y="469"/>
                    </a:lnTo>
                    <a:lnTo>
                      <a:pt x="74" y="357"/>
                    </a:lnTo>
                    <a:lnTo>
                      <a:pt x="0" y="357"/>
                    </a:lnTo>
                    <a:lnTo>
                      <a:pt x="0" y="0"/>
                    </a:lnTo>
                    <a:lnTo>
                      <a:pt x="525" y="0"/>
                    </a:lnTo>
                    <a:lnTo>
                      <a:pt x="525" y="295"/>
                    </a:lnTo>
                    <a:moveTo>
                      <a:pt x="292" y="357"/>
                    </a:moveTo>
                    <a:lnTo>
                      <a:pt x="292" y="357"/>
                    </a:lnTo>
                    <a:moveTo>
                      <a:pt x="298" y="357"/>
                    </a:moveTo>
                    <a:lnTo>
                      <a:pt x="525" y="357"/>
                    </a:lnTo>
                    <a:lnTo>
                      <a:pt x="525" y="295"/>
                    </a:lnTo>
                    <a:moveTo>
                      <a:pt x="319" y="148"/>
                    </a:moveTo>
                    <a:lnTo>
                      <a:pt x="319" y="100"/>
                    </a:lnTo>
                    <a:lnTo>
                      <a:pt x="131" y="100"/>
                    </a:lnTo>
                    <a:lnTo>
                      <a:pt x="131" y="251"/>
                    </a:lnTo>
                    <a:lnTo>
                      <a:pt x="319" y="251"/>
                    </a:lnTo>
                    <a:lnTo>
                      <a:pt x="319" y="148"/>
                    </a:lnTo>
                    <a:moveTo>
                      <a:pt x="319" y="206"/>
                    </a:moveTo>
                    <a:lnTo>
                      <a:pt x="393" y="247"/>
                    </a:lnTo>
                    <a:lnTo>
                      <a:pt x="393" y="110"/>
                    </a:lnTo>
                    <a:lnTo>
                      <a:pt x="319" y="148"/>
                    </a:ln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defRPr/>
                </a:pPr>
                <a:endParaRPr lang="en-US">
                  <a:solidFill>
                    <a:srgbClr val="282828"/>
                  </a:solidFill>
                  <a:latin typeface="Segoe UI"/>
                </a:endParaRPr>
              </a:p>
            </p:txBody>
          </p:sp>
        </p:grpSp>
        <p:sp>
          <p:nvSpPr>
            <p:cNvPr id="47" name="Text Placeholder 5">
              <a:extLst>
                <a:ext uri="{FF2B5EF4-FFF2-40B4-BE49-F238E27FC236}">
                  <a16:creationId xmlns:a16="http://schemas.microsoft.com/office/drawing/2014/main" id="{4EE7707B-BB8B-4CDD-8268-A2FBDD4E5962}"/>
                </a:ext>
              </a:extLst>
            </p:cNvPr>
            <p:cNvSpPr txBox="1">
              <a:spLocks/>
            </p:cNvSpPr>
            <p:nvPr/>
          </p:nvSpPr>
          <p:spPr>
            <a:xfrm>
              <a:off x="5134304" y="1104100"/>
              <a:ext cx="2934051" cy="1129652"/>
            </a:xfrm>
            <a:prstGeom prst="rect">
              <a:avLst/>
            </a:prstGeom>
          </p:spPr>
          <p:txBody>
            <a:bodyPr vert="horz" wrap="square" lIns="0" tIns="0" rIns="0" bIns="0" rtlCol="0">
              <a:noAutofit/>
            </a:bodyPr>
            <a:lstStyle>
              <a:lvl1pPr marR="0" indent="0" defTabSz="932742" fontAlgn="auto">
                <a:lnSpc>
                  <a:spcPct val="90000"/>
                </a:lnSpc>
                <a:spcBef>
                  <a:spcPts val="0"/>
                </a:spcBef>
                <a:spcAft>
                  <a:spcPts val="600"/>
                </a:spcAft>
                <a:buClrTx/>
                <a:buSzPct val="90000"/>
                <a:buFont typeface="Wingdings" panose="05000000000000000000" pitchFamily="2" charset="2"/>
                <a:buNone/>
                <a:tabLst/>
                <a:defRPr sz="1600" b="1" i="0" spc="0" baseline="0">
                  <a:latin typeface="+mj-lt"/>
                </a:defRPr>
              </a:lvl1pPr>
              <a:lvl2pPr marL="228600" marR="0" indent="0" defTabSz="932742" fontAlgn="auto">
                <a:lnSpc>
                  <a:spcPct val="90000"/>
                </a:lnSpc>
                <a:spcBef>
                  <a:spcPct val="20000"/>
                </a:spcBef>
                <a:spcAft>
                  <a:spcPts val="0"/>
                </a:spcAft>
                <a:buClrTx/>
                <a:buSzPct val="90000"/>
                <a:buFont typeface="Wingdings" panose="05000000000000000000" pitchFamily="2" charset="2"/>
                <a:buNone/>
                <a:tabLst/>
                <a:defRPr sz="2000" spc="0" baseline="0">
                  <a:solidFill>
                    <a:srgbClr val="000000"/>
                  </a:solidFill>
                </a:defRPr>
              </a:lvl2pPr>
              <a:lvl3pPr marL="457200" marR="0" indent="0" defTabSz="932742" fontAlgn="auto">
                <a:lnSpc>
                  <a:spcPct val="90000"/>
                </a:lnSpc>
                <a:spcBef>
                  <a:spcPts val="0"/>
                </a:spcBef>
                <a:spcAft>
                  <a:spcPts val="0"/>
                </a:spcAft>
                <a:buClrTx/>
                <a:buSzPct val="90000"/>
                <a:buFont typeface="Wingdings" panose="05000000000000000000" pitchFamily="2" charset="2"/>
                <a:buNone/>
                <a:tabLst/>
                <a:defRPr sz="1600" spc="0" baseline="0">
                  <a:solidFill>
                    <a:srgbClr val="000000"/>
                  </a:solidFill>
                </a:defRPr>
              </a:lvl3pPr>
              <a:lvl4pPr marL="685800" marR="0" indent="0" defTabSz="932742" fontAlgn="auto">
                <a:lnSpc>
                  <a:spcPct val="90000"/>
                </a:lnSpc>
                <a:spcBef>
                  <a:spcPts val="0"/>
                </a:spcBef>
                <a:spcAft>
                  <a:spcPts val="0"/>
                </a:spcAft>
                <a:buClrTx/>
                <a:buSzPct val="90000"/>
                <a:buFont typeface="Wingdings" panose="05000000000000000000" pitchFamily="2" charset="2"/>
                <a:buNone/>
                <a:tabLst/>
                <a:defRPr sz="1600" spc="0" baseline="0">
                  <a:solidFill>
                    <a:srgbClr val="000000"/>
                  </a:solidFill>
                </a:defRPr>
              </a:lvl4pPr>
              <a:lvl5pPr marL="914400" marR="0" indent="0" defTabSz="932742" fontAlgn="auto">
                <a:lnSpc>
                  <a:spcPct val="90000"/>
                </a:lnSpc>
                <a:spcBef>
                  <a:spcPts val="0"/>
                </a:spcBef>
                <a:spcAft>
                  <a:spcPts val="0"/>
                </a:spcAft>
                <a:buClrTx/>
                <a:buSzPct val="90000"/>
                <a:buFont typeface="Wingdings" panose="05000000000000000000" pitchFamily="2" charset="2"/>
                <a:buNone/>
                <a:tabLst/>
                <a:defRPr sz="1600" spc="0" baseline="0">
                  <a:solidFill>
                    <a:srgbClr val="000000"/>
                  </a:soli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defTabSz="914367">
                <a:spcAft>
                  <a:spcPts val="588"/>
                </a:spcAft>
                <a:defRPr/>
              </a:pPr>
              <a:r>
                <a:rPr lang="en-US" sz="2157" spc="-29">
                  <a:solidFill>
                    <a:srgbClr val="FFFFFF"/>
                  </a:solidFill>
                  <a:latin typeface="Segoe UI Semibold"/>
                </a:rPr>
                <a:t>My video freezes</a:t>
              </a:r>
              <a:br>
                <a:rPr lang="en-US" sz="2157" spc="-29">
                  <a:solidFill>
                    <a:srgbClr val="FFFFFF"/>
                  </a:solidFill>
                  <a:latin typeface="Segoe UI Semibold"/>
                </a:rPr>
              </a:br>
              <a:r>
                <a:rPr lang="en-US" sz="2157" spc="-29">
                  <a:solidFill>
                    <a:srgbClr val="FFFFFF"/>
                  </a:solidFill>
                  <a:latin typeface="Segoe UI Semibold"/>
                </a:rPr>
                <a:t>and then the connection just drops.</a:t>
              </a:r>
            </a:p>
          </p:txBody>
        </p:sp>
      </p:grpSp>
      <p:sp>
        <p:nvSpPr>
          <p:cNvPr id="65" name="Text Placeholder 3">
            <a:extLst>
              <a:ext uri="{FF2B5EF4-FFF2-40B4-BE49-F238E27FC236}">
                <a16:creationId xmlns:a16="http://schemas.microsoft.com/office/drawing/2014/main" id="{BAF3E0E5-C45D-4310-9277-1C6DB4243929}"/>
              </a:ext>
            </a:extLst>
          </p:cNvPr>
          <p:cNvSpPr txBox="1">
            <a:spLocks/>
          </p:cNvSpPr>
          <p:nvPr/>
        </p:nvSpPr>
        <p:spPr>
          <a:xfrm>
            <a:off x="426425" y="1528965"/>
            <a:ext cx="5571701" cy="830997"/>
          </a:xfrm>
          <a:prstGeom prst="rect">
            <a:avLst/>
          </a:prstGeom>
        </p:spPr>
        <p:txBody>
          <a:bodyPr vert="horz" wrap="square" lIns="0" tIns="0" rIns="0" bIns="0" rtlCol="0" anchor="ctr">
            <a:spAutoFit/>
          </a:bodyPr>
          <a:lstStyle>
            <a:lvl1pPr marL="0" marR="0" indent="0" algn="l" defTabSz="932563" rtl="0" eaLnBrk="1" fontAlgn="auto" latinLnBrk="0" hangingPunct="1">
              <a:lnSpc>
                <a:spcPct val="90000"/>
              </a:lnSpc>
              <a:spcBef>
                <a:spcPts val="0"/>
              </a:spcBef>
              <a:spcAft>
                <a:spcPts val="1274"/>
              </a:spcAft>
              <a:buClr>
                <a:srgbClr val="000000"/>
              </a:buClr>
              <a:buSzPct val="77000"/>
              <a:buFont typeface="Arial" panose="020B0604020202020204" pitchFamily="34" charset="0"/>
              <a:buNone/>
              <a:tabLst/>
              <a:defRPr sz="2255" b="0" i="0" kern="1200" spc="0" baseline="0">
                <a:solidFill>
                  <a:srgbClr val="000000"/>
                </a:solidFill>
                <a:latin typeface="+mn-lt"/>
                <a:ea typeface="+mn-ea"/>
                <a:cs typeface="Segoe UI" panose="020B0502040204020203" pitchFamily="34" charset="0"/>
              </a:defRPr>
            </a:lvl1pPr>
            <a:lvl2pPr marL="537832" marR="0" indent="-224097" algn="l" defTabSz="932563" rtl="0" eaLnBrk="1" fontAlgn="auto" latinLnBrk="0" hangingPunct="1">
              <a:lnSpc>
                <a:spcPct val="90000"/>
              </a:lnSpc>
              <a:spcBef>
                <a:spcPts val="0"/>
              </a:spcBef>
              <a:spcAft>
                <a:spcPts val="1274"/>
              </a:spcAft>
              <a:buClr>
                <a:srgbClr val="000000"/>
              </a:buClr>
              <a:buSzPct val="77000"/>
              <a:buFont typeface="Arial" panose="020B0604020202020204" pitchFamily="34" charset="0"/>
              <a:buChar char="•"/>
              <a:tabLst/>
              <a:defRPr sz="1961" kern="1200" spc="0" baseline="0">
                <a:solidFill>
                  <a:srgbClr val="000000"/>
                </a:solidFill>
                <a:latin typeface="+mn-lt"/>
                <a:ea typeface="+mn-ea"/>
                <a:cs typeface="+mn-cs"/>
              </a:defRPr>
            </a:lvl2pPr>
            <a:lvl3pPr marL="806748" marR="0" indent="-224097" algn="l" defTabSz="932563" rtl="0" eaLnBrk="1" fontAlgn="auto" latinLnBrk="0" hangingPunct="1">
              <a:lnSpc>
                <a:spcPct val="100000"/>
              </a:lnSpc>
              <a:spcBef>
                <a:spcPts val="0"/>
              </a:spcBef>
              <a:spcAft>
                <a:spcPts val="1274"/>
              </a:spcAft>
              <a:buClr>
                <a:srgbClr val="000000"/>
              </a:buClr>
              <a:buSzPct val="77000"/>
              <a:buFont typeface="Arial" panose="020B0604020202020204" pitchFamily="34" charset="0"/>
              <a:buChar char="•"/>
              <a:tabLst/>
              <a:defRPr sz="1961" kern="1200" spc="0" baseline="0">
                <a:solidFill>
                  <a:srgbClr val="000000"/>
                </a:solidFill>
                <a:latin typeface="+mn-lt"/>
                <a:ea typeface="+mn-ea"/>
                <a:cs typeface="+mn-cs"/>
              </a:defRPr>
            </a:lvl3pPr>
            <a:lvl4pPr marL="672290" marR="0" indent="0" algn="l" defTabSz="932563" rtl="0" eaLnBrk="1" fontAlgn="auto" latinLnBrk="0" hangingPunct="1">
              <a:lnSpc>
                <a:spcPct val="100000"/>
              </a:lnSpc>
              <a:spcBef>
                <a:spcPts val="0"/>
              </a:spcBef>
              <a:spcAft>
                <a:spcPts val="1274"/>
              </a:spcAft>
              <a:buClrTx/>
              <a:buSzPct val="90000"/>
              <a:buFont typeface="Wingdings" panose="05000000000000000000" pitchFamily="2" charset="2"/>
              <a:buNone/>
              <a:tabLst/>
              <a:defRPr sz="1961" kern="1200" spc="0" baseline="0">
                <a:gradFill>
                  <a:gsLst>
                    <a:gs pos="1250">
                      <a:schemeClr val="tx1"/>
                    </a:gs>
                    <a:gs pos="100000">
                      <a:schemeClr val="tx1"/>
                    </a:gs>
                  </a:gsLst>
                  <a:lin ang="5400000" scaled="0"/>
                </a:gradFill>
                <a:latin typeface="+mn-lt"/>
                <a:ea typeface="+mn-ea"/>
                <a:cs typeface="+mn-cs"/>
              </a:defRPr>
            </a:lvl4pPr>
            <a:lvl5pPr marL="896386"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a:solidFill>
                  <a:schemeClr val="accent1"/>
                </a:solidFill>
              </a:rPr>
              <a:t>Network performance is directly influenced by network solutions in the path between the user and Microsoft 365</a:t>
            </a:r>
          </a:p>
        </p:txBody>
      </p:sp>
      <p:sp>
        <p:nvSpPr>
          <p:cNvPr id="67" name="Text Placeholder 3">
            <a:extLst>
              <a:ext uri="{FF2B5EF4-FFF2-40B4-BE49-F238E27FC236}">
                <a16:creationId xmlns:a16="http://schemas.microsoft.com/office/drawing/2014/main" id="{FFD5E8BD-1218-4189-9183-62CA4550DEB3}"/>
              </a:ext>
            </a:extLst>
          </p:cNvPr>
          <p:cNvSpPr txBox="1">
            <a:spLocks/>
          </p:cNvSpPr>
          <p:nvPr/>
        </p:nvSpPr>
        <p:spPr>
          <a:xfrm>
            <a:off x="426425" y="2639784"/>
            <a:ext cx="5571701" cy="830997"/>
          </a:xfrm>
          <a:prstGeom prst="rect">
            <a:avLst/>
          </a:prstGeom>
        </p:spPr>
        <p:txBody>
          <a:bodyPr vert="horz" wrap="square" lIns="0" tIns="0" rIns="0" bIns="0" rtlCol="0" anchor="ctr">
            <a:spAutoFit/>
          </a:bodyPr>
          <a:lstStyle>
            <a:lvl1pPr marL="0" marR="0" indent="0" algn="l" defTabSz="932563" rtl="0" eaLnBrk="1" fontAlgn="auto" latinLnBrk="0" hangingPunct="1">
              <a:lnSpc>
                <a:spcPct val="90000"/>
              </a:lnSpc>
              <a:spcBef>
                <a:spcPts val="0"/>
              </a:spcBef>
              <a:spcAft>
                <a:spcPts val="1274"/>
              </a:spcAft>
              <a:buClr>
                <a:srgbClr val="000000"/>
              </a:buClr>
              <a:buSzPct val="77000"/>
              <a:buFont typeface="Arial" panose="020B0604020202020204" pitchFamily="34" charset="0"/>
              <a:buNone/>
              <a:tabLst/>
              <a:defRPr sz="2255" b="0" i="0" kern="1200" spc="0" baseline="0">
                <a:solidFill>
                  <a:srgbClr val="000000"/>
                </a:solidFill>
                <a:latin typeface="+mn-lt"/>
                <a:ea typeface="+mn-ea"/>
                <a:cs typeface="Segoe UI" panose="020B0502040204020203" pitchFamily="34" charset="0"/>
              </a:defRPr>
            </a:lvl1pPr>
            <a:lvl2pPr marL="537832" marR="0" indent="-224097" algn="l" defTabSz="932563" rtl="0" eaLnBrk="1" fontAlgn="auto" latinLnBrk="0" hangingPunct="1">
              <a:lnSpc>
                <a:spcPct val="90000"/>
              </a:lnSpc>
              <a:spcBef>
                <a:spcPts val="0"/>
              </a:spcBef>
              <a:spcAft>
                <a:spcPts val="1274"/>
              </a:spcAft>
              <a:buClr>
                <a:srgbClr val="000000"/>
              </a:buClr>
              <a:buSzPct val="77000"/>
              <a:buFont typeface="Arial" panose="020B0604020202020204" pitchFamily="34" charset="0"/>
              <a:buChar char="•"/>
              <a:tabLst/>
              <a:defRPr sz="1961" kern="1200" spc="0" baseline="0">
                <a:solidFill>
                  <a:srgbClr val="000000"/>
                </a:solidFill>
                <a:latin typeface="+mn-lt"/>
                <a:ea typeface="+mn-ea"/>
                <a:cs typeface="+mn-cs"/>
              </a:defRPr>
            </a:lvl2pPr>
            <a:lvl3pPr marL="806748" marR="0" indent="-224097" algn="l" defTabSz="932563" rtl="0" eaLnBrk="1" fontAlgn="auto" latinLnBrk="0" hangingPunct="1">
              <a:lnSpc>
                <a:spcPct val="100000"/>
              </a:lnSpc>
              <a:spcBef>
                <a:spcPts val="0"/>
              </a:spcBef>
              <a:spcAft>
                <a:spcPts val="1274"/>
              </a:spcAft>
              <a:buClr>
                <a:srgbClr val="000000"/>
              </a:buClr>
              <a:buSzPct val="77000"/>
              <a:buFont typeface="Arial" panose="020B0604020202020204" pitchFamily="34" charset="0"/>
              <a:buChar char="•"/>
              <a:tabLst/>
              <a:defRPr sz="1961" kern="1200" spc="0" baseline="0">
                <a:solidFill>
                  <a:srgbClr val="000000"/>
                </a:solidFill>
                <a:latin typeface="+mn-lt"/>
                <a:ea typeface="+mn-ea"/>
                <a:cs typeface="+mn-cs"/>
              </a:defRPr>
            </a:lvl3pPr>
            <a:lvl4pPr marL="672290" marR="0" indent="0" algn="l" defTabSz="932563" rtl="0" eaLnBrk="1" fontAlgn="auto" latinLnBrk="0" hangingPunct="1">
              <a:lnSpc>
                <a:spcPct val="100000"/>
              </a:lnSpc>
              <a:spcBef>
                <a:spcPts val="0"/>
              </a:spcBef>
              <a:spcAft>
                <a:spcPts val="1274"/>
              </a:spcAft>
              <a:buClrTx/>
              <a:buSzPct val="90000"/>
              <a:buFont typeface="Wingdings" panose="05000000000000000000" pitchFamily="2" charset="2"/>
              <a:buNone/>
              <a:tabLst/>
              <a:defRPr sz="1961" kern="1200" spc="0" baseline="0">
                <a:gradFill>
                  <a:gsLst>
                    <a:gs pos="1250">
                      <a:schemeClr val="tx1"/>
                    </a:gs>
                    <a:gs pos="100000">
                      <a:schemeClr val="tx1"/>
                    </a:gs>
                  </a:gsLst>
                  <a:lin ang="5400000" scaled="0"/>
                </a:gradFill>
                <a:latin typeface="+mn-lt"/>
                <a:ea typeface="+mn-ea"/>
                <a:cs typeface="+mn-cs"/>
              </a:defRPr>
            </a:lvl4pPr>
            <a:lvl5pPr marL="896386" marR="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a:solidFill>
                  <a:schemeClr val="accent1"/>
                </a:solidFill>
              </a:rPr>
              <a:t>Need to identify key products and solutions that follow Microsoft 365 networking requirements, recommendations, and best practices</a:t>
            </a:r>
          </a:p>
        </p:txBody>
      </p:sp>
      <p:pic>
        <p:nvPicPr>
          <p:cNvPr id="102" name="Picture 101">
            <a:extLst>
              <a:ext uri="{FF2B5EF4-FFF2-40B4-BE49-F238E27FC236}">
                <a16:creationId xmlns:a16="http://schemas.microsoft.com/office/drawing/2014/main" id="{061FD1FC-50A7-4042-838B-E0A099199D6D}"/>
              </a:ext>
            </a:extLst>
          </p:cNvPr>
          <p:cNvPicPr>
            <a:picLocks noChangeAspect="1"/>
          </p:cNvPicPr>
          <p:nvPr/>
        </p:nvPicPr>
        <p:blipFill>
          <a:blip r:embed="rId4"/>
          <a:stretch>
            <a:fillRect/>
          </a:stretch>
        </p:blipFill>
        <p:spPr>
          <a:xfrm>
            <a:off x="1300766" y="3656803"/>
            <a:ext cx="3093948" cy="2985471"/>
          </a:xfrm>
          <a:prstGeom prst="rect">
            <a:avLst/>
          </a:prstGeom>
        </p:spPr>
      </p:pic>
    </p:spTree>
    <p:extLst>
      <p:ext uri="{BB962C8B-B14F-4D97-AF65-F5344CB8AC3E}">
        <p14:creationId xmlns:p14="http://schemas.microsoft.com/office/powerpoint/2010/main" val="318852023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F2F0B8-9824-4CF2-BD7A-F87B57025227}"/>
              </a:ext>
            </a:extLst>
          </p:cNvPr>
          <p:cNvSpPr>
            <a:spLocks noGrp="1"/>
          </p:cNvSpPr>
          <p:nvPr>
            <p:ph type="body" sz="quarter" idx="10"/>
          </p:nvPr>
        </p:nvSpPr>
        <p:spPr>
          <a:xfrm>
            <a:off x="437319" y="1239352"/>
            <a:ext cx="11339774" cy="312287"/>
          </a:xfrm>
        </p:spPr>
        <p:txBody>
          <a:bodyPr anchor="ctr"/>
          <a:lstStyle/>
          <a:p>
            <a:r>
              <a:rPr lang="en-US">
                <a:solidFill>
                  <a:schemeClr val="accent1"/>
                </a:solidFill>
              </a:rPr>
              <a:t>Program overview</a:t>
            </a:r>
          </a:p>
        </p:txBody>
      </p:sp>
      <p:sp>
        <p:nvSpPr>
          <p:cNvPr id="3" name="Title 2">
            <a:extLst>
              <a:ext uri="{FF2B5EF4-FFF2-40B4-BE49-F238E27FC236}">
                <a16:creationId xmlns:a16="http://schemas.microsoft.com/office/drawing/2014/main" id="{3CB3C9D7-6989-4D48-B643-DC936F092862}"/>
              </a:ext>
            </a:extLst>
          </p:cNvPr>
          <p:cNvSpPr>
            <a:spLocks noGrp="1"/>
          </p:cNvSpPr>
          <p:nvPr>
            <p:ph type="title"/>
          </p:nvPr>
        </p:nvSpPr>
        <p:spPr/>
        <p:txBody>
          <a:bodyPr/>
          <a:lstStyle/>
          <a:p>
            <a:r>
              <a:rPr lang="en-US"/>
              <a:t>Microsoft 365 Networking Partner Program</a:t>
            </a:r>
          </a:p>
        </p:txBody>
      </p:sp>
      <p:grpSp>
        <p:nvGrpSpPr>
          <p:cNvPr id="30" name="Group 29">
            <a:extLst>
              <a:ext uri="{FF2B5EF4-FFF2-40B4-BE49-F238E27FC236}">
                <a16:creationId xmlns:a16="http://schemas.microsoft.com/office/drawing/2014/main" id="{D41B6D83-8A48-442E-A212-637F8A9BAD08}"/>
              </a:ext>
            </a:extLst>
          </p:cNvPr>
          <p:cNvGrpSpPr/>
          <p:nvPr/>
        </p:nvGrpSpPr>
        <p:grpSpPr>
          <a:xfrm>
            <a:off x="446555" y="1843687"/>
            <a:ext cx="744365" cy="744365"/>
            <a:chOff x="303259" y="987134"/>
            <a:chExt cx="744365" cy="744365"/>
          </a:xfrm>
        </p:grpSpPr>
        <p:sp>
          <p:nvSpPr>
            <p:cNvPr id="31" name="Oval 30">
              <a:extLst>
                <a:ext uri="{FF2B5EF4-FFF2-40B4-BE49-F238E27FC236}">
                  <a16:creationId xmlns:a16="http://schemas.microsoft.com/office/drawing/2014/main" id="{039099E3-4B23-47DD-8626-F4B9EDFC7D2C}"/>
                </a:ext>
              </a:extLst>
            </p:cNvPr>
            <p:cNvSpPr/>
            <p:nvPr/>
          </p:nvSpPr>
          <p:spPr bwMode="auto">
            <a:xfrm>
              <a:off x="303259" y="987134"/>
              <a:ext cx="744365" cy="744365"/>
            </a:xfrm>
            <a:prstGeom prst="ellipse">
              <a:avLst/>
            </a:prstGeom>
            <a:noFill/>
            <a:ln>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32" name="Graphic 31" descr="Wreath">
              <a:extLst>
                <a:ext uri="{FF2B5EF4-FFF2-40B4-BE49-F238E27FC236}">
                  <a16:creationId xmlns:a16="http://schemas.microsoft.com/office/drawing/2014/main" id="{71D75EE0-8632-4CF2-B996-7707B66243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8443" y="1082318"/>
              <a:ext cx="553998" cy="553998"/>
            </a:xfrm>
            <a:prstGeom prst="rect">
              <a:avLst/>
            </a:prstGeom>
          </p:spPr>
        </p:pic>
      </p:grpSp>
      <p:sp>
        <p:nvSpPr>
          <p:cNvPr id="33" name="Rectangle 32">
            <a:extLst>
              <a:ext uri="{FF2B5EF4-FFF2-40B4-BE49-F238E27FC236}">
                <a16:creationId xmlns:a16="http://schemas.microsoft.com/office/drawing/2014/main" id="{20AA8E71-3518-43EF-B978-B5F00B40B8AD}"/>
              </a:ext>
            </a:extLst>
          </p:cNvPr>
          <p:cNvSpPr/>
          <p:nvPr/>
        </p:nvSpPr>
        <p:spPr bwMode="auto">
          <a:xfrm>
            <a:off x="1286104" y="1843687"/>
            <a:ext cx="10320679" cy="85650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472" fontAlgn="base">
              <a:spcBef>
                <a:spcPct val="0"/>
              </a:spcBef>
              <a:spcAft>
                <a:spcPct val="0"/>
              </a:spcAft>
            </a:pPr>
            <a:r>
              <a:rPr lang="en-US" b="1">
                <a:solidFill>
                  <a:schemeClr val="tx1"/>
                </a:solidFill>
                <a:ea typeface="Segoe UI" pitchFamily="34" charset="0"/>
                <a:cs typeface="Segoe UI" pitchFamily="34" charset="0"/>
              </a:rPr>
              <a:t>Goal:</a:t>
            </a:r>
            <a:r>
              <a:rPr lang="en-US">
                <a:solidFill>
                  <a:schemeClr val="tx1"/>
                </a:solidFill>
                <a:cs typeface="Segoe UI" pitchFamily="34" charset="0"/>
              </a:rPr>
              <a:t> Facilitate customer ability to improve their Microsoft 365 experience through easy discovery of validated partner solutions that align to key principles for optimal Microsoft 365 connectivity. </a:t>
            </a:r>
          </a:p>
        </p:txBody>
      </p:sp>
      <p:graphicFrame>
        <p:nvGraphicFramePr>
          <p:cNvPr id="34" name="Table 12">
            <a:extLst>
              <a:ext uri="{FF2B5EF4-FFF2-40B4-BE49-F238E27FC236}">
                <a16:creationId xmlns:a16="http://schemas.microsoft.com/office/drawing/2014/main" id="{8AC4C0C8-9A69-4953-A9F3-765EDFBAC98D}"/>
              </a:ext>
            </a:extLst>
          </p:cNvPr>
          <p:cNvGraphicFramePr>
            <a:graphicFrameLocks noGrp="1"/>
          </p:cNvGraphicFramePr>
          <p:nvPr>
            <p:extLst>
              <p:ext uri="{D42A27DB-BD31-4B8C-83A1-F6EECF244321}">
                <p14:modId xmlns:p14="http://schemas.microsoft.com/office/powerpoint/2010/main" val="3788614911"/>
              </p:ext>
            </p:extLst>
          </p:nvPr>
        </p:nvGraphicFramePr>
        <p:xfrm>
          <a:off x="541739" y="3100874"/>
          <a:ext cx="2626715" cy="2842088"/>
        </p:xfrm>
        <a:graphic>
          <a:graphicData uri="http://schemas.openxmlformats.org/drawingml/2006/table">
            <a:tbl>
              <a:tblPr firstRow="1" bandRow="1">
                <a:effectLst>
                  <a:outerShdw blurRad="190500" dist="76200" dir="2400000" algn="ctr" rotWithShape="0">
                    <a:prstClr val="black">
                      <a:alpha val="30000"/>
                    </a:prstClr>
                  </a:outerShdw>
                </a:effectLst>
                <a:tableStyleId>{5C22544A-7EE6-4342-B048-85BDC9FD1C3A}</a:tableStyleId>
              </a:tblPr>
              <a:tblGrid>
                <a:gridCol w="2626715">
                  <a:extLst>
                    <a:ext uri="{9D8B030D-6E8A-4147-A177-3AD203B41FA5}">
                      <a16:colId xmlns:a16="http://schemas.microsoft.com/office/drawing/2014/main" val="2323302041"/>
                    </a:ext>
                  </a:extLst>
                </a:gridCol>
              </a:tblGrid>
              <a:tr h="487847">
                <a:tc>
                  <a:txBody>
                    <a:bodyPr/>
                    <a:lstStyle/>
                    <a:p>
                      <a:pPr algn="ctr"/>
                      <a:r>
                        <a:rPr lang="en-US" sz="1600">
                          <a:solidFill>
                            <a:schemeClr val="bg1"/>
                          </a:solidFill>
                        </a:rPr>
                        <a:t>Identify solutions</a:t>
                      </a:r>
                    </a:p>
                  </a:txBody>
                  <a:tcPr marR="93260" marT="46630" marB="4663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604489843"/>
                  </a:ext>
                </a:extLst>
              </a:tr>
              <a:tr h="2286000">
                <a:tc>
                  <a:txBody>
                    <a:bodyPr/>
                    <a:lstStyle/>
                    <a:p>
                      <a:pPr marL="171450" indent="-171450" algn="l" defTabSz="932742" rtl="0" eaLnBrk="1" latinLnBrk="0" hangingPunct="1">
                        <a:spcAft>
                          <a:spcPts val="300"/>
                        </a:spcAft>
                        <a:buClrTx/>
                        <a:buFont typeface="Wingdings" panose="05000000000000000000" pitchFamily="2" charset="2"/>
                        <a:buChar char="ü"/>
                      </a:pPr>
                      <a:r>
                        <a:rPr lang="en-US" sz="1200" b="1" kern="1200" dirty="0">
                          <a:gradFill>
                            <a:gsLst>
                              <a:gs pos="1250">
                                <a:schemeClr val="tx1">
                                  <a:lumMod val="75000"/>
                                  <a:lumOff val="25000"/>
                                </a:schemeClr>
                              </a:gs>
                              <a:gs pos="100000">
                                <a:schemeClr val="tx1">
                                  <a:lumMod val="75000"/>
                                  <a:lumOff val="25000"/>
                                </a:schemeClr>
                              </a:gs>
                            </a:gsLst>
                            <a:lin ang="5400000" scaled="0"/>
                          </a:gradFill>
                          <a:latin typeface="+mn-lt"/>
                          <a:ea typeface="+mn-ea"/>
                          <a:cs typeface="+mn-cs"/>
                        </a:rPr>
                        <a:t>Engage partners with high quality solutions </a:t>
                      </a:r>
                    </a:p>
                    <a:p>
                      <a:pPr marL="171450" indent="-171450" algn="l" defTabSz="932742" rtl="0" eaLnBrk="1" latinLnBrk="0" hangingPunct="1">
                        <a:spcAft>
                          <a:spcPts val="300"/>
                        </a:spcAft>
                        <a:buClrTx/>
                        <a:buFont typeface="Wingdings" panose="05000000000000000000" pitchFamily="2" charset="2"/>
                        <a:buChar char="ü"/>
                      </a:pPr>
                      <a:endParaRPr lang="en-US" sz="1200" b="1" kern="1200" dirty="0">
                        <a:gradFill>
                          <a:gsLst>
                            <a:gs pos="1250">
                              <a:schemeClr val="tx1">
                                <a:lumMod val="75000"/>
                                <a:lumOff val="25000"/>
                              </a:schemeClr>
                            </a:gs>
                            <a:gs pos="100000">
                              <a:schemeClr val="tx1">
                                <a:lumMod val="75000"/>
                                <a:lumOff val="25000"/>
                              </a:schemeClr>
                            </a:gs>
                          </a:gsLst>
                          <a:lin ang="5400000" scaled="0"/>
                        </a:gradFill>
                        <a:latin typeface="+mn-lt"/>
                        <a:ea typeface="+mn-ea"/>
                        <a:cs typeface="+mn-cs"/>
                      </a:endParaRPr>
                    </a:p>
                    <a:p>
                      <a:pPr marL="171450" indent="-171450" algn="l" defTabSz="932742" rtl="0" eaLnBrk="1" latinLnBrk="0" hangingPunct="1">
                        <a:spcAft>
                          <a:spcPts val="300"/>
                        </a:spcAft>
                        <a:buClrTx/>
                        <a:buFont typeface="Wingdings" panose="05000000000000000000" pitchFamily="2" charset="2"/>
                        <a:buChar char="ü"/>
                      </a:pPr>
                      <a:r>
                        <a:rPr lang="en-US" sz="1200" b="1" kern="1200" dirty="0">
                          <a:gradFill>
                            <a:gsLst>
                              <a:gs pos="1250">
                                <a:schemeClr val="tx1">
                                  <a:lumMod val="75000"/>
                                  <a:lumOff val="25000"/>
                                </a:schemeClr>
                              </a:gs>
                              <a:gs pos="100000">
                                <a:schemeClr val="tx1">
                                  <a:lumMod val="75000"/>
                                  <a:lumOff val="25000"/>
                                </a:schemeClr>
                              </a:gs>
                            </a:gsLst>
                            <a:lin ang="5400000" scaled="0"/>
                          </a:gradFill>
                          <a:latin typeface="+mn-lt"/>
                          <a:ea typeface="+mn-ea"/>
                          <a:cs typeface="+mn-cs"/>
                        </a:rPr>
                        <a:t>Ensure strategic alignment with the Microsoft 365 Network Connectivity Principles</a:t>
                      </a:r>
                    </a:p>
                    <a:p>
                      <a:pPr marL="171450" indent="-171450" algn="l" defTabSz="932742" rtl="0" eaLnBrk="1" latinLnBrk="0" hangingPunct="1">
                        <a:spcAft>
                          <a:spcPts val="300"/>
                        </a:spcAft>
                        <a:buClrTx/>
                        <a:buFont typeface="Wingdings" panose="05000000000000000000" pitchFamily="2" charset="2"/>
                        <a:buChar char="ü"/>
                      </a:pPr>
                      <a:endParaRPr lang="en-US" sz="1200" b="1" kern="1200" dirty="0">
                        <a:gradFill>
                          <a:gsLst>
                            <a:gs pos="1250">
                              <a:schemeClr val="tx1">
                                <a:lumMod val="75000"/>
                                <a:lumOff val="25000"/>
                              </a:schemeClr>
                            </a:gs>
                            <a:gs pos="100000">
                              <a:schemeClr val="tx1">
                                <a:lumMod val="75000"/>
                                <a:lumOff val="25000"/>
                              </a:schemeClr>
                            </a:gs>
                          </a:gsLst>
                          <a:lin ang="5400000" scaled="0"/>
                        </a:gradFill>
                        <a:latin typeface="+mn-lt"/>
                        <a:ea typeface="+mn-ea"/>
                        <a:cs typeface="+mn-cs"/>
                      </a:endParaRPr>
                    </a:p>
                    <a:p>
                      <a:pPr marL="171450" indent="-171450" algn="l" defTabSz="932742" rtl="0" eaLnBrk="1" latinLnBrk="0" hangingPunct="1">
                        <a:spcAft>
                          <a:spcPts val="300"/>
                        </a:spcAft>
                        <a:buClrTx/>
                        <a:buFont typeface="Wingdings" panose="05000000000000000000" pitchFamily="2" charset="2"/>
                        <a:buChar char="ü"/>
                      </a:pPr>
                      <a:r>
                        <a:rPr lang="en-US" sz="1200" b="1" kern="1200" dirty="0">
                          <a:gradFill>
                            <a:gsLst>
                              <a:gs pos="1250">
                                <a:schemeClr val="tx1">
                                  <a:lumMod val="75000"/>
                                  <a:lumOff val="25000"/>
                                </a:schemeClr>
                              </a:gs>
                              <a:gs pos="100000">
                                <a:schemeClr val="tx1">
                                  <a:lumMod val="75000"/>
                                  <a:lumOff val="25000"/>
                                </a:schemeClr>
                              </a:gs>
                            </a:gsLst>
                            <a:lin ang="5400000" scaled="0"/>
                          </a:gradFill>
                          <a:latin typeface="+mn-lt"/>
                          <a:ea typeface="+mn-ea"/>
                          <a:cs typeface="+mn-cs"/>
                        </a:rPr>
                        <a:t>Progress to solution validation and testing</a:t>
                      </a:r>
                    </a:p>
                  </a:txBody>
                  <a:tcPr marL="182880" marR="93260" marT="93260" marB="279781">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2938811"/>
                  </a:ext>
                </a:extLst>
              </a:tr>
            </a:tbl>
          </a:graphicData>
        </a:graphic>
      </p:graphicFrame>
      <p:graphicFrame>
        <p:nvGraphicFramePr>
          <p:cNvPr id="35" name="Table 12">
            <a:extLst>
              <a:ext uri="{FF2B5EF4-FFF2-40B4-BE49-F238E27FC236}">
                <a16:creationId xmlns:a16="http://schemas.microsoft.com/office/drawing/2014/main" id="{A3F236F3-D09E-4FE9-ABA2-8A043CA9481C}"/>
              </a:ext>
            </a:extLst>
          </p:cNvPr>
          <p:cNvGraphicFramePr>
            <a:graphicFrameLocks noGrp="1"/>
          </p:cNvGraphicFramePr>
          <p:nvPr>
            <p:extLst>
              <p:ext uri="{D42A27DB-BD31-4B8C-83A1-F6EECF244321}">
                <p14:modId xmlns:p14="http://schemas.microsoft.com/office/powerpoint/2010/main" val="2570026594"/>
              </p:ext>
            </p:extLst>
          </p:nvPr>
        </p:nvGraphicFramePr>
        <p:xfrm>
          <a:off x="7382605" y="3100874"/>
          <a:ext cx="4486712" cy="3316631"/>
        </p:xfrm>
        <a:graphic>
          <a:graphicData uri="http://schemas.openxmlformats.org/drawingml/2006/table">
            <a:tbl>
              <a:tblPr firstRow="1" bandRow="1">
                <a:effectLst>
                  <a:outerShdw blurRad="190500" dist="76200" dir="2400000" algn="ctr" rotWithShape="0">
                    <a:prstClr val="black">
                      <a:alpha val="30000"/>
                    </a:prstClr>
                  </a:outerShdw>
                </a:effectLst>
                <a:tableStyleId>{5C22544A-7EE6-4342-B048-85BDC9FD1C3A}</a:tableStyleId>
              </a:tblPr>
              <a:tblGrid>
                <a:gridCol w="4486712">
                  <a:extLst>
                    <a:ext uri="{9D8B030D-6E8A-4147-A177-3AD203B41FA5}">
                      <a16:colId xmlns:a16="http://schemas.microsoft.com/office/drawing/2014/main" val="2323302041"/>
                    </a:ext>
                  </a:extLst>
                </a:gridCol>
              </a:tblGrid>
              <a:tr h="487847">
                <a:tc>
                  <a:txBody>
                    <a:bodyPr/>
                    <a:lstStyle/>
                    <a:p>
                      <a:pPr algn="ctr"/>
                      <a:r>
                        <a:rPr lang="en-US" sz="1600">
                          <a:solidFill>
                            <a:schemeClr val="bg1"/>
                          </a:solidFill>
                        </a:rPr>
                        <a:t>Measure Impact</a:t>
                      </a:r>
                    </a:p>
                  </a:txBody>
                  <a:tcPr marT="46630" marB="4663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604489843"/>
                  </a:ext>
                </a:extLst>
              </a:tr>
              <a:tr h="2828784">
                <a:tc>
                  <a:txBody>
                    <a:bodyPr/>
                    <a:lstStyle/>
                    <a:p>
                      <a:pPr marL="0" algn="l" defTabSz="932742" rtl="0" eaLnBrk="1" latinLnBrk="0" hangingPunct="1">
                        <a:spcAft>
                          <a:spcPts val="300"/>
                        </a:spcAft>
                      </a:pPr>
                      <a:endParaRPr lang="en-US" sz="1200" dirty="0">
                        <a:gradFill>
                          <a:gsLst>
                            <a:gs pos="1250">
                              <a:schemeClr val="tx1">
                                <a:lumMod val="75000"/>
                                <a:lumOff val="25000"/>
                              </a:schemeClr>
                            </a:gs>
                            <a:gs pos="100000">
                              <a:schemeClr val="tx1">
                                <a:lumMod val="75000"/>
                                <a:lumOff val="25000"/>
                              </a:schemeClr>
                            </a:gs>
                          </a:gsLst>
                          <a:lin ang="5400000" scaled="0"/>
                        </a:gradFill>
                      </a:endParaRPr>
                    </a:p>
                  </a:txBody>
                  <a:tcPr marL="186521" marR="93260" marT="93260" marB="279781">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2938811"/>
                  </a:ext>
                </a:extLst>
              </a:tr>
            </a:tbl>
          </a:graphicData>
        </a:graphic>
      </p:graphicFrame>
      <p:sp>
        <p:nvSpPr>
          <p:cNvPr id="36" name="Rectangle 35">
            <a:extLst>
              <a:ext uri="{FF2B5EF4-FFF2-40B4-BE49-F238E27FC236}">
                <a16:creationId xmlns:a16="http://schemas.microsoft.com/office/drawing/2014/main" id="{D68A704A-0042-4EA4-B333-1BA9E88AD5BC}"/>
              </a:ext>
            </a:extLst>
          </p:cNvPr>
          <p:cNvSpPr/>
          <p:nvPr/>
        </p:nvSpPr>
        <p:spPr bwMode="gray">
          <a:xfrm>
            <a:off x="7382605" y="3588848"/>
            <a:ext cx="4486712" cy="53154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93260" rIns="186521" bIns="93260" numCol="1" spcCol="0" rtlCol="0" fromWordArt="0" anchor="t" anchorCtr="0" forceAA="0" compatLnSpc="1">
            <a:prstTxWarp prst="textNoShape">
              <a:avLst/>
            </a:prstTxWarp>
            <a:noAutofit/>
          </a:bodyPr>
          <a:lstStyle/>
          <a:p>
            <a:pPr algn="ctr" defTabSz="932563">
              <a:spcBef>
                <a:spcPts val="612"/>
              </a:spcBef>
              <a:buClr>
                <a:srgbClr val="0078D7"/>
              </a:buClr>
              <a:buSzPct val="90000"/>
              <a:defRPr/>
            </a:pPr>
            <a:r>
              <a:rPr lang="en-US" sz="1224">
                <a:solidFill>
                  <a:srgbClr val="243A5E"/>
                </a:solidFill>
                <a:latin typeface="Segoe UI Semibold" panose="020B0702040204020203" pitchFamily="34" charset="0"/>
                <a:cs typeface="Segoe UI Semibold" panose="020B0702040204020203" pitchFamily="34" charset="0"/>
              </a:rPr>
              <a:t>Success measured across 3 metric categories </a:t>
            </a:r>
            <a:br>
              <a:rPr lang="en-US" sz="1224">
                <a:solidFill>
                  <a:srgbClr val="243A5E"/>
                </a:solidFill>
                <a:latin typeface="Segoe UI Semibold" panose="020B0702040204020203" pitchFamily="34" charset="0"/>
                <a:cs typeface="Segoe UI Semibold" panose="020B0702040204020203" pitchFamily="34" charset="0"/>
              </a:rPr>
            </a:br>
            <a:r>
              <a:rPr lang="en-US" sz="1224">
                <a:solidFill>
                  <a:srgbClr val="243A5E"/>
                </a:solidFill>
                <a:latin typeface="Segoe UI Semibold" panose="020B0702040204020203" pitchFamily="34" charset="0"/>
                <a:cs typeface="Segoe UI Semibold" panose="020B0702040204020203" pitchFamily="34" charset="0"/>
              </a:rPr>
              <a:t>aligned to core program components</a:t>
            </a:r>
          </a:p>
        </p:txBody>
      </p:sp>
      <p:cxnSp>
        <p:nvCxnSpPr>
          <p:cNvPr id="37" name="Straight Connector 36">
            <a:extLst>
              <a:ext uri="{FF2B5EF4-FFF2-40B4-BE49-F238E27FC236}">
                <a16:creationId xmlns:a16="http://schemas.microsoft.com/office/drawing/2014/main" id="{43B97C06-2543-4DFC-9A31-4BB3CEE03998}"/>
              </a:ext>
            </a:extLst>
          </p:cNvPr>
          <p:cNvCxnSpPr>
            <a:cxnSpLocks/>
          </p:cNvCxnSpPr>
          <p:nvPr/>
        </p:nvCxnSpPr>
        <p:spPr bwMode="gray">
          <a:xfrm>
            <a:off x="10547520" y="4644302"/>
            <a:ext cx="1090972"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DFBA0B84-9A02-482E-BE6A-31D448A48DC4}"/>
              </a:ext>
            </a:extLst>
          </p:cNvPr>
          <p:cNvGrpSpPr>
            <a:grpSpLocks noChangeAspect="1"/>
          </p:cNvGrpSpPr>
          <p:nvPr/>
        </p:nvGrpSpPr>
        <p:grpSpPr bwMode="gray">
          <a:xfrm rot="10800000">
            <a:off x="8569034" y="4314736"/>
            <a:ext cx="2059499" cy="1797493"/>
            <a:chOff x="2604478" y="1774849"/>
            <a:chExt cx="3935044" cy="3434435"/>
          </a:xfrm>
        </p:grpSpPr>
        <p:sp>
          <p:nvSpPr>
            <p:cNvPr id="39" name="Oval 38">
              <a:extLst>
                <a:ext uri="{FF2B5EF4-FFF2-40B4-BE49-F238E27FC236}">
                  <a16:creationId xmlns:a16="http://schemas.microsoft.com/office/drawing/2014/main" id="{7B088879-DBB0-483A-8843-BF94E6DE05FA}"/>
                </a:ext>
              </a:extLst>
            </p:cNvPr>
            <p:cNvSpPr/>
            <p:nvPr/>
          </p:nvSpPr>
          <p:spPr bwMode="gray">
            <a:xfrm>
              <a:off x="3504473" y="1774849"/>
              <a:ext cx="2135053" cy="2135054"/>
            </a:xfrm>
            <a:prstGeom prst="ellipse">
              <a:avLst/>
            </a:prstGeom>
            <a:solidFill>
              <a:schemeClr val="accent1">
                <a:alpha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4862">
                <a:defRPr/>
              </a:pPr>
              <a:endParaRPr lang="en-US" sz="1377">
                <a:solidFill>
                  <a:srgbClr val="FFFFFF"/>
                </a:solidFill>
                <a:latin typeface="Calibri"/>
              </a:endParaRPr>
            </a:p>
          </p:txBody>
        </p:sp>
        <p:sp>
          <p:nvSpPr>
            <p:cNvPr id="40" name="Oval 39">
              <a:extLst>
                <a:ext uri="{FF2B5EF4-FFF2-40B4-BE49-F238E27FC236}">
                  <a16:creationId xmlns:a16="http://schemas.microsoft.com/office/drawing/2014/main" id="{36ABC737-D631-4A5F-9EBA-B99DCC34668D}"/>
                </a:ext>
              </a:extLst>
            </p:cNvPr>
            <p:cNvSpPr/>
            <p:nvPr/>
          </p:nvSpPr>
          <p:spPr bwMode="gray">
            <a:xfrm>
              <a:off x="4404469" y="3074230"/>
              <a:ext cx="2135053" cy="2135054"/>
            </a:xfrm>
            <a:prstGeom prst="ellipse">
              <a:avLst/>
            </a:prstGeom>
            <a:solidFill>
              <a:schemeClr val="bg2">
                <a:alpha val="80000"/>
              </a:schemeClr>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4862">
                <a:defRPr/>
              </a:pPr>
              <a:endParaRPr lang="en-US" sz="1377">
                <a:solidFill>
                  <a:srgbClr val="FFFFFF"/>
                </a:solidFill>
                <a:latin typeface="Calibri"/>
              </a:endParaRPr>
            </a:p>
          </p:txBody>
        </p:sp>
        <p:sp>
          <p:nvSpPr>
            <p:cNvPr id="41" name="Oval 40">
              <a:extLst>
                <a:ext uri="{FF2B5EF4-FFF2-40B4-BE49-F238E27FC236}">
                  <a16:creationId xmlns:a16="http://schemas.microsoft.com/office/drawing/2014/main" id="{CE469357-DC51-4FDE-A97F-C6E15B9E3061}"/>
                </a:ext>
              </a:extLst>
            </p:cNvPr>
            <p:cNvSpPr/>
            <p:nvPr/>
          </p:nvSpPr>
          <p:spPr bwMode="gray">
            <a:xfrm>
              <a:off x="2604478" y="3074230"/>
              <a:ext cx="2135053" cy="2135054"/>
            </a:xfrm>
            <a:prstGeom prst="ellipse">
              <a:avLst/>
            </a:prstGeom>
            <a:solidFill>
              <a:schemeClr val="accent1">
                <a:lumMod val="20000"/>
                <a:lumOff val="80000"/>
                <a:alpha val="8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4862">
                <a:defRPr/>
              </a:pPr>
              <a:endParaRPr lang="en-US" sz="1377">
                <a:solidFill>
                  <a:srgbClr val="FFFFFF"/>
                </a:solidFill>
                <a:latin typeface="Calibri"/>
              </a:endParaRPr>
            </a:p>
          </p:txBody>
        </p:sp>
      </p:grpSp>
      <p:sp>
        <p:nvSpPr>
          <p:cNvPr id="42" name="Rectangle 41">
            <a:extLst>
              <a:ext uri="{FF2B5EF4-FFF2-40B4-BE49-F238E27FC236}">
                <a16:creationId xmlns:a16="http://schemas.microsoft.com/office/drawing/2014/main" id="{EFEE095A-CD5A-4F0D-8D29-86241E3BD070}"/>
              </a:ext>
            </a:extLst>
          </p:cNvPr>
          <p:cNvSpPr/>
          <p:nvPr/>
        </p:nvSpPr>
        <p:spPr bwMode="gray">
          <a:xfrm>
            <a:off x="9566722" y="4530132"/>
            <a:ext cx="1067871" cy="47306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0663" fontAlgn="base">
              <a:lnSpc>
                <a:spcPct val="90000"/>
              </a:lnSpc>
              <a:spcBef>
                <a:spcPct val="0"/>
              </a:spcBef>
              <a:spcAft>
                <a:spcPct val="0"/>
              </a:spcAft>
              <a:defRPr/>
            </a:pPr>
            <a:r>
              <a:rPr lang="en-US" sz="1122" b="1" kern="0">
                <a:solidFill>
                  <a:srgbClr val="243A5E"/>
                </a:solidFill>
                <a:latin typeface="Segoe UI" panose="020B0502040204020203" pitchFamily="34" charset="0"/>
                <a:ea typeface="Segoe UI" panose="020B0502040204020203" pitchFamily="34" charset="0"/>
                <a:cs typeface="Segoe UI" panose="020B0502040204020203" pitchFamily="34" charset="0"/>
              </a:rPr>
              <a:t>Principles Adherence</a:t>
            </a:r>
          </a:p>
        </p:txBody>
      </p:sp>
      <p:sp>
        <p:nvSpPr>
          <p:cNvPr id="43" name="Rectangle 42">
            <a:extLst>
              <a:ext uri="{FF2B5EF4-FFF2-40B4-BE49-F238E27FC236}">
                <a16:creationId xmlns:a16="http://schemas.microsoft.com/office/drawing/2014/main" id="{BB1BDE3B-34D9-44EC-BFAC-04C7507DC983}"/>
              </a:ext>
            </a:extLst>
          </p:cNvPr>
          <p:cNvSpPr/>
          <p:nvPr/>
        </p:nvSpPr>
        <p:spPr bwMode="gray">
          <a:xfrm>
            <a:off x="8498851" y="4530132"/>
            <a:ext cx="1067871" cy="47306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0663" fontAlgn="base">
              <a:lnSpc>
                <a:spcPct val="90000"/>
              </a:lnSpc>
              <a:spcBef>
                <a:spcPct val="0"/>
              </a:spcBef>
              <a:spcAft>
                <a:spcPct val="0"/>
              </a:spcAft>
              <a:defRPr/>
            </a:pPr>
            <a:r>
              <a:rPr lang="en-US" sz="1122" b="1" kern="0">
                <a:solidFill>
                  <a:srgbClr val="243A5E"/>
                </a:solidFill>
                <a:latin typeface="Segoe UI" panose="020B0502040204020203" pitchFamily="34" charset="0"/>
                <a:ea typeface="Segoe UI" panose="020B0502040204020203" pitchFamily="34" charset="0"/>
                <a:cs typeface="Segoe UI" panose="020B0502040204020203" pitchFamily="34" charset="0"/>
              </a:rPr>
              <a:t>Partner Engagement</a:t>
            </a:r>
          </a:p>
        </p:txBody>
      </p:sp>
      <p:sp>
        <p:nvSpPr>
          <p:cNvPr id="44" name="Rectangle 43">
            <a:extLst>
              <a:ext uri="{FF2B5EF4-FFF2-40B4-BE49-F238E27FC236}">
                <a16:creationId xmlns:a16="http://schemas.microsoft.com/office/drawing/2014/main" id="{EC0DF759-E709-47A9-B475-18F73BD9AB08}"/>
              </a:ext>
            </a:extLst>
          </p:cNvPr>
          <p:cNvSpPr/>
          <p:nvPr/>
        </p:nvSpPr>
        <p:spPr bwMode="gray">
          <a:xfrm>
            <a:off x="9064849" y="5413879"/>
            <a:ext cx="1067871" cy="47306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50663" fontAlgn="base">
              <a:lnSpc>
                <a:spcPct val="90000"/>
              </a:lnSpc>
              <a:spcBef>
                <a:spcPct val="0"/>
              </a:spcBef>
              <a:spcAft>
                <a:spcPct val="0"/>
              </a:spcAft>
              <a:defRPr/>
            </a:pPr>
            <a:r>
              <a:rPr lang="en-US" sz="1122" b="1" kern="0">
                <a:solidFill>
                  <a:srgbClr val="FFFFFF"/>
                </a:solidFill>
                <a:latin typeface="Segoe UI" panose="020B0502040204020203" pitchFamily="34" charset="0"/>
                <a:ea typeface="Segoe UI" panose="020B0502040204020203" pitchFamily="34" charset="0"/>
                <a:cs typeface="Segoe UI" panose="020B0502040204020203" pitchFamily="34" charset="0"/>
              </a:rPr>
              <a:t>Network Performance</a:t>
            </a:r>
          </a:p>
        </p:txBody>
      </p:sp>
      <p:sp>
        <p:nvSpPr>
          <p:cNvPr id="45" name="Rectangle 44">
            <a:extLst>
              <a:ext uri="{FF2B5EF4-FFF2-40B4-BE49-F238E27FC236}">
                <a16:creationId xmlns:a16="http://schemas.microsoft.com/office/drawing/2014/main" id="{5AA89334-1C75-4202-B584-781A52B07695}"/>
              </a:ext>
            </a:extLst>
          </p:cNvPr>
          <p:cNvSpPr/>
          <p:nvPr/>
        </p:nvSpPr>
        <p:spPr bwMode="gray">
          <a:xfrm>
            <a:off x="7448099" y="4670340"/>
            <a:ext cx="1327061" cy="4730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7558" rIns="95117" bIns="47558" numCol="1" spcCol="0" rtlCol="0" fromWordArt="0" anchor="t" anchorCtr="0" forceAA="0" compatLnSpc="1">
            <a:prstTxWarp prst="textNoShape">
              <a:avLst/>
            </a:prstTxWarp>
            <a:noAutofit/>
          </a:bodyPr>
          <a:lstStyle/>
          <a:p>
            <a:pPr marL="0" lvl="1" defTabSz="932597" fontAlgn="base">
              <a:spcBef>
                <a:spcPct val="0"/>
              </a:spcBef>
              <a:buSzPct val="80000"/>
              <a:defRPr/>
            </a:pPr>
            <a:r>
              <a:rPr lang="en-US" sz="1020" kern="0">
                <a:solidFill>
                  <a:srgbClr val="243A5E"/>
                </a:solidFill>
                <a:latin typeface="Segoe UI"/>
              </a:rPr>
              <a:t># validated </a:t>
            </a:r>
            <a:br>
              <a:rPr lang="en-US" sz="1020" kern="0">
                <a:solidFill>
                  <a:srgbClr val="243A5E"/>
                </a:solidFill>
                <a:latin typeface="Segoe UI"/>
              </a:rPr>
            </a:br>
            <a:r>
              <a:rPr lang="en-US" sz="1020" kern="0">
                <a:solidFill>
                  <a:srgbClr val="243A5E"/>
                </a:solidFill>
                <a:latin typeface="Segoe UI"/>
              </a:rPr>
              <a:t>partner solutions</a:t>
            </a:r>
          </a:p>
          <a:p>
            <a:pPr marL="116575" lvl="1" indent="-116575" defTabSz="932597" fontAlgn="base">
              <a:spcBef>
                <a:spcPct val="0"/>
              </a:spcBef>
              <a:buSzPct val="80000"/>
              <a:buFont typeface="Arial" panose="020B0604020202020204" pitchFamily="34" charset="0"/>
              <a:buChar char="•"/>
              <a:defRPr/>
            </a:pPr>
            <a:endParaRPr lang="en-US" sz="1020" kern="0">
              <a:solidFill>
                <a:srgbClr val="243A5E"/>
              </a:solidFill>
              <a:latin typeface="Segoe UI"/>
            </a:endParaRPr>
          </a:p>
        </p:txBody>
      </p:sp>
      <p:cxnSp>
        <p:nvCxnSpPr>
          <p:cNvPr id="46" name="Straight Connector 45">
            <a:extLst>
              <a:ext uri="{FF2B5EF4-FFF2-40B4-BE49-F238E27FC236}">
                <a16:creationId xmlns:a16="http://schemas.microsoft.com/office/drawing/2014/main" id="{36D6E2C6-140D-48C4-B173-5F4A19A8BECF}"/>
              </a:ext>
            </a:extLst>
          </p:cNvPr>
          <p:cNvCxnSpPr>
            <a:cxnSpLocks/>
          </p:cNvCxnSpPr>
          <p:nvPr/>
        </p:nvCxnSpPr>
        <p:spPr bwMode="gray">
          <a:xfrm>
            <a:off x="7438842" y="4644302"/>
            <a:ext cx="1182542"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5C6BC125-DC8F-4FAE-B457-33A9D7201476}"/>
              </a:ext>
            </a:extLst>
          </p:cNvPr>
          <p:cNvSpPr/>
          <p:nvPr/>
        </p:nvSpPr>
        <p:spPr bwMode="gray">
          <a:xfrm>
            <a:off x="10676928" y="4670340"/>
            <a:ext cx="1300218" cy="53154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7558" rIns="95117" bIns="47558" numCol="1" spcCol="0" rtlCol="0" fromWordArt="0" anchor="t" anchorCtr="0" forceAA="0" compatLnSpc="1">
            <a:prstTxWarp prst="textNoShape">
              <a:avLst/>
            </a:prstTxWarp>
            <a:noAutofit/>
          </a:bodyPr>
          <a:lstStyle/>
          <a:p>
            <a:pPr defTabSz="969953" fontAlgn="base">
              <a:spcBef>
                <a:spcPct val="0"/>
              </a:spcBef>
              <a:defRPr/>
            </a:pPr>
            <a:r>
              <a:rPr lang="en-US" sz="1020" kern="0">
                <a:solidFill>
                  <a:srgbClr val="243A5E"/>
                </a:solidFill>
                <a:latin typeface="Segoe UI"/>
              </a:rPr>
              <a:t># customers with network config  aligned to principles </a:t>
            </a:r>
          </a:p>
        </p:txBody>
      </p:sp>
      <p:sp>
        <p:nvSpPr>
          <p:cNvPr id="48" name="Rectangle 47">
            <a:extLst>
              <a:ext uri="{FF2B5EF4-FFF2-40B4-BE49-F238E27FC236}">
                <a16:creationId xmlns:a16="http://schemas.microsoft.com/office/drawing/2014/main" id="{50615A24-9601-4C09-B72A-C59D9B47112C}"/>
              </a:ext>
            </a:extLst>
          </p:cNvPr>
          <p:cNvSpPr/>
          <p:nvPr/>
        </p:nvSpPr>
        <p:spPr bwMode="gray">
          <a:xfrm>
            <a:off x="10151353" y="5803214"/>
            <a:ext cx="1565557" cy="6810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7558" rIns="0" bIns="47558" numCol="1" spcCol="0" rtlCol="0" fromWordArt="0" anchor="t" anchorCtr="0" forceAA="0" compatLnSpc="1">
            <a:prstTxWarp prst="textNoShape">
              <a:avLst/>
            </a:prstTxWarp>
            <a:noAutofit/>
          </a:bodyPr>
          <a:lstStyle/>
          <a:p>
            <a:pPr marL="0" lvl="1" defTabSz="932597" fontAlgn="base">
              <a:spcBef>
                <a:spcPct val="0"/>
              </a:spcBef>
              <a:buSzPct val="80000"/>
              <a:defRPr/>
            </a:pPr>
            <a:r>
              <a:rPr lang="en-US" sz="1020" kern="0">
                <a:solidFill>
                  <a:srgbClr val="243A5E"/>
                </a:solidFill>
                <a:latin typeface="Segoe UI"/>
              </a:rPr>
              <a:t>Post solution deployment network performance improvement</a:t>
            </a:r>
          </a:p>
        </p:txBody>
      </p:sp>
      <p:cxnSp>
        <p:nvCxnSpPr>
          <p:cNvPr id="49" name="Straight Connector 48">
            <a:extLst>
              <a:ext uri="{FF2B5EF4-FFF2-40B4-BE49-F238E27FC236}">
                <a16:creationId xmlns:a16="http://schemas.microsoft.com/office/drawing/2014/main" id="{89CBBA49-851E-4D05-935E-A4EDA931D292}"/>
              </a:ext>
            </a:extLst>
          </p:cNvPr>
          <p:cNvCxnSpPr>
            <a:cxnSpLocks/>
          </p:cNvCxnSpPr>
          <p:nvPr/>
        </p:nvCxnSpPr>
        <p:spPr bwMode="gray">
          <a:xfrm>
            <a:off x="10162864" y="5771125"/>
            <a:ext cx="1190117"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63" name="Table 12">
            <a:extLst>
              <a:ext uri="{FF2B5EF4-FFF2-40B4-BE49-F238E27FC236}">
                <a16:creationId xmlns:a16="http://schemas.microsoft.com/office/drawing/2014/main" id="{1233C6C7-D6F7-4D5E-AE65-B5B63393FED3}"/>
              </a:ext>
            </a:extLst>
          </p:cNvPr>
          <p:cNvGraphicFramePr>
            <a:graphicFrameLocks noGrp="1"/>
          </p:cNvGraphicFramePr>
          <p:nvPr>
            <p:extLst>
              <p:ext uri="{D42A27DB-BD31-4B8C-83A1-F6EECF244321}">
                <p14:modId xmlns:p14="http://schemas.microsoft.com/office/powerpoint/2010/main" val="3679589973"/>
              </p:ext>
            </p:extLst>
          </p:nvPr>
        </p:nvGraphicFramePr>
        <p:xfrm>
          <a:off x="3943851" y="3100874"/>
          <a:ext cx="2626715" cy="2846999"/>
        </p:xfrm>
        <a:graphic>
          <a:graphicData uri="http://schemas.openxmlformats.org/drawingml/2006/table">
            <a:tbl>
              <a:tblPr firstRow="1" bandRow="1">
                <a:effectLst>
                  <a:outerShdw blurRad="190500" dist="76200" dir="2400000" algn="ctr" rotWithShape="0">
                    <a:prstClr val="black">
                      <a:alpha val="30000"/>
                    </a:prstClr>
                  </a:outerShdw>
                </a:effectLst>
                <a:tableStyleId>{5C22544A-7EE6-4342-B048-85BDC9FD1C3A}</a:tableStyleId>
              </a:tblPr>
              <a:tblGrid>
                <a:gridCol w="2626715">
                  <a:extLst>
                    <a:ext uri="{9D8B030D-6E8A-4147-A177-3AD203B41FA5}">
                      <a16:colId xmlns:a16="http://schemas.microsoft.com/office/drawing/2014/main" val="2323302041"/>
                    </a:ext>
                  </a:extLst>
                </a:gridCol>
              </a:tblGrid>
              <a:tr h="487847">
                <a:tc>
                  <a:txBody>
                    <a:bodyPr/>
                    <a:lstStyle/>
                    <a:p>
                      <a:pPr algn="ctr"/>
                      <a:r>
                        <a:rPr lang="en-US" sz="1600">
                          <a:solidFill>
                            <a:schemeClr val="bg1"/>
                          </a:solidFill>
                        </a:rPr>
                        <a:t>Onboard to program</a:t>
                      </a:r>
                    </a:p>
                  </a:txBody>
                  <a:tcPr marR="93260" marT="46630" marB="4663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604489843"/>
                  </a:ext>
                </a:extLst>
              </a:tr>
              <a:tr h="2359152">
                <a:tc>
                  <a:txBody>
                    <a:bodyPr/>
                    <a:lstStyle/>
                    <a:p>
                      <a:pPr marL="171450" indent="-171450" algn="l" defTabSz="932742" rtl="0" eaLnBrk="1" latinLnBrk="0" hangingPunct="1">
                        <a:spcAft>
                          <a:spcPts val="300"/>
                        </a:spcAft>
                        <a:buClrTx/>
                        <a:buFont typeface="Wingdings" panose="05000000000000000000" pitchFamily="2" charset="2"/>
                        <a:buChar char="ü"/>
                      </a:pPr>
                      <a:r>
                        <a:rPr lang="en-US" sz="1200" b="1" kern="1200" dirty="0">
                          <a:gradFill>
                            <a:gsLst>
                              <a:gs pos="1250">
                                <a:schemeClr val="tx1">
                                  <a:lumMod val="75000"/>
                                  <a:lumOff val="25000"/>
                                </a:schemeClr>
                              </a:gs>
                              <a:gs pos="100000">
                                <a:schemeClr val="tx1">
                                  <a:lumMod val="75000"/>
                                  <a:lumOff val="25000"/>
                                </a:schemeClr>
                              </a:gs>
                            </a:gsLst>
                            <a:lin ang="5400000" scaled="0"/>
                          </a:gradFill>
                          <a:latin typeface="+mn-lt"/>
                          <a:ea typeface="+mn-ea"/>
                          <a:cs typeface="+mn-cs"/>
                        </a:rPr>
                        <a:t>Sign NDA and program terms</a:t>
                      </a:r>
                    </a:p>
                    <a:p>
                      <a:pPr marL="171450" indent="-171450" algn="l" defTabSz="932742" rtl="0" eaLnBrk="1" latinLnBrk="0" hangingPunct="1">
                        <a:spcAft>
                          <a:spcPts val="300"/>
                        </a:spcAft>
                        <a:buClrTx/>
                        <a:buFont typeface="Wingdings" panose="05000000000000000000" pitchFamily="2" charset="2"/>
                        <a:buChar char="ü"/>
                      </a:pPr>
                      <a:endParaRPr lang="en-US" sz="1200" b="1" kern="1200" dirty="0">
                        <a:gradFill>
                          <a:gsLst>
                            <a:gs pos="1250">
                              <a:schemeClr val="tx1">
                                <a:lumMod val="75000"/>
                                <a:lumOff val="25000"/>
                              </a:schemeClr>
                            </a:gs>
                            <a:gs pos="100000">
                              <a:schemeClr val="tx1">
                                <a:lumMod val="75000"/>
                                <a:lumOff val="25000"/>
                              </a:schemeClr>
                            </a:gs>
                          </a:gsLst>
                          <a:lin ang="5400000" scaled="0"/>
                        </a:gradFill>
                        <a:latin typeface="+mn-lt"/>
                        <a:ea typeface="+mn-ea"/>
                        <a:cs typeface="+mn-cs"/>
                      </a:endParaRPr>
                    </a:p>
                    <a:p>
                      <a:pPr marL="171450" indent="-171450" algn="l" defTabSz="932742" rtl="0" eaLnBrk="1" latinLnBrk="0" hangingPunct="1">
                        <a:spcAft>
                          <a:spcPts val="300"/>
                        </a:spcAft>
                        <a:buClrTx/>
                        <a:buFont typeface="Wingdings" panose="05000000000000000000" pitchFamily="2" charset="2"/>
                        <a:buChar char="ü"/>
                      </a:pPr>
                      <a:r>
                        <a:rPr lang="en-US" sz="1200" b="1" kern="1200" dirty="0">
                          <a:gradFill>
                            <a:gsLst>
                              <a:gs pos="1250">
                                <a:schemeClr val="tx1">
                                  <a:lumMod val="75000"/>
                                  <a:lumOff val="25000"/>
                                </a:schemeClr>
                              </a:gs>
                              <a:gs pos="100000">
                                <a:schemeClr val="tx1">
                                  <a:lumMod val="75000"/>
                                  <a:lumOff val="25000"/>
                                </a:schemeClr>
                              </a:gs>
                            </a:gsLst>
                            <a:lin ang="5400000" scaled="0"/>
                          </a:gradFill>
                          <a:latin typeface="+mn-lt"/>
                          <a:ea typeface="+mn-ea"/>
                          <a:cs typeface="+mn-cs"/>
                        </a:rPr>
                        <a:t>Pass program requirement vetting and testing process</a:t>
                      </a:r>
                    </a:p>
                    <a:p>
                      <a:pPr marL="171450" indent="-171450" algn="l" defTabSz="932742" rtl="0" eaLnBrk="1" latinLnBrk="0" hangingPunct="1">
                        <a:spcAft>
                          <a:spcPts val="300"/>
                        </a:spcAft>
                        <a:buClrTx/>
                        <a:buFont typeface="Wingdings" panose="05000000000000000000" pitchFamily="2" charset="2"/>
                        <a:buChar char="ü"/>
                      </a:pPr>
                      <a:endParaRPr lang="en-US" sz="1200" b="1" kern="1200" dirty="0">
                        <a:gradFill>
                          <a:gsLst>
                            <a:gs pos="1250">
                              <a:schemeClr val="tx1">
                                <a:lumMod val="75000"/>
                                <a:lumOff val="25000"/>
                              </a:schemeClr>
                            </a:gs>
                            <a:gs pos="100000">
                              <a:schemeClr val="tx1">
                                <a:lumMod val="75000"/>
                                <a:lumOff val="25000"/>
                              </a:schemeClr>
                            </a:gs>
                          </a:gsLst>
                          <a:lin ang="5400000" scaled="0"/>
                        </a:gradFill>
                        <a:latin typeface="+mn-lt"/>
                        <a:ea typeface="+mn-ea"/>
                        <a:cs typeface="+mn-cs"/>
                      </a:endParaRPr>
                    </a:p>
                    <a:p>
                      <a:pPr marL="171450" indent="-171450" algn="l" defTabSz="932742" rtl="0" eaLnBrk="1" latinLnBrk="0" hangingPunct="1">
                        <a:spcAft>
                          <a:spcPts val="300"/>
                        </a:spcAft>
                        <a:buClrTx/>
                        <a:buFont typeface="Wingdings" panose="05000000000000000000" pitchFamily="2" charset="2"/>
                        <a:buChar char="ü"/>
                      </a:pPr>
                      <a:r>
                        <a:rPr lang="en-US" sz="1200" b="1" kern="1200" dirty="0">
                          <a:gradFill>
                            <a:gsLst>
                              <a:gs pos="1250">
                                <a:schemeClr val="tx1">
                                  <a:lumMod val="75000"/>
                                  <a:lumOff val="25000"/>
                                </a:schemeClr>
                              </a:gs>
                              <a:gs pos="100000">
                                <a:schemeClr val="tx1">
                                  <a:lumMod val="75000"/>
                                  <a:lumOff val="25000"/>
                                </a:schemeClr>
                              </a:gs>
                            </a:gsLst>
                            <a:lin ang="5400000" scaled="0"/>
                          </a:gradFill>
                          <a:latin typeface="+mn-lt"/>
                          <a:ea typeface="+mn-ea"/>
                          <a:cs typeface="+mn-cs"/>
                        </a:rPr>
                        <a:t>Become program member &amp; engage in benefits</a:t>
                      </a:r>
                    </a:p>
                  </a:txBody>
                  <a:tcPr marL="182880" marR="93260" marT="93260" marB="279781">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2938811"/>
                  </a:ext>
                </a:extLst>
              </a:tr>
            </a:tbl>
          </a:graphicData>
        </a:graphic>
      </p:graphicFrame>
      <p:sp>
        <p:nvSpPr>
          <p:cNvPr id="67" name="Arrow: Chevron 66">
            <a:extLst>
              <a:ext uri="{FF2B5EF4-FFF2-40B4-BE49-F238E27FC236}">
                <a16:creationId xmlns:a16="http://schemas.microsoft.com/office/drawing/2014/main" id="{65913865-AABF-4DEF-9139-06BC5ECA9486}"/>
              </a:ext>
            </a:extLst>
          </p:cNvPr>
          <p:cNvSpPr/>
          <p:nvPr/>
        </p:nvSpPr>
        <p:spPr bwMode="auto">
          <a:xfrm>
            <a:off x="3377259" y="3822700"/>
            <a:ext cx="321588" cy="1540126"/>
          </a:xfrm>
          <a:prstGeom prst="chevron">
            <a:avLst>
              <a:gd name="adj" fmla="val 73585"/>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2">
                  <a:lumMod val="75000"/>
                  <a:lumOff val="25000"/>
                </a:schemeClr>
              </a:solidFill>
              <a:ea typeface="Segoe UI" pitchFamily="34" charset="0"/>
              <a:cs typeface="Segoe UI" pitchFamily="34" charset="0"/>
            </a:endParaRPr>
          </a:p>
        </p:txBody>
      </p:sp>
      <p:sp>
        <p:nvSpPr>
          <p:cNvPr id="68" name="Arrow: Chevron 67">
            <a:extLst>
              <a:ext uri="{FF2B5EF4-FFF2-40B4-BE49-F238E27FC236}">
                <a16:creationId xmlns:a16="http://schemas.microsoft.com/office/drawing/2014/main" id="{8CB5226B-B268-4886-89F3-B4BD0AAFB317}"/>
              </a:ext>
            </a:extLst>
          </p:cNvPr>
          <p:cNvSpPr/>
          <p:nvPr/>
        </p:nvSpPr>
        <p:spPr bwMode="auto">
          <a:xfrm>
            <a:off x="6806585" y="3822700"/>
            <a:ext cx="321588" cy="1540126"/>
          </a:xfrm>
          <a:prstGeom prst="chevron">
            <a:avLst>
              <a:gd name="adj" fmla="val 73585"/>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2">
                  <a:lumMod val="75000"/>
                  <a:lumOff val="25000"/>
                </a:schemeClr>
              </a:solidFill>
              <a:ea typeface="Segoe UI" pitchFamily="34" charset="0"/>
              <a:cs typeface="Segoe UI" pitchFamily="34" charset="0"/>
            </a:endParaRPr>
          </a:p>
        </p:txBody>
      </p:sp>
    </p:spTree>
    <p:extLst>
      <p:ext uri="{BB962C8B-B14F-4D97-AF65-F5344CB8AC3E}">
        <p14:creationId xmlns:p14="http://schemas.microsoft.com/office/powerpoint/2010/main" val="349699406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F2F0B8-9824-4CF2-BD7A-F87B57025227}"/>
              </a:ext>
            </a:extLst>
          </p:cNvPr>
          <p:cNvSpPr>
            <a:spLocks noGrp="1"/>
          </p:cNvSpPr>
          <p:nvPr>
            <p:ph type="body" sz="quarter" idx="10"/>
          </p:nvPr>
        </p:nvSpPr>
        <p:spPr>
          <a:xfrm>
            <a:off x="437319" y="1239352"/>
            <a:ext cx="11339774" cy="312287"/>
          </a:xfrm>
        </p:spPr>
        <p:txBody>
          <a:bodyPr anchor="ctr"/>
          <a:lstStyle/>
          <a:p>
            <a:r>
              <a:rPr lang="en-US">
                <a:solidFill>
                  <a:schemeClr val="accent1"/>
                </a:solidFill>
              </a:rPr>
              <a:t>Entrance criteria</a:t>
            </a:r>
          </a:p>
        </p:txBody>
      </p:sp>
      <p:sp>
        <p:nvSpPr>
          <p:cNvPr id="3" name="Title 2">
            <a:extLst>
              <a:ext uri="{FF2B5EF4-FFF2-40B4-BE49-F238E27FC236}">
                <a16:creationId xmlns:a16="http://schemas.microsoft.com/office/drawing/2014/main" id="{3CB3C9D7-6989-4D48-B643-DC936F092862}"/>
              </a:ext>
            </a:extLst>
          </p:cNvPr>
          <p:cNvSpPr>
            <a:spLocks noGrp="1"/>
          </p:cNvSpPr>
          <p:nvPr>
            <p:ph type="title"/>
          </p:nvPr>
        </p:nvSpPr>
        <p:spPr/>
        <p:txBody>
          <a:bodyPr/>
          <a:lstStyle/>
          <a:p>
            <a:r>
              <a:rPr lang="en-US"/>
              <a:t>Microsoft 365 Networking Partner Program</a:t>
            </a:r>
          </a:p>
        </p:txBody>
      </p:sp>
      <p:sp>
        <p:nvSpPr>
          <p:cNvPr id="9" name="Oval 8">
            <a:extLst>
              <a:ext uri="{FF2B5EF4-FFF2-40B4-BE49-F238E27FC236}">
                <a16:creationId xmlns:a16="http://schemas.microsoft.com/office/drawing/2014/main" id="{7BA3E700-1E33-490D-A5AE-F2D83CC9436E}"/>
              </a:ext>
            </a:extLst>
          </p:cNvPr>
          <p:cNvSpPr/>
          <p:nvPr/>
        </p:nvSpPr>
        <p:spPr bwMode="auto">
          <a:xfrm>
            <a:off x="446555" y="1955016"/>
            <a:ext cx="744365" cy="744365"/>
          </a:xfrm>
          <a:prstGeom prst="ellipse">
            <a:avLst/>
          </a:prstGeom>
          <a:noFill/>
          <a:ln>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C43DB3E4-2404-4189-A933-8CF71B7B438A}"/>
              </a:ext>
            </a:extLst>
          </p:cNvPr>
          <p:cNvSpPr/>
          <p:nvPr/>
        </p:nvSpPr>
        <p:spPr bwMode="auto">
          <a:xfrm>
            <a:off x="1286104" y="1955016"/>
            <a:ext cx="10320679" cy="85650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472" fontAlgn="base">
              <a:spcBef>
                <a:spcPct val="0"/>
              </a:spcBef>
              <a:spcAft>
                <a:spcPct val="0"/>
              </a:spcAft>
            </a:pPr>
            <a:r>
              <a:rPr lang="en-US">
                <a:solidFill>
                  <a:schemeClr val="tx2">
                    <a:lumMod val="90000"/>
                    <a:lumOff val="10000"/>
                  </a:schemeClr>
                </a:solidFill>
                <a:cs typeface="Segoe UI" pitchFamily="34" charset="0"/>
              </a:rPr>
              <a:t>Partner solutions are thoroughly vetted through a 5 step process in order to gain entrance into the program. </a:t>
            </a:r>
          </a:p>
        </p:txBody>
      </p:sp>
      <p:pic>
        <p:nvPicPr>
          <p:cNvPr id="13" name="Graphic 12" descr="Chevron arrows">
            <a:extLst>
              <a:ext uri="{FF2B5EF4-FFF2-40B4-BE49-F238E27FC236}">
                <a16:creationId xmlns:a16="http://schemas.microsoft.com/office/drawing/2014/main" id="{D39A295D-9E7B-4C0E-9A65-C7100ED9AF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6637" y="2035098"/>
            <a:ext cx="584200" cy="584200"/>
          </a:xfrm>
          <a:prstGeom prst="rect">
            <a:avLst/>
          </a:prstGeom>
        </p:spPr>
      </p:pic>
      <p:sp>
        <p:nvSpPr>
          <p:cNvPr id="14" name="Oval 13">
            <a:extLst>
              <a:ext uri="{FF2B5EF4-FFF2-40B4-BE49-F238E27FC236}">
                <a16:creationId xmlns:a16="http://schemas.microsoft.com/office/drawing/2014/main" id="{48A1BD0E-A925-47F1-BC65-BFE09D10E37D}"/>
              </a:ext>
            </a:extLst>
          </p:cNvPr>
          <p:cNvSpPr/>
          <p:nvPr/>
        </p:nvSpPr>
        <p:spPr bwMode="auto">
          <a:xfrm>
            <a:off x="426424" y="3159612"/>
            <a:ext cx="538776" cy="538776"/>
          </a:xfrm>
          <a:prstGeom prst="ellipse">
            <a:avLst/>
          </a:prstGeom>
          <a:noFill/>
          <a:ln>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a:solidFill>
                  <a:schemeClr val="tx2">
                    <a:lumMod val="50000"/>
                    <a:lumOff val="50000"/>
                  </a:schemeClr>
                </a:solidFill>
                <a:latin typeface="Segoe UI Light" panose="020B0502040204020203" pitchFamily="34" charset="0"/>
                <a:ea typeface="Segoe UI" pitchFamily="34" charset="0"/>
                <a:cs typeface="Segoe UI Light" panose="020B0502040204020203" pitchFamily="34" charset="0"/>
              </a:rPr>
              <a:t>1</a:t>
            </a:r>
          </a:p>
        </p:txBody>
      </p:sp>
      <p:sp>
        <p:nvSpPr>
          <p:cNvPr id="24" name="Rectangle 23">
            <a:extLst>
              <a:ext uri="{FF2B5EF4-FFF2-40B4-BE49-F238E27FC236}">
                <a16:creationId xmlns:a16="http://schemas.microsoft.com/office/drawing/2014/main" id="{D60453B7-AFFC-40B1-B4A0-325484000CD6}"/>
              </a:ext>
            </a:extLst>
          </p:cNvPr>
          <p:cNvSpPr/>
          <p:nvPr/>
        </p:nvSpPr>
        <p:spPr bwMode="auto">
          <a:xfrm>
            <a:off x="426424" y="3774760"/>
            <a:ext cx="1970267" cy="264274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472" fontAlgn="base">
              <a:spcBef>
                <a:spcPct val="0"/>
              </a:spcBef>
              <a:spcAft>
                <a:spcPts val="1000"/>
              </a:spcAft>
            </a:pPr>
            <a:r>
              <a:rPr lang="en-US" sz="1500">
                <a:solidFill>
                  <a:schemeClr val="tx2">
                    <a:lumMod val="90000"/>
                    <a:lumOff val="10000"/>
                  </a:schemeClr>
                </a:solidFill>
                <a:latin typeface="+mj-lt"/>
                <a:cs typeface="Segoe UI" pitchFamily="34" charset="0"/>
              </a:rPr>
              <a:t>Signed NDA</a:t>
            </a:r>
          </a:p>
          <a:p>
            <a:pPr defTabSz="932472" fontAlgn="base">
              <a:spcBef>
                <a:spcPct val="0"/>
              </a:spcBef>
              <a:spcAft>
                <a:spcPts val="1000"/>
              </a:spcAft>
            </a:pPr>
            <a:r>
              <a:rPr lang="en-US" sz="1200">
                <a:solidFill>
                  <a:schemeClr val="tx2">
                    <a:lumMod val="90000"/>
                    <a:lumOff val="10000"/>
                  </a:schemeClr>
                </a:solidFill>
                <a:cs typeface="Segoe UI" pitchFamily="34" charset="0"/>
              </a:rPr>
              <a:t>Partners must have an active NDA in place with Microsoft. </a:t>
            </a:r>
          </a:p>
          <a:p>
            <a:pPr defTabSz="932472" fontAlgn="base">
              <a:spcBef>
                <a:spcPct val="0"/>
              </a:spcBef>
              <a:spcAft>
                <a:spcPts val="1000"/>
              </a:spcAft>
            </a:pPr>
            <a:r>
              <a:rPr lang="en-US" sz="1200">
                <a:solidFill>
                  <a:schemeClr val="tx2">
                    <a:lumMod val="90000"/>
                    <a:lumOff val="10000"/>
                  </a:schemeClr>
                </a:solidFill>
                <a:cs typeface="Segoe UI" pitchFamily="34" charset="0"/>
              </a:rPr>
              <a:t>NPP partners have the </a:t>
            </a:r>
            <a:r>
              <a:rPr lang="en-US" sz="1200">
                <a:solidFill>
                  <a:schemeClr val="tx2">
                    <a:lumMod val="90000"/>
                    <a:lumOff val="10000"/>
                  </a:schemeClr>
                </a:solidFill>
                <a:latin typeface="Segoe UI" panose="020B0502040204020203" pitchFamily="34" charset="0"/>
                <a:cs typeface="Times New Roman" panose="02020603050405020304" pitchFamily="18" charset="0"/>
              </a:rPr>
              <a:t>o</a:t>
            </a:r>
            <a:r>
              <a:rPr lang="en-US" sz="1200">
                <a:solidFill>
                  <a:schemeClr val="tx2">
                    <a:lumMod val="90000"/>
                    <a:lumOff val="10000"/>
                  </a:schemeClr>
                </a:solidFill>
                <a:effectLst/>
                <a:latin typeface="Segoe UI" panose="020B0502040204020203" pitchFamily="34" charset="0"/>
                <a:ea typeface="Calibri" panose="020F0502020204030204" pitchFamily="34" charset="0"/>
                <a:cs typeface="Times New Roman" panose="02020603050405020304" pitchFamily="18" charset="0"/>
              </a:rPr>
              <a:t>pportunity to engage with Microsoft for deep product alignment and advanced roadmap visibility, which necessitates a NDA.</a:t>
            </a:r>
          </a:p>
          <a:p>
            <a:pPr defTabSz="932472" fontAlgn="base">
              <a:spcBef>
                <a:spcPct val="0"/>
              </a:spcBef>
              <a:spcAft>
                <a:spcPts val="1000"/>
              </a:spcAft>
            </a:pPr>
            <a:endParaRPr lang="en-US" sz="1200">
              <a:solidFill>
                <a:schemeClr val="tx2">
                  <a:lumMod val="90000"/>
                  <a:lumOff val="10000"/>
                </a:schemeClr>
              </a:solidFill>
              <a:cs typeface="Segoe UI" pitchFamily="34" charset="0"/>
            </a:endParaRPr>
          </a:p>
          <a:p>
            <a:pPr defTabSz="932472" fontAlgn="base">
              <a:spcBef>
                <a:spcPct val="0"/>
              </a:spcBef>
              <a:spcAft>
                <a:spcPts val="1000"/>
              </a:spcAft>
            </a:pPr>
            <a:endParaRPr lang="en-US" sz="1500">
              <a:solidFill>
                <a:schemeClr val="tx2">
                  <a:lumMod val="90000"/>
                  <a:lumOff val="10000"/>
                </a:schemeClr>
              </a:solidFill>
              <a:latin typeface="+mj-lt"/>
              <a:cs typeface="Segoe UI" pitchFamily="34" charset="0"/>
            </a:endParaRPr>
          </a:p>
        </p:txBody>
      </p:sp>
      <p:sp>
        <p:nvSpPr>
          <p:cNvPr id="25" name="Rectangle 24">
            <a:extLst>
              <a:ext uri="{FF2B5EF4-FFF2-40B4-BE49-F238E27FC236}">
                <a16:creationId xmlns:a16="http://schemas.microsoft.com/office/drawing/2014/main" id="{3E85D073-83AF-46EC-B54C-4958659BA51B}"/>
              </a:ext>
            </a:extLst>
          </p:cNvPr>
          <p:cNvSpPr/>
          <p:nvPr/>
        </p:nvSpPr>
        <p:spPr bwMode="auto">
          <a:xfrm>
            <a:off x="2525926" y="3774760"/>
            <a:ext cx="2105020" cy="264274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472" fontAlgn="base">
              <a:spcBef>
                <a:spcPct val="0"/>
              </a:spcBef>
              <a:spcAft>
                <a:spcPts val="1000"/>
              </a:spcAft>
            </a:pPr>
            <a:r>
              <a:rPr lang="en-US" sz="1500">
                <a:solidFill>
                  <a:schemeClr val="tx2">
                    <a:lumMod val="90000"/>
                    <a:lumOff val="10000"/>
                  </a:schemeClr>
                </a:solidFill>
                <a:latin typeface="+mj-lt"/>
                <a:cs typeface="Segoe UI" pitchFamily="34" charset="0"/>
              </a:rPr>
              <a:t>Demonstrate strategic alignment </a:t>
            </a:r>
          </a:p>
          <a:p>
            <a:pPr defTabSz="932472" fontAlgn="base">
              <a:spcBef>
                <a:spcPct val="0"/>
              </a:spcBef>
              <a:spcAft>
                <a:spcPts val="1000"/>
              </a:spcAft>
            </a:pPr>
            <a:r>
              <a:rPr lang="en-US" sz="1200">
                <a:solidFill>
                  <a:schemeClr val="tx2">
                    <a:lumMod val="90000"/>
                    <a:lumOff val="10000"/>
                  </a:schemeClr>
                </a:solidFill>
                <a:cs typeface="Segoe UI" pitchFamily="34" charset="0"/>
              </a:rPr>
              <a:t>Partners must engage in a series of strategic alignment syncs with Microsoft architects to ensure solution alignment with Network Connectivity Principles.</a:t>
            </a:r>
          </a:p>
          <a:p>
            <a:pPr defTabSz="932472" fontAlgn="base">
              <a:spcBef>
                <a:spcPct val="0"/>
              </a:spcBef>
              <a:spcAft>
                <a:spcPts val="1000"/>
              </a:spcAft>
            </a:pPr>
            <a:r>
              <a:rPr lang="en-US" sz="1200">
                <a:solidFill>
                  <a:schemeClr val="tx2">
                    <a:lumMod val="90000"/>
                    <a:lumOff val="10000"/>
                  </a:schemeClr>
                </a:solidFill>
                <a:cs typeface="Segoe UI" pitchFamily="34" charset="0"/>
              </a:rPr>
              <a:t>Sometimes this results in solution adjustments needed before progressing to step 3.</a:t>
            </a:r>
          </a:p>
        </p:txBody>
      </p:sp>
      <p:sp>
        <p:nvSpPr>
          <p:cNvPr id="26" name="Rectangle 25">
            <a:extLst>
              <a:ext uri="{FF2B5EF4-FFF2-40B4-BE49-F238E27FC236}">
                <a16:creationId xmlns:a16="http://schemas.microsoft.com/office/drawing/2014/main" id="{C7BB162C-6E7F-4C47-A4DC-8AAFC34DFD97}"/>
              </a:ext>
            </a:extLst>
          </p:cNvPr>
          <p:cNvSpPr/>
          <p:nvPr/>
        </p:nvSpPr>
        <p:spPr bwMode="auto">
          <a:xfrm>
            <a:off x="4938634" y="3774760"/>
            <a:ext cx="2105019" cy="264274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472" fontAlgn="base">
              <a:spcBef>
                <a:spcPct val="0"/>
              </a:spcBef>
              <a:spcAft>
                <a:spcPts val="1000"/>
              </a:spcAft>
            </a:pPr>
            <a:r>
              <a:rPr lang="en-US" sz="1500">
                <a:solidFill>
                  <a:schemeClr val="tx2">
                    <a:lumMod val="90000"/>
                    <a:lumOff val="10000"/>
                  </a:schemeClr>
                </a:solidFill>
                <a:latin typeface="+mj-lt"/>
                <a:cs typeface="Segoe UI" pitchFamily="34" charset="0"/>
              </a:rPr>
              <a:t>Sign program terms</a:t>
            </a:r>
          </a:p>
          <a:p>
            <a:pPr defTabSz="932472" fontAlgn="base">
              <a:spcBef>
                <a:spcPct val="0"/>
              </a:spcBef>
              <a:spcAft>
                <a:spcPts val="1000"/>
              </a:spcAft>
            </a:pPr>
            <a:r>
              <a:rPr lang="en-US" sz="1200">
                <a:solidFill>
                  <a:schemeClr val="tx2">
                    <a:lumMod val="90000"/>
                    <a:lumOff val="10000"/>
                  </a:schemeClr>
                </a:solidFill>
                <a:cs typeface="Segoe UI" pitchFamily="34" charset="0"/>
              </a:rPr>
              <a:t>The NPP has distinct program terms that should be reviewed by legal teams and must be signed before progressing to step 4.</a:t>
            </a:r>
          </a:p>
        </p:txBody>
      </p:sp>
      <p:sp>
        <p:nvSpPr>
          <p:cNvPr id="27" name="Rectangle 26">
            <a:extLst>
              <a:ext uri="{FF2B5EF4-FFF2-40B4-BE49-F238E27FC236}">
                <a16:creationId xmlns:a16="http://schemas.microsoft.com/office/drawing/2014/main" id="{5C648428-DA35-42D4-AAB9-EDCD57B8ED35}"/>
              </a:ext>
            </a:extLst>
          </p:cNvPr>
          <p:cNvSpPr/>
          <p:nvPr/>
        </p:nvSpPr>
        <p:spPr bwMode="auto">
          <a:xfrm>
            <a:off x="9859673" y="3774760"/>
            <a:ext cx="2105019" cy="264274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472" fontAlgn="base">
              <a:spcBef>
                <a:spcPct val="0"/>
              </a:spcBef>
              <a:spcAft>
                <a:spcPts val="1000"/>
              </a:spcAft>
            </a:pPr>
            <a:r>
              <a:rPr lang="en-US" sz="1500">
                <a:solidFill>
                  <a:schemeClr val="tx2">
                    <a:lumMod val="90000"/>
                    <a:lumOff val="10000"/>
                  </a:schemeClr>
                </a:solidFill>
                <a:latin typeface="+mj-lt"/>
                <a:cs typeface="Segoe UI" pitchFamily="34" charset="0"/>
              </a:rPr>
              <a:t>Publish customer facing content</a:t>
            </a:r>
          </a:p>
          <a:p>
            <a:pPr defTabSz="932472" fontAlgn="base">
              <a:spcBef>
                <a:spcPct val="0"/>
              </a:spcBef>
              <a:spcAft>
                <a:spcPts val="1000"/>
              </a:spcAft>
            </a:pPr>
            <a:r>
              <a:rPr lang="en-US" sz="1200">
                <a:solidFill>
                  <a:schemeClr val="tx2">
                    <a:lumMod val="90000"/>
                    <a:lumOff val="10000"/>
                  </a:schemeClr>
                </a:solidFill>
                <a:cs typeface="Segoe UI" pitchFamily="34" charset="0"/>
              </a:rPr>
              <a:t>Partners must publish a webpage, blog, whitepaper, or similar document clearly articulating solution architecture and adherence to the Network Connectivity Principles</a:t>
            </a:r>
          </a:p>
        </p:txBody>
      </p:sp>
      <p:sp>
        <p:nvSpPr>
          <p:cNvPr id="23" name="Oval 22">
            <a:extLst>
              <a:ext uri="{FF2B5EF4-FFF2-40B4-BE49-F238E27FC236}">
                <a16:creationId xmlns:a16="http://schemas.microsoft.com/office/drawing/2014/main" id="{071FA604-5471-4991-B853-8A278E02718D}"/>
              </a:ext>
            </a:extLst>
          </p:cNvPr>
          <p:cNvSpPr/>
          <p:nvPr/>
        </p:nvSpPr>
        <p:spPr bwMode="auto">
          <a:xfrm>
            <a:off x="9859673" y="3159612"/>
            <a:ext cx="538776" cy="538776"/>
          </a:xfrm>
          <a:prstGeom prst="ellipse">
            <a:avLst/>
          </a:prstGeom>
          <a:noFill/>
          <a:ln>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a:solidFill>
                  <a:schemeClr val="tx2">
                    <a:lumMod val="50000"/>
                    <a:lumOff val="50000"/>
                  </a:schemeClr>
                </a:solidFill>
                <a:latin typeface="Segoe UI Light" panose="020B0502040204020203" pitchFamily="34" charset="0"/>
                <a:ea typeface="Segoe UI" pitchFamily="34" charset="0"/>
                <a:cs typeface="Segoe UI Light" panose="020B0502040204020203" pitchFamily="34" charset="0"/>
              </a:rPr>
              <a:t>5</a:t>
            </a:r>
          </a:p>
        </p:txBody>
      </p:sp>
      <p:sp>
        <p:nvSpPr>
          <p:cNvPr id="28" name="Rectangle 27">
            <a:extLst>
              <a:ext uri="{FF2B5EF4-FFF2-40B4-BE49-F238E27FC236}">
                <a16:creationId xmlns:a16="http://schemas.microsoft.com/office/drawing/2014/main" id="{67B5D2BA-B7A0-4FAF-935C-EF4826EFCB11}"/>
              </a:ext>
            </a:extLst>
          </p:cNvPr>
          <p:cNvSpPr/>
          <p:nvPr/>
        </p:nvSpPr>
        <p:spPr bwMode="auto">
          <a:xfrm>
            <a:off x="7351343" y="3774760"/>
            <a:ext cx="2395728" cy="264274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defTabSz="932472" fontAlgn="base">
              <a:spcBef>
                <a:spcPct val="0"/>
              </a:spcBef>
              <a:spcAft>
                <a:spcPts val="1000"/>
              </a:spcAft>
            </a:pPr>
            <a:r>
              <a:rPr lang="en-US" sz="1500">
                <a:solidFill>
                  <a:schemeClr val="tx2">
                    <a:lumMod val="90000"/>
                    <a:lumOff val="10000"/>
                  </a:schemeClr>
                </a:solidFill>
                <a:latin typeface="+mj-lt"/>
                <a:cs typeface="Segoe UI" pitchFamily="34" charset="0"/>
              </a:rPr>
              <a:t>Pass 3</a:t>
            </a:r>
            <a:r>
              <a:rPr lang="en-US" sz="1500" baseline="30000">
                <a:solidFill>
                  <a:schemeClr val="tx2">
                    <a:lumMod val="90000"/>
                    <a:lumOff val="10000"/>
                  </a:schemeClr>
                </a:solidFill>
                <a:latin typeface="+mj-lt"/>
                <a:cs typeface="Segoe UI" pitchFamily="34" charset="0"/>
              </a:rPr>
              <a:t>rd</a:t>
            </a:r>
            <a:r>
              <a:rPr lang="en-US" sz="1500">
                <a:solidFill>
                  <a:schemeClr val="tx2">
                    <a:lumMod val="90000"/>
                    <a:lumOff val="10000"/>
                  </a:schemeClr>
                </a:solidFill>
                <a:latin typeface="+mj-lt"/>
                <a:cs typeface="Segoe UI" pitchFamily="34" charset="0"/>
              </a:rPr>
              <a:t> party testing</a:t>
            </a:r>
          </a:p>
          <a:p>
            <a:pPr defTabSz="932472" fontAlgn="base">
              <a:spcBef>
                <a:spcPct val="0"/>
              </a:spcBef>
              <a:spcAft>
                <a:spcPts val="1000"/>
              </a:spcAft>
            </a:pPr>
            <a:r>
              <a:rPr lang="en-US" sz="1200">
                <a:solidFill>
                  <a:schemeClr val="tx2">
                    <a:lumMod val="90000"/>
                    <a:lumOff val="10000"/>
                  </a:schemeClr>
                </a:solidFill>
                <a:cs typeface="Segoe UI" pitchFamily="34" charset="0"/>
              </a:rPr>
              <a:t>Partners must submit their solution to our authorized 3</a:t>
            </a:r>
            <a:r>
              <a:rPr lang="en-US" sz="1200" baseline="30000">
                <a:solidFill>
                  <a:schemeClr val="tx2">
                    <a:lumMod val="90000"/>
                    <a:lumOff val="10000"/>
                  </a:schemeClr>
                </a:solidFill>
                <a:cs typeface="Segoe UI" pitchFamily="34" charset="0"/>
              </a:rPr>
              <a:t>rd</a:t>
            </a:r>
            <a:r>
              <a:rPr lang="en-US" sz="1200">
                <a:solidFill>
                  <a:schemeClr val="tx2">
                    <a:lumMod val="90000"/>
                    <a:lumOff val="10000"/>
                  </a:schemeClr>
                </a:solidFill>
                <a:cs typeface="Segoe UI" pitchFamily="34" charset="0"/>
              </a:rPr>
              <a:t> party testing vendor. </a:t>
            </a:r>
          </a:p>
          <a:p>
            <a:pPr defTabSz="932472" fontAlgn="base">
              <a:spcBef>
                <a:spcPct val="0"/>
              </a:spcBef>
              <a:spcAft>
                <a:spcPts val="1000"/>
              </a:spcAft>
            </a:pPr>
            <a:r>
              <a:rPr lang="en-US" sz="1200">
                <a:solidFill>
                  <a:schemeClr val="tx2">
                    <a:lumMod val="90000"/>
                    <a:lumOff val="10000"/>
                  </a:schemeClr>
                </a:solidFill>
                <a:cs typeface="Segoe UI" pitchFamily="34" charset="0"/>
              </a:rPr>
              <a:t>The testing vendor will perform a series of functional tests, and determine solution adherence to each Network Connectivity Principles on a pass/fail basis.</a:t>
            </a:r>
          </a:p>
          <a:p>
            <a:pPr defTabSz="932472" fontAlgn="base">
              <a:spcBef>
                <a:spcPct val="0"/>
              </a:spcBef>
              <a:spcAft>
                <a:spcPts val="1000"/>
              </a:spcAft>
            </a:pPr>
            <a:r>
              <a:rPr lang="en-US" sz="1200">
                <a:solidFill>
                  <a:schemeClr val="tx2">
                    <a:lumMod val="90000"/>
                    <a:lumOff val="10000"/>
                  </a:schemeClr>
                </a:solidFill>
                <a:cs typeface="Segoe UI" pitchFamily="34" charset="0"/>
              </a:rPr>
              <a:t>This generally involves physically mailing a device with software installed to the testing vendor.</a:t>
            </a:r>
          </a:p>
        </p:txBody>
      </p:sp>
      <p:cxnSp>
        <p:nvCxnSpPr>
          <p:cNvPr id="35" name="Straight Connector 34">
            <a:extLst>
              <a:ext uri="{FF2B5EF4-FFF2-40B4-BE49-F238E27FC236}">
                <a16:creationId xmlns:a16="http://schemas.microsoft.com/office/drawing/2014/main" id="{157B4D07-6477-4CF9-9B9B-C833666F3D97}"/>
              </a:ext>
            </a:extLst>
          </p:cNvPr>
          <p:cNvCxnSpPr>
            <a:stCxn id="14" idx="6"/>
            <a:endCxn id="23" idx="2"/>
          </p:cNvCxnSpPr>
          <p:nvPr/>
        </p:nvCxnSpPr>
        <p:spPr>
          <a:xfrm>
            <a:off x="965200" y="3429000"/>
            <a:ext cx="8894473" cy="0"/>
          </a:xfrm>
          <a:prstGeom prst="line">
            <a:avLst/>
          </a:prstGeom>
          <a:ln>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F929C793-5591-4692-99C5-353D05543C66}"/>
              </a:ext>
            </a:extLst>
          </p:cNvPr>
          <p:cNvSpPr/>
          <p:nvPr/>
        </p:nvSpPr>
        <p:spPr bwMode="auto">
          <a:xfrm>
            <a:off x="2525928" y="3159612"/>
            <a:ext cx="538776" cy="538776"/>
          </a:xfrm>
          <a:prstGeom prst="ellipse">
            <a:avLst/>
          </a:prstGeom>
          <a:solidFill>
            <a:schemeClr val="bg1"/>
          </a:solidFill>
          <a:ln>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a:solidFill>
                  <a:schemeClr val="tx2">
                    <a:lumMod val="50000"/>
                    <a:lumOff val="50000"/>
                  </a:schemeClr>
                </a:solidFill>
                <a:latin typeface="Segoe UI Light" panose="020B0502040204020203" pitchFamily="34" charset="0"/>
                <a:ea typeface="Segoe UI" pitchFamily="34" charset="0"/>
                <a:cs typeface="Segoe UI Light" panose="020B0502040204020203" pitchFamily="34" charset="0"/>
              </a:rPr>
              <a:t>2</a:t>
            </a:r>
          </a:p>
        </p:txBody>
      </p:sp>
      <p:sp>
        <p:nvSpPr>
          <p:cNvPr id="21" name="Oval 20">
            <a:extLst>
              <a:ext uri="{FF2B5EF4-FFF2-40B4-BE49-F238E27FC236}">
                <a16:creationId xmlns:a16="http://schemas.microsoft.com/office/drawing/2014/main" id="{B7FB59F6-DF7F-4E07-8087-B3E52A28D0BE}"/>
              </a:ext>
            </a:extLst>
          </p:cNvPr>
          <p:cNvSpPr/>
          <p:nvPr/>
        </p:nvSpPr>
        <p:spPr bwMode="auto">
          <a:xfrm>
            <a:off x="4938635" y="3159612"/>
            <a:ext cx="538776" cy="538776"/>
          </a:xfrm>
          <a:prstGeom prst="ellipse">
            <a:avLst/>
          </a:prstGeom>
          <a:solidFill>
            <a:schemeClr val="bg1"/>
          </a:solidFill>
          <a:ln>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a:solidFill>
                  <a:schemeClr val="tx2">
                    <a:lumMod val="50000"/>
                    <a:lumOff val="50000"/>
                  </a:schemeClr>
                </a:solidFill>
                <a:latin typeface="Segoe UI Light" panose="020B0502040204020203" pitchFamily="34" charset="0"/>
                <a:ea typeface="Segoe UI" pitchFamily="34" charset="0"/>
                <a:cs typeface="Segoe UI Light" panose="020B0502040204020203" pitchFamily="34" charset="0"/>
              </a:rPr>
              <a:t>3</a:t>
            </a:r>
          </a:p>
        </p:txBody>
      </p:sp>
      <p:sp>
        <p:nvSpPr>
          <p:cNvPr id="22" name="Oval 21">
            <a:extLst>
              <a:ext uri="{FF2B5EF4-FFF2-40B4-BE49-F238E27FC236}">
                <a16:creationId xmlns:a16="http://schemas.microsoft.com/office/drawing/2014/main" id="{93F05387-7DBD-4790-A3B5-832E3BBCDE48}"/>
              </a:ext>
            </a:extLst>
          </p:cNvPr>
          <p:cNvSpPr/>
          <p:nvPr/>
        </p:nvSpPr>
        <p:spPr bwMode="auto">
          <a:xfrm>
            <a:off x="7351343" y="3159612"/>
            <a:ext cx="538776" cy="538776"/>
          </a:xfrm>
          <a:prstGeom prst="ellipse">
            <a:avLst/>
          </a:prstGeom>
          <a:solidFill>
            <a:schemeClr val="bg1"/>
          </a:solidFill>
          <a:ln>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a:solidFill>
                  <a:schemeClr val="tx2">
                    <a:lumMod val="50000"/>
                    <a:lumOff val="50000"/>
                  </a:schemeClr>
                </a:solidFill>
                <a:latin typeface="Segoe UI Light" panose="020B0502040204020203" pitchFamily="34" charset="0"/>
                <a:ea typeface="Segoe UI" pitchFamily="34" charset="0"/>
                <a:cs typeface="Segoe UI Light" panose="020B0502040204020203" pitchFamily="34" charset="0"/>
              </a:rPr>
              <a:t>4</a:t>
            </a:r>
          </a:p>
        </p:txBody>
      </p:sp>
    </p:spTree>
    <p:extLst>
      <p:ext uri="{BB962C8B-B14F-4D97-AF65-F5344CB8AC3E}">
        <p14:creationId xmlns:p14="http://schemas.microsoft.com/office/powerpoint/2010/main" val="305038293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F2F0B8-9824-4CF2-BD7A-F87B57025227}"/>
              </a:ext>
            </a:extLst>
          </p:cNvPr>
          <p:cNvSpPr>
            <a:spLocks noGrp="1"/>
          </p:cNvSpPr>
          <p:nvPr>
            <p:ph type="body" sz="quarter" idx="10"/>
          </p:nvPr>
        </p:nvSpPr>
        <p:spPr>
          <a:xfrm>
            <a:off x="437319" y="1239352"/>
            <a:ext cx="11339774" cy="312287"/>
          </a:xfrm>
        </p:spPr>
        <p:txBody>
          <a:bodyPr anchor="ctr"/>
          <a:lstStyle/>
          <a:p>
            <a:r>
              <a:rPr lang="en-US">
                <a:solidFill>
                  <a:schemeClr val="accent1"/>
                </a:solidFill>
              </a:rPr>
              <a:t>Partner benefits</a:t>
            </a:r>
          </a:p>
        </p:txBody>
      </p:sp>
      <p:sp>
        <p:nvSpPr>
          <p:cNvPr id="3" name="Title 2">
            <a:extLst>
              <a:ext uri="{FF2B5EF4-FFF2-40B4-BE49-F238E27FC236}">
                <a16:creationId xmlns:a16="http://schemas.microsoft.com/office/drawing/2014/main" id="{3CB3C9D7-6989-4D48-B643-DC936F092862}"/>
              </a:ext>
            </a:extLst>
          </p:cNvPr>
          <p:cNvSpPr>
            <a:spLocks noGrp="1"/>
          </p:cNvSpPr>
          <p:nvPr>
            <p:ph type="title"/>
          </p:nvPr>
        </p:nvSpPr>
        <p:spPr/>
        <p:txBody>
          <a:bodyPr/>
          <a:lstStyle/>
          <a:p>
            <a:r>
              <a:rPr lang="en-US"/>
              <a:t>Microsoft 365 Networking Partner Program</a:t>
            </a:r>
          </a:p>
        </p:txBody>
      </p:sp>
      <p:sp>
        <p:nvSpPr>
          <p:cNvPr id="9" name="Oval 8">
            <a:extLst>
              <a:ext uri="{FF2B5EF4-FFF2-40B4-BE49-F238E27FC236}">
                <a16:creationId xmlns:a16="http://schemas.microsoft.com/office/drawing/2014/main" id="{7BA3E700-1E33-490D-A5AE-F2D83CC9436E}"/>
              </a:ext>
            </a:extLst>
          </p:cNvPr>
          <p:cNvSpPr/>
          <p:nvPr/>
        </p:nvSpPr>
        <p:spPr bwMode="auto">
          <a:xfrm>
            <a:off x="446555" y="1844050"/>
            <a:ext cx="744365" cy="744365"/>
          </a:xfrm>
          <a:prstGeom prst="ellipse">
            <a:avLst/>
          </a:prstGeom>
          <a:noFill/>
          <a:ln>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C43DB3E4-2404-4189-A933-8CF71B7B438A}"/>
              </a:ext>
            </a:extLst>
          </p:cNvPr>
          <p:cNvSpPr/>
          <p:nvPr/>
        </p:nvSpPr>
        <p:spPr bwMode="auto">
          <a:xfrm>
            <a:off x="1286104" y="1942706"/>
            <a:ext cx="10320679" cy="4813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defTabSz="932472" fontAlgn="base">
              <a:spcBef>
                <a:spcPct val="0"/>
              </a:spcBef>
              <a:spcAft>
                <a:spcPct val="0"/>
              </a:spcAft>
            </a:pPr>
            <a:r>
              <a:rPr lang="en-US">
                <a:solidFill>
                  <a:schemeClr val="tx2">
                    <a:lumMod val="90000"/>
                    <a:lumOff val="10000"/>
                  </a:schemeClr>
                </a:solidFill>
                <a:cs typeface="Segoe UI" pitchFamily="34" charset="0"/>
              </a:rPr>
              <a:t>Partner solutions that fulfill the 5 step validation process gain access to a suite of benefits below</a:t>
            </a:r>
          </a:p>
        </p:txBody>
      </p:sp>
      <p:pic>
        <p:nvPicPr>
          <p:cNvPr id="7" name="Graphic 6" descr="Handshake">
            <a:extLst>
              <a:ext uri="{FF2B5EF4-FFF2-40B4-BE49-F238E27FC236}">
                <a16:creationId xmlns:a16="http://schemas.microsoft.com/office/drawing/2014/main" id="{D9BC9F3C-FCE8-4DDA-94DB-6F6683AFE4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1989" y="1919484"/>
            <a:ext cx="593496" cy="593496"/>
          </a:xfrm>
          <a:prstGeom prst="rect">
            <a:avLst/>
          </a:prstGeom>
        </p:spPr>
      </p:pic>
      <p:graphicFrame>
        <p:nvGraphicFramePr>
          <p:cNvPr id="15" name="Table 12">
            <a:extLst>
              <a:ext uri="{FF2B5EF4-FFF2-40B4-BE49-F238E27FC236}">
                <a16:creationId xmlns:a16="http://schemas.microsoft.com/office/drawing/2014/main" id="{20576794-F8FD-4287-84E5-251F203EC2D3}"/>
              </a:ext>
            </a:extLst>
          </p:cNvPr>
          <p:cNvGraphicFramePr>
            <a:graphicFrameLocks noGrp="1"/>
          </p:cNvGraphicFramePr>
          <p:nvPr>
            <p:extLst>
              <p:ext uri="{D42A27DB-BD31-4B8C-83A1-F6EECF244321}">
                <p14:modId xmlns:p14="http://schemas.microsoft.com/office/powerpoint/2010/main" val="2665387761"/>
              </p:ext>
            </p:extLst>
          </p:nvPr>
        </p:nvGraphicFramePr>
        <p:xfrm>
          <a:off x="9098181" y="3146592"/>
          <a:ext cx="2843678" cy="2071581"/>
        </p:xfrm>
        <a:graphic>
          <a:graphicData uri="http://schemas.openxmlformats.org/drawingml/2006/table">
            <a:tbl>
              <a:tblPr firstRow="1" bandRow="1">
                <a:effectLst>
                  <a:outerShdw blurRad="190500" dist="76200" dir="2400000" algn="ctr" rotWithShape="0">
                    <a:prstClr val="black">
                      <a:alpha val="30000"/>
                    </a:prstClr>
                  </a:outerShdw>
                </a:effectLst>
                <a:tableStyleId>{5C22544A-7EE6-4342-B048-85BDC9FD1C3A}</a:tableStyleId>
              </a:tblPr>
              <a:tblGrid>
                <a:gridCol w="2843678">
                  <a:extLst>
                    <a:ext uri="{9D8B030D-6E8A-4147-A177-3AD203B41FA5}">
                      <a16:colId xmlns:a16="http://schemas.microsoft.com/office/drawing/2014/main" val="2323302041"/>
                    </a:ext>
                  </a:extLst>
                </a:gridCol>
              </a:tblGrid>
              <a:tr h="487847">
                <a:tc>
                  <a:txBody>
                    <a:bodyPr/>
                    <a:lstStyle/>
                    <a:p>
                      <a:pPr algn="l"/>
                      <a:r>
                        <a:rPr lang="en-US" sz="1600">
                          <a:solidFill>
                            <a:schemeClr val="bg1"/>
                          </a:solidFill>
                        </a:rPr>
                        <a:t>Customer and Microsoft field engagement</a:t>
                      </a:r>
                    </a:p>
                  </a:txBody>
                  <a:tcPr marL="365760" marR="93260" marT="46630" marB="4663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604489843"/>
                  </a:ext>
                </a:extLst>
              </a:tr>
              <a:tr h="1463040">
                <a:tc>
                  <a:txBody>
                    <a:bodyPr/>
                    <a:lstStyle/>
                    <a:p>
                      <a:pPr defTabSz="932472" fontAlgn="base">
                        <a:spcBef>
                          <a:spcPct val="0"/>
                        </a:spcBef>
                        <a:spcAft>
                          <a:spcPts val="1000"/>
                        </a:spcAft>
                      </a:pPr>
                      <a:r>
                        <a:rPr lang="en-US" sz="1300" dirty="0">
                          <a:solidFill>
                            <a:srgbClr val="000000"/>
                          </a:solidFill>
                          <a:latin typeface="+mn-lt"/>
                        </a:rPr>
                        <a:t>Designation allows customers and Microsoft field to identify validated solutions</a:t>
                      </a:r>
                    </a:p>
                    <a:p>
                      <a:pPr defTabSz="932472" fontAlgn="base">
                        <a:spcBef>
                          <a:spcPct val="0"/>
                        </a:spcBef>
                        <a:spcAft>
                          <a:spcPts val="1000"/>
                        </a:spcAft>
                      </a:pPr>
                      <a:r>
                        <a:rPr lang="en-US" sz="1300" dirty="0">
                          <a:solidFill>
                            <a:srgbClr val="000000"/>
                          </a:solidFill>
                          <a:latin typeface="Segoe UI" panose="020B0502040204020203" pitchFamily="34" charset="0"/>
                          <a:cs typeface="Times New Roman" panose="02020603050405020304" pitchFamily="18" charset="0"/>
                        </a:rPr>
                        <a:t>Solution promoted to customers during FastTrack deployments</a:t>
                      </a:r>
                    </a:p>
                  </a:txBody>
                  <a:tcPr marL="182880" marR="93260" marT="93260" marB="279781">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2938811"/>
                  </a:ext>
                </a:extLst>
              </a:tr>
            </a:tbl>
          </a:graphicData>
        </a:graphic>
      </p:graphicFrame>
      <p:sp>
        <p:nvSpPr>
          <p:cNvPr id="32" name="Oval 31">
            <a:extLst>
              <a:ext uri="{FF2B5EF4-FFF2-40B4-BE49-F238E27FC236}">
                <a16:creationId xmlns:a16="http://schemas.microsoft.com/office/drawing/2014/main" id="{8B7EF704-A047-4597-8172-7A73E3F6AAA2}"/>
              </a:ext>
            </a:extLst>
          </p:cNvPr>
          <p:cNvSpPr/>
          <p:nvPr/>
        </p:nvSpPr>
        <p:spPr bwMode="auto">
          <a:xfrm>
            <a:off x="8560234" y="3056817"/>
            <a:ext cx="744365" cy="744365"/>
          </a:xfrm>
          <a:prstGeom prst="ellipse">
            <a:avLst/>
          </a:prstGeom>
          <a:solidFill>
            <a:schemeClr val="bg1"/>
          </a:solidFill>
          <a:ln>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34" name="Table 12">
            <a:extLst>
              <a:ext uri="{FF2B5EF4-FFF2-40B4-BE49-F238E27FC236}">
                <a16:creationId xmlns:a16="http://schemas.microsoft.com/office/drawing/2014/main" id="{AC9699AA-63F0-4979-9E1F-FD50885BB82A}"/>
              </a:ext>
            </a:extLst>
          </p:cNvPr>
          <p:cNvGraphicFramePr>
            <a:graphicFrameLocks noGrp="1"/>
          </p:cNvGraphicFramePr>
          <p:nvPr>
            <p:extLst>
              <p:ext uri="{D42A27DB-BD31-4B8C-83A1-F6EECF244321}">
                <p14:modId xmlns:p14="http://schemas.microsoft.com/office/powerpoint/2010/main" val="150897079"/>
              </p:ext>
            </p:extLst>
          </p:nvPr>
        </p:nvGraphicFramePr>
        <p:xfrm>
          <a:off x="730336" y="3146592"/>
          <a:ext cx="4056415" cy="3413927"/>
        </p:xfrm>
        <a:graphic>
          <a:graphicData uri="http://schemas.openxmlformats.org/drawingml/2006/table">
            <a:tbl>
              <a:tblPr firstRow="1" bandRow="1">
                <a:effectLst>
                  <a:outerShdw blurRad="190500" dist="76200" dir="2400000" algn="ctr" rotWithShape="0">
                    <a:prstClr val="black">
                      <a:alpha val="30000"/>
                    </a:prstClr>
                  </a:outerShdw>
                </a:effectLst>
                <a:tableStyleId>{5C22544A-7EE6-4342-B048-85BDC9FD1C3A}</a:tableStyleId>
              </a:tblPr>
              <a:tblGrid>
                <a:gridCol w="4056415">
                  <a:extLst>
                    <a:ext uri="{9D8B030D-6E8A-4147-A177-3AD203B41FA5}">
                      <a16:colId xmlns:a16="http://schemas.microsoft.com/office/drawing/2014/main" val="2323302041"/>
                    </a:ext>
                  </a:extLst>
                </a:gridCol>
              </a:tblGrid>
              <a:tr h="487847">
                <a:tc>
                  <a:txBody>
                    <a:bodyPr/>
                    <a:lstStyle/>
                    <a:p>
                      <a:pPr algn="l"/>
                      <a:r>
                        <a:rPr lang="en-US" sz="1600">
                          <a:solidFill>
                            <a:schemeClr val="bg1"/>
                          </a:solidFill>
                        </a:rPr>
                        <a:t>Marketing and promotional</a:t>
                      </a:r>
                    </a:p>
                  </a:txBody>
                  <a:tcPr marL="365760" marR="93260" marT="46630" marB="4663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604489843"/>
                  </a:ext>
                </a:extLst>
              </a:tr>
              <a:tr h="2926080">
                <a:tc>
                  <a:txBody>
                    <a:bodyPr/>
                    <a:lstStyle/>
                    <a:p>
                      <a:pPr marL="0" marR="0" lvl="1" indent="0" fontAlgn="ctr">
                        <a:spcBef>
                          <a:spcPts val="0"/>
                        </a:spcBef>
                        <a:spcAft>
                          <a:spcPts val="1000"/>
                        </a:spcAft>
                        <a:buSzPts val="1000"/>
                        <a:buFont typeface="Courier New" panose="02070309020205020404" pitchFamily="49" charset="0"/>
                        <a:buNone/>
                        <a:tabLst>
                          <a:tab pos="914400" algn="l"/>
                        </a:tabLst>
                      </a:pPr>
                      <a:r>
                        <a:rPr lang="en-US" sz="1300" dirty="0">
                          <a:solidFill>
                            <a:srgbClr val="000000"/>
                          </a:solidFill>
                          <a:latin typeface="Segoe UI" panose="020B0502040204020203" pitchFamily="34" charset="0"/>
                          <a:cs typeface="Times New Roman" panose="02020603050405020304" pitchFamily="18" charset="0"/>
                        </a:rPr>
                        <a:t>Solution displayed on </a:t>
                      </a:r>
                      <a:r>
                        <a:rPr lang="en-US" sz="1300" dirty="0">
                          <a:solidFill>
                            <a:srgbClr val="000000"/>
                          </a:solidFill>
                          <a:latin typeface="+mn-lt"/>
                          <a:hlinkClick r:id="rId5"/>
                        </a:rPr>
                        <a:t>Networking Partner Program page</a:t>
                      </a:r>
                      <a:endParaRPr lang="en-US" sz="1300" dirty="0">
                        <a:solidFill>
                          <a:srgbClr val="000000"/>
                        </a:solidFill>
                        <a:latin typeface="+mn-lt"/>
                      </a:endParaRPr>
                    </a:p>
                    <a:p>
                      <a:pPr marL="0" lvl="1" indent="0" fontAlgn="ctr">
                        <a:spcAft>
                          <a:spcPts val="1000"/>
                        </a:spcAft>
                        <a:buSzPts val="1000"/>
                        <a:buFont typeface="Courier New" panose="02070309020205020404" pitchFamily="49" charset="0"/>
                        <a:buNone/>
                        <a:tabLst>
                          <a:tab pos="914400" algn="l"/>
                        </a:tabLst>
                      </a:pPr>
                      <a:r>
                        <a:rPr lang="en-US" sz="1300" dirty="0">
                          <a:solidFill>
                            <a:srgbClr val="000000"/>
                          </a:solidFill>
                          <a:latin typeface="Segoe UI" panose="020B0502040204020203" pitchFamily="34" charset="0"/>
                          <a:cs typeface="Times New Roman" panose="02020603050405020304" pitchFamily="18" charset="0"/>
                        </a:rPr>
                        <a:t>Authorized to use the ‘works with Microsoft 365” designation to stand out in sales and marketing material</a:t>
                      </a:r>
                    </a:p>
                    <a:p>
                      <a:pPr marL="0" marR="0" lvl="1" indent="0" fontAlgn="ctr">
                        <a:spcBef>
                          <a:spcPts val="0"/>
                        </a:spcBef>
                        <a:spcAft>
                          <a:spcPts val="1000"/>
                        </a:spcAft>
                        <a:buSzPts val="1000"/>
                        <a:buFont typeface="Courier New" panose="02070309020205020404" pitchFamily="49" charset="0"/>
                        <a:buNone/>
                        <a:tabLst>
                          <a:tab pos="914400" algn="l"/>
                        </a:tabLst>
                      </a:pPr>
                      <a:r>
                        <a:rPr lang="en-US" sz="1300" dirty="0">
                          <a:solidFill>
                            <a:srgbClr val="000000"/>
                          </a:solidFill>
                          <a:latin typeface="Segoe UI" panose="020B0502040204020203" pitchFamily="34" charset="0"/>
                          <a:ea typeface="Calibri" panose="020F0502020204030204" pitchFamily="34" charset="0"/>
                          <a:cs typeface="Times New Roman" panose="02020603050405020304" pitchFamily="18" charset="0"/>
                        </a:rPr>
                        <a:t>Promotional opportunities during Microsoft core events (Inspire, Ignite, </a:t>
                      </a:r>
                      <a:r>
                        <a:rPr lang="en-US" sz="1300" dirty="0" err="1">
                          <a:solidFill>
                            <a:srgbClr val="000000"/>
                          </a:solidFill>
                          <a:latin typeface="Segoe UI" panose="020B0502040204020203" pitchFamily="34" charset="0"/>
                          <a:ea typeface="Calibri" panose="020F0502020204030204" pitchFamily="34" charset="0"/>
                          <a:cs typeface="Times New Roman" panose="02020603050405020304" pitchFamily="18" charset="0"/>
                        </a:rPr>
                        <a:t>etc</a:t>
                      </a:r>
                      <a:r>
                        <a:rPr lang="en-US" sz="1300" dirty="0">
                          <a:solidFill>
                            <a:srgbClr val="000000"/>
                          </a:solidFill>
                          <a:latin typeface="Segoe UI" panose="020B0502040204020203" pitchFamily="34" charset="0"/>
                          <a:ea typeface="Calibri" panose="020F0502020204030204" pitchFamily="34" charset="0"/>
                          <a:cs typeface="Times New Roman" panose="02020603050405020304" pitchFamily="18" charset="0"/>
                        </a:rPr>
                        <a:t>)</a:t>
                      </a:r>
                      <a:endParaRPr lang="en-US" sz="13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endParaRPr>
                    </a:p>
                    <a:p>
                      <a:pPr marL="0" lvl="1" indent="0" fontAlgn="ctr">
                        <a:spcAft>
                          <a:spcPts val="1000"/>
                        </a:spcAft>
                        <a:buSzPts val="1000"/>
                        <a:buFont typeface="Courier New" panose="02070309020205020404" pitchFamily="49" charset="0"/>
                        <a:buNone/>
                        <a:tabLst>
                          <a:tab pos="914400" algn="l"/>
                        </a:tabLst>
                      </a:pPr>
                      <a:r>
                        <a:rPr lang="en-US" sz="1300" dirty="0">
                          <a:solidFill>
                            <a:srgbClr val="000000"/>
                          </a:solidFill>
                          <a:latin typeface="Segoe UI" panose="020B0502040204020203" pitchFamily="34" charset="0"/>
                          <a:cs typeface="Times New Roman" panose="02020603050405020304" pitchFamily="18" charset="0"/>
                        </a:rPr>
                        <a:t>Co-branding opportunities for customer case studies</a:t>
                      </a:r>
                    </a:p>
                    <a:p>
                      <a:pPr marL="0" lvl="1" indent="0" fontAlgn="ctr">
                        <a:spcAft>
                          <a:spcPts val="0"/>
                        </a:spcAft>
                        <a:buSzPts val="1000"/>
                        <a:buFont typeface="Courier New" panose="02070309020205020404" pitchFamily="49" charset="0"/>
                        <a:buNone/>
                        <a:tabLst>
                          <a:tab pos="914400" algn="l"/>
                        </a:tabLst>
                      </a:pPr>
                      <a:r>
                        <a:rPr lang="en-US" sz="1300" dirty="0">
                          <a:solidFill>
                            <a:srgbClr val="000000"/>
                          </a:solidFill>
                          <a:latin typeface="Segoe UI" panose="020B0502040204020203" pitchFamily="34" charset="0"/>
                          <a:cs typeface="Times New Roman" panose="02020603050405020304" pitchFamily="18" charset="0"/>
                        </a:rPr>
                        <a:t>Social media amplification for customer case studies</a:t>
                      </a:r>
                    </a:p>
                  </a:txBody>
                  <a:tcPr marL="182880" marR="93260" marT="9326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2938811"/>
                  </a:ext>
                </a:extLst>
              </a:tr>
            </a:tbl>
          </a:graphicData>
        </a:graphic>
      </p:graphicFrame>
      <p:sp>
        <p:nvSpPr>
          <p:cNvPr id="36" name="Oval 35">
            <a:extLst>
              <a:ext uri="{FF2B5EF4-FFF2-40B4-BE49-F238E27FC236}">
                <a16:creationId xmlns:a16="http://schemas.microsoft.com/office/drawing/2014/main" id="{BB432337-3C9C-4BE1-914B-A7DD5EC575D6}"/>
              </a:ext>
            </a:extLst>
          </p:cNvPr>
          <p:cNvSpPr/>
          <p:nvPr/>
        </p:nvSpPr>
        <p:spPr bwMode="auto">
          <a:xfrm>
            <a:off x="192391" y="3056817"/>
            <a:ext cx="740664" cy="744365"/>
          </a:xfrm>
          <a:prstGeom prst="ellipse">
            <a:avLst/>
          </a:prstGeom>
          <a:solidFill>
            <a:schemeClr val="bg1"/>
          </a:solidFill>
          <a:ln>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37" name="Table 12">
            <a:extLst>
              <a:ext uri="{FF2B5EF4-FFF2-40B4-BE49-F238E27FC236}">
                <a16:creationId xmlns:a16="http://schemas.microsoft.com/office/drawing/2014/main" id="{31E969EA-0279-4735-B85D-194E9B190BE7}"/>
              </a:ext>
            </a:extLst>
          </p:cNvPr>
          <p:cNvGraphicFramePr>
            <a:graphicFrameLocks noGrp="1"/>
          </p:cNvGraphicFramePr>
          <p:nvPr>
            <p:extLst>
              <p:ext uri="{D42A27DB-BD31-4B8C-83A1-F6EECF244321}">
                <p14:modId xmlns:p14="http://schemas.microsoft.com/office/powerpoint/2010/main" val="964428827"/>
              </p:ext>
            </p:extLst>
          </p:nvPr>
        </p:nvGraphicFramePr>
        <p:xfrm>
          <a:off x="5509139" y="3146592"/>
          <a:ext cx="2843678" cy="3024968"/>
        </p:xfrm>
        <a:graphic>
          <a:graphicData uri="http://schemas.openxmlformats.org/drawingml/2006/table">
            <a:tbl>
              <a:tblPr firstRow="1" bandRow="1">
                <a:effectLst>
                  <a:outerShdw blurRad="190500" dist="76200" dir="2400000" algn="ctr" rotWithShape="0">
                    <a:prstClr val="black">
                      <a:alpha val="30000"/>
                    </a:prstClr>
                  </a:outerShdw>
                </a:effectLst>
                <a:tableStyleId>{5C22544A-7EE6-4342-B048-85BDC9FD1C3A}</a:tableStyleId>
              </a:tblPr>
              <a:tblGrid>
                <a:gridCol w="2843678">
                  <a:extLst>
                    <a:ext uri="{9D8B030D-6E8A-4147-A177-3AD203B41FA5}">
                      <a16:colId xmlns:a16="http://schemas.microsoft.com/office/drawing/2014/main" val="2323302041"/>
                    </a:ext>
                  </a:extLst>
                </a:gridCol>
              </a:tblGrid>
              <a:tr h="487847">
                <a:tc>
                  <a:txBody>
                    <a:bodyPr/>
                    <a:lstStyle/>
                    <a:p>
                      <a:pPr algn="l"/>
                      <a:r>
                        <a:rPr lang="en-US" sz="1600">
                          <a:solidFill>
                            <a:schemeClr val="bg1"/>
                          </a:solidFill>
                        </a:rPr>
                        <a:t>Technical engagement</a:t>
                      </a:r>
                    </a:p>
                  </a:txBody>
                  <a:tcPr marL="365760" marR="93260" marT="46630" marB="4663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604489843"/>
                  </a:ext>
                </a:extLst>
              </a:tr>
              <a:tr h="2468880">
                <a:tc>
                  <a:txBody>
                    <a:bodyPr/>
                    <a:lstStyle/>
                    <a:p>
                      <a:pPr defTabSz="932472" fontAlgn="base">
                        <a:spcBef>
                          <a:spcPct val="0"/>
                        </a:spcBef>
                        <a:spcAft>
                          <a:spcPts val="1000"/>
                        </a:spcAft>
                      </a:pPr>
                      <a:r>
                        <a:rPr lang="en-US" sz="13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Opportunity to engage with engineering teams and product group for deep product alignment </a:t>
                      </a:r>
                    </a:p>
                    <a:p>
                      <a:pPr defTabSz="932472" fontAlgn="base">
                        <a:spcBef>
                          <a:spcPct val="0"/>
                        </a:spcBef>
                        <a:spcAft>
                          <a:spcPts val="1000"/>
                        </a:spcAft>
                      </a:pPr>
                      <a:r>
                        <a:rPr lang="en-US" sz="13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Content reviews</a:t>
                      </a:r>
                    </a:p>
                    <a:p>
                      <a:pPr defTabSz="932472" fontAlgn="base">
                        <a:spcBef>
                          <a:spcPct val="0"/>
                        </a:spcBef>
                        <a:spcAft>
                          <a:spcPts val="1000"/>
                        </a:spcAft>
                      </a:pPr>
                      <a:r>
                        <a:rPr lang="en-US" sz="13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Custom quotes from Microsoft Architects for marketing material</a:t>
                      </a:r>
                    </a:p>
                    <a:p>
                      <a:pPr defTabSz="932472" fontAlgn="base">
                        <a:spcBef>
                          <a:spcPct val="0"/>
                        </a:spcBef>
                        <a:spcAft>
                          <a:spcPts val="1000"/>
                        </a:spcAft>
                      </a:pPr>
                      <a:r>
                        <a:rPr lang="en-US" sz="13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Advanced visibility for roadmap features, tools, and product strategy</a:t>
                      </a:r>
                    </a:p>
                  </a:txBody>
                  <a:tcPr marL="182880" marR="93260" marT="93260" marB="279781">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2938811"/>
                  </a:ext>
                </a:extLst>
              </a:tr>
            </a:tbl>
          </a:graphicData>
        </a:graphic>
      </p:graphicFrame>
      <p:sp>
        <p:nvSpPr>
          <p:cNvPr id="38" name="Oval 37">
            <a:extLst>
              <a:ext uri="{FF2B5EF4-FFF2-40B4-BE49-F238E27FC236}">
                <a16:creationId xmlns:a16="http://schemas.microsoft.com/office/drawing/2014/main" id="{63357978-EBFB-46CD-AC24-C90B90432775}"/>
              </a:ext>
            </a:extLst>
          </p:cNvPr>
          <p:cNvSpPr/>
          <p:nvPr/>
        </p:nvSpPr>
        <p:spPr bwMode="auto">
          <a:xfrm>
            <a:off x="4971192" y="3056817"/>
            <a:ext cx="744365" cy="744365"/>
          </a:xfrm>
          <a:prstGeom prst="ellipse">
            <a:avLst/>
          </a:prstGeom>
          <a:solidFill>
            <a:schemeClr val="bg1"/>
          </a:solidFill>
          <a:ln>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9" name="Graphic 18" descr="Ethernet">
            <a:extLst>
              <a:ext uri="{FF2B5EF4-FFF2-40B4-BE49-F238E27FC236}">
                <a16:creationId xmlns:a16="http://schemas.microsoft.com/office/drawing/2014/main" id="{6894E96B-AC87-4678-A7CD-4DE371B236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7492" y="3113117"/>
            <a:ext cx="631764" cy="631764"/>
          </a:xfrm>
          <a:prstGeom prst="rect">
            <a:avLst/>
          </a:prstGeom>
        </p:spPr>
      </p:pic>
      <p:pic>
        <p:nvPicPr>
          <p:cNvPr id="40" name="Graphic 39" descr="Cycle with people">
            <a:extLst>
              <a:ext uri="{FF2B5EF4-FFF2-40B4-BE49-F238E27FC236}">
                <a16:creationId xmlns:a16="http://schemas.microsoft.com/office/drawing/2014/main" id="{7FC64960-3AD1-45BC-B69B-0018E2ABE8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93861" y="3056817"/>
            <a:ext cx="677109" cy="677109"/>
          </a:xfrm>
          <a:prstGeom prst="rect">
            <a:avLst/>
          </a:prstGeom>
        </p:spPr>
      </p:pic>
      <p:pic>
        <p:nvPicPr>
          <p:cNvPr id="42" name="Graphic 41" descr="Marketing">
            <a:extLst>
              <a:ext uri="{FF2B5EF4-FFF2-40B4-BE49-F238E27FC236}">
                <a16:creationId xmlns:a16="http://schemas.microsoft.com/office/drawing/2014/main" id="{4EC1FE97-5A4F-452F-8313-1C6EDFD5620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6699" y="3143725"/>
            <a:ext cx="570548" cy="570548"/>
          </a:xfrm>
          <a:prstGeom prst="rect">
            <a:avLst/>
          </a:prstGeom>
        </p:spPr>
      </p:pic>
    </p:spTree>
    <p:extLst>
      <p:ext uri="{BB962C8B-B14F-4D97-AF65-F5344CB8AC3E}">
        <p14:creationId xmlns:p14="http://schemas.microsoft.com/office/powerpoint/2010/main" val="85130698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FD83FB-8A4E-40A5-87F2-7CD2992931CD}"/>
              </a:ext>
            </a:extLst>
          </p:cNvPr>
          <p:cNvSpPr>
            <a:spLocks noGrp="1"/>
          </p:cNvSpPr>
          <p:nvPr>
            <p:ph type="title"/>
          </p:nvPr>
        </p:nvSpPr>
        <p:spPr>
          <a:xfrm>
            <a:off x="467309" y="170165"/>
            <a:ext cx="11440788" cy="738664"/>
          </a:xfrm>
        </p:spPr>
        <p:txBody>
          <a:bodyPr/>
          <a:lstStyle/>
          <a:p>
            <a:r>
              <a:rPr lang="en-US" sz="2400"/>
              <a:t>Microsoft 365 Networking Partner Program</a:t>
            </a:r>
            <a:br>
              <a:rPr lang="en-US" sz="2400"/>
            </a:br>
            <a:endParaRPr lang="en-US" sz="2400"/>
          </a:p>
        </p:txBody>
      </p:sp>
      <p:sp>
        <p:nvSpPr>
          <p:cNvPr id="72" name="TextBox 71">
            <a:extLst>
              <a:ext uri="{FF2B5EF4-FFF2-40B4-BE49-F238E27FC236}">
                <a16:creationId xmlns:a16="http://schemas.microsoft.com/office/drawing/2014/main" id="{C6DCEB4E-834A-4AFB-95F7-CA4E531DB533}"/>
              </a:ext>
            </a:extLst>
          </p:cNvPr>
          <p:cNvSpPr txBox="1"/>
          <p:nvPr/>
        </p:nvSpPr>
        <p:spPr>
          <a:xfrm>
            <a:off x="402316" y="733001"/>
            <a:ext cx="11408385" cy="584775"/>
          </a:xfrm>
          <a:prstGeom prst="rect">
            <a:avLst/>
          </a:prstGeom>
          <a:noFill/>
        </p:spPr>
        <p:txBody>
          <a:bodyPr wrap="square">
            <a:spAutoFit/>
          </a:bodyPr>
          <a:lstStyle/>
          <a:p>
            <a:r>
              <a:rPr kumimoji="0" lang="en-US" sz="1600" b="0" i="0" u="none" strike="noStrike" kern="1200" cap="none" spc="0" normalizeH="0" baseline="0" noProof="0">
                <a:ln>
                  <a:noFill/>
                </a:ln>
                <a:solidFill>
                  <a:srgbClr val="000000"/>
                </a:solidFill>
                <a:effectLst/>
                <a:uLnTx/>
                <a:uFillTx/>
                <a:latin typeface="Segoe UI"/>
                <a:ea typeface="+mn-ea"/>
                <a:cs typeface="+mn-cs"/>
              </a:rPr>
              <a:t>The following partner solutions have passed rigorous testing to be included in the Microsoft 365 Networking Partner Program</a:t>
            </a:r>
            <a:r>
              <a:rPr lang="en-US" sz="1600">
                <a:solidFill>
                  <a:srgbClr val="000000"/>
                </a:solidFill>
                <a:latin typeface="Segoe UI"/>
              </a:rPr>
              <a:t>.</a:t>
            </a:r>
            <a:r>
              <a:rPr kumimoji="0" lang="en-US" sz="1600" b="0" i="0" u="none" strike="noStrike" kern="1200" cap="none" spc="0" normalizeH="0" baseline="0" noProof="0">
                <a:ln>
                  <a:noFill/>
                </a:ln>
                <a:solidFill>
                  <a:srgbClr val="000000"/>
                </a:solidFill>
                <a:effectLst/>
                <a:uLnTx/>
                <a:uFillTx/>
                <a:latin typeface="Segoe UI"/>
                <a:ea typeface="+mn-ea"/>
                <a:cs typeface="+mn-cs"/>
              </a:rPr>
              <a:t> Each solution has proven </a:t>
            </a:r>
            <a:r>
              <a:rPr lang="en-US" sz="1600"/>
              <a:t>adherence to the Microsoft 365 Network Connectivity Principles.</a:t>
            </a:r>
            <a:endParaRPr lang="en-US" sz="2400"/>
          </a:p>
        </p:txBody>
      </p:sp>
      <p:graphicFrame>
        <p:nvGraphicFramePr>
          <p:cNvPr id="63" name="Table 5">
            <a:extLst>
              <a:ext uri="{FF2B5EF4-FFF2-40B4-BE49-F238E27FC236}">
                <a16:creationId xmlns:a16="http://schemas.microsoft.com/office/drawing/2014/main" id="{0DE808F6-0D68-492C-B842-94514EB77D13}"/>
              </a:ext>
            </a:extLst>
          </p:cNvPr>
          <p:cNvGraphicFramePr>
            <a:graphicFrameLocks noGrp="1"/>
          </p:cNvGraphicFramePr>
          <p:nvPr>
            <p:extLst>
              <p:ext uri="{D42A27DB-BD31-4B8C-83A1-F6EECF244321}">
                <p14:modId xmlns:p14="http://schemas.microsoft.com/office/powerpoint/2010/main" val="4031991441"/>
              </p:ext>
            </p:extLst>
          </p:nvPr>
        </p:nvGraphicFramePr>
        <p:xfrm>
          <a:off x="478144" y="1471683"/>
          <a:ext cx="11027580" cy="5275827"/>
        </p:xfrm>
        <a:graphic>
          <a:graphicData uri="http://schemas.openxmlformats.org/drawingml/2006/table">
            <a:tbl>
              <a:tblPr firstRow="1" bandRow="1">
                <a:tableStyleId>{21E4AEA4-8DFA-4A89-87EB-49C32662AFE0}</a:tableStyleId>
              </a:tblPr>
              <a:tblGrid>
                <a:gridCol w="1359939">
                  <a:extLst>
                    <a:ext uri="{9D8B030D-6E8A-4147-A177-3AD203B41FA5}">
                      <a16:colId xmlns:a16="http://schemas.microsoft.com/office/drawing/2014/main" val="4100949114"/>
                    </a:ext>
                  </a:extLst>
                </a:gridCol>
                <a:gridCol w="1255161">
                  <a:extLst>
                    <a:ext uri="{9D8B030D-6E8A-4147-A177-3AD203B41FA5}">
                      <a16:colId xmlns:a16="http://schemas.microsoft.com/office/drawing/2014/main" val="1738296400"/>
                    </a:ext>
                  </a:extLst>
                </a:gridCol>
                <a:gridCol w="1463040">
                  <a:extLst>
                    <a:ext uri="{9D8B030D-6E8A-4147-A177-3AD203B41FA5}">
                      <a16:colId xmlns:a16="http://schemas.microsoft.com/office/drawing/2014/main" val="246574370"/>
                    </a:ext>
                  </a:extLst>
                </a:gridCol>
                <a:gridCol w="1737360">
                  <a:extLst>
                    <a:ext uri="{9D8B030D-6E8A-4147-A177-3AD203B41FA5}">
                      <a16:colId xmlns:a16="http://schemas.microsoft.com/office/drawing/2014/main" val="2652200745"/>
                    </a:ext>
                  </a:extLst>
                </a:gridCol>
                <a:gridCol w="1737360">
                  <a:extLst>
                    <a:ext uri="{9D8B030D-6E8A-4147-A177-3AD203B41FA5}">
                      <a16:colId xmlns:a16="http://schemas.microsoft.com/office/drawing/2014/main" val="944616036"/>
                    </a:ext>
                  </a:extLst>
                </a:gridCol>
                <a:gridCol w="1737360">
                  <a:extLst>
                    <a:ext uri="{9D8B030D-6E8A-4147-A177-3AD203B41FA5}">
                      <a16:colId xmlns:a16="http://schemas.microsoft.com/office/drawing/2014/main" val="485269304"/>
                    </a:ext>
                  </a:extLst>
                </a:gridCol>
                <a:gridCol w="1737360">
                  <a:extLst>
                    <a:ext uri="{9D8B030D-6E8A-4147-A177-3AD203B41FA5}">
                      <a16:colId xmlns:a16="http://schemas.microsoft.com/office/drawing/2014/main" val="403669362"/>
                    </a:ext>
                  </a:extLst>
                </a:gridCol>
              </a:tblGrid>
              <a:tr h="252614">
                <a:tc rowSpan="2">
                  <a:txBody>
                    <a:bodyPr/>
                    <a:lstStyle/>
                    <a:p>
                      <a:pPr algn="ctr"/>
                      <a:r>
                        <a:rPr lang="en-US" sz="1600">
                          <a:solidFill>
                            <a:schemeClr val="bg1"/>
                          </a:solidFill>
                        </a:rPr>
                        <a:t>Partner</a:t>
                      </a:r>
                    </a:p>
                  </a:txBody>
                  <a:tcPr anchor="ctr">
                    <a:solidFill>
                      <a:srgbClr val="243A5E"/>
                    </a:solidFill>
                  </a:tcPr>
                </a:tc>
                <a:tc rowSpan="2">
                  <a:txBody>
                    <a:bodyPr/>
                    <a:lstStyle/>
                    <a:p>
                      <a:pPr algn="ctr"/>
                      <a:r>
                        <a:rPr lang="en-US" sz="1600">
                          <a:solidFill>
                            <a:schemeClr val="bg1"/>
                          </a:solidFill>
                        </a:rPr>
                        <a:t>Solution</a:t>
                      </a:r>
                    </a:p>
                  </a:txBody>
                  <a:tcPr anchor="ctr">
                    <a:solidFill>
                      <a:srgbClr val="243A5E"/>
                    </a:solidFill>
                  </a:tcPr>
                </a:tc>
                <a:tc rowSpan="2">
                  <a:txBody>
                    <a:bodyPr/>
                    <a:lstStyle/>
                    <a:p>
                      <a:pPr algn="ctr"/>
                      <a:r>
                        <a:rPr lang="en-US" sz="1600">
                          <a:solidFill>
                            <a:schemeClr val="bg1"/>
                          </a:solidFill>
                        </a:rPr>
                        <a:t>Contact</a:t>
                      </a:r>
                      <a:br>
                        <a:rPr lang="en-US" sz="1600">
                          <a:solidFill>
                            <a:schemeClr val="bg1"/>
                          </a:solidFill>
                        </a:rPr>
                      </a:br>
                      <a:r>
                        <a:rPr lang="en-US" sz="1050" b="0">
                          <a:solidFill>
                            <a:schemeClr val="bg1"/>
                          </a:solidFill>
                        </a:rPr>
                        <a:t>(follow up with dedicated contacts for more info)</a:t>
                      </a:r>
                      <a:endParaRPr lang="en-US" sz="1600" b="0">
                        <a:solidFill>
                          <a:schemeClr val="bg1"/>
                        </a:solidFill>
                      </a:endParaRPr>
                    </a:p>
                  </a:txBody>
                  <a:tcPr>
                    <a:solidFill>
                      <a:srgbClr val="243A5E"/>
                    </a:solidFill>
                  </a:tcPr>
                </a:tc>
                <a:tc gridSpan="4">
                  <a:txBody>
                    <a:bodyPr/>
                    <a:lstStyle/>
                    <a:p>
                      <a:pPr algn="ctr"/>
                      <a:r>
                        <a:rPr lang="en-US" sz="1100"/>
                        <a:t>Solution status by Microsoft 365 Network Connectivity Principles</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76330140"/>
                  </a:ext>
                </a:extLst>
              </a:tr>
              <a:tr h="116864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700" kern="1200"/>
                        <a:t>Differentiate Microsoft 365 traffic by using endpoint API (FQDNs | IPs | ports)</a:t>
                      </a:r>
                      <a:endParaRPr lang="en-US" sz="700" b="0" kern="1200">
                        <a:solidFill>
                          <a:schemeClr val="dk1"/>
                        </a:solidFill>
                        <a:latin typeface="+mn-lt"/>
                        <a:ea typeface="+mn-ea"/>
                        <a:cs typeface="+mn-cs"/>
                      </a:endParaRPr>
                    </a:p>
                  </a:txBody>
                  <a:tcPr anchor="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700" kern="1200"/>
                        <a:t>Enable local egress for Microsoft 365</a:t>
                      </a:r>
                    </a:p>
                    <a:p>
                      <a:pPr marL="0" marR="0" lvl="0" indent="0" algn="ctr" defTabSz="932742" rtl="0" eaLnBrk="1" fontAlgn="auto" latinLnBrk="0" hangingPunct="1">
                        <a:lnSpc>
                          <a:spcPct val="100000"/>
                        </a:lnSpc>
                        <a:spcBef>
                          <a:spcPts val="0"/>
                        </a:spcBef>
                        <a:spcAft>
                          <a:spcPts val="0"/>
                        </a:spcAft>
                        <a:buClrTx/>
                        <a:buSzTx/>
                        <a:buFontTx/>
                        <a:buNone/>
                        <a:tabLst/>
                        <a:defRPr/>
                      </a:pPr>
                      <a:r>
                        <a:rPr lang="en-US" sz="700" kern="1200"/>
                        <a:t>Avoid backhauling</a:t>
                      </a:r>
                      <a:endParaRPr lang="en-US" sz="700" b="0" kern="1200">
                        <a:solidFill>
                          <a:schemeClr val="dk1"/>
                        </a:solidFill>
                        <a:latin typeface="+mn-lt"/>
                        <a:ea typeface="+mn-ea"/>
                        <a:cs typeface="+mn-cs"/>
                      </a:endParaRPr>
                    </a:p>
                  </a:txBody>
                  <a:tcPr anchor="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700" kern="1200"/>
                        <a:t>Enable direct connectivity to Microsoft 365</a:t>
                      </a:r>
                      <a:br>
                        <a:rPr lang="en-US" sz="700" kern="1200"/>
                      </a:br>
                      <a:r>
                        <a:rPr lang="en-US" sz="700" kern="1200"/>
                        <a:t>Minimize latency and avoid hairpins</a:t>
                      </a:r>
                      <a:endParaRPr lang="en-US" sz="700" b="0" kern="1200">
                        <a:solidFill>
                          <a:schemeClr val="dk1"/>
                        </a:solidFill>
                        <a:latin typeface="+mn-lt"/>
                        <a:ea typeface="+mn-ea"/>
                        <a:cs typeface="+mn-cs"/>
                      </a:endParaRPr>
                    </a:p>
                  </a:txBody>
                  <a:tcPr anchor="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700" kern="1200"/>
                        <a:t>Whitelist/Bypass intrusive network security for Microsoft 365 connections </a:t>
                      </a:r>
                      <a:endParaRPr lang="en-US" sz="700" b="0" kern="1200">
                        <a:solidFill>
                          <a:schemeClr val="dk1"/>
                        </a:solidFill>
                        <a:latin typeface="+mn-lt"/>
                        <a:ea typeface="+mn-ea"/>
                        <a:cs typeface="+mn-cs"/>
                      </a:endParaRPr>
                    </a:p>
                  </a:txBody>
                  <a:tcPr anchor="b">
                    <a:noFill/>
                  </a:tcPr>
                </a:tc>
                <a:extLst>
                  <a:ext uri="{0D108BD9-81ED-4DB2-BD59-A6C34878D82A}">
                    <a16:rowId xmlns:a16="http://schemas.microsoft.com/office/drawing/2014/main" val="1767458002"/>
                  </a:ext>
                </a:extLst>
              </a:tr>
              <a:tr h="549729">
                <a:tc>
                  <a:txBody>
                    <a:bodyPr/>
                    <a:lstStyle/>
                    <a:p>
                      <a:endParaRPr lang="en-US"/>
                    </a:p>
                  </a:txBody>
                  <a:tcPr>
                    <a:lnB w="12700" cap="flat" cmpd="sng" algn="ctr">
                      <a:solidFill>
                        <a:schemeClr val="bg2">
                          <a:lumMod val="90000"/>
                        </a:schemeClr>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a:ln>
                            <a:noFill/>
                          </a:ln>
                          <a:solidFill>
                            <a:srgbClr val="1A1A1A"/>
                          </a:solidFill>
                          <a:effectLst/>
                          <a:uLnTx/>
                          <a:uFillTx/>
                          <a:latin typeface="+mn-lt"/>
                          <a:ea typeface="+mn-ea"/>
                          <a:cs typeface="+mn-cs"/>
                        </a:rPr>
                        <a:t>VeloCloud</a:t>
                      </a:r>
                    </a:p>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a:ln>
                            <a:noFill/>
                          </a:ln>
                          <a:solidFill>
                            <a:srgbClr val="1A1A1A"/>
                          </a:solidFill>
                          <a:effectLst/>
                          <a:uLnTx/>
                          <a:uFillTx/>
                          <a:latin typeface="+mn-lt"/>
                          <a:ea typeface="+mn-ea"/>
                          <a:cs typeface="+mn-cs"/>
                          <a:hlinkClick r:id="rId3"/>
                        </a:rPr>
                        <a:t>Solution Brief</a:t>
                      </a:r>
                      <a:endParaRPr kumimoji="0" lang="en-US" sz="900" i="0" u="none" strike="noStrike" kern="1200" cap="none" spc="0" normalizeH="0" baseline="0" noProof="0">
                        <a:ln>
                          <a:noFill/>
                        </a:ln>
                        <a:solidFill>
                          <a:srgbClr val="1A1A1A"/>
                        </a:solidFill>
                        <a:effectLst/>
                        <a:uLnTx/>
                        <a:uFillTx/>
                        <a:latin typeface="+mn-lt"/>
                        <a:ea typeface="+mn-ea"/>
                        <a:cs typeface="+mn-cs"/>
                      </a:endParaRPr>
                    </a:p>
                  </a:txBody>
                  <a:tcPr>
                    <a:lnB w="12700" cap="flat" cmpd="sng" algn="ctr">
                      <a:solidFill>
                        <a:schemeClr val="bg2">
                          <a:lumMod val="9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schemeClr val="tx1"/>
                          </a:solidFill>
                          <a:effectLst/>
                          <a:uLnTx/>
                          <a:uFillTx/>
                          <a:latin typeface="+mn-lt"/>
                          <a:ea typeface="+mn-ea"/>
                          <a:cs typeface="+mn-cs"/>
                        </a:rPr>
                        <a:t>Joseph Chung</a:t>
                      </a:r>
                    </a:p>
                    <a:p>
                      <a:pPr marL="0" marR="0" lvl="0" indent="0" algn="ctr" defTabSz="932742" rtl="0" eaLnBrk="1" fontAlgn="auto" latinLnBrk="0" hangingPunct="1">
                        <a:lnSpc>
                          <a:spcPct val="100000"/>
                        </a:lnSpc>
                        <a:spcBef>
                          <a:spcPts val="0"/>
                        </a:spcBef>
                        <a:spcAft>
                          <a:spcPts val="0"/>
                        </a:spcAft>
                        <a:buClrTx/>
                        <a:buSzTx/>
                        <a:buFontTx/>
                        <a:buNone/>
                        <a:tabLst/>
                        <a:defRPr/>
                      </a:pPr>
                      <a:r>
                        <a:rPr lang="en-US" sz="800" kern="1200">
                          <a:solidFill>
                            <a:schemeClr val="dk1"/>
                          </a:solidFill>
                          <a:effectLst/>
                          <a:latin typeface="+mn-lt"/>
                          <a:ea typeface="+mn-ea"/>
                          <a:cs typeface="+mn-cs"/>
                          <a:hlinkClick r:id="rId4"/>
                        </a:rPr>
                        <a:t>chungj@vmware.com</a:t>
                      </a:r>
                      <a:r>
                        <a:rPr lang="en-US" sz="800" kern="1200">
                          <a:solidFill>
                            <a:schemeClr val="dk1"/>
                          </a:solidFill>
                          <a:effectLst/>
                          <a:latin typeface="+mn-lt"/>
                          <a:ea typeface="+mn-ea"/>
                          <a:cs typeface="+mn-cs"/>
                        </a:rPr>
                        <a:t> </a:t>
                      </a:r>
                      <a:endParaRPr kumimoji="0" lang="en-US" sz="800" i="0" u="none" strike="noStrike" kern="1200" cap="none" spc="0" normalizeH="0" baseline="0" noProof="0">
                        <a:ln>
                          <a:noFill/>
                        </a:ln>
                        <a:solidFill>
                          <a:schemeClr val="tx1"/>
                        </a:solidFill>
                        <a:effectLst/>
                        <a:uLnTx/>
                        <a:uFillTx/>
                        <a:latin typeface="+mn-lt"/>
                        <a:ea typeface="+mn-ea"/>
                        <a:cs typeface="+mn-cs"/>
                      </a:endParaRPr>
                    </a:p>
                  </a:txBody>
                  <a:tcPr>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110205489"/>
                  </a:ext>
                </a:extLst>
              </a:tr>
              <a:tr h="549729">
                <a:tc>
                  <a:txBody>
                    <a:bodyPr/>
                    <a:lstStyle/>
                    <a:p>
                      <a:endParaRPr lang="en-US"/>
                    </a:p>
                  </a:txBody>
                  <a:tcP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effectLst/>
                          <a:uLnTx/>
                          <a:uFillTx/>
                        </a:rPr>
                        <a:t>Silver Peak </a:t>
                      </a:r>
                      <a:r>
                        <a:rPr kumimoji="0" lang="en-US" sz="900" u="none" strike="noStrike" kern="1200" cap="none" spc="0" normalizeH="0" baseline="0">
                          <a:ln>
                            <a:noFill/>
                          </a:ln>
                          <a:effectLst/>
                          <a:uLnTx/>
                          <a:uFillTx/>
                        </a:rPr>
                        <a:t>Unity </a:t>
                      </a:r>
                      <a:r>
                        <a:rPr kumimoji="0" lang="en-US" sz="900" u="none" strike="noStrike" kern="1200" cap="none" spc="0" normalizeH="0" baseline="0" err="1">
                          <a:ln>
                            <a:noFill/>
                          </a:ln>
                          <a:effectLst/>
                          <a:uLnTx/>
                          <a:uFillTx/>
                        </a:rPr>
                        <a:t>EdgeConnect</a:t>
                      </a:r>
                      <a:r>
                        <a:rPr kumimoji="0" lang="en-US" sz="900" u="none" strike="noStrike" kern="1200" cap="none" spc="0" normalizeH="0" baseline="0">
                          <a:ln>
                            <a:noFill/>
                          </a:ln>
                          <a:effectLst/>
                          <a:uLnTx/>
                          <a:uFillTx/>
                        </a:rPr>
                        <a:t> </a:t>
                      </a:r>
                      <a:br>
                        <a:rPr kumimoji="0" lang="en-US" sz="900" u="none" strike="noStrike" kern="1200" cap="none" spc="0" normalizeH="0" baseline="0" noProof="0">
                          <a:ln>
                            <a:noFill/>
                          </a:ln>
                          <a:effectLst/>
                          <a:uLnTx/>
                          <a:uFillTx/>
                        </a:rPr>
                      </a:br>
                      <a:r>
                        <a:rPr kumimoji="0" lang="en-US" sz="900" u="none" strike="noStrike" kern="1200" cap="none" spc="0" normalizeH="0" baseline="0" noProof="0">
                          <a:ln>
                            <a:noFill/>
                          </a:ln>
                          <a:effectLst/>
                          <a:uLnTx/>
                          <a:uFillTx/>
                          <a:hlinkClick r:id="rId5"/>
                        </a:rPr>
                        <a:t>Solution Brief</a:t>
                      </a:r>
                      <a:endParaRPr kumimoji="0" lang="en-US" sz="900" i="0" u="none" strike="noStrike" kern="1200" cap="none" spc="0" normalizeH="0" baseline="0" noProof="0">
                        <a:ln>
                          <a:noFill/>
                        </a:ln>
                        <a:solidFill>
                          <a:srgbClr val="1A1A1A"/>
                        </a:solidFill>
                        <a:effectLst/>
                        <a:uLnTx/>
                        <a:uFillTx/>
                        <a:latin typeface="+mn-lt"/>
                        <a:ea typeface="+mn-ea"/>
                        <a:cs typeface="+mn-cs"/>
                      </a:endParaRPr>
                    </a:p>
                  </a:txBody>
                  <a:tcP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schemeClr val="tx1"/>
                          </a:solidFill>
                          <a:effectLst/>
                          <a:uLnTx/>
                          <a:uFillTx/>
                          <a:latin typeface="+mn-lt"/>
                          <a:ea typeface="+mn-ea"/>
                          <a:cs typeface="+mn-cs"/>
                        </a:rPr>
                        <a:t>Fraser Street</a:t>
                      </a:r>
                    </a:p>
                    <a:p>
                      <a:pPr marL="0" marR="0" lvl="0" indent="0" algn="ctr" defTabSz="932742" rtl="0" eaLnBrk="1" fontAlgn="auto" latinLnBrk="0" hangingPunct="1">
                        <a:lnSpc>
                          <a:spcPct val="100000"/>
                        </a:lnSpc>
                        <a:spcBef>
                          <a:spcPts val="0"/>
                        </a:spcBef>
                        <a:spcAft>
                          <a:spcPts val="0"/>
                        </a:spcAft>
                        <a:buClrTx/>
                        <a:buSzTx/>
                        <a:buFontTx/>
                        <a:buNone/>
                        <a:tabLst/>
                        <a:defRPr/>
                      </a:pPr>
                      <a:r>
                        <a:rPr lang="en-US" sz="800" kern="1200">
                          <a:solidFill>
                            <a:schemeClr val="dk1"/>
                          </a:solidFill>
                          <a:effectLst/>
                          <a:latin typeface="+mn-lt"/>
                          <a:ea typeface="+mn-ea"/>
                          <a:cs typeface="+mn-cs"/>
                          <a:hlinkClick r:id="rId6"/>
                        </a:rPr>
                        <a:t>fraser@silver-peak.com</a:t>
                      </a:r>
                      <a:endParaRPr kumimoji="0" lang="en-US" sz="800" i="0" u="none" strike="noStrike" kern="1200" cap="none" spc="0" normalizeH="0" baseline="0" noProof="0">
                        <a:ln>
                          <a:noFill/>
                        </a:ln>
                        <a:solidFill>
                          <a:schemeClr val="tx1"/>
                        </a:solidFill>
                        <a:effectLst/>
                        <a:uLnTx/>
                        <a:uFillTx/>
                        <a:latin typeface="+mn-lt"/>
                        <a:ea typeface="+mn-ea"/>
                        <a:cs typeface="+mn-cs"/>
                      </a:endParaRPr>
                    </a:p>
                  </a:txBody>
                  <a:tcP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310271091"/>
                  </a:ext>
                </a:extLst>
              </a:tr>
              <a:tr h="549729">
                <a:tc>
                  <a:txBody>
                    <a:bodyPr/>
                    <a:lstStyle/>
                    <a:p>
                      <a:endParaRPr lang="en-US"/>
                    </a:p>
                  </a:txBody>
                  <a:tcP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err="1">
                          <a:ln>
                            <a:noFill/>
                          </a:ln>
                          <a:effectLst/>
                          <a:uLnTx/>
                          <a:uFillTx/>
                        </a:rPr>
                        <a:t>Zscaler</a:t>
                      </a:r>
                      <a:r>
                        <a:rPr kumimoji="0" lang="en-US" sz="900" u="none" strike="noStrike" kern="1200" cap="none" spc="0" normalizeH="0" baseline="0" noProof="0">
                          <a:ln>
                            <a:noFill/>
                          </a:ln>
                          <a:effectLst/>
                          <a:uLnTx/>
                          <a:uFillTx/>
                        </a:rPr>
                        <a:t> Internet Access</a:t>
                      </a:r>
                      <a:br>
                        <a:rPr kumimoji="0" lang="en-US" sz="900" u="none" strike="noStrike" kern="1200" cap="none" spc="0" normalizeH="0" baseline="0" noProof="0">
                          <a:ln>
                            <a:noFill/>
                          </a:ln>
                          <a:effectLst/>
                          <a:uLnTx/>
                          <a:uFillTx/>
                        </a:rPr>
                      </a:br>
                      <a:r>
                        <a:rPr kumimoji="0" lang="en-US" sz="900" u="none" strike="noStrike" kern="1200" cap="none" spc="0" normalizeH="0" baseline="0" noProof="0">
                          <a:ln>
                            <a:noFill/>
                          </a:ln>
                          <a:effectLst/>
                          <a:uLnTx/>
                          <a:uFillTx/>
                          <a:hlinkClick r:id="rId7"/>
                        </a:rPr>
                        <a:t>Solution Brief</a:t>
                      </a:r>
                      <a:endParaRPr kumimoji="0" lang="en-US" sz="900" i="0" u="none" strike="noStrike" kern="1200" cap="none" spc="0" normalizeH="0" baseline="0" noProof="0">
                        <a:ln>
                          <a:noFill/>
                        </a:ln>
                        <a:solidFill>
                          <a:srgbClr val="1A1A1A"/>
                        </a:solidFill>
                        <a:effectLst/>
                        <a:uLnTx/>
                        <a:uFillTx/>
                        <a:latin typeface="+mn-lt"/>
                        <a:ea typeface="+mn-ea"/>
                        <a:cs typeface="+mn-cs"/>
                      </a:endParaRPr>
                    </a:p>
                  </a:txBody>
                  <a:tcP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schemeClr val="tx1"/>
                          </a:solidFill>
                          <a:effectLst/>
                          <a:uLnTx/>
                          <a:uFillTx/>
                          <a:latin typeface="+mn-lt"/>
                          <a:ea typeface="+mn-ea"/>
                          <a:cs typeface="+mn-cs"/>
                        </a:rPr>
                        <a:t>Luis Mendoza</a:t>
                      </a:r>
                    </a:p>
                    <a:p>
                      <a:pPr marL="0" marR="0" lvl="0" indent="0" algn="ctr" defTabSz="932742" rtl="0" eaLnBrk="1" fontAlgn="auto" latinLnBrk="0" hangingPunct="1">
                        <a:lnSpc>
                          <a:spcPct val="100000"/>
                        </a:lnSpc>
                        <a:spcBef>
                          <a:spcPts val="0"/>
                        </a:spcBef>
                        <a:spcAft>
                          <a:spcPts val="0"/>
                        </a:spcAft>
                        <a:buClrTx/>
                        <a:buSzTx/>
                        <a:buFontTx/>
                        <a:buNone/>
                        <a:tabLst/>
                        <a:defRPr/>
                      </a:pPr>
                      <a:r>
                        <a:rPr lang="en-US" sz="800" kern="1200">
                          <a:solidFill>
                            <a:schemeClr val="dk1"/>
                          </a:solidFill>
                          <a:effectLst/>
                          <a:latin typeface="+mn-lt"/>
                          <a:ea typeface="+mn-ea"/>
                          <a:cs typeface="+mn-cs"/>
                          <a:hlinkClick r:id="rId8"/>
                        </a:rPr>
                        <a:t>lmendoza@zscaler.com</a:t>
                      </a:r>
                      <a:endParaRPr kumimoji="0" lang="en-US" sz="800" i="0" u="none" strike="noStrike" kern="1200" cap="none" spc="0" normalizeH="0" baseline="0" noProof="0">
                        <a:ln>
                          <a:noFill/>
                        </a:ln>
                        <a:solidFill>
                          <a:schemeClr val="tx1"/>
                        </a:solidFill>
                        <a:effectLst/>
                        <a:uLnTx/>
                        <a:uFillTx/>
                        <a:latin typeface="+mn-lt"/>
                        <a:ea typeface="+mn-ea"/>
                        <a:cs typeface="+mn-cs"/>
                      </a:endParaRPr>
                    </a:p>
                  </a:txBody>
                  <a:tcP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200" kern="1200" spc="0" baseline="0"/>
                        <a:t>N/A</a:t>
                      </a:r>
                      <a:endParaRPr lang="en-US" sz="1200" kern="1200" spc="0" baseline="0">
                        <a:gradFill>
                          <a:gsLst>
                            <a:gs pos="1250">
                              <a:schemeClr val="tx1"/>
                            </a:gs>
                            <a:gs pos="100000">
                              <a:schemeClr val="tx1"/>
                            </a:gs>
                          </a:gsLst>
                          <a:lin ang="5400000" scaled="0"/>
                        </a:gradFill>
                        <a:latin typeface="+mn-lt"/>
                        <a:ea typeface="+mn-ea"/>
                        <a:cs typeface="Segoe UI" panose="020B0502040204020203" pitchFamily="34" charset="0"/>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289473090"/>
                  </a:ext>
                </a:extLst>
              </a:tr>
              <a:tr h="549729">
                <a:tc>
                  <a:txBody>
                    <a:bodyPr/>
                    <a:lstStyle/>
                    <a:p>
                      <a:endParaRPr lang="en-US"/>
                    </a:p>
                  </a:txBody>
                  <a:tcP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900" u="none" strike="noStrike" kern="1200" cap="none" spc="0" normalizeH="0" baseline="0" noProof="0">
                          <a:ln>
                            <a:noFill/>
                          </a:ln>
                          <a:effectLst/>
                          <a:uLnTx/>
                          <a:uFillTx/>
                        </a:rPr>
                        <a:t>Citrix SD-WAN</a:t>
                      </a:r>
                      <a:br>
                        <a:rPr kumimoji="0" lang="en-US" sz="900" u="none" strike="noStrike" kern="1200" cap="none" spc="0" normalizeH="0" baseline="0" noProof="0">
                          <a:ln>
                            <a:noFill/>
                          </a:ln>
                          <a:effectLst/>
                          <a:uLnTx/>
                          <a:uFillTx/>
                        </a:rPr>
                      </a:br>
                      <a:r>
                        <a:rPr kumimoji="0" lang="en-US" sz="900" u="none" strike="noStrike" kern="1200" cap="none" spc="0" normalizeH="0" baseline="0" noProof="0">
                          <a:ln>
                            <a:noFill/>
                          </a:ln>
                          <a:effectLst/>
                          <a:uLnTx/>
                          <a:uFillTx/>
                          <a:hlinkClick r:id="rId9"/>
                        </a:rPr>
                        <a:t>Solution Brief</a:t>
                      </a:r>
                      <a:endParaRPr kumimoji="0" lang="en-US" sz="900" b="0" i="0" u="sng" strike="noStrike" kern="1200" cap="none" spc="0" normalizeH="0" baseline="0" noProof="0">
                        <a:ln>
                          <a:noFill/>
                        </a:ln>
                        <a:solidFill>
                          <a:srgbClr val="0078D3"/>
                        </a:solidFill>
                        <a:effectLst/>
                        <a:uLnTx/>
                        <a:uFillTx/>
                        <a:latin typeface="+mn-lt"/>
                        <a:ea typeface="+mn-ea"/>
                        <a:cs typeface="+mn-cs"/>
                      </a:endParaRPr>
                    </a:p>
                  </a:txBody>
                  <a:tcP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schemeClr val="tx1"/>
                          </a:solidFill>
                          <a:effectLst/>
                          <a:uLnTx/>
                          <a:uFillTx/>
                          <a:latin typeface="+mn-lt"/>
                          <a:ea typeface="+mn-ea"/>
                          <a:cs typeface="+mn-cs"/>
                        </a:rPr>
                        <a:t>Glenn Williams</a:t>
                      </a:r>
                    </a:p>
                    <a:p>
                      <a:pPr marL="0" marR="0" lvl="0" indent="0" algn="ctr" defTabSz="914400" rtl="0" eaLnBrk="1" fontAlgn="auto" latinLnBrk="0" hangingPunct="1">
                        <a:lnSpc>
                          <a:spcPct val="100000"/>
                        </a:lnSpc>
                        <a:spcBef>
                          <a:spcPts val="0"/>
                        </a:spcBef>
                        <a:spcAft>
                          <a:spcPts val="300"/>
                        </a:spcAft>
                        <a:buClrTx/>
                        <a:buSzTx/>
                        <a:buFontTx/>
                        <a:buNone/>
                        <a:tabLst/>
                        <a:defRPr/>
                      </a:pPr>
                      <a:r>
                        <a:rPr lang="en-US" sz="800" kern="1200">
                          <a:solidFill>
                            <a:schemeClr val="dk1"/>
                          </a:solidFill>
                          <a:effectLst/>
                          <a:latin typeface="+mn-lt"/>
                          <a:ea typeface="+mn-ea"/>
                          <a:cs typeface="+mn-cs"/>
                          <a:hlinkClick r:id="rId10"/>
                        </a:rPr>
                        <a:t>Glenn.Williams@citrix.com </a:t>
                      </a:r>
                      <a:endParaRPr kumimoji="0" lang="en-US" sz="800" b="0" i="0" u="none" strike="noStrike" kern="1200" cap="none" spc="0" normalizeH="0" baseline="0" noProof="0">
                        <a:ln>
                          <a:noFill/>
                        </a:ln>
                        <a:solidFill>
                          <a:schemeClr val="tx1"/>
                        </a:solidFill>
                        <a:effectLst/>
                        <a:uLnTx/>
                        <a:uFillTx/>
                        <a:latin typeface="+mn-lt"/>
                        <a:ea typeface="+mn-ea"/>
                        <a:cs typeface="+mn-cs"/>
                      </a:endParaRPr>
                    </a:p>
                  </a:txBody>
                  <a:tcP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409969580"/>
                  </a:ext>
                </a:extLst>
              </a:tr>
              <a:tr h="549729">
                <a:tc>
                  <a:txBody>
                    <a:bodyPr/>
                    <a:lstStyle/>
                    <a:p>
                      <a:endParaRPr lang="en-US"/>
                    </a:p>
                  </a:txBody>
                  <a:tcP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err="1">
                          <a:ln>
                            <a:noFill/>
                          </a:ln>
                          <a:effectLst/>
                          <a:uLnTx/>
                          <a:uFillTx/>
                        </a:rPr>
                        <a:t>NetFoundry</a:t>
                      </a:r>
                      <a:r>
                        <a:rPr kumimoji="0" lang="en-US" sz="900" u="none" strike="noStrike" kern="1200" cap="none" spc="0" normalizeH="0" baseline="0">
                          <a:ln>
                            <a:noFill/>
                          </a:ln>
                          <a:effectLst/>
                          <a:uLnTx/>
                          <a:uFillTx/>
                        </a:rPr>
                        <a:t> for Microsoft O365</a:t>
                      </a:r>
                      <a:br>
                        <a:rPr kumimoji="0" lang="en-US" sz="900" u="none" strike="noStrike" kern="1200" cap="none" spc="0" normalizeH="0" baseline="0" noProof="0">
                          <a:ln>
                            <a:noFill/>
                          </a:ln>
                          <a:effectLst/>
                          <a:uLnTx/>
                          <a:uFillTx/>
                        </a:rPr>
                      </a:br>
                      <a:r>
                        <a:rPr kumimoji="0" lang="en-US" sz="900" u="none" strike="noStrike" kern="1200" cap="none" spc="0" normalizeH="0" baseline="0" noProof="0">
                          <a:ln>
                            <a:noFill/>
                          </a:ln>
                          <a:effectLst/>
                          <a:uLnTx/>
                          <a:uFillTx/>
                          <a:hlinkClick r:id="rId11"/>
                        </a:rPr>
                        <a:t>Solution Brief</a:t>
                      </a:r>
                      <a:endParaRPr kumimoji="0" lang="en-US" sz="900" i="0" u="none" strike="noStrike" kern="1200" cap="none" spc="0" normalizeH="0" baseline="0" noProof="0">
                        <a:ln>
                          <a:noFill/>
                        </a:ln>
                        <a:solidFill>
                          <a:srgbClr val="1A1A1A"/>
                        </a:solidFill>
                        <a:effectLst/>
                        <a:uLnTx/>
                        <a:uFillTx/>
                        <a:latin typeface="+mn-lt"/>
                        <a:ea typeface="+mn-ea"/>
                        <a:cs typeface="+mn-cs"/>
                      </a:endParaRPr>
                    </a:p>
                  </a:txBody>
                  <a:tcP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schemeClr val="tx1"/>
                          </a:solidFill>
                          <a:effectLst/>
                          <a:uLnTx/>
                          <a:uFillTx/>
                          <a:latin typeface="+mn-lt"/>
                          <a:ea typeface="+mn-ea"/>
                          <a:cs typeface="+mn-cs"/>
                        </a:rPr>
                        <a:t>Mario </a:t>
                      </a:r>
                      <a:r>
                        <a:rPr kumimoji="0" lang="en-US" sz="1000" b="1" i="0" u="none" strike="noStrike" kern="1200" cap="none" spc="0" normalizeH="0" baseline="0" noProof="0" err="1">
                          <a:ln>
                            <a:noFill/>
                          </a:ln>
                          <a:solidFill>
                            <a:schemeClr val="tx1"/>
                          </a:solidFill>
                          <a:effectLst/>
                          <a:uLnTx/>
                          <a:uFillTx/>
                          <a:latin typeface="+mn-lt"/>
                          <a:ea typeface="+mn-ea"/>
                          <a:cs typeface="+mn-cs"/>
                        </a:rPr>
                        <a:t>Camaj</a:t>
                      </a:r>
                      <a:endParaRPr kumimoji="0" lang="en-US" sz="1000" b="1" i="0" u="none" strike="noStrike" kern="1200" cap="none" spc="0" normalizeH="0" baseline="0" noProof="0">
                        <a:ln>
                          <a:noFill/>
                        </a:ln>
                        <a:solidFill>
                          <a:schemeClr val="tx1"/>
                        </a:solidFill>
                        <a:effectLst/>
                        <a:uLnTx/>
                        <a:uFillTx/>
                        <a:latin typeface="+mn-lt"/>
                        <a:ea typeface="+mn-ea"/>
                        <a:cs typeface="+mn-cs"/>
                      </a:endParaRPr>
                    </a:p>
                    <a:p>
                      <a:pPr marL="0" marR="0" lvl="0" indent="0" algn="ctr" defTabSz="932742" rtl="0" eaLnBrk="1" fontAlgn="auto" latinLnBrk="0" hangingPunct="1">
                        <a:lnSpc>
                          <a:spcPct val="100000"/>
                        </a:lnSpc>
                        <a:spcBef>
                          <a:spcPts val="0"/>
                        </a:spcBef>
                        <a:spcAft>
                          <a:spcPts val="0"/>
                        </a:spcAft>
                        <a:buClrTx/>
                        <a:buSzTx/>
                        <a:buFontTx/>
                        <a:buNone/>
                        <a:tabLst/>
                        <a:defRPr/>
                      </a:pPr>
                      <a:r>
                        <a:rPr lang="en-US" sz="800" b="0" kern="1200">
                          <a:solidFill>
                            <a:schemeClr val="dk1"/>
                          </a:solidFill>
                          <a:effectLst/>
                          <a:latin typeface="+mn-lt"/>
                          <a:ea typeface="+mn-ea"/>
                          <a:cs typeface="+mn-cs"/>
                          <a:hlinkClick r:id="rId12"/>
                        </a:rPr>
                        <a:t>mario.camaj@netfoundry.io</a:t>
                      </a:r>
                      <a:endParaRPr kumimoji="0" lang="en-US" sz="800" b="0" i="0" u="none" strike="noStrike" kern="1200" cap="none" spc="0" normalizeH="0" baseline="0" noProof="0">
                        <a:ln>
                          <a:noFill/>
                        </a:ln>
                        <a:solidFill>
                          <a:schemeClr val="tx1"/>
                        </a:solidFill>
                        <a:effectLst/>
                        <a:uLnTx/>
                        <a:uFillTx/>
                        <a:latin typeface="+mn-lt"/>
                        <a:ea typeface="+mn-ea"/>
                        <a:cs typeface="+mn-cs"/>
                      </a:endParaRPr>
                    </a:p>
                  </a:txBody>
                  <a:tcP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677897273"/>
                  </a:ext>
                </a:extLst>
              </a:tr>
              <a:tr h="549729">
                <a:tc>
                  <a:txBody>
                    <a:bodyPr/>
                    <a:lstStyle/>
                    <a:p>
                      <a:endParaRPr lang="en-US"/>
                    </a:p>
                  </a:txBody>
                  <a:tcP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effectLst/>
                          <a:uLnTx/>
                          <a:uFillTx/>
                        </a:rPr>
                        <a:t>NTT SD-WAN Service</a:t>
                      </a:r>
                      <a:br>
                        <a:rPr kumimoji="0" lang="en-US" sz="900" u="none" strike="noStrike" kern="1200" cap="none" spc="0" normalizeH="0" baseline="0" noProof="0">
                          <a:ln>
                            <a:noFill/>
                          </a:ln>
                          <a:effectLst/>
                          <a:uLnTx/>
                          <a:uFillTx/>
                        </a:rPr>
                      </a:br>
                      <a:r>
                        <a:rPr kumimoji="0" lang="en-US" sz="900" u="none" strike="noStrike" kern="1200" cap="none" spc="0" normalizeH="0" baseline="0" noProof="0">
                          <a:ln>
                            <a:noFill/>
                          </a:ln>
                          <a:effectLst/>
                          <a:uLnTx/>
                          <a:uFillTx/>
                          <a:hlinkClick r:id="rId13"/>
                        </a:rPr>
                        <a:t>Solution Brief</a:t>
                      </a:r>
                      <a:endParaRPr kumimoji="0" lang="en-US" sz="900" i="0" u="none" strike="noStrike" kern="1200" cap="none" spc="0" normalizeH="0" baseline="0" noProof="0">
                        <a:ln>
                          <a:noFill/>
                        </a:ln>
                        <a:solidFill>
                          <a:srgbClr val="1A1A1A"/>
                        </a:solidFill>
                        <a:effectLst/>
                        <a:uLnTx/>
                        <a:uFillTx/>
                        <a:latin typeface="Segoe UI"/>
                        <a:ea typeface="+mn-ea"/>
                        <a:cs typeface="+mn-cs"/>
                      </a:endParaRPr>
                    </a:p>
                  </a:txBody>
                  <a:tcP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schemeClr val="tx1"/>
                          </a:solidFill>
                          <a:effectLst/>
                          <a:uLnTx/>
                          <a:uFillTx/>
                          <a:latin typeface="+mn-lt"/>
                          <a:ea typeface="+mn-ea"/>
                          <a:cs typeface="+mn-cs"/>
                        </a:rPr>
                        <a:t>Chinami Tamura</a:t>
                      </a:r>
                    </a:p>
                    <a:p>
                      <a:pPr marL="0" marR="0" lvl="0" indent="0" algn="ctr" defTabSz="932742" rtl="0" eaLnBrk="1" fontAlgn="auto" latinLnBrk="0" hangingPunct="1">
                        <a:lnSpc>
                          <a:spcPct val="100000"/>
                        </a:lnSpc>
                        <a:spcBef>
                          <a:spcPts val="0"/>
                        </a:spcBef>
                        <a:spcAft>
                          <a:spcPts val="0"/>
                        </a:spcAft>
                        <a:buClrTx/>
                        <a:buSzTx/>
                        <a:buFontTx/>
                        <a:buNone/>
                        <a:tabLst/>
                        <a:defRPr/>
                      </a:pPr>
                      <a:r>
                        <a:rPr lang="en-US" sz="800" kern="1200">
                          <a:solidFill>
                            <a:schemeClr val="dk1"/>
                          </a:solidFill>
                          <a:effectLst/>
                          <a:latin typeface="+mn-lt"/>
                          <a:ea typeface="+mn-ea"/>
                          <a:cs typeface="+mn-cs"/>
                          <a:hlinkClick r:id="rId14"/>
                        </a:rPr>
                        <a:t>c.tamura@ntt.com </a:t>
                      </a:r>
                      <a:endParaRPr kumimoji="0" lang="en-US" sz="800" i="0" u="none" strike="noStrike" kern="1200" cap="none" spc="0" normalizeH="0" baseline="0" noProof="0">
                        <a:ln>
                          <a:noFill/>
                        </a:ln>
                        <a:solidFill>
                          <a:schemeClr val="tx1"/>
                        </a:solidFill>
                        <a:effectLst/>
                        <a:uLnTx/>
                        <a:uFillTx/>
                        <a:latin typeface="Segoe UI"/>
                        <a:ea typeface="+mn-ea"/>
                        <a:cs typeface="+mn-cs"/>
                      </a:endParaRPr>
                    </a:p>
                  </a:txBody>
                  <a:tcP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93171931"/>
                  </a:ext>
                </a:extLst>
              </a:tr>
              <a:tr h="549729">
                <a:tc>
                  <a:txBody>
                    <a:bodyPr/>
                    <a:lstStyle/>
                    <a:p>
                      <a:endParaRPr lang="en-US"/>
                    </a:p>
                  </a:txBody>
                  <a:tcP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a:ln>
                            <a:noFill/>
                          </a:ln>
                          <a:effectLst/>
                          <a:uLnTx/>
                          <a:uFillTx/>
                        </a:rPr>
                        <a:t>128T Routing and SD WAN</a:t>
                      </a:r>
                      <a:br>
                        <a:rPr kumimoji="0" lang="en-US" sz="900" u="none" strike="noStrike" kern="1200" cap="none" spc="0" normalizeH="0" baseline="0" noProof="0">
                          <a:ln>
                            <a:noFill/>
                          </a:ln>
                          <a:effectLst/>
                          <a:uLnTx/>
                          <a:uFillTx/>
                        </a:rPr>
                      </a:br>
                      <a:r>
                        <a:rPr kumimoji="0" lang="en-US" sz="900" u="none" strike="noStrike" kern="1200" cap="none" spc="0" normalizeH="0" baseline="0" noProof="0">
                          <a:ln>
                            <a:noFill/>
                          </a:ln>
                          <a:effectLst/>
                          <a:uLnTx/>
                          <a:uFillTx/>
                          <a:hlinkClick r:id="rId15"/>
                        </a:rPr>
                        <a:t>Solution Brief</a:t>
                      </a:r>
                      <a:endParaRPr kumimoji="0" lang="en-US" sz="900" i="0" u="none" strike="noStrike" kern="1200" cap="none" spc="0" normalizeH="0" baseline="0" noProof="0">
                        <a:ln>
                          <a:noFill/>
                        </a:ln>
                        <a:solidFill>
                          <a:srgbClr val="1A1A1A"/>
                        </a:solidFill>
                        <a:effectLst/>
                        <a:uLnTx/>
                        <a:uFillTx/>
                        <a:latin typeface="+mn-lt"/>
                        <a:ea typeface="+mn-ea"/>
                        <a:cs typeface="+mn-cs"/>
                      </a:endParaRPr>
                    </a:p>
                  </a:txBody>
                  <a:tcP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1200" cap="none" spc="0" normalizeH="0" baseline="0" noProof="0">
                          <a:ln>
                            <a:noFill/>
                          </a:ln>
                          <a:solidFill>
                            <a:schemeClr val="tx1"/>
                          </a:solidFill>
                          <a:effectLst/>
                          <a:uLnTx/>
                          <a:uFillTx/>
                          <a:latin typeface="+mn-lt"/>
                          <a:ea typeface="+mn-ea"/>
                          <a:cs typeface="+mn-cs"/>
                        </a:rPr>
                        <a:t>Tony Sanchez</a:t>
                      </a:r>
                    </a:p>
                    <a:p>
                      <a:pPr marL="0" marR="0" lvl="0" indent="0" algn="ctr" defTabSz="932742" rtl="0" eaLnBrk="1" fontAlgn="auto" latinLnBrk="0" hangingPunct="1">
                        <a:lnSpc>
                          <a:spcPct val="100000"/>
                        </a:lnSpc>
                        <a:spcBef>
                          <a:spcPts val="0"/>
                        </a:spcBef>
                        <a:spcAft>
                          <a:spcPts val="0"/>
                        </a:spcAft>
                        <a:buClrTx/>
                        <a:buSzTx/>
                        <a:buFontTx/>
                        <a:buNone/>
                        <a:tabLst/>
                        <a:defRPr/>
                      </a:pPr>
                      <a:r>
                        <a:rPr lang="fr-FR" sz="800">
                          <a:hlinkClick r:id="rId16"/>
                        </a:rPr>
                        <a:t>tsanchez@128technology.com</a:t>
                      </a:r>
                      <a:endParaRPr kumimoji="0" lang="en-US" sz="800" i="0" u="none" strike="noStrike" kern="1200" cap="none" spc="0" normalizeH="0" baseline="0" noProof="0">
                        <a:ln>
                          <a:noFill/>
                        </a:ln>
                        <a:solidFill>
                          <a:schemeClr val="tx1"/>
                        </a:solidFill>
                        <a:effectLst/>
                        <a:uLnTx/>
                        <a:uFillTx/>
                        <a:latin typeface="+mn-lt"/>
                        <a:ea typeface="+mn-ea"/>
                        <a:cs typeface="+mn-cs"/>
                      </a:endParaRPr>
                    </a:p>
                  </a:txBody>
                  <a:tcPr marL="0" marR="0">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a:ln>
                            <a:noFill/>
                          </a:ln>
                          <a:effectLst/>
                          <a:uLnTx/>
                          <a:uFillTx/>
                          <a:sym typeface="Wingdings" panose="05000000000000000000" pitchFamily="2" charset="2"/>
                        </a:rPr>
                        <a:t></a:t>
                      </a:r>
                      <a:endParaRPr kumimoji="0" lang="en-US" sz="1600" i="0" u="none" strike="noStrike" kern="1200" cap="none" spc="0" normalizeH="0" baseline="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932742" rtl="0" eaLnBrk="1" latinLnBrk="0" hangingPunct="1"/>
                      <a:r>
                        <a:rPr kumimoji="0" lang="en-US" sz="1600" u="none" strike="noStrike" kern="1200" cap="none" spc="0" normalizeH="0" baseline="0" dirty="0">
                          <a:ln>
                            <a:noFill/>
                          </a:ln>
                          <a:effectLst/>
                          <a:uLnTx/>
                          <a:uFillTx/>
                          <a:sym typeface="Wingdings" panose="05000000000000000000" pitchFamily="2" charset="2"/>
                        </a:rPr>
                        <a:t></a:t>
                      </a:r>
                      <a:endParaRPr kumimoji="0" lang="en-US" sz="1600" i="0" u="none" strike="noStrike" kern="1200" cap="none" spc="0" normalizeH="0" baseline="0" dirty="0">
                        <a:ln>
                          <a:noFill/>
                        </a:ln>
                        <a:solidFill>
                          <a:srgbClr val="1A1A1A"/>
                        </a:solidFill>
                        <a:effectLst/>
                        <a:uLnTx/>
                        <a:uFillTx/>
                        <a:latin typeface="Wingdings" panose="05000000000000000000" pitchFamily="2" charset="2"/>
                        <a:ea typeface="+mn-ea"/>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199342998"/>
                  </a:ext>
                </a:extLst>
              </a:tr>
            </a:tbl>
          </a:graphicData>
        </a:graphic>
      </p:graphicFrame>
      <p:pic>
        <p:nvPicPr>
          <p:cNvPr id="64" name="Picture 4" descr="https://www.citrix.com/content/dam/citrix61/en_us/images/logos/citrix/citrix-logo-black.png">
            <a:extLst>
              <a:ext uri="{FF2B5EF4-FFF2-40B4-BE49-F238E27FC236}">
                <a16:creationId xmlns:a16="http://schemas.microsoft.com/office/drawing/2014/main" id="{876BAA4D-A879-44E7-BCF4-E578F360B33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8745" y="4638094"/>
            <a:ext cx="861060" cy="32462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EC8848E9-7536-4338-BBF9-B32F49AE750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1202" y="4139797"/>
            <a:ext cx="1155694" cy="238704"/>
          </a:xfrm>
          <a:prstGeom prst="rect">
            <a:avLst/>
          </a:prstGeom>
        </p:spPr>
      </p:pic>
      <p:pic>
        <p:nvPicPr>
          <p:cNvPr id="66" name="Picture 65" descr="A picture containing drawing&#10;&#10;Description automatically generated">
            <a:extLst>
              <a:ext uri="{FF2B5EF4-FFF2-40B4-BE49-F238E27FC236}">
                <a16:creationId xmlns:a16="http://schemas.microsoft.com/office/drawing/2014/main" id="{77DDA073-3D0B-4DEF-A6D1-52CEB519B7D5}"/>
              </a:ext>
            </a:extLst>
          </p:cNvPr>
          <p:cNvPicPr>
            <a:picLocks noChangeAspect="1"/>
          </p:cNvPicPr>
          <p:nvPr/>
        </p:nvPicPr>
        <p:blipFill>
          <a:blip r:embed="rId19"/>
          <a:stretch>
            <a:fillRect/>
          </a:stretch>
        </p:blipFill>
        <p:spPr>
          <a:xfrm>
            <a:off x="342185" y="3470497"/>
            <a:ext cx="1554180" cy="499084"/>
          </a:xfrm>
          <a:prstGeom prst="rect">
            <a:avLst/>
          </a:prstGeom>
        </p:spPr>
      </p:pic>
      <p:pic>
        <p:nvPicPr>
          <p:cNvPr id="67" name="Picture 4" descr="Image result for Netfoundry logo">
            <a:extLst>
              <a:ext uri="{FF2B5EF4-FFF2-40B4-BE49-F238E27FC236}">
                <a16:creationId xmlns:a16="http://schemas.microsoft.com/office/drawing/2014/main" id="{971EB0B8-A4A4-4FA7-AC25-AD284ABEE8D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77327" y="5243197"/>
            <a:ext cx="1382583" cy="207388"/>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9494F77A-3C85-43BA-BE53-066E8BF07AEA}"/>
              </a:ext>
            </a:extLst>
          </p:cNvPr>
          <p:cNvGrpSpPr/>
          <p:nvPr/>
        </p:nvGrpSpPr>
        <p:grpSpPr>
          <a:xfrm>
            <a:off x="8209844" y="1784238"/>
            <a:ext cx="1113389" cy="699655"/>
            <a:chOff x="8306464" y="1930413"/>
            <a:chExt cx="1210249" cy="760522"/>
          </a:xfrm>
        </p:grpSpPr>
        <p:cxnSp>
          <p:nvCxnSpPr>
            <p:cNvPr id="69" name="Straight Arrow Connector 68">
              <a:extLst>
                <a:ext uri="{FF2B5EF4-FFF2-40B4-BE49-F238E27FC236}">
                  <a16:creationId xmlns:a16="http://schemas.microsoft.com/office/drawing/2014/main" id="{A19C5D5A-60E1-44F2-8267-5539E73743DC}"/>
                </a:ext>
              </a:extLst>
            </p:cNvPr>
            <p:cNvCxnSpPr>
              <a:cxnSpLocks/>
              <a:endCxn id="70" idx="5"/>
            </p:cNvCxnSpPr>
            <p:nvPr/>
          </p:nvCxnSpPr>
          <p:spPr>
            <a:xfrm>
              <a:off x="8713646" y="2431418"/>
              <a:ext cx="443765" cy="0"/>
            </a:xfrm>
            <a:prstGeom prst="straightConnector1">
              <a:avLst/>
            </a:prstGeom>
            <a:ln w="28575">
              <a:solidFill>
                <a:srgbClr val="00B05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0" name="cloud" title="Icon of a cloud">
              <a:extLst>
                <a:ext uri="{FF2B5EF4-FFF2-40B4-BE49-F238E27FC236}">
                  <a16:creationId xmlns:a16="http://schemas.microsoft.com/office/drawing/2014/main" id="{4ABFACEB-B4AF-45BE-888A-8F9604D0FF5D}"/>
                </a:ext>
              </a:extLst>
            </p:cNvPr>
            <p:cNvSpPr>
              <a:spLocks noChangeAspect="1"/>
            </p:cNvSpPr>
            <p:nvPr/>
          </p:nvSpPr>
          <p:spPr bwMode="auto">
            <a:xfrm>
              <a:off x="9157411" y="2311131"/>
              <a:ext cx="359302" cy="200787"/>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2"/>
            </a:solidFill>
            <a:ln w="12700" cap="sq">
              <a:solidFill>
                <a:schemeClr val="tx1"/>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pic>
          <p:nvPicPr>
            <p:cNvPr id="71" name="Picture 4" descr="Image result for office 365">
              <a:extLst>
                <a:ext uri="{FF2B5EF4-FFF2-40B4-BE49-F238E27FC236}">
                  <a16:creationId xmlns:a16="http://schemas.microsoft.com/office/drawing/2014/main" id="{BA11EFC4-D48B-4739-B4CC-6A8F53FDE36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260152" y="2351402"/>
              <a:ext cx="149378" cy="149378"/>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9E724645-B312-4860-8CC2-1A62D14C0884}"/>
                </a:ext>
              </a:extLst>
            </p:cNvPr>
            <p:cNvSpPr txBox="1"/>
            <p:nvPr/>
          </p:nvSpPr>
          <p:spPr>
            <a:xfrm>
              <a:off x="8306464" y="2535942"/>
              <a:ext cx="512727" cy="154993"/>
            </a:xfrm>
            <a:prstGeom prst="rect">
              <a:avLst/>
            </a:prstGeom>
            <a:noFill/>
            <a:ln w="22225" cap="sq">
              <a:noFill/>
              <a:prstDash val="solid"/>
              <a:miter lim="800000"/>
              <a:headEnd/>
              <a:tailEnd/>
            </a:ln>
          </p:spPr>
          <p:txBody>
            <a:bodyPr rot="0" spcFirstLastPara="0" vertOverflow="overflow" horzOverflow="overflow" vert="horz" wrap="square" lIns="0" tIns="44821" rIns="0" bIns="44821" numCol="1" spcCol="0" rtlCol="0" fromWordArt="0" anchor="t" anchorCtr="0" forceAA="0" compatLnSpc="1">
              <a:prstTxWarp prst="textNoShape">
                <a:avLst/>
              </a:prstTxWarp>
              <a:noAutofit/>
            </a:bodyPr>
            <a:lstStyle>
              <a:defPPr>
                <a:defRPr lang="en-US"/>
              </a:defPPr>
              <a:lvl1pPr>
                <a:defRPr sz="1600"/>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Segoe UI"/>
                  <a:ea typeface="+mn-ea"/>
                  <a:cs typeface="+mn-cs"/>
                </a:rPr>
                <a:t>Branch</a:t>
              </a:r>
            </a:p>
          </p:txBody>
        </p:sp>
        <p:sp>
          <p:nvSpPr>
            <p:cNvPr id="75" name="cloud" title="Icon of a cloud">
              <a:extLst>
                <a:ext uri="{FF2B5EF4-FFF2-40B4-BE49-F238E27FC236}">
                  <a16:creationId xmlns:a16="http://schemas.microsoft.com/office/drawing/2014/main" id="{7CA1468B-09F2-4882-88F7-438BD4BA6431}"/>
                </a:ext>
              </a:extLst>
            </p:cNvPr>
            <p:cNvSpPr>
              <a:spLocks noChangeAspect="1"/>
            </p:cNvSpPr>
            <p:nvPr/>
          </p:nvSpPr>
          <p:spPr bwMode="auto">
            <a:xfrm>
              <a:off x="8815471" y="2330597"/>
              <a:ext cx="208246" cy="131775"/>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76" name="Oval 75">
              <a:extLst>
                <a:ext uri="{FF2B5EF4-FFF2-40B4-BE49-F238E27FC236}">
                  <a16:creationId xmlns:a16="http://schemas.microsoft.com/office/drawing/2014/main" id="{E5B642AE-3725-497F-BAA2-FA9C88DEFC20}"/>
                </a:ext>
              </a:extLst>
            </p:cNvPr>
            <p:cNvSpPr/>
            <p:nvPr/>
          </p:nvSpPr>
          <p:spPr bwMode="auto">
            <a:xfrm>
              <a:off x="8800639" y="2298915"/>
              <a:ext cx="233530" cy="226191"/>
            </a:xfrm>
            <a:prstGeom prst="ellipse">
              <a:avLst/>
            </a:prstGeom>
            <a:noFill/>
            <a:ln>
              <a:solidFill>
                <a:schemeClr val="bg1">
                  <a:lumMod val="65000"/>
                </a:schemeClr>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7" name="TextBox 76">
              <a:extLst>
                <a:ext uri="{FF2B5EF4-FFF2-40B4-BE49-F238E27FC236}">
                  <a16:creationId xmlns:a16="http://schemas.microsoft.com/office/drawing/2014/main" id="{E055308A-A387-46B3-BFBE-47CE318C28E0}"/>
                </a:ext>
              </a:extLst>
            </p:cNvPr>
            <p:cNvSpPr txBox="1"/>
            <p:nvPr/>
          </p:nvSpPr>
          <p:spPr>
            <a:xfrm>
              <a:off x="8653583" y="2530359"/>
              <a:ext cx="512727" cy="154993"/>
            </a:xfrm>
            <a:prstGeom prst="rect">
              <a:avLst/>
            </a:prstGeom>
            <a:noFill/>
            <a:ln w="22225" cap="sq">
              <a:noFill/>
              <a:prstDash val="solid"/>
              <a:miter lim="800000"/>
              <a:headEnd/>
              <a:tailEnd/>
            </a:ln>
          </p:spPr>
          <p:txBody>
            <a:bodyPr rot="0" spcFirstLastPara="0" vertOverflow="overflow" horzOverflow="overflow" vert="horz" wrap="square" lIns="0" tIns="44821" rIns="0" bIns="44821" numCol="1" spcCol="0" rtlCol="0" fromWordArt="0" anchor="t" anchorCtr="0" forceAA="0" compatLnSpc="1">
              <a:prstTxWarp prst="textNoShape">
                <a:avLst/>
              </a:prstTxWarp>
              <a:noAutofit/>
            </a:bodyPr>
            <a:lstStyle>
              <a:defPPr>
                <a:defRPr lang="en-US"/>
              </a:defPPr>
              <a:lvl1pPr>
                <a:defRPr sz="1600"/>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Segoe UI"/>
                  <a:ea typeface="+mn-ea"/>
                  <a:cs typeface="+mn-cs"/>
                </a:rPr>
                <a:t>ISP</a:t>
              </a:r>
            </a:p>
          </p:txBody>
        </p:sp>
        <p:cxnSp>
          <p:nvCxnSpPr>
            <p:cNvPr id="78" name="Connector: Elbow 77">
              <a:extLst>
                <a:ext uri="{FF2B5EF4-FFF2-40B4-BE49-F238E27FC236}">
                  <a16:creationId xmlns:a16="http://schemas.microsoft.com/office/drawing/2014/main" id="{CFDA1825-06D8-4396-A3F7-EC98AC99A041}"/>
                </a:ext>
              </a:extLst>
            </p:cNvPr>
            <p:cNvCxnSpPr>
              <a:cxnSpLocks/>
            </p:cNvCxnSpPr>
            <p:nvPr/>
          </p:nvCxnSpPr>
          <p:spPr>
            <a:xfrm flipV="1">
              <a:off x="8660836" y="2065599"/>
              <a:ext cx="497657" cy="312995"/>
            </a:xfrm>
            <a:prstGeom prst="bentConnector3">
              <a:avLst>
                <a:gd name="adj1" fmla="val 52123"/>
              </a:avLst>
            </a:prstGeom>
            <a:ln w="127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328F533C-D7F3-41B3-90DF-E032E3ECCD15}"/>
                </a:ext>
              </a:extLst>
            </p:cNvPr>
            <p:cNvSpPr/>
            <p:nvPr/>
          </p:nvSpPr>
          <p:spPr bwMode="auto">
            <a:xfrm>
              <a:off x="8423363" y="2266802"/>
              <a:ext cx="290283" cy="290283"/>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 name="Family_EBDA" title="Icon of a family of people">
              <a:extLst>
                <a:ext uri="{FF2B5EF4-FFF2-40B4-BE49-F238E27FC236}">
                  <a16:creationId xmlns:a16="http://schemas.microsoft.com/office/drawing/2014/main" id="{C9CDB3F5-F854-44ED-93A4-23FB13AEF9AC}"/>
                </a:ext>
              </a:extLst>
            </p:cNvPr>
            <p:cNvSpPr>
              <a:spLocks noChangeAspect="1" noEditPoints="1"/>
            </p:cNvSpPr>
            <p:nvPr/>
          </p:nvSpPr>
          <p:spPr bwMode="auto">
            <a:xfrm>
              <a:off x="8479496" y="2319687"/>
              <a:ext cx="178723" cy="161280"/>
            </a:xfrm>
            <a:custGeom>
              <a:avLst/>
              <a:gdLst>
                <a:gd name="T0" fmla="*/ 1498 w 3740"/>
                <a:gd name="T1" fmla="*/ 1874 h 3374"/>
                <a:gd name="T2" fmla="*/ 874 w 3740"/>
                <a:gd name="T3" fmla="*/ 2498 h 3374"/>
                <a:gd name="T4" fmla="*/ 250 w 3740"/>
                <a:gd name="T5" fmla="*/ 1874 h 3374"/>
                <a:gd name="T6" fmla="*/ 874 w 3740"/>
                <a:gd name="T7" fmla="*/ 1249 h 3374"/>
                <a:gd name="T8" fmla="*/ 1498 w 3740"/>
                <a:gd name="T9" fmla="*/ 1874 h 3374"/>
                <a:gd name="T10" fmla="*/ 2123 w 3740"/>
                <a:gd name="T11" fmla="*/ 0 h 3374"/>
                <a:gd name="T12" fmla="*/ 1498 w 3740"/>
                <a:gd name="T13" fmla="*/ 625 h 3374"/>
                <a:gd name="T14" fmla="*/ 2123 w 3740"/>
                <a:gd name="T15" fmla="*/ 1249 h 3374"/>
                <a:gd name="T16" fmla="*/ 2747 w 3740"/>
                <a:gd name="T17" fmla="*/ 625 h 3374"/>
                <a:gd name="T18" fmla="*/ 2123 w 3740"/>
                <a:gd name="T19" fmla="*/ 0 h 3374"/>
                <a:gd name="T20" fmla="*/ 2997 w 3740"/>
                <a:gd name="T21" fmla="*/ 1726 h 3374"/>
                <a:gd name="T22" fmla="*/ 2497 w 3740"/>
                <a:gd name="T23" fmla="*/ 2225 h 3374"/>
                <a:gd name="T24" fmla="*/ 2997 w 3740"/>
                <a:gd name="T25" fmla="*/ 2725 h 3374"/>
                <a:gd name="T26" fmla="*/ 3496 w 3740"/>
                <a:gd name="T27" fmla="*/ 2225 h 3374"/>
                <a:gd name="T28" fmla="*/ 2997 w 3740"/>
                <a:gd name="T29" fmla="*/ 1726 h 3374"/>
                <a:gd name="T30" fmla="*/ 1748 w 3740"/>
                <a:gd name="T31" fmla="*/ 3372 h 3374"/>
                <a:gd name="T32" fmla="*/ 874 w 3740"/>
                <a:gd name="T33" fmla="*/ 2498 h 3374"/>
                <a:gd name="T34" fmla="*/ 0 w 3740"/>
                <a:gd name="T35" fmla="*/ 3372 h 3374"/>
                <a:gd name="T36" fmla="*/ 2906 w 3740"/>
                <a:gd name="T37" fmla="*/ 1734 h 3374"/>
                <a:gd name="T38" fmla="*/ 2123 w 3740"/>
                <a:gd name="T39" fmla="*/ 1249 h 3374"/>
                <a:gd name="T40" fmla="*/ 1453 w 3740"/>
                <a:gd name="T41" fmla="*/ 1561 h 3374"/>
                <a:gd name="T42" fmla="*/ 3740 w 3740"/>
                <a:gd name="T43" fmla="*/ 3374 h 3374"/>
                <a:gd name="T44" fmla="*/ 3740 w 3740"/>
                <a:gd name="T45" fmla="*/ 3351 h 3374"/>
                <a:gd name="T46" fmla="*/ 2997 w 3740"/>
                <a:gd name="T47" fmla="*/ 2725 h 3374"/>
                <a:gd name="T48" fmla="*/ 2253 w 3740"/>
                <a:gd name="T49" fmla="*/ 3351 h 3374"/>
                <a:gd name="T50" fmla="*/ 2253 w 3740"/>
                <a:gd name="T51" fmla="*/ 3374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40" h="3374">
                  <a:moveTo>
                    <a:pt x="1498" y="1874"/>
                  </a:moveTo>
                  <a:cubicBezTo>
                    <a:pt x="1498" y="2218"/>
                    <a:pt x="1219" y="2498"/>
                    <a:pt x="874" y="2498"/>
                  </a:cubicBezTo>
                  <a:cubicBezTo>
                    <a:pt x="529" y="2498"/>
                    <a:pt x="250" y="2218"/>
                    <a:pt x="250" y="1874"/>
                  </a:cubicBezTo>
                  <a:cubicBezTo>
                    <a:pt x="250" y="1529"/>
                    <a:pt x="529" y="1249"/>
                    <a:pt x="874" y="1249"/>
                  </a:cubicBezTo>
                  <a:cubicBezTo>
                    <a:pt x="1219" y="1249"/>
                    <a:pt x="1498" y="1529"/>
                    <a:pt x="1498" y="1874"/>
                  </a:cubicBezTo>
                  <a:close/>
                  <a:moveTo>
                    <a:pt x="2123" y="0"/>
                  </a:moveTo>
                  <a:cubicBezTo>
                    <a:pt x="1778" y="0"/>
                    <a:pt x="1498" y="280"/>
                    <a:pt x="1498" y="625"/>
                  </a:cubicBezTo>
                  <a:cubicBezTo>
                    <a:pt x="1498" y="970"/>
                    <a:pt x="1778" y="1249"/>
                    <a:pt x="2123" y="1249"/>
                  </a:cubicBezTo>
                  <a:cubicBezTo>
                    <a:pt x="2468" y="1249"/>
                    <a:pt x="2747" y="970"/>
                    <a:pt x="2747" y="625"/>
                  </a:cubicBezTo>
                  <a:cubicBezTo>
                    <a:pt x="2747" y="280"/>
                    <a:pt x="2468" y="0"/>
                    <a:pt x="2123" y="0"/>
                  </a:cubicBezTo>
                  <a:close/>
                  <a:moveTo>
                    <a:pt x="2997" y="1726"/>
                  </a:moveTo>
                  <a:cubicBezTo>
                    <a:pt x="2721" y="1726"/>
                    <a:pt x="2497" y="1950"/>
                    <a:pt x="2497" y="2225"/>
                  </a:cubicBezTo>
                  <a:cubicBezTo>
                    <a:pt x="2497" y="2501"/>
                    <a:pt x="2721" y="2725"/>
                    <a:pt x="2997" y="2725"/>
                  </a:cubicBezTo>
                  <a:cubicBezTo>
                    <a:pt x="3273" y="2725"/>
                    <a:pt x="3496" y="2501"/>
                    <a:pt x="3496" y="2225"/>
                  </a:cubicBezTo>
                  <a:cubicBezTo>
                    <a:pt x="3496" y="1950"/>
                    <a:pt x="3273" y="1726"/>
                    <a:pt x="2997" y="1726"/>
                  </a:cubicBezTo>
                  <a:close/>
                  <a:moveTo>
                    <a:pt x="1748" y="3372"/>
                  </a:moveTo>
                  <a:cubicBezTo>
                    <a:pt x="1748" y="2889"/>
                    <a:pt x="1357" y="2498"/>
                    <a:pt x="874" y="2498"/>
                  </a:cubicBezTo>
                  <a:cubicBezTo>
                    <a:pt x="391" y="2498"/>
                    <a:pt x="0" y="2889"/>
                    <a:pt x="0" y="3372"/>
                  </a:cubicBezTo>
                  <a:moveTo>
                    <a:pt x="2906" y="1734"/>
                  </a:moveTo>
                  <a:cubicBezTo>
                    <a:pt x="2763" y="1447"/>
                    <a:pt x="2466" y="1249"/>
                    <a:pt x="2123" y="1249"/>
                  </a:cubicBezTo>
                  <a:cubicBezTo>
                    <a:pt x="1854" y="1249"/>
                    <a:pt x="1614" y="1370"/>
                    <a:pt x="1453" y="1561"/>
                  </a:cubicBezTo>
                  <a:moveTo>
                    <a:pt x="3740" y="3374"/>
                  </a:moveTo>
                  <a:cubicBezTo>
                    <a:pt x="3740" y="3351"/>
                    <a:pt x="3740" y="3351"/>
                    <a:pt x="3740" y="3351"/>
                  </a:cubicBezTo>
                  <a:cubicBezTo>
                    <a:pt x="3680" y="2996"/>
                    <a:pt x="3370" y="2725"/>
                    <a:pt x="2997" y="2725"/>
                  </a:cubicBezTo>
                  <a:cubicBezTo>
                    <a:pt x="2624" y="2725"/>
                    <a:pt x="2314" y="2995"/>
                    <a:pt x="2253" y="3351"/>
                  </a:cubicBezTo>
                  <a:cubicBezTo>
                    <a:pt x="2253" y="3374"/>
                    <a:pt x="2253" y="3374"/>
                    <a:pt x="2253" y="3374"/>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1" name="Oval 80">
              <a:extLst>
                <a:ext uri="{FF2B5EF4-FFF2-40B4-BE49-F238E27FC236}">
                  <a16:creationId xmlns:a16="http://schemas.microsoft.com/office/drawing/2014/main" id="{B4706098-9B47-4AF7-B2A0-D63BF6711DD0}"/>
                </a:ext>
              </a:extLst>
            </p:cNvPr>
            <p:cNvSpPr/>
            <p:nvPr/>
          </p:nvSpPr>
          <p:spPr bwMode="auto">
            <a:xfrm>
              <a:off x="9195707" y="1930413"/>
              <a:ext cx="290283" cy="290283"/>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2" name="PC1_E977" title="Icon of a desktop PC">
              <a:extLst>
                <a:ext uri="{FF2B5EF4-FFF2-40B4-BE49-F238E27FC236}">
                  <a16:creationId xmlns:a16="http://schemas.microsoft.com/office/drawing/2014/main" id="{56225C76-B198-4C2B-87F2-E16420B2E12A}"/>
                </a:ext>
              </a:extLst>
            </p:cNvPr>
            <p:cNvSpPr>
              <a:spLocks noChangeAspect="1" noEditPoints="1"/>
            </p:cNvSpPr>
            <p:nvPr/>
          </p:nvSpPr>
          <p:spPr bwMode="auto">
            <a:xfrm>
              <a:off x="9257186" y="2001676"/>
              <a:ext cx="177635" cy="142164"/>
            </a:xfrm>
            <a:custGeom>
              <a:avLst/>
              <a:gdLst>
                <a:gd name="T0" fmla="*/ 1697 w 5093"/>
                <a:gd name="T1" fmla="*/ 1359 h 4076"/>
                <a:gd name="T2" fmla="*/ 5093 w 5093"/>
                <a:gd name="T3" fmla="*/ 1359 h 4076"/>
                <a:gd name="T4" fmla="*/ 5093 w 5093"/>
                <a:gd name="T5" fmla="*/ 3398 h 4076"/>
                <a:gd name="T6" fmla="*/ 1697 w 5093"/>
                <a:gd name="T7" fmla="*/ 3398 h 4076"/>
                <a:gd name="T8" fmla="*/ 1697 w 5093"/>
                <a:gd name="T9" fmla="*/ 1359 h 4076"/>
                <a:gd name="T10" fmla="*/ 3396 w 5093"/>
                <a:gd name="T11" fmla="*/ 3398 h 4076"/>
                <a:gd name="T12" fmla="*/ 3396 w 5093"/>
                <a:gd name="T13" fmla="*/ 4076 h 4076"/>
                <a:gd name="T14" fmla="*/ 2547 w 5093"/>
                <a:gd name="T15" fmla="*/ 4076 h 4076"/>
                <a:gd name="T16" fmla="*/ 4244 w 5093"/>
                <a:gd name="T17" fmla="*/ 4076 h 4076"/>
                <a:gd name="T18" fmla="*/ 510 w 5093"/>
                <a:gd name="T19" fmla="*/ 680 h 4076"/>
                <a:gd name="T20" fmla="*/ 1528 w 5093"/>
                <a:gd name="T21" fmla="*/ 680 h 4076"/>
                <a:gd name="T22" fmla="*/ 510 w 5093"/>
                <a:gd name="T23" fmla="*/ 3398 h 4076"/>
                <a:gd name="T24" fmla="*/ 1697 w 5093"/>
                <a:gd name="T25" fmla="*/ 3398 h 4076"/>
                <a:gd name="T26" fmla="*/ 510 w 5093"/>
                <a:gd name="T27" fmla="*/ 2718 h 4076"/>
                <a:gd name="T28" fmla="*/ 1705 w 5093"/>
                <a:gd name="T29" fmla="*/ 2718 h 4076"/>
                <a:gd name="T30" fmla="*/ 2038 w 5093"/>
                <a:gd name="T31" fmla="*/ 1359 h 4076"/>
                <a:gd name="T32" fmla="*/ 2038 w 5093"/>
                <a:gd name="T33" fmla="*/ 0 h 4076"/>
                <a:gd name="T34" fmla="*/ 0 w 5093"/>
                <a:gd name="T35" fmla="*/ 0 h 4076"/>
                <a:gd name="T36" fmla="*/ 0 w 5093"/>
                <a:gd name="T37" fmla="*/ 4076 h 4076"/>
                <a:gd name="T38" fmla="*/ 2038 w 5093"/>
                <a:gd name="T39" fmla="*/ 4076 h 4076"/>
                <a:gd name="T40" fmla="*/ 2038 w 5093"/>
                <a:gd name="T41" fmla="*/ 3398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93" h="4076">
                  <a:moveTo>
                    <a:pt x="1697" y="1359"/>
                  </a:moveTo>
                  <a:lnTo>
                    <a:pt x="5093" y="1359"/>
                  </a:lnTo>
                  <a:lnTo>
                    <a:pt x="5093" y="3398"/>
                  </a:lnTo>
                  <a:lnTo>
                    <a:pt x="1697" y="3398"/>
                  </a:lnTo>
                  <a:lnTo>
                    <a:pt x="1697" y="1359"/>
                  </a:lnTo>
                  <a:moveTo>
                    <a:pt x="3396" y="3398"/>
                  </a:moveTo>
                  <a:lnTo>
                    <a:pt x="3396" y="4076"/>
                  </a:lnTo>
                  <a:moveTo>
                    <a:pt x="2547" y="4076"/>
                  </a:moveTo>
                  <a:lnTo>
                    <a:pt x="4244" y="4076"/>
                  </a:lnTo>
                  <a:moveTo>
                    <a:pt x="510" y="680"/>
                  </a:moveTo>
                  <a:lnTo>
                    <a:pt x="1528" y="680"/>
                  </a:lnTo>
                  <a:moveTo>
                    <a:pt x="510" y="3398"/>
                  </a:moveTo>
                  <a:lnTo>
                    <a:pt x="1697" y="3398"/>
                  </a:lnTo>
                  <a:moveTo>
                    <a:pt x="510" y="2718"/>
                  </a:moveTo>
                  <a:lnTo>
                    <a:pt x="1705" y="2718"/>
                  </a:lnTo>
                  <a:moveTo>
                    <a:pt x="2038" y="1359"/>
                  </a:moveTo>
                  <a:lnTo>
                    <a:pt x="2038" y="0"/>
                  </a:lnTo>
                  <a:lnTo>
                    <a:pt x="0" y="0"/>
                  </a:lnTo>
                  <a:lnTo>
                    <a:pt x="0" y="4076"/>
                  </a:lnTo>
                  <a:lnTo>
                    <a:pt x="2038" y="4076"/>
                  </a:lnTo>
                  <a:lnTo>
                    <a:pt x="2038" y="3398"/>
                  </a:ln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cxnSp>
          <p:nvCxnSpPr>
            <p:cNvPr id="83" name="Connector: Elbow 82">
              <a:extLst>
                <a:ext uri="{FF2B5EF4-FFF2-40B4-BE49-F238E27FC236}">
                  <a16:creationId xmlns:a16="http://schemas.microsoft.com/office/drawing/2014/main" id="{9D1BEA45-7E80-4930-92A4-50E906F50379}"/>
                </a:ext>
              </a:extLst>
            </p:cNvPr>
            <p:cNvCxnSpPr>
              <a:cxnSpLocks/>
              <a:endCxn id="70" idx="11"/>
            </p:cNvCxnSpPr>
            <p:nvPr/>
          </p:nvCxnSpPr>
          <p:spPr>
            <a:xfrm rot="16200000" flipH="1">
              <a:off x="9314933" y="2249069"/>
              <a:ext cx="372839" cy="30720"/>
            </a:xfrm>
            <a:prstGeom prst="bentConnector4">
              <a:avLst>
                <a:gd name="adj1" fmla="val 101"/>
                <a:gd name="adj2" fmla="val 529763"/>
              </a:avLst>
            </a:prstGeom>
            <a:ln w="127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F079236D-619E-4ACF-AA31-0D32C44146B6}"/>
              </a:ext>
            </a:extLst>
          </p:cNvPr>
          <p:cNvGrpSpPr/>
          <p:nvPr/>
        </p:nvGrpSpPr>
        <p:grpSpPr>
          <a:xfrm>
            <a:off x="10027672" y="1875367"/>
            <a:ext cx="1217347" cy="636039"/>
            <a:chOff x="10174075" y="2021542"/>
            <a:chExt cx="1413988" cy="738780"/>
          </a:xfrm>
        </p:grpSpPr>
        <p:sp>
          <p:nvSpPr>
            <p:cNvPr id="85" name="cloud" title="Icon of a cloud">
              <a:extLst>
                <a:ext uri="{FF2B5EF4-FFF2-40B4-BE49-F238E27FC236}">
                  <a16:creationId xmlns:a16="http://schemas.microsoft.com/office/drawing/2014/main" id="{A0917645-EA41-441D-A749-3E36FE36B13F}"/>
                </a:ext>
              </a:extLst>
            </p:cNvPr>
            <p:cNvSpPr>
              <a:spLocks noChangeAspect="1"/>
            </p:cNvSpPr>
            <p:nvPr/>
          </p:nvSpPr>
          <p:spPr bwMode="auto">
            <a:xfrm>
              <a:off x="11330188" y="2021542"/>
              <a:ext cx="254299" cy="142108"/>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2"/>
            </a:solidFill>
            <a:ln w="12700" cap="sq">
              <a:solidFill>
                <a:schemeClr val="tx1"/>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cxnSp>
          <p:nvCxnSpPr>
            <p:cNvPr id="86" name="Straight Arrow Connector 85">
              <a:extLst>
                <a:ext uri="{FF2B5EF4-FFF2-40B4-BE49-F238E27FC236}">
                  <a16:creationId xmlns:a16="http://schemas.microsoft.com/office/drawing/2014/main" id="{3D64AA43-F38B-4D6B-952B-63191C982CE7}"/>
                </a:ext>
              </a:extLst>
            </p:cNvPr>
            <p:cNvCxnSpPr>
              <a:cxnSpLocks/>
            </p:cNvCxnSpPr>
            <p:nvPr/>
          </p:nvCxnSpPr>
          <p:spPr>
            <a:xfrm flipV="1">
              <a:off x="11447942" y="2182924"/>
              <a:ext cx="0" cy="136075"/>
            </a:xfrm>
            <a:prstGeom prst="straightConnector1">
              <a:avLst/>
            </a:prstGeom>
            <a:ln w="28575">
              <a:solidFill>
                <a:srgbClr val="00B050"/>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87" name="Picture 4" descr="Image result for office 365">
              <a:extLst>
                <a:ext uri="{FF2B5EF4-FFF2-40B4-BE49-F238E27FC236}">
                  <a16:creationId xmlns:a16="http://schemas.microsoft.com/office/drawing/2014/main" id="{B4D4DA02-947C-4482-BD61-ABF9584D6C0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397697" y="2041387"/>
              <a:ext cx="115231" cy="115231"/>
            </a:xfrm>
            <a:prstGeom prst="rect">
              <a:avLst/>
            </a:prstGeom>
            <a:noFill/>
            <a:extLst>
              <a:ext uri="{909E8E84-426E-40DD-AFC4-6F175D3DCCD1}">
                <a14:hiddenFill xmlns:a14="http://schemas.microsoft.com/office/drawing/2010/main">
                  <a:solidFill>
                    <a:srgbClr val="FFFFFF"/>
                  </a:solidFill>
                </a14:hiddenFill>
              </a:ext>
            </a:extLst>
          </p:spPr>
        </p:pic>
        <p:sp>
          <p:nvSpPr>
            <p:cNvPr id="88" name="Oval 87">
              <a:extLst>
                <a:ext uri="{FF2B5EF4-FFF2-40B4-BE49-F238E27FC236}">
                  <a16:creationId xmlns:a16="http://schemas.microsoft.com/office/drawing/2014/main" id="{F20EE967-A4D0-4782-B087-C6E095F92EB4}"/>
                </a:ext>
              </a:extLst>
            </p:cNvPr>
            <p:cNvSpPr/>
            <p:nvPr/>
          </p:nvSpPr>
          <p:spPr bwMode="auto">
            <a:xfrm>
              <a:off x="11345280" y="2296226"/>
              <a:ext cx="200787" cy="200787"/>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9" name="cloud" title="Icon of a cloud">
              <a:extLst>
                <a:ext uri="{FF2B5EF4-FFF2-40B4-BE49-F238E27FC236}">
                  <a16:creationId xmlns:a16="http://schemas.microsoft.com/office/drawing/2014/main" id="{1A46218E-F481-426C-B94D-D32745FAB886}"/>
                </a:ext>
              </a:extLst>
            </p:cNvPr>
            <p:cNvSpPr>
              <a:spLocks noChangeAspect="1"/>
            </p:cNvSpPr>
            <p:nvPr/>
          </p:nvSpPr>
          <p:spPr bwMode="auto">
            <a:xfrm>
              <a:off x="11333764" y="2618214"/>
              <a:ext cx="254299" cy="142108"/>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2"/>
            </a:solidFill>
            <a:ln w="12700" cap="sq">
              <a:solidFill>
                <a:schemeClr val="tx1"/>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sp>
          <p:nvSpPr>
            <p:cNvPr id="90" name="Oval 89">
              <a:extLst>
                <a:ext uri="{FF2B5EF4-FFF2-40B4-BE49-F238E27FC236}">
                  <a16:creationId xmlns:a16="http://schemas.microsoft.com/office/drawing/2014/main" id="{B9C9DFFB-4A71-43C7-989C-DA290971DF99}"/>
                </a:ext>
              </a:extLst>
            </p:cNvPr>
            <p:cNvSpPr/>
            <p:nvPr/>
          </p:nvSpPr>
          <p:spPr bwMode="auto">
            <a:xfrm>
              <a:off x="10610573" y="2273282"/>
              <a:ext cx="201452" cy="22179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1" name="Oval 90">
              <a:extLst>
                <a:ext uri="{FF2B5EF4-FFF2-40B4-BE49-F238E27FC236}">
                  <a16:creationId xmlns:a16="http://schemas.microsoft.com/office/drawing/2014/main" id="{2BDDE095-0A7F-4DE8-A620-02AAB015BD3D}"/>
                </a:ext>
              </a:extLst>
            </p:cNvPr>
            <p:cNvSpPr/>
            <p:nvPr/>
          </p:nvSpPr>
          <p:spPr bwMode="auto">
            <a:xfrm>
              <a:off x="10821596" y="2273282"/>
              <a:ext cx="201452" cy="22179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2" name="Oval 91">
              <a:extLst>
                <a:ext uri="{FF2B5EF4-FFF2-40B4-BE49-F238E27FC236}">
                  <a16:creationId xmlns:a16="http://schemas.microsoft.com/office/drawing/2014/main" id="{D240B416-3A6E-4DBC-BF15-6F073FF9D4DA}"/>
                </a:ext>
              </a:extLst>
            </p:cNvPr>
            <p:cNvSpPr/>
            <p:nvPr/>
          </p:nvSpPr>
          <p:spPr bwMode="auto">
            <a:xfrm>
              <a:off x="11027028" y="2275448"/>
              <a:ext cx="201452" cy="22179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3" name="TextBox 92">
              <a:extLst>
                <a:ext uri="{FF2B5EF4-FFF2-40B4-BE49-F238E27FC236}">
                  <a16:creationId xmlns:a16="http://schemas.microsoft.com/office/drawing/2014/main" id="{2F345D9B-F105-469F-B689-CFB15FD1C508}"/>
                </a:ext>
              </a:extLst>
            </p:cNvPr>
            <p:cNvSpPr txBox="1"/>
            <p:nvPr/>
          </p:nvSpPr>
          <p:spPr>
            <a:xfrm>
              <a:off x="10801948" y="2294995"/>
              <a:ext cx="232350" cy="18466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Segoe UI"/>
                  <a:ea typeface="+mn-ea"/>
                  <a:cs typeface="+mn-cs"/>
                </a:rPr>
                <a:t>SSL</a:t>
              </a:r>
              <a:br>
                <a:rPr kumimoji="0" lang="en-US" sz="600" b="1" i="0" u="none" strike="noStrike" kern="1200" cap="none" spc="0" normalizeH="0" baseline="0" noProof="0">
                  <a:ln>
                    <a:noFill/>
                  </a:ln>
                  <a:solidFill>
                    <a:srgbClr val="FFFFFF"/>
                  </a:solidFill>
                  <a:effectLst/>
                  <a:uLnTx/>
                  <a:uFillTx/>
                  <a:latin typeface="Segoe UI"/>
                  <a:ea typeface="+mn-ea"/>
                  <a:cs typeface="+mn-cs"/>
                </a:rPr>
              </a:br>
              <a:r>
                <a:rPr kumimoji="0" lang="en-US" sz="600" b="1" i="0" u="none" strike="noStrike" kern="1200" cap="none" spc="0" normalizeH="0" baseline="0" noProof="0">
                  <a:ln>
                    <a:noFill/>
                  </a:ln>
                  <a:solidFill>
                    <a:srgbClr val="FFFFFF"/>
                  </a:solidFill>
                  <a:effectLst/>
                  <a:uLnTx/>
                  <a:uFillTx/>
                  <a:latin typeface="Segoe UI"/>
                  <a:ea typeface="+mn-ea"/>
                  <a:cs typeface="+mn-cs"/>
                </a:rPr>
                <a:t>B&amp;I</a:t>
              </a:r>
            </a:p>
          </p:txBody>
        </p:sp>
        <p:sp>
          <p:nvSpPr>
            <p:cNvPr id="94" name="Arc 93">
              <a:extLst>
                <a:ext uri="{FF2B5EF4-FFF2-40B4-BE49-F238E27FC236}">
                  <a16:creationId xmlns:a16="http://schemas.microsoft.com/office/drawing/2014/main" id="{1CAD4590-371D-4379-B93C-6A502D7A1351}"/>
                </a:ext>
              </a:extLst>
            </p:cNvPr>
            <p:cNvSpPr/>
            <p:nvPr/>
          </p:nvSpPr>
          <p:spPr>
            <a:xfrm>
              <a:off x="10423265" y="2173183"/>
              <a:ext cx="949254" cy="338698"/>
            </a:xfrm>
            <a:prstGeom prst="arc">
              <a:avLst>
                <a:gd name="adj1" fmla="val 11069597"/>
                <a:gd name="adj2" fmla="val 21566209"/>
              </a:avLst>
            </a:prstGeom>
            <a:ln w="28575">
              <a:solidFill>
                <a:srgbClr val="00B050"/>
              </a:solidFill>
              <a:headEnd type="none" w="lg" len="me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cxnSp>
          <p:nvCxnSpPr>
            <p:cNvPr id="95" name="Connector: Elbow 94">
              <a:extLst>
                <a:ext uri="{FF2B5EF4-FFF2-40B4-BE49-F238E27FC236}">
                  <a16:creationId xmlns:a16="http://schemas.microsoft.com/office/drawing/2014/main" id="{11FBD8F8-AB91-47F0-95CB-1D4A4768655B}"/>
                </a:ext>
              </a:extLst>
            </p:cNvPr>
            <p:cNvCxnSpPr>
              <a:cxnSpLocks/>
              <a:endCxn id="89" idx="8"/>
            </p:cNvCxnSpPr>
            <p:nvPr/>
          </p:nvCxnSpPr>
          <p:spPr>
            <a:xfrm>
              <a:off x="10427391" y="2385356"/>
              <a:ext cx="1042394" cy="232858"/>
            </a:xfrm>
            <a:prstGeom prst="bentConnector3">
              <a:avLst>
                <a:gd name="adj1" fmla="val 99695"/>
              </a:avLst>
            </a:prstGeom>
            <a:ln w="127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96" name="network_3" title="Icon of a server connected to a network">
              <a:extLst>
                <a:ext uri="{FF2B5EF4-FFF2-40B4-BE49-F238E27FC236}">
                  <a16:creationId xmlns:a16="http://schemas.microsoft.com/office/drawing/2014/main" id="{62B7431A-A951-43AC-80E9-79D6F16302E6}"/>
                </a:ext>
              </a:extLst>
            </p:cNvPr>
            <p:cNvSpPr>
              <a:spLocks noChangeAspect="1" noEditPoints="1"/>
            </p:cNvSpPr>
            <p:nvPr/>
          </p:nvSpPr>
          <p:spPr bwMode="auto">
            <a:xfrm>
              <a:off x="10638368" y="2313718"/>
              <a:ext cx="145472" cy="150961"/>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2700"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000000"/>
                </a:solidFill>
                <a:effectLst/>
                <a:uLnTx/>
                <a:uFillTx/>
                <a:latin typeface="Segoe UI"/>
                <a:ea typeface="+mn-ea"/>
                <a:cs typeface="+mn-cs"/>
              </a:endParaRPr>
            </a:p>
          </p:txBody>
        </p:sp>
        <p:sp>
          <p:nvSpPr>
            <p:cNvPr id="97" name="magnify" title="Icon of a magnifying glass">
              <a:extLst>
                <a:ext uri="{FF2B5EF4-FFF2-40B4-BE49-F238E27FC236}">
                  <a16:creationId xmlns:a16="http://schemas.microsoft.com/office/drawing/2014/main" id="{B8ABB002-D063-49D7-8D45-D81036C51205}"/>
                </a:ext>
              </a:extLst>
            </p:cNvPr>
            <p:cNvSpPr>
              <a:spLocks noChangeAspect="1" noEditPoints="1"/>
            </p:cNvSpPr>
            <p:nvPr/>
          </p:nvSpPr>
          <p:spPr bwMode="auto">
            <a:xfrm flipH="1">
              <a:off x="11071290" y="2324574"/>
              <a:ext cx="104531" cy="102534"/>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8" name="plug" title="Icon of a power plug showing an A to B connection">
              <a:extLst>
                <a:ext uri="{FF2B5EF4-FFF2-40B4-BE49-F238E27FC236}">
                  <a16:creationId xmlns:a16="http://schemas.microsoft.com/office/drawing/2014/main" id="{57AFC819-3BDF-486F-85EB-ECA8F4BD3E4F}"/>
                </a:ext>
              </a:extLst>
            </p:cNvPr>
            <p:cNvSpPr>
              <a:spLocks noChangeAspect="1" noEditPoints="1"/>
            </p:cNvSpPr>
            <p:nvPr/>
          </p:nvSpPr>
          <p:spPr bwMode="auto">
            <a:xfrm>
              <a:off x="11391423" y="2326627"/>
              <a:ext cx="118473" cy="133148"/>
            </a:xfrm>
            <a:custGeom>
              <a:avLst/>
              <a:gdLst>
                <a:gd name="T0" fmla="*/ 169 w 346"/>
                <a:gd name="T1" fmla="*/ 90 h 328"/>
                <a:gd name="T2" fmla="*/ 199 w 346"/>
                <a:gd name="T3" fmla="*/ 61 h 328"/>
                <a:gd name="T4" fmla="*/ 279 w 346"/>
                <a:gd name="T5" fmla="*/ 63 h 328"/>
                <a:gd name="T6" fmla="*/ 279 w 346"/>
                <a:gd name="T7" fmla="*/ 63 h 328"/>
                <a:gd name="T8" fmla="*/ 277 w 346"/>
                <a:gd name="T9" fmla="*/ 143 h 328"/>
                <a:gd name="T10" fmla="*/ 247 w 346"/>
                <a:gd name="T11" fmla="*/ 172 h 328"/>
                <a:gd name="T12" fmla="*/ 169 w 346"/>
                <a:gd name="T13" fmla="*/ 90 h 328"/>
                <a:gd name="T14" fmla="*/ 279 w 346"/>
                <a:gd name="T15" fmla="*/ 63 h 328"/>
                <a:gd name="T16" fmla="*/ 346 w 346"/>
                <a:gd name="T17" fmla="*/ 0 h 328"/>
                <a:gd name="T18" fmla="*/ 99 w 346"/>
                <a:gd name="T19" fmla="*/ 156 h 328"/>
                <a:gd name="T20" fmla="*/ 69 w 346"/>
                <a:gd name="T21" fmla="*/ 185 h 328"/>
                <a:gd name="T22" fmla="*/ 67 w 346"/>
                <a:gd name="T23" fmla="*/ 265 h 328"/>
                <a:gd name="T24" fmla="*/ 67 w 346"/>
                <a:gd name="T25" fmla="*/ 265 h 328"/>
                <a:gd name="T26" fmla="*/ 147 w 346"/>
                <a:gd name="T27" fmla="*/ 267 h 328"/>
                <a:gd name="T28" fmla="*/ 177 w 346"/>
                <a:gd name="T29" fmla="*/ 238 h 328"/>
                <a:gd name="T30" fmla="*/ 99 w 346"/>
                <a:gd name="T31" fmla="*/ 156 h 328"/>
                <a:gd name="T32" fmla="*/ 67 w 346"/>
                <a:gd name="T33" fmla="*/ 265 h 328"/>
                <a:gd name="T34" fmla="*/ 0 w 346"/>
                <a:gd name="T35" fmla="*/ 328 h 328"/>
                <a:gd name="T36" fmla="*/ 157 w 346"/>
                <a:gd name="T37" fmla="*/ 143 h 328"/>
                <a:gd name="T38" fmla="*/ 120 w 346"/>
                <a:gd name="T39" fmla="*/ 178 h 328"/>
                <a:gd name="T40" fmla="*/ 193 w 346"/>
                <a:gd name="T41" fmla="*/ 181 h 328"/>
                <a:gd name="T42" fmla="*/ 156 w 346"/>
                <a:gd name="T43" fmla="*/ 21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6" h="328">
                  <a:moveTo>
                    <a:pt x="169" y="90"/>
                  </a:moveTo>
                  <a:cubicBezTo>
                    <a:pt x="199" y="61"/>
                    <a:pt x="199" y="61"/>
                    <a:pt x="199" y="61"/>
                  </a:cubicBezTo>
                  <a:cubicBezTo>
                    <a:pt x="222" y="40"/>
                    <a:pt x="258" y="41"/>
                    <a:pt x="279" y="63"/>
                  </a:cubicBezTo>
                  <a:cubicBezTo>
                    <a:pt x="279" y="63"/>
                    <a:pt x="279" y="63"/>
                    <a:pt x="279" y="63"/>
                  </a:cubicBezTo>
                  <a:cubicBezTo>
                    <a:pt x="300" y="86"/>
                    <a:pt x="300" y="122"/>
                    <a:pt x="277" y="143"/>
                  </a:cubicBezTo>
                  <a:cubicBezTo>
                    <a:pt x="247" y="172"/>
                    <a:pt x="247" y="172"/>
                    <a:pt x="247" y="172"/>
                  </a:cubicBezTo>
                  <a:lnTo>
                    <a:pt x="169" y="90"/>
                  </a:lnTo>
                  <a:close/>
                  <a:moveTo>
                    <a:pt x="279" y="63"/>
                  </a:moveTo>
                  <a:cubicBezTo>
                    <a:pt x="346" y="0"/>
                    <a:pt x="346" y="0"/>
                    <a:pt x="346" y="0"/>
                  </a:cubicBezTo>
                  <a:moveTo>
                    <a:pt x="99" y="156"/>
                  </a:moveTo>
                  <a:cubicBezTo>
                    <a:pt x="69" y="185"/>
                    <a:pt x="69" y="185"/>
                    <a:pt x="69" y="185"/>
                  </a:cubicBezTo>
                  <a:cubicBezTo>
                    <a:pt x="46" y="206"/>
                    <a:pt x="46" y="242"/>
                    <a:pt x="67" y="265"/>
                  </a:cubicBezTo>
                  <a:cubicBezTo>
                    <a:pt x="67" y="265"/>
                    <a:pt x="67" y="265"/>
                    <a:pt x="67" y="265"/>
                  </a:cubicBezTo>
                  <a:cubicBezTo>
                    <a:pt x="88" y="287"/>
                    <a:pt x="124" y="288"/>
                    <a:pt x="147" y="267"/>
                  </a:cubicBezTo>
                  <a:cubicBezTo>
                    <a:pt x="177" y="238"/>
                    <a:pt x="177" y="238"/>
                    <a:pt x="177" y="238"/>
                  </a:cubicBezTo>
                  <a:lnTo>
                    <a:pt x="99" y="156"/>
                  </a:lnTo>
                  <a:close/>
                  <a:moveTo>
                    <a:pt x="67" y="265"/>
                  </a:moveTo>
                  <a:cubicBezTo>
                    <a:pt x="0" y="328"/>
                    <a:pt x="0" y="328"/>
                    <a:pt x="0" y="328"/>
                  </a:cubicBezTo>
                  <a:moveTo>
                    <a:pt x="157" y="143"/>
                  </a:moveTo>
                  <a:cubicBezTo>
                    <a:pt x="120" y="178"/>
                    <a:pt x="120" y="178"/>
                    <a:pt x="120" y="178"/>
                  </a:cubicBezTo>
                  <a:moveTo>
                    <a:pt x="193" y="181"/>
                  </a:moveTo>
                  <a:cubicBezTo>
                    <a:pt x="156" y="216"/>
                    <a:pt x="156" y="216"/>
                    <a:pt x="156" y="216"/>
                  </a:cubicBezTo>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99" name="Oval 98">
              <a:extLst>
                <a:ext uri="{FF2B5EF4-FFF2-40B4-BE49-F238E27FC236}">
                  <a16:creationId xmlns:a16="http://schemas.microsoft.com/office/drawing/2014/main" id="{247C549C-AA9B-45F1-B9A4-6D6E5A1FD13C}"/>
                </a:ext>
              </a:extLst>
            </p:cNvPr>
            <p:cNvSpPr/>
            <p:nvPr/>
          </p:nvSpPr>
          <p:spPr bwMode="auto">
            <a:xfrm>
              <a:off x="10174075" y="2254259"/>
              <a:ext cx="290283" cy="290283"/>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0" name="Family_EBDA" title="Icon of a family of people">
              <a:extLst>
                <a:ext uri="{FF2B5EF4-FFF2-40B4-BE49-F238E27FC236}">
                  <a16:creationId xmlns:a16="http://schemas.microsoft.com/office/drawing/2014/main" id="{2FC1BA63-341F-4940-A1A3-8E3586F3CD45}"/>
                </a:ext>
              </a:extLst>
            </p:cNvPr>
            <p:cNvSpPr>
              <a:spLocks noChangeAspect="1" noEditPoints="1"/>
            </p:cNvSpPr>
            <p:nvPr/>
          </p:nvSpPr>
          <p:spPr bwMode="auto">
            <a:xfrm>
              <a:off x="10230208" y="2307144"/>
              <a:ext cx="178723" cy="161280"/>
            </a:xfrm>
            <a:custGeom>
              <a:avLst/>
              <a:gdLst>
                <a:gd name="T0" fmla="*/ 1498 w 3740"/>
                <a:gd name="T1" fmla="*/ 1874 h 3374"/>
                <a:gd name="T2" fmla="*/ 874 w 3740"/>
                <a:gd name="T3" fmla="*/ 2498 h 3374"/>
                <a:gd name="T4" fmla="*/ 250 w 3740"/>
                <a:gd name="T5" fmla="*/ 1874 h 3374"/>
                <a:gd name="T6" fmla="*/ 874 w 3740"/>
                <a:gd name="T7" fmla="*/ 1249 h 3374"/>
                <a:gd name="T8" fmla="*/ 1498 w 3740"/>
                <a:gd name="T9" fmla="*/ 1874 h 3374"/>
                <a:gd name="T10" fmla="*/ 2123 w 3740"/>
                <a:gd name="T11" fmla="*/ 0 h 3374"/>
                <a:gd name="T12" fmla="*/ 1498 w 3740"/>
                <a:gd name="T13" fmla="*/ 625 h 3374"/>
                <a:gd name="T14" fmla="*/ 2123 w 3740"/>
                <a:gd name="T15" fmla="*/ 1249 h 3374"/>
                <a:gd name="T16" fmla="*/ 2747 w 3740"/>
                <a:gd name="T17" fmla="*/ 625 h 3374"/>
                <a:gd name="T18" fmla="*/ 2123 w 3740"/>
                <a:gd name="T19" fmla="*/ 0 h 3374"/>
                <a:gd name="T20" fmla="*/ 2997 w 3740"/>
                <a:gd name="T21" fmla="*/ 1726 h 3374"/>
                <a:gd name="T22" fmla="*/ 2497 w 3740"/>
                <a:gd name="T23" fmla="*/ 2225 h 3374"/>
                <a:gd name="T24" fmla="*/ 2997 w 3740"/>
                <a:gd name="T25" fmla="*/ 2725 h 3374"/>
                <a:gd name="T26" fmla="*/ 3496 w 3740"/>
                <a:gd name="T27" fmla="*/ 2225 h 3374"/>
                <a:gd name="T28" fmla="*/ 2997 w 3740"/>
                <a:gd name="T29" fmla="*/ 1726 h 3374"/>
                <a:gd name="T30" fmla="*/ 1748 w 3740"/>
                <a:gd name="T31" fmla="*/ 3372 h 3374"/>
                <a:gd name="T32" fmla="*/ 874 w 3740"/>
                <a:gd name="T33" fmla="*/ 2498 h 3374"/>
                <a:gd name="T34" fmla="*/ 0 w 3740"/>
                <a:gd name="T35" fmla="*/ 3372 h 3374"/>
                <a:gd name="T36" fmla="*/ 2906 w 3740"/>
                <a:gd name="T37" fmla="*/ 1734 h 3374"/>
                <a:gd name="T38" fmla="*/ 2123 w 3740"/>
                <a:gd name="T39" fmla="*/ 1249 h 3374"/>
                <a:gd name="T40" fmla="*/ 1453 w 3740"/>
                <a:gd name="T41" fmla="*/ 1561 h 3374"/>
                <a:gd name="T42" fmla="*/ 3740 w 3740"/>
                <a:gd name="T43" fmla="*/ 3374 h 3374"/>
                <a:gd name="T44" fmla="*/ 3740 w 3740"/>
                <a:gd name="T45" fmla="*/ 3351 h 3374"/>
                <a:gd name="T46" fmla="*/ 2997 w 3740"/>
                <a:gd name="T47" fmla="*/ 2725 h 3374"/>
                <a:gd name="T48" fmla="*/ 2253 w 3740"/>
                <a:gd name="T49" fmla="*/ 3351 h 3374"/>
                <a:gd name="T50" fmla="*/ 2253 w 3740"/>
                <a:gd name="T51" fmla="*/ 3374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40" h="3374">
                  <a:moveTo>
                    <a:pt x="1498" y="1874"/>
                  </a:moveTo>
                  <a:cubicBezTo>
                    <a:pt x="1498" y="2218"/>
                    <a:pt x="1219" y="2498"/>
                    <a:pt x="874" y="2498"/>
                  </a:cubicBezTo>
                  <a:cubicBezTo>
                    <a:pt x="529" y="2498"/>
                    <a:pt x="250" y="2218"/>
                    <a:pt x="250" y="1874"/>
                  </a:cubicBezTo>
                  <a:cubicBezTo>
                    <a:pt x="250" y="1529"/>
                    <a:pt x="529" y="1249"/>
                    <a:pt x="874" y="1249"/>
                  </a:cubicBezTo>
                  <a:cubicBezTo>
                    <a:pt x="1219" y="1249"/>
                    <a:pt x="1498" y="1529"/>
                    <a:pt x="1498" y="1874"/>
                  </a:cubicBezTo>
                  <a:close/>
                  <a:moveTo>
                    <a:pt x="2123" y="0"/>
                  </a:moveTo>
                  <a:cubicBezTo>
                    <a:pt x="1778" y="0"/>
                    <a:pt x="1498" y="280"/>
                    <a:pt x="1498" y="625"/>
                  </a:cubicBezTo>
                  <a:cubicBezTo>
                    <a:pt x="1498" y="970"/>
                    <a:pt x="1778" y="1249"/>
                    <a:pt x="2123" y="1249"/>
                  </a:cubicBezTo>
                  <a:cubicBezTo>
                    <a:pt x="2468" y="1249"/>
                    <a:pt x="2747" y="970"/>
                    <a:pt x="2747" y="625"/>
                  </a:cubicBezTo>
                  <a:cubicBezTo>
                    <a:pt x="2747" y="280"/>
                    <a:pt x="2468" y="0"/>
                    <a:pt x="2123" y="0"/>
                  </a:cubicBezTo>
                  <a:close/>
                  <a:moveTo>
                    <a:pt x="2997" y="1726"/>
                  </a:moveTo>
                  <a:cubicBezTo>
                    <a:pt x="2721" y="1726"/>
                    <a:pt x="2497" y="1950"/>
                    <a:pt x="2497" y="2225"/>
                  </a:cubicBezTo>
                  <a:cubicBezTo>
                    <a:pt x="2497" y="2501"/>
                    <a:pt x="2721" y="2725"/>
                    <a:pt x="2997" y="2725"/>
                  </a:cubicBezTo>
                  <a:cubicBezTo>
                    <a:pt x="3273" y="2725"/>
                    <a:pt x="3496" y="2501"/>
                    <a:pt x="3496" y="2225"/>
                  </a:cubicBezTo>
                  <a:cubicBezTo>
                    <a:pt x="3496" y="1950"/>
                    <a:pt x="3273" y="1726"/>
                    <a:pt x="2997" y="1726"/>
                  </a:cubicBezTo>
                  <a:close/>
                  <a:moveTo>
                    <a:pt x="1748" y="3372"/>
                  </a:moveTo>
                  <a:cubicBezTo>
                    <a:pt x="1748" y="2889"/>
                    <a:pt x="1357" y="2498"/>
                    <a:pt x="874" y="2498"/>
                  </a:cubicBezTo>
                  <a:cubicBezTo>
                    <a:pt x="391" y="2498"/>
                    <a:pt x="0" y="2889"/>
                    <a:pt x="0" y="3372"/>
                  </a:cubicBezTo>
                  <a:moveTo>
                    <a:pt x="2906" y="1734"/>
                  </a:moveTo>
                  <a:cubicBezTo>
                    <a:pt x="2763" y="1447"/>
                    <a:pt x="2466" y="1249"/>
                    <a:pt x="2123" y="1249"/>
                  </a:cubicBezTo>
                  <a:cubicBezTo>
                    <a:pt x="1854" y="1249"/>
                    <a:pt x="1614" y="1370"/>
                    <a:pt x="1453" y="1561"/>
                  </a:cubicBezTo>
                  <a:moveTo>
                    <a:pt x="3740" y="3374"/>
                  </a:moveTo>
                  <a:cubicBezTo>
                    <a:pt x="3740" y="3351"/>
                    <a:pt x="3740" y="3351"/>
                    <a:pt x="3740" y="3351"/>
                  </a:cubicBezTo>
                  <a:cubicBezTo>
                    <a:pt x="3680" y="2996"/>
                    <a:pt x="3370" y="2725"/>
                    <a:pt x="2997" y="2725"/>
                  </a:cubicBezTo>
                  <a:cubicBezTo>
                    <a:pt x="2624" y="2725"/>
                    <a:pt x="2314" y="2995"/>
                    <a:pt x="2253" y="3351"/>
                  </a:cubicBezTo>
                  <a:cubicBezTo>
                    <a:pt x="2253" y="3374"/>
                    <a:pt x="2253" y="3374"/>
                    <a:pt x="2253" y="3374"/>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01" name="Group 100">
            <a:extLst>
              <a:ext uri="{FF2B5EF4-FFF2-40B4-BE49-F238E27FC236}">
                <a16:creationId xmlns:a16="http://schemas.microsoft.com/office/drawing/2014/main" id="{65F19A72-4279-45BE-BCD9-CB1894D5D570}"/>
              </a:ext>
            </a:extLst>
          </p:cNvPr>
          <p:cNvGrpSpPr/>
          <p:nvPr/>
        </p:nvGrpSpPr>
        <p:grpSpPr>
          <a:xfrm>
            <a:off x="4763742" y="1678759"/>
            <a:ext cx="1651986" cy="700172"/>
            <a:chOff x="3985592" y="1811149"/>
            <a:chExt cx="1959999" cy="850144"/>
          </a:xfrm>
        </p:grpSpPr>
        <p:sp>
          <p:nvSpPr>
            <p:cNvPr id="102" name="TextBox 101">
              <a:extLst>
                <a:ext uri="{FF2B5EF4-FFF2-40B4-BE49-F238E27FC236}">
                  <a16:creationId xmlns:a16="http://schemas.microsoft.com/office/drawing/2014/main" id="{9D1F51B2-52D7-430A-9980-654E26B73186}"/>
                </a:ext>
              </a:extLst>
            </p:cNvPr>
            <p:cNvSpPr txBox="1"/>
            <p:nvPr/>
          </p:nvSpPr>
          <p:spPr>
            <a:xfrm>
              <a:off x="4406020" y="1811149"/>
              <a:ext cx="1539571" cy="220463"/>
            </a:xfrm>
            <a:prstGeom prst="rect">
              <a:avLst/>
            </a:prstGeom>
            <a:noFill/>
            <a:ln w="15875" cap="sq">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defPPr>
                <a:defRPr lang="en-US"/>
              </a:defPPr>
              <a:lvl1pPr>
                <a:defRPr sz="1600"/>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DC3C00"/>
                  </a:solidFill>
                  <a:effectLst/>
                  <a:uLnTx/>
                  <a:uFillTx/>
                  <a:latin typeface="Segoe UI"/>
                  <a:ea typeface="+mn-ea"/>
                  <a:cs typeface="+mn-cs"/>
                </a:rPr>
                <a:t>Microsoft 365 endpoints</a:t>
              </a:r>
            </a:p>
          </p:txBody>
        </p:sp>
        <p:sp>
          <p:nvSpPr>
            <p:cNvPr id="104" name="Freeform 13">
              <a:extLst>
                <a:ext uri="{FF2B5EF4-FFF2-40B4-BE49-F238E27FC236}">
                  <a16:creationId xmlns:a16="http://schemas.microsoft.com/office/drawing/2014/main" id="{6114D286-65CE-42C6-A74F-1A316715DFB6}"/>
                </a:ext>
              </a:extLst>
            </p:cNvPr>
            <p:cNvSpPr>
              <a:spLocks noEditPoints="1"/>
            </p:cNvSpPr>
            <p:nvPr/>
          </p:nvSpPr>
          <p:spPr bwMode="auto">
            <a:xfrm>
              <a:off x="4566821" y="2259020"/>
              <a:ext cx="390806" cy="402273"/>
            </a:xfrm>
            <a:custGeom>
              <a:avLst/>
              <a:gdLst>
                <a:gd name="T0" fmla="*/ 567 w 567"/>
                <a:gd name="T1" fmla="*/ 283 h 566"/>
                <a:gd name="T2" fmla="*/ 561 w 567"/>
                <a:gd name="T3" fmla="*/ 336 h 566"/>
                <a:gd name="T4" fmla="*/ 546 w 567"/>
                <a:gd name="T5" fmla="*/ 387 h 566"/>
                <a:gd name="T6" fmla="*/ 522 w 567"/>
                <a:gd name="T7" fmla="*/ 434 h 566"/>
                <a:gd name="T8" fmla="*/ 489 w 567"/>
                <a:gd name="T9" fmla="*/ 476 h 566"/>
                <a:gd name="T10" fmla="*/ 449 w 567"/>
                <a:gd name="T11" fmla="*/ 511 h 566"/>
                <a:gd name="T12" fmla="*/ 404 w 567"/>
                <a:gd name="T13" fmla="*/ 539 h 566"/>
                <a:gd name="T14" fmla="*/ 365 w 567"/>
                <a:gd name="T15" fmla="*/ 554 h 566"/>
                <a:gd name="T16" fmla="*/ 301 w 567"/>
                <a:gd name="T17" fmla="*/ 565 h 566"/>
                <a:gd name="T18" fmla="*/ 283 w 567"/>
                <a:gd name="T19" fmla="*/ 566 h 566"/>
                <a:gd name="T20" fmla="*/ 196 w 567"/>
                <a:gd name="T21" fmla="*/ 552 h 566"/>
                <a:gd name="T22" fmla="*/ 164 w 567"/>
                <a:gd name="T23" fmla="*/ 540 h 566"/>
                <a:gd name="T24" fmla="*/ 103 w 567"/>
                <a:gd name="T25" fmla="*/ 501 h 566"/>
                <a:gd name="T26" fmla="*/ 97 w 567"/>
                <a:gd name="T27" fmla="*/ 497 h 566"/>
                <a:gd name="T28" fmla="*/ 65 w 567"/>
                <a:gd name="T29" fmla="*/ 464 h 566"/>
                <a:gd name="T30" fmla="*/ 36 w 567"/>
                <a:gd name="T31" fmla="*/ 419 h 566"/>
                <a:gd name="T32" fmla="*/ 14 w 567"/>
                <a:gd name="T33" fmla="*/ 371 h 566"/>
                <a:gd name="T34" fmla="*/ 2 w 567"/>
                <a:gd name="T35" fmla="*/ 319 h 566"/>
                <a:gd name="T36" fmla="*/ 1 w 567"/>
                <a:gd name="T37" fmla="*/ 266 h 566"/>
                <a:gd name="T38" fmla="*/ 9 w 567"/>
                <a:gd name="T39" fmla="*/ 213 h 566"/>
                <a:gd name="T40" fmla="*/ 26 w 567"/>
                <a:gd name="T41" fmla="*/ 163 h 566"/>
                <a:gd name="T42" fmla="*/ 54 w 567"/>
                <a:gd name="T43" fmla="*/ 117 h 566"/>
                <a:gd name="T44" fmla="*/ 69 w 567"/>
                <a:gd name="T45" fmla="*/ 97 h 566"/>
                <a:gd name="T46" fmla="*/ 131 w 567"/>
                <a:gd name="T47" fmla="*/ 44 h 566"/>
                <a:gd name="T48" fmla="*/ 164 w 567"/>
                <a:gd name="T49" fmla="*/ 26 h 566"/>
                <a:gd name="T50" fmla="*/ 229 w 567"/>
                <a:gd name="T51" fmla="*/ 5 h 566"/>
                <a:gd name="T52" fmla="*/ 241 w 567"/>
                <a:gd name="T53" fmla="*/ 3 h 566"/>
                <a:gd name="T54" fmla="*/ 335 w 567"/>
                <a:gd name="T55" fmla="*/ 5 h 566"/>
                <a:gd name="T56" fmla="*/ 365 w 567"/>
                <a:gd name="T57" fmla="*/ 11 h 566"/>
                <a:gd name="T58" fmla="*/ 434 w 567"/>
                <a:gd name="T59" fmla="*/ 43 h 566"/>
                <a:gd name="T60" fmla="*/ 437 w 567"/>
                <a:gd name="T61" fmla="*/ 45 h 566"/>
                <a:gd name="T62" fmla="*/ 476 w 567"/>
                <a:gd name="T63" fmla="*/ 76 h 566"/>
                <a:gd name="T64" fmla="*/ 511 w 567"/>
                <a:gd name="T65" fmla="*/ 116 h 566"/>
                <a:gd name="T66" fmla="*/ 539 w 567"/>
                <a:gd name="T67" fmla="*/ 161 h 566"/>
                <a:gd name="T68" fmla="*/ 557 w 567"/>
                <a:gd name="T69" fmla="*/ 211 h 566"/>
                <a:gd name="T70" fmla="*/ 565 w 567"/>
                <a:gd name="T71" fmla="*/ 264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7" h="566">
                  <a:moveTo>
                    <a:pt x="567" y="283"/>
                  </a:moveTo>
                  <a:lnTo>
                    <a:pt x="567" y="283"/>
                  </a:lnTo>
                  <a:lnTo>
                    <a:pt x="563" y="325"/>
                  </a:lnTo>
                  <a:lnTo>
                    <a:pt x="561" y="336"/>
                  </a:lnTo>
                  <a:moveTo>
                    <a:pt x="546" y="387"/>
                  </a:moveTo>
                  <a:lnTo>
                    <a:pt x="546" y="387"/>
                  </a:lnTo>
                  <a:lnTo>
                    <a:pt x="540" y="402"/>
                  </a:lnTo>
                  <a:lnTo>
                    <a:pt x="522" y="434"/>
                  </a:lnTo>
                  <a:moveTo>
                    <a:pt x="489" y="476"/>
                  </a:moveTo>
                  <a:lnTo>
                    <a:pt x="489" y="476"/>
                  </a:lnTo>
                  <a:lnTo>
                    <a:pt x="469" y="497"/>
                  </a:lnTo>
                  <a:lnTo>
                    <a:pt x="449" y="511"/>
                  </a:lnTo>
                  <a:moveTo>
                    <a:pt x="404" y="539"/>
                  </a:moveTo>
                  <a:lnTo>
                    <a:pt x="404" y="539"/>
                  </a:lnTo>
                  <a:lnTo>
                    <a:pt x="403" y="540"/>
                  </a:lnTo>
                  <a:lnTo>
                    <a:pt x="365" y="554"/>
                  </a:lnTo>
                  <a:lnTo>
                    <a:pt x="354" y="557"/>
                  </a:lnTo>
                  <a:moveTo>
                    <a:pt x="301" y="565"/>
                  </a:moveTo>
                  <a:lnTo>
                    <a:pt x="301" y="565"/>
                  </a:lnTo>
                  <a:lnTo>
                    <a:pt x="283" y="566"/>
                  </a:lnTo>
                  <a:lnTo>
                    <a:pt x="248" y="564"/>
                  </a:lnTo>
                  <a:moveTo>
                    <a:pt x="196" y="552"/>
                  </a:moveTo>
                  <a:lnTo>
                    <a:pt x="196" y="552"/>
                  </a:lnTo>
                  <a:lnTo>
                    <a:pt x="164" y="540"/>
                  </a:lnTo>
                  <a:lnTo>
                    <a:pt x="147" y="531"/>
                  </a:lnTo>
                  <a:moveTo>
                    <a:pt x="103" y="501"/>
                  </a:moveTo>
                  <a:lnTo>
                    <a:pt x="103" y="501"/>
                  </a:lnTo>
                  <a:lnTo>
                    <a:pt x="97" y="497"/>
                  </a:lnTo>
                  <a:lnTo>
                    <a:pt x="69" y="469"/>
                  </a:lnTo>
                  <a:lnTo>
                    <a:pt x="65" y="464"/>
                  </a:lnTo>
                  <a:moveTo>
                    <a:pt x="36" y="419"/>
                  </a:moveTo>
                  <a:lnTo>
                    <a:pt x="36" y="419"/>
                  </a:lnTo>
                  <a:lnTo>
                    <a:pt x="26" y="402"/>
                  </a:lnTo>
                  <a:lnTo>
                    <a:pt x="14" y="371"/>
                  </a:lnTo>
                  <a:moveTo>
                    <a:pt x="2" y="319"/>
                  </a:moveTo>
                  <a:lnTo>
                    <a:pt x="2" y="319"/>
                  </a:lnTo>
                  <a:lnTo>
                    <a:pt x="0" y="283"/>
                  </a:lnTo>
                  <a:lnTo>
                    <a:pt x="1" y="266"/>
                  </a:lnTo>
                  <a:moveTo>
                    <a:pt x="9" y="213"/>
                  </a:moveTo>
                  <a:lnTo>
                    <a:pt x="9" y="213"/>
                  </a:lnTo>
                  <a:lnTo>
                    <a:pt x="12" y="201"/>
                  </a:lnTo>
                  <a:lnTo>
                    <a:pt x="26" y="163"/>
                  </a:lnTo>
                  <a:lnTo>
                    <a:pt x="26" y="163"/>
                  </a:lnTo>
                  <a:moveTo>
                    <a:pt x="54" y="117"/>
                  </a:moveTo>
                  <a:lnTo>
                    <a:pt x="54" y="117"/>
                  </a:lnTo>
                  <a:lnTo>
                    <a:pt x="69" y="97"/>
                  </a:lnTo>
                  <a:lnTo>
                    <a:pt x="89" y="77"/>
                  </a:lnTo>
                  <a:moveTo>
                    <a:pt x="131" y="44"/>
                  </a:moveTo>
                  <a:lnTo>
                    <a:pt x="131" y="44"/>
                  </a:lnTo>
                  <a:lnTo>
                    <a:pt x="164" y="26"/>
                  </a:lnTo>
                  <a:lnTo>
                    <a:pt x="178" y="20"/>
                  </a:lnTo>
                  <a:moveTo>
                    <a:pt x="229" y="5"/>
                  </a:moveTo>
                  <a:lnTo>
                    <a:pt x="229" y="5"/>
                  </a:lnTo>
                  <a:lnTo>
                    <a:pt x="241" y="3"/>
                  </a:lnTo>
                  <a:lnTo>
                    <a:pt x="282" y="0"/>
                  </a:lnTo>
                  <a:moveTo>
                    <a:pt x="335" y="5"/>
                  </a:moveTo>
                  <a:lnTo>
                    <a:pt x="335" y="5"/>
                  </a:lnTo>
                  <a:lnTo>
                    <a:pt x="365" y="11"/>
                  </a:lnTo>
                  <a:lnTo>
                    <a:pt x="386" y="20"/>
                  </a:lnTo>
                  <a:moveTo>
                    <a:pt x="434" y="43"/>
                  </a:moveTo>
                  <a:lnTo>
                    <a:pt x="434" y="43"/>
                  </a:lnTo>
                  <a:lnTo>
                    <a:pt x="437" y="45"/>
                  </a:lnTo>
                  <a:lnTo>
                    <a:pt x="469" y="69"/>
                  </a:lnTo>
                  <a:lnTo>
                    <a:pt x="476" y="76"/>
                  </a:lnTo>
                  <a:moveTo>
                    <a:pt x="511" y="116"/>
                  </a:moveTo>
                  <a:lnTo>
                    <a:pt x="511" y="116"/>
                  </a:lnTo>
                  <a:lnTo>
                    <a:pt x="521" y="129"/>
                  </a:lnTo>
                  <a:lnTo>
                    <a:pt x="539" y="161"/>
                  </a:lnTo>
                  <a:moveTo>
                    <a:pt x="557" y="211"/>
                  </a:moveTo>
                  <a:lnTo>
                    <a:pt x="557" y="211"/>
                  </a:lnTo>
                  <a:lnTo>
                    <a:pt x="563" y="241"/>
                  </a:lnTo>
                  <a:lnTo>
                    <a:pt x="565" y="264"/>
                  </a:lnTo>
                </a:path>
              </a:pathLst>
            </a:custGeom>
            <a:noFill/>
            <a:ln w="17463"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106" name="Group 105">
              <a:extLst>
                <a:ext uri="{FF2B5EF4-FFF2-40B4-BE49-F238E27FC236}">
                  <a16:creationId xmlns:a16="http://schemas.microsoft.com/office/drawing/2014/main" id="{6E521D9A-8655-44BE-807A-D848FB555555}"/>
                </a:ext>
              </a:extLst>
            </p:cNvPr>
            <p:cNvGrpSpPr/>
            <p:nvPr/>
          </p:nvGrpSpPr>
          <p:grpSpPr>
            <a:xfrm>
              <a:off x="4609599" y="2305573"/>
              <a:ext cx="305248" cy="309165"/>
              <a:chOff x="7036846" y="5629077"/>
              <a:chExt cx="367041" cy="371751"/>
            </a:xfrm>
          </p:grpSpPr>
          <p:sp>
            <p:nvSpPr>
              <p:cNvPr id="115" name="Oval 114">
                <a:extLst>
                  <a:ext uri="{FF2B5EF4-FFF2-40B4-BE49-F238E27FC236}">
                    <a16:creationId xmlns:a16="http://schemas.microsoft.com/office/drawing/2014/main" id="{B8856938-AAF6-4D43-8834-C365F40205D8}"/>
                  </a:ext>
                </a:extLst>
              </p:cNvPr>
              <p:cNvSpPr/>
              <p:nvPr/>
            </p:nvSpPr>
            <p:spPr bwMode="auto">
              <a:xfrm>
                <a:off x="7036846" y="5629077"/>
                <a:ext cx="367041" cy="371751"/>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6" name="plug" title="Icon of a power plug showing an A to B connection">
                <a:extLst>
                  <a:ext uri="{FF2B5EF4-FFF2-40B4-BE49-F238E27FC236}">
                    <a16:creationId xmlns:a16="http://schemas.microsoft.com/office/drawing/2014/main" id="{8BB66A2C-F7DE-4241-993B-913DB7C2A40A}"/>
                  </a:ext>
                </a:extLst>
              </p:cNvPr>
              <p:cNvSpPr>
                <a:spLocks noChangeAspect="1" noEditPoints="1"/>
              </p:cNvSpPr>
              <p:nvPr/>
            </p:nvSpPr>
            <p:spPr bwMode="auto">
              <a:xfrm>
                <a:off x="7087260" y="5657624"/>
                <a:ext cx="266212" cy="299188"/>
              </a:xfrm>
              <a:custGeom>
                <a:avLst/>
                <a:gdLst>
                  <a:gd name="T0" fmla="*/ 169 w 346"/>
                  <a:gd name="T1" fmla="*/ 90 h 328"/>
                  <a:gd name="T2" fmla="*/ 199 w 346"/>
                  <a:gd name="T3" fmla="*/ 61 h 328"/>
                  <a:gd name="T4" fmla="*/ 279 w 346"/>
                  <a:gd name="T5" fmla="*/ 63 h 328"/>
                  <a:gd name="T6" fmla="*/ 279 w 346"/>
                  <a:gd name="T7" fmla="*/ 63 h 328"/>
                  <a:gd name="T8" fmla="*/ 277 w 346"/>
                  <a:gd name="T9" fmla="*/ 143 h 328"/>
                  <a:gd name="T10" fmla="*/ 247 w 346"/>
                  <a:gd name="T11" fmla="*/ 172 h 328"/>
                  <a:gd name="T12" fmla="*/ 169 w 346"/>
                  <a:gd name="T13" fmla="*/ 90 h 328"/>
                  <a:gd name="T14" fmla="*/ 279 w 346"/>
                  <a:gd name="T15" fmla="*/ 63 h 328"/>
                  <a:gd name="T16" fmla="*/ 346 w 346"/>
                  <a:gd name="T17" fmla="*/ 0 h 328"/>
                  <a:gd name="T18" fmla="*/ 99 w 346"/>
                  <a:gd name="T19" fmla="*/ 156 h 328"/>
                  <a:gd name="T20" fmla="*/ 69 w 346"/>
                  <a:gd name="T21" fmla="*/ 185 h 328"/>
                  <a:gd name="T22" fmla="*/ 67 w 346"/>
                  <a:gd name="T23" fmla="*/ 265 h 328"/>
                  <a:gd name="T24" fmla="*/ 67 w 346"/>
                  <a:gd name="T25" fmla="*/ 265 h 328"/>
                  <a:gd name="T26" fmla="*/ 147 w 346"/>
                  <a:gd name="T27" fmla="*/ 267 h 328"/>
                  <a:gd name="T28" fmla="*/ 177 w 346"/>
                  <a:gd name="T29" fmla="*/ 238 h 328"/>
                  <a:gd name="T30" fmla="*/ 99 w 346"/>
                  <a:gd name="T31" fmla="*/ 156 h 328"/>
                  <a:gd name="T32" fmla="*/ 67 w 346"/>
                  <a:gd name="T33" fmla="*/ 265 h 328"/>
                  <a:gd name="T34" fmla="*/ 0 w 346"/>
                  <a:gd name="T35" fmla="*/ 328 h 328"/>
                  <a:gd name="T36" fmla="*/ 157 w 346"/>
                  <a:gd name="T37" fmla="*/ 143 h 328"/>
                  <a:gd name="T38" fmla="*/ 120 w 346"/>
                  <a:gd name="T39" fmla="*/ 178 h 328"/>
                  <a:gd name="T40" fmla="*/ 193 w 346"/>
                  <a:gd name="T41" fmla="*/ 181 h 328"/>
                  <a:gd name="T42" fmla="*/ 156 w 346"/>
                  <a:gd name="T43" fmla="*/ 21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6" h="328">
                    <a:moveTo>
                      <a:pt x="169" y="90"/>
                    </a:moveTo>
                    <a:cubicBezTo>
                      <a:pt x="199" y="61"/>
                      <a:pt x="199" y="61"/>
                      <a:pt x="199" y="61"/>
                    </a:cubicBezTo>
                    <a:cubicBezTo>
                      <a:pt x="222" y="40"/>
                      <a:pt x="258" y="41"/>
                      <a:pt x="279" y="63"/>
                    </a:cubicBezTo>
                    <a:cubicBezTo>
                      <a:pt x="279" y="63"/>
                      <a:pt x="279" y="63"/>
                      <a:pt x="279" y="63"/>
                    </a:cubicBezTo>
                    <a:cubicBezTo>
                      <a:pt x="300" y="86"/>
                      <a:pt x="300" y="122"/>
                      <a:pt x="277" y="143"/>
                    </a:cubicBezTo>
                    <a:cubicBezTo>
                      <a:pt x="247" y="172"/>
                      <a:pt x="247" y="172"/>
                      <a:pt x="247" y="172"/>
                    </a:cubicBezTo>
                    <a:lnTo>
                      <a:pt x="169" y="90"/>
                    </a:lnTo>
                    <a:close/>
                    <a:moveTo>
                      <a:pt x="279" y="63"/>
                    </a:moveTo>
                    <a:cubicBezTo>
                      <a:pt x="346" y="0"/>
                      <a:pt x="346" y="0"/>
                      <a:pt x="346" y="0"/>
                    </a:cubicBezTo>
                    <a:moveTo>
                      <a:pt x="99" y="156"/>
                    </a:moveTo>
                    <a:cubicBezTo>
                      <a:pt x="69" y="185"/>
                      <a:pt x="69" y="185"/>
                      <a:pt x="69" y="185"/>
                    </a:cubicBezTo>
                    <a:cubicBezTo>
                      <a:pt x="46" y="206"/>
                      <a:pt x="46" y="242"/>
                      <a:pt x="67" y="265"/>
                    </a:cubicBezTo>
                    <a:cubicBezTo>
                      <a:pt x="67" y="265"/>
                      <a:pt x="67" y="265"/>
                      <a:pt x="67" y="265"/>
                    </a:cubicBezTo>
                    <a:cubicBezTo>
                      <a:pt x="88" y="287"/>
                      <a:pt x="124" y="288"/>
                      <a:pt x="147" y="267"/>
                    </a:cubicBezTo>
                    <a:cubicBezTo>
                      <a:pt x="177" y="238"/>
                      <a:pt x="177" y="238"/>
                      <a:pt x="177" y="238"/>
                    </a:cubicBezTo>
                    <a:lnTo>
                      <a:pt x="99" y="156"/>
                    </a:lnTo>
                    <a:close/>
                    <a:moveTo>
                      <a:pt x="67" y="265"/>
                    </a:moveTo>
                    <a:cubicBezTo>
                      <a:pt x="0" y="328"/>
                      <a:pt x="0" y="328"/>
                      <a:pt x="0" y="328"/>
                    </a:cubicBezTo>
                    <a:moveTo>
                      <a:pt x="157" y="143"/>
                    </a:moveTo>
                    <a:cubicBezTo>
                      <a:pt x="120" y="178"/>
                      <a:pt x="120" y="178"/>
                      <a:pt x="120" y="178"/>
                    </a:cubicBezTo>
                    <a:moveTo>
                      <a:pt x="193" y="181"/>
                    </a:moveTo>
                    <a:cubicBezTo>
                      <a:pt x="156" y="216"/>
                      <a:pt x="156" y="216"/>
                      <a:pt x="156" y="216"/>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108" name="TextBox 107">
              <a:extLst>
                <a:ext uri="{FF2B5EF4-FFF2-40B4-BE49-F238E27FC236}">
                  <a16:creationId xmlns:a16="http://schemas.microsoft.com/office/drawing/2014/main" id="{6B863369-2A61-427B-BFE0-A0FB7ED8F1C7}"/>
                </a:ext>
              </a:extLst>
            </p:cNvPr>
            <p:cNvSpPr txBox="1"/>
            <p:nvPr/>
          </p:nvSpPr>
          <p:spPr>
            <a:xfrm>
              <a:off x="4888649" y="2045733"/>
              <a:ext cx="848570" cy="138499"/>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E54A19"/>
                  </a:solidFill>
                  <a:effectLst/>
                  <a:uLnTx/>
                  <a:uFillTx/>
                  <a:latin typeface="Courier New" panose="02070309020205020404" pitchFamily="49" charset="0"/>
                  <a:ea typeface="+mn-ea"/>
                  <a:cs typeface="Courier New" panose="02070309020205020404" pitchFamily="49" charset="0"/>
                </a:rPr>
                <a:t>{REST:API}</a:t>
              </a:r>
            </a:p>
          </p:txBody>
        </p:sp>
        <p:cxnSp>
          <p:nvCxnSpPr>
            <p:cNvPr id="109" name="Connector: Elbow 108">
              <a:extLst>
                <a:ext uri="{FF2B5EF4-FFF2-40B4-BE49-F238E27FC236}">
                  <a16:creationId xmlns:a16="http://schemas.microsoft.com/office/drawing/2014/main" id="{68505C13-97A2-4292-9DE1-CB3F56C8C54E}"/>
                </a:ext>
              </a:extLst>
            </p:cNvPr>
            <p:cNvCxnSpPr>
              <a:cxnSpLocks/>
              <a:stCxn id="108" idx="1"/>
            </p:cNvCxnSpPr>
            <p:nvPr/>
          </p:nvCxnSpPr>
          <p:spPr>
            <a:xfrm rot="10800000" flipV="1">
              <a:off x="4779715" y="2114983"/>
              <a:ext cx="108935" cy="171668"/>
            </a:xfrm>
            <a:prstGeom prst="bentConnector2">
              <a:avLst/>
            </a:prstGeom>
            <a:ln>
              <a:solidFill>
                <a:srgbClr val="E54A19"/>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53AC1D56-5756-4D94-A8E9-2ABE80BBF33E}"/>
                </a:ext>
              </a:extLst>
            </p:cNvPr>
            <p:cNvCxnSpPr>
              <a:cxnSpLocks/>
            </p:cNvCxnSpPr>
            <p:nvPr/>
          </p:nvCxnSpPr>
          <p:spPr>
            <a:xfrm>
              <a:off x="4918764" y="2454874"/>
              <a:ext cx="213700" cy="0"/>
            </a:xfrm>
            <a:prstGeom prst="straightConnector1">
              <a:avLst/>
            </a:prstGeom>
            <a:ln w="28575">
              <a:solidFill>
                <a:srgbClr val="E54A19"/>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1" name="cloud" title="Icon of a cloud">
              <a:extLst>
                <a:ext uri="{FF2B5EF4-FFF2-40B4-BE49-F238E27FC236}">
                  <a16:creationId xmlns:a16="http://schemas.microsoft.com/office/drawing/2014/main" id="{7C6EA550-1203-4853-8180-FC368B8366C3}"/>
                </a:ext>
              </a:extLst>
            </p:cNvPr>
            <p:cNvSpPr>
              <a:spLocks noChangeAspect="1"/>
            </p:cNvSpPr>
            <p:nvPr/>
          </p:nvSpPr>
          <p:spPr bwMode="auto">
            <a:xfrm>
              <a:off x="5156731" y="2337476"/>
              <a:ext cx="359302" cy="200787"/>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2"/>
            </a:solidFill>
            <a:ln w="12700" cap="sq">
              <a:solidFill>
                <a:schemeClr val="tx1"/>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pic>
          <p:nvPicPr>
            <p:cNvPr id="112" name="Picture 4" descr="Image result for office 365">
              <a:extLst>
                <a:ext uri="{FF2B5EF4-FFF2-40B4-BE49-F238E27FC236}">
                  <a16:creationId xmlns:a16="http://schemas.microsoft.com/office/drawing/2014/main" id="{0D26DA11-1CA3-41C7-AA43-111403DB601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259472" y="2377747"/>
              <a:ext cx="149378" cy="149378"/>
            </a:xfrm>
            <a:prstGeom prst="rect">
              <a:avLst/>
            </a:prstGeom>
            <a:noFill/>
            <a:extLst>
              <a:ext uri="{909E8E84-426E-40DD-AFC4-6F175D3DCCD1}">
                <a14:hiddenFill xmlns:a14="http://schemas.microsoft.com/office/drawing/2010/main">
                  <a:solidFill>
                    <a:srgbClr val="FFFFFF"/>
                  </a:solidFill>
                </a14:hiddenFill>
              </a:ext>
            </a:extLst>
          </p:spPr>
        </p:pic>
        <p:sp>
          <p:nvSpPr>
            <p:cNvPr id="113" name="cloud" title="Icon of a cloud">
              <a:extLst>
                <a:ext uri="{FF2B5EF4-FFF2-40B4-BE49-F238E27FC236}">
                  <a16:creationId xmlns:a16="http://schemas.microsoft.com/office/drawing/2014/main" id="{58C6DD91-D8F6-495C-8F04-CEED8D94E0B8}"/>
                </a:ext>
              </a:extLst>
            </p:cNvPr>
            <p:cNvSpPr>
              <a:spLocks noChangeAspect="1"/>
            </p:cNvSpPr>
            <p:nvPr/>
          </p:nvSpPr>
          <p:spPr bwMode="auto">
            <a:xfrm>
              <a:off x="3985592" y="2331035"/>
              <a:ext cx="359302" cy="200787"/>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2"/>
            </a:solidFill>
            <a:ln w="12700" cap="sq">
              <a:solidFill>
                <a:schemeClr val="tx1"/>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cxnSp>
          <p:nvCxnSpPr>
            <p:cNvPr id="114" name="Straight Arrow Connector 113">
              <a:extLst>
                <a:ext uri="{FF2B5EF4-FFF2-40B4-BE49-F238E27FC236}">
                  <a16:creationId xmlns:a16="http://schemas.microsoft.com/office/drawing/2014/main" id="{1207A0B1-8112-432E-8ED9-0ABD5C50E453}"/>
                </a:ext>
              </a:extLst>
            </p:cNvPr>
            <p:cNvCxnSpPr>
              <a:cxnSpLocks/>
            </p:cNvCxnSpPr>
            <p:nvPr/>
          </p:nvCxnSpPr>
          <p:spPr>
            <a:xfrm flipH="1">
              <a:off x="4348728" y="2454874"/>
              <a:ext cx="215257" cy="0"/>
            </a:xfrm>
            <a:prstGeom prst="straightConnector1">
              <a:avLst/>
            </a:prstGeom>
            <a:ln w="1270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6329ADF9-8D87-4B81-BC4F-87729DD80463}"/>
              </a:ext>
            </a:extLst>
          </p:cNvPr>
          <p:cNvGrpSpPr/>
          <p:nvPr/>
        </p:nvGrpSpPr>
        <p:grpSpPr>
          <a:xfrm>
            <a:off x="6508710" y="1861751"/>
            <a:ext cx="1329786" cy="555165"/>
            <a:chOff x="6106482" y="2007926"/>
            <a:chExt cx="1583100" cy="660920"/>
          </a:xfrm>
        </p:grpSpPr>
        <p:cxnSp>
          <p:nvCxnSpPr>
            <p:cNvPr id="118" name="Straight Arrow Connector 117">
              <a:extLst>
                <a:ext uri="{FF2B5EF4-FFF2-40B4-BE49-F238E27FC236}">
                  <a16:creationId xmlns:a16="http://schemas.microsoft.com/office/drawing/2014/main" id="{65FD887D-C270-4D8D-86AE-64F018480CAF}"/>
                </a:ext>
              </a:extLst>
            </p:cNvPr>
            <p:cNvCxnSpPr>
              <a:cxnSpLocks/>
            </p:cNvCxnSpPr>
            <p:nvPr/>
          </p:nvCxnSpPr>
          <p:spPr>
            <a:xfrm>
              <a:off x="7169948" y="2337131"/>
              <a:ext cx="169883" cy="0"/>
            </a:xfrm>
            <a:prstGeom prst="straightConnector1">
              <a:avLst/>
            </a:prstGeom>
            <a:ln w="28575">
              <a:solidFill>
                <a:srgbClr val="00B05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9" name="cloud" title="Icon of a cloud">
              <a:extLst>
                <a:ext uri="{FF2B5EF4-FFF2-40B4-BE49-F238E27FC236}">
                  <a16:creationId xmlns:a16="http://schemas.microsoft.com/office/drawing/2014/main" id="{1F1EE111-CAB4-42C8-BEF5-003A274A5185}"/>
                </a:ext>
              </a:extLst>
            </p:cNvPr>
            <p:cNvSpPr>
              <a:spLocks noChangeAspect="1"/>
            </p:cNvSpPr>
            <p:nvPr/>
          </p:nvSpPr>
          <p:spPr bwMode="auto">
            <a:xfrm>
              <a:off x="7330280" y="2232485"/>
              <a:ext cx="359302" cy="200787"/>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2"/>
            </a:solidFill>
            <a:ln w="12700" cap="sq">
              <a:solidFill>
                <a:schemeClr val="tx1"/>
              </a:solidFill>
              <a:prstDash val="solid"/>
              <a:miter lim="800000"/>
              <a:headEnd/>
              <a:tailEnd/>
            </a:ln>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000000"/>
                </a:solidFill>
                <a:effectLst/>
                <a:uLnTx/>
                <a:uFillTx/>
                <a:latin typeface="Segoe UI"/>
                <a:ea typeface="+mn-ea"/>
                <a:cs typeface="+mn-cs"/>
              </a:endParaRPr>
            </a:p>
          </p:txBody>
        </p:sp>
        <p:pic>
          <p:nvPicPr>
            <p:cNvPr id="120" name="Picture 4" descr="Image result for office 365">
              <a:extLst>
                <a:ext uri="{FF2B5EF4-FFF2-40B4-BE49-F238E27FC236}">
                  <a16:creationId xmlns:a16="http://schemas.microsoft.com/office/drawing/2014/main" id="{5012C196-4DB0-41C1-98F2-4C7DADD869D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33022" y="2272756"/>
              <a:ext cx="149378" cy="149378"/>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20BFCC73-5E9E-408D-B730-E48927716A14}"/>
                </a:ext>
              </a:extLst>
            </p:cNvPr>
            <p:cNvSpPr txBox="1"/>
            <p:nvPr/>
          </p:nvSpPr>
          <p:spPr>
            <a:xfrm>
              <a:off x="6789690" y="2462319"/>
              <a:ext cx="512727" cy="154993"/>
            </a:xfrm>
            <a:prstGeom prst="rect">
              <a:avLst/>
            </a:prstGeom>
            <a:noFill/>
            <a:ln w="22225" cap="sq">
              <a:noFill/>
              <a:prstDash val="solid"/>
              <a:miter lim="800000"/>
              <a:headEnd/>
              <a:tailEnd/>
            </a:ln>
          </p:spPr>
          <p:txBody>
            <a:bodyPr rot="0" spcFirstLastPara="0" vertOverflow="overflow" horzOverflow="overflow" vert="horz" wrap="square" lIns="0" tIns="44821" rIns="0" bIns="44821" numCol="1" spcCol="0" rtlCol="0" fromWordArt="0" anchor="t" anchorCtr="0" forceAA="0" compatLnSpc="1">
              <a:prstTxWarp prst="textNoShape">
                <a:avLst/>
              </a:prstTxWarp>
              <a:noAutofit/>
            </a:bodyPr>
            <a:lstStyle>
              <a:defPPr>
                <a:defRPr lang="en-US"/>
              </a:defPPr>
              <a:lvl1pPr>
                <a:defRPr sz="1600"/>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Segoe UI"/>
                  <a:ea typeface="+mn-ea"/>
                  <a:cs typeface="+mn-cs"/>
                </a:rPr>
                <a:t>Branch</a:t>
              </a:r>
            </a:p>
          </p:txBody>
        </p:sp>
        <p:sp>
          <p:nvSpPr>
            <p:cNvPr id="122" name="Freeform: Shape 121">
              <a:extLst>
                <a:ext uri="{FF2B5EF4-FFF2-40B4-BE49-F238E27FC236}">
                  <a16:creationId xmlns:a16="http://schemas.microsoft.com/office/drawing/2014/main" id="{FF810B56-C75A-4DA6-964F-BAD5E02FDD9E}"/>
                </a:ext>
              </a:extLst>
            </p:cNvPr>
            <p:cNvSpPr/>
            <p:nvPr/>
          </p:nvSpPr>
          <p:spPr bwMode="auto">
            <a:xfrm>
              <a:off x="6388044" y="2007926"/>
              <a:ext cx="1097080" cy="326744"/>
            </a:xfrm>
            <a:custGeom>
              <a:avLst/>
              <a:gdLst>
                <a:gd name="connsiteX0" fmla="*/ 928047 w 1235122"/>
                <a:gd name="connsiteY0" fmla="*/ 682388 h 689212"/>
                <a:gd name="connsiteX1" fmla="*/ 928047 w 1235122"/>
                <a:gd name="connsiteY1" fmla="*/ 682388 h 689212"/>
                <a:gd name="connsiteX2" fmla="*/ 6824 w 1235122"/>
                <a:gd name="connsiteY2" fmla="*/ 689212 h 689212"/>
                <a:gd name="connsiteX3" fmla="*/ 0 w 1235122"/>
                <a:gd name="connsiteY3" fmla="*/ 0 h 689212"/>
                <a:gd name="connsiteX4" fmla="*/ 1228298 w 1235122"/>
                <a:gd name="connsiteY4" fmla="*/ 13648 h 689212"/>
                <a:gd name="connsiteX5" fmla="*/ 1235122 w 1235122"/>
                <a:gd name="connsiteY5" fmla="*/ 320722 h 689212"/>
                <a:gd name="connsiteX0" fmla="*/ 928047 w 1235122"/>
                <a:gd name="connsiteY0" fmla="*/ 736979 h 743803"/>
                <a:gd name="connsiteX1" fmla="*/ 928047 w 1235122"/>
                <a:gd name="connsiteY1" fmla="*/ 736979 h 743803"/>
                <a:gd name="connsiteX2" fmla="*/ 6824 w 1235122"/>
                <a:gd name="connsiteY2" fmla="*/ 743803 h 743803"/>
                <a:gd name="connsiteX3" fmla="*/ 0 w 1235122"/>
                <a:gd name="connsiteY3" fmla="*/ 54591 h 743803"/>
                <a:gd name="connsiteX4" fmla="*/ 1201002 w 1235122"/>
                <a:gd name="connsiteY4" fmla="*/ 0 h 743803"/>
                <a:gd name="connsiteX5" fmla="*/ 1235122 w 1235122"/>
                <a:gd name="connsiteY5" fmla="*/ 375313 h 743803"/>
                <a:gd name="connsiteX0" fmla="*/ 928047 w 1235122"/>
                <a:gd name="connsiteY0" fmla="*/ 736979 h 771099"/>
                <a:gd name="connsiteX1" fmla="*/ 928047 w 1235122"/>
                <a:gd name="connsiteY1" fmla="*/ 736979 h 771099"/>
                <a:gd name="connsiteX2" fmla="*/ 539087 w 1235122"/>
                <a:gd name="connsiteY2" fmla="*/ 771099 h 771099"/>
                <a:gd name="connsiteX3" fmla="*/ 0 w 1235122"/>
                <a:gd name="connsiteY3" fmla="*/ 54591 h 771099"/>
                <a:gd name="connsiteX4" fmla="*/ 1201002 w 1235122"/>
                <a:gd name="connsiteY4" fmla="*/ 0 h 771099"/>
                <a:gd name="connsiteX5" fmla="*/ 1235122 w 1235122"/>
                <a:gd name="connsiteY5" fmla="*/ 375313 h 771099"/>
                <a:gd name="connsiteX0" fmla="*/ 389263 w 696338"/>
                <a:gd name="connsiteY0" fmla="*/ 736979 h 771099"/>
                <a:gd name="connsiteX1" fmla="*/ 389263 w 696338"/>
                <a:gd name="connsiteY1" fmla="*/ 736979 h 771099"/>
                <a:gd name="connsiteX2" fmla="*/ 303 w 696338"/>
                <a:gd name="connsiteY2" fmla="*/ 771099 h 771099"/>
                <a:gd name="connsiteX3" fmla="*/ 7126 w 696338"/>
                <a:gd name="connsiteY3" fmla="*/ 307074 h 771099"/>
                <a:gd name="connsiteX4" fmla="*/ 662218 w 696338"/>
                <a:gd name="connsiteY4" fmla="*/ 0 h 771099"/>
                <a:gd name="connsiteX5" fmla="*/ 696338 w 696338"/>
                <a:gd name="connsiteY5" fmla="*/ 375313 h 771099"/>
                <a:gd name="connsiteX0" fmla="*/ 389263 w 1371907"/>
                <a:gd name="connsiteY0" fmla="*/ 464024 h 498144"/>
                <a:gd name="connsiteX1" fmla="*/ 389263 w 1371907"/>
                <a:gd name="connsiteY1" fmla="*/ 464024 h 498144"/>
                <a:gd name="connsiteX2" fmla="*/ 303 w 1371907"/>
                <a:gd name="connsiteY2" fmla="*/ 498144 h 498144"/>
                <a:gd name="connsiteX3" fmla="*/ 7126 w 1371907"/>
                <a:gd name="connsiteY3" fmla="*/ 34119 h 498144"/>
                <a:gd name="connsiteX4" fmla="*/ 1371902 w 1371907"/>
                <a:gd name="connsiteY4" fmla="*/ 0 h 498144"/>
                <a:gd name="connsiteX5" fmla="*/ 696338 w 1371907"/>
                <a:gd name="connsiteY5" fmla="*/ 102358 h 498144"/>
                <a:gd name="connsiteX0" fmla="*/ 389263 w 1385550"/>
                <a:gd name="connsiteY0" fmla="*/ 464024 h 498144"/>
                <a:gd name="connsiteX1" fmla="*/ 389263 w 1385550"/>
                <a:gd name="connsiteY1" fmla="*/ 464024 h 498144"/>
                <a:gd name="connsiteX2" fmla="*/ 303 w 1385550"/>
                <a:gd name="connsiteY2" fmla="*/ 498144 h 498144"/>
                <a:gd name="connsiteX3" fmla="*/ 7126 w 1385550"/>
                <a:gd name="connsiteY3" fmla="*/ 34119 h 498144"/>
                <a:gd name="connsiteX4" fmla="*/ 1371902 w 1385550"/>
                <a:gd name="connsiteY4" fmla="*/ 0 h 498144"/>
                <a:gd name="connsiteX5" fmla="*/ 1385550 w 1385550"/>
                <a:gd name="connsiteY5" fmla="*/ 348018 h 498144"/>
                <a:gd name="connsiteX0" fmla="*/ 389263 w 1385550"/>
                <a:gd name="connsiteY0" fmla="*/ 429905 h 464025"/>
                <a:gd name="connsiteX1" fmla="*/ 389263 w 1385550"/>
                <a:gd name="connsiteY1" fmla="*/ 429905 h 464025"/>
                <a:gd name="connsiteX2" fmla="*/ 303 w 1385550"/>
                <a:gd name="connsiteY2" fmla="*/ 464025 h 464025"/>
                <a:gd name="connsiteX3" fmla="*/ 7126 w 1385550"/>
                <a:gd name="connsiteY3" fmla="*/ 0 h 464025"/>
                <a:gd name="connsiteX4" fmla="*/ 1378726 w 1385550"/>
                <a:gd name="connsiteY4" fmla="*/ 0 h 464025"/>
                <a:gd name="connsiteX5" fmla="*/ 1385550 w 1385550"/>
                <a:gd name="connsiteY5" fmla="*/ 313899 h 464025"/>
                <a:gd name="connsiteX0" fmla="*/ 389263 w 1385550"/>
                <a:gd name="connsiteY0" fmla="*/ 429905 h 470848"/>
                <a:gd name="connsiteX1" fmla="*/ 341495 w 1385550"/>
                <a:gd name="connsiteY1" fmla="*/ 470848 h 470848"/>
                <a:gd name="connsiteX2" fmla="*/ 303 w 1385550"/>
                <a:gd name="connsiteY2" fmla="*/ 464025 h 470848"/>
                <a:gd name="connsiteX3" fmla="*/ 7126 w 1385550"/>
                <a:gd name="connsiteY3" fmla="*/ 0 h 470848"/>
                <a:gd name="connsiteX4" fmla="*/ 1378726 w 1385550"/>
                <a:gd name="connsiteY4" fmla="*/ 0 h 470848"/>
                <a:gd name="connsiteX5" fmla="*/ 1385550 w 1385550"/>
                <a:gd name="connsiteY5" fmla="*/ 313899 h 470848"/>
                <a:gd name="connsiteX0" fmla="*/ 389263 w 1385550"/>
                <a:gd name="connsiteY0" fmla="*/ 429905 h 464025"/>
                <a:gd name="connsiteX1" fmla="*/ 184546 w 1385550"/>
                <a:gd name="connsiteY1" fmla="*/ 431579 h 464025"/>
                <a:gd name="connsiteX2" fmla="*/ 303 w 1385550"/>
                <a:gd name="connsiteY2" fmla="*/ 464025 h 464025"/>
                <a:gd name="connsiteX3" fmla="*/ 7126 w 1385550"/>
                <a:gd name="connsiteY3" fmla="*/ 0 h 464025"/>
                <a:gd name="connsiteX4" fmla="*/ 1378726 w 1385550"/>
                <a:gd name="connsiteY4" fmla="*/ 0 h 464025"/>
                <a:gd name="connsiteX5" fmla="*/ 1385550 w 1385550"/>
                <a:gd name="connsiteY5" fmla="*/ 313899 h 464025"/>
                <a:gd name="connsiteX0" fmla="*/ 382137 w 1378424"/>
                <a:gd name="connsiteY0" fmla="*/ 429905 h 431579"/>
                <a:gd name="connsiteX1" fmla="*/ 177420 w 1378424"/>
                <a:gd name="connsiteY1" fmla="*/ 431579 h 431579"/>
                <a:gd name="connsiteX2" fmla="*/ 0 w 1378424"/>
                <a:gd name="connsiteY2" fmla="*/ 0 h 431579"/>
                <a:gd name="connsiteX3" fmla="*/ 1371600 w 1378424"/>
                <a:gd name="connsiteY3" fmla="*/ 0 h 431579"/>
                <a:gd name="connsiteX4" fmla="*/ 1378424 w 1378424"/>
                <a:gd name="connsiteY4" fmla="*/ 313899 h 431579"/>
                <a:gd name="connsiteX0" fmla="*/ 382137 w 1378424"/>
                <a:gd name="connsiteY0" fmla="*/ 429905 h 455140"/>
                <a:gd name="connsiteX1" fmla="*/ 13647 w 1378424"/>
                <a:gd name="connsiteY1" fmla="*/ 455140 h 455140"/>
                <a:gd name="connsiteX2" fmla="*/ 0 w 1378424"/>
                <a:gd name="connsiteY2" fmla="*/ 0 h 455140"/>
                <a:gd name="connsiteX3" fmla="*/ 1371600 w 1378424"/>
                <a:gd name="connsiteY3" fmla="*/ 0 h 455140"/>
                <a:gd name="connsiteX4" fmla="*/ 1378424 w 1378424"/>
                <a:gd name="connsiteY4" fmla="*/ 313899 h 455140"/>
                <a:gd name="connsiteX0" fmla="*/ 382137 w 1378424"/>
                <a:gd name="connsiteY0" fmla="*/ 429905 h 431579"/>
                <a:gd name="connsiteX1" fmla="*/ 6823 w 1378424"/>
                <a:gd name="connsiteY1" fmla="*/ 431579 h 431579"/>
                <a:gd name="connsiteX2" fmla="*/ 0 w 1378424"/>
                <a:gd name="connsiteY2" fmla="*/ 0 h 431579"/>
                <a:gd name="connsiteX3" fmla="*/ 1371600 w 1378424"/>
                <a:gd name="connsiteY3" fmla="*/ 0 h 431579"/>
                <a:gd name="connsiteX4" fmla="*/ 1378424 w 1378424"/>
                <a:gd name="connsiteY4" fmla="*/ 313899 h 431579"/>
                <a:gd name="connsiteX0" fmla="*/ 382137 w 1378424"/>
                <a:gd name="connsiteY0" fmla="*/ 429905 h 436566"/>
                <a:gd name="connsiteX1" fmla="*/ 2490 w 1378424"/>
                <a:gd name="connsiteY1" fmla="*/ 436566 h 436566"/>
                <a:gd name="connsiteX2" fmla="*/ 0 w 1378424"/>
                <a:gd name="connsiteY2" fmla="*/ 0 h 436566"/>
                <a:gd name="connsiteX3" fmla="*/ 1371600 w 1378424"/>
                <a:gd name="connsiteY3" fmla="*/ 0 h 436566"/>
                <a:gd name="connsiteX4" fmla="*/ 1378424 w 1378424"/>
                <a:gd name="connsiteY4" fmla="*/ 313899 h 436566"/>
                <a:gd name="connsiteX0" fmla="*/ 382137 w 1378424"/>
                <a:gd name="connsiteY0" fmla="*/ 434893 h 441554"/>
                <a:gd name="connsiteX1" fmla="*/ 2490 w 1378424"/>
                <a:gd name="connsiteY1" fmla="*/ 441554 h 441554"/>
                <a:gd name="connsiteX2" fmla="*/ 0 w 1378424"/>
                <a:gd name="connsiteY2" fmla="*/ 4988 h 441554"/>
                <a:gd name="connsiteX3" fmla="*/ 1371600 w 1378424"/>
                <a:gd name="connsiteY3" fmla="*/ 0 h 441554"/>
                <a:gd name="connsiteX4" fmla="*/ 1378424 w 1378424"/>
                <a:gd name="connsiteY4" fmla="*/ 318887 h 441554"/>
                <a:gd name="connsiteX0" fmla="*/ 382137 w 1371669"/>
                <a:gd name="connsiteY0" fmla="*/ 434893 h 441554"/>
                <a:gd name="connsiteX1" fmla="*/ 2490 w 1371669"/>
                <a:gd name="connsiteY1" fmla="*/ 441554 h 441554"/>
                <a:gd name="connsiteX2" fmla="*/ 0 w 1371669"/>
                <a:gd name="connsiteY2" fmla="*/ 4988 h 441554"/>
                <a:gd name="connsiteX3" fmla="*/ 1371600 w 1371669"/>
                <a:gd name="connsiteY3" fmla="*/ 0 h 441554"/>
                <a:gd name="connsiteX4" fmla="*/ 1322087 w 1371669"/>
                <a:gd name="connsiteY4" fmla="*/ 313899 h 441554"/>
                <a:gd name="connsiteX0" fmla="*/ 382137 w 1322087"/>
                <a:gd name="connsiteY0" fmla="*/ 439881 h 446542"/>
                <a:gd name="connsiteX1" fmla="*/ 2490 w 1322087"/>
                <a:gd name="connsiteY1" fmla="*/ 446542 h 446542"/>
                <a:gd name="connsiteX2" fmla="*/ 0 w 1322087"/>
                <a:gd name="connsiteY2" fmla="*/ 9976 h 446542"/>
                <a:gd name="connsiteX3" fmla="*/ 1319596 w 1322087"/>
                <a:gd name="connsiteY3" fmla="*/ 0 h 446542"/>
                <a:gd name="connsiteX4" fmla="*/ 1322087 w 1322087"/>
                <a:gd name="connsiteY4" fmla="*/ 318887 h 446542"/>
                <a:gd name="connsiteX0" fmla="*/ 382137 w 1322087"/>
                <a:gd name="connsiteY0" fmla="*/ 439881 h 446542"/>
                <a:gd name="connsiteX1" fmla="*/ 2490 w 1322087"/>
                <a:gd name="connsiteY1" fmla="*/ 446542 h 446542"/>
                <a:gd name="connsiteX2" fmla="*/ 0 w 1322087"/>
                <a:gd name="connsiteY2" fmla="*/ 9976 h 446542"/>
                <a:gd name="connsiteX3" fmla="*/ 1319596 w 1322087"/>
                <a:gd name="connsiteY3" fmla="*/ 0 h 446542"/>
                <a:gd name="connsiteX4" fmla="*/ 1322087 w 1322087"/>
                <a:gd name="connsiteY4" fmla="*/ 318887 h 446542"/>
                <a:gd name="connsiteX0" fmla="*/ 379647 w 1319597"/>
                <a:gd name="connsiteY0" fmla="*/ 444868 h 451529"/>
                <a:gd name="connsiteX1" fmla="*/ 0 w 1319597"/>
                <a:gd name="connsiteY1" fmla="*/ 451529 h 451529"/>
                <a:gd name="connsiteX2" fmla="*/ 6177 w 1319597"/>
                <a:gd name="connsiteY2" fmla="*/ 0 h 451529"/>
                <a:gd name="connsiteX3" fmla="*/ 1317106 w 1319597"/>
                <a:gd name="connsiteY3" fmla="*/ 4987 h 451529"/>
                <a:gd name="connsiteX4" fmla="*/ 1319597 w 1319597"/>
                <a:gd name="connsiteY4" fmla="*/ 323874 h 451529"/>
                <a:gd name="connsiteX0" fmla="*/ 379647 w 1317424"/>
                <a:gd name="connsiteY0" fmla="*/ 444868 h 451529"/>
                <a:gd name="connsiteX1" fmla="*/ 0 w 1317424"/>
                <a:gd name="connsiteY1" fmla="*/ 451529 h 451529"/>
                <a:gd name="connsiteX2" fmla="*/ 6177 w 1317424"/>
                <a:gd name="connsiteY2" fmla="*/ 0 h 451529"/>
                <a:gd name="connsiteX3" fmla="*/ 1317106 w 1317424"/>
                <a:gd name="connsiteY3" fmla="*/ 4987 h 451529"/>
                <a:gd name="connsiteX4" fmla="*/ 1310929 w 1317424"/>
                <a:gd name="connsiteY4" fmla="*/ 249060 h 451529"/>
                <a:gd name="connsiteX0" fmla="*/ 379647 w 1323930"/>
                <a:gd name="connsiteY0" fmla="*/ 444868 h 451529"/>
                <a:gd name="connsiteX1" fmla="*/ 0 w 1323930"/>
                <a:gd name="connsiteY1" fmla="*/ 451529 h 451529"/>
                <a:gd name="connsiteX2" fmla="*/ 6177 w 1323930"/>
                <a:gd name="connsiteY2" fmla="*/ 0 h 451529"/>
                <a:gd name="connsiteX3" fmla="*/ 1317106 w 1323930"/>
                <a:gd name="connsiteY3" fmla="*/ 4987 h 451529"/>
                <a:gd name="connsiteX4" fmla="*/ 1323930 w 1323930"/>
                <a:gd name="connsiteY4" fmla="*/ 249060 h 451529"/>
                <a:gd name="connsiteX0" fmla="*/ 379647 w 1319167"/>
                <a:gd name="connsiteY0" fmla="*/ 444868 h 451529"/>
                <a:gd name="connsiteX1" fmla="*/ 0 w 1319167"/>
                <a:gd name="connsiteY1" fmla="*/ 451529 h 451529"/>
                <a:gd name="connsiteX2" fmla="*/ 6177 w 1319167"/>
                <a:gd name="connsiteY2" fmla="*/ 0 h 451529"/>
                <a:gd name="connsiteX3" fmla="*/ 1317106 w 1319167"/>
                <a:gd name="connsiteY3" fmla="*/ 4987 h 451529"/>
                <a:gd name="connsiteX4" fmla="*/ 1319167 w 1319167"/>
                <a:gd name="connsiteY4" fmla="*/ 254541 h 451529"/>
                <a:gd name="connsiteX0" fmla="*/ 557447 w 1319167"/>
                <a:gd name="connsiteY0" fmla="*/ 452176 h 452176"/>
                <a:gd name="connsiteX1" fmla="*/ 0 w 1319167"/>
                <a:gd name="connsiteY1" fmla="*/ 451529 h 452176"/>
                <a:gd name="connsiteX2" fmla="*/ 6177 w 1319167"/>
                <a:gd name="connsiteY2" fmla="*/ 0 h 452176"/>
                <a:gd name="connsiteX3" fmla="*/ 1317106 w 1319167"/>
                <a:gd name="connsiteY3" fmla="*/ 4987 h 452176"/>
                <a:gd name="connsiteX4" fmla="*/ 1319167 w 1319167"/>
                <a:gd name="connsiteY4" fmla="*/ 254541 h 452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167" h="452176">
                  <a:moveTo>
                    <a:pt x="557447" y="452176"/>
                  </a:moveTo>
                  <a:lnTo>
                    <a:pt x="0" y="451529"/>
                  </a:lnTo>
                  <a:lnTo>
                    <a:pt x="6177" y="0"/>
                  </a:lnTo>
                  <a:lnTo>
                    <a:pt x="1317106" y="4987"/>
                  </a:lnTo>
                  <a:cubicBezTo>
                    <a:pt x="1319381" y="107345"/>
                    <a:pt x="1316892" y="152183"/>
                    <a:pt x="1319167" y="254541"/>
                  </a:cubicBezTo>
                </a:path>
              </a:pathLst>
            </a:custGeom>
            <a:ln w="1270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3" name="Oval 122">
              <a:extLst>
                <a:ext uri="{FF2B5EF4-FFF2-40B4-BE49-F238E27FC236}">
                  <a16:creationId xmlns:a16="http://schemas.microsoft.com/office/drawing/2014/main" id="{3954CBF4-8D42-4FF6-8C5D-936A77F3EE31}"/>
                </a:ext>
              </a:extLst>
            </p:cNvPr>
            <p:cNvSpPr/>
            <p:nvPr/>
          </p:nvSpPr>
          <p:spPr bwMode="auto">
            <a:xfrm>
              <a:off x="6906589" y="2193179"/>
              <a:ext cx="290283" cy="290283"/>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4" name="Family_EBDA" title="Icon of a family of people">
              <a:extLst>
                <a:ext uri="{FF2B5EF4-FFF2-40B4-BE49-F238E27FC236}">
                  <a16:creationId xmlns:a16="http://schemas.microsoft.com/office/drawing/2014/main" id="{44DB7D7C-C3A9-44A5-A7AE-AFC9EAEA2036}"/>
                </a:ext>
              </a:extLst>
            </p:cNvPr>
            <p:cNvSpPr>
              <a:spLocks noChangeAspect="1" noEditPoints="1"/>
            </p:cNvSpPr>
            <p:nvPr/>
          </p:nvSpPr>
          <p:spPr bwMode="auto">
            <a:xfrm>
              <a:off x="6962722" y="2246064"/>
              <a:ext cx="178723" cy="161280"/>
            </a:xfrm>
            <a:custGeom>
              <a:avLst/>
              <a:gdLst>
                <a:gd name="T0" fmla="*/ 1498 w 3740"/>
                <a:gd name="T1" fmla="*/ 1874 h 3374"/>
                <a:gd name="T2" fmla="*/ 874 w 3740"/>
                <a:gd name="T3" fmla="*/ 2498 h 3374"/>
                <a:gd name="T4" fmla="*/ 250 w 3740"/>
                <a:gd name="T5" fmla="*/ 1874 h 3374"/>
                <a:gd name="T6" fmla="*/ 874 w 3740"/>
                <a:gd name="T7" fmla="*/ 1249 h 3374"/>
                <a:gd name="T8" fmla="*/ 1498 w 3740"/>
                <a:gd name="T9" fmla="*/ 1874 h 3374"/>
                <a:gd name="T10" fmla="*/ 2123 w 3740"/>
                <a:gd name="T11" fmla="*/ 0 h 3374"/>
                <a:gd name="T12" fmla="*/ 1498 w 3740"/>
                <a:gd name="T13" fmla="*/ 625 h 3374"/>
                <a:gd name="T14" fmla="*/ 2123 w 3740"/>
                <a:gd name="T15" fmla="*/ 1249 h 3374"/>
                <a:gd name="T16" fmla="*/ 2747 w 3740"/>
                <a:gd name="T17" fmla="*/ 625 h 3374"/>
                <a:gd name="T18" fmla="*/ 2123 w 3740"/>
                <a:gd name="T19" fmla="*/ 0 h 3374"/>
                <a:gd name="T20" fmla="*/ 2997 w 3740"/>
                <a:gd name="T21" fmla="*/ 1726 h 3374"/>
                <a:gd name="T22" fmla="*/ 2497 w 3740"/>
                <a:gd name="T23" fmla="*/ 2225 h 3374"/>
                <a:gd name="T24" fmla="*/ 2997 w 3740"/>
                <a:gd name="T25" fmla="*/ 2725 h 3374"/>
                <a:gd name="T26" fmla="*/ 3496 w 3740"/>
                <a:gd name="T27" fmla="*/ 2225 h 3374"/>
                <a:gd name="T28" fmla="*/ 2997 w 3740"/>
                <a:gd name="T29" fmla="*/ 1726 h 3374"/>
                <a:gd name="T30" fmla="*/ 1748 w 3740"/>
                <a:gd name="T31" fmla="*/ 3372 h 3374"/>
                <a:gd name="T32" fmla="*/ 874 w 3740"/>
                <a:gd name="T33" fmla="*/ 2498 h 3374"/>
                <a:gd name="T34" fmla="*/ 0 w 3740"/>
                <a:gd name="T35" fmla="*/ 3372 h 3374"/>
                <a:gd name="T36" fmla="*/ 2906 w 3740"/>
                <a:gd name="T37" fmla="*/ 1734 h 3374"/>
                <a:gd name="T38" fmla="*/ 2123 w 3740"/>
                <a:gd name="T39" fmla="*/ 1249 h 3374"/>
                <a:gd name="T40" fmla="*/ 1453 w 3740"/>
                <a:gd name="T41" fmla="*/ 1561 h 3374"/>
                <a:gd name="T42" fmla="*/ 3740 w 3740"/>
                <a:gd name="T43" fmla="*/ 3374 h 3374"/>
                <a:gd name="T44" fmla="*/ 3740 w 3740"/>
                <a:gd name="T45" fmla="*/ 3351 h 3374"/>
                <a:gd name="T46" fmla="*/ 2997 w 3740"/>
                <a:gd name="T47" fmla="*/ 2725 h 3374"/>
                <a:gd name="T48" fmla="*/ 2253 w 3740"/>
                <a:gd name="T49" fmla="*/ 3351 h 3374"/>
                <a:gd name="T50" fmla="*/ 2253 w 3740"/>
                <a:gd name="T51" fmla="*/ 3374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40" h="3374">
                  <a:moveTo>
                    <a:pt x="1498" y="1874"/>
                  </a:moveTo>
                  <a:cubicBezTo>
                    <a:pt x="1498" y="2218"/>
                    <a:pt x="1219" y="2498"/>
                    <a:pt x="874" y="2498"/>
                  </a:cubicBezTo>
                  <a:cubicBezTo>
                    <a:pt x="529" y="2498"/>
                    <a:pt x="250" y="2218"/>
                    <a:pt x="250" y="1874"/>
                  </a:cubicBezTo>
                  <a:cubicBezTo>
                    <a:pt x="250" y="1529"/>
                    <a:pt x="529" y="1249"/>
                    <a:pt x="874" y="1249"/>
                  </a:cubicBezTo>
                  <a:cubicBezTo>
                    <a:pt x="1219" y="1249"/>
                    <a:pt x="1498" y="1529"/>
                    <a:pt x="1498" y="1874"/>
                  </a:cubicBezTo>
                  <a:close/>
                  <a:moveTo>
                    <a:pt x="2123" y="0"/>
                  </a:moveTo>
                  <a:cubicBezTo>
                    <a:pt x="1778" y="0"/>
                    <a:pt x="1498" y="280"/>
                    <a:pt x="1498" y="625"/>
                  </a:cubicBezTo>
                  <a:cubicBezTo>
                    <a:pt x="1498" y="970"/>
                    <a:pt x="1778" y="1249"/>
                    <a:pt x="2123" y="1249"/>
                  </a:cubicBezTo>
                  <a:cubicBezTo>
                    <a:pt x="2468" y="1249"/>
                    <a:pt x="2747" y="970"/>
                    <a:pt x="2747" y="625"/>
                  </a:cubicBezTo>
                  <a:cubicBezTo>
                    <a:pt x="2747" y="280"/>
                    <a:pt x="2468" y="0"/>
                    <a:pt x="2123" y="0"/>
                  </a:cubicBezTo>
                  <a:close/>
                  <a:moveTo>
                    <a:pt x="2997" y="1726"/>
                  </a:moveTo>
                  <a:cubicBezTo>
                    <a:pt x="2721" y="1726"/>
                    <a:pt x="2497" y="1950"/>
                    <a:pt x="2497" y="2225"/>
                  </a:cubicBezTo>
                  <a:cubicBezTo>
                    <a:pt x="2497" y="2501"/>
                    <a:pt x="2721" y="2725"/>
                    <a:pt x="2997" y="2725"/>
                  </a:cubicBezTo>
                  <a:cubicBezTo>
                    <a:pt x="3273" y="2725"/>
                    <a:pt x="3496" y="2501"/>
                    <a:pt x="3496" y="2225"/>
                  </a:cubicBezTo>
                  <a:cubicBezTo>
                    <a:pt x="3496" y="1950"/>
                    <a:pt x="3273" y="1726"/>
                    <a:pt x="2997" y="1726"/>
                  </a:cubicBezTo>
                  <a:close/>
                  <a:moveTo>
                    <a:pt x="1748" y="3372"/>
                  </a:moveTo>
                  <a:cubicBezTo>
                    <a:pt x="1748" y="2889"/>
                    <a:pt x="1357" y="2498"/>
                    <a:pt x="874" y="2498"/>
                  </a:cubicBezTo>
                  <a:cubicBezTo>
                    <a:pt x="391" y="2498"/>
                    <a:pt x="0" y="2889"/>
                    <a:pt x="0" y="3372"/>
                  </a:cubicBezTo>
                  <a:moveTo>
                    <a:pt x="2906" y="1734"/>
                  </a:moveTo>
                  <a:cubicBezTo>
                    <a:pt x="2763" y="1447"/>
                    <a:pt x="2466" y="1249"/>
                    <a:pt x="2123" y="1249"/>
                  </a:cubicBezTo>
                  <a:cubicBezTo>
                    <a:pt x="1854" y="1249"/>
                    <a:pt x="1614" y="1370"/>
                    <a:pt x="1453" y="1561"/>
                  </a:cubicBezTo>
                  <a:moveTo>
                    <a:pt x="3740" y="3374"/>
                  </a:moveTo>
                  <a:cubicBezTo>
                    <a:pt x="3740" y="3351"/>
                    <a:pt x="3740" y="3351"/>
                    <a:pt x="3740" y="3351"/>
                  </a:cubicBezTo>
                  <a:cubicBezTo>
                    <a:pt x="3680" y="2996"/>
                    <a:pt x="3370" y="2725"/>
                    <a:pt x="2997" y="2725"/>
                  </a:cubicBezTo>
                  <a:cubicBezTo>
                    <a:pt x="2624" y="2725"/>
                    <a:pt x="2314" y="2995"/>
                    <a:pt x="2253" y="3351"/>
                  </a:cubicBezTo>
                  <a:cubicBezTo>
                    <a:pt x="2253" y="3374"/>
                    <a:pt x="2253" y="3374"/>
                    <a:pt x="2253" y="3374"/>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5" name="Oval 124">
              <a:extLst>
                <a:ext uri="{FF2B5EF4-FFF2-40B4-BE49-F238E27FC236}">
                  <a16:creationId xmlns:a16="http://schemas.microsoft.com/office/drawing/2014/main" id="{F3CDD8BF-2AA1-400B-A533-A54C036A587A}"/>
                </a:ext>
              </a:extLst>
            </p:cNvPr>
            <p:cNvSpPr/>
            <p:nvPr/>
          </p:nvSpPr>
          <p:spPr bwMode="auto">
            <a:xfrm>
              <a:off x="6150952" y="2114969"/>
              <a:ext cx="431485" cy="417026"/>
            </a:xfrm>
            <a:prstGeom prst="ellipse">
              <a:avLst/>
            </a:prstGeom>
            <a:solidFill>
              <a:srgbClr val="33333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6" name="building_4" title="Icon of a tall rectangular building in front of two shorter buildings">
              <a:extLst>
                <a:ext uri="{FF2B5EF4-FFF2-40B4-BE49-F238E27FC236}">
                  <a16:creationId xmlns:a16="http://schemas.microsoft.com/office/drawing/2014/main" id="{E86D11CB-331B-4EA3-B616-425B0CFCE000}"/>
                </a:ext>
              </a:extLst>
            </p:cNvPr>
            <p:cNvSpPr>
              <a:spLocks noChangeAspect="1" noEditPoints="1"/>
            </p:cNvSpPr>
            <p:nvPr/>
          </p:nvSpPr>
          <p:spPr bwMode="auto">
            <a:xfrm>
              <a:off x="6241494" y="2175568"/>
              <a:ext cx="253533" cy="257526"/>
            </a:xfrm>
            <a:custGeom>
              <a:avLst/>
              <a:gdLst>
                <a:gd name="T0" fmla="*/ 200 w 254"/>
                <a:gd name="T1" fmla="*/ 258 h 258"/>
                <a:gd name="T2" fmla="*/ 55 w 254"/>
                <a:gd name="T3" fmla="*/ 44 h 258"/>
                <a:gd name="T4" fmla="*/ 200 w 254"/>
                <a:gd name="T5" fmla="*/ 44 h 258"/>
                <a:gd name="T6" fmla="*/ 55 w 254"/>
                <a:gd name="T7" fmla="*/ 72 h 258"/>
                <a:gd name="T8" fmla="*/ 0 w 254"/>
                <a:gd name="T9" fmla="*/ 258 h 258"/>
                <a:gd name="T10" fmla="*/ 21 w 254"/>
                <a:gd name="T11" fmla="*/ 102 h 258"/>
                <a:gd name="T12" fmla="*/ 21 w 254"/>
                <a:gd name="T13" fmla="*/ 128 h 258"/>
                <a:gd name="T14" fmla="*/ 21 w 254"/>
                <a:gd name="T15" fmla="*/ 155 h 258"/>
                <a:gd name="T16" fmla="*/ 21 w 254"/>
                <a:gd name="T17" fmla="*/ 182 h 258"/>
                <a:gd name="T18" fmla="*/ 21 w 254"/>
                <a:gd name="T19" fmla="*/ 209 h 258"/>
                <a:gd name="T20" fmla="*/ 200 w 254"/>
                <a:gd name="T21" fmla="*/ 258 h 258"/>
                <a:gd name="T22" fmla="*/ 254 w 254"/>
                <a:gd name="T23" fmla="*/ 72 h 258"/>
                <a:gd name="T24" fmla="*/ 234 w 254"/>
                <a:gd name="T25" fmla="*/ 102 h 258"/>
                <a:gd name="T26" fmla="*/ 234 w 254"/>
                <a:gd name="T27" fmla="*/ 128 h 258"/>
                <a:gd name="T28" fmla="*/ 234 w 254"/>
                <a:gd name="T29" fmla="*/ 155 h 258"/>
                <a:gd name="T30" fmla="*/ 234 w 254"/>
                <a:gd name="T31" fmla="*/ 182 h 258"/>
                <a:gd name="T32" fmla="*/ 234 w 254"/>
                <a:gd name="T33" fmla="*/ 209 h 258"/>
                <a:gd name="T34" fmla="*/ 96 w 254"/>
                <a:gd name="T35" fmla="*/ 71 h 258"/>
                <a:gd name="T36" fmla="*/ 87 w 254"/>
                <a:gd name="T37" fmla="*/ 66 h 258"/>
                <a:gd name="T38" fmla="*/ 96 w 254"/>
                <a:gd name="T39" fmla="*/ 76 h 258"/>
                <a:gd name="T40" fmla="*/ 132 w 254"/>
                <a:gd name="T41" fmla="*/ 71 h 258"/>
                <a:gd name="T42" fmla="*/ 122 w 254"/>
                <a:gd name="T43" fmla="*/ 66 h 258"/>
                <a:gd name="T44" fmla="*/ 132 w 254"/>
                <a:gd name="T45" fmla="*/ 76 h 258"/>
                <a:gd name="T46" fmla="*/ 168 w 254"/>
                <a:gd name="T47" fmla="*/ 71 h 258"/>
                <a:gd name="T48" fmla="*/ 158 w 254"/>
                <a:gd name="T49" fmla="*/ 66 h 258"/>
                <a:gd name="T50" fmla="*/ 168 w 254"/>
                <a:gd name="T51" fmla="*/ 76 h 258"/>
                <a:gd name="T52" fmla="*/ 96 w 254"/>
                <a:gd name="T53" fmla="*/ 109 h 258"/>
                <a:gd name="T54" fmla="*/ 87 w 254"/>
                <a:gd name="T55" fmla="*/ 104 h 258"/>
                <a:gd name="T56" fmla="*/ 96 w 254"/>
                <a:gd name="T57" fmla="*/ 114 h 258"/>
                <a:gd name="T58" fmla="*/ 132 w 254"/>
                <a:gd name="T59" fmla="*/ 109 h 258"/>
                <a:gd name="T60" fmla="*/ 122 w 254"/>
                <a:gd name="T61" fmla="*/ 104 h 258"/>
                <a:gd name="T62" fmla="*/ 132 w 254"/>
                <a:gd name="T63" fmla="*/ 114 h 258"/>
                <a:gd name="T64" fmla="*/ 168 w 254"/>
                <a:gd name="T65" fmla="*/ 109 h 258"/>
                <a:gd name="T66" fmla="*/ 158 w 254"/>
                <a:gd name="T67" fmla="*/ 104 h 258"/>
                <a:gd name="T68" fmla="*/ 168 w 254"/>
                <a:gd name="T69" fmla="*/ 114 h 258"/>
                <a:gd name="T70" fmla="*/ 96 w 254"/>
                <a:gd name="T71" fmla="*/ 147 h 258"/>
                <a:gd name="T72" fmla="*/ 87 w 254"/>
                <a:gd name="T73" fmla="*/ 142 h 258"/>
                <a:gd name="T74" fmla="*/ 96 w 254"/>
                <a:gd name="T75" fmla="*/ 152 h 258"/>
                <a:gd name="T76" fmla="*/ 132 w 254"/>
                <a:gd name="T77" fmla="*/ 147 h 258"/>
                <a:gd name="T78" fmla="*/ 122 w 254"/>
                <a:gd name="T79" fmla="*/ 142 h 258"/>
                <a:gd name="T80" fmla="*/ 132 w 254"/>
                <a:gd name="T81" fmla="*/ 152 h 258"/>
                <a:gd name="T82" fmla="*/ 168 w 254"/>
                <a:gd name="T83" fmla="*/ 147 h 258"/>
                <a:gd name="T84" fmla="*/ 158 w 254"/>
                <a:gd name="T85" fmla="*/ 142 h 258"/>
                <a:gd name="T86" fmla="*/ 168 w 254"/>
                <a:gd name="T87" fmla="*/ 152 h 258"/>
                <a:gd name="T88" fmla="*/ 96 w 254"/>
                <a:gd name="T89" fmla="*/ 185 h 258"/>
                <a:gd name="T90" fmla="*/ 87 w 254"/>
                <a:gd name="T91" fmla="*/ 180 h 258"/>
                <a:gd name="T92" fmla="*/ 96 w 254"/>
                <a:gd name="T93" fmla="*/ 190 h 258"/>
                <a:gd name="T94" fmla="*/ 132 w 254"/>
                <a:gd name="T95" fmla="*/ 186 h 258"/>
                <a:gd name="T96" fmla="*/ 122 w 254"/>
                <a:gd name="T97" fmla="*/ 180 h 258"/>
                <a:gd name="T98" fmla="*/ 132 w 254"/>
                <a:gd name="T99" fmla="*/ 190 h 258"/>
                <a:gd name="T100" fmla="*/ 168 w 254"/>
                <a:gd name="T101" fmla="*/ 184 h 258"/>
                <a:gd name="T102" fmla="*/ 158 w 254"/>
                <a:gd name="T103" fmla="*/ 180 h 258"/>
                <a:gd name="T104" fmla="*/ 168 w 254"/>
                <a:gd name="T105" fmla="*/ 190 h 258"/>
                <a:gd name="T106" fmla="*/ 163 w 254"/>
                <a:gd name="T107" fmla="*/ 258 h 258"/>
                <a:gd name="T108" fmla="*/ 92 w 254"/>
                <a:gd name="T109" fmla="*/ 217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 h="258">
                  <a:moveTo>
                    <a:pt x="200" y="146"/>
                  </a:moveTo>
                  <a:lnTo>
                    <a:pt x="200" y="258"/>
                  </a:lnTo>
                  <a:lnTo>
                    <a:pt x="55" y="258"/>
                  </a:lnTo>
                  <a:lnTo>
                    <a:pt x="55" y="44"/>
                  </a:lnTo>
                  <a:lnTo>
                    <a:pt x="127" y="0"/>
                  </a:lnTo>
                  <a:lnTo>
                    <a:pt x="200" y="44"/>
                  </a:lnTo>
                  <a:lnTo>
                    <a:pt x="200" y="146"/>
                  </a:lnTo>
                  <a:moveTo>
                    <a:pt x="55" y="72"/>
                  </a:moveTo>
                  <a:lnTo>
                    <a:pt x="0" y="72"/>
                  </a:lnTo>
                  <a:lnTo>
                    <a:pt x="0" y="258"/>
                  </a:lnTo>
                  <a:lnTo>
                    <a:pt x="55" y="258"/>
                  </a:lnTo>
                  <a:moveTo>
                    <a:pt x="21" y="102"/>
                  </a:moveTo>
                  <a:lnTo>
                    <a:pt x="55" y="102"/>
                  </a:lnTo>
                  <a:moveTo>
                    <a:pt x="21" y="128"/>
                  </a:moveTo>
                  <a:lnTo>
                    <a:pt x="55" y="128"/>
                  </a:lnTo>
                  <a:moveTo>
                    <a:pt x="21" y="155"/>
                  </a:moveTo>
                  <a:lnTo>
                    <a:pt x="55" y="155"/>
                  </a:lnTo>
                  <a:moveTo>
                    <a:pt x="21" y="182"/>
                  </a:moveTo>
                  <a:lnTo>
                    <a:pt x="55" y="182"/>
                  </a:lnTo>
                  <a:moveTo>
                    <a:pt x="21" y="209"/>
                  </a:moveTo>
                  <a:lnTo>
                    <a:pt x="55" y="209"/>
                  </a:lnTo>
                  <a:moveTo>
                    <a:pt x="200" y="258"/>
                  </a:moveTo>
                  <a:lnTo>
                    <a:pt x="254" y="258"/>
                  </a:lnTo>
                  <a:lnTo>
                    <a:pt x="254" y="72"/>
                  </a:lnTo>
                  <a:lnTo>
                    <a:pt x="200" y="72"/>
                  </a:lnTo>
                  <a:moveTo>
                    <a:pt x="234" y="102"/>
                  </a:moveTo>
                  <a:lnTo>
                    <a:pt x="200" y="102"/>
                  </a:lnTo>
                  <a:moveTo>
                    <a:pt x="234" y="128"/>
                  </a:moveTo>
                  <a:lnTo>
                    <a:pt x="200" y="128"/>
                  </a:lnTo>
                  <a:moveTo>
                    <a:pt x="234" y="155"/>
                  </a:moveTo>
                  <a:lnTo>
                    <a:pt x="200" y="155"/>
                  </a:lnTo>
                  <a:moveTo>
                    <a:pt x="234" y="182"/>
                  </a:moveTo>
                  <a:lnTo>
                    <a:pt x="200" y="182"/>
                  </a:lnTo>
                  <a:moveTo>
                    <a:pt x="234" y="209"/>
                  </a:moveTo>
                  <a:lnTo>
                    <a:pt x="200" y="209"/>
                  </a:lnTo>
                  <a:moveTo>
                    <a:pt x="96" y="71"/>
                  </a:moveTo>
                  <a:lnTo>
                    <a:pt x="96" y="66"/>
                  </a:lnTo>
                  <a:lnTo>
                    <a:pt x="87" y="66"/>
                  </a:lnTo>
                  <a:lnTo>
                    <a:pt x="87" y="76"/>
                  </a:lnTo>
                  <a:lnTo>
                    <a:pt x="96" y="76"/>
                  </a:lnTo>
                  <a:lnTo>
                    <a:pt x="96" y="71"/>
                  </a:lnTo>
                  <a:moveTo>
                    <a:pt x="132" y="71"/>
                  </a:moveTo>
                  <a:lnTo>
                    <a:pt x="132" y="66"/>
                  </a:lnTo>
                  <a:lnTo>
                    <a:pt x="122" y="66"/>
                  </a:lnTo>
                  <a:lnTo>
                    <a:pt x="122" y="76"/>
                  </a:lnTo>
                  <a:lnTo>
                    <a:pt x="132" y="76"/>
                  </a:lnTo>
                  <a:lnTo>
                    <a:pt x="132" y="71"/>
                  </a:lnTo>
                  <a:moveTo>
                    <a:pt x="168" y="71"/>
                  </a:moveTo>
                  <a:lnTo>
                    <a:pt x="168" y="66"/>
                  </a:lnTo>
                  <a:lnTo>
                    <a:pt x="158" y="66"/>
                  </a:lnTo>
                  <a:lnTo>
                    <a:pt x="158" y="76"/>
                  </a:lnTo>
                  <a:lnTo>
                    <a:pt x="168" y="76"/>
                  </a:lnTo>
                  <a:lnTo>
                    <a:pt x="168" y="71"/>
                  </a:lnTo>
                  <a:moveTo>
                    <a:pt x="96" y="109"/>
                  </a:moveTo>
                  <a:lnTo>
                    <a:pt x="96" y="104"/>
                  </a:lnTo>
                  <a:lnTo>
                    <a:pt x="87" y="104"/>
                  </a:lnTo>
                  <a:lnTo>
                    <a:pt x="87" y="114"/>
                  </a:lnTo>
                  <a:lnTo>
                    <a:pt x="96" y="114"/>
                  </a:lnTo>
                  <a:lnTo>
                    <a:pt x="96" y="109"/>
                  </a:lnTo>
                  <a:moveTo>
                    <a:pt x="132" y="109"/>
                  </a:moveTo>
                  <a:lnTo>
                    <a:pt x="132" y="104"/>
                  </a:lnTo>
                  <a:lnTo>
                    <a:pt x="122" y="104"/>
                  </a:lnTo>
                  <a:lnTo>
                    <a:pt x="122" y="114"/>
                  </a:lnTo>
                  <a:lnTo>
                    <a:pt x="132" y="114"/>
                  </a:lnTo>
                  <a:lnTo>
                    <a:pt x="132" y="109"/>
                  </a:lnTo>
                  <a:moveTo>
                    <a:pt x="168" y="109"/>
                  </a:moveTo>
                  <a:lnTo>
                    <a:pt x="168" y="104"/>
                  </a:lnTo>
                  <a:lnTo>
                    <a:pt x="158" y="104"/>
                  </a:lnTo>
                  <a:lnTo>
                    <a:pt x="158" y="114"/>
                  </a:lnTo>
                  <a:lnTo>
                    <a:pt x="168" y="114"/>
                  </a:lnTo>
                  <a:lnTo>
                    <a:pt x="168" y="109"/>
                  </a:lnTo>
                  <a:moveTo>
                    <a:pt x="96" y="147"/>
                  </a:moveTo>
                  <a:lnTo>
                    <a:pt x="96" y="142"/>
                  </a:lnTo>
                  <a:lnTo>
                    <a:pt x="87" y="142"/>
                  </a:lnTo>
                  <a:lnTo>
                    <a:pt x="87" y="152"/>
                  </a:lnTo>
                  <a:lnTo>
                    <a:pt x="96" y="152"/>
                  </a:lnTo>
                  <a:lnTo>
                    <a:pt x="96" y="147"/>
                  </a:lnTo>
                  <a:moveTo>
                    <a:pt x="132" y="147"/>
                  </a:moveTo>
                  <a:lnTo>
                    <a:pt x="132" y="142"/>
                  </a:lnTo>
                  <a:lnTo>
                    <a:pt x="122" y="142"/>
                  </a:lnTo>
                  <a:lnTo>
                    <a:pt x="122" y="152"/>
                  </a:lnTo>
                  <a:lnTo>
                    <a:pt x="132" y="152"/>
                  </a:lnTo>
                  <a:lnTo>
                    <a:pt x="132" y="147"/>
                  </a:lnTo>
                  <a:moveTo>
                    <a:pt x="168" y="147"/>
                  </a:moveTo>
                  <a:lnTo>
                    <a:pt x="168" y="142"/>
                  </a:lnTo>
                  <a:lnTo>
                    <a:pt x="158" y="142"/>
                  </a:lnTo>
                  <a:lnTo>
                    <a:pt x="158" y="152"/>
                  </a:lnTo>
                  <a:lnTo>
                    <a:pt x="168" y="152"/>
                  </a:lnTo>
                  <a:lnTo>
                    <a:pt x="168" y="147"/>
                  </a:lnTo>
                  <a:moveTo>
                    <a:pt x="96" y="185"/>
                  </a:moveTo>
                  <a:lnTo>
                    <a:pt x="96" y="180"/>
                  </a:lnTo>
                  <a:lnTo>
                    <a:pt x="87" y="180"/>
                  </a:lnTo>
                  <a:lnTo>
                    <a:pt x="87" y="190"/>
                  </a:lnTo>
                  <a:lnTo>
                    <a:pt x="96" y="190"/>
                  </a:lnTo>
                  <a:lnTo>
                    <a:pt x="96" y="185"/>
                  </a:lnTo>
                  <a:moveTo>
                    <a:pt x="132" y="186"/>
                  </a:moveTo>
                  <a:lnTo>
                    <a:pt x="132" y="180"/>
                  </a:lnTo>
                  <a:lnTo>
                    <a:pt x="122" y="180"/>
                  </a:lnTo>
                  <a:lnTo>
                    <a:pt x="122" y="190"/>
                  </a:lnTo>
                  <a:lnTo>
                    <a:pt x="132" y="190"/>
                  </a:lnTo>
                  <a:lnTo>
                    <a:pt x="132" y="186"/>
                  </a:lnTo>
                  <a:moveTo>
                    <a:pt x="168" y="184"/>
                  </a:moveTo>
                  <a:lnTo>
                    <a:pt x="168" y="180"/>
                  </a:lnTo>
                  <a:lnTo>
                    <a:pt x="158" y="180"/>
                  </a:lnTo>
                  <a:lnTo>
                    <a:pt x="158" y="190"/>
                  </a:lnTo>
                  <a:lnTo>
                    <a:pt x="168" y="190"/>
                  </a:lnTo>
                  <a:lnTo>
                    <a:pt x="168" y="184"/>
                  </a:lnTo>
                  <a:moveTo>
                    <a:pt x="163" y="258"/>
                  </a:moveTo>
                  <a:lnTo>
                    <a:pt x="163" y="217"/>
                  </a:lnTo>
                  <a:lnTo>
                    <a:pt x="92" y="217"/>
                  </a:lnTo>
                  <a:lnTo>
                    <a:pt x="92" y="258"/>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7" name="TextBox 126">
              <a:extLst>
                <a:ext uri="{FF2B5EF4-FFF2-40B4-BE49-F238E27FC236}">
                  <a16:creationId xmlns:a16="http://schemas.microsoft.com/office/drawing/2014/main" id="{69A2A0E6-1937-4D42-9592-2636D8B87CEB}"/>
                </a:ext>
              </a:extLst>
            </p:cNvPr>
            <p:cNvSpPr txBox="1"/>
            <p:nvPr/>
          </p:nvSpPr>
          <p:spPr>
            <a:xfrm>
              <a:off x="6106482" y="2513853"/>
              <a:ext cx="561546" cy="154993"/>
            </a:xfrm>
            <a:prstGeom prst="rect">
              <a:avLst/>
            </a:prstGeom>
            <a:noFill/>
            <a:ln w="22225" cap="sq">
              <a:noFill/>
              <a:prstDash val="solid"/>
              <a:miter lim="800000"/>
              <a:headEnd/>
              <a:tailEnd/>
            </a:ln>
          </p:spPr>
          <p:txBody>
            <a:bodyPr rot="0" spcFirstLastPara="0" vertOverflow="overflow" horzOverflow="overflow" vert="horz" wrap="square" lIns="0" tIns="44821" rIns="0" bIns="44821" numCol="1" spcCol="0" rtlCol="0" fromWordArt="0" anchor="t" anchorCtr="0" forceAA="0" compatLnSpc="1">
              <a:prstTxWarp prst="textNoShape">
                <a:avLst/>
              </a:prstTxWarp>
              <a:noAutofit/>
            </a:bodyPr>
            <a:lstStyle>
              <a:defPPr>
                <a:defRPr lang="en-US"/>
              </a:defPPr>
              <a:lvl1pPr>
                <a:defRPr sz="1600"/>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Segoe UI"/>
                  <a:ea typeface="+mn-ea"/>
                  <a:cs typeface="+mn-cs"/>
                </a:rPr>
                <a:t>Datacenter</a:t>
              </a:r>
            </a:p>
          </p:txBody>
        </p:sp>
      </p:grpSp>
      <p:pic>
        <p:nvPicPr>
          <p:cNvPr id="128" name="Picture 127" descr="A close up of a logo&#10;&#10;Description automatically generated">
            <a:extLst>
              <a:ext uri="{FF2B5EF4-FFF2-40B4-BE49-F238E27FC236}">
                <a16:creationId xmlns:a16="http://schemas.microsoft.com/office/drawing/2014/main" id="{3A04AA8A-8C69-4FFC-B69E-5A58C60EB2DD}"/>
              </a:ext>
            </a:extLst>
          </p:cNvPr>
          <p:cNvPicPr>
            <a:picLocks noChangeAspect="1"/>
          </p:cNvPicPr>
          <p:nvPr/>
        </p:nvPicPr>
        <p:blipFill>
          <a:blip r:embed="rId23"/>
          <a:stretch>
            <a:fillRect/>
          </a:stretch>
        </p:blipFill>
        <p:spPr>
          <a:xfrm>
            <a:off x="552906" y="5686931"/>
            <a:ext cx="1211387" cy="391279"/>
          </a:xfrm>
          <a:prstGeom prst="rect">
            <a:avLst/>
          </a:prstGeom>
        </p:spPr>
      </p:pic>
      <p:pic>
        <p:nvPicPr>
          <p:cNvPr id="129" name="Picture 128">
            <a:extLst>
              <a:ext uri="{FF2B5EF4-FFF2-40B4-BE49-F238E27FC236}">
                <a16:creationId xmlns:a16="http://schemas.microsoft.com/office/drawing/2014/main" id="{42507463-ECD2-42E2-AB6B-7E893377898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83453" y="3070633"/>
            <a:ext cx="1226180" cy="200787"/>
          </a:xfrm>
          <a:prstGeom prst="rect">
            <a:avLst/>
          </a:prstGeom>
        </p:spPr>
      </p:pic>
      <p:sp>
        <p:nvSpPr>
          <p:cNvPr id="2" name="Rectangle 1">
            <a:extLst>
              <a:ext uri="{FF2B5EF4-FFF2-40B4-BE49-F238E27FC236}">
                <a16:creationId xmlns:a16="http://schemas.microsoft.com/office/drawing/2014/main" id="{05458DE9-E02A-4C14-8D3F-B14696063198}"/>
              </a:ext>
            </a:extLst>
          </p:cNvPr>
          <p:cNvSpPr/>
          <p:nvPr/>
        </p:nvSpPr>
        <p:spPr bwMode="auto">
          <a:xfrm>
            <a:off x="3092769" y="1472247"/>
            <a:ext cx="1461341" cy="5275263"/>
          </a:xfrm>
          <a:prstGeom prst="rect">
            <a:avLst/>
          </a:prstGeom>
          <a:noFill/>
          <a:ln w="38100">
            <a:solidFill>
              <a:srgbClr val="50E6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 name="Arrow: Down 2">
            <a:extLst>
              <a:ext uri="{FF2B5EF4-FFF2-40B4-BE49-F238E27FC236}">
                <a16:creationId xmlns:a16="http://schemas.microsoft.com/office/drawing/2014/main" id="{3071CD34-902C-4962-B576-91BAC903C480}"/>
              </a:ext>
            </a:extLst>
          </p:cNvPr>
          <p:cNvSpPr/>
          <p:nvPr/>
        </p:nvSpPr>
        <p:spPr bwMode="auto">
          <a:xfrm>
            <a:off x="3625770" y="2444464"/>
            <a:ext cx="355576" cy="369983"/>
          </a:xfrm>
          <a:prstGeom prst="downArrow">
            <a:avLst/>
          </a:prstGeom>
          <a:noFill/>
          <a:ln>
            <a:solidFill>
              <a:srgbClr val="50E6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0" name="Arrow: Down 129">
            <a:extLst>
              <a:ext uri="{FF2B5EF4-FFF2-40B4-BE49-F238E27FC236}">
                <a16:creationId xmlns:a16="http://schemas.microsoft.com/office/drawing/2014/main" id="{91558FD2-CB1E-45CE-ACA7-0A1D4FBE7CFC}"/>
              </a:ext>
            </a:extLst>
          </p:cNvPr>
          <p:cNvSpPr/>
          <p:nvPr/>
        </p:nvSpPr>
        <p:spPr bwMode="auto">
          <a:xfrm>
            <a:off x="3928931" y="2310955"/>
            <a:ext cx="168525" cy="175353"/>
          </a:xfrm>
          <a:prstGeom prst="downArrow">
            <a:avLst/>
          </a:prstGeom>
          <a:noFill/>
          <a:ln>
            <a:solidFill>
              <a:srgbClr val="50E6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82" name="Arrow: Down 181">
            <a:extLst>
              <a:ext uri="{FF2B5EF4-FFF2-40B4-BE49-F238E27FC236}">
                <a16:creationId xmlns:a16="http://schemas.microsoft.com/office/drawing/2014/main" id="{914F68D5-CD3D-41EF-A6CD-B6A66F33FAB7}"/>
              </a:ext>
            </a:extLst>
          </p:cNvPr>
          <p:cNvSpPr/>
          <p:nvPr/>
        </p:nvSpPr>
        <p:spPr bwMode="auto">
          <a:xfrm>
            <a:off x="3504615" y="2310955"/>
            <a:ext cx="168525" cy="175353"/>
          </a:xfrm>
          <a:prstGeom prst="downArrow">
            <a:avLst/>
          </a:prstGeom>
          <a:noFill/>
          <a:ln>
            <a:solidFill>
              <a:srgbClr val="50E6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descr="A picture containing drawing&#10;&#10;Description automatically generated">
            <a:extLst>
              <a:ext uri="{FF2B5EF4-FFF2-40B4-BE49-F238E27FC236}">
                <a16:creationId xmlns:a16="http://schemas.microsoft.com/office/drawing/2014/main" id="{6688545E-0714-4067-865E-8CE1DE36DD7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07150" y="6235651"/>
            <a:ext cx="842655" cy="435856"/>
          </a:xfrm>
          <a:prstGeom prst="rect">
            <a:avLst/>
          </a:prstGeom>
        </p:spPr>
      </p:pic>
    </p:spTree>
    <p:extLst>
      <p:ext uri="{BB962C8B-B14F-4D97-AF65-F5344CB8AC3E}">
        <p14:creationId xmlns:p14="http://schemas.microsoft.com/office/powerpoint/2010/main" val="1357323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9DC34-1D74-48BC-9FE1-ED2125465BA1}"/>
              </a:ext>
            </a:extLst>
          </p:cNvPr>
          <p:cNvSpPr>
            <a:spLocks noGrp="1"/>
          </p:cNvSpPr>
          <p:nvPr>
            <p:ph type="title"/>
          </p:nvPr>
        </p:nvSpPr>
        <p:spPr>
          <a:xfrm>
            <a:off x="584200" y="1871783"/>
            <a:ext cx="5578475" cy="1661993"/>
          </a:xfrm>
        </p:spPr>
        <p:txBody>
          <a:bodyPr/>
          <a:lstStyle/>
          <a:p>
            <a:r>
              <a:rPr lang="en-US"/>
              <a:t>Partner solution showcase:</a:t>
            </a:r>
            <a:br>
              <a:rPr lang="en-US"/>
            </a:br>
            <a:r>
              <a:rPr lang="en-US"/>
              <a:t>EdgeConnect SD-WAN </a:t>
            </a:r>
            <a:br>
              <a:rPr lang="en-US"/>
            </a:br>
            <a:r>
              <a:rPr lang="en-US"/>
              <a:t>by Silver Peak</a:t>
            </a:r>
          </a:p>
        </p:txBody>
      </p:sp>
      <p:sp>
        <p:nvSpPr>
          <p:cNvPr id="3" name="Text Placeholder 2">
            <a:extLst>
              <a:ext uri="{FF2B5EF4-FFF2-40B4-BE49-F238E27FC236}">
                <a16:creationId xmlns:a16="http://schemas.microsoft.com/office/drawing/2014/main" id="{BCC397DA-DA35-4165-A7DF-85F070F961D8}"/>
              </a:ext>
            </a:extLst>
          </p:cNvPr>
          <p:cNvSpPr>
            <a:spLocks noGrp="1"/>
          </p:cNvSpPr>
          <p:nvPr>
            <p:ph type="body" sz="quarter" idx="12"/>
          </p:nvPr>
        </p:nvSpPr>
        <p:spPr>
          <a:xfrm>
            <a:off x="584200" y="3962400"/>
            <a:ext cx="5084064" cy="738664"/>
          </a:xfrm>
        </p:spPr>
        <p:txBody>
          <a:bodyPr/>
          <a:lstStyle/>
          <a:p>
            <a:r>
              <a:rPr lang="en-US"/>
              <a:t>Fraser Street  (fraser@silver-peak.com)</a:t>
            </a:r>
          </a:p>
          <a:p>
            <a:r>
              <a:rPr lang="en-US"/>
              <a:t>VP Technical Alliances</a:t>
            </a:r>
          </a:p>
          <a:p>
            <a:r>
              <a:rPr lang="en-US"/>
              <a:t>Silver Peak</a:t>
            </a:r>
          </a:p>
        </p:txBody>
      </p:sp>
    </p:spTree>
    <p:extLst>
      <p:ext uri="{BB962C8B-B14F-4D97-AF65-F5344CB8AC3E}">
        <p14:creationId xmlns:p14="http://schemas.microsoft.com/office/powerpoint/2010/main" val="226546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rosft365_PowerPoint_template_Feb2020_BC" id="{8B530116-1539-874A-951A-1C404D843E07}" vid="{E4596DA4-6C73-3D44-BAD3-1699CE9C9022}"/>
    </a:ext>
  </a:extLst>
</a:theme>
</file>

<file path=ppt/theme/theme2.xml><?xml version="1.0" encoding="utf-8"?>
<a:theme xmlns:a="http://schemas.openxmlformats.org/drawingml/2006/main" name="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90000"/>
          </a:schemeClr>
        </a:solidFill>
        <a:ln>
          <a:noFill/>
          <a:headEnd type="none" w="med" len="med"/>
          <a:tailEnd type="none" w="med" len="med"/>
        </a:ln>
        <a:effectLst/>
      </a:spPr>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defPPr algn="l" defTabSz="932472" fontAlgn="base">
          <a:spcBef>
            <a:spcPct val="0"/>
          </a:spcBef>
          <a:spcAft>
            <a:spcPct val="0"/>
          </a:spcAft>
          <a:defRPr sz="2000" dirty="0" smtClean="0">
            <a:solidFill>
              <a:schemeClr val="tx2">
                <a:lumMod val="75000"/>
                <a:lumOff val="25000"/>
              </a:schemeClr>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9D762233-45E0-4F9D-A69E-25217B34C42B}" vid="{FAB5B661-A239-4DE4-B4CB-E975B1976AB0}"/>
    </a:ext>
  </a:extLst>
</a:theme>
</file>

<file path=ppt/theme/theme3.xml><?xml version="1.0" encoding="utf-8"?>
<a:theme xmlns:a="http://schemas.openxmlformats.org/drawingml/2006/main" name="1_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9D762233-45E0-4F9D-A69E-25217B34C42B}" vid="{FAB5B661-A239-4DE4-B4CB-E975B1976AB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1219</Words>
  <Application>Microsoft Office PowerPoint</Application>
  <PresentationFormat>Widescreen</PresentationFormat>
  <Paragraphs>197</Paragraphs>
  <Slides>12</Slides>
  <Notes>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vt:i4>
      </vt:variant>
    </vt:vector>
  </HeadingPairs>
  <TitlesOfParts>
    <vt:vector size="25" baseType="lpstr">
      <vt:lpstr>Arial</vt:lpstr>
      <vt:lpstr>Calibri</vt:lpstr>
      <vt:lpstr>Consolas</vt:lpstr>
      <vt:lpstr>Courier New</vt:lpstr>
      <vt:lpstr>Segoe UI</vt:lpstr>
      <vt:lpstr>Segoe UI Light</vt:lpstr>
      <vt:lpstr>Segoe UI Semibold</vt:lpstr>
      <vt:lpstr>Segoe UI Semilight</vt:lpstr>
      <vt:lpstr>Times New Roman</vt:lpstr>
      <vt:lpstr>Wingdings</vt:lpstr>
      <vt:lpstr>LIGHT GRAY TEMPLATE</vt:lpstr>
      <vt:lpstr>White Template</vt:lpstr>
      <vt:lpstr>1_White Template</vt:lpstr>
      <vt:lpstr>Microsoft 365 Network Connectivity Video Series   Microsoft 365 Networking Partner Program</vt:lpstr>
      <vt:lpstr>PowerPoint Presentation</vt:lpstr>
      <vt:lpstr>Microsoft 365 Network Connectivity Principles</vt:lpstr>
      <vt:lpstr>Why?</vt:lpstr>
      <vt:lpstr>Microsoft 365 Networking Partner Program</vt:lpstr>
      <vt:lpstr>Microsoft 365 Networking Partner Program</vt:lpstr>
      <vt:lpstr>Microsoft 365 Networking Partner Program</vt:lpstr>
      <vt:lpstr>Microsoft 365 Networking Partner Program </vt:lpstr>
      <vt:lpstr>Partner solution showcase: EdgeConnect SD-WAN  by Silver Peak</vt:lpstr>
      <vt:lpstr>Partner solution showcase: Optimizing Microsoft 365 by 128 Technology</vt:lpstr>
      <vt:lpstr>Partner solution showcase: VeloCloud by VMware</vt:lpstr>
      <vt:lpstr>Additional resources (in video description)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2020-09-29T14:39:52Z</dcterms:created>
  <dcterms:modified xsi:type="dcterms:W3CDTF">2020-09-29T14:40:02Z</dcterms:modified>
</cp:coreProperties>
</file>